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7" r:id="rId3"/>
    <p:sldId id="268" r:id="rId4"/>
    <p:sldId id="331" r:id="rId5"/>
    <p:sldId id="332" r:id="rId6"/>
    <p:sldId id="307" r:id="rId7"/>
    <p:sldId id="294" r:id="rId8"/>
    <p:sldId id="292" r:id="rId9"/>
    <p:sldId id="293" r:id="rId10"/>
    <p:sldId id="343" r:id="rId11"/>
    <p:sldId id="285" r:id="rId12"/>
    <p:sldId id="348" r:id="rId13"/>
    <p:sldId id="349" r:id="rId14"/>
    <p:sldId id="314" r:id="rId15"/>
    <p:sldId id="347" r:id="rId16"/>
    <p:sldId id="352" r:id="rId17"/>
    <p:sldId id="354" r:id="rId18"/>
    <p:sldId id="355" r:id="rId19"/>
    <p:sldId id="358" r:id="rId20"/>
    <p:sldId id="359" r:id="rId21"/>
    <p:sldId id="344" r:id="rId22"/>
    <p:sldId id="351" r:id="rId23"/>
    <p:sldId id="345" r:id="rId24"/>
    <p:sldId id="3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CCCC"/>
    <a:srgbClr val="B7F0FB"/>
    <a:srgbClr val="5BFFC8"/>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9" autoAdjust="0"/>
  </p:normalViewPr>
  <p:slideViewPr>
    <p:cSldViewPr snapToGrid="0">
      <p:cViewPr varScale="1">
        <p:scale>
          <a:sx n="52" d="100"/>
          <a:sy n="52" d="100"/>
        </p:scale>
        <p:origin x="5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elixcloutier.com/x86/syscal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lwn.net/Articles/604287/" TargetMode="External"/><Relationship Id="rId4" Type="http://schemas.openxmlformats.org/officeDocument/2006/relationships/hyperlink" Target="https://wiki.osdev.org/Model_Specific_Register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ixwiz.net/techtips/x86-jump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lixcloutier.com/x86/syscall" TargetMode="External"/><Relationship Id="rId7" Type="http://schemas.openxmlformats.org/officeDocument/2006/relationships/hyperlink" Target="https://software.intel.com/sites/default/files/managed/a4/60/253665-sdm-vol-1.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blog.packagecloud.io/eng/2016/04/05/the-definitive-guide-to-linux-system-calls/#64-bit-fast-system-calls" TargetMode="External"/><Relationship Id="rId5" Type="http://schemas.openxmlformats.org/officeDocument/2006/relationships/hyperlink" Target="https://lwn.net/Articles/604287/" TargetMode="External"/><Relationship Id="rId4" Type="http://schemas.openxmlformats.org/officeDocument/2006/relationships/hyperlink" Target="https://wiki.osdev.org/Model_Specific_Register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KERNEL_STACK_TOP refers to the base of the stack: the stack grows downwards, towards lower addresses, away from the base. This is the same way that stacks grow in user-mode processes.] </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371468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3134208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respect to the stuff pushed onto the stack for the `</a:t>
            </a:r>
            <a:r>
              <a:rPr lang="en-US" dirty="0" err="1"/>
              <a:t>iret</a:t>
            </a:r>
            <a:r>
              <a:rPr lang="en-US" dirty="0"/>
              <a:t>` instruction, the most important stuff in the context of this lecture is the saved user-mode %</a:t>
            </a:r>
            <a:r>
              <a:rPr lang="en-US" dirty="0" err="1"/>
              <a:t>rsp</a:t>
            </a:r>
            <a:r>
              <a:rPr lang="en-US" dirty="0"/>
              <a:t> and the saved %rip value. When `</a:t>
            </a:r>
            <a:r>
              <a:rPr lang="en-US" dirty="0" err="1"/>
              <a:t>iret</a:t>
            </a:r>
            <a:r>
              <a:rPr lang="en-US" dirty="0"/>
              <a:t>` executes, it will restore the user-mode stack (switching away from the kernel stack) and then jump to user-mode %rip (i.e., the instruction *after* the </a:t>
            </a:r>
            <a:r>
              <a:rPr lang="en-US" dirty="0" err="1"/>
              <a:t>syscall</a:t>
            </a:r>
            <a:r>
              <a:rPr lang="en-US" dirty="0"/>
              <a:t> instruction), ensuring that the privilege mode is set to 3 (i.e., unprivileged) before doing the jump.</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193222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when the kernel code executes, it saves any callee-saved (from the perspective of user code) registers on the kernel stack, not the user mode stack! Before the kernel returns, it will pop those saved values from the kernel stack into the relevant registers.</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94580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variable is set by `kernel.cc::run(proc* p)`, via code that does `current = p`. In turn, `run()` is called by `kernel.cc::</a:t>
            </a:r>
            <a:r>
              <a:rPr lang="en-US" dirty="0" err="1"/>
              <a:t>kernel_start</a:t>
            </a:r>
            <a:r>
              <a:rPr lang="en-US" dirty="0"/>
              <a:t>()` (to launch the first process), by `kernel.cc::schedule()` (i.e., the OS scheduler), and a few other places in the kernel.]</a:t>
            </a:r>
          </a:p>
          <a:p>
            <a:endParaRPr lang="en-US" dirty="0"/>
          </a:p>
          <a:p>
            <a:r>
              <a:rPr lang="en-US" dirty="0"/>
              <a:t>[P_FAULTED means that the process has suffered a “page fault,” i.e., the process has tried to access a virtual memory address that isn’t mapped to physical memory, or is mapped but in a way that is incompatible with how the process tried to access the page (e.g., writing a read-only page). P_BLOCKED isn’t actually used anywhere in the </a:t>
            </a:r>
            <a:r>
              <a:rPr lang="en-US" dirty="0" err="1"/>
              <a:t>WeensyOS</a:t>
            </a:r>
            <a:r>
              <a:rPr lang="en-US" dirty="0"/>
              <a:t> codebase, but it represents a possible extension to </a:t>
            </a:r>
            <a:r>
              <a:rPr lang="en-US" dirty="0" err="1"/>
              <a:t>WeensyOS</a:t>
            </a:r>
            <a:r>
              <a:rPr lang="en-US" dirty="0"/>
              <a:t>---the ability for a process to block (i.e., wait) on an external event like the reception of input from the user, or the completion of a data fetch from a file stored on an SSD. In the follow-up class to CS 61 (the mighty CS 161), you’ll see how to implement support for blocked processes :-D.]</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2785543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ok to pop all 19 of those registers without restoring them? The reason is that, on the user-mode side, the </a:t>
            </a:r>
            <a:r>
              <a:rPr lang="en-US" i="1" dirty="0"/>
              <a:t>caller-saved</a:t>
            </a:r>
            <a:r>
              <a:rPr lang="en-US" dirty="0"/>
              <a:t> registers were already saved by the </a:t>
            </a:r>
            <a:r>
              <a:rPr lang="en-US" dirty="0" err="1"/>
              <a:t>syscall</a:t>
            </a:r>
            <a:r>
              <a:rPr lang="en-US" dirty="0"/>
              <a:t> wrapper, and </a:t>
            </a:r>
            <a:r>
              <a:rPr lang="en-US" i="1" dirty="0"/>
              <a:t>callee-saved</a:t>
            </a:r>
            <a:r>
              <a:rPr lang="en-US" dirty="0"/>
              <a:t> registers will have been restored already by C++ code in the </a:t>
            </a:r>
            <a:r>
              <a:rPr lang="en-US" dirty="0" err="1"/>
              <a:t>syscall</a:t>
            </a:r>
            <a:r>
              <a:rPr lang="en-US" dirty="0"/>
              <a:t>() C++call chain. [As described by https://read.seas.harvard.edu/cs161/2018/lectures/lecture6/, there are some subtleties:</a:t>
            </a:r>
          </a:p>
          <a:p>
            <a:r>
              <a:rPr lang="en-US" dirty="0"/>
              <a:t>“The </a:t>
            </a:r>
            <a:r>
              <a:rPr lang="en-US" dirty="0" err="1"/>
              <a:t>syscall</a:t>
            </a:r>
            <a:r>
              <a:rPr lang="en-US" dirty="0"/>
              <a:t> entry point saves most registers to a struct </a:t>
            </a:r>
            <a:r>
              <a:rPr lang="en-US" dirty="0" err="1"/>
              <a:t>regstate</a:t>
            </a:r>
            <a:r>
              <a:rPr lang="en-US" dirty="0"/>
              <a:t>. But is that really necessary? For instance, the </a:t>
            </a:r>
            <a:r>
              <a:rPr lang="en-US" i="1" dirty="0"/>
              <a:t>callee-saved</a:t>
            </a:r>
            <a:r>
              <a:rPr lang="en-US" dirty="0"/>
              <a:t> registers, such as %</a:t>
            </a:r>
            <a:r>
              <a:rPr lang="en-US" dirty="0" err="1"/>
              <a:t>rbx</a:t>
            </a:r>
            <a:r>
              <a:rPr lang="en-US" dirty="0"/>
              <a:t> and %r12, will be saved and restored by kernel C++ code </a:t>
            </a:r>
            <a:r>
              <a:rPr lang="en-US" i="1" dirty="0"/>
              <a:t>automatically</a:t>
            </a:r>
            <a:r>
              <a:rPr lang="en-US" dirty="0"/>
              <a:t>, since the C++ compiler uses the normal x86-64 calling convention. (For this reason, </a:t>
            </a:r>
            <a:r>
              <a:rPr lang="en-US" dirty="0" err="1"/>
              <a:t>syscall_entry</a:t>
            </a:r>
            <a:r>
              <a:rPr lang="en-US" dirty="0"/>
              <a:t> doesn’t bother to restore those registers when it resumes the user process!)</a:t>
            </a:r>
          </a:p>
          <a:p>
            <a:r>
              <a:rPr lang="en-US" dirty="0"/>
              <a:t>Which registers must </a:t>
            </a:r>
            <a:r>
              <a:rPr lang="en-US" dirty="0" err="1"/>
              <a:t>syscall_entry</a:t>
            </a:r>
            <a:r>
              <a:rPr lang="en-US" dirty="0"/>
              <a:t> save to struct </a:t>
            </a:r>
            <a:r>
              <a:rPr lang="en-US" dirty="0" err="1"/>
              <a:t>regstate</a:t>
            </a:r>
            <a:r>
              <a:rPr lang="en-US" dirty="0"/>
              <a:t> for Chickadee [which is the CS 161 OS] to work correctly? A: First, </a:t>
            </a:r>
            <a:r>
              <a:rPr lang="en-US" dirty="0" err="1"/>
              <a:t>syscall_entry</a:t>
            </a:r>
            <a:r>
              <a:rPr lang="en-US" dirty="0"/>
              <a:t> must save all the registers used for system call arguments. This is because [the `</a:t>
            </a:r>
            <a:r>
              <a:rPr lang="en-US" dirty="0" err="1"/>
              <a:t>syscall</a:t>
            </a:r>
            <a:r>
              <a:rPr lang="en-US" dirty="0"/>
              <a:t>` function] reads the system call arguments out of its </a:t>
            </a:r>
            <a:r>
              <a:rPr lang="en-US" dirty="0" err="1"/>
              <a:t>regstate</a:t>
            </a:r>
            <a:r>
              <a:rPr lang="en-US" dirty="0"/>
              <a:t>* argument. In current Chickadee, there are only two such registers, %</a:t>
            </a:r>
            <a:r>
              <a:rPr lang="en-US" dirty="0" err="1"/>
              <a:t>rax</a:t>
            </a:r>
            <a:r>
              <a:rPr lang="en-US" dirty="0"/>
              <a:t> (used for the system call number) and %</a:t>
            </a:r>
            <a:r>
              <a:rPr lang="en-US" dirty="0" err="1"/>
              <a:t>rdi</a:t>
            </a:r>
            <a:r>
              <a:rPr lang="en-US" dirty="0"/>
              <a:t> (the address argument for SYSCALL_PAGE_ALLOC), but obviously for more complex system calls there will be more.</a:t>
            </a:r>
          </a:p>
          <a:p>
            <a:r>
              <a:rPr lang="en-US" dirty="0"/>
              <a:t>Second, </a:t>
            </a:r>
            <a:r>
              <a:rPr lang="en-US" dirty="0" err="1"/>
              <a:t>syscall_entry</a:t>
            </a:r>
            <a:r>
              <a:rPr lang="en-US" dirty="0"/>
              <a:t> </a:t>
            </a:r>
            <a:r>
              <a:rPr lang="en-US" i="1" dirty="0"/>
              <a:t>must</a:t>
            </a:r>
            <a:r>
              <a:rPr lang="en-US" dirty="0"/>
              <a:t> save the callee-saved registers, </a:t>
            </a:r>
            <a:r>
              <a:rPr lang="en-US" i="1" dirty="0"/>
              <a:t>even though</a:t>
            </a:r>
            <a:r>
              <a:rPr lang="en-US" dirty="0"/>
              <a:t> in the normal case the C++ compiler will save and restore them too (making the initial save seem redundant). The reason is fork. The SYSCALL_FORK implementation initializes the child process’s registers with a copy of the parent’s registers, </a:t>
            </a:r>
            <a:r>
              <a:rPr lang="en-US" i="1" dirty="0"/>
              <a:t>which are obtained through the </a:t>
            </a:r>
            <a:r>
              <a:rPr lang="en-US" i="1" dirty="0" err="1"/>
              <a:t>regstate</a:t>
            </a:r>
            <a:r>
              <a:rPr lang="en-US" i="1" dirty="0"/>
              <a:t>* regs argument</a:t>
            </a:r>
            <a:r>
              <a:rPr lang="en-US" dirty="0"/>
              <a:t>. Although the calling convention says most of those registers are garbage, the callee-saved registers in the child must have the values from the parent, or the child will go wrong. So the regs must save those registers.”]</a:t>
            </a:r>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67880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see later, x86 CPUs really have four privilege levels (or “rings” in x86 parlance: 0—3, with ring 0 being the highest privilege and ring 3 being the lowest privilege). However, popular OSes only use rings 0 and 3 for kernel code and user code, respectively, with rings 1 and 2 being unused.]</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256996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reinterpret_cast</a:t>
            </a:r>
            <a:r>
              <a:rPr lang="en-US" dirty="0"/>
              <a:t>` is used in C++ to cast between integers and pointers, different kinds of integers, or different kinds of pointers. See https://learn.microsoft.com/en-us/cpp/cpp/reinterpret-cast-operator?view=msvc-170 for a gentle introduction, or https://en.cppreference.com/w/cpp/language/reinterpret_cast for the gory details.]</a:t>
            </a:r>
          </a:p>
          <a:p>
            <a:endParaRPr lang="en-US" dirty="0"/>
          </a:p>
          <a:p>
            <a:r>
              <a:rPr lang="en-US" dirty="0"/>
              <a:t>[Ref: </a:t>
            </a:r>
            <a:r>
              <a:rPr lang="en-US" dirty="0">
                <a:hlinkClick r:id="rId3"/>
              </a:rPr>
              <a:t>https://www.felixcloutier.com/x86/syscall</a:t>
            </a:r>
            <a:endParaRPr lang="en-US" dirty="0"/>
          </a:p>
          <a:p>
            <a:r>
              <a:rPr lang="en-US" dirty="0"/>
              <a:t>        </a:t>
            </a:r>
            <a:r>
              <a:rPr lang="en-US" dirty="0">
                <a:hlinkClick r:id="rId4"/>
              </a:rPr>
              <a:t>https://wiki.osdev.org/Model_Specific_Registers</a:t>
            </a:r>
            <a:endParaRPr lang="en-US" dirty="0"/>
          </a:p>
          <a:p>
            <a:r>
              <a:rPr lang="en-US" dirty="0"/>
              <a:t>        </a:t>
            </a:r>
            <a:r>
              <a:rPr lang="en-US" dirty="0">
                <a:hlinkClick r:id="rId5"/>
              </a:rPr>
              <a:t>https://lwn.net/Articles/604287/</a:t>
            </a:r>
            <a:endParaRPr lang="en-US" dirty="0"/>
          </a:p>
          <a:p>
            <a:r>
              <a:rPr lang="en-US" dirty="0"/>
              <a:t>        Section 3.4.3 of “Intel 64 and IA-32 Architectures Software Developer’s Manual (Volume 1)”: https://www.intel.com/content/dam/www/public/us/en/documents/manuals/64-ia-32-architectures-software-developer-vol-1-manual.pdf]</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272937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rflags</a:t>
            </a:r>
            <a:r>
              <a:rPr lang="en-US" dirty="0"/>
              <a:t> is just the x86-64 version of the x86-32 %</a:t>
            </a:r>
            <a:r>
              <a:rPr lang="en-US" dirty="0" err="1"/>
              <a:t>eflags</a:t>
            </a:r>
            <a:r>
              <a:rPr lang="en-US" dirty="0"/>
              <a:t> register--%</a:t>
            </a:r>
            <a:r>
              <a:rPr lang="en-US" dirty="0" err="1"/>
              <a:t>rflags</a:t>
            </a:r>
            <a:r>
              <a:rPr lang="en-US" dirty="0"/>
              <a:t> has equivalent bit offsets as %</a:t>
            </a:r>
            <a:r>
              <a:rPr lang="en-US" dirty="0" err="1"/>
              <a:t>eflags</a:t>
            </a:r>
            <a:r>
              <a:rPr lang="en-US" dirty="0"/>
              <a:t>. As Intel’s manual states, “the upper 32 bits of RFLAGS register is reserved. The lower 32 bits of RFLAGS is the same as EFLAGS.”]</a:t>
            </a:r>
          </a:p>
          <a:p>
            <a:endParaRPr lang="en-US" dirty="0"/>
          </a:p>
          <a:p>
            <a:r>
              <a:rPr lang="en-US" dirty="0"/>
              <a:t>[The TF (trap flag) bit is what debuggers like </a:t>
            </a:r>
            <a:r>
              <a:rPr lang="en-US" dirty="0" err="1"/>
              <a:t>gdb</a:t>
            </a:r>
            <a:r>
              <a:rPr lang="en-US" dirty="0"/>
              <a:t> use to single-step through a program. If the TF bit is set, then the CPU will raise a debugging interrupt after executing a single instruction. The OS can then inform the debugger, who can examine the suspended program whose instruction caused the debugging interrupt.]</a:t>
            </a:r>
          </a:p>
          <a:p>
            <a:endParaRPr lang="en-US" dirty="0"/>
          </a:p>
          <a:p>
            <a:r>
              <a:rPr lang="en-US" dirty="0"/>
              <a:t>[Ref: https://www.intel.com/content/dam/www/public/us/en/documents/manuals/64-ia-32-architectures-software-developer-vol-1-manual.pdf</a:t>
            </a:r>
          </a:p>
          <a:p>
            <a:r>
              <a:rPr lang="en-US" dirty="0"/>
              <a:t>        </a:t>
            </a:r>
            <a:r>
              <a:rPr lang="en-US" dirty="0">
                <a:hlinkClick r:id="rId3"/>
              </a:rPr>
              <a:t>http://www.unixwiz.net/techtips/x86-jumps.html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141817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System V ABI passes function arguments via these registers:</a:t>
            </a:r>
          </a:p>
          <a:p>
            <a:r>
              <a:rPr lang="en-US" dirty="0"/>
              <a:t>    %</a:t>
            </a:r>
            <a:r>
              <a:rPr lang="en-US" dirty="0" err="1"/>
              <a:t>rdi</a:t>
            </a:r>
            <a:r>
              <a:rPr lang="en-US" dirty="0"/>
              <a:t>, %</a:t>
            </a:r>
            <a:r>
              <a:rPr lang="en-US" dirty="0" err="1"/>
              <a:t>rsi</a:t>
            </a:r>
            <a:r>
              <a:rPr lang="en-US" dirty="0"/>
              <a:t>, %</a:t>
            </a:r>
            <a:r>
              <a:rPr lang="en-US" dirty="0" err="1"/>
              <a:t>rdx</a:t>
            </a:r>
            <a:r>
              <a:rPr lang="en-US" dirty="0"/>
              <a:t>, %</a:t>
            </a:r>
            <a:r>
              <a:rPr lang="en-US" dirty="0" err="1"/>
              <a:t>rcx</a:t>
            </a:r>
            <a:r>
              <a:rPr lang="en-US" dirty="0"/>
              <a:t>, %r8, %r9</a:t>
            </a:r>
          </a:p>
          <a:p>
            <a:r>
              <a:rPr lang="en-US" dirty="0"/>
              <a:t>However, the </a:t>
            </a:r>
            <a:r>
              <a:rPr lang="en-US" dirty="0" err="1"/>
              <a:t>syscall</a:t>
            </a:r>
            <a:r>
              <a:rPr lang="en-US" dirty="0"/>
              <a:t> instruction clobbers %</a:t>
            </a:r>
            <a:r>
              <a:rPr lang="en-US" dirty="0" err="1"/>
              <a:t>rcx</a:t>
            </a:r>
            <a:r>
              <a:rPr lang="en-US" dirty="0"/>
              <a:t> (to store the address of the instruction after the </a:t>
            </a:r>
            <a:r>
              <a:rPr lang="en-US" dirty="0" err="1"/>
              <a:t>syscall</a:t>
            </a:r>
            <a:r>
              <a:rPr lang="en-US" dirty="0"/>
              <a:t> instruction) and %</a:t>
            </a:r>
            <a:r>
              <a:rPr lang="en-US" dirty="0" err="1"/>
              <a:t>rll</a:t>
            </a:r>
            <a:r>
              <a:rPr lang="en-US" dirty="0"/>
              <a:t> (to save the old %</a:t>
            </a:r>
            <a:r>
              <a:rPr lang="en-US" dirty="0" err="1"/>
              <a:t>rflags</a:t>
            </a:r>
            <a:r>
              <a:rPr lang="en-US" dirty="0"/>
              <a:t> value)! So, user code passes system call arguments using these registers:</a:t>
            </a:r>
          </a:p>
          <a:p>
            <a:r>
              <a:rPr lang="en-US" dirty="0"/>
              <a:t>    %</a:t>
            </a:r>
            <a:r>
              <a:rPr lang="en-US" dirty="0" err="1"/>
              <a:t>rdi</a:t>
            </a:r>
            <a:r>
              <a:rPr lang="en-US" dirty="0"/>
              <a:t>, %</a:t>
            </a:r>
            <a:r>
              <a:rPr lang="en-US" dirty="0" err="1"/>
              <a:t>rsi</a:t>
            </a:r>
            <a:r>
              <a:rPr lang="en-US" dirty="0"/>
              <a:t>, %</a:t>
            </a:r>
            <a:r>
              <a:rPr lang="en-US" dirty="0" err="1"/>
              <a:t>rdx</a:t>
            </a:r>
            <a:r>
              <a:rPr lang="en-US" dirty="0"/>
              <a:t>, %r10, %r8, %r9</a:t>
            </a:r>
          </a:p>
          <a:p>
            <a:r>
              <a:rPr lang="en-US" dirty="0"/>
              <a:t>In other words, relative to the standard System V calling convention, a </a:t>
            </a:r>
            <a:r>
              <a:rPr lang="en-US" dirty="0" err="1"/>
              <a:t>syscall</a:t>
            </a:r>
            <a:r>
              <a:rPr lang="en-US" dirty="0"/>
              <a:t> invoker passes arguments via %r10 instead of the clobbered %</a:t>
            </a:r>
            <a:r>
              <a:rPr lang="en-US" dirty="0" err="1"/>
              <a:t>rcx</a:t>
            </a:r>
            <a:r>
              <a:rPr lang="en-US" dirty="0"/>
              <a:t>.]</a:t>
            </a:r>
          </a:p>
          <a:p>
            <a:endParaRPr lang="en-US" dirty="0"/>
          </a:p>
          <a:p>
            <a:r>
              <a:rPr lang="en-US" dirty="0"/>
              <a:t>[Ref: </a:t>
            </a:r>
            <a:r>
              <a:rPr lang="en-US" dirty="0">
                <a:hlinkClick r:id="rId3"/>
              </a:rPr>
              <a:t>https://www.felixcloutier.com/x86/syscall</a:t>
            </a:r>
            <a:endParaRPr lang="en-US" dirty="0"/>
          </a:p>
          <a:p>
            <a:r>
              <a:rPr lang="en-US" dirty="0"/>
              <a:t>        </a:t>
            </a:r>
            <a:r>
              <a:rPr lang="en-US" dirty="0">
                <a:hlinkClick r:id="rId4"/>
              </a:rPr>
              <a:t>https://wiki.osdev.org/Model_Specific_Registers</a:t>
            </a:r>
            <a:endParaRPr lang="en-US" dirty="0"/>
          </a:p>
          <a:p>
            <a:r>
              <a:rPr lang="en-US" dirty="0"/>
              <a:t>        </a:t>
            </a:r>
            <a:r>
              <a:rPr lang="en-US" dirty="0">
                <a:hlinkClick r:id="rId5"/>
              </a:rPr>
              <a:t>https://lwn.net/Articles/604287/</a:t>
            </a:r>
            <a:endParaRPr lang="en-US" dirty="0"/>
          </a:p>
          <a:p>
            <a:r>
              <a:rPr lang="en-US" dirty="0"/>
              <a:t>        </a:t>
            </a:r>
            <a:r>
              <a:rPr lang="en-US" dirty="0">
                <a:hlinkClick r:id="rId6"/>
              </a:rPr>
              <a:t>https://blog.packagecloud.io/eng/2016/04/05/the-definitive-guide-to-linux-system-calls/#64-bit-fast-system-calls</a:t>
            </a:r>
            <a:r>
              <a:rPr lang="en-US" dirty="0"/>
              <a:t>  //Although note that, in the latest version of the kernel, the location of the entry point has been moved—it’s now in arch/x86/entry/entry_64.S, not arch/x86/kernel/entry_64.S as it was at the time of the blog post. To look at the entry point assembly in the Linux v5.5 kernel (which is the most recent version at the time that these slides were created), see here: https://github.com/torvalds/linux/blob/c79f46a282390e0f5b306007bf7b11a46d529538/arch/x86/entry/entry_64.S#L107</a:t>
            </a:r>
          </a:p>
          <a:p>
            <a:r>
              <a:rPr lang="en-US" dirty="0"/>
              <a:t>        Section 3.4.3 of “Intel 64 and IA-32 Architectures Software Developer’s Manual (Volume 1)”: </a:t>
            </a:r>
            <a:r>
              <a:rPr lang="en-US" dirty="0">
                <a:hlinkClick r:id="rId7"/>
              </a:rPr>
              <a:t>https://software.intel.com/sites/default/files/managed/a4/60/253665-sdm-vol-1.pdf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67095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241432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OSes like Linux, Windows, and macOS place the kernel at the top of the address space. As you’ll see in pset3, </a:t>
            </a:r>
            <a:r>
              <a:rPr lang="en-US" dirty="0" err="1"/>
              <a:t>WeensyOS</a:t>
            </a:r>
            <a:r>
              <a:rPr lang="en-US" dirty="0"/>
              <a:t> (the CS 61 teaching OS) places itself at the *bottom* of the address space.</a:t>
            </a:r>
          </a:p>
          <a:p>
            <a:endParaRPr lang="en-US" dirty="0"/>
          </a:p>
          <a:p>
            <a:r>
              <a:rPr lang="en-US" dirty="0"/>
              <a:t>[Aside: As described by CS 161 course notes (https://read.seas.harvard.edu/cs161/2022/doc/memory-layout/), “Some kernel code and data, including the code used to initialize secondary cores and data structures used to initialize processor descriptor tables, must live in the low portion of physical memory (below physical address 0x10000). This is because of hardware constraints. Chickadee [which is the CS 161 teaching OS] links this data starting at physical address 0x4000 (above the boot loader’s memory), but only addresses 0x4000–0x4FFF are loaded by the boot loader; the rest of it is initialized by the kernel itself. Most kernel instructions and data is loaded into higher memory, starting at physical address 0x40000 (kernel text address 0xFFFF'FFFF'8004'0000).”]</a:t>
            </a:r>
          </a:p>
          <a:p>
            <a:endParaRPr lang="en-US" dirty="0"/>
          </a:p>
          <a:p>
            <a:r>
              <a:rPr lang="en-US" dirty="0"/>
              <a:t>[In </a:t>
            </a:r>
            <a:r>
              <a:rPr lang="en-US" dirty="0" err="1"/>
              <a:t>WeensyOS</a:t>
            </a:r>
            <a:r>
              <a:rPr lang="en-US" dirty="0"/>
              <a:t>, the kernel lives at the bottom of the virtual address space. As described by https://cs61.seas.harvard.edu/site/2023/Kernel/#gsc.tab=0, “The kernel (designated as K [in the </a:t>
            </a:r>
            <a:r>
              <a:rPr lang="en-US" dirty="0" err="1"/>
              <a:t>memviewer</a:t>
            </a:r>
            <a:r>
              <a:rPr lang="en-US" dirty="0"/>
              <a:t>]) lives in addresses that start with 0x40000, while processes live in the upper addresses of virtual memory, starting at 0x10000.” Also see </a:t>
            </a:r>
            <a:r>
              <a:rPr lang="en-US" dirty="0" err="1"/>
              <a:t>kernel.hh</a:t>
            </a:r>
            <a:r>
              <a:rPr lang="en-US" dirty="0"/>
              <a:t>:</a:t>
            </a:r>
          </a:p>
          <a:p>
            <a:r>
              <a:rPr lang="en-US" dirty="0"/>
              <a:t>// Kernel start address</a:t>
            </a:r>
          </a:p>
          <a:p>
            <a:r>
              <a:rPr lang="en-US" dirty="0"/>
              <a:t>#define KERNEL_START_ADDR       0x40000</a:t>
            </a:r>
          </a:p>
          <a:p>
            <a:r>
              <a:rPr lang="en-US" dirty="0"/>
              <a:t>// Top of the kernel stack</a:t>
            </a:r>
          </a:p>
          <a:p>
            <a:r>
              <a:rPr lang="en-US" dirty="0"/>
              <a:t>#define KERNEL_STACK_TOP        0x80000</a:t>
            </a:r>
          </a:p>
          <a:p>
            <a:endParaRPr lang="en-US" dirty="0"/>
          </a:p>
          <a:p>
            <a:r>
              <a:rPr lang="en-US" dirty="0"/>
              <a:t>// First application-accessible address</a:t>
            </a:r>
          </a:p>
          <a:p>
            <a:r>
              <a:rPr lang="en-US" dirty="0"/>
              <a:t>#define PROC_START_ADDR         0x100000</a:t>
            </a:r>
          </a:p>
          <a:p>
            <a:r>
              <a:rPr lang="en-US" dirty="0"/>
              <a:t>All of this can also be verified in </a:t>
            </a:r>
            <a:r>
              <a:rPr lang="en-US" dirty="0" err="1"/>
              <a:t>memviewer</a:t>
            </a:r>
            <a:r>
              <a:rPr lang="en-US" dirty="0"/>
              <a:t>; for example, see the screenshots in https://cs61.seas.harvard.edu/site/2023/WeensyOS/#gsc.tab=0, which indicate that inside each user-level process’s address space, the `K` pages are at the bottom of the address space.]</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52672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410670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126101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10/11/2023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481917" y="2239262"/>
            <a:ext cx="4086037" cy="1334948"/>
          </a:xfrm>
          <a:noFill/>
        </p:spPr>
        <p:txBody>
          <a:bodyPr>
            <a:normAutofit fontScale="90000"/>
          </a:bodyPr>
          <a:lstStyle/>
          <a:p>
            <a:pPr>
              <a:lnSpc>
                <a:spcPts val="6500"/>
              </a:lnSpc>
            </a:pPr>
            <a:r>
              <a:rPr lang="en-US" sz="6600" dirty="0">
                <a:solidFill>
                  <a:schemeClr val="bg1"/>
                </a:solidFill>
                <a:latin typeface="Bahnschrift" panose="020B0502040204020203" pitchFamily="34" charset="0"/>
              </a:rPr>
              <a:t>Kernels: Part 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481917" y="3373580"/>
            <a:ext cx="4086037" cy="1364848"/>
          </a:xfrm>
          <a:prstGeom prst="rect">
            <a:avLst/>
          </a:prstGeom>
          <a:no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4500"/>
              </a:lnSpc>
            </a:pPr>
            <a:r>
              <a:rPr lang="en-US" sz="4400" dirty="0">
                <a:solidFill>
                  <a:schemeClr val="bg1"/>
                </a:solidFill>
                <a:latin typeface="Bahnschrift" panose="020B0502040204020203" pitchFamily="34" charset="0"/>
              </a:rPr>
              <a:t>CS 61: Lecture 9</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10/11/2023</a:t>
            </a:r>
            <a:endParaRPr lang="en-US" sz="6600" dirty="0">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EB19A4D8-ABAB-2BFD-6D7E-0C369151D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2526572"/>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14443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1"/>
            <a:ext cx="12192000" cy="787862"/>
          </a:xfrm>
        </p:spPr>
        <p:txBody>
          <a:bodyPr/>
          <a:lstStyle/>
          <a:p>
            <a:r>
              <a:rPr lang="en-US" dirty="0"/>
              <a:t>After the </a:t>
            </a:r>
            <a:r>
              <a:rPr lang="en-US" dirty="0" err="1">
                <a:latin typeface="Consolas" panose="020B0609020204030204" pitchFamily="49" charset="0"/>
              </a:rPr>
              <a:t>syscall</a:t>
            </a:r>
            <a:r>
              <a:rPr lang="en-US" dirty="0"/>
              <a:t> instruction finishes . . .</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676154" y="729988"/>
            <a:ext cx="6615896" cy="4775643"/>
          </a:xfrm>
        </p:spPr>
        <p:txBody>
          <a:bodyPr>
            <a:normAutofit/>
          </a:bodyPr>
          <a:lstStyle/>
          <a:p>
            <a:pPr>
              <a:lnSpc>
                <a:spcPts val="2800"/>
              </a:lnSpc>
            </a:pPr>
            <a:r>
              <a:rPr lang="en-US" sz="3200" dirty="0"/>
              <a:t>The privilege bit is set to “supervisor mode”</a:t>
            </a:r>
          </a:p>
          <a:p>
            <a:pPr>
              <a:lnSpc>
                <a:spcPts val="2800"/>
              </a:lnSpc>
            </a:pPr>
            <a:r>
              <a:rPr lang="en-US" sz="3200" dirty="0"/>
              <a:t>Interrupts are off</a:t>
            </a:r>
          </a:p>
          <a:p>
            <a:pPr>
              <a:lnSpc>
                <a:spcPts val="2800"/>
              </a:lnSpc>
            </a:pPr>
            <a:r>
              <a:rPr lang="en-US" sz="3200" dirty="0"/>
              <a:t>The first instruction of the      kernel’s </a:t>
            </a:r>
            <a:r>
              <a:rPr lang="en-US" sz="3200" dirty="0" err="1">
                <a:latin typeface="Consolas" panose="020B0609020204030204" pitchFamily="49" charset="0"/>
              </a:rPr>
              <a:t>syscall</a:t>
            </a:r>
            <a:r>
              <a:rPr lang="en-US" sz="3200" dirty="0"/>
              <a:t> handler               is about to execute</a:t>
            </a:r>
          </a:p>
        </p:txBody>
      </p:sp>
      <p:pic>
        <p:nvPicPr>
          <p:cNvPr id="7" name="Picture 6">
            <a:extLst>
              <a:ext uri="{FF2B5EF4-FFF2-40B4-BE49-F238E27FC236}">
                <a16:creationId xmlns:a16="http://schemas.microsoft.com/office/drawing/2014/main" id="{B86D732E-2A9D-4A88-A943-C8AF2B305AE2}"/>
              </a:ext>
            </a:extLst>
          </p:cNvPr>
          <p:cNvPicPr>
            <a:picLocks noChangeAspect="1"/>
          </p:cNvPicPr>
          <p:nvPr/>
        </p:nvPicPr>
        <p:blipFill>
          <a:blip r:embed="rId3"/>
          <a:stretch>
            <a:fillRect/>
          </a:stretch>
        </p:blipFill>
        <p:spPr>
          <a:xfrm>
            <a:off x="7724472" y="328088"/>
            <a:ext cx="4381983" cy="6726682"/>
          </a:xfrm>
          <a:prstGeom prst="rect">
            <a:avLst/>
          </a:prstGeom>
        </p:spPr>
      </p:pic>
      <p:sp>
        <p:nvSpPr>
          <p:cNvPr id="10" name="Speech Bubble: Oval 9">
            <a:extLst>
              <a:ext uri="{FF2B5EF4-FFF2-40B4-BE49-F238E27FC236}">
                <a16:creationId xmlns:a16="http://schemas.microsoft.com/office/drawing/2014/main" id="{0503D4FC-E38E-41EA-AF7D-0417B0A555CE}"/>
              </a:ext>
            </a:extLst>
          </p:cNvPr>
          <p:cNvSpPr/>
          <p:nvPr/>
        </p:nvSpPr>
        <p:spPr>
          <a:xfrm>
            <a:off x="43588" y="3225362"/>
            <a:ext cx="4123302" cy="2767665"/>
          </a:xfrm>
          <a:prstGeom prst="wedgeEllipseCallout">
            <a:avLst>
              <a:gd name="adj1" fmla="val 142130"/>
              <a:gd name="adj2" fmla="val -117524"/>
            </a:avLst>
          </a:prstGeom>
          <a:solidFill>
            <a:srgbClr val="FF000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11" name="Rectangle 10">
            <a:extLst>
              <a:ext uri="{FF2B5EF4-FFF2-40B4-BE49-F238E27FC236}">
                <a16:creationId xmlns:a16="http://schemas.microsoft.com/office/drawing/2014/main" id="{4FFBC259-2355-4941-A654-DDEDD3FCD091}"/>
              </a:ext>
            </a:extLst>
          </p:cNvPr>
          <p:cNvSpPr/>
          <p:nvPr/>
        </p:nvSpPr>
        <p:spPr>
          <a:xfrm>
            <a:off x="245999" y="3446586"/>
            <a:ext cx="3695810" cy="2246769"/>
          </a:xfrm>
          <a:prstGeom prst="rect">
            <a:avLst/>
          </a:prstGeom>
        </p:spPr>
        <p:txBody>
          <a:bodyPr wrap="square">
            <a:spAutoFit/>
          </a:bodyPr>
          <a:lstStyle/>
          <a:p>
            <a:pPr algn="ctr"/>
            <a:r>
              <a:rPr lang="en-US" sz="2800" dirty="0">
                <a:latin typeface="Jokerman" panose="04090605060006020702" pitchFamily="82" charset="0"/>
              </a:rPr>
              <a:t>OH GOD, THE ADDRESS SPACE HASN’T CHANGED TO THE KERNEL’S ADDRESS SPACE</a:t>
            </a:r>
          </a:p>
        </p:txBody>
      </p:sp>
      <p:grpSp>
        <p:nvGrpSpPr>
          <p:cNvPr id="5" name="Group 4">
            <a:extLst>
              <a:ext uri="{FF2B5EF4-FFF2-40B4-BE49-F238E27FC236}">
                <a16:creationId xmlns:a16="http://schemas.microsoft.com/office/drawing/2014/main" id="{1F75B07D-C5E2-4CE3-8E9D-D842B0895311}"/>
              </a:ext>
            </a:extLst>
          </p:cNvPr>
          <p:cNvGrpSpPr/>
          <p:nvPr/>
        </p:nvGrpSpPr>
        <p:grpSpPr>
          <a:xfrm>
            <a:off x="3527057" y="3271662"/>
            <a:ext cx="5434405" cy="3597589"/>
            <a:chOff x="3119285" y="3271662"/>
            <a:chExt cx="5434405" cy="3597589"/>
          </a:xfrm>
        </p:grpSpPr>
        <p:sp>
          <p:nvSpPr>
            <p:cNvPr id="13" name="Speech Bubble: Oval 12">
              <a:extLst>
                <a:ext uri="{FF2B5EF4-FFF2-40B4-BE49-F238E27FC236}">
                  <a16:creationId xmlns:a16="http://schemas.microsoft.com/office/drawing/2014/main" id="{8E10F9C4-B654-4BE8-B934-B6176A5A2A05}"/>
                </a:ext>
              </a:extLst>
            </p:cNvPr>
            <p:cNvSpPr/>
            <p:nvPr/>
          </p:nvSpPr>
          <p:spPr>
            <a:xfrm>
              <a:off x="4444045" y="3271662"/>
              <a:ext cx="4109645" cy="1639241"/>
            </a:xfrm>
            <a:prstGeom prst="wedgeEllipseCallout">
              <a:avLst>
                <a:gd name="adj1" fmla="val -44663"/>
                <a:gd name="adj2" fmla="val 104853"/>
              </a:avLst>
            </a:pr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12" name="TextBox 11">
              <a:extLst>
                <a:ext uri="{FF2B5EF4-FFF2-40B4-BE49-F238E27FC236}">
                  <a16:creationId xmlns:a16="http://schemas.microsoft.com/office/drawing/2014/main" id="{B00A99F9-0AB8-4691-8A7D-F7952498BCF3}"/>
                </a:ext>
              </a:extLst>
            </p:cNvPr>
            <p:cNvSpPr txBox="1"/>
            <p:nvPr/>
          </p:nvSpPr>
          <p:spPr>
            <a:xfrm>
              <a:off x="4780496" y="3497166"/>
              <a:ext cx="3592160"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This is ok! The kernel is mapped into the address space of every process.</a:t>
              </a:r>
            </a:p>
          </p:txBody>
        </p:sp>
        <p:pic>
          <p:nvPicPr>
            <p:cNvPr id="4" name="Picture 3">
              <a:extLst>
                <a:ext uri="{FF2B5EF4-FFF2-40B4-BE49-F238E27FC236}">
                  <a16:creationId xmlns:a16="http://schemas.microsoft.com/office/drawing/2014/main" id="{8C2F764D-3EF3-4478-8BBC-AD949BB9FF82}"/>
                </a:ext>
              </a:extLst>
            </p:cNvPr>
            <p:cNvPicPr>
              <a:picLocks noChangeAspect="1"/>
            </p:cNvPicPr>
            <p:nvPr/>
          </p:nvPicPr>
          <p:blipFill>
            <a:blip r:embed="rId4"/>
            <a:stretch>
              <a:fillRect/>
            </a:stretch>
          </p:blipFill>
          <p:spPr>
            <a:xfrm>
              <a:off x="3119285" y="4697495"/>
              <a:ext cx="2012847" cy="2171756"/>
            </a:xfrm>
            <a:prstGeom prst="rect">
              <a:avLst/>
            </a:prstGeom>
          </p:spPr>
        </p:pic>
      </p:grpSp>
    </p:spTree>
    <p:extLst>
      <p:ext uri="{BB962C8B-B14F-4D97-AF65-F5344CB8AC3E}">
        <p14:creationId xmlns:p14="http://schemas.microsoft.com/office/powerpoint/2010/main" val="217582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5D9E-1D0D-FD57-48BC-C5BF4CC34DF9}"/>
              </a:ext>
            </a:extLst>
          </p:cNvPr>
          <p:cNvSpPr>
            <a:spLocks noGrp="1"/>
          </p:cNvSpPr>
          <p:nvPr>
            <p:ph type="title"/>
          </p:nvPr>
        </p:nvSpPr>
        <p:spPr>
          <a:xfrm>
            <a:off x="0" y="-42650"/>
            <a:ext cx="6559159" cy="561633"/>
          </a:xfrm>
        </p:spPr>
        <p:txBody>
          <a:bodyPr>
            <a:normAutofit fontScale="90000"/>
          </a:bodyPr>
          <a:lstStyle/>
          <a:p>
            <a:r>
              <a:rPr lang="en-US" sz="4000" dirty="0"/>
              <a:t>Kernel Memory</a:t>
            </a:r>
          </a:p>
        </p:txBody>
      </p:sp>
      <p:sp>
        <p:nvSpPr>
          <p:cNvPr id="3" name="Content Placeholder 2">
            <a:extLst>
              <a:ext uri="{FF2B5EF4-FFF2-40B4-BE49-F238E27FC236}">
                <a16:creationId xmlns:a16="http://schemas.microsoft.com/office/drawing/2014/main" id="{9AA93325-14AF-598E-B850-1F7FE89AC918}"/>
              </a:ext>
            </a:extLst>
          </p:cNvPr>
          <p:cNvSpPr>
            <a:spLocks noGrp="1"/>
          </p:cNvSpPr>
          <p:nvPr>
            <p:ph idx="1"/>
          </p:nvPr>
        </p:nvSpPr>
        <p:spPr>
          <a:xfrm>
            <a:off x="1" y="383063"/>
            <a:ext cx="6559159" cy="6586148"/>
          </a:xfrm>
        </p:spPr>
        <p:txBody>
          <a:bodyPr>
            <a:normAutofit/>
          </a:bodyPr>
          <a:lstStyle/>
          <a:p>
            <a:r>
              <a:rPr lang="en-US" dirty="0"/>
              <a:t>In modern OSes, the kernel resides in the address space of every process!</a:t>
            </a:r>
          </a:p>
          <a:p>
            <a:r>
              <a:rPr lang="en-US" dirty="0"/>
              <a:t>Ignoring some details, each address space has:</a:t>
            </a:r>
          </a:p>
          <a:p>
            <a:pPr lvl="1"/>
            <a:r>
              <a:rPr lang="en-US" dirty="0"/>
              <a:t>A series of unique memory regions that belong to a specific user-level process</a:t>
            </a:r>
          </a:p>
          <a:p>
            <a:pPr lvl="1"/>
            <a:r>
              <a:rPr lang="en-US" dirty="0"/>
              <a:t>A series of kernel memory regions that are mapped into each user-level process</a:t>
            </a:r>
          </a:p>
          <a:p>
            <a:r>
              <a:rPr lang="en-US" dirty="0"/>
              <a:t>Using virtual memory (to be discussed in more detail in the next lectures!):</a:t>
            </a:r>
          </a:p>
          <a:p>
            <a:pPr lvl="1"/>
            <a:r>
              <a:rPr lang="en-US" dirty="0"/>
              <a:t>The memory locations visible to assembly instructions (e.g., </a:t>
            </a:r>
            <a:r>
              <a:rPr lang="en-US" sz="2000" dirty="0">
                <a:latin typeface="Lucida Console" panose="020B0609040504020204" pitchFamily="49" charset="0"/>
              </a:rPr>
              <a:t>mov $0x42, -0x8(%</a:t>
            </a:r>
            <a:r>
              <a:rPr lang="en-US" sz="2000" dirty="0" err="1">
                <a:latin typeface="Lucida Console" panose="020B0609040504020204" pitchFamily="49" charset="0"/>
              </a:rPr>
              <a:t>rbp</a:t>
            </a:r>
            <a:r>
              <a:rPr lang="en-US" sz="2000" dirty="0">
                <a:latin typeface="Lucida Console" panose="020B0609040504020204" pitchFamily="49" charset="0"/>
              </a:rPr>
              <a:t>)</a:t>
            </a:r>
            <a:r>
              <a:rPr lang="en-US" dirty="0"/>
              <a:t>) are </a:t>
            </a:r>
            <a:r>
              <a:rPr lang="en-US" b="1" i="1" dirty="0"/>
              <a:t>virtual addresses</a:t>
            </a:r>
            <a:endParaRPr lang="en-US" dirty="0"/>
          </a:p>
          <a:p>
            <a:pPr lvl="1"/>
            <a:r>
              <a:rPr lang="en-US" dirty="0"/>
              <a:t>The MMU (configured via an OS-controlled </a:t>
            </a:r>
            <a:r>
              <a:rPr lang="en-US" b="1" i="1" dirty="0"/>
              <a:t>page table</a:t>
            </a:r>
            <a:r>
              <a:rPr lang="en-US" dirty="0"/>
              <a:t>) decides how to translate a virtual address to a </a:t>
            </a:r>
            <a:r>
              <a:rPr lang="en-US" b="1" i="1" dirty="0"/>
              <a:t>physical address</a:t>
            </a:r>
          </a:p>
          <a:p>
            <a:endParaRPr lang="en-US" dirty="0"/>
          </a:p>
        </p:txBody>
      </p:sp>
      <p:grpSp>
        <p:nvGrpSpPr>
          <p:cNvPr id="43" name="Group 42">
            <a:extLst>
              <a:ext uri="{FF2B5EF4-FFF2-40B4-BE49-F238E27FC236}">
                <a16:creationId xmlns:a16="http://schemas.microsoft.com/office/drawing/2014/main" id="{998FDE97-2203-2E29-BCB2-6A6301426E0C}"/>
              </a:ext>
            </a:extLst>
          </p:cNvPr>
          <p:cNvGrpSpPr/>
          <p:nvPr/>
        </p:nvGrpSpPr>
        <p:grpSpPr>
          <a:xfrm>
            <a:off x="6936141" y="74701"/>
            <a:ext cx="2772803" cy="4139648"/>
            <a:chOff x="6936141" y="74701"/>
            <a:chExt cx="2772803" cy="4139648"/>
          </a:xfrm>
        </p:grpSpPr>
        <p:sp>
          <p:nvSpPr>
            <p:cNvPr id="16" name="TextBox 15">
              <a:extLst>
                <a:ext uri="{FF2B5EF4-FFF2-40B4-BE49-F238E27FC236}">
                  <a16:creationId xmlns:a16="http://schemas.microsoft.com/office/drawing/2014/main" id="{80FE340E-0D25-C67F-953D-F469586CCC1C}"/>
                </a:ext>
              </a:extLst>
            </p:cNvPr>
            <p:cNvSpPr txBox="1"/>
            <p:nvPr/>
          </p:nvSpPr>
          <p:spPr>
            <a:xfrm>
              <a:off x="6936141" y="1508073"/>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 memory</a:t>
              </a:r>
            </a:p>
          </p:txBody>
        </p:sp>
        <p:sp>
          <p:nvSpPr>
            <p:cNvPr id="7" name="Rectangle 6">
              <a:extLst>
                <a:ext uri="{FF2B5EF4-FFF2-40B4-BE49-F238E27FC236}">
                  <a16:creationId xmlns:a16="http://schemas.microsoft.com/office/drawing/2014/main" id="{F052ED2F-E347-C3CC-D014-FFA7B212D298}"/>
                </a:ext>
              </a:extLst>
            </p:cNvPr>
            <p:cNvSpPr/>
            <p:nvPr/>
          </p:nvSpPr>
          <p:spPr>
            <a:xfrm>
              <a:off x="7908331" y="80916"/>
              <a:ext cx="1433381" cy="18843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AE8BC4-B137-150D-71AD-D0C04350A23B}"/>
                </a:ext>
              </a:extLst>
            </p:cNvPr>
            <p:cNvSpPr/>
            <p:nvPr/>
          </p:nvSpPr>
          <p:spPr>
            <a:xfrm>
              <a:off x="7908329" y="1966858"/>
              <a:ext cx="1433381" cy="1626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822588-B151-8878-BB4B-267E8D8EE159}"/>
                </a:ext>
              </a:extLst>
            </p:cNvPr>
            <p:cNvSpPr/>
            <p:nvPr/>
          </p:nvSpPr>
          <p:spPr>
            <a:xfrm>
              <a:off x="7908329" y="1966859"/>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Stack</a:t>
              </a:r>
            </a:p>
          </p:txBody>
        </p:sp>
        <p:sp>
          <p:nvSpPr>
            <p:cNvPr id="10" name="Rectangle 9">
              <a:extLst>
                <a:ext uri="{FF2B5EF4-FFF2-40B4-BE49-F238E27FC236}">
                  <a16:creationId xmlns:a16="http://schemas.microsoft.com/office/drawing/2014/main" id="{F992E187-5846-3A77-9A12-4B77C5310758}"/>
                </a:ext>
              </a:extLst>
            </p:cNvPr>
            <p:cNvSpPr/>
            <p:nvPr/>
          </p:nvSpPr>
          <p:spPr>
            <a:xfrm>
              <a:off x="7908327" y="324135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11" name="Rectangle 10">
              <a:extLst>
                <a:ext uri="{FF2B5EF4-FFF2-40B4-BE49-F238E27FC236}">
                  <a16:creationId xmlns:a16="http://schemas.microsoft.com/office/drawing/2014/main" id="{71E4B005-2F31-396B-44BD-7E59DE4C6656}"/>
                </a:ext>
              </a:extLst>
            </p:cNvPr>
            <p:cNvSpPr/>
            <p:nvPr/>
          </p:nvSpPr>
          <p:spPr>
            <a:xfrm>
              <a:off x="7908327" y="288919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Static data</a:t>
              </a:r>
            </a:p>
          </p:txBody>
        </p:sp>
        <p:sp>
          <p:nvSpPr>
            <p:cNvPr id="12" name="Rectangle 11">
              <a:extLst>
                <a:ext uri="{FF2B5EF4-FFF2-40B4-BE49-F238E27FC236}">
                  <a16:creationId xmlns:a16="http://schemas.microsoft.com/office/drawing/2014/main" id="{AFCADC2A-E1B1-CA6E-D895-DC3F5D1859AD}"/>
                </a:ext>
              </a:extLst>
            </p:cNvPr>
            <p:cNvSpPr/>
            <p:nvPr/>
          </p:nvSpPr>
          <p:spPr>
            <a:xfrm>
              <a:off x="7908327" y="253703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Heap</a:t>
              </a:r>
            </a:p>
          </p:txBody>
        </p:sp>
        <p:cxnSp>
          <p:nvCxnSpPr>
            <p:cNvPr id="13" name="Straight Connector 12">
              <a:extLst>
                <a:ext uri="{FF2B5EF4-FFF2-40B4-BE49-F238E27FC236}">
                  <a16:creationId xmlns:a16="http://schemas.microsoft.com/office/drawing/2014/main" id="{37F083F3-442B-D6FD-3943-CAB4404E837C}"/>
                </a:ext>
              </a:extLst>
            </p:cNvPr>
            <p:cNvCxnSpPr>
              <a:cxnSpLocks/>
            </p:cNvCxnSpPr>
            <p:nvPr/>
          </p:nvCxnSpPr>
          <p:spPr>
            <a:xfrm>
              <a:off x="6994216" y="1966856"/>
              <a:ext cx="9141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C978B16-65D9-1007-2114-FD1E17599F22}"/>
                </a:ext>
              </a:extLst>
            </p:cNvPr>
            <p:cNvSpPr txBox="1"/>
            <p:nvPr/>
          </p:nvSpPr>
          <p:spPr>
            <a:xfrm>
              <a:off x="6946152" y="1984819"/>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User memory</a:t>
              </a:r>
            </a:p>
          </p:txBody>
        </p:sp>
        <p:sp>
          <p:nvSpPr>
            <p:cNvPr id="19" name="Rectangle 18">
              <a:extLst>
                <a:ext uri="{FF2B5EF4-FFF2-40B4-BE49-F238E27FC236}">
                  <a16:creationId xmlns:a16="http://schemas.microsoft.com/office/drawing/2014/main" id="{5DFEE2C2-B221-5386-46A5-42195F7D5269}"/>
                </a:ext>
              </a:extLst>
            </p:cNvPr>
            <p:cNvSpPr/>
            <p:nvPr/>
          </p:nvSpPr>
          <p:spPr>
            <a:xfrm>
              <a:off x="7908327" y="42686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Code</a:t>
              </a:r>
            </a:p>
          </p:txBody>
        </p:sp>
        <p:sp>
          <p:nvSpPr>
            <p:cNvPr id="20" name="Rectangle 19">
              <a:extLst>
                <a:ext uri="{FF2B5EF4-FFF2-40B4-BE49-F238E27FC236}">
                  <a16:creationId xmlns:a16="http://schemas.microsoft.com/office/drawing/2014/main" id="{C807C8F2-E06B-BCAC-4F35-71245998105C}"/>
                </a:ext>
              </a:extLst>
            </p:cNvPr>
            <p:cNvSpPr/>
            <p:nvPr/>
          </p:nvSpPr>
          <p:spPr>
            <a:xfrm>
              <a:off x="7908327" y="7470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Static data</a:t>
              </a:r>
            </a:p>
          </p:txBody>
        </p:sp>
        <p:sp>
          <p:nvSpPr>
            <p:cNvPr id="21" name="Rectangle 20">
              <a:extLst>
                <a:ext uri="{FF2B5EF4-FFF2-40B4-BE49-F238E27FC236}">
                  <a16:creationId xmlns:a16="http://schemas.microsoft.com/office/drawing/2014/main" id="{50101E32-252E-4F5C-14D9-0A0427F97E74}"/>
                </a:ext>
              </a:extLst>
            </p:cNvPr>
            <p:cNvSpPr/>
            <p:nvPr/>
          </p:nvSpPr>
          <p:spPr>
            <a:xfrm>
              <a:off x="7908326" y="779020"/>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Segoe UI" panose="020B0502040204020203" pitchFamily="34" charset="0"/>
                  <a:cs typeface="Segoe UI" panose="020B0502040204020203" pitchFamily="34" charset="0"/>
                </a:rPr>
                <a:t>Heap+stack</a:t>
              </a:r>
              <a:endParaRPr lang="en-US" dirty="0">
                <a:solidFill>
                  <a:schemeClr val="bg1"/>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8A822845-C83C-EB1F-CC83-3B8EB6EA8404}"/>
                </a:ext>
              </a:extLst>
            </p:cNvPr>
            <p:cNvSpPr/>
            <p:nvPr/>
          </p:nvSpPr>
          <p:spPr>
            <a:xfrm>
              <a:off x="7908325" y="1130168"/>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Other stuff</a:t>
              </a:r>
            </a:p>
          </p:txBody>
        </p:sp>
        <p:sp>
          <p:nvSpPr>
            <p:cNvPr id="24" name="TextBox 23">
              <a:extLst>
                <a:ext uri="{FF2B5EF4-FFF2-40B4-BE49-F238E27FC236}">
                  <a16:creationId xmlns:a16="http://schemas.microsoft.com/office/drawing/2014/main" id="{1C3EE1D8-EAD8-D30A-6AD0-A2F47423F54B}"/>
                </a:ext>
              </a:extLst>
            </p:cNvPr>
            <p:cNvSpPr txBox="1"/>
            <p:nvPr/>
          </p:nvSpPr>
          <p:spPr>
            <a:xfrm>
              <a:off x="7541084" y="3682409"/>
              <a:ext cx="2167860" cy="531940"/>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Process X’s</a:t>
              </a:r>
            </a:p>
            <a:p>
              <a:pPr algn="ctr">
                <a:lnSpc>
                  <a:spcPts val="1700"/>
                </a:lnSpc>
              </a:pPr>
              <a:r>
                <a:rPr lang="en-US" sz="2000" b="1" dirty="0">
                  <a:latin typeface="Segoe UI" panose="020B0502040204020203" pitchFamily="34" charset="0"/>
                  <a:cs typeface="Segoe UI" panose="020B0502040204020203" pitchFamily="34" charset="0"/>
                </a:rPr>
                <a:t>virtual memory</a:t>
              </a:r>
            </a:p>
          </p:txBody>
        </p:sp>
      </p:grpSp>
      <p:cxnSp>
        <p:nvCxnSpPr>
          <p:cNvPr id="41" name="Straight Connector 40">
            <a:extLst>
              <a:ext uri="{FF2B5EF4-FFF2-40B4-BE49-F238E27FC236}">
                <a16:creationId xmlns:a16="http://schemas.microsoft.com/office/drawing/2014/main" id="{DF96428B-68E9-BAD3-1945-46795D278C6F}"/>
              </a:ext>
            </a:extLst>
          </p:cNvPr>
          <p:cNvCxnSpPr/>
          <p:nvPr/>
        </p:nvCxnSpPr>
        <p:spPr>
          <a:xfrm>
            <a:off x="6994216" y="4287787"/>
            <a:ext cx="51373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09CB8CE-74CC-45A0-4AEE-B5C28C2ACDE0}"/>
              </a:ext>
            </a:extLst>
          </p:cNvPr>
          <p:cNvGrpSpPr/>
          <p:nvPr/>
        </p:nvGrpSpPr>
        <p:grpSpPr>
          <a:xfrm>
            <a:off x="9480982" y="73114"/>
            <a:ext cx="2772803" cy="4139648"/>
            <a:chOff x="6936141" y="74701"/>
            <a:chExt cx="2772803" cy="4139648"/>
          </a:xfrm>
        </p:grpSpPr>
        <p:sp>
          <p:nvSpPr>
            <p:cNvPr id="45" name="TextBox 44">
              <a:extLst>
                <a:ext uri="{FF2B5EF4-FFF2-40B4-BE49-F238E27FC236}">
                  <a16:creationId xmlns:a16="http://schemas.microsoft.com/office/drawing/2014/main" id="{E25DB77A-7521-9369-8D63-ACB214E4EE3C}"/>
                </a:ext>
              </a:extLst>
            </p:cNvPr>
            <p:cNvSpPr txBox="1"/>
            <p:nvPr/>
          </p:nvSpPr>
          <p:spPr>
            <a:xfrm>
              <a:off x="6936141" y="1508073"/>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 memory</a:t>
              </a:r>
            </a:p>
          </p:txBody>
        </p:sp>
        <p:sp>
          <p:nvSpPr>
            <p:cNvPr id="46" name="Rectangle 45">
              <a:extLst>
                <a:ext uri="{FF2B5EF4-FFF2-40B4-BE49-F238E27FC236}">
                  <a16:creationId xmlns:a16="http://schemas.microsoft.com/office/drawing/2014/main" id="{6D3BC729-1F60-727C-7569-44553F7B06B0}"/>
                </a:ext>
              </a:extLst>
            </p:cNvPr>
            <p:cNvSpPr/>
            <p:nvPr/>
          </p:nvSpPr>
          <p:spPr>
            <a:xfrm>
              <a:off x="7908331" y="80916"/>
              <a:ext cx="1433381" cy="18843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6E13DE7-7BA3-C9A2-DB90-935B3CF5D7A4}"/>
                </a:ext>
              </a:extLst>
            </p:cNvPr>
            <p:cNvSpPr/>
            <p:nvPr/>
          </p:nvSpPr>
          <p:spPr>
            <a:xfrm>
              <a:off x="7908329" y="1966858"/>
              <a:ext cx="1433381" cy="1626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AA25146-9F6C-76F1-DAD3-50F4666CB54B}"/>
                </a:ext>
              </a:extLst>
            </p:cNvPr>
            <p:cNvSpPr/>
            <p:nvPr/>
          </p:nvSpPr>
          <p:spPr>
            <a:xfrm>
              <a:off x="7908329" y="1966859"/>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Stack</a:t>
              </a:r>
            </a:p>
          </p:txBody>
        </p:sp>
        <p:sp>
          <p:nvSpPr>
            <p:cNvPr id="49" name="Rectangle 48">
              <a:extLst>
                <a:ext uri="{FF2B5EF4-FFF2-40B4-BE49-F238E27FC236}">
                  <a16:creationId xmlns:a16="http://schemas.microsoft.com/office/drawing/2014/main" id="{31A7C03F-4E94-0861-AC15-071703172946}"/>
                </a:ext>
              </a:extLst>
            </p:cNvPr>
            <p:cNvSpPr/>
            <p:nvPr/>
          </p:nvSpPr>
          <p:spPr>
            <a:xfrm>
              <a:off x="7908327" y="324135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50" name="Rectangle 49">
              <a:extLst>
                <a:ext uri="{FF2B5EF4-FFF2-40B4-BE49-F238E27FC236}">
                  <a16:creationId xmlns:a16="http://schemas.microsoft.com/office/drawing/2014/main" id="{A6E8055F-BF1D-CE6E-796E-D354FB29DA1A}"/>
                </a:ext>
              </a:extLst>
            </p:cNvPr>
            <p:cNvSpPr/>
            <p:nvPr/>
          </p:nvSpPr>
          <p:spPr>
            <a:xfrm>
              <a:off x="7908327" y="288919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Static data</a:t>
              </a:r>
            </a:p>
          </p:txBody>
        </p:sp>
        <p:sp>
          <p:nvSpPr>
            <p:cNvPr id="51" name="Rectangle 50">
              <a:extLst>
                <a:ext uri="{FF2B5EF4-FFF2-40B4-BE49-F238E27FC236}">
                  <a16:creationId xmlns:a16="http://schemas.microsoft.com/office/drawing/2014/main" id="{982F6469-D0BF-A1E7-7DD5-BA47B54A8BB7}"/>
                </a:ext>
              </a:extLst>
            </p:cNvPr>
            <p:cNvSpPr/>
            <p:nvPr/>
          </p:nvSpPr>
          <p:spPr>
            <a:xfrm>
              <a:off x="7908327" y="253703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Heap</a:t>
              </a:r>
            </a:p>
          </p:txBody>
        </p:sp>
        <p:cxnSp>
          <p:nvCxnSpPr>
            <p:cNvPr id="52" name="Straight Connector 51">
              <a:extLst>
                <a:ext uri="{FF2B5EF4-FFF2-40B4-BE49-F238E27FC236}">
                  <a16:creationId xmlns:a16="http://schemas.microsoft.com/office/drawing/2014/main" id="{9764FB36-3C29-DD12-F2A7-67F4BEAE758F}"/>
                </a:ext>
              </a:extLst>
            </p:cNvPr>
            <p:cNvCxnSpPr>
              <a:cxnSpLocks/>
            </p:cNvCxnSpPr>
            <p:nvPr/>
          </p:nvCxnSpPr>
          <p:spPr>
            <a:xfrm>
              <a:off x="6994216" y="1966856"/>
              <a:ext cx="9141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B496C4-F0CA-CE64-B119-97B9F84EDB6B}"/>
                </a:ext>
              </a:extLst>
            </p:cNvPr>
            <p:cNvSpPr txBox="1"/>
            <p:nvPr/>
          </p:nvSpPr>
          <p:spPr>
            <a:xfrm>
              <a:off x="6946152" y="1984819"/>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User memory</a:t>
              </a:r>
            </a:p>
          </p:txBody>
        </p:sp>
        <p:sp>
          <p:nvSpPr>
            <p:cNvPr id="54" name="Rectangle 53">
              <a:extLst>
                <a:ext uri="{FF2B5EF4-FFF2-40B4-BE49-F238E27FC236}">
                  <a16:creationId xmlns:a16="http://schemas.microsoft.com/office/drawing/2014/main" id="{59E06306-4241-DD55-A446-71951E7A29F9}"/>
                </a:ext>
              </a:extLst>
            </p:cNvPr>
            <p:cNvSpPr/>
            <p:nvPr/>
          </p:nvSpPr>
          <p:spPr>
            <a:xfrm>
              <a:off x="7908327" y="42686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Code</a:t>
              </a:r>
            </a:p>
          </p:txBody>
        </p:sp>
        <p:sp>
          <p:nvSpPr>
            <p:cNvPr id="55" name="Rectangle 54">
              <a:extLst>
                <a:ext uri="{FF2B5EF4-FFF2-40B4-BE49-F238E27FC236}">
                  <a16:creationId xmlns:a16="http://schemas.microsoft.com/office/drawing/2014/main" id="{775372DB-47CF-D2F2-D04B-72F75EEF2C9D}"/>
                </a:ext>
              </a:extLst>
            </p:cNvPr>
            <p:cNvSpPr/>
            <p:nvPr/>
          </p:nvSpPr>
          <p:spPr>
            <a:xfrm>
              <a:off x="7908327" y="7470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Static data</a:t>
              </a:r>
            </a:p>
          </p:txBody>
        </p:sp>
        <p:sp>
          <p:nvSpPr>
            <p:cNvPr id="56" name="Rectangle 55">
              <a:extLst>
                <a:ext uri="{FF2B5EF4-FFF2-40B4-BE49-F238E27FC236}">
                  <a16:creationId xmlns:a16="http://schemas.microsoft.com/office/drawing/2014/main" id="{6E79808C-5B9E-5F7A-FD4F-543D0B8EDB25}"/>
                </a:ext>
              </a:extLst>
            </p:cNvPr>
            <p:cNvSpPr/>
            <p:nvPr/>
          </p:nvSpPr>
          <p:spPr>
            <a:xfrm>
              <a:off x="7908326" y="779020"/>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Segoe UI" panose="020B0502040204020203" pitchFamily="34" charset="0"/>
                  <a:cs typeface="Segoe UI" panose="020B0502040204020203" pitchFamily="34" charset="0"/>
                </a:rPr>
                <a:t>Heap+stack</a:t>
              </a:r>
              <a:endParaRPr lang="en-US" dirty="0">
                <a:solidFill>
                  <a:schemeClr val="bg1"/>
                </a:solidFill>
                <a:latin typeface="Segoe UI" panose="020B0502040204020203" pitchFamily="34" charset="0"/>
                <a:cs typeface="Segoe UI" panose="020B0502040204020203" pitchFamily="34" charset="0"/>
              </a:endParaRPr>
            </a:p>
          </p:txBody>
        </p:sp>
        <p:sp>
          <p:nvSpPr>
            <p:cNvPr id="57" name="Rectangle 56">
              <a:extLst>
                <a:ext uri="{FF2B5EF4-FFF2-40B4-BE49-F238E27FC236}">
                  <a16:creationId xmlns:a16="http://schemas.microsoft.com/office/drawing/2014/main" id="{566B9A8B-8D01-3EDC-D21E-F81D53F533C6}"/>
                </a:ext>
              </a:extLst>
            </p:cNvPr>
            <p:cNvSpPr/>
            <p:nvPr/>
          </p:nvSpPr>
          <p:spPr>
            <a:xfrm>
              <a:off x="7908325" y="1130168"/>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Other stuff</a:t>
              </a:r>
            </a:p>
          </p:txBody>
        </p:sp>
        <p:sp>
          <p:nvSpPr>
            <p:cNvPr id="58" name="TextBox 57">
              <a:extLst>
                <a:ext uri="{FF2B5EF4-FFF2-40B4-BE49-F238E27FC236}">
                  <a16:creationId xmlns:a16="http://schemas.microsoft.com/office/drawing/2014/main" id="{C08B8D32-DC7C-7590-CFFD-BC31B97F3D04}"/>
                </a:ext>
              </a:extLst>
            </p:cNvPr>
            <p:cNvSpPr txBox="1"/>
            <p:nvPr/>
          </p:nvSpPr>
          <p:spPr>
            <a:xfrm>
              <a:off x="7541084" y="3682409"/>
              <a:ext cx="2167860" cy="531940"/>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Process Y’s</a:t>
              </a:r>
            </a:p>
            <a:p>
              <a:pPr algn="ctr">
                <a:lnSpc>
                  <a:spcPts val="1700"/>
                </a:lnSpc>
              </a:pPr>
              <a:r>
                <a:rPr lang="en-US" sz="2000" b="1" dirty="0">
                  <a:latin typeface="Segoe UI" panose="020B0502040204020203" pitchFamily="34" charset="0"/>
                  <a:cs typeface="Segoe UI" panose="020B0502040204020203" pitchFamily="34" charset="0"/>
                </a:rPr>
                <a:t>virtual memory</a:t>
              </a:r>
            </a:p>
          </p:txBody>
        </p:sp>
      </p:grpSp>
      <p:grpSp>
        <p:nvGrpSpPr>
          <p:cNvPr id="78" name="Group 77">
            <a:extLst>
              <a:ext uri="{FF2B5EF4-FFF2-40B4-BE49-F238E27FC236}">
                <a16:creationId xmlns:a16="http://schemas.microsoft.com/office/drawing/2014/main" id="{6A81FC33-6855-CE69-7100-02B5B47C09CF}"/>
              </a:ext>
            </a:extLst>
          </p:cNvPr>
          <p:cNvGrpSpPr/>
          <p:nvPr/>
        </p:nvGrpSpPr>
        <p:grpSpPr>
          <a:xfrm>
            <a:off x="8625014" y="4455528"/>
            <a:ext cx="2167860" cy="2421378"/>
            <a:chOff x="8625014" y="4455528"/>
            <a:chExt cx="2167860" cy="2421378"/>
          </a:xfrm>
        </p:grpSpPr>
        <p:sp>
          <p:nvSpPr>
            <p:cNvPr id="59" name="TextBox 58">
              <a:extLst>
                <a:ext uri="{FF2B5EF4-FFF2-40B4-BE49-F238E27FC236}">
                  <a16:creationId xmlns:a16="http://schemas.microsoft.com/office/drawing/2014/main" id="{1CD73D71-787E-1BEA-FAE3-473C6CD219FD}"/>
                </a:ext>
              </a:extLst>
            </p:cNvPr>
            <p:cNvSpPr txBox="1"/>
            <p:nvPr/>
          </p:nvSpPr>
          <p:spPr>
            <a:xfrm>
              <a:off x="8625014" y="6562974"/>
              <a:ext cx="2167860" cy="313932"/>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Physical RAM</a:t>
              </a:r>
            </a:p>
          </p:txBody>
        </p:sp>
        <p:sp>
          <p:nvSpPr>
            <p:cNvPr id="60" name="Rectangle 59">
              <a:extLst>
                <a:ext uri="{FF2B5EF4-FFF2-40B4-BE49-F238E27FC236}">
                  <a16:creationId xmlns:a16="http://schemas.microsoft.com/office/drawing/2014/main" id="{B9688B2E-3A95-D469-AE58-5368CD955A46}"/>
                </a:ext>
              </a:extLst>
            </p:cNvPr>
            <p:cNvSpPr/>
            <p:nvPr/>
          </p:nvSpPr>
          <p:spPr>
            <a:xfrm>
              <a:off x="8992253" y="4455528"/>
              <a:ext cx="1433381" cy="1975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D05EDFE-42F8-AD4E-0894-D2C52897D057}"/>
                </a:ext>
              </a:extLst>
            </p:cNvPr>
            <p:cNvSpPr/>
            <p:nvPr/>
          </p:nvSpPr>
          <p:spPr>
            <a:xfrm>
              <a:off x="8992253" y="5623881"/>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62" name="Rectangle 61">
              <a:extLst>
                <a:ext uri="{FF2B5EF4-FFF2-40B4-BE49-F238E27FC236}">
                  <a16:creationId xmlns:a16="http://schemas.microsoft.com/office/drawing/2014/main" id="{0DEA4EBE-DE5D-8C68-804E-89B1CDF08ABD}"/>
                </a:ext>
              </a:extLst>
            </p:cNvPr>
            <p:cNvSpPr/>
            <p:nvPr/>
          </p:nvSpPr>
          <p:spPr>
            <a:xfrm>
              <a:off x="8992253" y="5044202"/>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64" name="Rectangle 63">
              <a:extLst>
                <a:ext uri="{FF2B5EF4-FFF2-40B4-BE49-F238E27FC236}">
                  <a16:creationId xmlns:a16="http://schemas.microsoft.com/office/drawing/2014/main" id="{73065FEE-35B1-88DC-0E9D-E21C27A94270}"/>
                </a:ext>
              </a:extLst>
            </p:cNvPr>
            <p:cNvSpPr/>
            <p:nvPr/>
          </p:nvSpPr>
          <p:spPr>
            <a:xfrm>
              <a:off x="8992249" y="4686997"/>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65" name="Rectangle 64">
              <a:extLst>
                <a:ext uri="{FF2B5EF4-FFF2-40B4-BE49-F238E27FC236}">
                  <a16:creationId xmlns:a16="http://schemas.microsoft.com/office/drawing/2014/main" id="{DF5ADC1F-B828-C4AA-A238-824748433358}"/>
                </a:ext>
              </a:extLst>
            </p:cNvPr>
            <p:cNvSpPr/>
            <p:nvPr/>
          </p:nvSpPr>
          <p:spPr>
            <a:xfrm>
              <a:off x="8992249" y="5738358"/>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66" name="Rectangle 65">
              <a:extLst>
                <a:ext uri="{FF2B5EF4-FFF2-40B4-BE49-F238E27FC236}">
                  <a16:creationId xmlns:a16="http://schemas.microsoft.com/office/drawing/2014/main" id="{1869657E-D26A-4CD2-5E14-C39AB3241EA2}"/>
                </a:ext>
              </a:extLst>
            </p:cNvPr>
            <p:cNvSpPr/>
            <p:nvPr/>
          </p:nvSpPr>
          <p:spPr>
            <a:xfrm>
              <a:off x="8992249" y="5507865"/>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A62E65A6-2E76-3E07-2615-E210A0C7A8C4}"/>
                </a:ext>
              </a:extLst>
            </p:cNvPr>
            <p:cNvSpPr/>
            <p:nvPr/>
          </p:nvSpPr>
          <p:spPr>
            <a:xfrm>
              <a:off x="8992249" y="5159601"/>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69" name="Rectangle 68">
              <a:extLst>
                <a:ext uri="{FF2B5EF4-FFF2-40B4-BE49-F238E27FC236}">
                  <a16:creationId xmlns:a16="http://schemas.microsoft.com/office/drawing/2014/main" id="{6942A4DC-A04B-A154-C1FA-9886D2FA95EA}"/>
                </a:ext>
              </a:extLst>
            </p:cNvPr>
            <p:cNvSpPr/>
            <p:nvPr/>
          </p:nvSpPr>
          <p:spPr>
            <a:xfrm>
              <a:off x="8992248" y="6310293"/>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0" name="Rectangle 69">
              <a:extLst>
                <a:ext uri="{FF2B5EF4-FFF2-40B4-BE49-F238E27FC236}">
                  <a16:creationId xmlns:a16="http://schemas.microsoft.com/office/drawing/2014/main" id="{FBFE9F53-BEBB-FD09-DE6D-A92594A13681}"/>
                </a:ext>
              </a:extLst>
            </p:cNvPr>
            <p:cNvSpPr/>
            <p:nvPr/>
          </p:nvSpPr>
          <p:spPr>
            <a:xfrm>
              <a:off x="8992241" y="6192839"/>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1" name="Rectangle 70">
              <a:extLst>
                <a:ext uri="{FF2B5EF4-FFF2-40B4-BE49-F238E27FC236}">
                  <a16:creationId xmlns:a16="http://schemas.microsoft.com/office/drawing/2014/main" id="{4B31B590-10A4-379C-DA16-514B4C2094D4}"/>
                </a:ext>
              </a:extLst>
            </p:cNvPr>
            <p:cNvSpPr/>
            <p:nvPr/>
          </p:nvSpPr>
          <p:spPr>
            <a:xfrm>
              <a:off x="8992241" y="6081839"/>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2" name="Rectangle 71">
              <a:extLst>
                <a:ext uri="{FF2B5EF4-FFF2-40B4-BE49-F238E27FC236}">
                  <a16:creationId xmlns:a16="http://schemas.microsoft.com/office/drawing/2014/main" id="{839FC49A-1DFD-8136-EEF0-6F771867384E}"/>
                </a:ext>
              </a:extLst>
            </p:cNvPr>
            <p:cNvSpPr/>
            <p:nvPr/>
          </p:nvSpPr>
          <p:spPr>
            <a:xfrm>
              <a:off x="8992227" y="5970824"/>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364403C0-5A03-EFAB-933F-4BA06CD402D6}"/>
                </a:ext>
              </a:extLst>
            </p:cNvPr>
            <p:cNvSpPr/>
            <p:nvPr/>
          </p:nvSpPr>
          <p:spPr>
            <a:xfrm>
              <a:off x="8992226" y="5390886"/>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6" name="Rectangle 75">
              <a:extLst>
                <a:ext uri="{FF2B5EF4-FFF2-40B4-BE49-F238E27FC236}">
                  <a16:creationId xmlns:a16="http://schemas.microsoft.com/office/drawing/2014/main" id="{E18C81EF-8BE5-C403-2BC9-4AAF6738709B}"/>
                </a:ext>
              </a:extLst>
            </p:cNvPr>
            <p:cNvSpPr/>
            <p:nvPr/>
          </p:nvSpPr>
          <p:spPr>
            <a:xfrm>
              <a:off x="8992225" y="4455529"/>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grpSp>
      <p:pic>
        <p:nvPicPr>
          <p:cNvPr id="17" name="Picture 16">
            <a:extLst>
              <a:ext uri="{FF2B5EF4-FFF2-40B4-BE49-F238E27FC236}">
                <a16:creationId xmlns:a16="http://schemas.microsoft.com/office/drawing/2014/main" id="{04D65C45-9A77-9ECB-4A62-526EA73ADD02}"/>
              </a:ext>
            </a:extLst>
          </p:cNvPr>
          <p:cNvPicPr>
            <a:picLocks noChangeAspect="1"/>
          </p:cNvPicPr>
          <p:nvPr/>
        </p:nvPicPr>
        <p:blipFill>
          <a:blip r:embed="rId3"/>
          <a:stretch>
            <a:fillRect/>
          </a:stretch>
        </p:blipFill>
        <p:spPr>
          <a:xfrm>
            <a:off x="10951598" y="4431247"/>
            <a:ext cx="1011486" cy="2157617"/>
          </a:xfrm>
          <a:prstGeom prst="rect">
            <a:avLst/>
          </a:prstGeom>
        </p:spPr>
      </p:pic>
      <p:pic>
        <p:nvPicPr>
          <p:cNvPr id="25" name="Picture 24">
            <a:extLst>
              <a:ext uri="{FF2B5EF4-FFF2-40B4-BE49-F238E27FC236}">
                <a16:creationId xmlns:a16="http://schemas.microsoft.com/office/drawing/2014/main" id="{0F1E99DC-B162-FA48-A84C-9DAFC8C51A2B}"/>
              </a:ext>
            </a:extLst>
          </p:cNvPr>
          <p:cNvPicPr>
            <a:picLocks noChangeAspect="1"/>
          </p:cNvPicPr>
          <p:nvPr/>
        </p:nvPicPr>
        <p:blipFill>
          <a:blip r:embed="rId4"/>
          <a:stretch>
            <a:fillRect/>
          </a:stretch>
        </p:blipFill>
        <p:spPr>
          <a:xfrm>
            <a:off x="7421946" y="4455528"/>
            <a:ext cx="962588" cy="2086685"/>
          </a:xfrm>
          <a:prstGeom prst="rect">
            <a:avLst/>
          </a:prstGeom>
        </p:spPr>
      </p:pic>
      <p:sp>
        <p:nvSpPr>
          <p:cNvPr id="26" name="Left Brace 25">
            <a:extLst>
              <a:ext uri="{FF2B5EF4-FFF2-40B4-BE49-F238E27FC236}">
                <a16:creationId xmlns:a16="http://schemas.microsoft.com/office/drawing/2014/main" id="{824BDE8F-708A-AC82-59D7-3988501B6816}"/>
              </a:ext>
            </a:extLst>
          </p:cNvPr>
          <p:cNvSpPr/>
          <p:nvPr/>
        </p:nvSpPr>
        <p:spPr>
          <a:xfrm>
            <a:off x="10951568" y="4468714"/>
            <a:ext cx="97116" cy="688644"/>
          </a:xfrm>
          <a:prstGeom prst="leftBrace">
            <a:avLst>
              <a:gd name="adj1" fmla="val 0"/>
              <a:gd name="adj2" fmla="val 4934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a:extLst>
              <a:ext uri="{FF2B5EF4-FFF2-40B4-BE49-F238E27FC236}">
                <a16:creationId xmlns:a16="http://schemas.microsoft.com/office/drawing/2014/main" id="{76DB9503-EDF2-2D85-1BA1-B41637780013}"/>
              </a:ext>
            </a:extLst>
          </p:cNvPr>
          <p:cNvSpPr/>
          <p:nvPr/>
        </p:nvSpPr>
        <p:spPr>
          <a:xfrm flipH="1">
            <a:off x="8287418" y="4474589"/>
            <a:ext cx="97116" cy="688644"/>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a:extLst>
              <a:ext uri="{FF2B5EF4-FFF2-40B4-BE49-F238E27FC236}">
                <a16:creationId xmlns:a16="http://schemas.microsoft.com/office/drawing/2014/main" id="{6BEEE816-A3B1-DA77-A32A-1E4FD18A6A2E}"/>
              </a:ext>
            </a:extLst>
          </p:cNvPr>
          <p:cNvSpPr/>
          <p:nvPr/>
        </p:nvSpPr>
        <p:spPr>
          <a:xfrm>
            <a:off x="8873494" y="5982396"/>
            <a:ext cx="91154" cy="43203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FA9ED826-7CF6-A42D-684D-FF44BE39F5ED}"/>
              </a:ext>
            </a:extLst>
          </p:cNvPr>
          <p:cNvSpPr/>
          <p:nvPr/>
        </p:nvSpPr>
        <p:spPr>
          <a:xfrm flipH="1">
            <a:off x="10444457" y="5977625"/>
            <a:ext cx="91154" cy="43203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C2716F0B-5C22-4523-FC31-C6A528769885}"/>
              </a:ext>
            </a:extLst>
          </p:cNvPr>
          <p:cNvCxnSpPr>
            <a:stCxn id="27" idx="1"/>
            <a:endCxn id="28" idx="1"/>
          </p:cNvCxnSpPr>
          <p:nvPr/>
        </p:nvCxnSpPr>
        <p:spPr>
          <a:xfrm>
            <a:off x="8384534" y="4818911"/>
            <a:ext cx="488960" cy="137950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C94D2C7C-E8B2-FE7C-B850-D93981020946}"/>
              </a:ext>
            </a:extLst>
          </p:cNvPr>
          <p:cNvCxnSpPr>
            <a:cxnSpLocks/>
          </p:cNvCxnSpPr>
          <p:nvPr/>
        </p:nvCxnSpPr>
        <p:spPr>
          <a:xfrm rot="10800000" flipV="1">
            <a:off x="10535773" y="4804070"/>
            <a:ext cx="420117" cy="138284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6A31560F-8237-201F-52F7-5F6594EE1D21}"/>
              </a:ext>
            </a:extLst>
          </p:cNvPr>
          <p:cNvCxnSpPr>
            <a:cxnSpLocks/>
          </p:cNvCxnSpPr>
          <p:nvPr/>
        </p:nvCxnSpPr>
        <p:spPr>
          <a:xfrm flipV="1">
            <a:off x="8270057" y="4515053"/>
            <a:ext cx="719692" cy="983818"/>
          </a:xfrm>
          <a:prstGeom prst="bentConnector3">
            <a:avLst>
              <a:gd name="adj1" fmla="val 7733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6594C136-EC2A-5707-9F49-6EDFC36BB6C3}"/>
              </a:ext>
            </a:extLst>
          </p:cNvPr>
          <p:cNvCxnSpPr>
            <a:cxnSpLocks/>
            <a:endCxn id="67" idx="1"/>
          </p:cNvCxnSpPr>
          <p:nvPr/>
        </p:nvCxnSpPr>
        <p:spPr>
          <a:xfrm flipV="1">
            <a:off x="8261530" y="5219125"/>
            <a:ext cx="730719" cy="583604"/>
          </a:xfrm>
          <a:prstGeom prst="bentConnector3">
            <a:avLst>
              <a:gd name="adj1" fmla="val 8273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901A5492-32B3-5014-BC5F-204FF59DE48F}"/>
              </a:ext>
            </a:extLst>
          </p:cNvPr>
          <p:cNvCxnSpPr>
            <a:cxnSpLocks/>
            <a:endCxn id="66" idx="1"/>
          </p:cNvCxnSpPr>
          <p:nvPr/>
        </p:nvCxnSpPr>
        <p:spPr>
          <a:xfrm flipV="1">
            <a:off x="8270057" y="5567389"/>
            <a:ext cx="722192" cy="403080"/>
          </a:xfrm>
          <a:prstGeom prst="bentConnector3">
            <a:avLst>
              <a:gd name="adj1" fmla="val 6914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E5EB9148-338A-E6B9-5180-58B0B21AAECD}"/>
              </a:ext>
            </a:extLst>
          </p:cNvPr>
          <p:cNvCxnSpPr>
            <a:cxnSpLocks/>
            <a:endCxn id="74" idx="1"/>
          </p:cNvCxnSpPr>
          <p:nvPr/>
        </p:nvCxnSpPr>
        <p:spPr>
          <a:xfrm flipV="1">
            <a:off x="8265775" y="5450410"/>
            <a:ext cx="726451" cy="699200"/>
          </a:xfrm>
          <a:prstGeom prst="bentConnector3">
            <a:avLst>
              <a:gd name="adj1" fmla="val 8585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5C4A92B7-9A0A-3E54-491E-3FFFAEF2C9DB}"/>
              </a:ext>
            </a:extLst>
          </p:cNvPr>
          <p:cNvCxnSpPr>
            <a:cxnSpLocks/>
            <a:endCxn id="65" idx="3"/>
          </p:cNvCxnSpPr>
          <p:nvPr/>
        </p:nvCxnSpPr>
        <p:spPr>
          <a:xfrm rot="10800000">
            <a:off x="10425629" y="5797882"/>
            <a:ext cx="685395" cy="384790"/>
          </a:xfrm>
          <a:prstGeom prst="bentConnector3">
            <a:avLst>
              <a:gd name="adj1" fmla="val 3603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1896361E-9FFC-C5AB-925F-53C4EEC9D7D0}"/>
              </a:ext>
            </a:extLst>
          </p:cNvPr>
          <p:cNvCxnSpPr>
            <a:cxnSpLocks/>
          </p:cNvCxnSpPr>
          <p:nvPr/>
        </p:nvCxnSpPr>
        <p:spPr>
          <a:xfrm rot="10800000">
            <a:off x="10431102" y="4745870"/>
            <a:ext cx="674517" cy="1243303"/>
          </a:xfrm>
          <a:prstGeom prst="bentConnector3">
            <a:avLst>
              <a:gd name="adj1" fmla="val 7995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E41C9D6A-62DE-FB5B-28A2-E8FC659B240A}"/>
              </a:ext>
            </a:extLst>
          </p:cNvPr>
          <p:cNvCxnSpPr>
            <a:cxnSpLocks/>
          </p:cNvCxnSpPr>
          <p:nvPr/>
        </p:nvCxnSpPr>
        <p:spPr>
          <a:xfrm rot="10800000">
            <a:off x="10429126" y="5101058"/>
            <a:ext cx="667835" cy="709372"/>
          </a:xfrm>
          <a:prstGeom prst="bentConnector3">
            <a:avLst>
              <a:gd name="adj1" fmla="val 2532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E3DA8F9E-37E6-BB24-9D02-BFF8251D7F50}"/>
              </a:ext>
            </a:extLst>
          </p:cNvPr>
          <p:cNvCxnSpPr>
            <a:cxnSpLocks/>
            <a:endCxn id="61" idx="3"/>
          </p:cNvCxnSpPr>
          <p:nvPr/>
        </p:nvCxnSpPr>
        <p:spPr>
          <a:xfrm rot="10800000" flipV="1">
            <a:off x="10425633" y="5525337"/>
            <a:ext cx="671329" cy="158068"/>
          </a:xfrm>
          <a:prstGeom prst="bentConnector3">
            <a:avLst>
              <a:gd name="adj1" fmla="val 1119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5F1D3E61-1E36-DED8-2DE9-5E5297A218A0}"/>
              </a:ext>
            </a:extLst>
          </p:cNvPr>
          <p:cNvGrpSpPr/>
          <p:nvPr/>
        </p:nvGrpSpPr>
        <p:grpSpPr>
          <a:xfrm>
            <a:off x="5375189" y="4446339"/>
            <a:ext cx="5748080" cy="1997983"/>
            <a:chOff x="5375189" y="4446339"/>
            <a:chExt cx="5748080" cy="1997983"/>
          </a:xfrm>
        </p:grpSpPr>
        <p:sp>
          <p:nvSpPr>
            <p:cNvPr id="4" name="Oval 3">
              <a:extLst>
                <a:ext uri="{FF2B5EF4-FFF2-40B4-BE49-F238E27FC236}">
                  <a16:creationId xmlns:a16="http://schemas.microsoft.com/office/drawing/2014/main" id="{3C575D06-63C0-1C40-BD68-43E881AC633E}"/>
                </a:ext>
              </a:extLst>
            </p:cNvPr>
            <p:cNvSpPr/>
            <p:nvPr/>
          </p:nvSpPr>
          <p:spPr>
            <a:xfrm>
              <a:off x="8285807" y="4468714"/>
              <a:ext cx="709886" cy="1975608"/>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32F6A6A-3313-B6DC-9093-9C909D737574}"/>
                </a:ext>
              </a:extLst>
            </p:cNvPr>
            <p:cNvSpPr/>
            <p:nvPr/>
          </p:nvSpPr>
          <p:spPr>
            <a:xfrm>
              <a:off x="10413383" y="4446339"/>
              <a:ext cx="709886" cy="1975608"/>
            </a:xfrm>
            <a:prstGeom prst="ellipse">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58489BE0-42CE-40BE-D201-94CC6B537CF0}"/>
                </a:ext>
              </a:extLst>
            </p:cNvPr>
            <p:cNvCxnSpPr>
              <a:cxnSpLocks/>
              <a:endCxn id="4" idx="2"/>
            </p:cNvCxnSpPr>
            <p:nvPr/>
          </p:nvCxnSpPr>
          <p:spPr>
            <a:xfrm flipV="1">
              <a:off x="5375189" y="5456518"/>
              <a:ext cx="2910618" cy="9531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EB54902-AAD3-BCAE-0B46-7E637B4B9C93}"/>
                </a:ext>
              </a:extLst>
            </p:cNvPr>
            <p:cNvCxnSpPr>
              <a:cxnSpLocks/>
              <a:endCxn id="5" idx="2"/>
            </p:cNvCxnSpPr>
            <p:nvPr/>
          </p:nvCxnSpPr>
          <p:spPr>
            <a:xfrm flipV="1">
              <a:off x="5375189" y="5434143"/>
              <a:ext cx="5038194" cy="9755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628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5D9E-1D0D-FD57-48BC-C5BF4CC34DF9}"/>
              </a:ext>
            </a:extLst>
          </p:cNvPr>
          <p:cNvSpPr>
            <a:spLocks noGrp="1"/>
          </p:cNvSpPr>
          <p:nvPr>
            <p:ph type="title"/>
          </p:nvPr>
        </p:nvSpPr>
        <p:spPr>
          <a:xfrm>
            <a:off x="0" y="-42650"/>
            <a:ext cx="6559159" cy="561633"/>
          </a:xfrm>
        </p:spPr>
        <p:txBody>
          <a:bodyPr>
            <a:normAutofit fontScale="90000"/>
          </a:bodyPr>
          <a:lstStyle/>
          <a:p>
            <a:r>
              <a:rPr lang="en-US" sz="4000" dirty="0"/>
              <a:t>Kernel Memory</a:t>
            </a:r>
          </a:p>
        </p:txBody>
      </p:sp>
      <p:sp>
        <p:nvSpPr>
          <p:cNvPr id="3" name="Content Placeholder 2">
            <a:extLst>
              <a:ext uri="{FF2B5EF4-FFF2-40B4-BE49-F238E27FC236}">
                <a16:creationId xmlns:a16="http://schemas.microsoft.com/office/drawing/2014/main" id="{9AA93325-14AF-598E-B850-1F7FE89AC918}"/>
              </a:ext>
            </a:extLst>
          </p:cNvPr>
          <p:cNvSpPr>
            <a:spLocks noGrp="1"/>
          </p:cNvSpPr>
          <p:nvPr>
            <p:ph idx="1"/>
          </p:nvPr>
        </p:nvSpPr>
        <p:spPr>
          <a:xfrm>
            <a:off x="1" y="383062"/>
            <a:ext cx="6559159" cy="6536725"/>
          </a:xfrm>
        </p:spPr>
        <p:txBody>
          <a:bodyPr>
            <a:normAutofit/>
          </a:bodyPr>
          <a:lstStyle/>
          <a:p>
            <a:r>
              <a:rPr lang="en-US" dirty="0"/>
              <a:t>The physical memory that a CPU can access is determined by the CPU’s current privilege mode!</a:t>
            </a:r>
          </a:p>
          <a:p>
            <a:r>
              <a:rPr lang="en-US" dirty="0"/>
              <a:t>Roughly speaking:</a:t>
            </a:r>
          </a:p>
          <a:p>
            <a:pPr lvl="1"/>
            <a:r>
              <a:rPr lang="en-US" dirty="0"/>
              <a:t>In </a:t>
            </a:r>
            <a:r>
              <a:rPr lang="en-US" b="1" i="1" dirty="0"/>
              <a:t>privileged mode</a:t>
            </a:r>
            <a:r>
              <a:rPr lang="en-US" dirty="0"/>
              <a:t>, all physical memory is accessible</a:t>
            </a:r>
          </a:p>
          <a:p>
            <a:pPr lvl="1"/>
            <a:r>
              <a:rPr lang="en-US" dirty="0"/>
              <a:t>In </a:t>
            </a:r>
            <a:r>
              <a:rPr lang="en-US" b="1" i="1" dirty="0"/>
              <a:t>unprivileged mode</a:t>
            </a:r>
            <a:r>
              <a:rPr lang="en-US" dirty="0"/>
              <a:t>, the CPU can only access the physical RAM belonging to the currently running user-mode process</a:t>
            </a:r>
          </a:p>
          <a:p>
            <a:pPr lvl="1"/>
            <a:r>
              <a:rPr lang="en-US" dirty="0"/>
              <a:t>Recall that the </a:t>
            </a:r>
            <a:r>
              <a:rPr lang="en-US" dirty="0" err="1">
                <a:latin typeface="Lucida Console" panose="020B0609040504020204" pitchFamily="49" charset="0"/>
              </a:rPr>
              <a:t>syscall</a:t>
            </a:r>
            <a:r>
              <a:rPr lang="en-US" dirty="0"/>
              <a:t> instruction changes the CPU mode from unprivileged to privileged!</a:t>
            </a:r>
          </a:p>
          <a:p>
            <a:r>
              <a:rPr lang="en-US" dirty="0"/>
              <a:t>We’ll discuss the details of memory protections in the next two lectures and in pset3!</a:t>
            </a:r>
          </a:p>
          <a:p>
            <a:endParaRPr lang="en-US" dirty="0"/>
          </a:p>
        </p:txBody>
      </p:sp>
      <p:grpSp>
        <p:nvGrpSpPr>
          <p:cNvPr id="43" name="Group 42">
            <a:extLst>
              <a:ext uri="{FF2B5EF4-FFF2-40B4-BE49-F238E27FC236}">
                <a16:creationId xmlns:a16="http://schemas.microsoft.com/office/drawing/2014/main" id="{998FDE97-2203-2E29-BCB2-6A6301426E0C}"/>
              </a:ext>
            </a:extLst>
          </p:cNvPr>
          <p:cNvGrpSpPr/>
          <p:nvPr/>
        </p:nvGrpSpPr>
        <p:grpSpPr>
          <a:xfrm>
            <a:off x="6936141" y="74701"/>
            <a:ext cx="2772803" cy="4139648"/>
            <a:chOff x="6936141" y="74701"/>
            <a:chExt cx="2772803" cy="4139648"/>
          </a:xfrm>
        </p:grpSpPr>
        <p:sp>
          <p:nvSpPr>
            <p:cNvPr id="16" name="TextBox 15">
              <a:extLst>
                <a:ext uri="{FF2B5EF4-FFF2-40B4-BE49-F238E27FC236}">
                  <a16:creationId xmlns:a16="http://schemas.microsoft.com/office/drawing/2014/main" id="{80FE340E-0D25-C67F-953D-F469586CCC1C}"/>
                </a:ext>
              </a:extLst>
            </p:cNvPr>
            <p:cNvSpPr txBox="1"/>
            <p:nvPr/>
          </p:nvSpPr>
          <p:spPr>
            <a:xfrm>
              <a:off x="6936141" y="1508073"/>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 memory</a:t>
              </a:r>
            </a:p>
          </p:txBody>
        </p:sp>
        <p:sp>
          <p:nvSpPr>
            <p:cNvPr id="7" name="Rectangle 6">
              <a:extLst>
                <a:ext uri="{FF2B5EF4-FFF2-40B4-BE49-F238E27FC236}">
                  <a16:creationId xmlns:a16="http://schemas.microsoft.com/office/drawing/2014/main" id="{F052ED2F-E347-C3CC-D014-FFA7B212D298}"/>
                </a:ext>
              </a:extLst>
            </p:cNvPr>
            <p:cNvSpPr/>
            <p:nvPr/>
          </p:nvSpPr>
          <p:spPr>
            <a:xfrm>
              <a:off x="7908331" y="80916"/>
              <a:ext cx="1433381" cy="18843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AE8BC4-B137-150D-71AD-D0C04350A23B}"/>
                </a:ext>
              </a:extLst>
            </p:cNvPr>
            <p:cNvSpPr/>
            <p:nvPr/>
          </p:nvSpPr>
          <p:spPr>
            <a:xfrm>
              <a:off x="7908329" y="1966858"/>
              <a:ext cx="1433381" cy="1626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822588-B151-8878-BB4B-267E8D8EE159}"/>
                </a:ext>
              </a:extLst>
            </p:cNvPr>
            <p:cNvSpPr/>
            <p:nvPr/>
          </p:nvSpPr>
          <p:spPr>
            <a:xfrm>
              <a:off x="7908329" y="1966859"/>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Stack</a:t>
              </a:r>
            </a:p>
          </p:txBody>
        </p:sp>
        <p:sp>
          <p:nvSpPr>
            <p:cNvPr id="10" name="Rectangle 9">
              <a:extLst>
                <a:ext uri="{FF2B5EF4-FFF2-40B4-BE49-F238E27FC236}">
                  <a16:creationId xmlns:a16="http://schemas.microsoft.com/office/drawing/2014/main" id="{F992E187-5846-3A77-9A12-4B77C5310758}"/>
                </a:ext>
              </a:extLst>
            </p:cNvPr>
            <p:cNvSpPr/>
            <p:nvPr/>
          </p:nvSpPr>
          <p:spPr>
            <a:xfrm>
              <a:off x="7908327" y="324135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11" name="Rectangle 10">
              <a:extLst>
                <a:ext uri="{FF2B5EF4-FFF2-40B4-BE49-F238E27FC236}">
                  <a16:creationId xmlns:a16="http://schemas.microsoft.com/office/drawing/2014/main" id="{71E4B005-2F31-396B-44BD-7E59DE4C6656}"/>
                </a:ext>
              </a:extLst>
            </p:cNvPr>
            <p:cNvSpPr/>
            <p:nvPr/>
          </p:nvSpPr>
          <p:spPr>
            <a:xfrm>
              <a:off x="7908327" y="288919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Static data</a:t>
              </a:r>
            </a:p>
          </p:txBody>
        </p:sp>
        <p:sp>
          <p:nvSpPr>
            <p:cNvPr id="12" name="Rectangle 11">
              <a:extLst>
                <a:ext uri="{FF2B5EF4-FFF2-40B4-BE49-F238E27FC236}">
                  <a16:creationId xmlns:a16="http://schemas.microsoft.com/office/drawing/2014/main" id="{AFCADC2A-E1B1-CA6E-D895-DC3F5D1859AD}"/>
                </a:ext>
              </a:extLst>
            </p:cNvPr>
            <p:cNvSpPr/>
            <p:nvPr/>
          </p:nvSpPr>
          <p:spPr>
            <a:xfrm>
              <a:off x="7908327" y="253703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Heap</a:t>
              </a:r>
            </a:p>
          </p:txBody>
        </p:sp>
        <p:cxnSp>
          <p:nvCxnSpPr>
            <p:cNvPr id="13" name="Straight Connector 12">
              <a:extLst>
                <a:ext uri="{FF2B5EF4-FFF2-40B4-BE49-F238E27FC236}">
                  <a16:creationId xmlns:a16="http://schemas.microsoft.com/office/drawing/2014/main" id="{37F083F3-442B-D6FD-3943-CAB4404E837C}"/>
                </a:ext>
              </a:extLst>
            </p:cNvPr>
            <p:cNvCxnSpPr>
              <a:cxnSpLocks/>
            </p:cNvCxnSpPr>
            <p:nvPr/>
          </p:nvCxnSpPr>
          <p:spPr>
            <a:xfrm>
              <a:off x="6994216" y="1966856"/>
              <a:ext cx="9141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C978B16-65D9-1007-2114-FD1E17599F22}"/>
                </a:ext>
              </a:extLst>
            </p:cNvPr>
            <p:cNvSpPr txBox="1"/>
            <p:nvPr/>
          </p:nvSpPr>
          <p:spPr>
            <a:xfrm>
              <a:off x="6946152" y="1984819"/>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User memory</a:t>
              </a:r>
            </a:p>
          </p:txBody>
        </p:sp>
        <p:sp>
          <p:nvSpPr>
            <p:cNvPr id="19" name="Rectangle 18">
              <a:extLst>
                <a:ext uri="{FF2B5EF4-FFF2-40B4-BE49-F238E27FC236}">
                  <a16:creationId xmlns:a16="http://schemas.microsoft.com/office/drawing/2014/main" id="{5DFEE2C2-B221-5386-46A5-42195F7D5269}"/>
                </a:ext>
              </a:extLst>
            </p:cNvPr>
            <p:cNvSpPr/>
            <p:nvPr/>
          </p:nvSpPr>
          <p:spPr>
            <a:xfrm>
              <a:off x="7908327" y="42686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Code</a:t>
              </a:r>
            </a:p>
          </p:txBody>
        </p:sp>
        <p:sp>
          <p:nvSpPr>
            <p:cNvPr id="20" name="Rectangle 19">
              <a:extLst>
                <a:ext uri="{FF2B5EF4-FFF2-40B4-BE49-F238E27FC236}">
                  <a16:creationId xmlns:a16="http://schemas.microsoft.com/office/drawing/2014/main" id="{C807C8F2-E06B-BCAC-4F35-71245998105C}"/>
                </a:ext>
              </a:extLst>
            </p:cNvPr>
            <p:cNvSpPr/>
            <p:nvPr/>
          </p:nvSpPr>
          <p:spPr>
            <a:xfrm>
              <a:off x="7908327" y="7470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Static data</a:t>
              </a:r>
            </a:p>
          </p:txBody>
        </p:sp>
        <p:sp>
          <p:nvSpPr>
            <p:cNvPr id="21" name="Rectangle 20">
              <a:extLst>
                <a:ext uri="{FF2B5EF4-FFF2-40B4-BE49-F238E27FC236}">
                  <a16:creationId xmlns:a16="http://schemas.microsoft.com/office/drawing/2014/main" id="{50101E32-252E-4F5C-14D9-0A0427F97E74}"/>
                </a:ext>
              </a:extLst>
            </p:cNvPr>
            <p:cNvSpPr/>
            <p:nvPr/>
          </p:nvSpPr>
          <p:spPr>
            <a:xfrm>
              <a:off x="7908326" y="779020"/>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Segoe UI" panose="020B0502040204020203" pitchFamily="34" charset="0"/>
                  <a:cs typeface="Segoe UI" panose="020B0502040204020203" pitchFamily="34" charset="0"/>
                </a:rPr>
                <a:t>Heap+stack</a:t>
              </a:r>
              <a:endParaRPr lang="en-US" dirty="0">
                <a:solidFill>
                  <a:schemeClr val="bg1"/>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8A822845-C83C-EB1F-CC83-3B8EB6EA8404}"/>
                </a:ext>
              </a:extLst>
            </p:cNvPr>
            <p:cNvSpPr/>
            <p:nvPr/>
          </p:nvSpPr>
          <p:spPr>
            <a:xfrm>
              <a:off x="7908325" y="1130168"/>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Other stuff</a:t>
              </a:r>
            </a:p>
          </p:txBody>
        </p:sp>
        <p:sp>
          <p:nvSpPr>
            <p:cNvPr id="24" name="TextBox 23">
              <a:extLst>
                <a:ext uri="{FF2B5EF4-FFF2-40B4-BE49-F238E27FC236}">
                  <a16:creationId xmlns:a16="http://schemas.microsoft.com/office/drawing/2014/main" id="{1C3EE1D8-EAD8-D30A-6AD0-A2F47423F54B}"/>
                </a:ext>
              </a:extLst>
            </p:cNvPr>
            <p:cNvSpPr txBox="1"/>
            <p:nvPr/>
          </p:nvSpPr>
          <p:spPr>
            <a:xfrm>
              <a:off x="7541084" y="3682409"/>
              <a:ext cx="2167860" cy="531940"/>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Process X’s</a:t>
              </a:r>
            </a:p>
            <a:p>
              <a:pPr algn="ctr">
                <a:lnSpc>
                  <a:spcPts val="1700"/>
                </a:lnSpc>
              </a:pPr>
              <a:r>
                <a:rPr lang="en-US" sz="2000" b="1" dirty="0">
                  <a:latin typeface="Segoe UI" panose="020B0502040204020203" pitchFamily="34" charset="0"/>
                  <a:cs typeface="Segoe UI" panose="020B0502040204020203" pitchFamily="34" charset="0"/>
                </a:rPr>
                <a:t>virtual memory</a:t>
              </a:r>
            </a:p>
          </p:txBody>
        </p:sp>
      </p:grpSp>
      <p:grpSp>
        <p:nvGrpSpPr>
          <p:cNvPr id="44" name="Group 43">
            <a:extLst>
              <a:ext uri="{FF2B5EF4-FFF2-40B4-BE49-F238E27FC236}">
                <a16:creationId xmlns:a16="http://schemas.microsoft.com/office/drawing/2014/main" id="{B09CB8CE-74CC-45A0-4AEE-B5C28C2ACDE0}"/>
              </a:ext>
            </a:extLst>
          </p:cNvPr>
          <p:cNvGrpSpPr/>
          <p:nvPr/>
        </p:nvGrpSpPr>
        <p:grpSpPr>
          <a:xfrm>
            <a:off x="9480982" y="73114"/>
            <a:ext cx="2772803" cy="4139648"/>
            <a:chOff x="6936141" y="74701"/>
            <a:chExt cx="2772803" cy="4139648"/>
          </a:xfrm>
        </p:grpSpPr>
        <p:sp>
          <p:nvSpPr>
            <p:cNvPr id="45" name="TextBox 44">
              <a:extLst>
                <a:ext uri="{FF2B5EF4-FFF2-40B4-BE49-F238E27FC236}">
                  <a16:creationId xmlns:a16="http://schemas.microsoft.com/office/drawing/2014/main" id="{E25DB77A-7521-9369-8D63-ACB214E4EE3C}"/>
                </a:ext>
              </a:extLst>
            </p:cNvPr>
            <p:cNvSpPr txBox="1"/>
            <p:nvPr/>
          </p:nvSpPr>
          <p:spPr>
            <a:xfrm>
              <a:off x="6936141" y="1508073"/>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 memory</a:t>
              </a:r>
            </a:p>
          </p:txBody>
        </p:sp>
        <p:sp>
          <p:nvSpPr>
            <p:cNvPr id="46" name="Rectangle 45">
              <a:extLst>
                <a:ext uri="{FF2B5EF4-FFF2-40B4-BE49-F238E27FC236}">
                  <a16:creationId xmlns:a16="http://schemas.microsoft.com/office/drawing/2014/main" id="{6D3BC729-1F60-727C-7569-44553F7B06B0}"/>
                </a:ext>
              </a:extLst>
            </p:cNvPr>
            <p:cNvSpPr/>
            <p:nvPr/>
          </p:nvSpPr>
          <p:spPr>
            <a:xfrm>
              <a:off x="7908331" y="80916"/>
              <a:ext cx="1433381" cy="18843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6E13DE7-7BA3-C9A2-DB90-935B3CF5D7A4}"/>
                </a:ext>
              </a:extLst>
            </p:cNvPr>
            <p:cNvSpPr/>
            <p:nvPr/>
          </p:nvSpPr>
          <p:spPr>
            <a:xfrm>
              <a:off x="7908329" y="1966858"/>
              <a:ext cx="1433381" cy="1626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AA25146-9F6C-76F1-DAD3-50F4666CB54B}"/>
                </a:ext>
              </a:extLst>
            </p:cNvPr>
            <p:cNvSpPr/>
            <p:nvPr/>
          </p:nvSpPr>
          <p:spPr>
            <a:xfrm>
              <a:off x="7908329" y="1966859"/>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Stack</a:t>
              </a:r>
            </a:p>
          </p:txBody>
        </p:sp>
        <p:sp>
          <p:nvSpPr>
            <p:cNvPr id="49" name="Rectangle 48">
              <a:extLst>
                <a:ext uri="{FF2B5EF4-FFF2-40B4-BE49-F238E27FC236}">
                  <a16:creationId xmlns:a16="http://schemas.microsoft.com/office/drawing/2014/main" id="{31A7C03F-4E94-0861-AC15-071703172946}"/>
                </a:ext>
              </a:extLst>
            </p:cNvPr>
            <p:cNvSpPr/>
            <p:nvPr/>
          </p:nvSpPr>
          <p:spPr>
            <a:xfrm>
              <a:off x="7908327" y="324135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50" name="Rectangle 49">
              <a:extLst>
                <a:ext uri="{FF2B5EF4-FFF2-40B4-BE49-F238E27FC236}">
                  <a16:creationId xmlns:a16="http://schemas.microsoft.com/office/drawing/2014/main" id="{A6E8055F-BF1D-CE6E-796E-D354FB29DA1A}"/>
                </a:ext>
              </a:extLst>
            </p:cNvPr>
            <p:cNvSpPr/>
            <p:nvPr/>
          </p:nvSpPr>
          <p:spPr>
            <a:xfrm>
              <a:off x="7908327" y="288919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Static data</a:t>
              </a:r>
            </a:p>
          </p:txBody>
        </p:sp>
        <p:sp>
          <p:nvSpPr>
            <p:cNvPr id="51" name="Rectangle 50">
              <a:extLst>
                <a:ext uri="{FF2B5EF4-FFF2-40B4-BE49-F238E27FC236}">
                  <a16:creationId xmlns:a16="http://schemas.microsoft.com/office/drawing/2014/main" id="{982F6469-D0BF-A1E7-7DD5-BA47B54A8BB7}"/>
                </a:ext>
              </a:extLst>
            </p:cNvPr>
            <p:cNvSpPr/>
            <p:nvPr/>
          </p:nvSpPr>
          <p:spPr>
            <a:xfrm>
              <a:off x="7908327" y="253703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Heap</a:t>
              </a:r>
            </a:p>
          </p:txBody>
        </p:sp>
        <p:cxnSp>
          <p:nvCxnSpPr>
            <p:cNvPr id="52" name="Straight Connector 51">
              <a:extLst>
                <a:ext uri="{FF2B5EF4-FFF2-40B4-BE49-F238E27FC236}">
                  <a16:creationId xmlns:a16="http://schemas.microsoft.com/office/drawing/2014/main" id="{9764FB36-3C29-DD12-F2A7-67F4BEAE758F}"/>
                </a:ext>
              </a:extLst>
            </p:cNvPr>
            <p:cNvCxnSpPr>
              <a:cxnSpLocks/>
            </p:cNvCxnSpPr>
            <p:nvPr/>
          </p:nvCxnSpPr>
          <p:spPr>
            <a:xfrm>
              <a:off x="6994216" y="1966856"/>
              <a:ext cx="9141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B496C4-F0CA-CE64-B119-97B9F84EDB6B}"/>
                </a:ext>
              </a:extLst>
            </p:cNvPr>
            <p:cNvSpPr txBox="1"/>
            <p:nvPr/>
          </p:nvSpPr>
          <p:spPr>
            <a:xfrm>
              <a:off x="6946152" y="1984819"/>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User memory</a:t>
              </a:r>
            </a:p>
          </p:txBody>
        </p:sp>
        <p:sp>
          <p:nvSpPr>
            <p:cNvPr id="54" name="Rectangle 53">
              <a:extLst>
                <a:ext uri="{FF2B5EF4-FFF2-40B4-BE49-F238E27FC236}">
                  <a16:creationId xmlns:a16="http://schemas.microsoft.com/office/drawing/2014/main" id="{59E06306-4241-DD55-A446-71951E7A29F9}"/>
                </a:ext>
              </a:extLst>
            </p:cNvPr>
            <p:cNvSpPr/>
            <p:nvPr/>
          </p:nvSpPr>
          <p:spPr>
            <a:xfrm>
              <a:off x="7908327" y="42686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Code</a:t>
              </a:r>
            </a:p>
          </p:txBody>
        </p:sp>
        <p:sp>
          <p:nvSpPr>
            <p:cNvPr id="55" name="Rectangle 54">
              <a:extLst>
                <a:ext uri="{FF2B5EF4-FFF2-40B4-BE49-F238E27FC236}">
                  <a16:creationId xmlns:a16="http://schemas.microsoft.com/office/drawing/2014/main" id="{775372DB-47CF-D2F2-D04B-72F75EEF2C9D}"/>
                </a:ext>
              </a:extLst>
            </p:cNvPr>
            <p:cNvSpPr/>
            <p:nvPr/>
          </p:nvSpPr>
          <p:spPr>
            <a:xfrm>
              <a:off x="7908327" y="7470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Static data</a:t>
              </a:r>
            </a:p>
          </p:txBody>
        </p:sp>
        <p:sp>
          <p:nvSpPr>
            <p:cNvPr id="56" name="Rectangle 55">
              <a:extLst>
                <a:ext uri="{FF2B5EF4-FFF2-40B4-BE49-F238E27FC236}">
                  <a16:creationId xmlns:a16="http://schemas.microsoft.com/office/drawing/2014/main" id="{6E79808C-5B9E-5F7A-FD4F-543D0B8EDB25}"/>
                </a:ext>
              </a:extLst>
            </p:cNvPr>
            <p:cNvSpPr/>
            <p:nvPr/>
          </p:nvSpPr>
          <p:spPr>
            <a:xfrm>
              <a:off x="7908326" y="779020"/>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Segoe UI" panose="020B0502040204020203" pitchFamily="34" charset="0"/>
                  <a:cs typeface="Segoe UI" panose="020B0502040204020203" pitchFamily="34" charset="0"/>
                </a:rPr>
                <a:t>Heap+stack</a:t>
              </a:r>
              <a:endParaRPr lang="en-US" dirty="0">
                <a:solidFill>
                  <a:schemeClr val="bg1"/>
                </a:solidFill>
                <a:latin typeface="Segoe UI" panose="020B0502040204020203" pitchFamily="34" charset="0"/>
                <a:cs typeface="Segoe UI" panose="020B0502040204020203" pitchFamily="34" charset="0"/>
              </a:endParaRPr>
            </a:p>
          </p:txBody>
        </p:sp>
        <p:sp>
          <p:nvSpPr>
            <p:cNvPr id="57" name="Rectangle 56">
              <a:extLst>
                <a:ext uri="{FF2B5EF4-FFF2-40B4-BE49-F238E27FC236}">
                  <a16:creationId xmlns:a16="http://schemas.microsoft.com/office/drawing/2014/main" id="{566B9A8B-8D01-3EDC-D21E-F81D53F533C6}"/>
                </a:ext>
              </a:extLst>
            </p:cNvPr>
            <p:cNvSpPr/>
            <p:nvPr/>
          </p:nvSpPr>
          <p:spPr>
            <a:xfrm>
              <a:off x="7908325" y="1130168"/>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Other stuff</a:t>
              </a:r>
            </a:p>
          </p:txBody>
        </p:sp>
        <p:sp>
          <p:nvSpPr>
            <p:cNvPr id="58" name="TextBox 57">
              <a:extLst>
                <a:ext uri="{FF2B5EF4-FFF2-40B4-BE49-F238E27FC236}">
                  <a16:creationId xmlns:a16="http://schemas.microsoft.com/office/drawing/2014/main" id="{C08B8D32-DC7C-7590-CFFD-BC31B97F3D04}"/>
                </a:ext>
              </a:extLst>
            </p:cNvPr>
            <p:cNvSpPr txBox="1"/>
            <p:nvPr/>
          </p:nvSpPr>
          <p:spPr>
            <a:xfrm>
              <a:off x="7541084" y="3682409"/>
              <a:ext cx="2167860" cy="531940"/>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Process Y’s</a:t>
              </a:r>
            </a:p>
            <a:p>
              <a:pPr algn="ctr">
                <a:lnSpc>
                  <a:spcPts val="1700"/>
                </a:lnSpc>
              </a:pPr>
              <a:r>
                <a:rPr lang="en-US" sz="2000" b="1" dirty="0">
                  <a:latin typeface="Segoe UI" panose="020B0502040204020203" pitchFamily="34" charset="0"/>
                  <a:cs typeface="Segoe UI" panose="020B0502040204020203" pitchFamily="34" charset="0"/>
                </a:rPr>
                <a:t>virtual memory</a:t>
              </a:r>
            </a:p>
          </p:txBody>
        </p:sp>
      </p:grpSp>
      <p:cxnSp>
        <p:nvCxnSpPr>
          <p:cNvPr id="33" name="Straight Connector 32">
            <a:extLst>
              <a:ext uri="{FF2B5EF4-FFF2-40B4-BE49-F238E27FC236}">
                <a16:creationId xmlns:a16="http://schemas.microsoft.com/office/drawing/2014/main" id="{8058C8C0-4CF8-F222-7412-B13DCAA3FDC8}"/>
              </a:ext>
            </a:extLst>
          </p:cNvPr>
          <p:cNvCxnSpPr/>
          <p:nvPr/>
        </p:nvCxnSpPr>
        <p:spPr>
          <a:xfrm>
            <a:off x="6994216" y="4287787"/>
            <a:ext cx="51373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D340115C-EB69-07ED-1E6C-F79C2B6C4622}"/>
              </a:ext>
            </a:extLst>
          </p:cNvPr>
          <p:cNvGrpSpPr/>
          <p:nvPr/>
        </p:nvGrpSpPr>
        <p:grpSpPr>
          <a:xfrm>
            <a:off x="8625014" y="4455528"/>
            <a:ext cx="2167860" cy="2421378"/>
            <a:chOff x="8625014" y="4455528"/>
            <a:chExt cx="2167860" cy="2421378"/>
          </a:xfrm>
        </p:grpSpPr>
        <p:sp>
          <p:nvSpPr>
            <p:cNvPr id="35" name="TextBox 34">
              <a:extLst>
                <a:ext uri="{FF2B5EF4-FFF2-40B4-BE49-F238E27FC236}">
                  <a16:creationId xmlns:a16="http://schemas.microsoft.com/office/drawing/2014/main" id="{23F0E92C-F631-1E44-5DB4-E9A2D17B1EC7}"/>
                </a:ext>
              </a:extLst>
            </p:cNvPr>
            <p:cNvSpPr txBox="1"/>
            <p:nvPr/>
          </p:nvSpPr>
          <p:spPr>
            <a:xfrm>
              <a:off x="8625014" y="6562974"/>
              <a:ext cx="2167860" cy="313932"/>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Physical RAM</a:t>
              </a:r>
            </a:p>
          </p:txBody>
        </p:sp>
        <p:sp>
          <p:nvSpPr>
            <p:cNvPr id="36" name="Rectangle 35">
              <a:extLst>
                <a:ext uri="{FF2B5EF4-FFF2-40B4-BE49-F238E27FC236}">
                  <a16:creationId xmlns:a16="http://schemas.microsoft.com/office/drawing/2014/main" id="{4D7CED1E-7CBB-4EA2-023D-B9574D2DA042}"/>
                </a:ext>
              </a:extLst>
            </p:cNvPr>
            <p:cNvSpPr/>
            <p:nvPr/>
          </p:nvSpPr>
          <p:spPr>
            <a:xfrm>
              <a:off x="8992253" y="4455528"/>
              <a:ext cx="1433381" cy="1975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680DEFF-22BE-A531-AF42-AF7548D217BD}"/>
                </a:ext>
              </a:extLst>
            </p:cNvPr>
            <p:cNvSpPr/>
            <p:nvPr/>
          </p:nvSpPr>
          <p:spPr>
            <a:xfrm>
              <a:off x="8992253" y="5623881"/>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38" name="Rectangle 37">
              <a:extLst>
                <a:ext uri="{FF2B5EF4-FFF2-40B4-BE49-F238E27FC236}">
                  <a16:creationId xmlns:a16="http://schemas.microsoft.com/office/drawing/2014/main" id="{145FCB60-341B-9008-F4C6-7649F39456D0}"/>
                </a:ext>
              </a:extLst>
            </p:cNvPr>
            <p:cNvSpPr/>
            <p:nvPr/>
          </p:nvSpPr>
          <p:spPr>
            <a:xfrm>
              <a:off x="8992253" y="5044202"/>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39" name="Rectangle 38">
              <a:extLst>
                <a:ext uri="{FF2B5EF4-FFF2-40B4-BE49-F238E27FC236}">
                  <a16:creationId xmlns:a16="http://schemas.microsoft.com/office/drawing/2014/main" id="{5FFEE7D0-F664-0CCE-805D-18EFF45D41AB}"/>
                </a:ext>
              </a:extLst>
            </p:cNvPr>
            <p:cNvSpPr/>
            <p:nvPr/>
          </p:nvSpPr>
          <p:spPr>
            <a:xfrm>
              <a:off x="8992249" y="4686997"/>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40" name="Rectangle 39">
              <a:extLst>
                <a:ext uri="{FF2B5EF4-FFF2-40B4-BE49-F238E27FC236}">
                  <a16:creationId xmlns:a16="http://schemas.microsoft.com/office/drawing/2014/main" id="{B25AEAA6-DD59-3E9A-0FFB-B07B25FAF088}"/>
                </a:ext>
              </a:extLst>
            </p:cNvPr>
            <p:cNvSpPr/>
            <p:nvPr/>
          </p:nvSpPr>
          <p:spPr>
            <a:xfrm>
              <a:off x="8992249" y="5738358"/>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91391A71-628D-93FF-B4BA-533181D399AB}"/>
                </a:ext>
              </a:extLst>
            </p:cNvPr>
            <p:cNvSpPr/>
            <p:nvPr/>
          </p:nvSpPr>
          <p:spPr>
            <a:xfrm>
              <a:off x="8992249" y="5507865"/>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3" name="Rectangle 72">
              <a:extLst>
                <a:ext uri="{FF2B5EF4-FFF2-40B4-BE49-F238E27FC236}">
                  <a16:creationId xmlns:a16="http://schemas.microsoft.com/office/drawing/2014/main" id="{34E1DBFA-7038-A548-1DD4-C3371C7CE05E}"/>
                </a:ext>
              </a:extLst>
            </p:cNvPr>
            <p:cNvSpPr/>
            <p:nvPr/>
          </p:nvSpPr>
          <p:spPr>
            <a:xfrm>
              <a:off x="8992249" y="5159601"/>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5" name="Rectangle 74">
              <a:extLst>
                <a:ext uri="{FF2B5EF4-FFF2-40B4-BE49-F238E27FC236}">
                  <a16:creationId xmlns:a16="http://schemas.microsoft.com/office/drawing/2014/main" id="{48D2CD1F-C648-4673-2CC3-F252A354E55F}"/>
                </a:ext>
              </a:extLst>
            </p:cNvPr>
            <p:cNvSpPr/>
            <p:nvPr/>
          </p:nvSpPr>
          <p:spPr>
            <a:xfrm>
              <a:off x="8992248" y="6310293"/>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7" name="Rectangle 76">
              <a:extLst>
                <a:ext uri="{FF2B5EF4-FFF2-40B4-BE49-F238E27FC236}">
                  <a16:creationId xmlns:a16="http://schemas.microsoft.com/office/drawing/2014/main" id="{2E589464-8021-9AF9-17BF-625C8697501B}"/>
                </a:ext>
              </a:extLst>
            </p:cNvPr>
            <p:cNvSpPr/>
            <p:nvPr/>
          </p:nvSpPr>
          <p:spPr>
            <a:xfrm>
              <a:off x="8992241" y="6192839"/>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257DFF55-28B2-4738-E4B6-22488B845207}"/>
                </a:ext>
              </a:extLst>
            </p:cNvPr>
            <p:cNvSpPr/>
            <p:nvPr/>
          </p:nvSpPr>
          <p:spPr>
            <a:xfrm>
              <a:off x="8992241" y="6081839"/>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61C2B14D-F7AE-E5F2-86BF-4C7D3FA177A2}"/>
                </a:ext>
              </a:extLst>
            </p:cNvPr>
            <p:cNvSpPr/>
            <p:nvPr/>
          </p:nvSpPr>
          <p:spPr>
            <a:xfrm>
              <a:off x="8992227" y="5970824"/>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1FD6D47-94E8-E666-B98A-B57467BDF40B}"/>
                </a:ext>
              </a:extLst>
            </p:cNvPr>
            <p:cNvSpPr/>
            <p:nvPr/>
          </p:nvSpPr>
          <p:spPr>
            <a:xfrm>
              <a:off x="8992226" y="5390886"/>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81" name="Rectangle 80">
              <a:extLst>
                <a:ext uri="{FF2B5EF4-FFF2-40B4-BE49-F238E27FC236}">
                  <a16:creationId xmlns:a16="http://schemas.microsoft.com/office/drawing/2014/main" id="{7C13B4C9-C512-DBF8-B2F6-49E31239A83A}"/>
                </a:ext>
              </a:extLst>
            </p:cNvPr>
            <p:cNvSpPr/>
            <p:nvPr/>
          </p:nvSpPr>
          <p:spPr>
            <a:xfrm>
              <a:off x="8992225" y="4455529"/>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grpSp>
      <p:pic>
        <p:nvPicPr>
          <p:cNvPr id="82" name="Picture 81">
            <a:extLst>
              <a:ext uri="{FF2B5EF4-FFF2-40B4-BE49-F238E27FC236}">
                <a16:creationId xmlns:a16="http://schemas.microsoft.com/office/drawing/2014/main" id="{E39633B8-8C22-9411-7B03-E087745738B0}"/>
              </a:ext>
            </a:extLst>
          </p:cNvPr>
          <p:cNvPicPr>
            <a:picLocks noChangeAspect="1"/>
          </p:cNvPicPr>
          <p:nvPr/>
        </p:nvPicPr>
        <p:blipFill>
          <a:blip r:embed="rId3"/>
          <a:stretch>
            <a:fillRect/>
          </a:stretch>
        </p:blipFill>
        <p:spPr>
          <a:xfrm>
            <a:off x="10951598" y="4431247"/>
            <a:ext cx="1011486" cy="2157617"/>
          </a:xfrm>
          <a:prstGeom prst="rect">
            <a:avLst/>
          </a:prstGeom>
        </p:spPr>
      </p:pic>
      <p:pic>
        <p:nvPicPr>
          <p:cNvPr id="83" name="Picture 82">
            <a:extLst>
              <a:ext uri="{FF2B5EF4-FFF2-40B4-BE49-F238E27FC236}">
                <a16:creationId xmlns:a16="http://schemas.microsoft.com/office/drawing/2014/main" id="{4F98D7A9-0C9E-1360-A183-F7DF5E9569CF}"/>
              </a:ext>
            </a:extLst>
          </p:cNvPr>
          <p:cNvPicPr>
            <a:picLocks noChangeAspect="1"/>
          </p:cNvPicPr>
          <p:nvPr/>
        </p:nvPicPr>
        <p:blipFill>
          <a:blip r:embed="rId4"/>
          <a:stretch>
            <a:fillRect/>
          </a:stretch>
        </p:blipFill>
        <p:spPr>
          <a:xfrm>
            <a:off x="7421946" y="4455528"/>
            <a:ext cx="962588" cy="2086685"/>
          </a:xfrm>
          <a:prstGeom prst="rect">
            <a:avLst/>
          </a:prstGeom>
        </p:spPr>
      </p:pic>
      <p:sp>
        <p:nvSpPr>
          <p:cNvPr id="84" name="Left Brace 83">
            <a:extLst>
              <a:ext uri="{FF2B5EF4-FFF2-40B4-BE49-F238E27FC236}">
                <a16:creationId xmlns:a16="http://schemas.microsoft.com/office/drawing/2014/main" id="{F288CF16-6030-3D8F-EBFE-9797F3964074}"/>
              </a:ext>
            </a:extLst>
          </p:cNvPr>
          <p:cNvSpPr/>
          <p:nvPr/>
        </p:nvSpPr>
        <p:spPr>
          <a:xfrm>
            <a:off x="10951568" y="4468714"/>
            <a:ext cx="97116" cy="688644"/>
          </a:xfrm>
          <a:prstGeom prst="leftBrace">
            <a:avLst>
              <a:gd name="adj1" fmla="val 0"/>
              <a:gd name="adj2" fmla="val 4934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Left Brace 84">
            <a:extLst>
              <a:ext uri="{FF2B5EF4-FFF2-40B4-BE49-F238E27FC236}">
                <a16:creationId xmlns:a16="http://schemas.microsoft.com/office/drawing/2014/main" id="{152A6747-31C0-C75E-1DEF-FA4683A83234}"/>
              </a:ext>
            </a:extLst>
          </p:cNvPr>
          <p:cNvSpPr/>
          <p:nvPr/>
        </p:nvSpPr>
        <p:spPr>
          <a:xfrm flipH="1">
            <a:off x="8287418" y="4474589"/>
            <a:ext cx="97116" cy="688644"/>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Left Brace 85">
            <a:extLst>
              <a:ext uri="{FF2B5EF4-FFF2-40B4-BE49-F238E27FC236}">
                <a16:creationId xmlns:a16="http://schemas.microsoft.com/office/drawing/2014/main" id="{CCC47019-4129-BC6C-70E0-B18301E113C6}"/>
              </a:ext>
            </a:extLst>
          </p:cNvPr>
          <p:cNvSpPr/>
          <p:nvPr/>
        </p:nvSpPr>
        <p:spPr>
          <a:xfrm>
            <a:off x="8873494" y="5982396"/>
            <a:ext cx="91154" cy="43203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Left Brace 86">
            <a:extLst>
              <a:ext uri="{FF2B5EF4-FFF2-40B4-BE49-F238E27FC236}">
                <a16:creationId xmlns:a16="http://schemas.microsoft.com/office/drawing/2014/main" id="{2DC00106-7D98-353F-EC33-57CA14CC4C6D}"/>
              </a:ext>
            </a:extLst>
          </p:cNvPr>
          <p:cNvSpPr/>
          <p:nvPr/>
        </p:nvSpPr>
        <p:spPr>
          <a:xfrm flipH="1">
            <a:off x="10444457" y="5977625"/>
            <a:ext cx="91154" cy="43203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8" name="Connector: Elbow 87">
            <a:extLst>
              <a:ext uri="{FF2B5EF4-FFF2-40B4-BE49-F238E27FC236}">
                <a16:creationId xmlns:a16="http://schemas.microsoft.com/office/drawing/2014/main" id="{9336C2C6-3E8D-AEDD-68F4-884B7D01A329}"/>
              </a:ext>
            </a:extLst>
          </p:cNvPr>
          <p:cNvCxnSpPr>
            <a:stCxn id="85" idx="1"/>
            <a:endCxn id="86" idx="1"/>
          </p:cNvCxnSpPr>
          <p:nvPr/>
        </p:nvCxnSpPr>
        <p:spPr>
          <a:xfrm>
            <a:off x="8384534" y="4818911"/>
            <a:ext cx="488960" cy="137950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3925C71D-2CA3-FAFA-5A70-E73D6B9951C5}"/>
              </a:ext>
            </a:extLst>
          </p:cNvPr>
          <p:cNvCxnSpPr>
            <a:cxnSpLocks/>
          </p:cNvCxnSpPr>
          <p:nvPr/>
        </p:nvCxnSpPr>
        <p:spPr>
          <a:xfrm rot="10800000" flipV="1">
            <a:off x="10535773" y="4804070"/>
            <a:ext cx="420117" cy="138284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FF5368C3-D886-EEF8-4399-F66FE68A8E23}"/>
              </a:ext>
            </a:extLst>
          </p:cNvPr>
          <p:cNvCxnSpPr>
            <a:cxnSpLocks/>
          </p:cNvCxnSpPr>
          <p:nvPr/>
        </p:nvCxnSpPr>
        <p:spPr>
          <a:xfrm flipV="1">
            <a:off x="8270057" y="4515053"/>
            <a:ext cx="719692" cy="983818"/>
          </a:xfrm>
          <a:prstGeom prst="bentConnector3">
            <a:avLst>
              <a:gd name="adj1" fmla="val 7733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6A8CD5EB-2B28-B4C2-58AF-C06FCC0D6B4C}"/>
              </a:ext>
            </a:extLst>
          </p:cNvPr>
          <p:cNvCxnSpPr>
            <a:cxnSpLocks/>
            <a:endCxn id="73" idx="1"/>
          </p:cNvCxnSpPr>
          <p:nvPr/>
        </p:nvCxnSpPr>
        <p:spPr>
          <a:xfrm flipV="1">
            <a:off x="8261530" y="5219125"/>
            <a:ext cx="730719" cy="583604"/>
          </a:xfrm>
          <a:prstGeom prst="bentConnector3">
            <a:avLst>
              <a:gd name="adj1" fmla="val 8273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2408E83C-A1DA-5521-059D-484DA8F41BE9}"/>
              </a:ext>
            </a:extLst>
          </p:cNvPr>
          <p:cNvCxnSpPr>
            <a:cxnSpLocks/>
            <a:endCxn id="42" idx="1"/>
          </p:cNvCxnSpPr>
          <p:nvPr/>
        </p:nvCxnSpPr>
        <p:spPr>
          <a:xfrm flipV="1">
            <a:off x="8270057" y="5567389"/>
            <a:ext cx="722192" cy="403080"/>
          </a:xfrm>
          <a:prstGeom prst="bentConnector3">
            <a:avLst>
              <a:gd name="adj1" fmla="val 6914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DA8D8E3A-08E3-4547-07C9-FCBE18776A0F}"/>
              </a:ext>
            </a:extLst>
          </p:cNvPr>
          <p:cNvCxnSpPr>
            <a:cxnSpLocks/>
            <a:endCxn id="80" idx="1"/>
          </p:cNvCxnSpPr>
          <p:nvPr/>
        </p:nvCxnSpPr>
        <p:spPr>
          <a:xfrm flipV="1">
            <a:off x="8265775" y="5450410"/>
            <a:ext cx="726451" cy="699200"/>
          </a:xfrm>
          <a:prstGeom prst="bentConnector3">
            <a:avLst>
              <a:gd name="adj1" fmla="val 8585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4F50964D-7FD6-E4C2-B08D-1CE93A0FB02A}"/>
              </a:ext>
            </a:extLst>
          </p:cNvPr>
          <p:cNvCxnSpPr>
            <a:cxnSpLocks/>
            <a:endCxn id="40" idx="3"/>
          </p:cNvCxnSpPr>
          <p:nvPr/>
        </p:nvCxnSpPr>
        <p:spPr>
          <a:xfrm rot="10800000">
            <a:off x="10425629" y="5797882"/>
            <a:ext cx="685395" cy="384790"/>
          </a:xfrm>
          <a:prstGeom prst="bentConnector3">
            <a:avLst>
              <a:gd name="adj1" fmla="val 3603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855E134A-60E2-0D66-9E18-2FF0AB044930}"/>
              </a:ext>
            </a:extLst>
          </p:cNvPr>
          <p:cNvCxnSpPr>
            <a:cxnSpLocks/>
          </p:cNvCxnSpPr>
          <p:nvPr/>
        </p:nvCxnSpPr>
        <p:spPr>
          <a:xfrm rot="10800000">
            <a:off x="10431102" y="4745870"/>
            <a:ext cx="674517" cy="1243303"/>
          </a:xfrm>
          <a:prstGeom prst="bentConnector3">
            <a:avLst>
              <a:gd name="adj1" fmla="val 7995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963E617D-FC72-6385-8B4A-19CE9BD93BE1}"/>
              </a:ext>
            </a:extLst>
          </p:cNvPr>
          <p:cNvCxnSpPr>
            <a:cxnSpLocks/>
          </p:cNvCxnSpPr>
          <p:nvPr/>
        </p:nvCxnSpPr>
        <p:spPr>
          <a:xfrm rot="10800000">
            <a:off x="10429126" y="5101058"/>
            <a:ext cx="667835" cy="709372"/>
          </a:xfrm>
          <a:prstGeom prst="bentConnector3">
            <a:avLst>
              <a:gd name="adj1" fmla="val 2532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FF3E467E-14CB-3E05-0AC6-6BE6608ABAB9}"/>
              </a:ext>
            </a:extLst>
          </p:cNvPr>
          <p:cNvCxnSpPr>
            <a:cxnSpLocks/>
            <a:endCxn id="37" idx="3"/>
          </p:cNvCxnSpPr>
          <p:nvPr/>
        </p:nvCxnSpPr>
        <p:spPr>
          <a:xfrm rot="10800000" flipV="1">
            <a:off x="10425633" y="5525337"/>
            <a:ext cx="671329" cy="158068"/>
          </a:xfrm>
          <a:prstGeom prst="bentConnector3">
            <a:avLst>
              <a:gd name="adj1" fmla="val 1119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54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1"/>
            <a:ext cx="12192000" cy="787862"/>
          </a:xfrm>
        </p:spPr>
        <p:txBody>
          <a:bodyPr/>
          <a:lstStyle/>
          <a:p>
            <a:r>
              <a:rPr lang="en-US" dirty="0"/>
              <a:t>After the </a:t>
            </a:r>
            <a:r>
              <a:rPr lang="en-US" dirty="0" err="1">
                <a:latin typeface="Consolas" panose="020B0609020204030204" pitchFamily="49" charset="0"/>
              </a:rPr>
              <a:t>syscall</a:t>
            </a:r>
            <a:r>
              <a:rPr lang="en-US" dirty="0"/>
              <a:t> instruction finishes . . .</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676154" y="729988"/>
            <a:ext cx="6615896" cy="4775643"/>
          </a:xfrm>
        </p:spPr>
        <p:txBody>
          <a:bodyPr>
            <a:normAutofit/>
          </a:bodyPr>
          <a:lstStyle/>
          <a:p>
            <a:pPr>
              <a:lnSpc>
                <a:spcPts val="2800"/>
              </a:lnSpc>
            </a:pPr>
            <a:r>
              <a:rPr lang="en-US" sz="3200" dirty="0"/>
              <a:t>The privilege bit is set to “supervisor mode”</a:t>
            </a:r>
          </a:p>
          <a:p>
            <a:pPr>
              <a:lnSpc>
                <a:spcPts val="2800"/>
              </a:lnSpc>
            </a:pPr>
            <a:r>
              <a:rPr lang="en-US" sz="3200" dirty="0"/>
              <a:t>Interrupts are off</a:t>
            </a:r>
          </a:p>
          <a:p>
            <a:pPr>
              <a:lnSpc>
                <a:spcPts val="2800"/>
              </a:lnSpc>
            </a:pPr>
            <a:r>
              <a:rPr lang="en-US" sz="3200" dirty="0"/>
              <a:t>The first instruction of the      kernel’s </a:t>
            </a:r>
            <a:r>
              <a:rPr lang="en-US" sz="3200" dirty="0" err="1">
                <a:latin typeface="Consolas" panose="020B0609020204030204" pitchFamily="49" charset="0"/>
              </a:rPr>
              <a:t>syscall</a:t>
            </a:r>
            <a:r>
              <a:rPr lang="en-US" sz="3200" dirty="0"/>
              <a:t> handler               is about to execute</a:t>
            </a:r>
          </a:p>
        </p:txBody>
      </p:sp>
      <p:sp>
        <p:nvSpPr>
          <p:cNvPr id="6" name="Speech Bubble: Oval 5">
            <a:extLst>
              <a:ext uri="{FF2B5EF4-FFF2-40B4-BE49-F238E27FC236}">
                <a16:creationId xmlns:a16="http://schemas.microsoft.com/office/drawing/2014/main" id="{242478BB-5AA7-4DDC-9E6B-B2FA74976AC7}"/>
              </a:ext>
            </a:extLst>
          </p:cNvPr>
          <p:cNvSpPr/>
          <p:nvPr/>
        </p:nvSpPr>
        <p:spPr>
          <a:xfrm>
            <a:off x="560963" y="3232230"/>
            <a:ext cx="4381983" cy="1765560"/>
          </a:xfrm>
          <a:prstGeom prst="wedgeEllipseCallout">
            <a:avLst>
              <a:gd name="adj1" fmla="val 119816"/>
              <a:gd name="adj2" fmla="val -149425"/>
            </a:avLst>
          </a:prstGeom>
          <a:solidFill>
            <a:srgbClr val="FF000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pic>
        <p:nvPicPr>
          <p:cNvPr id="7" name="Picture 6">
            <a:extLst>
              <a:ext uri="{FF2B5EF4-FFF2-40B4-BE49-F238E27FC236}">
                <a16:creationId xmlns:a16="http://schemas.microsoft.com/office/drawing/2014/main" id="{B86D732E-2A9D-4A88-A943-C8AF2B305AE2}"/>
              </a:ext>
            </a:extLst>
          </p:cNvPr>
          <p:cNvPicPr>
            <a:picLocks noChangeAspect="1"/>
          </p:cNvPicPr>
          <p:nvPr/>
        </p:nvPicPr>
        <p:blipFill>
          <a:blip r:embed="rId3"/>
          <a:stretch>
            <a:fillRect/>
          </a:stretch>
        </p:blipFill>
        <p:spPr>
          <a:xfrm>
            <a:off x="7724472" y="328088"/>
            <a:ext cx="4381983" cy="6726682"/>
          </a:xfrm>
          <a:prstGeom prst="rect">
            <a:avLst/>
          </a:prstGeom>
        </p:spPr>
      </p:pic>
      <p:sp>
        <p:nvSpPr>
          <p:cNvPr id="8" name="Rectangle 7">
            <a:extLst>
              <a:ext uri="{FF2B5EF4-FFF2-40B4-BE49-F238E27FC236}">
                <a16:creationId xmlns:a16="http://schemas.microsoft.com/office/drawing/2014/main" id="{6ADA93F2-24DD-408B-BE2B-36DBB6F95CD2}"/>
              </a:ext>
            </a:extLst>
          </p:cNvPr>
          <p:cNvSpPr/>
          <p:nvPr/>
        </p:nvSpPr>
        <p:spPr>
          <a:xfrm>
            <a:off x="940185" y="3358680"/>
            <a:ext cx="3595869" cy="1569660"/>
          </a:xfrm>
          <a:prstGeom prst="rect">
            <a:avLst/>
          </a:prstGeom>
        </p:spPr>
        <p:txBody>
          <a:bodyPr wrap="square">
            <a:spAutoFit/>
          </a:bodyPr>
          <a:lstStyle/>
          <a:p>
            <a:pPr algn="ctr"/>
            <a:r>
              <a:rPr lang="en-US" sz="3100" dirty="0">
                <a:latin typeface="Jokerman" panose="04090605060006020702" pitchFamily="82" charset="0"/>
              </a:rPr>
              <a:t>WHAT STACK</a:t>
            </a:r>
          </a:p>
          <a:p>
            <a:pPr algn="ctr"/>
            <a:r>
              <a:rPr lang="en-US" sz="3100" dirty="0">
                <a:latin typeface="Jokerman" panose="04090605060006020702" pitchFamily="82" charset="0"/>
              </a:rPr>
              <a:t>IS THE KERNEL</a:t>
            </a:r>
          </a:p>
          <a:p>
            <a:pPr algn="ctr"/>
            <a:r>
              <a:rPr lang="en-US" sz="3100" dirty="0">
                <a:latin typeface="Jokerman" panose="04090605060006020702" pitchFamily="82" charset="0"/>
              </a:rPr>
              <a:t> GOING TO USE?</a:t>
            </a:r>
          </a:p>
        </p:txBody>
      </p:sp>
      <p:grpSp>
        <p:nvGrpSpPr>
          <p:cNvPr id="5" name="Group 4">
            <a:extLst>
              <a:ext uri="{FF2B5EF4-FFF2-40B4-BE49-F238E27FC236}">
                <a16:creationId xmlns:a16="http://schemas.microsoft.com/office/drawing/2014/main" id="{20EAA2FE-0C92-4E01-8EB5-FF781E77FDBA}"/>
              </a:ext>
            </a:extLst>
          </p:cNvPr>
          <p:cNvGrpSpPr/>
          <p:nvPr/>
        </p:nvGrpSpPr>
        <p:grpSpPr>
          <a:xfrm>
            <a:off x="3335266" y="3150329"/>
            <a:ext cx="7151396" cy="3715328"/>
            <a:chOff x="3335266" y="3150329"/>
            <a:chExt cx="7151396" cy="3715328"/>
          </a:xfrm>
        </p:grpSpPr>
        <p:pic>
          <p:nvPicPr>
            <p:cNvPr id="4" name="Picture 3">
              <a:extLst>
                <a:ext uri="{FF2B5EF4-FFF2-40B4-BE49-F238E27FC236}">
                  <a16:creationId xmlns:a16="http://schemas.microsoft.com/office/drawing/2014/main" id="{DA729576-D5CA-468D-8201-CF24AFF8FC1C}"/>
                </a:ext>
              </a:extLst>
            </p:cNvPr>
            <p:cNvPicPr>
              <a:picLocks noChangeAspect="1"/>
            </p:cNvPicPr>
            <p:nvPr/>
          </p:nvPicPr>
          <p:blipFill>
            <a:blip r:embed="rId4"/>
            <a:stretch>
              <a:fillRect/>
            </a:stretch>
          </p:blipFill>
          <p:spPr>
            <a:xfrm>
              <a:off x="3335266" y="4426937"/>
              <a:ext cx="2264526" cy="2438720"/>
            </a:xfrm>
            <a:prstGeom prst="rect">
              <a:avLst/>
            </a:prstGeom>
          </p:spPr>
        </p:pic>
        <p:sp>
          <p:nvSpPr>
            <p:cNvPr id="13" name="Speech Bubble: Oval 12">
              <a:extLst>
                <a:ext uri="{FF2B5EF4-FFF2-40B4-BE49-F238E27FC236}">
                  <a16:creationId xmlns:a16="http://schemas.microsoft.com/office/drawing/2014/main" id="{E2C160A4-48FD-4B21-996F-800A1C9B0186}"/>
                </a:ext>
              </a:extLst>
            </p:cNvPr>
            <p:cNvSpPr/>
            <p:nvPr/>
          </p:nvSpPr>
          <p:spPr>
            <a:xfrm>
              <a:off x="4968476" y="3150329"/>
              <a:ext cx="5518186" cy="1696985"/>
            </a:xfrm>
            <a:prstGeom prst="wedgeEllipseCallout">
              <a:avLst>
                <a:gd name="adj1" fmla="val -50579"/>
                <a:gd name="adj2" fmla="val 98160"/>
              </a:avLst>
            </a:prstGeom>
            <a:solidFill>
              <a:srgbClr val="FFA3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9" name="TextBox 8">
              <a:extLst>
                <a:ext uri="{FF2B5EF4-FFF2-40B4-BE49-F238E27FC236}">
                  <a16:creationId xmlns:a16="http://schemas.microsoft.com/office/drawing/2014/main" id="{03B69DD9-15B3-4C94-98F7-AAB139BFE0FE}"/>
                </a:ext>
              </a:extLst>
            </p:cNvPr>
            <p:cNvSpPr txBox="1"/>
            <p:nvPr/>
          </p:nvSpPr>
          <p:spPr>
            <a:xfrm>
              <a:off x="5407376" y="3419449"/>
              <a:ext cx="4852749" cy="1200329"/>
            </a:xfrm>
            <a:prstGeom prst="rect">
              <a:avLst/>
            </a:prstGeom>
            <a:noFill/>
          </p:spPr>
          <p:txBody>
            <a:bodyPr wrap="square" rtlCol="0">
              <a:spAutoFit/>
            </a:bodyPr>
            <a:lstStyle/>
            <a:p>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rsp</a:t>
              </a:r>
              <a:r>
                <a:rPr lang="en-US" sz="2400" dirty="0">
                  <a:latin typeface="Segoe UI" panose="020B0502040204020203" pitchFamily="34" charset="0"/>
                  <a:cs typeface="Segoe UI" panose="020B0502040204020203" pitchFamily="34" charset="0"/>
                </a:rPr>
                <a:t> still points to the user-level stack! Placing kernel stack data in user memory seems distasteful.</a:t>
              </a:r>
            </a:p>
          </p:txBody>
        </p:sp>
      </p:grpSp>
    </p:spTree>
    <p:extLst>
      <p:ext uri="{BB962C8B-B14F-4D97-AF65-F5344CB8AC3E}">
        <p14:creationId xmlns:p14="http://schemas.microsoft.com/office/powerpoint/2010/main" val="9520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72527"/>
            <a:ext cx="12192000" cy="769195"/>
          </a:xfrm>
        </p:spPr>
        <p:txBody>
          <a:bodyPr/>
          <a:lstStyle/>
          <a:p>
            <a:r>
              <a:rPr lang="en-US" dirty="0"/>
              <a:t>Part II: Completing the Context Switch</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11107" y="803189"/>
            <a:ext cx="6041204" cy="5979054"/>
          </a:xfrm>
        </p:spPr>
        <p:txBody>
          <a:bodyPr>
            <a:noAutofit/>
          </a:bodyPr>
          <a:lstStyle/>
          <a:p>
            <a:r>
              <a:rPr lang="en-US" sz="3200" dirty="0" err="1"/>
              <a:t>WeensyOS</a:t>
            </a:r>
            <a:r>
              <a:rPr lang="en-US" sz="3200" dirty="0"/>
              <a:t> (unlike Windows, Linux, and macOS) lives at the bottom of the address space</a:t>
            </a:r>
          </a:p>
          <a:p>
            <a:r>
              <a:rPr lang="en-US" sz="3200" dirty="0" err="1"/>
              <a:t>WeensyOS</a:t>
            </a:r>
            <a:r>
              <a:rPr lang="en-US" sz="3200" dirty="0"/>
              <a:t> has a single kernel stack that is used when the CPU executes in privileged mode</a:t>
            </a:r>
          </a:p>
          <a:p>
            <a:pPr lvl="1"/>
            <a:r>
              <a:rPr lang="en-US" sz="2800" dirty="0"/>
              <a:t>The kernel stack is </a:t>
            </a:r>
            <a:r>
              <a:rPr lang="en-US" sz="2800" b="1" i="1" dirty="0"/>
              <a:t>empty</a:t>
            </a:r>
            <a:r>
              <a:rPr lang="en-US" sz="2800" dirty="0"/>
              <a:t> when the CPU is executing user-level code</a:t>
            </a:r>
          </a:p>
          <a:p>
            <a:pPr lvl="1"/>
            <a:r>
              <a:rPr lang="en-US" sz="2800" dirty="0"/>
              <a:t>The kernel stack contains </a:t>
            </a:r>
            <a:r>
              <a:rPr lang="en-US" sz="2800" b="1" i="1" dirty="0"/>
              <a:t>stack frames for kernel functions</a:t>
            </a:r>
            <a:r>
              <a:rPr lang="en-US" sz="2800" dirty="0"/>
              <a:t> when the CPU is executing in privileged mode</a:t>
            </a:r>
          </a:p>
          <a:p>
            <a:pPr lvl="2"/>
            <a:r>
              <a:rPr lang="en-US" sz="2400" dirty="0"/>
              <a:t>Meanwhile, the user mode stack still contains user-mode stack frames!</a:t>
            </a:r>
          </a:p>
        </p:txBody>
      </p:sp>
      <p:sp>
        <p:nvSpPr>
          <p:cNvPr id="19" name="TextBox 18">
            <a:extLst>
              <a:ext uri="{FF2B5EF4-FFF2-40B4-BE49-F238E27FC236}">
                <a16:creationId xmlns:a16="http://schemas.microsoft.com/office/drawing/2014/main" id="{FFF93667-8B3D-BAC4-A483-9106B9F4668B}"/>
              </a:ext>
            </a:extLst>
          </p:cNvPr>
          <p:cNvSpPr txBox="1"/>
          <p:nvPr/>
        </p:nvSpPr>
        <p:spPr>
          <a:xfrm>
            <a:off x="6019800" y="912875"/>
            <a:ext cx="6172200" cy="2308324"/>
          </a:xfrm>
          <a:prstGeom prst="rect">
            <a:avLst/>
          </a:prstGeom>
          <a:solidFill>
            <a:schemeClr val="bg1">
              <a:lumMod val="95000"/>
            </a:schemeClr>
          </a:solidFill>
        </p:spPr>
        <p:txBody>
          <a:bodyPr wrap="square">
            <a:spAutoFit/>
          </a:bodyPr>
          <a:lstStyle/>
          <a:p>
            <a:r>
              <a:rPr lang="en-US" dirty="0">
                <a:solidFill>
                  <a:srgbClr val="00B050"/>
                </a:solidFill>
                <a:latin typeface="Lucida Console" panose="020B0609040504020204" pitchFamily="49" charset="0"/>
              </a:rPr>
              <a:t>// Kernel start address</a:t>
            </a:r>
          </a:p>
          <a:p>
            <a:r>
              <a:rPr lang="en-US" dirty="0">
                <a:solidFill>
                  <a:srgbClr val="0070C0"/>
                </a:solidFill>
                <a:latin typeface="Lucida Console" panose="020B0609040504020204" pitchFamily="49" charset="0"/>
              </a:rPr>
              <a:t>#define </a:t>
            </a:r>
            <a:r>
              <a:rPr lang="en-US" dirty="0">
                <a:latin typeface="Lucida Console" panose="020B0609040504020204" pitchFamily="49" charset="0"/>
              </a:rPr>
              <a:t>KERNEL_START_ADDR       </a:t>
            </a:r>
            <a:r>
              <a:rPr lang="en-US" dirty="0">
                <a:solidFill>
                  <a:schemeClr val="accent2"/>
                </a:solidFill>
                <a:latin typeface="Lucida Console" panose="020B0609040504020204" pitchFamily="49" charset="0"/>
              </a:rPr>
              <a:t>0x40000</a:t>
            </a:r>
          </a:p>
          <a:p>
            <a:endParaRPr lang="en-US" dirty="0">
              <a:solidFill>
                <a:srgbClr val="00B050"/>
              </a:solidFill>
              <a:latin typeface="Lucida Console" panose="020B0609040504020204" pitchFamily="49" charset="0"/>
            </a:endParaRPr>
          </a:p>
          <a:p>
            <a:r>
              <a:rPr lang="en-US" dirty="0">
                <a:solidFill>
                  <a:srgbClr val="00B050"/>
                </a:solidFill>
                <a:latin typeface="Lucida Console" panose="020B0609040504020204" pitchFamily="49" charset="0"/>
              </a:rPr>
              <a:t>// Top of the kernel stack</a:t>
            </a:r>
          </a:p>
          <a:p>
            <a:r>
              <a:rPr lang="en-US" dirty="0">
                <a:solidFill>
                  <a:srgbClr val="0070C0"/>
                </a:solidFill>
                <a:latin typeface="Lucida Console" panose="020B0609040504020204" pitchFamily="49" charset="0"/>
              </a:rPr>
              <a:t>#define</a:t>
            </a:r>
            <a:r>
              <a:rPr lang="en-US" dirty="0">
                <a:latin typeface="Lucida Console" panose="020B0609040504020204" pitchFamily="49" charset="0"/>
              </a:rPr>
              <a:t> KERNEL_STACK_TOP        </a:t>
            </a:r>
            <a:r>
              <a:rPr lang="en-US" dirty="0">
                <a:solidFill>
                  <a:schemeClr val="accent2"/>
                </a:solidFill>
                <a:latin typeface="Lucida Console" panose="020B0609040504020204" pitchFamily="49" charset="0"/>
              </a:rPr>
              <a:t>0x80000</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First application-accessible address</a:t>
            </a:r>
          </a:p>
          <a:p>
            <a:r>
              <a:rPr lang="en-US" dirty="0">
                <a:solidFill>
                  <a:srgbClr val="0070C0"/>
                </a:solidFill>
                <a:latin typeface="Lucida Console" panose="020B0609040504020204" pitchFamily="49" charset="0"/>
              </a:rPr>
              <a:t>#define </a:t>
            </a:r>
            <a:r>
              <a:rPr lang="en-US" dirty="0">
                <a:latin typeface="Lucida Console" panose="020B0609040504020204" pitchFamily="49" charset="0"/>
              </a:rPr>
              <a:t>PROC_START_ADDR         </a:t>
            </a:r>
            <a:r>
              <a:rPr lang="en-US" dirty="0">
                <a:solidFill>
                  <a:schemeClr val="accent2"/>
                </a:solidFill>
                <a:latin typeface="Lucida Console" panose="020B0609040504020204" pitchFamily="49" charset="0"/>
              </a:rPr>
              <a:t>0x100000</a:t>
            </a:r>
          </a:p>
        </p:txBody>
      </p:sp>
      <p:sp>
        <p:nvSpPr>
          <p:cNvPr id="25" name="TextBox 24">
            <a:extLst>
              <a:ext uri="{FF2B5EF4-FFF2-40B4-BE49-F238E27FC236}">
                <a16:creationId xmlns:a16="http://schemas.microsoft.com/office/drawing/2014/main" id="{621A0F97-EADE-F182-82AE-E5902D2B39D9}"/>
              </a:ext>
            </a:extLst>
          </p:cNvPr>
          <p:cNvSpPr txBox="1"/>
          <p:nvPr/>
        </p:nvSpPr>
        <p:spPr>
          <a:xfrm>
            <a:off x="7197296" y="576294"/>
            <a:ext cx="3969608" cy="400110"/>
          </a:xfrm>
          <a:prstGeom prst="rect">
            <a:avLst/>
          </a:prstGeom>
          <a:noFill/>
        </p:spPr>
        <p:txBody>
          <a:bodyPr wrap="square">
            <a:spAutoFit/>
          </a:bodyPr>
          <a:lstStyle/>
          <a:p>
            <a:pPr algn="ctr"/>
            <a:r>
              <a:rPr lang="en-US" sz="2000" b="1" dirty="0" err="1">
                <a:latin typeface="Segoe UI" panose="020B0502040204020203" pitchFamily="34" charset="0"/>
                <a:cs typeface="Segoe UI" panose="020B0502040204020203" pitchFamily="34" charset="0"/>
              </a:rPr>
              <a:t>WeensyOS’s</a:t>
            </a:r>
            <a:r>
              <a:rPr lang="en-US" sz="2000" b="1" dirty="0">
                <a:latin typeface="Segoe UI" panose="020B0502040204020203" pitchFamily="34" charset="0"/>
                <a:cs typeface="Segoe UI" panose="020B0502040204020203" pitchFamily="34" charset="0"/>
              </a:rPr>
              <a:t> </a:t>
            </a:r>
            <a:r>
              <a:rPr lang="en-US" sz="2000" b="1" dirty="0" err="1">
                <a:latin typeface="Lucida Console" panose="020B0609040504020204" pitchFamily="49" charset="0"/>
              </a:rPr>
              <a:t>kernel.hh</a:t>
            </a:r>
            <a:endParaRPr lang="en-US" sz="2000" b="1" dirty="0">
              <a:latin typeface="Lucida Console" panose="020B0609040504020204" pitchFamily="49" charset="0"/>
            </a:endParaRPr>
          </a:p>
        </p:txBody>
      </p:sp>
      <p:grpSp>
        <p:nvGrpSpPr>
          <p:cNvPr id="68" name="Group 67">
            <a:extLst>
              <a:ext uri="{FF2B5EF4-FFF2-40B4-BE49-F238E27FC236}">
                <a16:creationId xmlns:a16="http://schemas.microsoft.com/office/drawing/2014/main" id="{EC90DED8-2174-F66C-C30D-723B3DD05DF8}"/>
              </a:ext>
            </a:extLst>
          </p:cNvPr>
          <p:cNvGrpSpPr/>
          <p:nvPr/>
        </p:nvGrpSpPr>
        <p:grpSpPr>
          <a:xfrm>
            <a:off x="9015680" y="3369632"/>
            <a:ext cx="1433390" cy="2867720"/>
            <a:chOff x="9015680" y="3369632"/>
            <a:chExt cx="1433390" cy="2867720"/>
          </a:xfrm>
        </p:grpSpPr>
        <p:grpSp>
          <p:nvGrpSpPr>
            <p:cNvPr id="41" name="Group 40">
              <a:extLst>
                <a:ext uri="{FF2B5EF4-FFF2-40B4-BE49-F238E27FC236}">
                  <a16:creationId xmlns:a16="http://schemas.microsoft.com/office/drawing/2014/main" id="{EB7284A0-9BCC-50BA-2EF2-09C76C6AC93C}"/>
                </a:ext>
              </a:extLst>
            </p:cNvPr>
            <p:cNvGrpSpPr/>
            <p:nvPr/>
          </p:nvGrpSpPr>
          <p:grpSpPr>
            <a:xfrm>
              <a:off x="9015687" y="3369632"/>
              <a:ext cx="1433383" cy="1326272"/>
              <a:chOff x="10154286" y="4889037"/>
              <a:chExt cx="1433383" cy="1326272"/>
            </a:xfrm>
          </p:grpSpPr>
          <p:sp>
            <p:nvSpPr>
              <p:cNvPr id="29" name="Rectangle 28">
                <a:extLst>
                  <a:ext uri="{FF2B5EF4-FFF2-40B4-BE49-F238E27FC236}">
                    <a16:creationId xmlns:a16="http://schemas.microsoft.com/office/drawing/2014/main" id="{3455C682-5A7F-3CFD-2164-C13DA7672770}"/>
                  </a:ext>
                </a:extLst>
              </p:cNvPr>
              <p:cNvSpPr/>
              <p:nvPr/>
            </p:nvSpPr>
            <p:spPr>
              <a:xfrm>
                <a:off x="10154288" y="4889037"/>
                <a:ext cx="1433381" cy="1326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F588DD-798C-2CBE-1A35-B0707235B0F6}"/>
                  </a:ext>
                </a:extLst>
              </p:cNvPr>
              <p:cNvSpPr/>
              <p:nvPr/>
            </p:nvSpPr>
            <p:spPr>
              <a:xfrm>
                <a:off x="10154288" y="4889037"/>
                <a:ext cx="1433379" cy="28712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Stack</a:t>
                </a:r>
              </a:p>
            </p:txBody>
          </p:sp>
          <p:sp>
            <p:nvSpPr>
              <p:cNvPr id="31" name="Rectangle 30">
                <a:extLst>
                  <a:ext uri="{FF2B5EF4-FFF2-40B4-BE49-F238E27FC236}">
                    <a16:creationId xmlns:a16="http://schemas.microsoft.com/office/drawing/2014/main" id="{7CC8F359-D517-6EA2-4CB1-4EBAC8086B25}"/>
                  </a:ext>
                </a:extLst>
              </p:cNvPr>
              <p:cNvSpPr/>
              <p:nvPr/>
            </p:nvSpPr>
            <p:spPr>
              <a:xfrm>
                <a:off x="10154286" y="5928181"/>
                <a:ext cx="1433379" cy="28712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32" name="Rectangle 31">
                <a:extLst>
                  <a:ext uri="{FF2B5EF4-FFF2-40B4-BE49-F238E27FC236}">
                    <a16:creationId xmlns:a16="http://schemas.microsoft.com/office/drawing/2014/main" id="{FD5865E1-2AB7-D6CD-A58C-2BDB0D7A4F7D}"/>
                  </a:ext>
                </a:extLst>
              </p:cNvPr>
              <p:cNvSpPr/>
              <p:nvPr/>
            </p:nvSpPr>
            <p:spPr>
              <a:xfrm>
                <a:off x="10154286" y="5641052"/>
                <a:ext cx="1433379" cy="28712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Static data</a:t>
                </a:r>
              </a:p>
            </p:txBody>
          </p:sp>
          <p:sp>
            <p:nvSpPr>
              <p:cNvPr id="33" name="Rectangle 32">
                <a:extLst>
                  <a:ext uri="{FF2B5EF4-FFF2-40B4-BE49-F238E27FC236}">
                    <a16:creationId xmlns:a16="http://schemas.microsoft.com/office/drawing/2014/main" id="{D095307A-ABC5-83F0-5220-A5980627DEBC}"/>
                  </a:ext>
                </a:extLst>
              </p:cNvPr>
              <p:cNvSpPr/>
              <p:nvPr/>
            </p:nvSpPr>
            <p:spPr>
              <a:xfrm>
                <a:off x="10154286" y="5353923"/>
                <a:ext cx="1433379" cy="28712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Heap</a:t>
                </a:r>
              </a:p>
            </p:txBody>
          </p:sp>
        </p:grpSp>
        <p:sp>
          <p:nvSpPr>
            <p:cNvPr id="28" name="Rectangle 27">
              <a:extLst>
                <a:ext uri="{FF2B5EF4-FFF2-40B4-BE49-F238E27FC236}">
                  <a16:creationId xmlns:a16="http://schemas.microsoft.com/office/drawing/2014/main" id="{30585728-088D-051E-92B6-EAB99631977B}"/>
                </a:ext>
              </a:extLst>
            </p:cNvPr>
            <p:cNvSpPr/>
            <p:nvPr/>
          </p:nvSpPr>
          <p:spPr>
            <a:xfrm>
              <a:off x="9015685" y="4700968"/>
              <a:ext cx="1433381" cy="153638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E0A7A85-078A-A160-A76B-4B0DC776D8D4}"/>
                </a:ext>
              </a:extLst>
            </p:cNvPr>
            <p:cNvSpPr/>
            <p:nvPr/>
          </p:nvSpPr>
          <p:spPr>
            <a:xfrm>
              <a:off x="9015681" y="5786212"/>
              <a:ext cx="1433379" cy="28712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Segoe UI" panose="020B0502040204020203" pitchFamily="34" charset="0"/>
                  <a:cs typeface="Segoe UI" panose="020B0502040204020203" pitchFamily="34" charset="0"/>
                </a:rPr>
                <a:t>Code</a:t>
              </a:r>
            </a:p>
          </p:txBody>
        </p:sp>
        <p:sp>
          <p:nvSpPr>
            <p:cNvPr id="37" name="Rectangle 36">
              <a:extLst>
                <a:ext uri="{FF2B5EF4-FFF2-40B4-BE49-F238E27FC236}">
                  <a16:creationId xmlns:a16="http://schemas.microsoft.com/office/drawing/2014/main" id="{61FE3612-9A5B-00FB-D869-D1752C6FC2FC}"/>
                </a:ext>
              </a:extLst>
            </p:cNvPr>
            <p:cNvSpPr/>
            <p:nvPr/>
          </p:nvSpPr>
          <p:spPr>
            <a:xfrm>
              <a:off x="9015681" y="5499083"/>
              <a:ext cx="1433379" cy="28712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Segoe UI" panose="020B0502040204020203" pitchFamily="34" charset="0"/>
                  <a:cs typeface="Segoe UI" panose="020B0502040204020203" pitchFamily="34" charset="0"/>
                </a:rPr>
                <a:t>Static data</a:t>
              </a:r>
            </a:p>
          </p:txBody>
        </p:sp>
        <p:sp>
          <p:nvSpPr>
            <p:cNvPr id="38" name="Rectangle 37">
              <a:extLst>
                <a:ext uri="{FF2B5EF4-FFF2-40B4-BE49-F238E27FC236}">
                  <a16:creationId xmlns:a16="http://schemas.microsoft.com/office/drawing/2014/main" id="{CDFFE5F8-7634-3448-E99C-6F46E3E4843C}"/>
                </a:ext>
              </a:extLst>
            </p:cNvPr>
            <p:cNvSpPr/>
            <p:nvPr/>
          </p:nvSpPr>
          <p:spPr>
            <a:xfrm>
              <a:off x="9015680" y="5030941"/>
              <a:ext cx="1433379" cy="28712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Segoe UI" panose="020B0502040204020203" pitchFamily="34" charset="0"/>
                  <a:cs typeface="Segoe UI" panose="020B0502040204020203" pitchFamily="34" charset="0"/>
                </a:rPr>
                <a:t>Stack</a:t>
              </a:r>
            </a:p>
          </p:txBody>
        </p:sp>
      </p:grpSp>
      <p:sp>
        <p:nvSpPr>
          <p:cNvPr id="40" name="TextBox 39">
            <a:extLst>
              <a:ext uri="{FF2B5EF4-FFF2-40B4-BE49-F238E27FC236}">
                <a16:creationId xmlns:a16="http://schemas.microsoft.com/office/drawing/2014/main" id="{0CB8137D-8793-7FB4-C7EC-9DA7C08DA330}"/>
              </a:ext>
            </a:extLst>
          </p:cNvPr>
          <p:cNvSpPr txBox="1"/>
          <p:nvPr/>
        </p:nvSpPr>
        <p:spPr>
          <a:xfrm>
            <a:off x="8251299" y="6276588"/>
            <a:ext cx="2962160" cy="433710"/>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Process X’s virtual memory in </a:t>
            </a:r>
            <a:r>
              <a:rPr lang="en-US" b="1" dirty="0" err="1">
                <a:latin typeface="Segoe UI" panose="020B0502040204020203" pitchFamily="34" charset="0"/>
                <a:cs typeface="Segoe UI" panose="020B0502040204020203" pitchFamily="34" charset="0"/>
              </a:rPr>
              <a:t>WeensyOS</a:t>
            </a:r>
            <a:endParaRPr lang="en-US" b="1" dirty="0">
              <a:latin typeface="Segoe UI" panose="020B0502040204020203" pitchFamily="34" charset="0"/>
              <a:cs typeface="Segoe UI" panose="020B0502040204020203" pitchFamily="34" charset="0"/>
            </a:endParaRPr>
          </a:p>
        </p:txBody>
      </p:sp>
      <p:grpSp>
        <p:nvGrpSpPr>
          <p:cNvPr id="51" name="Group 50">
            <a:extLst>
              <a:ext uri="{FF2B5EF4-FFF2-40B4-BE49-F238E27FC236}">
                <a16:creationId xmlns:a16="http://schemas.microsoft.com/office/drawing/2014/main" id="{439AC10E-B40D-E583-9149-B9D55C72D095}"/>
              </a:ext>
            </a:extLst>
          </p:cNvPr>
          <p:cNvGrpSpPr/>
          <p:nvPr/>
        </p:nvGrpSpPr>
        <p:grpSpPr>
          <a:xfrm>
            <a:off x="6215698" y="4570125"/>
            <a:ext cx="2837052" cy="284693"/>
            <a:chOff x="7353780" y="4570125"/>
            <a:chExt cx="2837052" cy="284693"/>
          </a:xfrm>
        </p:grpSpPr>
        <p:cxnSp>
          <p:nvCxnSpPr>
            <p:cNvPr id="34" name="Straight Connector 33">
              <a:extLst>
                <a:ext uri="{FF2B5EF4-FFF2-40B4-BE49-F238E27FC236}">
                  <a16:creationId xmlns:a16="http://schemas.microsoft.com/office/drawing/2014/main" id="{B9ACB88E-82F3-F928-9F64-F80CDBD43223}"/>
                </a:ext>
              </a:extLst>
            </p:cNvPr>
            <p:cNvCxnSpPr>
              <a:cxnSpLocks/>
            </p:cNvCxnSpPr>
            <p:nvPr/>
          </p:nvCxnSpPr>
          <p:spPr>
            <a:xfrm>
              <a:off x="9389381" y="4691721"/>
              <a:ext cx="80145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6F80250-E4A6-DE15-76B9-C7DBE7577020}"/>
                </a:ext>
              </a:extLst>
            </p:cNvPr>
            <p:cNvSpPr txBox="1"/>
            <p:nvPr/>
          </p:nvSpPr>
          <p:spPr>
            <a:xfrm>
              <a:off x="7353780" y="4570125"/>
              <a:ext cx="2120045" cy="284693"/>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PROC_START_ADDR</a:t>
              </a:r>
            </a:p>
          </p:txBody>
        </p:sp>
      </p:grpSp>
      <p:grpSp>
        <p:nvGrpSpPr>
          <p:cNvPr id="50" name="Group 49">
            <a:extLst>
              <a:ext uri="{FF2B5EF4-FFF2-40B4-BE49-F238E27FC236}">
                <a16:creationId xmlns:a16="http://schemas.microsoft.com/office/drawing/2014/main" id="{8D3F0096-DE65-CF1F-FAEB-B6423B7400FE}"/>
              </a:ext>
            </a:extLst>
          </p:cNvPr>
          <p:cNvGrpSpPr/>
          <p:nvPr/>
        </p:nvGrpSpPr>
        <p:grpSpPr>
          <a:xfrm>
            <a:off x="6205497" y="4917728"/>
            <a:ext cx="2847253" cy="284693"/>
            <a:chOff x="7343579" y="5379123"/>
            <a:chExt cx="2847253" cy="284693"/>
          </a:xfrm>
        </p:grpSpPr>
        <p:cxnSp>
          <p:nvCxnSpPr>
            <p:cNvPr id="45" name="Straight Connector 44">
              <a:extLst>
                <a:ext uri="{FF2B5EF4-FFF2-40B4-BE49-F238E27FC236}">
                  <a16:creationId xmlns:a16="http://schemas.microsoft.com/office/drawing/2014/main" id="{E3668158-971E-95BD-DB91-4D792F6AD776}"/>
                </a:ext>
              </a:extLst>
            </p:cNvPr>
            <p:cNvCxnSpPr>
              <a:cxnSpLocks/>
            </p:cNvCxnSpPr>
            <p:nvPr/>
          </p:nvCxnSpPr>
          <p:spPr>
            <a:xfrm>
              <a:off x="9389381" y="5492336"/>
              <a:ext cx="801451" cy="838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B00B796-9797-DEBD-2580-21802AC2D02D}"/>
                </a:ext>
              </a:extLst>
            </p:cNvPr>
            <p:cNvSpPr txBox="1"/>
            <p:nvPr/>
          </p:nvSpPr>
          <p:spPr>
            <a:xfrm>
              <a:off x="7343579" y="5379123"/>
              <a:ext cx="2120045" cy="284693"/>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KERNEL_STACK_TOP</a:t>
              </a:r>
            </a:p>
          </p:txBody>
        </p:sp>
      </p:grpSp>
      <p:grpSp>
        <p:nvGrpSpPr>
          <p:cNvPr id="49" name="Group 48">
            <a:extLst>
              <a:ext uri="{FF2B5EF4-FFF2-40B4-BE49-F238E27FC236}">
                <a16:creationId xmlns:a16="http://schemas.microsoft.com/office/drawing/2014/main" id="{4DA3AFD3-5D7F-9B03-29D1-5444984B5D50}"/>
              </a:ext>
            </a:extLst>
          </p:cNvPr>
          <p:cNvGrpSpPr/>
          <p:nvPr/>
        </p:nvGrpSpPr>
        <p:grpSpPr>
          <a:xfrm>
            <a:off x="6031047" y="5964217"/>
            <a:ext cx="3021703" cy="284693"/>
            <a:chOff x="7169129" y="5964217"/>
            <a:chExt cx="3021703" cy="284693"/>
          </a:xfrm>
        </p:grpSpPr>
        <p:cxnSp>
          <p:nvCxnSpPr>
            <p:cNvPr id="47" name="Straight Connector 46">
              <a:extLst>
                <a:ext uri="{FF2B5EF4-FFF2-40B4-BE49-F238E27FC236}">
                  <a16:creationId xmlns:a16="http://schemas.microsoft.com/office/drawing/2014/main" id="{5187D194-E4CC-02E3-BE16-21BF1C5617D8}"/>
                </a:ext>
              </a:extLst>
            </p:cNvPr>
            <p:cNvCxnSpPr>
              <a:cxnSpLocks/>
            </p:cNvCxnSpPr>
            <p:nvPr/>
          </p:nvCxnSpPr>
          <p:spPr>
            <a:xfrm>
              <a:off x="9389381" y="6073340"/>
              <a:ext cx="801451" cy="124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61BAEF8-D48C-E4D0-3F4C-1E77CA4F5BC2}"/>
                </a:ext>
              </a:extLst>
            </p:cNvPr>
            <p:cNvSpPr txBox="1"/>
            <p:nvPr/>
          </p:nvSpPr>
          <p:spPr>
            <a:xfrm>
              <a:off x="7169129" y="5964217"/>
              <a:ext cx="2300981" cy="284693"/>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KERNEL_START_ADDR</a:t>
              </a:r>
            </a:p>
          </p:txBody>
        </p:sp>
      </p:grpSp>
      <p:grpSp>
        <p:nvGrpSpPr>
          <p:cNvPr id="67" name="Group 66">
            <a:extLst>
              <a:ext uri="{FF2B5EF4-FFF2-40B4-BE49-F238E27FC236}">
                <a16:creationId xmlns:a16="http://schemas.microsoft.com/office/drawing/2014/main" id="{528C2218-DDAD-90E2-D8FF-C4217D039A4F}"/>
              </a:ext>
            </a:extLst>
          </p:cNvPr>
          <p:cNvGrpSpPr/>
          <p:nvPr/>
        </p:nvGrpSpPr>
        <p:grpSpPr>
          <a:xfrm>
            <a:off x="10449059" y="4824817"/>
            <a:ext cx="1742941" cy="1352949"/>
            <a:chOff x="10449059" y="4824817"/>
            <a:chExt cx="1742941" cy="1352949"/>
          </a:xfrm>
        </p:grpSpPr>
        <p:cxnSp>
          <p:nvCxnSpPr>
            <p:cNvPr id="56" name="Straight Arrow Connector 55">
              <a:extLst>
                <a:ext uri="{FF2B5EF4-FFF2-40B4-BE49-F238E27FC236}">
                  <a16:creationId xmlns:a16="http://schemas.microsoft.com/office/drawing/2014/main" id="{A304054D-37B9-ECC3-C69B-A2D0C7AC9D42}"/>
                </a:ext>
              </a:extLst>
            </p:cNvPr>
            <p:cNvCxnSpPr>
              <a:cxnSpLocks/>
            </p:cNvCxnSpPr>
            <p:nvPr/>
          </p:nvCxnSpPr>
          <p:spPr>
            <a:xfrm flipH="1">
              <a:off x="10449059" y="4847843"/>
              <a:ext cx="278812" cy="122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E9FA994-A7DF-7BB8-610E-36BD08EEE74A}"/>
                </a:ext>
              </a:extLst>
            </p:cNvPr>
            <p:cNvCxnSpPr>
              <a:cxnSpLocks/>
            </p:cNvCxnSpPr>
            <p:nvPr/>
          </p:nvCxnSpPr>
          <p:spPr>
            <a:xfrm flipH="1">
              <a:off x="10449059" y="5412659"/>
              <a:ext cx="2788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76CC1CE-4331-8938-BA40-0D4EA45034DE}"/>
                </a:ext>
              </a:extLst>
            </p:cNvPr>
            <p:cNvCxnSpPr>
              <a:cxnSpLocks/>
            </p:cNvCxnSpPr>
            <p:nvPr/>
          </p:nvCxnSpPr>
          <p:spPr>
            <a:xfrm flipH="1">
              <a:off x="10449059" y="6164437"/>
              <a:ext cx="2788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FC4A5F9-5390-554C-F3CC-1357E6982096}"/>
                </a:ext>
              </a:extLst>
            </p:cNvPr>
            <p:cNvCxnSpPr>
              <a:cxnSpLocks/>
            </p:cNvCxnSpPr>
            <p:nvPr/>
          </p:nvCxnSpPr>
          <p:spPr>
            <a:xfrm>
              <a:off x="10739321" y="4824817"/>
              <a:ext cx="0" cy="135294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61801CD-B37F-3CBF-C34B-6E91B8F4FE5D}"/>
                </a:ext>
              </a:extLst>
            </p:cNvPr>
            <p:cNvSpPr txBox="1"/>
            <p:nvPr/>
          </p:nvSpPr>
          <p:spPr>
            <a:xfrm>
              <a:off x="10688181" y="4929144"/>
              <a:ext cx="1503819" cy="1054135"/>
            </a:xfrm>
            <a:prstGeom prst="rect">
              <a:avLst/>
            </a:prstGeom>
            <a:noFill/>
          </p:spPr>
          <p:txBody>
            <a:bodyPr wrap="square" rtlCol="0">
              <a:spAutoFit/>
            </a:bodyPr>
            <a:lstStyle/>
            <a:p>
              <a:pPr algn="ctr">
                <a:lnSpc>
                  <a:spcPts val="1500"/>
                </a:lnSpc>
              </a:pPr>
              <a:r>
                <a:rPr lang="en-US" sz="1400" b="1" dirty="0">
                  <a:latin typeface="Segoe UI" panose="020B0502040204020203" pitchFamily="34" charset="0"/>
                  <a:cs typeface="Segoe UI" panose="020B0502040204020203" pitchFamily="34" charset="0"/>
                </a:rPr>
                <a:t>In pset3, you’ll write a kernel heap allocator which manages this memory!</a:t>
              </a:r>
            </a:p>
          </p:txBody>
        </p:sp>
      </p:grpSp>
    </p:spTree>
    <p:extLst>
      <p:ext uri="{BB962C8B-B14F-4D97-AF65-F5344CB8AC3E}">
        <p14:creationId xmlns:p14="http://schemas.microsoft.com/office/powerpoint/2010/main" val="19729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1B763E-1BCD-E28B-539C-091E278AFC95}"/>
              </a:ext>
            </a:extLst>
          </p:cNvPr>
          <p:cNvSpPr txBox="1"/>
          <p:nvPr/>
        </p:nvSpPr>
        <p:spPr>
          <a:xfrm>
            <a:off x="282146" y="1720840"/>
            <a:ext cx="11627707" cy="3970318"/>
          </a:xfrm>
          <a:prstGeom prst="rect">
            <a:avLst/>
          </a:prstGeom>
          <a:noFill/>
        </p:spPr>
        <p:txBody>
          <a:bodyPr wrap="square">
            <a:spAutoFit/>
          </a:bodyPr>
          <a:lstStyle/>
          <a:p>
            <a:r>
              <a:rPr lang="en-US" dirty="0">
                <a:latin typeface="Lucida Console" panose="020B0609040504020204" pitchFamily="49" charset="0"/>
              </a:rPr>
              <a:t>// INITIAL PHYSICAL MEMORY LAYOUT</a:t>
            </a:r>
          </a:p>
          <a:p>
            <a:r>
              <a:rPr lang="en-US" dirty="0">
                <a:latin typeface="Lucida Console" panose="020B0609040504020204" pitchFamily="49" charset="0"/>
              </a:rPr>
              <a:t>//</a:t>
            </a:r>
          </a:p>
          <a:p>
            <a:r>
              <a:rPr lang="en-US" dirty="0">
                <a:latin typeface="Lucida Console" panose="020B0609040504020204" pitchFamily="49" charset="0"/>
              </a:rPr>
              <a:t>//  +-------------- Base Memory --------------+</a:t>
            </a:r>
          </a:p>
          <a:p>
            <a:r>
              <a:rPr lang="en-US" dirty="0">
                <a:latin typeface="Lucida Console" panose="020B0609040504020204" pitchFamily="49" charset="0"/>
              </a:rPr>
              <a:t>//  v                                         </a:t>
            </a:r>
            <a:r>
              <a:rPr lang="en-US" dirty="0" err="1">
                <a:latin typeface="Lucida Console" panose="020B0609040504020204" pitchFamily="49" charset="0"/>
              </a:rPr>
              <a:t>v</a:t>
            </a:r>
            <a:endParaRPr lang="en-US" dirty="0">
              <a:latin typeface="Lucida Console" panose="020B0609040504020204" pitchFamily="49" charset="0"/>
            </a:endParaRPr>
          </a:p>
          <a:p>
            <a:r>
              <a:rPr lang="en-US" dirty="0">
                <a:latin typeface="Lucida Console" panose="020B0609040504020204" pitchFamily="49" charset="0"/>
              </a:rPr>
              <a:t>// +-----+--------------------+----------------+--------------------+---------/</a:t>
            </a:r>
          </a:p>
          <a:p>
            <a:r>
              <a:rPr lang="en-US" dirty="0">
                <a:latin typeface="Lucida Console" panose="020B0609040504020204" pitchFamily="49" charset="0"/>
              </a:rPr>
              <a:t>// |     | Kernel      </a:t>
            </a:r>
            <a:r>
              <a:rPr lang="en-US" dirty="0" err="1">
                <a:latin typeface="Lucida Console" panose="020B0609040504020204" pitchFamily="49" charset="0"/>
              </a:rPr>
              <a:t>Kernel</a:t>
            </a:r>
            <a:r>
              <a:rPr lang="en-US" dirty="0">
                <a:latin typeface="Lucida Console" panose="020B0609040504020204" pitchFamily="49" charset="0"/>
              </a:rPr>
              <a:t> |       :    I/O | App 1        App 1 | App 2</a:t>
            </a:r>
          </a:p>
          <a:p>
            <a:r>
              <a:rPr lang="en-US" dirty="0">
                <a:latin typeface="Lucida Console" panose="020B0609040504020204" pitchFamily="49" charset="0"/>
              </a:rPr>
              <a:t>// |     | Code + Data  Stack |  ...  : Memory | Code + Data  Stack | Code ...</a:t>
            </a:r>
          </a:p>
          <a:p>
            <a:r>
              <a:rPr lang="en-US" dirty="0">
                <a:latin typeface="Lucida Console" panose="020B0609040504020204" pitchFamily="49" charset="0"/>
              </a:rPr>
              <a:t>// +-----+--------------------+----------------+--------------------+---------/</a:t>
            </a:r>
          </a:p>
          <a:p>
            <a:r>
              <a:rPr lang="en-US" dirty="0">
                <a:latin typeface="Lucida Console" panose="020B0609040504020204" pitchFamily="49" charset="0"/>
              </a:rPr>
              <a:t>// 0  0x40000              0x80000 0xA0000 0x100000             0x140000</a:t>
            </a:r>
          </a:p>
          <a:p>
            <a:r>
              <a:rPr lang="en-US" dirty="0">
                <a:latin typeface="Lucida Console" panose="020B0609040504020204" pitchFamily="49" charset="0"/>
              </a:rPr>
              <a:t>//                                             ^</a:t>
            </a:r>
          </a:p>
          <a:p>
            <a:r>
              <a:rPr lang="en-US" dirty="0">
                <a:latin typeface="Lucida Console" panose="020B0609040504020204" pitchFamily="49" charset="0"/>
              </a:rPr>
              <a:t>//                                             | \___ PROC_SIZE ___/</a:t>
            </a:r>
          </a:p>
          <a:p>
            <a:r>
              <a:rPr lang="en-US" dirty="0">
                <a:latin typeface="Lucida Console" panose="020B0609040504020204" pitchFamily="49" charset="0"/>
              </a:rPr>
              <a:t>//                                      PROC_START_ADDR</a:t>
            </a:r>
          </a:p>
          <a:p>
            <a:endParaRPr lang="en-US" dirty="0">
              <a:latin typeface="Lucida Console" panose="020B0609040504020204" pitchFamily="49" charset="0"/>
            </a:endParaRPr>
          </a:p>
          <a:p>
            <a:r>
              <a:rPr lang="en-US" dirty="0">
                <a:latin typeface="Lucida Console" panose="020B0609040504020204" pitchFamily="49" charset="0"/>
              </a:rPr>
              <a:t>#define PROC_SIZE 0x40000       // initial state only</a:t>
            </a:r>
          </a:p>
        </p:txBody>
      </p:sp>
      <p:sp>
        <p:nvSpPr>
          <p:cNvPr id="6" name="Title 1">
            <a:extLst>
              <a:ext uri="{FF2B5EF4-FFF2-40B4-BE49-F238E27FC236}">
                <a16:creationId xmlns:a16="http://schemas.microsoft.com/office/drawing/2014/main" id="{87D0D2F7-AAC9-D2D5-6D2F-719655294861}"/>
              </a:ext>
            </a:extLst>
          </p:cNvPr>
          <p:cNvSpPr>
            <a:spLocks noGrp="1"/>
          </p:cNvSpPr>
          <p:nvPr>
            <p:ph type="title"/>
          </p:nvPr>
        </p:nvSpPr>
        <p:spPr>
          <a:xfrm>
            <a:off x="0" y="594741"/>
            <a:ext cx="12192000" cy="769195"/>
          </a:xfrm>
        </p:spPr>
        <p:txBody>
          <a:bodyPr/>
          <a:lstStyle/>
          <a:p>
            <a:r>
              <a:rPr lang="en-US" dirty="0"/>
              <a:t>Diagram from </a:t>
            </a:r>
            <a:r>
              <a:rPr lang="en-US" dirty="0" err="1"/>
              <a:t>WeensyOS’s</a:t>
            </a:r>
            <a:r>
              <a:rPr lang="en-US" dirty="0"/>
              <a:t> </a:t>
            </a:r>
            <a:r>
              <a:rPr lang="en-US" dirty="0">
                <a:latin typeface="Lucida Console" panose="020B0609040504020204" pitchFamily="49" charset="0"/>
              </a:rPr>
              <a:t>kernel.cc</a:t>
            </a:r>
          </a:p>
        </p:txBody>
      </p:sp>
    </p:spTree>
    <p:extLst>
      <p:ext uri="{BB962C8B-B14F-4D97-AF65-F5344CB8AC3E}">
        <p14:creationId xmlns:p14="http://schemas.microsoft.com/office/powerpoint/2010/main" val="83131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7741BF-19B8-F587-06AA-32A4644B41C9}"/>
              </a:ext>
            </a:extLst>
          </p:cNvPr>
          <p:cNvSpPr/>
          <p:nvPr/>
        </p:nvSpPr>
        <p:spPr>
          <a:xfrm>
            <a:off x="6399549" y="696668"/>
            <a:ext cx="5877700" cy="61613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72527"/>
            <a:ext cx="12192000" cy="769195"/>
          </a:xfrm>
        </p:spPr>
        <p:txBody>
          <a:bodyPr/>
          <a:lstStyle/>
          <a:p>
            <a:r>
              <a:rPr lang="en-US" dirty="0"/>
              <a:t>Part II: Completing the Context Switch</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48178" y="601418"/>
            <a:ext cx="6461334" cy="6085575"/>
          </a:xfrm>
        </p:spPr>
        <p:txBody>
          <a:bodyPr>
            <a:noAutofit/>
          </a:bodyPr>
          <a:lstStyle/>
          <a:p>
            <a:r>
              <a:rPr lang="en-US" sz="3200" dirty="0"/>
              <a:t>Using assembly code, </a:t>
            </a:r>
            <a:r>
              <a:rPr lang="en-US" sz="3200" dirty="0" err="1"/>
              <a:t>WeensyOS</a:t>
            </a:r>
            <a:r>
              <a:rPr lang="en-US" sz="3200" dirty="0"/>
              <a:t>:</a:t>
            </a:r>
          </a:p>
          <a:p>
            <a:pPr lvl="1"/>
            <a:r>
              <a:rPr lang="en-US" dirty="0"/>
              <a:t>Saves the user-mode </a:t>
            </a:r>
            <a:r>
              <a:rPr lang="en-US" dirty="0">
                <a:latin typeface="Lucida Console" panose="020B0609040504020204" pitchFamily="49" charset="0"/>
              </a:rPr>
              <a:t>%</a:t>
            </a:r>
            <a:r>
              <a:rPr lang="en-US" dirty="0" err="1">
                <a:latin typeface="Lucida Console" panose="020B0609040504020204" pitchFamily="49" charset="0"/>
              </a:rPr>
              <a:t>rsp</a:t>
            </a:r>
            <a:r>
              <a:rPr lang="en-US" dirty="0"/>
              <a:t> value</a:t>
            </a:r>
          </a:p>
          <a:p>
            <a:pPr lvl="1"/>
            <a:r>
              <a:rPr lang="en-US" dirty="0"/>
              <a:t>Switches </a:t>
            </a:r>
            <a:r>
              <a:rPr lang="en-US" dirty="0">
                <a:latin typeface="Lucida Console" panose="020B0609040504020204" pitchFamily="49" charset="0"/>
              </a:rPr>
              <a:t>%</a:t>
            </a:r>
            <a:r>
              <a:rPr lang="en-US" dirty="0" err="1">
                <a:latin typeface="Lucida Console" panose="020B0609040504020204" pitchFamily="49" charset="0"/>
              </a:rPr>
              <a:t>rsp</a:t>
            </a:r>
            <a:r>
              <a:rPr lang="en-US" dirty="0"/>
              <a:t> to point to the kernel stack</a:t>
            </a:r>
          </a:p>
          <a:p>
            <a:pPr lvl="1"/>
            <a:r>
              <a:rPr lang="en-US" dirty="0"/>
              <a:t>Saves the register state of the user-mode process so that the kernel’s system call code is able to inspect the register state of the user-level code</a:t>
            </a:r>
          </a:p>
          <a:p>
            <a:pPr lvl="2"/>
            <a:r>
              <a:rPr lang="en-US" dirty="0"/>
              <a:t>Recall that, before the </a:t>
            </a:r>
            <a:r>
              <a:rPr lang="en-US" dirty="0" err="1">
                <a:latin typeface="Lucida Console" panose="020B0609040504020204" pitchFamily="49" charset="0"/>
              </a:rPr>
              <a:t>syscall</a:t>
            </a:r>
            <a:r>
              <a:rPr lang="en-US" dirty="0"/>
              <a:t>, user-level code saved the caller-saved registers</a:t>
            </a:r>
          </a:p>
          <a:p>
            <a:pPr lvl="2"/>
            <a:r>
              <a:rPr lang="en-US" dirty="0"/>
              <a:t>Kernel code is responsible for saving callee-saved registers and restoring them before transferring control back to the user-level process!</a:t>
            </a:r>
          </a:p>
        </p:txBody>
      </p:sp>
      <p:sp>
        <p:nvSpPr>
          <p:cNvPr id="5" name="TextBox 4">
            <a:extLst>
              <a:ext uri="{FF2B5EF4-FFF2-40B4-BE49-F238E27FC236}">
                <a16:creationId xmlns:a16="http://schemas.microsoft.com/office/drawing/2014/main" id="{E826955B-F44C-409F-D97D-08B692053C8A}"/>
              </a:ext>
            </a:extLst>
          </p:cNvPr>
          <p:cNvSpPr txBox="1"/>
          <p:nvPr/>
        </p:nvSpPr>
        <p:spPr>
          <a:xfrm>
            <a:off x="6399549" y="696668"/>
            <a:ext cx="5877700" cy="9787295"/>
          </a:xfrm>
          <a:prstGeom prst="rect">
            <a:avLst/>
          </a:prstGeom>
          <a:noFill/>
        </p:spPr>
        <p:txBody>
          <a:bodyPr wrap="square">
            <a:spAutoFit/>
          </a:bodyPr>
          <a:lstStyle/>
          <a:p>
            <a:r>
              <a:rPr lang="en-US" dirty="0">
                <a:solidFill>
                  <a:srgbClr val="FF0000"/>
                </a:solidFill>
                <a:latin typeface="Lucida Console" panose="020B0609040504020204" pitchFamily="49" charset="0"/>
              </a:rPr>
              <a:t>_Z13syscall_entryv:</a:t>
            </a:r>
          </a:p>
          <a:p>
            <a:r>
              <a:rPr lang="en-US" dirty="0">
                <a:solidFill>
                  <a:srgbClr val="00B050"/>
                </a:solidFill>
                <a:latin typeface="Lucida Console" panose="020B0609040504020204" pitchFamily="49" charset="0"/>
              </a:rPr>
              <a:t>   //Save the user-level %</a:t>
            </a:r>
            <a:r>
              <a:rPr lang="en-US" dirty="0" err="1">
                <a:solidFill>
                  <a:srgbClr val="00B050"/>
                </a:solidFill>
                <a:latin typeface="Lucida Console" panose="020B0609040504020204" pitchFamily="49" charset="0"/>
              </a:rPr>
              <a:t>rsp</a:t>
            </a:r>
            <a:r>
              <a:rPr lang="en-US" dirty="0">
                <a:solidFill>
                  <a:srgbClr val="00B050"/>
                </a:solidFill>
                <a:latin typeface="Lucida Console" panose="020B0609040504020204" pitchFamily="49" charset="0"/>
              </a:rPr>
              <a:t>.</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r>
              <a:rPr lang="en-US" dirty="0">
                <a:latin typeface="Lucida Console" panose="020B0609040504020204" pitchFamily="49" charset="0"/>
              </a:rPr>
              <a:t>, </a:t>
            </a:r>
            <a:r>
              <a:rPr lang="en-US" dirty="0">
                <a:solidFill>
                  <a:schemeClr val="accent2"/>
                </a:solidFill>
                <a:latin typeface="Lucida Console" panose="020B0609040504020204" pitchFamily="49" charset="0"/>
              </a:rPr>
              <a:t>KERNEL_STACK_TOP </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16</a:t>
            </a:r>
          </a:p>
          <a:p>
            <a:r>
              <a:rPr lang="en-US" dirty="0">
                <a:latin typeface="Lucida Console" panose="020B0609040504020204" pitchFamily="49" charset="0"/>
              </a:rPr>
              <a:t>   </a:t>
            </a:r>
          </a:p>
          <a:p>
            <a:r>
              <a:rPr lang="en-US" dirty="0">
                <a:solidFill>
                  <a:srgbClr val="00B050"/>
                </a:solidFill>
                <a:latin typeface="Lucida Console" panose="020B0609040504020204" pitchFamily="49" charset="0"/>
              </a:rPr>
              <a:t>   //Switch to the kernel stack.</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$KERNEL_STACK_TOP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endParaRPr lang="en-US" dirty="0">
              <a:solidFill>
                <a:srgbClr val="FF66FF"/>
              </a:solidFill>
              <a:latin typeface="Lucida Console" panose="020B0609040504020204" pitchFamily="49" charset="0"/>
            </a:endParaRP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//Push the state that the `</a:t>
            </a:r>
            <a:r>
              <a:rPr lang="en-US" dirty="0" err="1">
                <a:solidFill>
                  <a:srgbClr val="00B050"/>
                </a:solidFill>
                <a:latin typeface="Lucida Console" panose="020B0609040504020204" pitchFamily="49" charset="0"/>
              </a:rPr>
              <a:t>iret</a:t>
            </a:r>
            <a:r>
              <a:rPr lang="en-US" dirty="0">
                <a:solidFill>
                  <a:srgbClr val="00B050"/>
                </a:solidFill>
                <a:latin typeface="Lucida Console" panose="020B0609040504020204" pitchFamily="49" charset="0"/>
              </a:rPr>
              <a:t>`</a:t>
            </a:r>
          </a:p>
          <a:p>
            <a:r>
              <a:rPr lang="en-US" dirty="0">
                <a:solidFill>
                  <a:srgbClr val="00B050"/>
                </a:solidFill>
                <a:latin typeface="Lucida Console" panose="020B0609040504020204" pitchFamily="49" charset="0"/>
              </a:rPr>
              <a:t>   //instruction (which returns to</a:t>
            </a:r>
          </a:p>
          <a:p>
            <a:r>
              <a:rPr lang="en-US" dirty="0">
                <a:solidFill>
                  <a:srgbClr val="00B050"/>
                </a:solidFill>
                <a:latin typeface="Lucida Console" panose="020B0609040504020204" pitchFamily="49" charset="0"/>
              </a:rPr>
              <a:t>   //user mode) will expect.</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a:t>
            </a:r>
            <a:r>
              <a:rPr lang="en-US" dirty="0">
                <a:latin typeface="Lucida Console" panose="020B0609040504020204" pitchFamily="49" charset="0"/>
              </a:rPr>
              <a:t>(</a:t>
            </a:r>
            <a:r>
              <a:rPr lang="en-US" dirty="0">
                <a:solidFill>
                  <a:schemeClr val="accent2"/>
                </a:solidFill>
                <a:latin typeface="Lucida Console" panose="020B0609040504020204" pitchFamily="49" charset="0"/>
              </a:rPr>
              <a:t>SEGSEL_APP_DATA</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3</a:t>
            </a:r>
            <a:r>
              <a:rPr lang="en-US" dirty="0">
                <a:latin typeface="Lucida Console" panose="020B0609040504020204" pitchFamily="49" charset="0"/>
              </a:rPr>
              <a:t>) </a:t>
            </a:r>
            <a:r>
              <a:rPr lang="en-US" dirty="0">
                <a:solidFill>
                  <a:srgbClr val="00B050"/>
                </a:solidFill>
                <a:latin typeface="Lucida Console" panose="020B0609040504020204" pitchFamily="49" charset="0"/>
              </a:rPr>
              <a:t>//%ss</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subq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$8</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r>
              <a:rPr lang="en-US" dirty="0">
                <a:latin typeface="Lucida Console" panose="020B0609040504020204" pitchFamily="49" charset="0"/>
              </a:rPr>
              <a:t>                </a:t>
            </a:r>
            <a:r>
              <a:rPr lang="en-US" dirty="0">
                <a:solidFill>
                  <a:srgbClr val="00B050"/>
                </a:solidFill>
                <a:latin typeface="Lucida Console" panose="020B0609040504020204" pitchFamily="49" charset="0"/>
              </a:rPr>
              <a:t>//Skip</a:t>
            </a:r>
          </a:p>
          <a:p>
            <a:r>
              <a:rPr lang="en-US" dirty="0">
                <a:solidFill>
                  <a:srgbClr val="00B050"/>
                </a:solidFill>
                <a:latin typeface="Lucida Console" panose="020B0609040504020204" pitchFamily="49" charset="0"/>
              </a:rPr>
              <a:t>              //the already-saved %</a:t>
            </a:r>
            <a:r>
              <a:rPr lang="en-US" dirty="0" err="1">
                <a:solidFill>
                  <a:srgbClr val="00B050"/>
                </a:solidFill>
                <a:latin typeface="Lucida Console" panose="020B0609040504020204" pitchFamily="49" charset="0"/>
              </a:rPr>
              <a:t>rsp</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%r11</a:t>
            </a:r>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rflags</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a:t>
            </a:r>
            <a:r>
              <a:rPr lang="en-US" dirty="0">
                <a:latin typeface="Lucida Console" panose="020B0609040504020204" pitchFamily="49" charset="0"/>
              </a:rPr>
              <a:t>(</a:t>
            </a:r>
            <a:r>
              <a:rPr lang="en-US" dirty="0">
                <a:solidFill>
                  <a:schemeClr val="accent2"/>
                </a:solidFill>
                <a:latin typeface="Lucida Console" panose="020B0609040504020204" pitchFamily="49" charset="0"/>
              </a:rPr>
              <a:t>SEGSEL_APP_CODE</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3</a:t>
            </a:r>
            <a:r>
              <a:rPr lang="en-US" dirty="0">
                <a:latin typeface="Lucida Console" panose="020B0609040504020204" pitchFamily="49" charset="0"/>
              </a:rPr>
              <a:t>) </a:t>
            </a:r>
            <a:r>
              <a:rPr lang="en-US" dirty="0">
                <a:solidFill>
                  <a:srgbClr val="00B050"/>
                </a:solidFill>
                <a:latin typeface="Lucida Console" panose="020B0609040504020204" pitchFamily="49" charset="0"/>
              </a:rPr>
              <a:t>//%cs</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rcx</a:t>
            </a:r>
            <a:r>
              <a:rPr lang="en-US" dirty="0">
                <a:solidFill>
                  <a:srgbClr val="FF66FF"/>
                </a:solidFill>
                <a:latin typeface="Lucida Console" panose="020B0609040504020204" pitchFamily="49" charset="0"/>
              </a:rPr>
              <a:t>                   </a:t>
            </a:r>
            <a:r>
              <a:rPr lang="en-US" dirty="0">
                <a:solidFill>
                  <a:srgbClr val="00B050"/>
                </a:solidFill>
                <a:latin typeface="Lucida Console" panose="020B0609040504020204" pitchFamily="49" charset="0"/>
              </a:rPr>
              <a:t>//%rip</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//Push other registers, e.g.,</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%r10</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%r9</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rbp</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rdx</a:t>
            </a:r>
            <a:endParaRPr lang="en-US" dirty="0">
              <a:solidFill>
                <a:srgbClr val="FF66FF"/>
              </a:solidFill>
              <a:latin typeface="Lucida Console" panose="020B0609040504020204" pitchFamily="49" charset="0"/>
            </a:endParaRPr>
          </a:p>
          <a:p>
            <a:r>
              <a:rPr lang="en-US" dirty="0">
                <a:solidFill>
                  <a:srgbClr val="00B050"/>
                </a:solidFill>
                <a:latin typeface="Lucida Console" panose="020B0609040504020204" pitchFamily="49" charset="0"/>
              </a:rPr>
              <a:t>   // Etc., then . . .</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//Load the kernel page table.</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kernel_pagetable</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r>
              <a:rPr lang="en-US" dirty="0">
                <a:latin typeface="Lucida Console" panose="020B0609040504020204" pitchFamily="49" charset="0"/>
              </a:rPr>
              <a:t>, </a:t>
            </a:r>
            <a:r>
              <a:rPr lang="en-US" dirty="0">
                <a:solidFill>
                  <a:srgbClr val="FF66FF"/>
                </a:solidFill>
                <a:latin typeface="Lucida Console" panose="020B0609040504020204" pitchFamily="49" charset="0"/>
              </a:rPr>
              <a:t>%cr3</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//Invoke </a:t>
            </a:r>
            <a:r>
              <a:rPr lang="en-US" dirty="0" err="1">
                <a:solidFill>
                  <a:srgbClr val="00B050"/>
                </a:solidFill>
                <a:latin typeface="Lucida Console" panose="020B0609040504020204" pitchFamily="49" charset="0"/>
              </a:rPr>
              <a:t>syscall</a:t>
            </a:r>
            <a:r>
              <a:rPr lang="en-US" dirty="0">
                <a:solidFill>
                  <a:srgbClr val="00B050"/>
                </a:solidFill>
                <a:latin typeface="Lucida Console" panose="020B0609040504020204" pitchFamily="49" charset="0"/>
              </a:rPr>
              <a:t>()!</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call</a:t>
            </a:r>
            <a:r>
              <a:rPr lang="en-US" dirty="0">
                <a:latin typeface="Lucida Console" panose="020B0609040504020204" pitchFamily="49" charset="0"/>
              </a:rPr>
              <a:t> </a:t>
            </a:r>
            <a:r>
              <a:rPr lang="en-US" dirty="0">
                <a:solidFill>
                  <a:srgbClr val="FF0000"/>
                </a:solidFill>
                <a:latin typeface="Lucida Console" panose="020B0609040504020204" pitchFamily="49" charset="0"/>
              </a:rPr>
              <a:t>_Z7syscallP8regstate</a:t>
            </a:r>
          </a:p>
        </p:txBody>
      </p:sp>
    </p:spTree>
    <p:extLst>
      <p:ext uri="{BB962C8B-B14F-4D97-AF65-F5344CB8AC3E}">
        <p14:creationId xmlns:p14="http://schemas.microsoft.com/office/powerpoint/2010/main" val="422106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500"/>
                                        <p:tgtEl>
                                          <p:spTgt spid="3">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500"/>
                                        <p:tgtEl>
                                          <p:spTgt spid="5">
                                            <p:txEl>
                                              <p:pRg st="8" end="8"/>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500"/>
                                        <p:tgtEl>
                                          <p:spTgt spid="5">
                                            <p:txEl>
                                              <p:pRg st="9" end="9"/>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500"/>
                                        <p:tgtEl>
                                          <p:spTgt spid="5">
                                            <p:txEl>
                                              <p:pRg st="10" end="10"/>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5">
                                            <p:txEl>
                                              <p:pRg st="11" end="11"/>
                                            </p:txEl>
                                          </p:spTgt>
                                        </p:tgtEl>
                                        <p:attrNameLst>
                                          <p:attrName>style.visibility</p:attrName>
                                        </p:attrNameLst>
                                      </p:cBhvr>
                                      <p:to>
                                        <p:strVal val="visible"/>
                                      </p:to>
                                    </p:set>
                                    <p:animEffect transition="in" filter="fade">
                                      <p:cBhvr>
                                        <p:cTn id="64" dur="500"/>
                                        <p:tgtEl>
                                          <p:spTgt spid="5">
                                            <p:txEl>
                                              <p:pRg st="11" end="11"/>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
                                            <p:txEl>
                                              <p:pRg st="13" end="13"/>
                                            </p:txEl>
                                          </p:spTgt>
                                        </p:tgtEl>
                                        <p:attrNameLst>
                                          <p:attrName>style.visibility</p:attrName>
                                        </p:attrNameLst>
                                      </p:cBhvr>
                                      <p:to>
                                        <p:strVal val="visible"/>
                                      </p:to>
                                    </p:set>
                                    <p:animEffect transition="in" filter="fade">
                                      <p:cBhvr>
                                        <p:cTn id="70" dur="500"/>
                                        <p:tgtEl>
                                          <p:spTgt spid="5">
                                            <p:txEl>
                                              <p:pRg st="13" end="13"/>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animEffect transition="in" filter="fade">
                                      <p:cBhvr>
                                        <p:cTn id="73" dur="500"/>
                                        <p:tgtEl>
                                          <p:spTgt spid="5">
                                            <p:txEl>
                                              <p:pRg st="14" end="14"/>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5">
                                            <p:txEl>
                                              <p:pRg st="15" end="15"/>
                                            </p:txEl>
                                          </p:spTgt>
                                        </p:tgtEl>
                                        <p:attrNameLst>
                                          <p:attrName>style.visibility</p:attrName>
                                        </p:attrNameLst>
                                      </p:cBhvr>
                                      <p:to>
                                        <p:strVal val="visible"/>
                                      </p:to>
                                    </p:set>
                                    <p:animEffect transition="in" filter="fade">
                                      <p:cBhvr>
                                        <p:cTn id="76" dur="500"/>
                                        <p:tgtEl>
                                          <p:spTgt spid="5">
                                            <p:txEl>
                                              <p:pRg st="15" end="1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
                                            <p:txEl>
                                              <p:pRg st="17" end="17"/>
                                            </p:txEl>
                                          </p:spTgt>
                                        </p:tgtEl>
                                        <p:attrNameLst>
                                          <p:attrName>style.visibility</p:attrName>
                                        </p:attrNameLst>
                                      </p:cBhvr>
                                      <p:to>
                                        <p:strVal val="visible"/>
                                      </p:to>
                                    </p:set>
                                    <p:animEffect transition="in" filter="fade">
                                      <p:cBhvr>
                                        <p:cTn id="81" dur="500"/>
                                        <p:tgtEl>
                                          <p:spTgt spid="5">
                                            <p:txEl>
                                              <p:pRg st="17" end="17"/>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5">
                                            <p:txEl>
                                              <p:pRg st="18" end="18"/>
                                            </p:txEl>
                                          </p:spTgt>
                                        </p:tgtEl>
                                        <p:attrNameLst>
                                          <p:attrName>style.visibility</p:attrName>
                                        </p:attrNameLst>
                                      </p:cBhvr>
                                      <p:to>
                                        <p:strVal val="visible"/>
                                      </p:to>
                                    </p:set>
                                    <p:animEffect transition="in" filter="fade">
                                      <p:cBhvr>
                                        <p:cTn id="84" dur="500"/>
                                        <p:tgtEl>
                                          <p:spTgt spid="5">
                                            <p:txEl>
                                              <p:pRg st="18" end="18"/>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5">
                                            <p:txEl>
                                              <p:pRg st="19" end="19"/>
                                            </p:txEl>
                                          </p:spTgt>
                                        </p:tgtEl>
                                        <p:attrNameLst>
                                          <p:attrName>style.visibility</p:attrName>
                                        </p:attrNameLst>
                                      </p:cBhvr>
                                      <p:to>
                                        <p:strVal val="visible"/>
                                      </p:to>
                                    </p:set>
                                    <p:animEffect transition="in" filter="fade">
                                      <p:cBhvr>
                                        <p:cTn id="87" dur="500"/>
                                        <p:tgtEl>
                                          <p:spTgt spid="5">
                                            <p:txEl>
                                              <p:pRg st="19" end="19"/>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5">
                                            <p:txEl>
                                              <p:pRg st="20" end="20"/>
                                            </p:txEl>
                                          </p:spTgt>
                                        </p:tgtEl>
                                        <p:attrNameLst>
                                          <p:attrName>style.visibility</p:attrName>
                                        </p:attrNameLst>
                                      </p:cBhvr>
                                      <p:to>
                                        <p:strVal val="visible"/>
                                      </p:to>
                                    </p:set>
                                    <p:animEffect transition="in" filter="fade">
                                      <p:cBhvr>
                                        <p:cTn id="90" dur="500"/>
                                        <p:tgtEl>
                                          <p:spTgt spid="5">
                                            <p:txEl>
                                              <p:pRg st="20" end="20"/>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5">
                                            <p:txEl>
                                              <p:pRg st="21" end="21"/>
                                            </p:txEl>
                                          </p:spTgt>
                                        </p:tgtEl>
                                        <p:attrNameLst>
                                          <p:attrName>style.visibility</p:attrName>
                                        </p:attrNameLst>
                                      </p:cBhvr>
                                      <p:to>
                                        <p:strVal val="visible"/>
                                      </p:to>
                                    </p:set>
                                    <p:animEffect transition="in" filter="fade">
                                      <p:cBhvr>
                                        <p:cTn id="93" dur="500"/>
                                        <p:tgtEl>
                                          <p:spTgt spid="5">
                                            <p:txEl>
                                              <p:pRg st="21" end="21"/>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5">
                                            <p:txEl>
                                              <p:pRg st="22" end="22"/>
                                            </p:txEl>
                                          </p:spTgt>
                                        </p:tgtEl>
                                        <p:attrNameLst>
                                          <p:attrName>style.visibility</p:attrName>
                                        </p:attrNameLst>
                                      </p:cBhvr>
                                      <p:to>
                                        <p:strVal val="visible"/>
                                      </p:to>
                                    </p:set>
                                    <p:animEffect transition="in" filter="fade">
                                      <p:cBhvr>
                                        <p:cTn id="96" dur="500"/>
                                        <p:tgtEl>
                                          <p:spTgt spid="5">
                                            <p:txEl>
                                              <p:pRg st="22" end="22"/>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5">
                                            <p:txEl>
                                              <p:pRg st="23" end="23"/>
                                            </p:txEl>
                                          </p:spTgt>
                                        </p:tgtEl>
                                        <p:attrNameLst>
                                          <p:attrName>style.visibility</p:attrName>
                                        </p:attrNameLst>
                                      </p:cBhvr>
                                      <p:to>
                                        <p:strVal val="visible"/>
                                      </p:to>
                                    </p:set>
                                    <p:animEffect transition="in" filter="fade">
                                      <p:cBhvr>
                                        <p:cTn id="99" dur="500"/>
                                        <p:tgtEl>
                                          <p:spTgt spid="5">
                                            <p:txEl>
                                              <p:pRg st="23" end="23"/>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5">
                                            <p:txEl>
                                              <p:pRg st="24" end="24"/>
                                            </p:txEl>
                                          </p:spTgt>
                                        </p:tgtEl>
                                        <p:attrNameLst>
                                          <p:attrName>style.visibility</p:attrName>
                                        </p:attrNameLst>
                                      </p:cBhvr>
                                      <p:to>
                                        <p:strVal val="visible"/>
                                      </p:to>
                                    </p:set>
                                    <p:animEffect transition="in" filter="fade">
                                      <p:cBhvr>
                                        <p:cTn id="102" dur="500"/>
                                        <p:tgtEl>
                                          <p:spTgt spid="5">
                                            <p:txEl>
                                              <p:pRg st="24" end="24"/>
                                            </p:txEl>
                                          </p:spTgt>
                                        </p:tgtEl>
                                      </p:cBhvr>
                                    </p:animEffect>
                                  </p:childTnLst>
                                </p:cTn>
                              </p:par>
                              <p:par>
                                <p:cTn id="103" presetID="10" presetClass="entr" presetSubtype="0" fill="hold" nodeType="withEffect">
                                  <p:stCondLst>
                                    <p:cond delay="0"/>
                                  </p:stCondLst>
                                  <p:childTnLst>
                                    <p:set>
                                      <p:cBhvr>
                                        <p:cTn id="104" dur="1" fill="hold">
                                          <p:stCondLst>
                                            <p:cond delay="0"/>
                                          </p:stCondLst>
                                        </p:cTn>
                                        <p:tgtEl>
                                          <p:spTgt spid="5">
                                            <p:txEl>
                                              <p:pRg st="25" end="25"/>
                                            </p:txEl>
                                          </p:spTgt>
                                        </p:tgtEl>
                                        <p:attrNameLst>
                                          <p:attrName>style.visibility</p:attrName>
                                        </p:attrNameLst>
                                      </p:cBhvr>
                                      <p:to>
                                        <p:strVal val="visible"/>
                                      </p:to>
                                    </p:set>
                                    <p:animEffect transition="in" filter="fade">
                                      <p:cBhvr>
                                        <p:cTn id="105" dur="500"/>
                                        <p:tgtEl>
                                          <p:spTgt spid="5">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72527"/>
            <a:ext cx="12192000" cy="769195"/>
          </a:xfrm>
        </p:spPr>
        <p:txBody>
          <a:bodyPr/>
          <a:lstStyle/>
          <a:p>
            <a:r>
              <a:rPr lang="en-US" dirty="0"/>
              <a:t>Part II: Completing the Context Switch</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48178" y="601418"/>
            <a:ext cx="6461334" cy="6085575"/>
          </a:xfrm>
        </p:spPr>
        <p:txBody>
          <a:bodyPr>
            <a:noAutofit/>
          </a:bodyPr>
          <a:lstStyle/>
          <a:p>
            <a:r>
              <a:rPr lang="en-US" sz="3200" dirty="0"/>
              <a:t>Using assembly code, </a:t>
            </a:r>
            <a:r>
              <a:rPr lang="en-US" sz="3200" dirty="0" err="1"/>
              <a:t>WeensyOS</a:t>
            </a:r>
            <a:r>
              <a:rPr lang="en-US" sz="3200" dirty="0"/>
              <a:t>:</a:t>
            </a:r>
          </a:p>
          <a:p>
            <a:pPr lvl="1"/>
            <a:r>
              <a:rPr lang="en-US" dirty="0"/>
              <a:t>Saves the user-mode </a:t>
            </a:r>
            <a:r>
              <a:rPr lang="en-US" dirty="0">
                <a:latin typeface="Lucida Console" panose="020B0609040504020204" pitchFamily="49" charset="0"/>
              </a:rPr>
              <a:t>%</a:t>
            </a:r>
            <a:r>
              <a:rPr lang="en-US" dirty="0" err="1">
                <a:latin typeface="Lucida Console" panose="020B0609040504020204" pitchFamily="49" charset="0"/>
              </a:rPr>
              <a:t>rsp</a:t>
            </a:r>
            <a:r>
              <a:rPr lang="en-US" dirty="0"/>
              <a:t> value</a:t>
            </a:r>
          </a:p>
          <a:p>
            <a:pPr lvl="1"/>
            <a:r>
              <a:rPr lang="en-US" dirty="0"/>
              <a:t>Switches </a:t>
            </a:r>
            <a:r>
              <a:rPr lang="en-US" dirty="0">
                <a:latin typeface="Lucida Console" panose="020B0609040504020204" pitchFamily="49" charset="0"/>
              </a:rPr>
              <a:t>%</a:t>
            </a:r>
            <a:r>
              <a:rPr lang="en-US" dirty="0" err="1">
                <a:latin typeface="Lucida Console" panose="020B0609040504020204" pitchFamily="49" charset="0"/>
              </a:rPr>
              <a:t>rsp</a:t>
            </a:r>
            <a:r>
              <a:rPr lang="en-US" dirty="0"/>
              <a:t> to point to the kernel stack</a:t>
            </a:r>
          </a:p>
          <a:p>
            <a:pPr lvl="1"/>
            <a:r>
              <a:rPr lang="en-US" dirty="0"/>
              <a:t>Saves the register state of the user-mode process so that the kernel’s system call code is able to inspect the register state of the user-level code</a:t>
            </a:r>
          </a:p>
          <a:p>
            <a:pPr lvl="2"/>
            <a:r>
              <a:rPr lang="en-US" dirty="0"/>
              <a:t>Recall that, before the </a:t>
            </a:r>
            <a:r>
              <a:rPr lang="en-US" dirty="0" err="1">
                <a:latin typeface="Lucida Console" panose="020B0609040504020204" pitchFamily="49" charset="0"/>
              </a:rPr>
              <a:t>syscall</a:t>
            </a:r>
            <a:r>
              <a:rPr lang="en-US" dirty="0"/>
              <a:t>, user-level code saved the caller-saved registers</a:t>
            </a:r>
          </a:p>
          <a:p>
            <a:pPr lvl="2"/>
            <a:r>
              <a:rPr lang="en-US" dirty="0"/>
              <a:t>Kernel code is responsible for saving callee-saved registers and restoring them before transferring control back to the user-level process!</a:t>
            </a:r>
          </a:p>
          <a:p>
            <a:pPr lvl="1"/>
            <a:r>
              <a:rPr lang="en-US" dirty="0"/>
              <a:t>Configures the MMU so that the kernel can access all physical memory</a:t>
            </a:r>
          </a:p>
          <a:p>
            <a:pPr lvl="1"/>
            <a:r>
              <a:rPr lang="en-US" dirty="0"/>
              <a:t>Invokes kernel’s C++ function </a:t>
            </a:r>
            <a:r>
              <a:rPr lang="en-US" sz="2200" dirty="0" err="1">
                <a:latin typeface="Lucida Console" panose="020B0609040504020204" pitchFamily="49" charset="0"/>
              </a:rPr>
              <a:t>syscall</a:t>
            </a:r>
            <a:r>
              <a:rPr lang="en-US" sz="2200" dirty="0">
                <a:latin typeface="Lucida Console" panose="020B0609040504020204" pitchFamily="49" charset="0"/>
              </a:rPr>
              <a:t>( </a:t>
            </a:r>
            <a:r>
              <a:rPr lang="en-US" sz="2200" dirty="0" err="1">
                <a:latin typeface="Lucida Console" panose="020B0609040504020204" pitchFamily="49" charset="0"/>
              </a:rPr>
              <a:t>regstate</a:t>
            </a:r>
            <a:r>
              <a:rPr lang="en-US" sz="2200" dirty="0">
                <a:latin typeface="Lucida Console" panose="020B0609040504020204" pitchFamily="49" charset="0"/>
              </a:rPr>
              <a:t>* regs)</a:t>
            </a:r>
            <a:r>
              <a:rPr lang="en-US" sz="2200" dirty="0"/>
              <a:t> </a:t>
            </a:r>
            <a:r>
              <a:rPr lang="en-US" dirty="0"/>
              <a:t>with the compiler saving callee-saved regs as needed</a:t>
            </a:r>
          </a:p>
        </p:txBody>
      </p:sp>
      <p:sp>
        <p:nvSpPr>
          <p:cNvPr id="6" name="Rectangle 5">
            <a:extLst>
              <a:ext uri="{FF2B5EF4-FFF2-40B4-BE49-F238E27FC236}">
                <a16:creationId xmlns:a16="http://schemas.microsoft.com/office/drawing/2014/main" id="{787741BF-19B8-F587-06AA-32A4644B41C9}"/>
              </a:ext>
            </a:extLst>
          </p:cNvPr>
          <p:cNvSpPr/>
          <p:nvPr/>
        </p:nvSpPr>
        <p:spPr>
          <a:xfrm>
            <a:off x="6399549" y="696667"/>
            <a:ext cx="5877700" cy="834847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26955B-F44C-409F-D97D-08B692053C8A}"/>
              </a:ext>
            </a:extLst>
          </p:cNvPr>
          <p:cNvSpPr txBox="1"/>
          <p:nvPr/>
        </p:nvSpPr>
        <p:spPr>
          <a:xfrm>
            <a:off x="6399549" y="696668"/>
            <a:ext cx="5877700" cy="9787295"/>
          </a:xfrm>
          <a:prstGeom prst="rect">
            <a:avLst/>
          </a:prstGeom>
          <a:noFill/>
        </p:spPr>
        <p:txBody>
          <a:bodyPr wrap="square">
            <a:spAutoFit/>
          </a:bodyPr>
          <a:lstStyle/>
          <a:p>
            <a:r>
              <a:rPr lang="en-US" dirty="0">
                <a:solidFill>
                  <a:srgbClr val="FF0000"/>
                </a:solidFill>
                <a:latin typeface="Lucida Console" panose="020B0609040504020204" pitchFamily="49" charset="0"/>
              </a:rPr>
              <a:t>_Z13syscall_entryv:</a:t>
            </a:r>
          </a:p>
          <a:p>
            <a:r>
              <a:rPr lang="en-US" dirty="0">
                <a:solidFill>
                  <a:srgbClr val="00B050"/>
                </a:solidFill>
                <a:latin typeface="Lucida Console" panose="020B0609040504020204" pitchFamily="49" charset="0"/>
              </a:rPr>
              <a:t>   //Save the user-level %</a:t>
            </a:r>
            <a:r>
              <a:rPr lang="en-US" dirty="0" err="1">
                <a:solidFill>
                  <a:srgbClr val="00B050"/>
                </a:solidFill>
                <a:latin typeface="Lucida Console" panose="020B0609040504020204" pitchFamily="49" charset="0"/>
              </a:rPr>
              <a:t>rsp</a:t>
            </a:r>
            <a:r>
              <a:rPr lang="en-US" dirty="0">
                <a:solidFill>
                  <a:srgbClr val="00B050"/>
                </a:solidFill>
                <a:latin typeface="Lucida Console" panose="020B0609040504020204" pitchFamily="49" charset="0"/>
              </a:rPr>
              <a:t>.</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r>
              <a:rPr lang="en-US" dirty="0">
                <a:latin typeface="Lucida Console" panose="020B0609040504020204" pitchFamily="49" charset="0"/>
              </a:rPr>
              <a:t>, </a:t>
            </a:r>
            <a:r>
              <a:rPr lang="en-US" dirty="0">
                <a:solidFill>
                  <a:schemeClr val="accent2"/>
                </a:solidFill>
                <a:latin typeface="Lucida Console" panose="020B0609040504020204" pitchFamily="49" charset="0"/>
              </a:rPr>
              <a:t>KERNEL_STACK_TOP </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16</a:t>
            </a:r>
          </a:p>
          <a:p>
            <a:r>
              <a:rPr lang="en-US" dirty="0">
                <a:latin typeface="Lucida Console" panose="020B0609040504020204" pitchFamily="49" charset="0"/>
              </a:rPr>
              <a:t>   </a:t>
            </a:r>
          </a:p>
          <a:p>
            <a:r>
              <a:rPr lang="en-US" dirty="0">
                <a:solidFill>
                  <a:srgbClr val="00B050"/>
                </a:solidFill>
                <a:latin typeface="Lucida Console" panose="020B0609040504020204" pitchFamily="49" charset="0"/>
              </a:rPr>
              <a:t>   //Switch to the kernel stack.</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$KERNEL_STACK_TOP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endParaRPr lang="en-US" dirty="0">
              <a:solidFill>
                <a:srgbClr val="FF66FF"/>
              </a:solidFill>
              <a:latin typeface="Lucida Console" panose="020B0609040504020204" pitchFamily="49" charset="0"/>
            </a:endParaRP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//Push the state that the `</a:t>
            </a:r>
            <a:r>
              <a:rPr lang="en-US" dirty="0" err="1">
                <a:solidFill>
                  <a:srgbClr val="00B050"/>
                </a:solidFill>
                <a:latin typeface="Lucida Console" panose="020B0609040504020204" pitchFamily="49" charset="0"/>
              </a:rPr>
              <a:t>iret</a:t>
            </a:r>
            <a:r>
              <a:rPr lang="en-US" dirty="0">
                <a:solidFill>
                  <a:srgbClr val="00B050"/>
                </a:solidFill>
                <a:latin typeface="Lucida Console" panose="020B0609040504020204" pitchFamily="49" charset="0"/>
              </a:rPr>
              <a:t>`</a:t>
            </a:r>
          </a:p>
          <a:p>
            <a:r>
              <a:rPr lang="en-US" dirty="0">
                <a:solidFill>
                  <a:srgbClr val="00B050"/>
                </a:solidFill>
                <a:latin typeface="Lucida Console" panose="020B0609040504020204" pitchFamily="49" charset="0"/>
              </a:rPr>
              <a:t>   //instruction (which returns to</a:t>
            </a:r>
          </a:p>
          <a:p>
            <a:r>
              <a:rPr lang="en-US" dirty="0">
                <a:solidFill>
                  <a:srgbClr val="00B050"/>
                </a:solidFill>
                <a:latin typeface="Lucida Console" panose="020B0609040504020204" pitchFamily="49" charset="0"/>
              </a:rPr>
              <a:t>   //user mode) will expect.</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a:t>
            </a:r>
            <a:r>
              <a:rPr lang="en-US" dirty="0">
                <a:latin typeface="Lucida Console" panose="020B0609040504020204" pitchFamily="49" charset="0"/>
              </a:rPr>
              <a:t>(</a:t>
            </a:r>
            <a:r>
              <a:rPr lang="en-US" dirty="0">
                <a:solidFill>
                  <a:schemeClr val="accent2"/>
                </a:solidFill>
                <a:latin typeface="Lucida Console" panose="020B0609040504020204" pitchFamily="49" charset="0"/>
              </a:rPr>
              <a:t>SEGSEL_APP_DATA</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3</a:t>
            </a:r>
            <a:r>
              <a:rPr lang="en-US" dirty="0">
                <a:latin typeface="Lucida Console" panose="020B0609040504020204" pitchFamily="49" charset="0"/>
              </a:rPr>
              <a:t>) </a:t>
            </a:r>
            <a:r>
              <a:rPr lang="en-US" dirty="0">
                <a:solidFill>
                  <a:srgbClr val="00B050"/>
                </a:solidFill>
                <a:latin typeface="Lucida Console" panose="020B0609040504020204" pitchFamily="49" charset="0"/>
              </a:rPr>
              <a:t>//%ss</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subq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$8</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r>
              <a:rPr lang="en-US" dirty="0">
                <a:latin typeface="Lucida Console" panose="020B0609040504020204" pitchFamily="49" charset="0"/>
              </a:rPr>
              <a:t>                </a:t>
            </a:r>
            <a:r>
              <a:rPr lang="en-US" dirty="0">
                <a:solidFill>
                  <a:srgbClr val="00B050"/>
                </a:solidFill>
                <a:latin typeface="Lucida Console" panose="020B0609040504020204" pitchFamily="49" charset="0"/>
              </a:rPr>
              <a:t>//Skip</a:t>
            </a:r>
          </a:p>
          <a:p>
            <a:r>
              <a:rPr lang="en-US" dirty="0">
                <a:solidFill>
                  <a:srgbClr val="00B050"/>
                </a:solidFill>
                <a:latin typeface="Lucida Console" panose="020B0609040504020204" pitchFamily="49" charset="0"/>
              </a:rPr>
              <a:t>              //the already-saved %</a:t>
            </a:r>
            <a:r>
              <a:rPr lang="en-US" dirty="0" err="1">
                <a:solidFill>
                  <a:srgbClr val="00B050"/>
                </a:solidFill>
                <a:latin typeface="Lucida Console" panose="020B0609040504020204" pitchFamily="49" charset="0"/>
              </a:rPr>
              <a:t>rsp</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%r11</a:t>
            </a:r>
            <a:r>
              <a:rPr lang="en-US" dirty="0">
                <a:latin typeface="Lucida Console" panose="020B0609040504020204" pitchFamily="49" charset="0"/>
              </a:rPr>
              <a:t>                   </a:t>
            </a:r>
            <a:r>
              <a:rPr lang="en-US" dirty="0">
                <a:solidFill>
                  <a:srgbClr val="00B050"/>
                </a:solidFill>
                <a:latin typeface="Lucida Console" panose="020B0609040504020204" pitchFamily="49" charset="0"/>
              </a:rPr>
              <a:t>//%</a:t>
            </a:r>
            <a:r>
              <a:rPr lang="en-US" dirty="0" err="1">
                <a:solidFill>
                  <a:srgbClr val="00B050"/>
                </a:solidFill>
                <a:latin typeface="Lucida Console" panose="020B0609040504020204" pitchFamily="49" charset="0"/>
              </a:rPr>
              <a:t>rflags</a:t>
            </a:r>
            <a:endParaRPr lang="en-US" dirty="0">
              <a:solidFill>
                <a:srgbClr val="00B050"/>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a:t>
            </a:r>
            <a:r>
              <a:rPr lang="en-US" dirty="0">
                <a:latin typeface="Lucida Console" panose="020B0609040504020204" pitchFamily="49" charset="0"/>
              </a:rPr>
              <a:t>(</a:t>
            </a:r>
            <a:r>
              <a:rPr lang="en-US" dirty="0">
                <a:solidFill>
                  <a:schemeClr val="accent2"/>
                </a:solidFill>
                <a:latin typeface="Lucida Console" panose="020B0609040504020204" pitchFamily="49" charset="0"/>
              </a:rPr>
              <a:t>SEGSEL_APP_CODE</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3</a:t>
            </a:r>
            <a:r>
              <a:rPr lang="en-US" dirty="0">
                <a:latin typeface="Lucida Console" panose="020B0609040504020204" pitchFamily="49" charset="0"/>
              </a:rPr>
              <a:t>) </a:t>
            </a:r>
            <a:r>
              <a:rPr lang="en-US" dirty="0">
                <a:solidFill>
                  <a:srgbClr val="00B050"/>
                </a:solidFill>
                <a:latin typeface="Lucida Console" panose="020B0609040504020204" pitchFamily="49" charset="0"/>
              </a:rPr>
              <a:t>//%cs</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rcx</a:t>
            </a:r>
            <a:r>
              <a:rPr lang="en-US" dirty="0">
                <a:solidFill>
                  <a:srgbClr val="FF66FF"/>
                </a:solidFill>
                <a:latin typeface="Lucida Console" panose="020B0609040504020204" pitchFamily="49" charset="0"/>
              </a:rPr>
              <a:t>                   </a:t>
            </a:r>
            <a:r>
              <a:rPr lang="en-US" dirty="0">
                <a:solidFill>
                  <a:srgbClr val="00B050"/>
                </a:solidFill>
                <a:latin typeface="Lucida Console" panose="020B0609040504020204" pitchFamily="49" charset="0"/>
              </a:rPr>
              <a:t>//%rip</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//Push other registers, e.g.,</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%r10</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%r9</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rbp</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rbx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pushq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rdx</a:t>
            </a:r>
            <a:endParaRPr lang="en-US" dirty="0">
              <a:solidFill>
                <a:srgbClr val="FF66FF"/>
              </a:solidFill>
              <a:latin typeface="Lucida Console" panose="020B0609040504020204" pitchFamily="49" charset="0"/>
            </a:endParaRPr>
          </a:p>
          <a:p>
            <a:r>
              <a:rPr lang="en-US" dirty="0">
                <a:solidFill>
                  <a:srgbClr val="00B050"/>
                </a:solidFill>
                <a:latin typeface="Lucida Console" panose="020B0609040504020204" pitchFamily="49" charset="0"/>
              </a:rPr>
              <a:t>   // Etc., then . . .</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//Load the kernel page table.</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a:t>
            </a:r>
            <a:r>
              <a:rPr lang="en-US" dirty="0" err="1">
                <a:solidFill>
                  <a:schemeClr val="accent2"/>
                </a:solidFill>
                <a:latin typeface="Lucida Console" panose="020B0609040504020204" pitchFamily="49" charset="0"/>
              </a:rPr>
              <a:t>kernel_pagetable</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r>
              <a:rPr lang="en-US" dirty="0">
                <a:latin typeface="Lucida Console" panose="020B0609040504020204" pitchFamily="49" charset="0"/>
              </a:rPr>
              <a:t>, </a:t>
            </a:r>
            <a:r>
              <a:rPr lang="en-US" dirty="0">
                <a:solidFill>
                  <a:srgbClr val="FF66FF"/>
                </a:solidFill>
                <a:latin typeface="Lucida Console" panose="020B0609040504020204" pitchFamily="49" charset="0"/>
              </a:rPr>
              <a:t>%cr3</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//Invoke </a:t>
            </a:r>
            <a:r>
              <a:rPr lang="en-US" dirty="0" err="1">
                <a:solidFill>
                  <a:srgbClr val="00B050"/>
                </a:solidFill>
                <a:latin typeface="Lucida Console" panose="020B0609040504020204" pitchFamily="49" charset="0"/>
              </a:rPr>
              <a:t>syscall</a:t>
            </a:r>
            <a:r>
              <a:rPr lang="en-US" dirty="0">
                <a:solidFill>
                  <a:srgbClr val="00B050"/>
                </a:solidFill>
                <a:latin typeface="Lucida Console" panose="020B0609040504020204" pitchFamily="49" charset="0"/>
              </a:rPr>
              <a:t>()!</a:t>
            </a:r>
          </a:p>
          <a:p>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endParaRPr lang="en-US" dirty="0">
              <a:solidFill>
                <a:srgbClr val="FF66FF"/>
              </a:solidFill>
              <a:latin typeface="Lucida Console" panose="020B0609040504020204" pitchFamily="49" charset="0"/>
            </a:endParaRP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call</a:t>
            </a:r>
            <a:r>
              <a:rPr lang="en-US" dirty="0">
                <a:latin typeface="Lucida Console" panose="020B0609040504020204" pitchFamily="49" charset="0"/>
              </a:rPr>
              <a:t> </a:t>
            </a:r>
            <a:r>
              <a:rPr lang="en-US" dirty="0">
                <a:solidFill>
                  <a:srgbClr val="FF0000"/>
                </a:solidFill>
                <a:latin typeface="Lucida Console" panose="020B0609040504020204" pitchFamily="49" charset="0"/>
              </a:rPr>
              <a:t>_Z7syscallP8regstate</a:t>
            </a:r>
          </a:p>
        </p:txBody>
      </p:sp>
      <p:sp>
        <p:nvSpPr>
          <p:cNvPr id="4" name="Rectangle 3">
            <a:extLst>
              <a:ext uri="{FF2B5EF4-FFF2-40B4-BE49-F238E27FC236}">
                <a16:creationId xmlns:a16="http://schemas.microsoft.com/office/drawing/2014/main" id="{897AEE6F-6D84-4170-6174-8EF40CDF3152}"/>
              </a:ext>
            </a:extLst>
          </p:cNvPr>
          <p:cNvSpPr/>
          <p:nvPr/>
        </p:nvSpPr>
        <p:spPr>
          <a:xfrm>
            <a:off x="6413156" y="6858000"/>
            <a:ext cx="5877700" cy="138395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EECD0D-4419-4E71-4EC0-605D56A4239A}"/>
              </a:ext>
            </a:extLst>
          </p:cNvPr>
          <p:cNvSpPr/>
          <p:nvPr/>
        </p:nvSpPr>
        <p:spPr>
          <a:xfrm>
            <a:off x="6406353" y="8241958"/>
            <a:ext cx="5877700" cy="138395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4.58333E-6 3.7037E-6 L 0.00039 -0.48681 " pathEditMode="relative" rAng="0" ptsTypes="AA">
                                      <p:cBhvr>
                                        <p:cTn id="6" dur="1000" fill="hold"/>
                                        <p:tgtEl>
                                          <p:spTgt spid="5"/>
                                        </p:tgtEl>
                                        <p:attrNameLst>
                                          <p:attrName>ppt_x</p:attrName>
                                          <p:attrName>ppt_y</p:attrName>
                                        </p:attrNameLst>
                                      </p:cBhvr>
                                      <p:rCtr x="13" y="-24352"/>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1000" fill="hold"/>
                                        <p:tgtEl>
                                          <p:spTgt spid="6"/>
                                        </p:tgtEl>
                                        <p:attrNameLst>
                                          <p:attrName>ppt_x</p:attrName>
                                          <p:attrName>ppt_y</p:attrName>
                                        </p:attrNameLst>
                                      </p:cBhvr>
                                    </p:animMotion>
                                  </p:childTnLst>
                                </p:cTn>
                              </p:par>
                              <p:par>
                                <p:cTn id="9" presetID="42" presetClass="path" presetSubtype="0" accel="50000" decel="50000" fill="hold" grpId="2" nodeType="withEffect">
                                  <p:stCondLst>
                                    <p:cond delay="0"/>
                                  </p:stCondLst>
                                  <p:childTnLst>
                                    <p:animMotion origin="layout" path="M 2.70833E-6 4.07407E-6 L -0.00117 -0.33982 " pathEditMode="relative" rAng="0" ptsTypes="AA">
                                      <p:cBhvr>
                                        <p:cTn id="10" dur="1000" fill="hold"/>
                                        <p:tgtEl>
                                          <p:spTgt spid="4"/>
                                        </p:tgtEl>
                                        <p:attrNameLst>
                                          <p:attrName>ppt_x</p:attrName>
                                          <p:attrName>ppt_y</p:attrName>
                                        </p:attrNameLst>
                                      </p:cBhvr>
                                      <p:rCtr x="-65" y="-16991"/>
                                    </p:animMotion>
                                  </p:childTnLst>
                                </p:cTn>
                              </p:par>
                              <p:par>
                                <p:cTn id="11" presetID="42" presetClass="path" presetSubtype="0" accel="50000" decel="50000" fill="hold" grpId="1" nodeType="withEffect">
                                  <p:stCondLst>
                                    <p:cond delay="0"/>
                                  </p:stCondLst>
                                  <p:childTnLst>
                                    <p:animMotion origin="layout" path="M 3.75E-6 2.22222E-6 L -0.00118 -0.33982 " pathEditMode="relative" rAng="0" ptsTypes="AA">
                                      <p:cBhvr>
                                        <p:cTn id="12" dur="1000" fill="hold"/>
                                        <p:tgtEl>
                                          <p:spTgt spid="7"/>
                                        </p:tgtEl>
                                        <p:attrNameLst>
                                          <p:attrName>ppt_x</p:attrName>
                                          <p:attrName>ppt_y</p:attrName>
                                        </p:attrNameLst>
                                      </p:cBhvr>
                                      <p:rCtr x="-65" y="-16991"/>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4" grpId="1" animBg="1"/>
      <p:bldP spid="4" grpId="2"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18DC482-A319-2479-8965-837FD6853860}"/>
              </a:ext>
            </a:extLst>
          </p:cNvPr>
          <p:cNvGrpSpPr/>
          <p:nvPr/>
        </p:nvGrpSpPr>
        <p:grpSpPr>
          <a:xfrm>
            <a:off x="10691055" y="2770772"/>
            <a:ext cx="1717287" cy="3864462"/>
            <a:chOff x="18006255" y="2770772"/>
            <a:chExt cx="1717287" cy="3864462"/>
          </a:xfrm>
        </p:grpSpPr>
        <p:sp>
          <p:nvSpPr>
            <p:cNvPr id="18" name="Left Brace 17">
              <a:extLst>
                <a:ext uri="{FF2B5EF4-FFF2-40B4-BE49-F238E27FC236}">
                  <a16:creationId xmlns:a16="http://schemas.microsoft.com/office/drawing/2014/main" id="{AA2AFA2C-24E7-D478-BDA1-6B1466D3C203}"/>
                </a:ext>
              </a:extLst>
            </p:cNvPr>
            <p:cNvSpPr/>
            <p:nvPr/>
          </p:nvSpPr>
          <p:spPr>
            <a:xfrm flipH="1">
              <a:off x="18006255" y="2770772"/>
              <a:ext cx="318274" cy="3864462"/>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0229854A-1A54-0EC1-FEE5-C1E6B215D3AE}"/>
                </a:ext>
              </a:extLst>
            </p:cNvPr>
            <p:cNvSpPr txBox="1"/>
            <p:nvPr/>
          </p:nvSpPr>
          <p:spPr>
            <a:xfrm>
              <a:off x="18006255" y="4236110"/>
              <a:ext cx="1717287" cy="1077218"/>
            </a:xfrm>
            <a:prstGeom prst="rect">
              <a:avLst/>
            </a:prstGeom>
            <a:noFill/>
          </p:spPr>
          <p:txBody>
            <a:bodyPr wrap="square">
              <a:spAutoFit/>
            </a:bodyPr>
            <a:lstStyle/>
            <a:p>
              <a:pPr algn="ctr"/>
              <a:r>
                <a:rPr lang="en-US" sz="1600" b="1" dirty="0">
                  <a:latin typeface="Segoe UI" panose="020B0502040204020203" pitchFamily="34" charset="0"/>
                  <a:cs typeface="Segoe UI" panose="020B0502040204020203" pitchFamily="34" charset="0"/>
                </a:rPr>
                <a:t>The </a:t>
              </a:r>
              <a:r>
                <a:rPr lang="en-US" sz="1600" b="1" dirty="0">
                  <a:latin typeface="Lucida Console" panose="020B0609040504020204" pitchFamily="49" charset="0"/>
                  <a:cs typeface="Segoe UI" panose="020B0502040204020203" pitchFamily="34" charset="0"/>
                </a:rPr>
                <a:t>struct </a:t>
              </a:r>
              <a:r>
                <a:rPr lang="en-US" sz="1600" b="1" dirty="0" err="1">
                  <a:latin typeface="Lucida Console" panose="020B0609040504020204" pitchFamily="49" charset="0"/>
                  <a:cs typeface="Segoe UI" panose="020B0502040204020203" pitchFamily="34" charset="0"/>
                </a:rPr>
                <a:t>regstate</a:t>
              </a:r>
              <a:r>
                <a:rPr lang="en-US" sz="1600" b="1" dirty="0">
                  <a:latin typeface="Segoe UI" panose="020B0502040204020203" pitchFamily="34" charset="0"/>
                  <a:cs typeface="Segoe UI" panose="020B0502040204020203" pitchFamily="34" charset="0"/>
                </a:rPr>
                <a:t> passed to </a:t>
              </a:r>
              <a:r>
                <a:rPr lang="en-US" sz="1600" b="1" dirty="0" err="1">
                  <a:latin typeface="Lucida Console" panose="020B0609040504020204" pitchFamily="49" charset="0"/>
                  <a:cs typeface="Segoe UI" panose="020B0502040204020203" pitchFamily="34" charset="0"/>
                </a:rPr>
                <a:t>syscall</a:t>
              </a:r>
              <a:r>
                <a:rPr lang="en-US" sz="1600" b="1" dirty="0">
                  <a:latin typeface="Lucida Console" panose="020B0609040504020204" pitchFamily="49" charset="0"/>
                  <a:cs typeface="Segoe UI" panose="020B0502040204020203" pitchFamily="34" charset="0"/>
                </a:rPr>
                <a:t>()</a:t>
              </a:r>
              <a:r>
                <a:rPr lang="en-US" sz="1600" b="1" dirty="0">
                  <a:latin typeface="Segoe UI" panose="020B0502040204020203" pitchFamily="34" charset="0"/>
                  <a:cs typeface="Segoe UI" panose="020B0502040204020203" pitchFamily="34" charset="0"/>
                </a:rPr>
                <a:t>!</a:t>
              </a:r>
            </a:p>
          </p:txBody>
        </p:sp>
      </p:grpSp>
      <p:grpSp>
        <p:nvGrpSpPr>
          <p:cNvPr id="22" name="Group 21">
            <a:extLst>
              <a:ext uri="{FF2B5EF4-FFF2-40B4-BE49-F238E27FC236}">
                <a16:creationId xmlns:a16="http://schemas.microsoft.com/office/drawing/2014/main" id="{E335A803-A01D-D32B-1959-BC26801A5543}"/>
              </a:ext>
            </a:extLst>
          </p:cNvPr>
          <p:cNvGrpSpPr/>
          <p:nvPr/>
        </p:nvGrpSpPr>
        <p:grpSpPr>
          <a:xfrm>
            <a:off x="0" y="0"/>
            <a:ext cx="17461805" cy="6858000"/>
            <a:chOff x="0" y="0"/>
            <a:chExt cx="17461805" cy="6858000"/>
          </a:xfrm>
        </p:grpSpPr>
        <p:grpSp>
          <p:nvGrpSpPr>
            <p:cNvPr id="17" name="Group 16">
              <a:extLst>
                <a:ext uri="{FF2B5EF4-FFF2-40B4-BE49-F238E27FC236}">
                  <a16:creationId xmlns:a16="http://schemas.microsoft.com/office/drawing/2014/main" id="{5118B79A-1326-8B70-E249-6EE98E6974A0}"/>
                </a:ext>
              </a:extLst>
            </p:cNvPr>
            <p:cNvGrpSpPr/>
            <p:nvPr/>
          </p:nvGrpSpPr>
          <p:grpSpPr>
            <a:xfrm>
              <a:off x="12161941" y="2770772"/>
              <a:ext cx="5299864" cy="4049128"/>
              <a:chOff x="12352441" y="2731099"/>
              <a:chExt cx="5299864" cy="4049128"/>
            </a:xfrm>
          </p:grpSpPr>
          <p:grpSp>
            <p:nvGrpSpPr>
              <p:cNvPr id="6" name="Group 5">
                <a:extLst>
                  <a:ext uri="{FF2B5EF4-FFF2-40B4-BE49-F238E27FC236}">
                    <a16:creationId xmlns:a16="http://schemas.microsoft.com/office/drawing/2014/main" id="{2303449B-5D35-275D-35FC-13A6C2D2B457}"/>
                  </a:ext>
                </a:extLst>
              </p:cNvPr>
              <p:cNvGrpSpPr/>
              <p:nvPr/>
            </p:nvGrpSpPr>
            <p:grpSpPr>
              <a:xfrm>
                <a:off x="14547670" y="2731350"/>
                <a:ext cx="3104635" cy="1846660"/>
                <a:chOff x="7315886" y="2895621"/>
                <a:chExt cx="3104635" cy="1846660"/>
              </a:xfrm>
            </p:grpSpPr>
            <p:sp>
              <p:nvSpPr>
                <p:cNvPr id="7" name="TextBox 6">
                  <a:extLst>
                    <a:ext uri="{FF2B5EF4-FFF2-40B4-BE49-F238E27FC236}">
                      <a16:creationId xmlns:a16="http://schemas.microsoft.com/office/drawing/2014/main" id="{3D3AB1FF-F93A-0E40-91F4-BD6E22BC9225}"/>
                    </a:ext>
                  </a:extLst>
                </p:cNvPr>
                <p:cNvSpPr txBox="1"/>
                <p:nvPr/>
              </p:nvSpPr>
              <p:spPr>
                <a:xfrm>
                  <a:off x="7315886" y="2895621"/>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%ss</a:t>
                  </a:r>
                  <a:endParaRPr lang="en-US" dirty="0"/>
                </a:p>
              </p:txBody>
            </p:sp>
            <p:sp>
              <p:nvSpPr>
                <p:cNvPr id="8" name="TextBox 7">
                  <a:extLst>
                    <a:ext uri="{FF2B5EF4-FFF2-40B4-BE49-F238E27FC236}">
                      <a16:creationId xmlns:a16="http://schemas.microsoft.com/office/drawing/2014/main" id="{892DDA80-B384-EEF3-F7D6-133BB0A2517A}"/>
                    </a:ext>
                  </a:extLst>
                </p:cNvPr>
                <p:cNvSpPr txBox="1"/>
                <p:nvPr/>
              </p:nvSpPr>
              <p:spPr>
                <a:xfrm>
                  <a:off x="7315886" y="3264953"/>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a:t>
                  </a:r>
                  <a:r>
                    <a:rPr lang="en-US" dirty="0" err="1">
                      <a:latin typeface="Lucida Console" panose="020B0609040504020204" pitchFamily="49" charset="0"/>
                    </a:rPr>
                    <a:t>rsp</a:t>
                  </a:r>
                  <a:endParaRPr lang="en-US" dirty="0"/>
                </a:p>
              </p:txBody>
            </p:sp>
            <p:sp>
              <p:nvSpPr>
                <p:cNvPr id="9" name="TextBox 8">
                  <a:extLst>
                    <a:ext uri="{FF2B5EF4-FFF2-40B4-BE49-F238E27FC236}">
                      <a16:creationId xmlns:a16="http://schemas.microsoft.com/office/drawing/2014/main" id="{82065B03-4CF2-FF61-6E54-713AC1C7F96A}"/>
                    </a:ext>
                  </a:extLst>
                </p:cNvPr>
                <p:cNvSpPr txBox="1"/>
                <p:nvPr/>
              </p:nvSpPr>
              <p:spPr>
                <a:xfrm>
                  <a:off x="7315886" y="3634285"/>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a:t>
                  </a:r>
                  <a:r>
                    <a:rPr lang="en-US" dirty="0" err="1">
                      <a:latin typeface="Lucida Console" panose="020B0609040504020204" pitchFamily="49" charset="0"/>
                    </a:rPr>
                    <a:t>rflags</a:t>
                  </a:r>
                  <a:endParaRPr lang="en-US" dirty="0"/>
                </a:p>
              </p:txBody>
            </p:sp>
            <p:sp>
              <p:nvSpPr>
                <p:cNvPr id="10" name="TextBox 9">
                  <a:extLst>
                    <a:ext uri="{FF2B5EF4-FFF2-40B4-BE49-F238E27FC236}">
                      <a16:creationId xmlns:a16="http://schemas.microsoft.com/office/drawing/2014/main" id="{53E796B7-6EC1-1AA3-4C0C-1D1AB4B48561}"/>
                    </a:ext>
                  </a:extLst>
                </p:cNvPr>
                <p:cNvSpPr txBox="1"/>
                <p:nvPr/>
              </p:nvSpPr>
              <p:spPr>
                <a:xfrm>
                  <a:off x="7315886" y="4003617"/>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%cs</a:t>
                  </a:r>
                  <a:endParaRPr lang="en-US" dirty="0"/>
                </a:p>
              </p:txBody>
            </p:sp>
            <p:sp>
              <p:nvSpPr>
                <p:cNvPr id="11" name="TextBox 10">
                  <a:extLst>
                    <a:ext uri="{FF2B5EF4-FFF2-40B4-BE49-F238E27FC236}">
                      <a16:creationId xmlns:a16="http://schemas.microsoft.com/office/drawing/2014/main" id="{92C117CD-6938-4584-D58D-565A2FE1E1E0}"/>
                    </a:ext>
                  </a:extLst>
                </p:cNvPr>
                <p:cNvSpPr txBox="1"/>
                <p:nvPr/>
              </p:nvSpPr>
              <p:spPr>
                <a:xfrm>
                  <a:off x="7315886" y="4372949"/>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%rip</a:t>
                  </a:r>
                  <a:endParaRPr lang="en-US" dirty="0"/>
                </a:p>
              </p:txBody>
            </p:sp>
          </p:grpSp>
          <p:sp>
            <p:nvSpPr>
              <p:cNvPr id="12" name="TextBox 11">
                <a:extLst>
                  <a:ext uri="{FF2B5EF4-FFF2-40B4-BE49-F238E27FC236}">
                    <a16:creationId xmlns:a16="http://schemas.microsoft.com/office/drawing/2014/main" id="{307A012A-6E0A-7D3C-30B0-5857ABDA87A1}"/>
                  </a:ext>
                </a:extLst>
              </p:cNvPr>
              <p:cNvSpPr txBox="1"/>
              <p:nvPr/>
            </p:nvSpPr>
            <p:spPr>
              <a:xfrm>
                <a:off x="14547670" y="4578010"/>
                <a:ext cx="3104635" cy="2031325"/>
              </a:xfrm>
              <a:prstGeom prst="rect">
                <a:avLst/>
              </a:prstGeom>
              <a:noFill/>
              <a:ln>
                <a:solidFill>
                  <a:schemeClr val="tx1"/>
                </a:solidFill>
              </a:ln>
            </p:spPr>
            <p:txBody>
              <a:bodyPr wrap="square">
                <a:spAutoFit/>
              </a:bodyPr>
              <a:lstStyle/>
              <a:p>
                <a:pPr algn="ctr"/>
                <a:endParaRPr lang="en-US" dirty="0">
                  <a:latin typeface="Lucida Console" panose="020B0609040504020204" pitchFamily="49" charset="0"/>
                </a:endParaRPr>
              </a:p>
              <a:p>
                <a:pPr algn="ctr"/>
                <a:endParaRPr lang="en-US" dirty="0">
                  <a:latin typeface="Lucida Console" panose="020B0609040504020204" pitchFamily="49" charset="0"/>
                </a:endParaRPr>
              </a:p>
              <a:p>
                <a:pPr algn="ctr"/>
                <a:r>
                  <a:rPr lang="en-US" dirty="0">
                    <a:latin typeface="Lucida Console" panose="020B0609040504020204" pitchFamily="49" charset="0"/>
                  </a:rPr>
                  <a:t>Other registers</a:t>
                </a:r>
              </a:p>
              <a:p>
                <a:pPr algn="ctr"/>
                <a:r>
                  <a:rPr lang="en-US" dirty="0">
                    <a:latin typeface="Lucida Console" panose="020B0609040504020204" pitchFamily="49" charset="0"/>
                  </a:rPr>
                  <a:t>(%r8-%r15,</a:t>
                </a:r>
              </a:p>
              <a:p>
                <a:pPr algn="ctr"/>
                <a:r>
                  <a:rPr lang="en-US" dirty="0">
                    <a:latin typeface="Lucida Console" panose="020B0609040504020204" pitchFamily="49" charset="0"/>
                  </a:rPr>
                  <a:t>%</a:t>
                </a:r>
                <a:r>
                  <a:rPr lang="en-US" dirty="0" err="1">
                    <a:latin typeface="Lucida Console" panose="020B0609040504020204" pitchFamily="49" charset="0"/>
                  </a:rPr>
                  <a:t>rax</a:t>
                </a:r>
                <a:r>
                  <a:rPr lang="en-US" dirty="0">
                    <a:latin typeface="Lucida Console" panose="020B0609040504020204" pitchFamily="49" charset="0"/>
                  </a:rPr>
                  <a:t>--%</a:t>
                </a:r>
                <a:r>
                  <a:rPr lang="en-US" dirty="0" err="1">
                    <a:latin typeface="Lucida Console" panose="020B0609040504020204" pitchFamily="49" charset="0"/>
                  </a:rPr>
                  <a:t>rdi</a:t>
                </a:r>
                <a:r>
                  <a:rPr lang="en-US" dirty="0">
                    <a:latin typeface="Lucida Console" panose="020B0609040504020204" pitchFamily="49" charset="0"/>
                  </a:rPr>
                  <a:t>)</a:t>
                </a:r>
              </a:p>
              <a:p>
                <a:pPr algn="ctr"/>
                <a:endParaRPr lang="en-US" dirty="0">
                  <a:latin typeface="Lucida Console" panose="020B0609040504020204" pitchFamily="49" charset="0"/>
                </a:endParaRPr>
              </a:p>
              <a:p>
                <a:pPr algn="ctr"/>
                <a:endParaRPr lang="en-US" dirty="0">
                  <a:latin typeface="Lucida Console" panose="020B0609040504020204" pitchFamily="49" charset="0"/>
                </a:endParaRPr>
              </a:p>
            </p:txBody>
          </p:sp>
          <p:cxnSp>
            <p:nvCxnSpPr>
              <p:cNvPr id="13" name="Straight Arrow Connector 12">
                <a:extLst>
                  <a:ext uri="{FF2B5EF4-FFF2-40B4-BE49-F238E27FC236}">
                    <a16:creationId xmlns:a16="http://schemas.microsoft.com/office/drawing/2014/main" id="{F26B76AB-E6FD-E359-209A-91A15E05E25D}"/>
                  </a:ext>
                </a:extLst>
              </p:cNvPr>
              <p:cNvCxnSpPr>
                <a:cxnSpLocks/>
                <a:stCxn id="16" idx="3"/>
              </p:cNvCxnSpPr>
              <p:nvPr/>
            </p:nvCxnSpPr>
            <p:spPr>
              <a:xfrm>
                <a:off x="13500438" y="6595561"/>
                <a:ext cx="104723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F1DE42A3-A3A0-7B23-0B3E-7F298D3243E6}"/>
                  </a:ext>
                </a:extLst>
              </p:cNvPr>
              <p:cNvSpPr/>
              <p:nvPr/>
            </p:nvSpPr>
            <p:spPr>
              <a:xfrm>
                <a:off x="13967979" y="2731099"/>
                <a:ext cx="492216" cy="1733818"/>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7AABA4C-690F-44FF-9B92-A66F6CB041B2}"/>
                  </a:ext>
                </a:extLst>
              </p:cNvPr>
              <p:cNvSpPr txBox="1"/>
              <p:nvPr/>
            </p:nvSpPr>
            <p:spPr>
              <a:xfrm>
                <a:off x="12352441" y="3182509"/>
                <a:ext cx="1717287" cy="830997"/>
              </a:xfrm>
              <a:prstGeom prst="rect">
                <a:avLst/>
              </a:prstGeom>
              <a:noFill/>
            </p:spPr>
            <p:txBody>
              <a:bodyPr wrap="square">
                <a:spAutoFit/>
              </a:bodyPr>
              <a:lstStyle/>
              <a:p>
                <a:pPr algn="ctr"/>
                <a:r>
                  <a:rPr lang="en-US" sz="1600" b="1" dirty="0" err="1">
                    <a:latin typeface="Lucida Console" panose="020B0609040504020204" pitchFamily="49" charset="0"/>
                    <a:cs typeface="Segoe UI" panose="020B0502040204020203" pitchFamily="34" charset="0"/>
                  </a:rPr>
                  <a:t>iretq</a:t>
                </a:r>
                <a:r>
                  <a:rPr lang="en-US" sz="1600" b="1" dirty="0">
                    <a:latin typeface="Segoe UI" panose="020B0502040204020203" pitchFamily="34" charset="0"/>
                    <a:cs typeface="Segoe UI" panose="020B0502040204020203" pitchFamily="34" charset="0"/>
                  </a:rPr>
                  <a:t> expects this stuff to be on the stack</a:t>
                </a:r>
              </a:p>
            </p:txBody>
          </p:sp>
          <p:sp>
            <p:nvSpPr>
              <p:cNvPr id="16" name="TextBox 15">
                <a:extLst>
                  <a:ext uri="{FF2B5EF4-FFF2-40B4-BE49-F238E27FC236}">
                    <a16:creationId xmlns:a16="http://schemas.microsoft.com/office/drawing/2014/main" id="{3CF9D0A7-7B23-5241-2C8B-BBAF42964AB8}"/>
                  </a:ext>
                </a:extLst>
              </p:cNvPr>
              <p:cNvSpPr txBox="1"/>
              <p:nvPr/>
            </p:nvSpPr>
            <p:spPr>
              <a:xfrm>
                <a:off x="12596332" y="6410895"/>
                <a:ext cx="904106" cy="369332"/>
              </a:xfrm>
              <a:prstGeom prst="rect">
                <a:avLst/>
              </a:prstGeom>
              <a:noFill/>
              <a:ln>
                <a:solidFill>
                  <a:schemeClr val="tx1"/>
                </a:solidFill>
              </a:ln>
            </p:spPr>
            <p:txBody>
              <a:bodyPr wrap="square">
                <a:spAutoFit/>
              </a:bodyPr>
              <a:lstStyle/>
              <a:p>
                <a:pPr algn="ct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rsp</a:t>
                </a:r>
                <a:endParaRPr lang="en-US" b="1" dirty="0">
                  <a:latin typeface="Lucida Console" panose="020B0609040504020204" pitchFamily="49" charset="0"/>
                  <a:cs typeface="Segoe UI" panose="020B0502040204020203" pitchFamily="34" charset="0"/>
                </a:endParaRPr>
              </a:p>
            </p:txBody>
          </p:sp>
        </p:grpSp>
        <p:pic>
          <p:nvPicPr>
            <p:cNvPr id="21" name="Picture 20">
              <a:extLst>
                <a:ext uri="{FF2B5EF4-FFF2-40B4-BE49-F238E27FC236}">
                  <a16:creationId xmlns:a16="http://schemas.microsoft.com/office/drawing/2014/main" id="{5B158B90-2F8F-8EE6-F7AC-3F267E64F173}"/>
                </a:ext>
              </a:extLst>
            </p:cNvPr>
            <p:cNvPicPr>
              <a:picLocks noChangeAspect="1"/>
            </p:cNvPicPr>
            <p:nvPr/>
          </p:nvPicPr>
          <p:blipFill>
            <a:blip r:embed="rId2"/>
            <a:stretch>
              <a:fillRect/>
            </a:stretch>
          </p:blipFill>
          <p:spPr>
            <a:xfrm>
              <a:off x="0" y="0"/>
              <a:ext cx="12192000" cy="6858000"/>
            </a:xfrm>
            <a:prstGeom prst="rect">
              <a:avLst/>
            </a:prstGeom>
          </p:spPr>
        </p:pic>
      </p:grpSp>
    </p:spTree>
    <p:extLst>
      <p:ext uri="{BB962C8B-B14F-4D97-AF65-F5344CB8AC3E}">
        <p14:creationId xmlns:p14="http://schemas.microsoft.com/office/powerpoint/2010/main" val="36129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16667E-6 0 L -0.56302 0 " pathEditMode="relative" rAng="0" ptsTypes="AA">
                                      <p:cBhvr>
                                        <p:cTn id="6" dur="1000" fill="hold"/>
                                        <p:tgtEl>
                                          <p:spTgt spid="22"/>
                                        </p:tgtEl>
                                        <p:attrNameLst>
                                          <p:attrName>ppt_x</p:attrName>
                                          <p:attrName>ppt_y</p:attrName>
                                        </p:attrNameLst>
                                      </p:cBhvr>
                                      <p:rCtr x="-28151"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70F6E-3813-FA64-9644-BE732B1BB755}"/>
              </a:ext>
            </a:extLst>
          </p:cNvPr>
          <p:cNvSpPr>
            <a:spLocks noGrp="1"/>
          </p:cNvSpPr>
          <p:nvPr>
            <p:ph idx="1"/>
          </p:nvPr>
        </p:nvSpPr>
        <p:spPr>
          <a:xfrm>
            <a:off x="107095" y="833847"/>
            <a:ext cx="7143038" cy="6328951"/>
          </a:xfrm>
        </p:spPr>
        <p:txBody>
          <a:bodyPr>
            <a:normAutofit lnSpcReduction="10000"/>
          </a:bodyPr>
          <a:lstStyle/>
          <a:p>
            <a:r>
              <a:rPr lang="en-US" sz="3200" dirty="0"/>
              <a:t>OSes enforce </a:t>
            </a:r>
            <a:r>
              <a:rPr lang="en-US" sz="3200" b="1" i="1" dirty="0"/>
              <a:t>process isolation</a:t>
            </a:r>
            <a:r>
              <a:rPr lang="en-US" sz="3200" dirty="0"/>
              <a:t>: a process is restricted to performing computation that reads and writes the process’s own registers and memory</a:t>
            </a:r>
          </a:p>
          <a:p>
            <a:r>
              <a:rPr lang="en-US" sz="3200" dirty="0"/>
              <a:t>However, a process will often want to interact with the outside world</a:t>
            </a:r>
          </a:p>
          <a:p>
            <a:pPr lvl="1"/>
            <a:r>
              <a:rPr lang="en-US" sz="2800" dirty="0"/>
              <a:t>Ex: Read or write file data</a:t>
            </a:r>
          </a:p>
          <a:p>
            <a:pPr lvl="1"/>
            <a:r>
              <a:rPr lang="en-US" sz="2800" dirty="0"/>
              <a:t>Ex: Send or receive network messages</a:t>
            </a:r>
          </a:p>
          <a:p>
            <a:pPr lvl="1"/>
            <a:r>
              <a:rPr lang="en-US" sz="2800" dirty="0"/>
              <a:t>Ex: Receive user input</a:t>
            </a:r>
          </a:p>
          <a:p>
            <a:pPr lvl="1"/>
            <a:r>
              <a:rPr lang="en-US" sz="2800" dirty="0"/>
              <a:t>Ex: Send or receive a message involving another process</a:t>
            </a:r>
          </a:p>
          <a:p>
            <a:pPr lvl="1"/>
            <a:r>
              <a:rPr lang="en-US" sz="2800" dirty="0"/>
              <a:t>Ex: Create a new process</a:t>
            </a:r>
          </a:p>
          <a:p>
            <a:r>
              <a:rPr lang="en-US" sz="3200" dirty="0"/>
              <a:t>To interact with the external world, a user-level process invokes a </a:t>
            </a:r>
            <a:r>
              <a:rPr lang="en-US" sz="3200" b="1" i="1" dirty="0"/>
              <a:t>system call</a:t>
            </a:r>
          </a:p>
          <a:p>
            <a:endParaRPr lang="en-US" sz="3200" dirty="0"/>
          </a:p>
        </p:txBody>
      </p:sp>
      <p:grpSp>
        <p:nvGrpSpPr>
          <p:cNvPr id="2" name="Group 1">
            <a:extLst>
              <a:ext uri="{FF2B5EF4-FFF2-40B4-BE49-F238E27FC236}">
                <a16:creationId xmlns:a16="http://schemas.microsoft.com/office/drawing/2014/main" id="{0F34DB66-399E-75CE-F8FD-B334783B0360}"/>
              </a:ext>
            </a:extLst>
          </p:cNvPr>
          <p:cNvGrpSpPr/>
          <p:nvPr/>
        </p:nvGrpSpPr>
        <p:grpSpPr>
          <a:xfrm>
            <a:off x="7435235" y="1018600"/>
            <a:ext cx="4657911" cy="5752909"/>
            <a:chOff x="7435235" y="1018600"/>
            <a:chExt cx="4657911" cy="5752909"/>
          </a:xfrm>
        </p:grpSpPr>
        <p:sp>
          <p:nvSpPr>
            <p:cNvPr id="61" name="Rectangle 60">
              <a:extLst>
                <a:ext uri="{FF2B5EF4-FFF2-40B4-BE49-F238E27FC236}">
                  <a16:creationId xmlns:a16="http://schemas.microsoft.com/office/drawing/2014/main" id="{1B83AF6B-1E1D-4721-3608-57B6C5C34BE1}"/>
                </a:ext>
              </a:extLst>
            </p:cNvPr>
            <p:cNvSpPr/>
            <p:nvPr/>
          </p:nvSpPr>
          <p:spPr>
            <a:xfrm>
              <a:off x="7496136" y="3829700"/>
              <a:ext cx="4269217" cy="85917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Operating system</a:t>
              </a:r>
            </a:p>
            <a:p>
              <a:pPr algn="ctr">
                <a:lnSpc>
                  <a:spcPts val="2500"/>
                </a:lnSpc>
              </a:pPr>
              <a:r>
                <a:rPr lang="en-US" sz="2400" b="1" dirty="0">
                  <a:ln w="3175">
                    <a:solidFill>
                      <a:schemeClr val="tx1"/>
                    </a:solidFill>
                  </a:ln>
                  <a:solidFill>
                    <a:schemeClr val="bg1"/>
                  </a:solidFill>
                  <a:latin typeface="Segoe UI" panose="020B0502040204020203" pitchFamily="34" charset="0"/>
                  <a:cs typeface="Segoe UI" panose="020B0502040204020203" pitchFamily="34" charset="0"/>
                </a:rPr>
                <a:t>(Kernel-level code)</a:t>
              </a:r>
              <a:endParaRPr lang="en-US" sz="3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2" name="Rectangle 61">
              <a:extLst>
                <a:ext uri="{FF2B5EF4-FFF2-40B4-BE49-F238E27FC236}">
                  <a16:creationId xmlns:a16="http://schemas.microsoft.com/office/drawing/2014/main" id="{28238485-816F-3835-2826-B417CD8FD117}"/>
                </a:ext>
              </a:extLst>
            </p:cNvPr>
            <p:cNvSpPr/>
            <p:nvPr/>
          </p:nvSpPr>
          <p:spPr>
            <a:xfrm>
              <a:off x="9020135" y="1018600"/>
              <a:ext cx="1221217" cy="248119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4" name="Rectangle 63">
              <a:extLst>
                <a:ext uri="{FF2B5EF4-FFF2-40B4-BE49-F238E27FC236}">
                  <a16:creationId xmlns:a16="http://schemas.microsoft.com/office/drawing/2014/main" id="{D55DB226-2B34-E802-7304-ABA4AC7D618B}"/>
                </a:ext>
              </a:extLst>
            </p:cNvPr>
            <p:cNvSpPr/>
            <p:nvPr/>
          </p:nvSpPr>
          <p:spPr>
            <a:xfrm>
              <a:off x="10544136" y="1018600"/>
              <a:ext cx="1221217" cy="2481198"/>
            </a:xfrm>
            <a:prstGeom prst="rect">
              <a:avLst/>
            </a:prstGeom>
            <a:solidFill>
              <a:srgbClr val="50FF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5" name="Rectangle 64">
              <a:extLst>
                <a:ext uri="{FF2B5EF4-FFF2-40B4-BE49-F238E27FC236}">
                  <a16:creationId xmlns:a16="http://schemas.microsoft.com/office/drawing/2014/main" id="{174613F7-B0D6-D30C-49BC-C9D210D76B59}"/>
                </a:ext>
              </a:extLst>
            </p:cNvPr>
            <p:cNvSpPr/>
            <p:nvPr/>
          </p:nvSpPr>
          <p:spPr>
            <a:xfrm>
              <a:off x="7520117" y="1018600"/>
              <a:ext cx="1221217" cy="2481198"/>
            </a:xfrm>
            <a:prstGeom prst="rect">
              <a:avLst/>
            </a:prstGeom>
            <a:solidFill>
              <a:srgbClr val="FF8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E43AF517-0F81-64A0-1C34-5650C8CDC866}"/>
                </a:ext>
              </a:extLst>
            </p:cNvPr>
            <p:cNvSpPr txBox="1"/>
            <p:nvPr/>
          </p:nvSpPr>
          <p:spPr>
            <a:xfrm>
              <a:off x="7435235" y="1933537"/>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X</a:t>
              </a:r>
            </a:p>
          </p:txBody>
        </p:sp>
        <p:sp>
          <p:nvSpPr>
            <p:cNvPr id="67" name="TextBox 66">
              <a:extLst>
                <a:ext uri="{FF2B5EF4-FFF2-40B4-BE49-F238E27FC236}">
                  <a16:creationId xmlns:a16="http://schemas.microsoft.com/office/drawing/2014/main" id="{5B529411-DDDE-6BA3-EEE3-F57DB8B539B5}"/>
                </a:ext>
              </a:extLst>
            </p:cNvPr>
            <p:cNvSpPr txBox="1"/>
            <p:nvPr/>
          </p:nvSpPr>
          <p:spPr>
            <a:xfrm>
              <a:off x="8926528" y="1933537"/>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Y</a:t>
              </a:r>
            </a:p>
          </p:txBody>
        </p:sp>
        <p:sp>
          <p:nvSpPr>
            <p:cNvPr id="68" name="TextBox 67">
              <a:extLst>
                <a:ext uri="{FF2B5EF4-FFF2-40B4-BE49-F238E27FC236}">
                  <a16:creationId xmlns:a16="http://schemas.microsoft.com/office/drawing/2014/main" id="{5131E802-D185-EFAB-C7B1-40408E7CA68F}"/>
                </a:ext>
              </a:extLst>
            </p:cNvPr>
            <p:cNvSpPr txBox="1"/>
            <p:nvPr/>
          </p:nvSpPr>
          <p:spPr>
            <a:xfrm>
              <a:off x="10450529" y="1933536"/>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Z</a:t>
              </a:r>
            </a:p>
          </p:txBody>
        </p:sp>
        <p:grpSp>
          <p:nvGrpSpPr>
            <p:cNvPr id="69" name="Group 68">
              <a:extLst>
                <a:ext uri="{FF2B5EF4-FFF2-40B4-BE49-F238E27FC236}">
                  <a16:creationId xmlns:a16="http://schemas.microsoft.com/office/drawing/2014/main" id="{7827F22F-3547-C2F2-608C-AA005C3E6F82}"/>
                </a:ext>
              </a:extLst>
            </p:cNvPr>
            <p:cNvGrpSpPr/>
            <p:nvPr/>
          </p:nvGrpSpPr>
          <p:grpSpPr>
            <a:xfrm>
              <a:off x="7557434" y="3637570"/>
              <a:ext cx="4143175" cy="270958"/>
              <a:chOff x="7868335" y="3785393"/>
              <a:chExt cx="4143175" cy="270958"/>
            </a:xfrm>
          </p:grpSpPr>
          <p:grpSp>
            <p:nvGrpSpPr>
              <p:cNvPr id="106" name="Group 105">
                <a:extLst>
                  <a:ext uri="{FF2B5EF4-FFF2-40B4-BE49-F238E27FC236}">
                    <a16:creationId xmlns:a16="http://schemas.microsoft.com/office/drawing/2014/main" id="{2D3EDF4B-E595-138F-604C-4F4A27E0E23A}"/>
                  </a:ext>
                </a:extLst>
              </p:cNvPr>
              <p:cNvGrpSpPr/>
              <p:nvPr/>
            </p:nvGrpSpPr>
            <p:grpSpPr>
              <a:xfrm>
                <a:off x="7868335" y="3785393"/>
                <a:ext cx="1184499" cy="270958"/>
                <a:chOff x="7868335" y="3785393"/>
                <a:chExt cx="1184499" cy="270958"/>
              </a:xfrm>
            </p:grpSpPr>
            <p:sp>
              <p:nvSpPr>
                <p:cNvPr id="115" name="Double Bracket 114">
                  <a:extLst>
                    <a:ext uri="{FF2B5EF4-FFF2-40B4-BE49-F238E27FC236}">
                      <a16:creationId xmlns:a16="http://schemas.microsoft.com/office/drawing/2014/main" id="{8E30FB51-2809-B378-1885-C95569DFBC5B}"/>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Double Bracket 115">
                  <a:extLst>
                    <a:ext uri="{FF2B5EF4-FFF2-40B4-BE49-F238E27FC236}">
                      <a16:creationId xmlns:a16="http://schemas.microsoft.com/office/drawing/2014/main" id="{9B722353-F95A-719C-37BF-E2C33B1F893D}"/>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Double Bracket 116">
                  <a:extLst>
                    <a:ext uri="{FF2B5EF4-FFF2-40B4-BE49-F238E27FC236}">
                      <a16:creationId xmlns:a16="http://schemas.microsoft.com/office/drawing/2014/main" id="{AD5E491D-A0EB-DF30-2BE6-9BA6B9D7DBC0}"/>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D06D7D16-6043-40EE-C757-98F680CE85E3}"/>
                  </a:ext>
                </a:extLst>
              </p:cNvPr>
              <p:cNvGrpSpPr/>
              <p:nvPr/>
            </p:nvGrpSpPr>
            <p:grpSpPr>
              <a:xfrm>
                <a:off x="9349394" y="3785393"/>
                <a:ext cx="1184499" cy="270958"/>
                <a:chOff x="7868335" y="3785393"/>
                <a:chExt cx="1184499" cy="270958"/>
              </a:xfrm>
            </p:grpSpPr>
            <p:sp>
              <p:nvSpPr>
                <p:cNvPr id="112" name="Double Bracket 111">
                  <a:extLst>
                    <a:ext uri="{FF2B5EF4-FFF2-40B4-BE49-F238E27FC236}">
                      <a16:creationId xmlns:a16="http://schemas.microsoft.com/office/drawing/2014/main" id="{90AA34DD-5390-2C60-9227-F93D86395F70}"/>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Double Bracket 112">
                  <a:extLst>
                    <a:ext uri="{FF2B5EF4-FFF2-40B4-BE49-F238E27FC236}">
                      <a16:creationId xmlns:a16="http://schemas.microsoft.com/office/drawing/2014/main" id="{5DED2AF4-09E8-930F-7A9F-663493E0C3DA}"/>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Double Bracket 113">
                  <a:extLst>
                    <a:ext uri="{FF2B5EF4-FFF2-40B4-BE49-F238E27FC236}">
                      <a16:creationId xmlns:a16="http://schemas.microsoft.com/office/drawing/2014/main" id="{A8C15B75-8AE3-A9A5-8438-82793D3CFF3D}"/>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03B0319-CEDB-5938-D6D0-A93797956EF7}"/>
                  </a:ext>
                </a:extLst>
              </p:cNvPr>
              <p:cNvGrpSpPr/>
              <p:nvPr/>
            </p:nvGrpSpPr>
            <p:grpSpPr>
              <a:xfrm>
                <a:off x="10827011" y="3785393"/>
                <a:ext cx="1184499" cy="270958"/>
                <a:chOff x="7868335" y="3785393"/>
                <a:chExt cx="1184499" cy="270958"/>
              </a:xfrm>
            </p:grpSpPr>
            <p:sp>
              <p:nvSpPr>
                <p:cNvPr id="109" name="Double Bracket 108">
                  <a:extLst>
                    <a:ext uri="{FF2B5EF4-FFF2-40B4-BE49-F238E27FC236}">
                      <a16:creationId xmlns:a16="http://schemas.microsoft.com/office/drawing/2014/main" id="{F67023B6-FB27-3D90-A40A-2E7D3529D389}"/>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Double Bracket 109">
                  <a:extLst>
                    <a:ext uri="{FF2B5EF4-FFF2-40B4-BE49-F238E27FC236}">
                      <a16:creationId xmlns:a16="http://schemas.microsoft.com/office/drawing/2014/main" id="{72274ED9-5C3B-B7F5-D751-99BC3C269C71}"/>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Double Bracket 110">
                  <a:extLst>
                    <a:ext uri="{FF2B5EF4-FFF2-40B4-BE49-F238E27FC236}">
                      <a16:creationId xmlns:a16="http://schemas.microsoft.com/office/drawing/2014/main" id="{3EFF4CFA-37C3-6364-422D-E086CF42B023}"/>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70" name="Rectangle 69">
              <a:extLst>
                <a:ext uri="{FF2B5EF4-FFF2-40B4-BE49-F238E27FC236}">
                  <a16:creationId xmlns:a16="http://schemas.microsoft.com/office/drawing/2014/main" id="{C44C6E53-BB39-DB51-EE94-75B42EF25D31}"/>
                </a:ext>
              </a:extLst>
            </p:cNvPr>
            <p:cNvSpPr/>
            <p:nvPr/>
          </p:nvSpPr>
          <p:spPr>
            <a:xfrm>
              <a:off x="7496136" y="5192006"/>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71" name="TextBox 70">
              <a:extLst>
                <a:ext uri="{FF2B5EF4-FFF2-40B4-BE49-F238E27FC236}">
                  <a16:creationId xmlns:a16="http://schemas.microsoft.com/office/drawing/2014/main" id="{67F16219-3EC1-A8FF-9B00-BBFDBD6371ED}"/>
                </a:ext>
              </a:extLst>
            </p:cNvPr>
            <p:cNvSpPr txBox="1"/>
            <p:nvPr/>
          </p:nvSpPr>
          <p:spPr>
            <a:xfrm>
              <a:off x="7435235" y="6402177"/>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72" name="TextBox 71">
              <a:extLst>
                <a:ext uri="{FF2B5EF4-FFF2-40B4-BE49-F238E27FC236}">
                  <a16:creationId xmlns:a16="http://schemas.microsoft.com/office/drawing/2014/main" id="{5034E9E0-8B95-B902-13E8-DEFE9EC48B6D}"/>
                </a:ext>
              </a:extLst>
            </p:cNvPr>
            <p:cNvSpPr txBox="1"/>
            <p:nvPr/>
          </p:nvSpPr>
          <p:spPr>
            <a:xfrm>
              <a:off x="8277691" y="6402177"/>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73" name="TextBox 72">
              <a:extLst>
                <a:ext uri="{FF2B5EF4-FFF2-40B4-BE49-F238E27FC236}">
                  <a16:creationId xmlns:a16="http://schemas.microsoft.com/office/drawing/2014/main" id="{3C8F75F3-649E-B846-C68F-9FF8E7E37B97}"/>
                </a:ext>
              </a:extLst>
            </p:cNvPr>
            <p:cNvSpPr txBox="1"/>
            <p:nvPr/>
          </p:nvSpPr>
          <p:spPr>
            <a:xfrm>
              <a:off x="9251452"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74" name="TextBox 73">
              <a:extLst>
                <a:ext uri="{FF2B5EF4-FFF2-40B4-BE49-F238E27FC236}">
                  <a16:creationId xmlns:a16="http://schemas.microsoft.com/office/drawing/2014/main" id="{81523611-1E48-0745-E55E-1AA4107746ED}"/>
                </a:ext>
              </a:extLst>
            </p:cNvPr>
            <p:cNvSpPr txBox="1"/>
            <p:nvPr/>
          </p:nvSpPr>
          <p:spPr>
            <a:xfrm>
              <a:off x="10636400"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75" name="Picture 74">
              <a:extLst>
                <a:ext uri="{FF2B5EF4-FFF2-40B4-BE49-F238E27FC236}">
                  <a16:creationId xmlns:a16="http://schemas.microsoft.com/office/drawing/2014/main" id="{05B4BC02-1AF8-6EAB-D41F-E1424E8BEAC9}"/>
                </a:ext>
              </a:extLst>
            </p:cNvPr>
            <p:cNvPicPr>
              <a:picLocks noChangeAspect="1"/>
            </p:cNvPicPr>
            <p:nvPr/>
          </p:nvPicPr>
          <p:blipFill rotWithShape="1">
            <a:blip r:embed="rId2">
              <a:extLst>
                <a:ext uri="{28A0092B-C50C-407E-A947-70E740481C1C}">
                  <a14:useLocalDpi xmlns:a14="http://schemas.microsoft.com/office/drawing/2010/main" val="0"/>
                </a:ext>
              </a:extLst>
            </a:blip>
            <a:srcRect t="19838" b="22330"/>
            <a:stretch/>
          </p:blipFill>
          <p:spPr>
            <a:xfrm>
              <a:off x="7477443" y="6041667"/>
              <a:ext cx="754308" cy="436228"/>
            </a:xfrm>
            <a:prstGeom prst="rect">
              <a:avLst/>
            </a:prstGeom>
          </p:spPr>
        </p:pic>
        <p:cxnSp>
          <p:nvCxnSpPr>
            <p:cNvPr id="76" name="Straight Connector 75">
              <a:extLst>
                <a:ext uri="{FF2B5EF4-FFF2-40B4-BE49-F238E27FC236}">
                  <a16:creationId xmlns:a16="http://schemas.microsoft.com/office/drawing/2014/main" id="{82B9DFC5-43C8-E8F9-A581-0E227206107B}"/>
                </a:ext>
              </a:extLst>
            </p:cNvPr>
            <p:cNvCxnSpPr/>
            <p:nvPr/>
          </p:nvCxnSpPr>
          <p:spPr>
            <a:xfrm>
              <a:off x="7822223" y="592669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AA38242B-E944-AFC6-B990-4A6409D839B0}"/>
                </a:ext>
              </a:extLst>
            </p:cNvPr>
            <p:cNvPicPr>
              <a:picLocks noChangeAspect="1"/>
            </p:cNvPicPr>
            <p:nvPr/>
          </p:nvPicPr>
          <p:blipFill>
            <a:blip r:embed="rId3"/>
            <a:stretch>
              <a:fillRect/>
            </a:stretch>
          </p:blipFill>
          <p:spPr>
            <a:xfrm rot="5400000">
              <a:off x="8473233" y="5899916"/>
              <a:ext cx="598815" cy="719730"/>
            </a:xfrm>
            <a:prstGeom prst="rect">
              <a:avLst/>
            </a:prstGeom>
          </p:spPr>
        </p:pic>
        <p:cxnSp>
          <p:nvCxnSpPr>
            <p:cNvPr id="78" name="Straight Connector 77">
              <a:extLst>
                <a:ext uri="{FF2B5EF4-FFF2-40B4-BE49-F238E27FC236}">
                  <a16:creationId xmlns:a16="http://schemas.microsoft.com/office/drawing/2014/main" id="{A334D111-8C92-B988-A35B-B0A217A9A4AA}"/>
                </a:ext>
              </a:extLst>
            </p:cNvPr>
            <p:cNvCxnSpPr/>
            <p:nvPr/>
          </p:nvCxnSpPr>
          <p:spPr>
            <a:xfrm>
              <a:off x="8741334" y="5868537"/>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228333E1-BCD5-3DE2-26BB-1AA54E9947FB}"/>
                </a:ext>
              </a:extLst>
            </p:cNvPr>
            <p:cNvGrpSpPr/>
            <p:nvPr/>
          </p:nvGrpSpPr>
          <p:grpSpPr>
            <a:xfrm>
              <a:off x="9162854" y="5790596"/>
              <a:ext cx="1603868" cy="768593"/>
              <a:chOff x="9486633" y="5877087"/>
              <a:chExt cx="1603868" cy="768593"/>
            </a:xfrm>
          </p:grpSpPr>
          <p:pic>
            <p:nvPicPr>
              <p:cNvPr id="103" name="Picture 102">
                <a:extLst>
                  <a:ext uri="{FF2B5EF4-FFF2-40B4-BE49-F238E27FC236}">
                    <a16:creationId xmlns:a16="http://schemas.microsoft.com/office/drawing/2014/main" id="{D97E798B-EEAA-27AA-B499-3DB265CE4446}"/>
                  </a:ext>
                </a:extLst>
              </p:cNvPr>
              <p:cNvPicPr>
                <a:picLocks noChangeAspect="1"/>
              </p:cNvPicPr>
              <p:nvPr/>
            </p:nvPicPr>
            <p:blipFill>
              <a:blip r:embed="rId4"/>
              <a:stretch>
                <a:fillRect/>
              </a:stretch>
            </p:blipFill>
            <p:spPr>
              <a:xfrm>
                <a:off x="9486633" y="5877087"/>
                <a:ext cx="1603868" cy="768593"/>
              </a:xfrm>
              <a:prstGeom prst="rect">
                <a:avLst/>
              </a:prstGeom>
            </p:spPr>
          </p:pic>
          <p:cxnSp>
            <p:nvCxnSpPr>
              <p:cNvPr id="104" name="Straight Connector 103">
                <a:extLst>
                  <a:ext uri="{FF2B5EF4-FFF2-40B4-BE49-F238E27FC236}">
                    <a16:creationId xmlns:a16="http://schemas.microsoft.com/office/drawing/2014/main" id="{7F2FDACE-8212-A9FF-9A00-E5B9829CB333}"/>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80A8295-E4D3-842A-B572-8196E81407B0}"/>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0" name="Picture 79">
              <a:extLst>
                <a:ext uri="{FF2B5EF4-FFF2-40B4-BE49-F238E27FC236}">
                  <a16:creationId xmlns:a16="http://schemas.microsoft.com/office/drawing/2014/main" id="{3B2BF0F3-86EC-70A8-DDEA-D553F395FDB5}"/>
                </a:ext>
              </a:extLst>
            </p:cNvPr>
            <p:cNvPicPr>
              <a:picLocks noChangeAspect="1"/>
            </p:cNvPicPr>
            <p:nvPr/>
          </p:nvPicPr>
          <p:blipFill>
            <a:blip r:embed="rId5"/>
            <a:stretch>
              <a:fillRect/>
            </a:stretch>
          </p:blipFill>
          <p:spPr>
            <a:xfrm rot="10800000">
              <a:off x="10987499" y="5848350"/>
              <a:ext cx="766934" cy="700618"/>
            </a:xfrm>
            <a:prstGeom prst="rect">
              <a:avLst/>
            </a:prstGeom>
          </p:spPr>
        </p:pic>
        <p:pic>
          <p:nvPicPr>
            <p:cNvPr id="81" name="Picture 80">
              <a:extLst>
                <a:ext uri="{FF2B5EF4-FFF2-40B4-BE49-F238E27FC236}">
                  <a16:creationId xmlns:a16="http://schemas.microsoft.com/office/drawing/2014/main" id="{250233CB-E69F-B703-D100-B81485DE982D}"/>
                </a:ext>
              </a:extLst>
            </p:cNvPr>
            <p:cNvPicPr>
              <a:picLocks noChangeAspect="1"/>
            </p:cNvPicPr>
            <p:nvPr/>
          </p:nvPicPr>
          <p:blipFill>
            <a:blip r:embed="rId6"/>
            <a:stretch>
              <a:fillRect/>
            </a:stretch>
          </p:blipFill>
          <p:spPr>
            <a:xfrm>
              <a:off x="7732948" y="4845208"/>
              <a:ext cx="560425" cy="560425"/>
            </a:xfrm>
            <a:prstGeom prst="rect">
              <a:avLst/>
            </a:prstGeom>
          </p:spPr>
        </p:pic>
        <p:grpSp>
          <p:nvGrpSpPr>
            <p:cNvPr id="82" name="Group 81">
              <a:extLst>
                <a:ext uri="{FF2B5EF4-FFF2-40B4-BE49-F238E27FC236}">
                  <a16:creationId xmlns:a16="http://schemas.microsoft.com/office/drawing/2014/main" id="{73F94EB2-172B-A65E-2FB0-0BA28FCA8F1E}"/>
                </a:ext>
              </a:extLst>
            </p:cNvPr>
            <p:cNvGrpSpPr/>
            <p:nvPr/>
          </p:nvGrpSpPr>
          <p:grpSpPr>
            <a:xfrm>
              <a:off x="8646315" y="4845209"/>
              <a:ext cx="2883059" cy="564196"/>
              <a:chOff x="8957216" y="4931700"/>
              <a:chExt cx="2883059" cy="564196"/>
            </a:xfrm>
          </p:grpSpPr>
          <p:pic>
            <p:nvPicPr>
              <p:cNvPr id="99" name="Picture 98">
                <a:extLst>
                  <a:ext uri="{FF2B5EF4-FFF2-40B4-BE49-F238E27FC236}">
                    <a16:creationId xmlns:a16="http://schemas.microsoft.com/office/drawing/2014/main" id="{82D16A8B-3881-51A5-632E-D6325C6B6BAD}"/>
                  </a:ext>
                </a:extLst>
              </p:cNvPr>
              <p:cNvPicPr>
                <a:picLocks noChangeAspect="1"/>
              </p:cNvPicPr>
              <p:nvPr/>
            </p:nvPicPr>
            <p:blipFill>
              <a:blip r:embed="rId6"/>
              <a:stretch>
                <a:fillRect/>
              </a:stretch>
            </p:blipFill>
            <p:spPr>
              <a:xfrm>
                <a:off x="8957216" y="4931700"/>
                <a:ext cx="560425" cy="560425"/>
              </a:xfrm>
              <a:prstGeom prst="rect">
                <a:avLst/>
              </a:prstGeom>
            </p:spPr>
          </p:pic>
          <p:grpSp>
            <p:nvGrpSpPr>
              <p:cNvPr id="100" name="Group 99">
                <a:extLst>
                  <a:ext uri="{FF2B5EF4-FFF2-40B4-BE49-F238E27FC236}">
                    <a16:creationId xmlns:a16="http://schemas.microsoft.com/office/drawing/2014/main" id="{F8C1420A-77FF-11F7-D108-93BA9FC4238B}"/>
                  </a:ext>
                </a:extLst>
              </p:cNvPr>
              <p:cNvGrpSpPr/>
              <p:nvPr/>
            </p:nvGrpSpPr>
            <p:grpSpPr>
              <a:xfrm>
                <a:off x="10366483" y="4935470"/>
                <a:ext cx="1473792" cy="560426"/>
                <a:chOff x="8043849" y="4931699"/>
                <a:chExt cx="1473792" cy="560426"/>
              </a:xfrm>
            </p:grpSpPr>
            <p:pic>
              <p:nvPicPr>
                <p:cNvPr id="101" name="Picture 100">
                  <a:extLst>
                    <a:ext uri="{FF2B5EF4-FFF2-40B4-BE49-F238E27FC236}">
                      <a16:creationId xmlns:a16="http://schemas.microsoft.com/office/drawing/2014/main" id="{6CFD15D7-FFAD-E525-0EE5-85EEAED63933}"/>
                    </a:ext>
                  </a:extLst>
                </p:cNvPr>
                <p:cNvPicPr>
                  <a:picLocks noChangeAspect="1"/>
                </p:cNvPicPr>
                <p:nvPr/>
              </p:nvPicPr>
              <p:blipFill>
                <a:blip r:embed="rId6"/>
                <a:stretch>
                  <a:fillRect/>
                </a:stretch>
              </p:blipFill>
              <p:spPr>
                <a:xfrm>
                  <a:off x="8043849" y="4931699"/>
                  <a:ext cx="560425" cy="560425"/>
                </a:xfrm>
                <a:prstGeom prst="rect">
                  <a:avLst/>
                </a:prstGeom>
              </p:spPr>
            </p:pic>
            <p:pic>
              <p:nvPicPr>
                <p:cNvPr id="102" name="Picture 101">
                  <a:extLst>
                    <a:ext uri="{FF2B5EF4-FFF2-40B4-BE49-F238E27FC236}">
                      <a16:creationId xmlns:a16="http://schemas.microsoft.com/office/drawing/2014/main" id="{A3E31E14-AB5F-8F31-55AE-CD0462DBC3FD}"/>
                    </a:ext>
                  </a:extLst>
                </p:cNvPr>
                <p:cNvPicPr>
                  <a:picLocks noChangeAspect="1"/>
                </p:cNvPicPr>
                <p:nvPr/>
              </p:nvPicPr>
              <p:blipFill>
                <a:blip r:embed="rId6"/>
                <a:stretch>
                  <a:fillRect/>
                </a:stretch>
              </p:blipFill>
              <p:spPr>
                <a:xfrm>
                  <a:off x="8957216" y="4931700"/>
                  <a:ext cx="560425" cy="560425"/>
                </a:xfrm>
                <a:prstGeom prst="rect">
                  <a:avLst/>
                </a:prstGeom>
              </p:spPr>
            </p:pic>
          </p:grpSp>
        </p:grpSp>
        <p:grpSp>
          <p:nvGrpSpPr>
            <p:cNvPr id="83" name="Group 82">
              <a:extLst>
                <a:ext uri="{FF2B5EF4-FFF2-40B4-BE49-F238E27FC236}">
                  <a16:creationId xmlns:a16="http://schemas.microsoft.com/office/drawing/2014/main" id="{7D44A643-3306-9C6E-3FE2-6D9155B4EDC5}"/>
                </a:ext>
              </a:extLst>
            </p:cNvPr>
            <p:cNvGrpSpPr>
              <a:grpSpLocks noChangeAspect="1"/>
            </p:cNvGrpSpPr>
            <p:nvPr/>
          </p:nvGrpSpPr>
          <p:grpSpPr>
            <a:xfrm>
              <a:off x="7456528" y="4982980"/>
              <a:ext cx="466605" cy="284880"/>
              <a:chOff x="7946524" y="5652130"/>
              <a:chExt cx="554518" cy="338554"/>
            </a:xfrm>
          </p:grpSpPr>
          <p:sp>
            <p:nvSpPr>
              <p:cNvPr id="97" name="Rectangle: Rounded Corners 96">
                <a:extLst>
                  <a:ext uri="{FF2B5EF4-FFF2-40B4-BE49-F238E27FC236}">
                    <a16:creationId xmlns:a16="http://schemas.microsoft.com/office/drawing/2014/main" id="{D953BD6D-5E57-BFF2-A12E-3AAAEC6235AA}"/>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TextBox 97">
                <a:extLst>
                  <a:ext uri="{FF2B5EF4-FFF2-40B4-BE49-F238E27FC236}">
                    <a16:creationId xmlns:a16="http://schemas.microsoft.com/office/drawing/2014/main" id="{F3C095BC-1B04-095D-8F94-E41DDC931B9C}"/>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4" name="Group 83">
              <a:extLst>
                <a:ext uri="{FF2B5EF4-FFF2-40B4-BE49-F238E27FC236}">
                  <a16:creationId xmlns:a16="http://schemas.microsoft.com/office/drawing/2014/main" id="{A1EC26BD-4683-901B-CD3C-D0E278613803}"/>
                </a:ext>
              </a:extLst>
            </p:cNvPr>
            <p:cNvGrpSpPr>
              <a:grpSpLocks noChangeAspect="1"/>
            </p:cNvGrpSpPr>
            <p:nvPr/>
          </p:nvGrpSpPr>
          <p:grpSpPr>
            <a:xfrm>
              <a:off x="9035163" y="4986751"/>
              <a:ext cx="466605" cy="284880"/>
              <a:chOff x="7946524" y="5652130"/>
              <a:chExt cx="554518" cy="338554"/>
            </a:xfrm>
          </p:grpSpPr>
          <p:sp>
            <p:nvSpPr>
              <p:cNvPr id="95" name="Rectangle: Rounded Corners 94">
                <a:extLst>
                  <a:ext uri="{FF2B5EF4-FFF2-40B4-BE49-F238E27FC236}">
                    <a16:creationId xmlns:a16="http://schemas.microsoft.com/office/drawing/2014/main" id="{7E6EDD69-68C2-50B6-9DBF-6E0F2223B2FC}"/>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TextBox 95">
                <a:extLst>
                  <a:ext uri="{FF2B5EF4-FFF2-40B4-BE49-F238E27FC236}">
                    <a16:creationId xmlns:a16="http://schemas.microsoft.com/office/drawing/2014/main" id="{B835F06D-046D-BB68-418E-8E9986A9AE5C}"/>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5" name="Group 84">
              <a:extLst>
                <a:ext uri="{FF2B5EF4-FFF2-40B4-BE49-F238E27FC236}">
                  <a16:creationId xmlns:a16="http://schemas.microsoft.com/office/drawing/2014/main" id="{242C2161-CE18-90C9-A241-E90885AD8141}"/>
                </a:ext>
              </a:extLst>
            </p:cNvPr>
            <p:cNvGrpSpPr>
              <a:grpSpLocks noChangeAspect="1"/>
            </p:cNvGrpSpPr>
            <p:nvPr/>
          </p:nvGrpSpPr>
          <p:grpSpPr>
            <a:xfrm>
              <a:off x="9760554" y="4987119"/>
              <a:ext cx="466605" cy="284880"/>
              <a:chOff x="7946524" y="5652130"/>
              <a:chExt cx="554518" cy="338554"/>
            </a:xfrm>
          </p:grpSpPr>
          <p:sp>
            <p:nvSpPr>
              <p:cNvPr id="93" name="Rectangle: Rounded Corners 92">
                <a:extLst>
                  <a:ext uri="{FF2B5EF4-FFF2-40B4-BE49-F238E27FC236}">
                    <a16:creationId xmlns:a16="http://schemas.microsoft.com/office/drawing/2014/main" id="{DA283372-5CC7-5F21-F6ED-1A91D56195E1}"/>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TextBox 93">
                <a:extLst>
                  <a:ext uri="{FF2B5EF4-FFF2-40B4-BE49-F238E27FC236}">
                    <a16:creationId xmlns:a16="http://schemas.microsoft.com/office/drawing/2014/main" id="{97245370-00E0-2FC0-21CD-0567336B4CE1}"/>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6" name="Group 85">
              <a:extLst>
                <a:ext uri="{FF2B5EF4-FFF2-40B4-BE49-F238E27FC236}">
                  <a16:creationId xmlns:a16="http://schemas.microsoft.com/office/drawing/2014/main" id="{A28FE473-C29D-A513-9BC0-0902CA5D02D7}"/>
                </a:ext>
              </a:extLst>
            </p:cNvPr>
            <p:cNvGrpSpPr>
              <a:grpSpLocks noChangeAspect="1"/>
            </p:cNvGrpSpPr>
            <p:nvPr/>
          </p:nvGrpSpPr>
          <p:grpSpPr>
            <a:xfrm>
              <a:off x="11332376" y="4981753"/>
              <a:ext cx="466605" cy="284880"/>
              <a:chOff x="7946524" y="5652130"/>
              <a:chExt cx="554518" cy="338554"/>
            </a:xfrm>
          </p:grpSpPr>
          <p:sp>
            <p:nvSpPr>
              <p:cNvPr id="91" name="Rectangle: Rounded Corners 90">
                <a:extLst>
                  <a:ext uri="{FF2B5EF4-FFF2-40B4-BE49-F238E27FC236}">
                    <a16:creationId xmlns:a16="http://schemas.microsoft.com/office/drawing/2014/main" id="{1004A6C6-5D3A-4EAF-C0B9-65D4A4407672}"/>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TextBox 91">
                <a:extLst>
                  <a:ext uri="{FF2B5EF4-FFF2-40B4-BE49-F238E27FC236}">
                    <a16:creationId xmlns:a16="http://schemas.microsoft.com/office/drawing/2014/main" id="{5A477E99-D488-2453-E8EF-0F2C991696E9}"/>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87" name="Picture 86">
              <a:extLst>
                <a:ext uri="{FF2B5EF4-FFF2-40B4-BE49-F238E27FC236}">
                  <a16:creationId xmlns:a16="http://schemas.microsoft.com/office/drawing/2014/main" id="{61994D1A-6D73-EF57-60AA-A759CAAF3AE2}"/>
                </a:ext>
              </a:extLst>
            </p:cNvPr>
            <p:cNvPicPr>
              <a:picLocks noChangeAspect="1"/>
            </p:cNvPicPr>
            <p:nvPr/>
          </p:nvPicPr>
          <p:blipFill>
            <a:blip r:embed="rId7"/>
            <a:stretch>
              <a:fillRect/>
            </a:stretch>
          </p:blipFill>
          <p:spPr>
            <a:xfrm flipH="1">
              <a:off x="7894871" y="5185624"/>
              <a:ext cx="256314" cy="255994"/>
            </a:xfrm>
            <a:prstGeom prst="rect">
              <a:avLst/>
            </a:prstGeom>
          </p:spPr>
        </p:pic>
        <p:pic>
          <p:nvPicPr>
            <p:cNvPr id="88" name="Picture 87">
              <a:extLst>
                <a:ext uri="{FF2B5EF4-FFF2-40B4-BE49-F238E27FC236}">
                  <a16:creationId xmlns:a16="http://schemas.microsoft.com/office/drawing/2014/main" id="{6C25983B-6D77-ED03-6278-1C761F3947AD}"/>
                </a:ext>
              </a:extLst>
            </p:cNvPr>
            <p:cNvPicPr>
              <a:picLocks noChangeAspect="1"/>
            </p:cNvPicPr>
            <p:nvPr/>
          </p:nvPicPr>
          <p:blipFill>
            <a:blip r:embed="rId7"/>
            <a:stretch>
              <a:fillRect/>
            </a:stretch>
          </p:blipFill>
          <p:spPr>
            <a:xfrm flipH="1">
              <a:off x="8806844" y="5192006"/>
              <a:ext cx="256314" cy="255994"/>
            </a:xfrm>
            <a:prstGeom prst="rect">
              <a:avLst/>
            </a:prstGeom>
          </p:spPr>
        </p:pic>
        <p:pic>
          <p:nvPicPr>
            <p:cNvPr id="89" name="Picture 88">
              <a:extLst>
                <a:ext uri="{FF2B5EF4-FFF2-40B4-BE49-F238E27FC236}">
                  <a16:creationId xmlns:a16="http://schemas.microsoft.com/office/drawing/2014/main" id="{A60A9C3F-7B58-2878-6FBA-9C5046C98F49}"/>
                </a:ext>
              </a:extLst>
            </p:cNvPr>
            <p:cNvPicPr>
              <a:picLocks noChangeAspect="1"/>
            </p:cNvPicPr>
            <p:nvPr/>
          </p:nvPicPr>
          <p:blipFill>
            <a:blip r:embed="rId7"/>
            <a:stretch>
              <a:fillRect/>
            </a:stretch>
          </p:blipFill>
          <p:spPr>
            <a:xfrm flipH="1">
              <a:off x="10222453" y="5192006"/>
              <a:ext cx="256314" cy="255994"/>
            </a:xfrm>
            <a:prstGeom prst="rect">
              <a:avLst/>
            </a:prstGeom>
          </p:spPr>
        </p:pic>
        <p:pic>
          <p:nvPicPr>
            <p:cNvPr id="90" name="Picture 89">
              <a:extLst>
                <a:ext uri="{FF2B5EF4-FFF2-40B4-BE49-F238E27FC236}">
                  <a16:creationId xmlns:a16="http://schemas.microsoft.com/office/drawing/2014/main" id="{846735DA-AEA3-2AF4-5A60-0BD88D5D105A}"/>
                </a:ext>
              </a:extLst>
            </p:cNvPr>
            <p:cNvPicPr>
              <a:picLocks noChangeAspect="1"/>
            </p:cNvPicPr>
            <p:nvPr/>
          </p:nvPicPr>
          <p:blipFill>
            <a:blip r:embed="rId7"/>
            <a:stretch>
              <a:fillRect/>
            </a:stretch>
          </p:blipFill>
          <p:spPr>
            <a:xfrm flipH="1">
              <a:off x="11137309" y="5181952"/>
              <a:ext cx="256314" cy="255994"/>
            </a:xfrm>
            <a:prstGeom prst="rect">
              <a:avLst/>
            </a:prstGeom>
          </p:spPr>
        </p:pic>
      </p:grpSp>
      <p:sp>
        <p:nvSpPr>
          <p:cNvPr id="120" name="Title 1">
            <a:extLst>
              <a:ext uri="{FF2B5EF4-FFF2-40B4-BE49-F238E27FC236}">
                <a16:creationId xmlns:a16="http://schemas.microsoft.com/office/drawing/2014/main" id="{7022F861-5489-7844-F8CA-4E3586FE50F2}"/>
              </a:ext>
            </a:extLst>
          </p:cNvPr>
          <p:cNvSpPr>
            <a:spLocks noGrp="1"/>
          </p:cNvSpPr>
          <p:nvPr>
            <p:ph type="title"/>
          </p:nvPr>
        </p:nvSpPr>
        <p:spPr>
          <a:xfrm>
            <a:off x="6447" y="5946"/>
            <a:ext cx="7069438" cy="889686"/>
          </a:xfrm>
        </p:spPr>
        <p:txBody>
          <a:bodyPr/>
          <a:lstStyle/>
          <a:p>
            <a:r>
              <a:rPr lang="en-US" dirty="0"/>
              <a:t>System Calls</a:t>
            </a:r>
          </a:p>
        </p:txBody>
      </p:sp>
    </p:spTree>
    <p:extLst>
      <p:ext uri="{BB962C8B-B14F-4D97-AF65-F5344CB8AC3E}">
        <p14:creationId xmlns:p14="http://schemas.microsoft.com/office/powerpoint/2010/main" val="398154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2BA46ED-6433-95E3-4136-025405CB0F5F}"/>
              </a:ext>
            </a:extLst>
          </p:cNvPr>
          <p:cNvGrpSpPr/>
          <p:nvPr/>
        </p:nvGrpSpPr>
        <p:grpSpPr>
          <a:xfrm>
            <a:off x="0" y="0"/>
            <a:ext cx="19643802" cy="6861452"/>
            <a:chOff x="0" y="0"/>
            <a:chExt cx="19643802" cy="6861452"/>
          </a:xfrm>
        </p:grpSpPr>
        <p:sp>
          <p:nvSpPr>
            <p:cNvPr id="5" name="TextBox 4">
              <a:extLst>
                <a:ext uri="{FF2B5EF4-FFF2-40B4-BE49-F238E27FC236}">
                  <a16:creationId xmlns:a16="http://schemas.microsoft.com/office/drawing/2014/main" id="{8B966AC4-6318-F13A-82F2-C2FD1A2D034D}"/>
                </a:ext>
              </a:extLst>
            </p:cNvPr>
            <p:cNvSpPr txBox="1"/>
            <p:nvPr/>
          </p:nvSpPr>
          <p:spPr>
            <a:xfrm>
              <a:off x="12382500" y="36507"/>
              <a:ext cx="7261302" cy="6824945"/>
            </a:xfrm>
            <a:prstGeom prst="rect">
              <a:avLst/>
            </a:prstGeom>
            <a:noFill/>
          </p:spPr>
          <p:txBody>
            <a:bodyPr wrap="square">
              <a:spAutoFit/>
            </a:bodyPr>
            <a:lstStyle/>
            <a:p>
              <a:pPr>
                <a:lnSpc>
                  <a:spcPts val="1500"/>
                </a:lnSpc>
              </a:pPr>
              <a:r>
                <a:rPr lang="en-US" sz="1350" dirty="0">
                  <a:solidFill>
                    <a:schemeClr val="accent1"/>
                  </a:solidFill>
                  <a:latin typeface="Lucida Console" panose="020B0609040504020204" pitchFamily="49" charset="0"/>
                </a:rPr>
                <a:t>typedef struct </a:t>
              </a:r>
              <a:r>
                <a:rPr lang="en-US" sz="1350" dirty="0" err="1">
                  <a:latin typeface="Lucida Console" panose="020B0609040504020204" pitchFamily="49" charset="0"/>
                </a:rPr>
                <a:t>regstate</a:t>
              </a:r>
              <a:r>
                <a:rPr lang="en-US" sz="1350" dirty="0">
                  <a:latin typeface="Lucida Console" panose="020B0609040504020204" pitchFamily="49" charset="0"/>
                </a:rPr>
                <a:t> {</a:t>
              </a:r>
            </a:p>
            <a:p>
              <a:pPr>
                <a:lnSpc>
                  <a:spcPts val="1500"/>
                </a:lnSpc>
              </a:pPr>
              <a:r>
                <a:rPr lang="en-US" sz="1350" dirty="0">
                  <a:solidFill>
                    <a:srgbClr val="00B050"/>
                  </a:solidFill>
                  <a:latin typeface="Lucida Console" panose="020B0609040504020204" pitchFamily="49" charset="0"/>
                </a:rPr>
                <a:t>    //General-purpose registers</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a:t>
              </a:r>
              <a:r>
                <a:rPr lang="en-US" sz="1350" dirty="0">
                  <a:latin typeface="Lucida Console" panose="020B0609040504020204" pitchFamily="49" charset="0"/>
                </a:rPr>
                <a:t> </a:t>
              </a:r>
              <a:r>
                <a:rPr lang="en-US" sz="1350" dirty="0" err="1">
                  <a:latin typeface="Lucida Console" panose="020B0609040504020204" pitchFamily="49" charset="0"/>
                </a:rPr>
                <a:t>reg_rax</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reg_rcx</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a:t>
              </a:r>
              <a:r>
                <a:rPr lang="en-US" sz="1350" dirty="0">
                  <a:latin typeface="Lucida Console" panose="020B0609040504020204" pitchFamily="49" charset="0"/>
                </a:rPr>
                <a:t> </a:t>
              </a:r>
              <a:r>
                <a:rPr lang="en-US" sz="1350" dirty="0" err="1">
                  <a:latin typeface="Lucida Console" panose="020B0609040504020204" pitchFamily="49" charset="0"/>
                </a:rPr>
                <a:t>reg_rdx</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reg_rbx</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reg_rbp</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reg_rsi</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reg_rdi</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a:latin typeface="Lucida Console" panose="020B0609040504020204" pitchFamily="49" charset="0"/>
                </a:rPr>
                <a:t>reg_r8;</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a:latin typeface="Lucida Console" panose="020B0609040504020204" pitchFamily="49" charset="0"/>
                </a:rPr>
                <a:t>reg_r9;</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a:latin typeface="Lucida Console" panose="020B0609040504020204" pitchFamily="49" charset="0"/>
                </a:rPr>
                <a:t>reg_r10;</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a:latin typeface="Lucida Console" panose="020B0609040504020204" pitchFamily="49" charset="0"/>
                </a:rPr>
                <a:t>reg_r11;</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a:latin typeface="Lucida Console" panose="020B0609040504020204" pitchFamily="49" charset="0"/>
                </a:rPr>
                <a:t>reg_r12;</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a:latin typeface="Lucida Console" panose="020B0609040504020204" pitchFamily="49" charset="0"/>
                </a:rPr>
                <a:t>reg_r13;</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a:latin typeface="Lucida Console" panose="020B0609040504020204" pitchFamily="49" charset="0"/>
                </a:rPr>
                <a:t>reg_r14;</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a:latin typeface="Lucida Console" panose="020B0609040504020204" pitchFamily="49" charset="0"/>
                </a:rPr>
                <a:t>reg_r15;</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reg_fs</a:t>
              </a:r>
              <a:r>
                <a:rPr lang="en-US" sz="1350" dirty="0">
                  <a:latin typeface="Lucida Console" panose="020B0609040504020204" pitchFamily="49" charset="0"/>
                </a:rPr>
                <a:t>;</a:t>
              </a:r>
            </a:p>
            <a:p>
              <a:pPr>
                <a:lnSpc>
                  <a:spcPts val="1500"/>
                </a:lnSpc>
              </a:pPr>
              <a:r>
                <a:rPr lang="en-US" sz="1350" dirty="0">
                  <a:solidFill>
                    <a:schemeClr val="accent1"/>
                  </a:solidFill>
                  <a:latin typeface="Lucida Console" panose="020B0609040504020204" pitchFamily="49" charset="0"/>
                </a:rPr>
                <a:t>    uint64_t </a:t>
              </a:r>
              <a:r>
                <a:rPr lang="en-US" sz="1350" dirty="0" err="1">
                  <a:latin typeface="Lucida Console" panose="020B0609040504020204" pitchFamily="49" charset="0"/>
                </a:rPr>
                <a:t>reg_gs</a:t>
              </a:r>
              <a:r>
                <a:rPr lang="en-US" sz="1350" dirty="0">
                  <a:latin typeface="Lucida Console" panose="020B0609040504020204" pitchFamily="49" charset="0"/>
                </a:rPr>
                <a:t>;</a:t>
              </a:r>
            </a:p>
            <a:p>
              <a:pPr>
                <a:lnSpc>
                  <a:spcPts val="1500"/>
                </a:lnSpc>
              </a:pPr>
              <a:endParaRPr lang="en-US" sz="1350" dirty="0">
                <a:latin typeface="Lucida Console" panose="020B0609040504020204" pitchFamily="49" charset="0"/>
              </a:endParaRPr>
            </a:p>
            <a:p>
              <a:pPr>
                <a:lnSpc>
                  <a:spcPts val="1500"/>
                </a:lnSpc>
              </a:pPr>
              <a:r>
                <a:rPr lang="en-US" sz="1350" dirty="0">
                  <a:solidFill>
                    <a:srgbClr val="00B050"/>
                  </a:solidFill>
                  <a:latin typeface="Lucida Console" panose="020B0609040504020204" pitchFamily="49" charset="0"/>
                </a:rPr>
                <a:t>    //Interrupt number, -1 for </a:t>
              </a:r>
              <a:r>
                <a:rPr lang="en-US" sz="1350" dirty="0" err="1">
                  <a:solidFill>
                    <a:srgbClr val="00B050"/>
                  </a:solidFill>
                  <a:latin typeface="Lucida Console" panose="020B0609040504020204" pitchFamily="49" charset="0"/>
                </a:rPr>
                <a:t>syscall</a:t>
              </a:r>
              <a:endParaRPr lang="en-US" sz="1350" dirty="0">
                <a:solidFill>
                  <a:srgbClr val="00B050"/>
                </a:solidFill>
                <a:latin typeface="Lucida Console" panose="020B0609040504020204" pitchFamily="49" charset="0"/>
              </a:endParaRP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uint32_t </a:t>
              </a:r>
              <a:r>
                <a:rPr lang="en-US" sz="1350" dirty="0" err="1">
                  <a:latin typeface="Lucida Console" panose="020B0609040504020204" pitchFamily="49" charset="0"/>
                </a:rPr>
                <a:t>reg_intno</a:t>
              </a:r>
              <a:r>
                <a:rPr lang="en-US" sz="1350" dirty="0">
                  <a:latin typeface="Lucida Console" panose="020B0609040504020204" pitchFamily="49" charset="0"/>
                </a:rPr>
                <a:t>;</a:t>
              </a:r>
            </a:p>
            <a:p>
              <a:pPr>
                <a:lnSpc>
                  <a:spcPts val="1500"/>
                </a:lnSpc>
              </a:pPr>
              <a:r>
                <a:rPr lang="en-US" sz="1350" dirty="0">
                  <a:solidFill>
                    <a:srgbClr val="00B050"/>
                  </a:solidFill>
                  <a:latin typeface="Lucida Console" panose="020B0609040504020204" pitchFamily="49" charset="0"/>
                </a:rPr>
                <a:t>    //Whether to `</a:t>
              </a:r>
              <a:r>
                <a:rPr lang="en-US" sz="1350" dirty="0" err="1">
                  <a:solidFill>
                    <a:srgbClr val="00B050"/>
                  </a:solidFill>
                  <a:latin typeface="Lucida Console" panose="020B0609040504020204" pitchFamily="49" charset="0"/>
                </a:rPr>
                <a:t>swapgs</a:t>
              </a:r>
              <a:r>
                <a:rPr lang="en-US" sz="1350" dirty="0">
                  <a:solidFill>
                    <a:srgbClr val="00B050"/>
                  </a:solidFill>
                  <a:latin typeface="Lucida Console" panose="020B0609040504020204" pitchFamily="49" charset="0"/>
                </a:rPr>
                <a:t>` on resume</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uint32_t </a:t>
              </a:r>
              <a:r>
                <a:rPr lang="en-US" sz="1350" dirty="0" err="1">
                  <a:latin typeface="Lucida Console" panose="020B0609040504020204" pitchFamily="49" charset="0"/>
                </a:rPr>
                <a:t>reg_swapgs</a:t>
              </a:r>
              <a:r>
                <a:rPr lang="en-US" sz="1350" dirty="0">
                  <a:latin typeface="Lucida Console" panose="020B0609040504020204" pitchFamily="49" charset="0"/>
                </a:rPr>
                <a:t>;</a:t>
              </a:r>
            </a:p>
            <a:p>
              <a:pPr>
                <a:lnSpc>
                  <a:spcPts val="1500"/>
                </a:lnSpc>
              </a:pPr>
              <a:r>
                <a:rPr lang="en-US" sz="1350" dirty="0">
                  <a:solidFill>
                    <a:srgbClr val="00B050"/>
                  </a:solidFill>
                  <a:latin typeface="Lucida Console" panose="020B0609040504020204" pitchFamily="49" charset="0"/>
                </a:rPr>
                <a:t>    //Hardware-supplied exception </a:t>
              </a:r>
              <a:r>
                <a:rPr lang="en-US" sz="1350" dirty="0" err="1">
                  <a:solidFill>
                    <a:srgbClr val="00B050"/>
                  </a:solidFill>
                  <a:latin typeface="Lucida Console" panose="020B0609040504020204" pitchFamily="49" charset="0"/>
                </a:rPr>
                <a:t>errcode</a:t>
              </a:r>
              <a:endParaRPr lang="en-US" sz="1350" dirty="0">
                <a:solidFill>
                  <a:srgbClr val="00B050"/>
                </a:solidFill>
                <a:latin typeface="Lucida Console" panose="020B0609040504020204" pitchFamily="49" charset="0"/>
              </a:endParaRP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reg_errcode</a:t>
              </a:r>
              <a:r>
                <a:rPr lang="en-US" sz="1350" dirty="0">
                  <a:latin typeface="Lucida Console" panose="020B0609040504020204" pitchFamily="49" charset="0"/>
                </a:rPr>
                <a:t>;</a:t>
              </a:r>
            </a:p>
            <a:p>
              <a:pPr>
                <a:lnSpc>
                  <a:spcPts val="1500"/>
                </a:lnSpc>
              </a:pPr>
              <a:endParaRPr lang="en-US" sz="1350" dirty="0">
                <a:latin typeface="Lucida Console" panose="020B0609040504020204" pitchFamily="49" charset="0"/>
              </a:endParaRPr>
            </a:p>
            <a:p>
              <a:pPr>
                <a:lnSpc>
                  <a:spcPts val="1500"/>
                </a:lnSpc>
              </a:pPr>
              <a:r>
                <a:rPr lang="en-US" sz="1350" dirty="0">
                  <a:solidFill>
                    <a:srgbClr val="00B050"/>
                  </a:solidFill>
                  <a:latin typeface="Lucida Console" panose="020B0609040504020204" pitchFamily="49" charset="0"/>
                </a:rPr>
                <a:t>    //Task state (pushed by hardware during</a:t>
              </a:r>
            </a:p>
            <a:p>
              <a:pPr>
                <a:lnSpc>
                  <a:spcPts val="1500"/>
                </a:lnSpc>
              </a:pPr>
              <a:r>
                <a:rPr lang="en-US" sz="1350" dirty="0">
                  <a:solidFill>
                    <a:srgbClr val="00B050"/>
                  </a:solidFill>
                  <a:latin typeface="Lucida Console" panose="020B0609040504020204" pitchFamily="49" charset="0"/>
                </a:rPr>
                <a:t>    //exception, read by `</a:t>
              </a:r>
              <a:r>
                <a:rPr lang="en-US" sz="1350" dirty="0" err="1">
                  <a:solidFill>
                    <a:srgbClr val="00B050"/>
                  </a:solidFill>
                  <a:latin typeface="Lucida Console" panose="020B0609040504020204" pitchFamily="49" charset="0"/>
                </a:rPr>
                <a:t>iret</a:t>
              </a:r>
              <a:r>
                <a:rPr lang="en-US" sz="1350" dirty="0">
                  <a:solidFill>
                    <a:srgbClr val="00B050"/>
                  </a:solidFill>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reg_rip</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reg_cs</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reg_rflags</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reg_rsp</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a:solidFill>
                    <a:schemeClr val="accent1"/>
                  </a:solidFill>
                  <a:latin typeface="Lucida Console" panose="020B0609040504020204" pitchFamily="49" charset="0"/>
                </a:rPr>
                <a:t>uint64_t </a:t>
              </a:r>
              <a:r>
                <a:rPr lang="en-US" sz="1350" dirty="0" err="1">
                  <a:latin typeface="Lucida Console" panose="020B0609040504020204" pitchFamily="49" charset="0"/>
                </a:rPr>
                <a:t>reg_ss</a:t>
              </a:r>
              <a:r>
                <a:rPr lang="en-US" sz="1350" dirty="0">
                  <a:latin typeface="Lucida Console" panose="020B0609040504020204" pitchFamily="49" charset="0"/>
                </a:rPr>
                <a:t>;</a:t>
              </a:r>
            </a:p>
            <a:p>
              <a:pPr>
                <a:lnSpc>
                  <a:spcPts val="1500"/>
                </a:lnSpc>
              </a:pPr>
              <a:r>
                <a:rPr lang="en-US" sz="1350" dirty="0">
                  <a:latin typeface="Lucida Console" panose="020B0609040504020204" pitchFamily="49" charset="0"/>
                </a:rPr>
                <a:t>} </a:t>
              </a:r>
              <a:r>
                <a:rPr lang="en-US" sz="1350" dirty="0" err="1">
                  <a:latin typeface="Lucida Console" panose="020B0609040504020204" pitchFamily="49" charset="0"/>
                </a:rPr>
                <a:t>regstate</a:t>
              </a:r>
              <a:r>
                <a:rPr lang="en-US" sz="1350" dirty="0">
                  <a:latin typeface="Lucida Console" panose="020B0609040504020204" pitchFamily="49" charset="0"/>
                </a:rPr>
                <a:t>;</a:t>
              </a:r>
            </a:p>
          </p:txBody>
        </p:sp>
        <p:pic>
          <p:nvPicPr>
            <p:cNvPr id="7" name="Picture 6">
              <a:extLst>
                <a:ext uri="{FF2B5EF4-FFF2-40B4-BE49-F238E27FC236}">
                  <a16:creationId xmlns:a16="http://schemas.microsoft.com/office/drawing/2014/main" id="{58F0829D-1054-CF8E-A9B4-2143E1766719}"/>
                </a:ext>
              </a:extLst>
            </p:cNvPr>
            <p:cNvPicPr>
              <a:picLocks noChangeAspect="1"/>
            </p:cNvPicPr>
            <p:nvPr/>
          </p:nvPicPr>
          <p:blipFill>
            <a:blip r:embed="rId2"/>
            <a:stretch>
              <a:fillRect/>
            </a:stretch>
          </p:blipFill>
          <p:spPr>
            <a:xfrm>
              <a:off x="0" y="0"/>
              <a:ext cx="12192000" cy="6858000"/>
            </a:xfrm>
            <a:prstGeom prst="rect">
              <a:avLst/>
            </a:prstGeom>
          </p:spPr>
        </p:pic>
      </p:grpSp>
    </p:spTree>
    <p:extLst>
      <p:ext uri="{BB962C8B-B14F-4D97-AF65-F5344CB8AC3E}">
        <p14:creationId xmlns:p14="http://schemas.microsoft.com/office/powerpoint/2010/main" val="316170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48148E-6 L -0.43945 -0.00023 " pathEditMode="relative" rAng="0" ptsTypes="AA">
                                      <p:cBhvr>
                                        <p:cTn id="6" dur="1000" fill="hold"/>
                                        <p:tgtEl>
                                          <p:spTgt spid="8"/>
                                        </p:tgtEl>
                                        <p:attrNameLst>
                                          <p:attrName>ppt_x</p:attrName>
                                          <p:attrName>ppt_y</p:attrName>
                                        </p:attrNameLst>
                                      </p:cBhvr>
                                      <p:rCtr x="-2197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3181482"/>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316967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816C2E-3EDA-90E1-1ED5-1704612C29AA}"/>
              </a:ext>
            </a:extLst>
          </p:cNvPr>
          <p:cNvSpPr txBox="1"/>
          <p:nvPr/>
        </p:nvSpPr>
        <p:spPr>
          <a:xfrm>
            <a:off x="0" y="111213"/>
            <a:ext cx="11643154" cy="6671057"/>
          </a:xfrm>
          <a:prstGeom prst="rect">
            <a:avLst/>
          </a:prstGeom>
          <a:noFill/>
        </p:spPr>
        <p:txBody>
          <a:bodyPr wrap="square">
            <a:spAutoFit/>
          </a:bodyPr>
          <a:lstStyle/>
          <a:p>
            <a:pPr>
              <a:lnSpc>
                <a:spcPts val="1900"/>
              </a:lnSpc>
            </a:pPr>
            <a:r>
              <a:rPr lang="en-US" sz="1700" dirty="0">
                <a:solidFill>
                  <a:srgbClr val="00B050"/>
                </a:solidFill>
                <a:latin typeface="Lucida Console" panose="020B0609040504020204" pitchFamily="49" charset="0"/>
              </a:rPr>
              <a:t>//Simplified version of </a:t>
            </a:r>
            <a:r>
              <a:rPr lang="en-US" sz="1700" dirty="0" err="1">
                <a:solidFill>
                  <a:srgbClr val="00B050"/>
                </a:solidFill>
                <a:latin typeface="Lucida Console" panose="020B0609040504020204" pitchFamily="49" charset="0"/>
              </a:rPr>
              <a:t>WeensyOS’s</a:t>
            </a:r>
            <a:r>
              <a:rPr lang="en-US" sz="1700" dirty="0">
                <a:solidFill>
                  <a:srgbClr val="00B050"/>
                </a:solidFill>
                <a:latin typeface="Lucida Console" panose="020B0609040504020204" pitchFamily="49" charset="0"/>
              </a:rPr>
              <a:t> system call handler.</a:t>
            </a:r>
          </a:p>
          <a:p>
            <a:pPr>
              <a:lnSpc>
                <a:spcPts val="1900"/>
              </a:lnSpc>
            </a:pPr>
            <a:r>
              <a:rPr lang="en-US" sz="1700" dirty="0" err="1">
                <a:solidFill>
                  <a:schemeClr val="accent1"/>
                </a:solidFill>
                <a:latin typeface="Lucida Console" panose="020B0609040504020204" pitchFamily="49" charset="0"/>
              </a:rPr>
              <a:t>uintptr_t</a:t>
            </a:r>
            <a:r>
              <a:rPr lang="en-US" sz="1700" dirty="0">
                <a:solidFill>
                  <a:schemeClr val="accent1"/>
                </a:solidFill>
                <a:latin typeface="Lucida Console" panose="020B0609040504020204" pitchFamily="49" charset="0"/>
              </a:rPr>
              <a:t> </a:t>
            </a:r>
            <a:r>
              <a:rPr lang="en-US" sz="1700" dirty="0" err="1">
                <a:latin typeface="Lucida Console" panose="020B0609040504020204" pitchFamily="49" charset="0"/>
              </a:rPr>
              <a:t>syscall</a:t>
            </a:r>
            <a:r>
              <a:rPr lang="en-US" sz="1700" dirty="0">
                <a:latin typeface="Lucida Console" panose="020B0609040504020204" pitchFamily="49" charset="0"/>
              </a:rPr>
              <a:t>(</a:t>
            </a:r>
            <a:r>
              <a:rPr lang="en-US" sz="1700" dirty="0" err="1">
                <a:latin typeface="Lucida Console" panose="020B0609040504020204" pitchFamily="49" charset="0"/>
              </a:rPr>
              <a:t>regstate</a:t>
            </a:r>
            <a:r>
              <a:rPr lang="en-US" sz="1700" dirty="0">
                <a:latin typeface="Lucida Console" panose="020B0609040504020204" pitchFamily="49" charset="0"/>
              </a:rPr>
              <a:t>* regs) {</a:t>
            </a:r>
          </a:p>
          <a:p>
            <a:pPr>
              <a:lnSpc>
                <a:spcPts val="19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switch</a:t>
            </a:r>
            <a:r>
              <a:rPr lang="en-US" sz="1700" dirty="0">
                <a:latin typeface="Lucida Console" panose="020B0609040504020204" pitchFamily="49" charset="0"/>
              </a:rPr>
              <a:t> (regs-&gt;</a:t>
            </a:r>
            <a:r>
              <a:rPr lang="en-US" sz="1700" dirty="0" err="1">
                <a:latin typeface="Lucida Console" panose="020B0609040504020204" pitchFamily="49" charset="0"/>
              </a:rPr>
              <a:t>reg_rax</a:t>
            </a:r>
            <a:r>
              <a:rPr lang="en-US" sz="1700" dirty="0">
                <a:latin typeface="Lucida Console" panose="020B0609040504020204" pitchFamily="49" charset="0"/>
              </a:rPr>
              <a:t>) {</a:t>
            </a:r>
          </a:p>
          <a:p>
            <a:pPr>
              <a:lnSpc>
                <a:spcPts val="1900"/>
              </a:lnSpc>
            </a:pPr>
            <a:endParaRPr lang="en-US" sz="1700" dirty="0">
              <a:latin typeface="Lucida Console" panose="020B0609040504020204" pitchFamily="49" charset="0"/>
            </a:endParaRPr>
          </a:p>
          <a:p>
            <a:pPr>
              <a:lnSpc>
                <a:spcPts val="1900"/>
              </a:lnSpc>
            </a:pPr>
            <a:r>
              <a:rPr lang="en-US" sz="1700" dirty="0">
                <a:solidFill>
                  <a:schemeClr val="accent1"/>
                </a:solidFill>
                <a:latin typeface="Lucida Console" panose="020B0609040504020204" pitchFamily="49" charset="0"/>
              </a:rPr>
              <a:t>    case</a:t>
            </a:r>
            <a:r>
              <a:rPr lang="en-US" sz="1700" dirty="0">
                <a:latin typeface="Lucida Console" panose="020B0609040504020204" pitchFamily="49" charset="0"/>
              </a:rPr>
              <a:t> SYSCALL_GETPID: </a:t>
            </a:r>
            <a:r>
              <a:rPr lang="en-US" sz="1700" dirty="0">
                <a:solidFill>
                  <a:srgbClr val="00B050"/>
                </a:solidFill>
                <a:latin typeface="Lucida Console" panose="020B0609040504020204" pitchFamily="49" charset="0"/>
              </a:rPr>
              <a:t>//Return the </a:t>
            </a:r>
            <a:r>
              <a:rPr lang="en-US" sz="1700" dirty="0" err="1">
                <a:solidFill>
                  <a:srgbClr val="00B050"/>
                </a:solidFill>
                <a:latin typeface="Lucida Console" panose="020B0609040504020204" pitchFamily="49" charset="0"/>
              </a:rPr>
              <a:t>pid</a:t>
            </a:r>
            <a:endParaRPr lang="en-US" sz="1700" dirty="0">
              <a:solidFill>
                <a:srgbClr val="00B050"/>
              </a:solidFill>
              <a:latin typeface="Lucida Console" panose="020B0609040504020204" pitchFamily="49" charset="0"/>
            </a:endParaRPr>
          </a:p>
          <a:p>
            <a:pPr>
              <a:lnSpc>
                <a:spcPts val="1900"/>
              </a:lnSpc>
            </a:pPr>
            <a:r>
              <a:rPr lang="en-US" sz="1700" dirty="0">
                <a:solidFill>
                  <a:srgbClr val="00B050"/>
                </a:solidFill>
                <a:latin typeface="Lucida Console" panose="020B0609040504020204" pitchFamily="49" charset="0"/>
              </a:rPr>
              <a:t>              //of the user-mode process.</a:t>
            </a:r>
          </a:p>
          <a:p>
            <a:pPr>
              <a:lnSpc>
                <a:spcPts val="19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return</a:t>
            </a:r>
            <a:r>
              <a:rPr lang="en-US" sz="1700" dirty="0">
                <a:latin typeface="Lucida Console" panose="020B0609040504020204" pitchFamily="49" charset="0"/>
              </a:rPr>
              <a:t> current-&gt;</a:t>
            </a:r>
            <a:r>
              <a:rPr lang="en-US" sz="1700" dirty="0" err="1">
                <a:latin typeface="Lucida Console" panose="020B0609040504020204" pitchFamily="49" charset="0"/>
              </a:rPr>
              <a:t>pid</a:t>
            </a:r>
            <a:r>
              <a:rPr lang="en-US" sz="1700" dirty="0">
                <a:latin typeface="Lucida Console" panose="020B0609040504020204" pitchFamily="49" charset="0"/>
              </a:rPr>
              <a:t>;</a:t>
            </a:r>
          </a:p>
          <a:p>
            <a:pPr>
              <a:lnSpc>
                <a:spcPts val="1900"/>
              </a:lnSpc>
            </a:pPr>
            <a:endParaRPr lang="en-US" sz="1700" dirty="0">
              <a:latin typeface="Lucida Console" panose="020B0609040504020204" pitchFamily="49" charset="0"/>
            </a:endParaRPr>
          </a:p>
          <a:p>
            <a:pPr>
              <a:lnSpc>
                <a:spcPts val="19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case</a:t>
            </a:r>
            <a:r>
              <a:rPr lang="en-US" sz="1700" dirty="0">
                <a:latin typeface="Lucida Console" panose="020B0609040504020204" pitchFamily="49" charset="0"/>
              </a:rPr>
              <a:t> SYSCALL_PAGE_ALLOC: </a:t>
            </a:r>
            <a:r>
              <a:rPr lang="en-US" sz="1700" dirty="0">
                <a:solidFill>
                  <a:srgbClr val="00B050"/>
                </a:solidFill>
                <a:latin typeface="Lucida Console" panose="020B0609040504020204" pitchFamily="49" charset="0"/>
              </a:rPr>
              <a:t>//Add a new</a:t>
            </a:r>
          </a:p>
          <a:p>
            <a:pPr>
              <a:lnSpc>
                <a:spcPts val="1900"/>
              </a:lnSpc>
            </a:pPr>
            <a:r>
              <a:rPr lang="en-US" sz="1700" dirty="0">
                <a:solidFill>
                  <a:srgbClr val="00B050"/>
                </a:solidFill>
                <a:latin typeface="Lucida Console" panose="020B0609040504020204" pitchFamily="49" charset="0"/>
              </a:rPr>
              <a:t>           //page of memory at the user-</a:t>
            </a:r>
          </a:p>
          <a:p>
            <a:pPr>
              <a:lnSpc>
                <a:spcPts val="1900"/>
              </a:lnSpc>
            </a:pPr>
            <a:r>
              <a:rPr lang="en-US" sz="1700" dirty="0">
                <a:solidFill>
                  <a:srgbClr val="00B050"/>
                </a:solidFill>
                <a:latin typeface="Lucida Console" panose="020B0609040504020204" pitchFamily="49" charset="0"/>
              </a:rPr>
              <a:t>           //specified address.</a:t>
            </a:r>
          </a:p>
          <a:p>
            <a:pPr>
              <a:lnSpc>
                <a:spcPts val="19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return</a:t>
            </a:r>
            <a:r>
              <a:rPr lang="en-US" sz="1700" dirty="0">
                <a:latin typeface="Lucida Console" panose="020B0609040504020204" pitchFamily="49" charset="0"/>
              </a:rPr>
              <a:t> </a:t>
            </a:r>
            <a:r>
              <a:rPr lang="en-US" sz="1700" dirty="0" err="1">
                <a:latin typeface="Lucida Console" panose="020B0609040504020204" pitchFamily="49" charset="0"/>
              </a:rPr>
              <a:t>alloc</a:t>
            </a:r>
            <a:r>
              <a:rPr lang="en-US" sz="1700" dirty="0">
                <a:latin typeface="Lucida Console" panose="020B0609040504020204" pitchFamily="49" charset="0"/>
              </a:rPr>
              <a:t>(current-&gt;</a:t>
            </a:r>
            <a:r>
              <a:rPr lang="en-US" sz="1700" dirty="0" err="1">
                <a:latin typeface="Lucida Console" panose="020B0609040504020204" pitchFamily="49" charset="0"/>
              </a:rPr>
              <a:t>regs.reg_rdi</a:t>
            </a:r>
            <a:r>
              <a:rPr lang="en-US" sz="1700" dirty="0">
                <a:latin typeface="Lucida Console" panose="020B0609040504020204" pitchFamily="49" charset="0"/>
              </a:rPr>
              <a:t>);</a:t>
            </a:r>
          </a:p>
          <a:p>
            <a:pPr>
              <a:lnSpc>
                <a:spcPts val="1900"/>
              </a:lnSpc>
            </a:pPr>
            <a:endParaRPr lang="en-US" sz="1700" dirty="0">
              <a:latin typeface="Lucida Console" panose="020B0609040504020204" pitchFamily="49" charset="0"/>
            </a:endParaRPr>
          </a:p>
          <a:p>
            <a:pPr>
              <a:lnSpc>
                <a:spcPts val="19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case</a:t>
            </a:r>
            <a:r>
              <a:rPr lang="en-US" sz="1700" dirty="0">
                <a:latin typeface="Lucida Console" panose="020B0609040504020204" pitchFamily="49" charset="0"/>
              </a:rPr>
              <a:t> SYSCALL_PANIC: </a:t>
            </a:r>
            <a:r>
              <a:rPr lang="en-US" sz="1700" dirty="0">
                <a:solidFill>
                  <a:srgbClr val="00B050"/>
                </a:solidFill>
                <a:latin typeface="Lucida Console" panose="020B0609040504020204" pitchFamily="49" charset="0"/>
              </a:rPr>
              <a:t>//Give up on life!</a:t>
            </a:r>
          </a:p>
          <a:p>
            <a:pPr>
              <a:lnSpc>
                <a:spcPts val="1900"/>
              </a:lnSpc>
            </a:pPr>
            <a:r>
              <a:rPr lang="en-US" sz="1700" dirty="0">
                <a:solidFill>
                  <a:srgbClr val="00B050"/>
                </a:solidFill>
                <a:latin typeface="Lucida Console" panose="020B0609040504020204" pitchFamily="49" charset="0"/>
              </a:rPr>
              <a:t>           //Print error message then exit</a:t>
            </a:r>
          </a:p>
          <a:p>
            <a:pPr>
              <a:lnSpc>
                <a:spcPts val="1900"/>
              </a:lnSpc>
            </a:pPr>
            <a:r>
              <a:rPr lang="en-US" sz="1700" dirty="0">
                <a:solidFill>
                  <a:srgbClr val="00B050"/>
                </a:solidFill>
                <a:latin typeface="Lucida Console" panose="020B0609040504020204" pitchFamily="49" charset="0"/>
              </a:rPr>
              <a:t>           //upon receiving Control-C.</a:t>
            </a:r>
          </a:p>
          <a:p>
            <a:pPr>
              <a:lnSpc>
                <a:spcPts val="1900"/>
              </a:lnSpc>
            </a:pPr>
            <a:r>
              <a:rPr lang="en-US" sz="1700" dirty="0">
                <a:latin typeface="Lucida Console" panose="020B0609040504020204" pitchFamily="49" charset="0"/>
              </a:rPr>
              <a:t>        </a:t>
            </a:r>
            <a:r>
              <a:rPr lang="en-US" sz="1700" dirty="0" err="1">
                <a:latin typeface="Lucida Console" panose="020B0609040504020204" pitchFamily="49" charset="0"/>
              </a:rPr>
              <a:t>user_panic</a:t>
            </a:r>
            <a:r>
              <a:rPr lang="en-US" sz="1700" dirty="0">
                <a:latin typeface="Lucida Console" panose="020B0609040504020204" pitchFamily="49" charset="0"/>
              </a:rPr>
              <a:t>(current);</a:t>
            </a:r>
          </a:p>
          <a:p>
            <a:pPr>
              <a:lnSpc>
                <a:spcPts val="19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break</a:t>
            </a:r>
            <a:r>
              <a:rPr lang="en-US" sz="1700" dirty="0">
                <a:latin typeface="Lucida Console" panose="020B0609040504020204" pitchFamily="49" charset="0"/>
              </a:rPr>
              <a:t>; </a:t>
            </a:r>
            <a:r>
              <a:rPr lang="en-US" sz="1700" dirty="0">
                <a:solidFill>
                  <a:srgbClr val="00B050"/>
                </a:solidFill>
                <a:latin typeface="Lucida Console" panose="020B0609040504020204" pitchFamily="49" charset="0"/>
              </a:rPr>
              <a:t>//Will not be reached!</a:t>
            </a:r>
          </a:p>
          <a:p>
            <a:pPr>
              <a:lnSpc>
                <a:spcPts val="1900"/>
              </a:lnSpc>
            </a:pPr>
            <a:endParaRPr lang="en-US" sz="1700" dirty="0">
              <a:latin typeface="Lucida Console" panose="020B0609040504020204" pitchFamily="49" charset="0"/>
            </a:endParaRPr>
          </a:p>
          <a:p>
            <a:pPr>
              <a:lnSpc>
                <a:spcPts val="1900"/>
              </a:lnSpc>
            </a:pPr>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default</a:t>
            </a:r>
            <a:r>
              <a:rPr lang="en-US" sz="1700" dirty="0">
                <a:latin typeface="Lucida Console" panose="020B0609040504020204" pitchFamily="49" charset="0"/>
              </a:rPr>
              <a:t>:</a:t>
            </a:r>
          </a:p>
          <a:p>
            <a:pPr>
              <a:lnSpc>
                <a:spcPts val="1900"/>
              </a:lnSpc>
            </a:pPr>
            <a:r>
              <a:rPr lang="en-US" sz="1700" dirty="0">
                <a:latin typeface="Lucida Console" panose="020B0609040504020204" pitchFamily="49" charset="0"/>
              </a:rPr>
              <a:t>        </a:t>
            </a:r>
            <a:r>
              <a:rPr lang="en-US" sz="1700" dirty="0" err="1">
                <a:latin typeface="Lucida Console" panose="020B0609040504020204" pitchFamily="49" charset="0"/>
              </a:rPr>
              <a:t>proc_panic</a:t>
            </a:r>
            <a:r>
              <a:rPr lang="en-US" sz="1700" dirty="0">
                <a:latin typeface="Lucida Console" panose="020B0609040504020204" pitchFamily="49" charset="0"/>
              </a:rPr>
              <a:t>(current, </a:t>
            </a:r>
            <a:r>
              <a:rPr lang="en-US" sz="1700" dirty="0">
                <a:solidFill>
                  <a:schemeClr val="accent2"/>
                </a:solidFill>
                <a:latin typeface="Lucida Console" panose="020B0609040504020204" pitchFamily="49" charset="0"/>
              </a:rPr>
              <a:t>"Unhandled system call %</a:t>
            </a:r>
            <a:r>
              <a:rPr lang="en-US" sz="1700" dirty="0" err="1">
                <a:solidFill>
                  <a:schemeClr val="accent2"/>
                </a:solidFill>
                <a:latin typeface="Lucida Console" panose="020B0609040504020204" pitchFamily="49" charset="0"/>
              </a:rPr>
              <a:t>ld</a:t>
            </a:r>
            <a:r>
              <a:rPr lang="en-US" sz="1700" dirty="0">
                <a:solidFill>
                  <a:schemeClr val="accent2"/>
                </a:solidFill>
                <a:latin typeface="Lucida Console" panose="020B0609040504020204" pitchFamily="49" charset="0"/>
              </a:rPr>
              <a:t> (</a:t>
            </a:r>
            <a:r>
              <a:rPr lang="en-US" sz="1700" dirty="0" err="1">
                <a:solidFill>
                  <a:schemeClr val="accent2"/>
                </a:solidFill>
                <a:latin typeface="Lucida Console" panose="020B0609040504020204" pitchFamily="49" charset="0"/>
              </a:rPr>
              <a:t>pid</a:t>
            </a:r>
            <a:r>
              <a:rPr lang="en-US" sz="1700" dirty="0">
                <a:solidFill>
                  <a:schemeClr val="accent2"/>
                </a:solidFill>
                <a:latin typeface="Lucida Console" panose="020B0609040504020204" pitchFamily="49" charset="0"/>
              </a:rPr>
              <a:t>=%d, rip=%p)!\n"</a:t>
            </a:r>
            <a:r>
              <a:rPr lang="en-US" sz="1700" dirty="0">
                <a:latin typeface="Lucida Console" panose="020B0609040504020204" pitchFamily="49" charset="0"/>
              </a:rPr>
              <a:t>,</a:t>
            </a:r>
          </a:p>
          <a:p>
            <a:pPr>
              <a:lnSpc>
                <a:spcPts val="1900"/>
              </a:lnSpc>
            </a:pPr>
            <a:r>
              <a:rPr lang="en-US" sz="1700" dirty="0">
                <a:latin typeface="Lucida Console" panose="020B0609040504020204" pitchFamily="49" charset="0"/>
              </a:rPr>
              <a:t>                   regs-&gt;</a:t>
            </a:r>
            <a:r>
              <a:rPr lang="en-US" sz="1700" dirty="0" err="1">
                <a:latin typeface="Lucida Console" panose="020B0609040504020204" pitchFamily="49" charset="0"/>
              </a:rPr>
              <a:t>reg_rax</a:t>
            </a:r>
            <a:r>
              <a:rPr lang="en-US" sz="1700" dirty="0">
                <a:latin typeface="Lucida Console" panose="020B0609040504020204" pitchFamily="49" charset="0"/>
              </a:rPr>
              <a:t>, current-&gt;</a:t>
            </a:r>
            <a:r>
              <a:rPr lang="en-US" sz="1700" dirty="0" err="1">
                <a:latin typeface="Lucida Console" panose="020B0609040504020204" pitchFamily="49" charset="0"/>
              </a:rPr>
              <a:t>pid</a:t>
            </a:r>
            <a:r>
              <a:rPr lang="en-US" sz="1700" dirty="0">
                <a:latin typeface="Lucida Console" panose="020B0609040504020204" pitchFamily="49" charset="0"/>
              </a:rPr>
              <a:t>, regs-&gt;</a:t>
            </a:r>
            <a:r>
              <a:rPr lang="en-US" sz="1700" dirty="0" err="1">
                <a:latin typeface="Lucida Console" panose="020B0609040504020204" pitchFamily="49" charset="0"/>
              </a:rPr>
              <a:t>reg_rip</a:t>
            </a:r>
            <a:r>
              <a:rPr lang="en-US" sz="1700" dirty="0">
                <a:latin typeface="Lucida Console" panose="020B0609040504020204" pitchFamily="49" charset="0"/>
              </a:rPr>
              <a:t>);</a:t>
            </a:r>
          </a:p>
          <a:p>
            <a:pPr>
              <a:lnSpc>
                <a:spcPts val="1900"/>
              </a:lnSpc>
            </a:pPr>
            <a:endParaRPr lang="en-US" sz="1700" dirty="0">
              <a:latin typeface="Lucida Console" panose="020B0609040504020204" pitchFamily="49" charset="0"/>
            </a:endParaRPr>
          </a:p>
          <a:p>
            <a:pPr>
              <a:lnSpc>
                <a:spcPts val="1900"/>
              </a:lnSpc>
            </a:pPr>
            <a:r>
              <a:rPr lang="en-US" sz="1700" dirty="0">
                <a:latin typeface="Lucida Console" panose="020B0609040504020204" pitchFamily="49" charset="0"/>
              </a:rPr>
              <a:t>    }</a:t>
            </a:r>
          </a:p>
          <a:p>
            <a:pPr>
              <a:lnSpc>
                <a:spcPts val="1900"/>
              </a:lnSpc>
            </a:pPr>
            <a:endParaRPr lang="en-US" sz="1700" dirty="0">
              <a:solidFill>
                <a:schemeClr val="accent2"/>
              </a:solidFill>
              <a:latin typeface="Lucida Console" panose="020B0609040504020204" pitchFamily="49" charset="0"/>
            </a:endParaRPr>
          </a:p>
          <a:p>
            <a:pPr>
              <a:lnSpc>
                <a:spcPts val="1900"/>
              </a:lnSpc>
            </a:pPr>
            <a:r>
              <a:rPr lang="en-US" sz="1700" dirty="0">
                <a:latin typeface="Lucida Console" panose="020B0609040504020204" pitchFamily="49" charset="0"/>
              </a:rPr>
              <a:t>    panic(</a:t>
            </a:r>
            <a:r>
              <a:rPr lang="en-US" sz="1700" dirty="0">
                <a:solidFill>
                  <a:schemeClr val="accent2"/>
                </a:solidFill>
                <a:latin typeface="Lucida Console" panose="020B0609040504020204" pitchFamily="49" charset="0"/>
              </a:rPr>
              <a:t>"Should not get here!\n"</a:t>
            </a:r>
            <a:r>
              <a:rPr lang="en-US" sz="1700" dirty="0">
                <a:latin typeface="Lucida Console" panose="020B0609040504020204" pitchFamily="49" charset="0"/>
              </a:rPr>
              <a:t>);</a:t>
            </a:r>
          </a:p>
          <a:p>
            <a:pPr>
              <a:lnSpc>
                <a:spcPts val="1900"/>
              </a:lnSpc>
            </a:pPr>
            <a:r>
              <a:rPr lang="en-US" sz="1700" dirty="0">
                <a:latin typeface="Lucida Console" panose="020B0609040504020204" pitchFamily="49" charset="0"/>
              </a:rPr>
              <a:t>}</a:t>
            </a:r>
          </a:p>
        </p:txBody>
      </p:sp>
      <p:sp>
        <p:nvSpPr>
          <p:cNvPr id="9" name="TextBox 8">
            <a:extLst>
              <a:ext uri="{FF2B5EF4-FFF2-40B4-BE49-F238E27FC236}">
                <a16:creationId xmlns:a16="http://schemas.microsoft.com/office/drawing/2014/main" id="{17D229AB-5A85-00B5-BD9E-CEEB394E9034}"/>
              </a:ext>
            </a:extLst>
          </p:cNvPr>
          <p:cNvSpPr txBox="1"/>
          <p:nvPr/>
        </p:nvSpPr>
        <p:spPr>
          <a:xfrm>
            <a:off x="5993029" y="1322174"/>
            <a:ext cx="6116594" cy="2708434"/>
          </a:xfrm>
          <a:prstGeom prst="rect">
            <a:avLst/>
          </a:prstGeom>
          <a:solidFill>
            <a:schemeClr val="bg1">
              <a:lumMod val="85000"/>
            </a:schemeClr>
          </a:solidFill>
        </p:spPr>
        <p:txBody>
          <a:bodyPr wrap="square">
            <a:spAutoFit/>
          </a:bodyPr>
          <a:lstStyle/>
          <a:p>
            <a:r>
              <a:rPr lang="en-US" sz="1700" dirty="0">
                <a:solidFill>
                  <a:srgbClr val="00B050"/>
                </a:solidFill>
                <a:latin typeface="Lucida Console" panose="020B0609040504020204" pitchFamily="49" charset="0"/>
              </a:rPr>
              <a:t>//Process state constants</a:t>
            </a:r>
          </a:p>
          <a:p>
            <a:r>
              <a:rPr lang="en-US" sz="1700" dirty="0">
                <a:solidFill>
                  <a:schemeClr val="accent1"/>
                </a:solidFill>
                <a:latin typeface="Lucida Console" panose="020B0609040504020204" pitchFamily="49" charset="0"/>
              </a:rPr>
              <a:t>#define </a:t>
            </a:r>
            <a:r>
              <a:rPr lang="en-US" sz="1700" dirty="0">
                <a:latin typeface="Lucida Console" panose="020B0609040504020204" pitchFamily="49" charset="0"/>
              </a:rPr>
              <a:t>P_RUNNABLE  </a:t>
            </a:r>
            <a:r>
              <a:rPr lang="en-US" sz="1700" dirty="0">
                <a:solidFill>
                  <a:schemeClr val="accent2"/>
                </a:solidFill>
                <a:latin typeface="Lucida Console" panose="020B0609040504020204" pitchFamily="49" charset="0"/>
              </a:rPr>
              <a:t>1</a:t>
            </a:r>
            <a:r>
              <a:rPr lang="en-US" sz="1700" dirty="0">
                <a:latin typeface="Lucida Console" panose="020B0609040504020204" pitchFamily="49" charset="0"/>
              </a:rPr>
              <a:t>  </a:t>
            </a:r>
            <a:r>
              <a:rPr lang="en-US" sz="1700" dirty="0">
                <a:solidFill>
                  <a:srgbClr val="00B050"/>
                </a:solidFill>
                <a:latin typeface="Lucida Console" panose="020B0609040504020204" pitchFamily="49" charset="0"/>
              </a:rPr>
              <a:t>//Runnable process</a:t>
            </a:r>
          </a:p>
          <a:p>
            <a:r>
              <a:rPr lang="en-US" sz="1700" dirty="0">
                <a:solidFill>
                  <a:schemeClr val="accent1"/>
                </a:solidFill>
                <a:latin typeface="Lucida Console" panose="020B0609040504020204" pitchFamily="49" charset="0"/>
              </a:rPr>
              <a:t>#define </a:t>
            </a:r>
            <a:r>
              <a:rPr lang="en-US" sz="1700" dirty="0">
                <a:latin typeface="Lucida Console" panose="020B0609040504020204" pitchFamily="49" charset="0"/>
              </a:rPr>
              <a:t>P_BLOCKED   </a:t>
            </a:r>
            <a:r>
              <a:rPr lang="en-US" sz="1700" dirty="0">
                <a:solidFill>
                  <a:schemeClr val="accent2"/>
                </a:solidFill>
                <a:latin typeface="Lucida Console" panose="020B0609040504020204" pitchFamily="49" charset="0"/>
              </a:rPr>
              <a:t>2</a:t>
            </a:r>
            <a:r>
              <a:rPr lang="en-US" sz="1700" dirty="0">
                <a:latin typeface="Lucida Console" panose="020B0609040504020204" pitchFamily="49" charset="0"/>
              </a:rPr>
              <a:t>  </a:t>
            </a:r>
            <a:r>
              <a:rPr lang="en-US" sz="1700" dirty="0">
                <a:solidFill>
                  <a:srgbClr val="00B050"/>
                </a:solidFill>
                <a:latin typeface="Lucida Console" panose="020B0609040504020204" pitchFamily="49" charset="0"/>
              </a:rPr>
              <a:t>//Blocked process</a:t>
            </a:r>
          </a:p>
          <a:p>
            <a:r>
              <a:rPr lang="en-US" sz="1700" dirty="0">
                <a:solidFill>
                  <a:schemeClr val="accent1"/>
                </a:solidFill>
                <a:latin typeface="Lucida Console" panose="020B0609040504020204" pitchFamily="49" charset="0"/>
              </a:rPr>
              <a:t>#define </a:t>
            </a:r>
            <a:r>
              <a:rPr lang="en-US" sz="1700" dirty="0">
                <a:latin typeface="Lucida Console" panose="020B0609040504020204" pitchFamily="49" charset="0"/>
              </a:rPr>
              <a:t>P_FAULTED   </a:t>
            </a:r>
            <a:r>
              <a:rPr lang="en-US" sz="1700" dirty="0">
                <a:solidFill>
                  <a:schemeClr val="accent2"/>
                </a:solidFill>
                <a:latin typeface="Lucida Console" panose="020B0609040504020204" pitchFamily="49" charset="0"/>
              </a:rPr>
              <a:t>3</a:t>
            </a:r>
            <a:r>
              <a:rPr lang="en-US" sz="1700" dirty="0">
                <a:latin typeface="Lucida Console" panose="020B0609040504020204" pitchFamily="49" charset="0"/>
              </a:rPr>
              <a:t>  </a:t>
            </a:r>
            <a:r>
              <a:rPr lang="en-US" sz="1700" dirty="0">
                <a:solidFill>
                  <a:srgbClr val="00B050"/>
                </a:solidFill>
                <a:latin typeface="Lucida Console" panose="020B0609040504020204" pitchFamily="49" charset="0"/>
              </a:rPr>
              <a:t>//Faulted process</a:t>
            </a:r>
          </a:p>
          <a:p>
            <a:r>
              <a:rPr lang="en-US" sz="1700" dirty="0">
                <a:solidFill>
                  <a:schemeClr val="accent1"/>
                </a:solidFill>
                <a:latin typeface="Lucida Console" panose="020B0609040504020204" pitchFamily="49" charset="0"/>
              </a:rPr>
              <a:t>struct</a:t>
            </a:r>
            <a:r>
              <a:rPr lang="en-US" sz="1700" dirty="0">
                <a:latin typeface="Lucida Console" panose="020B0609040504020204" pitchFamily="49" charset="0"/>
              </a:rPr>
              <a:t> proc {</a:t>
            </a:r>
          </a:p>
          <a:p>
            <a:r>
              <a:rPr lang="en-US" sz="1700" dirty="0">
                <a:latin typeface="Lucida Console" panose="020B0609040504020204" pitchFamily="49" charset="0"/>
              </a:rPr>
              <a:t>    x86_64_pagetable* </a:t>
            </a:r>
            <a:r>
              <a:rPr lang="en-US" sz="1700" dirty="0" err="1">
                <a:latin typeface="Lucida Console" panose="020B0609040504020204" pitchFamily="49" charset="0"/>
              </a:rPr>
              <a:t>pagetable</a:t>
            </a:r>
            <a:r>
              <a:rPr lang="en-US" sz="1700" dirty="0">
                <a:latin typeface="Lucida Console" panose="020B0609040504020204" pitchFamily="49" charset="0"/>
              </a:rPr>
              <a:t>; </a:t>
            </a:r>
            <a:r>
              <a:rPr lang="en-US" sz="1700" dirty="0">
                <a:solidFill>
                  <a:srgbClr val="00B050"/>
                </a:solidFill>
                <a:latin typeface="Lucida Console" panose="020B0609040504020204" pitchFamily="49" charset="0"/>
              </a:rPr>
              <a:t>//Page table</a:t>
            </a:r>
          </a:p>
          <a:p>
            <a:r>
              <a:rPr lang="en-US" sz="1700" dirty="0">
                <a:latin typeface="Lucida Console" panose="020B0609040504020204" pitchFamily="49" charset="0"/>
              </a:rPr>
              <a:t>    </a:t>
            </a:r>
            <a:r>
              <a:rPr lang="en-US" sz="1700" dirty="0" err="1">
                <a:latin typeface="Lucida Console" panose="020B0609040504020204" pitchFamily="49" charset="0"/>
              </a:rPr>
              <a:t>pid_t</a:t>
            </a:r>
            <a:r>
              <a:rPr lang="en-US" sz="1700" dirty="0">
                <a:latin typeface="Lucida Console" panose="020B0609040504020204" pitchFamily="49" charset="0"/>
              </a:rPr>
              <a:t> </a:t>
            </a:r>
            <a:r>
              <a:rPr lang="en-US" sz="1700" dirty="0" err="1">
                <a:latin typeface="Lucida Console" panose="020B0609040504020204" pitchFamily="49" charset="0"/>
              </a:rPr>
              <a:t>pid</a:t>
            </a:r>
            <a:r>
              <a:rPr lang="en-US" sz="1700" dirty="0">
                <a:latin typeface="Lucida Console" panose="020B0609040504020204" pitchFamily="49" charset="0"/>
              </a:rPr>
              <a:t>;         </a:t>
            </a:r>
            <a:r>
              <a:rPr lang="en-US" sz="1700" dirty="0">
                <a:solidFill>
                  <a:srgbClr val="00B050"/>
                </a:solidFill>
                <a:latin typeface="Lucida Console" panose="020B0609040504020204" pitchFamily="49" charset="0"/>
              </a:rPr>
              <a:t>//Process ID</a:t>
            </a:r>
          </a:p>
          <a:p>
            <a:r>
              <a:rPr lang="en-US" sz="1700" dirty="0">
                <a:latin typeface="Lucida Console" panose="020B0609040504020204" pitchFamily="49" charset="0"/>
              </a:rPr>
              <a:t>    </a:t>
            </a:r>
            <a:r>
              <a:rPr lang="en-US" sz="1700" dirty="0">
                <a:solidFill>
                  <a:schemeClr val="accent1"/>
                </a:solidFill>
                <a:latin typeface="Lucida Console" panose="020B0609040504020204" pitchFamily="49" charset="0"/>
              </a:rPr>
              <a:t>int</a:t>
            </a:r>
            <a:r>
              <a:rPr lang="en-US" sz="1700" dirty="0">
                <a:latin typeface="Lucida Console" panose="020B0609040504020204" pitchFamily="49" charset="0"/>
              </a:rPr>
              <a:t> state;         </a:t>
            </a:r>
            <a:r>
              <a:rPr lang="en-US" sz="1700" dirty="0">
                <a:solidFill>
                  <a:srgbClr val="00B050"/>
                </a:solidFill>
                <a:latin typeface="Lucida Console" panose="020B0609040504020204" pitchFamily="49" charset="0"/>
              </a:rPr>
              <a:t>//State (see above)</a:t>
            </a:r>
          </a:p>
          <a:p>
            <a:r>
              <a:rPr lang="en-US" sz="1700" dirty="0">
                <a:latin typeface="Lucida Console" panose="020B0609040504020204" pitchFamily="49" charset="0"/>
              </a:rPr>
              <a:t>    </a:t>
            </a:r>
            <a:r>
              <a:rPr lang="en-US" sz="1700" dirty="0" err="1">
                <a:latin typeface="Lucida Console" panose="020B0609040504020204" pitchFamily="49" charset="0"/>
              </a:rPr>
              <a:t>regstate</a:t>
            </a:r>
            <a:r>
              <a:rPr lang="en-US" sz="1700" dirty="0">
                <a:latin typeface="Lucida Console" panose="020B0609040504020204" pitchFamily="49" charset="0"/>
              </a:rPr>
              <a:t> regs;     </a:t>
            </a:r>
            <a:r>
              <a:rPr lang="en-US" sz="1700" dirty="0">
                <a:solidFill>
                  <a:srgbClr val="00B050"/>
                </a:solidFill>
                <a:latin typeface="Lucida Console" panose="020B0609040504020204" pitchFamily="49" charset="0"/>
              </a:rPr>
              <a:t>//User-mode registers</a:t>
            </a:r>
          </a:p>
          <a:p>
            <a:r>
              <a:rPr lang="en-US" sz="1700" dirty="0">
                <a:latin typeface="Lucida Console" panose="020B0609040504020204" pitchFamily="49" charset="0"/>
              </a:rPr>
              <a:t>};</a:t>
            </a:r>
          </a:p>
        </p:txBody>
      </p:sp>
      <p:cxnSp>
        <p:nvCxnSpPr>
          <p:cNvPr id="3" name="Connector: Elbow 2">
            <a:extLst>
              <a:ext uri="{FF2B5EF4-FFF2-40B4-BE49-F238E27FC236}">
                <a16:creationId xmlns:a16="http://schemas.microsoft.com/office/drawing/2014/main" id="{A6717BF1-1134-21FB-6622-9AE7E71D4DCB}"/>
              </a:ext>
            </a:extLst>
          </p:cNvPr>
          <p:cNvCxnSpPr/>
          <p:nvPr/>
        </p:nvCxnSpPr>
        <p:spPr>
          <a:xfrm>
            <a:off x="3731741" y="1717594"/>
            <a:ext cx="2261288" cy="803189"/>
          </a:xfrm>
          <a:prstGeom prst="bentConnector3">
            <a:avLst>
              <a:gd name="adj1" fmla="val 9207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13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3885820"/>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535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7946BE-DF3A-0572-74A7-BF1C6F034418}"/>
              </a:ext>
            </a:extLst>
          </p:cNvPr>
          <p:cNvSpPr txBox="1"/>
          <p:nvPr/>
        </p:nvSpPr>
        <p:spPr>
          <a:xfrm>
            <a:off x="429387" y="37071"/>
            <a:ext cx="7429500" cy="6876241"/>
          </a:xfrm>
          <a:prstGeom prst="rect">
            <a:avLst/>
          </a:prstGeom>
          <a:noFill/>
        </p:spPr>
        <p:txBody>
          <a:bodyPr wrap="square">
            <a:spAutoFit/>
          </a:bodyPr>
          <a:lstStyle/>
          <a:p>
            <a:pPr>
              <a:lnSpc>
                <a:spcPts val="2300"/>
              </a:lnSpc>
            </a:pPr>
            <a:r>
              <a:rPr lang="en-US" sz="1950" dirty="0">
                <a:solidFill>
                  <a:srgbClr val="FF0000"/>
                </a:solidFill>
                <a:latin typeface="Lucida Console" panose="020B0609040504020204" pitchFamily="49" charset="0"/>
              </a:rPr>
              <a:t>_Z13syscall_entryv:</a:t>
            </a:r>
          </a:p>
          <a:p>
            <a:pPr>
              <a:lnSpc>
                <a:spcPts val="2300"/>
              </a:lnSpc>
            </a:pPr>
            <a:r>
              <a:rPr lang="en-US" sz="1950" dirty="0">
                <a:solidFill>
                  <a:srgbClr val="FF0000"/>
                </a:solidFill>
                <a:latin typeface="Lucida Console" panose="020B0609040504020204" pitchFamily="49" charset="0"/>
              </a:rPr>
              <a:t>   </a:t>
            </a:r>
            <a:r>
              <a:rPr lang="en-US" sz="1950" dirty="0">
                <a:solidFill>
                  <a:srgbClr val="00B050"/>
                </a:solidFill>
                <a:latin typeface="Lucida Console" panose="020B0609040504020204" pitchFamily="49" charset="0"/>
              </a:rPr>
              <a:t>//Elided code: Save registers</a:t>
            </a:r>
          </a:p>
          <a:p>
            <a:pPr>
              <a:lnSpc>
                <a:spcPts val="2300"/>
              </a:lnSpc>
            </a:pPr>
            <a:r>
              <a:rPr lang="en-US" sz="1950" dirty="0">
                <a:solidFill>
                  <a:srgbClr val="00B050"/>
                </a:solidFill>
                <a:latin typeface="Lucida Console" panose="020B0609040504020204" pitchFamily="49" charset="0"/>
              </a:rPr>
              <a:t>   //on the stack, enable access to</a:t>
            </a:r>
          </a:p>
          <a:p>
            <a:pPr>
              <a:lnSpc>
                <a:spcPts val="2300"/>
              </a:lnSpc>
            </a:pPr>
            <a:r>
              <a:rPr lang="en-US" sz="1950" dirty="0">
                <a:solidFill>
                  <a:srgbClr val="00B050"/>
                </a:solidFill>
                <a:latin typeface="Lucida Console" panose="020B0609040504020204" pitchFamily="49" charset="0"/>
              </a:rPr>
              <a:t>   //kernel memory, then . . .</a:t>
            </a:r>
          </a:p>
          <a:p>
            <a:pPr>
              <a:lnSpc>
                <a:spcPts val="2300"/>
              </a:lnSpc>
            </a:pPr>
            <a:r>
              <a:rPr lang="en-US" sz="1950" dirty="0">
                <a:latin typeface="Lucida Console" panose="020B0609040504020204" pitchFamily="49" charset="0"/>
              </a:rPr>
              <a:t>   </a:t>
            </a:r>
          </a:p>
          <a:p>
            <a:pPr>
              <a:lnSpc>
                <a:spcPts val="2300"/>
              </a:lnSpc>
            </a:pPr>
            <a:r>
              <a:rPr lang="en-US" sz="1950" dirty="0">
                <a:latin typeface="Lucida Console" panose="020B0609040504020204" pitchFamily="49" charset="0"/>
              </a:rPr>
              <a:t>   </a:t>
            </a:r>
            <a:r>
              <a:rPr lang="en-US" sz="1950" dirty="0">
                <a:solidFill>
                  <a:srgbClr val="00B050"/>
                </a:solidFill>
                <a:latin typeface="Lucida Console" panose="020B0609040504020204" pitchFamily="49" charset="0"/>
              </a:rPr>
              <a:t>//Call </a:t>
            </a:r>
            <a:r>
              <a:rPr lang="en-US" sz="1950" dirty="0" err="1">
                <a:solidFill>
                  <a:srgbClr val="00B050"/>
                </a:solidFill>
                <a:latin typeface="Lucida Console" panose="020B0609040504020204" pitchFamily="49" charset="0"/>
              </a:rPr>
              <a:t>syscall</a:t>
            </a:r>
            <a:r>
              <a:rPr lang="en-US" sz="1950" dirty="0">
                <a:solidFill>
                  <a:srgbClr val="00B050"/>
                </a:solidFill>
                <a:latin typeface="Lucida Console" panose="020B0609040504020204" pitchFamily="49" charset="0"/>
              </a:rPr>
              <a:t>().</a:t>
            </a:r>
          </a:p>
          <a:p>
            <a:pPr>
              <a:lnSpc>
                <a:spcPts val="2300"/>
              </a:lnSpc>
            </a:pPr>
            <a:r>
              <a:rPr lang="en-US" sz="1950" dirty="0">
                <a:latin typeface="Lucida Console" panose="020B0609040504020204" pitchFamily="49" charset="0"/>
              </a:rPr>
              <a:t>   </a:t>
            </a:r>
            <a:r>
              <a:rPr lang="en-US" sz="1950" dirty="0" err="1">
                <a:solidFill>
                  <a:schemeClr val="accent1"/>
                </a:solidFill>
                <a:latin typeface="Lucida Console" panose="020B0609040504020204" pitchFamily="49" charset="0"/>
              </a:rPr>
              <a:t>movq</a:t>
            </a:r>
            <a:r>
              <a:rPr lang="en-US" sz="1950" dirty="0">
                <a:latin typeface="Lucida Console" panose="020B0609040504020204" pitchFamily="49" charset="0"/>
              </a:rPr>
              <a:t> </a:t>
            </a:r>
            <a:r>
              <a:rPr lang="en-US" sz="1950" dirty="0">
                <a:solidFill>
                  <a:srgbClr val="FF66FF"/>
                </a:solidFill>
                <a:latin typeface="Lucida Console" panose="020B0609040504020204" pitchFamily="49" charset="0"/>
              </a:rPr>
              <a:t>%</a:t>
            </a:r>
            <a:r>
              <a:rPr lang="en-US" sz="1950" dirty="0" err="1">
                <a:solidFill>
                  <a:srgbClr val="FF66FF"/>
                </a:solidFill>
                <a:latin typeface="Lucida Console" panose="020B0609040504020204" pitchFamily="49" charset="0"/>
              </a:rPr>
              <a:t>rsp</a:t>
            </a:r>
            <a:r>
              <a:rPr lang="en-US" sz="1950" dirty="0">
                <a:latin typeface="Lucida Console" panose="020B0609040504020204" pitchFamily="49" charset="0"/>
              </a:rPr>
              <a:t>, </a:t>
            </a:r>
            <a:r>
              <a:rPr lang="en-US" sz="1950" dirty="0">
                <a:solidFill>
                  <a:srgbClr val="FF66FF"/>
                </a:solidFill>
                <a:latin typeface="Lucida Console" panose="020B0609040504020204" pitchFamily="49" charset="0"/>
              </a:rPr>
              <a:t>%</a:t>
            </a:r>
            <a:r>
              <a:rPr lang="en-US" sz="1950" dirty="0" err="1">
                <a:solidFill>
                  <a:srgbClr val="FF66FF"/>
                </a:solidFill>
                <a:latin typeface="Lucida Console" panose="020B0609040504020204" pitchFamily="49" charset="0"/>
              </a:rPr>
              <a:t>rdi</a:t>
            </a:r>
            <a:endParaRPr lang="en-US" sz="1950" dirty="0">
              <a:solidFill>
                <a:srgbClr val="FF66FF"/>
              </a:solidFill>
              <a:latin typeface="Lucida Console" panose="020B0609040504020204" pitchFamily="49" charset="0"/>
            </a:endParaRPr>
          </a:p>
          <a:p>
            <a:pPr>
              <a:lnSpc>
                <a:spcPts val="2300"/>
              </a:lnSpc>
            </a:pPr>
            <a:r>
              <a:rPr lang="en-US" sz="1950" dirty="0">
                <a:solidFill>
                  <a:schemeClr val="accent1"/>
                </a:solidFill>
                <a:latin typeface="Lucida Console" panose="020B0609040504020204" pitchFamily="49" charset="0"/>
              </a:rPr>
              <a:t>   call</a:t>
            </a:r>
            <a:r>
              <a:rPr lang="en-US" sz="1950" dirty="0">
                <a:latin typeface="Lucida Console" panose="020B0609040504020204" pitchFamily="49" charset="0"/>
              </a:rPr>
              <a:t> </a:t>
            </a:r>
            <a:r>
              <a:rPr lang="en-US" sz="1950" dirty="0">
                <a:solidFill>
                  <a:srgbClr val="FF0000"/>
                </a:solidFill>
                <a:latin typeface="Lucida Console" panose="020B0609040504020204" pitchFamily="49" charset="0"/>
              </a:rPr>
              <a:t>_Z7syscallP8regstate</a:t>
            </a:r>
          </a:p>
          <a:p>
            <a:pPr>
              <a:lnSpc>
                <a:spcPts val="2300"/>
              </a:lnSpc>
            </a:pPr>
            <a:r>
              <a:rPr lang="en-US" sz="1950" dirty="0">
                <a:latin typeface="Lucida Console" panose="020B0609040504020204" pitchFamily="49" charset="0"/>
              </a:rPr>
              <a:t>   </a:t>
            </a:r>
            <a:endParaRPr lang="en-US" sz="1950" dirty="0">
              <a:solidFill>
                <a:srgbClr val="00B050"/>
              </a:solidFill>
              <a:latin typeface="Lucida Console" panose="020B0609040504020204" pitchFamily="49" charset="0"/>
            </a:endParaRPr>
          </a:p>
          <a:p>
            <a:pPr>
              <a:lnSpc>
                <a:spcPts val="2300"/>
              </a:lnSpc>
            </a:pPr>
            <a:r>
              <a:rPr lang="en-US" sz="1950" dirty="0">
                <a:solidFill>
                  <a:srgbClr val="00B050"/>
                </a:solidFill>
                <a:latin typeface="Lucida Console" panose="020B0609040504020204" pitchFamily="49" charset="0"/>
              </a:rPr>
              <a:t>   //C++ kernel code already restored</a:t>
            </a:r>
          </a:p>
          <a:p>
            <a:pPr>
              <a:lnSpc>
                <a:spcPts val="2300"/>
              </a:lnSpc>
            </a:pPr>
            <a:r>
              <a:rPr lang="en-US" sz="1950" dirty="0">
                <a:solidFill>
                  <a:srgbClr val="00B050"/>
                </a:solidFill>
                <a:latin typeface="Lucida Console" panose="020B0609040504020204" pitchFamily="49" charset="0"/>
              </a:rPr>
              <a:t>   //callee-saved user-mode registers.</a:t>
            </a:r>
          </a:p>
          <a:p>
            <a:pPr>
              <a:lnSpc>
                <a:spcPts val="2300"/>
              </a:lnSpc>
            </a:pPr>
            <a:r>
              <a:rPr lang="en-US" sz="1950" dirty="0">
                <a:solidFill>
                  <a:srgbClr val="00B050"/>
                </a:solidFill>
                <a:latin typeface="Lucida Console" panose="020B0609040504020204" pitchFamily="49" charset="0"/>
              </a:rPr>
              <a:t>   //Disable access to kernel memory.</a:t>
            </a:r>
          </a:p>
          <a:p>
            <a:pPr>
              <a:lnSpc>
                <a:spcPts val="2300"/>
              </a:lnSpc>
            </a:pPr>
            <a:r>
              <a:rPr lang="en-US" sz="1950" dirty="0">
                <a:solidFill>
                  <a:schemeClr val="accent1"/>
                </a:solidFill>
                <a:latin typeface="Lucida Console" panose="020B0609040504020204" pitchFamily="49" charset="0"/>
              </a:rPr>
              <a:t>   </a:t>
            </a:r>
            <a:r>
              <a:rPr lang="en-US" sz="1950" dirty="0" err="1">
                <a:solidFill>
                  <a:schemeClr val="accent1"/>
                </a:solidFill>
                <a:latin typeface="Lucida Console" panose="020B0609040504020204" pitchFamily="49" charset="0"/>
              </a:rPr>
              <a:t>movq</a:t>
            </a:r>
            <a:r>
              <a:rPr lang="en-US" sz="1950" dirty="0">
                <a:latin typeface="Lucida Console" panose="020B0609040504020204" pitchFamily="49" charset="0"/>
              </a:rPr>
              <a:t> </a:t>
            </a:r>
            <a:r>
              <a:rPr lang="en-US" sz="1950" dirty="0">
                <a:solidFill>
                  <a:schemeClr val="accent2"/>
                </a:solidFill>
                <a:latin typeface="Lucida Console" panose="020B0609040504020204" pitchFamily="49" charset="0"/>
              </a:rPr>
              <a:t>current</a:t>
            </a:r>
            <a:r>
              <a:rPr lang="en-US" sz="1950" dirty="0">
                <a:latin typeface="Lucida Console" panose="020B0609040504020204" pitchFamily="49" charset="0"/>
              </a:rPr>
              <a:t>, </a:t>
            </a:r>
            <a:r>
              <a:rPr lang="en-US" sz="1950" dirty="0">
                <a:solidFill>
                  <a:srgbClr val="FF66FF"/>
                </a:solidFill>
                <a:latin typeface="Lucida Console" panose="020B0609040504020204" pitchFamily="49" charset="0"/>
              </a:rPr>
              <a:t>%</a:t>
            </a:r>
            <a:r>
              <a:rPr lang="en-US" sz="1950" dirty="0" err="1">
                <a:solidFill>
                  <a:srgbClr val="FF66FF"/>
                </a:solidFill>
                <a:latin typeface="Lucida Console" panose="020B0609040504020204" pitchFamily="49" charset="0"/>
              </a:rPr>
              <a:t>rcx</a:t>
            </a:r>
            <a:endParaRPr lang="en-US" sz="1950" dirty="0">
              <a:solidFill>
                <a:srgbClr val="FF66FF"/>
              </a:solidFill>
              <a:latin typeface="Lucida Console" panose="020B0609040504020204" pitchFamily="49" charset="0"/>
            </a:endParaRPr>
          </a:p>
          <a:p>
            <a:pPr>
              <a:lnSpc>
                <a:spcPts val="2300"/>
              </a:lnSpc>
            </a:pPr>
            <a:r>
              <a:rPr lang="en-US" sz="1950" dirty="0">
                <a:solidFill>
                  <a:schemeClr val="accent1"/>
                </a:solidFill>
                <a:latin typeface="Lucida Console" panose="020B0609040504020204" pitchFamily="49" charset="0"/>
              </a:rPr>
              <a:t>   </a:t>
            </a:r>
            <a:r>
              <a:rPr lang="en-US" sz="1950" dirty="0" err="1">
                <a:solidFill>
                  <a:schemeClr val="accent1"/>
                </a:solidFill>
                <a:latin typeface="Lucida Console" panose="020B0609040504020204" pitchFamily="49" charset="0"/>
              </a:rPr>
              <a:t>movq</a:t>
            </a:r>
            <a:r>
              <a:rPr lang="en-US" sz="1950" dirty="0">
                <a:latin typeface="Lucida Console" panose="020B0609040504020204" pitchFamily="49" charset="0"/>
              </a:rPr>
              <a:t> (</a:t>
            </a:r>
            <a:r>
              <a:rPr lang="en-US" sz="1950" dirty="0">
                <a:solidFill>
                  <a:srgbClr val="FF66FF"/>
                </a:solidFill>
                <a:latin typeface="Lucida Console" panose="020B0609040504020204" pitchFamily="49" charset="0"/>
              </a:rPr>
              <a:t>%</a:t>
            </a:r>
            <a:r>
              <a:rPr lang="en-US" sz="1950" dirty="0" err="1">
                <a:solidFill>
                  <a:srgbClr val="FF66FF"/>
                </a:solidFill>
                <a:latin typeface="Lucida Console" panose="020B0609040504020204" pitchFamily="49" charset="0"/>
              </a:rPr>
              <a:t>rcx</a:t>
            </a:r>
            <a:r>
              <a:rPr lang="en-US" sz="1950" dirty="0">
                <a:latin typeface="Lucida Console" panose="020B0609040504020204" pitchFamily="49" charset="0"/>
              </a:rPr>
              <a:t>), </a:t>
            </a:r>
            <a:r>
              <a:rPr lang="en-US" sz="1950" dirty="0">
                <a:solidFill>
                  <a:srgbClr val="FF66FF"/>
                </a:solidFill>
                <a:latin typeface="Lucida Console" panose="020B0609040504020204" pitchFamily="49" charset="0"/>
              </a:rPr>
              <a:t>%</a:t>
            </a:r>
            <a:r>
              <a:rPr lang="en-US" sz="1950" dirty="0" err="1">
                <a:solidFill>
                  <a:srgbClr val="FF66FF"/>
                </a:solidFill>
                <a:latin typeface="Lucida Console" panose="020B0609040504020204" pitchFamily="49" charset="0"/>
              </a:rPr>
              <a:t>rcx</a:t>
            </a:r>
            <a:r>
              <a:rPr lang="en-US" sz="1950" dirty="0">
                <a:latin typeface="Lucida Console" panose="020B0609040504020204" pitchFamily="49" charset="0"/>
              </a:rPr>
              <a:t>  </a:t>
            </a:r>
            <a:r>
              <a:rPr lang="en-US" sz="1950" dirty="0">
                <a:solidFill>
                  <a:srgbClr val="00B050"/>
                </a:solidFill>
                <a:latin typeface="Lucida Console" panose="020B0609040504020204" pitchFamily="49" charset="0"/>
              </a:rPr>
              <a:t>//proc::</a:t>
            </a:r>
            <a:r>
              <a:rPr lang="en-US" sz="1950" dirty="0" err="1">
                <a:solidFill>
                  <a:srgbClr val="00B050"/>
                </a:solidFill>
                <a:latin typeface="Lucida Console" panose="020B0609040504020204" pitchFamily="49" charset="0"/>
              </a:rPr>
              <a:t>pagetable</a:t>
            </a:r>
            <a:endParaRPr lang="en-US" sz="1950" dirty="0">
              <a:solidFill>
                <a:srgbClr val="00B050"/>
              </a:solidFill>
              <a:latin typeface="Lucida Console" panose="020B0609040504020204" pitchFamily="49" charset="0"/>
            </a:endParaRPr>
          </a:p>
          <a:p>
            <a:pPr>
              <a:lnSpc>
                <a:spcPts val="2300"/>
              </a:lnSpc>
            </a:pPr>
            <a:r>
              <a:rPr lang="en-US" sz="1950" dirty="0">
                <a:solidFill>
                  <a:schemeClr val="accent1"/>
                </a:solidFill>
                <a:latin typeface="Lucida Console" panose="020B0609040504020204" pitchFamily="49" charset="0"/>
              </a:rPr>
              <a:t>   </a:t>
            </a:r>
            <a:r>
              <a:rPr lang="en-US" sz="1950" dirty="0" err="1">
                <a:solidFill>
                  <a:schemeClr val="accent1"/>
                </a:solidFill>
                <a:latin typeface="Lucida Console" panose="020B0609040504020204" pitchFamily="49" charset="0"/>
              </a:rPr>
              <a:t>movq</a:t>
            </a:r>
            <a:r>
              <a:rPr lang="en-US" sz="1950" dirty="0">
                <a:latin typeface="Lucida Console" panose="020B0609040504020204" pitchFamily="49" charset="0"/>
              </a:rPr>
              <a:t> </a:t>
            </a:r>
            <a:r>
              <a:rPr lang="en-US" sz="1950" dirty="0">
                <a:solidFill>
                  <a:srgbClr val="FF66FF"/>
                </a:solidFill>
                <a:latin typeface="Lucida Console" panose="020B0609040504020204" pitchFamily="49" charset="0"/>
              </a:rPr>
              <a:t>%</a:t>
            </a:r>
            <a:r>
              <a:rPr lang="en-US" sz="1950" dirty="0" err="1">
                <a:solidFill>
                  <a:srgbClr val="FF66FF"/>
                </a:solidFill>
                <a:latin typeface="Lucida Console" panose="020B0609040504020204" pitchFamily="49" charset="0"/>
              </a:rPr>
              <a:t>rcx</a:t>
            </a:r>
            <a:r>
              <a:rPr lang="en-US" sz="1950" dirty="0">
                <a:latin typeface="Lucida Console" panose="020B0609040504020204" pitchFamily="49" charset="0"/>
              </a:rPr>
              <a:t>, </a:t>
            </a:r>
            <a:r>
              <a:rPr lang="en-US" sz="1950" dirty="0">
                <a:solidFill>
                  <a:srgbClr val="FF66FF"/>
                </a:solidFill>
                <a:latin typeface="Lucida Console" panose="020B0609040504020204" pitchFamily="49" charset="0"/>
              </a:rPr>
              <a:t>%cr3</a:t>
            </a:r>
            <a:r>
              <a:rPr lang="en-US" sz="1950" dirty="0">
                <a:solidFill>
                  <a:srgbClr val="00B050"/>
                </a:solidFill>
                <a:latin typeface="Lucida Console" panose="020B0609040504020204" pitchFamily="49" charset="0"/>
              </a:rPr>
              <a:t>    //Update the page</a:t>
            </a:r>
          </a:p>
          <a:p>
            <a:pPr>
              <a:lnSpc>
                <a:spcPts val="2300"/>
              </a:lnSpc>
            </a:pPr>
            <a:r>
              <a:rPr lang="en-US" sz="1950" dirty="0">
                <a:solidFill>
                  <a:srgbClr val="00B050"/>
                </a:solidFill>
                <a:latin typeface="Lucida Console" panose="020B0609040504020204" pitchFamily="49" charset="0"/>
              </a:rPr>
              <a:t>                      //table pointer.</a:t>
            </a:r>
          </a:p>
          <a:p>
            <a:pPr>
              <a:lnSpc>
                <a:spcPts val="2300"/>
              </a:lnSpc>
            </a:pPr>
            <a:r>
              <a:rPr lang="en-US" sz="1950" dirty="0">
                <a:latin typeface="Lucida Console" panose="020B0609040504020204" pitchFamily="49" charset="0"/>
              </a:rPr>
              <a:t>   </a:t>
            </a:r>
          </a:p>
          <a:p>
            <a:pPr>
              <a:lnSpc>
                <a:spcPts val="2300"/>
              </a:lnSpc>
            </a:pPr>
            <a:r>
              <a:rPr lang="en-US" sz="1950" dirty="0">
                <a:solidFill>
                  <a:srgbClr val="00B050"/>
                </a:solidFill>
                <a:latin typeface="Lucida Console" panose="020B0609040504020204" pitchFamily="49" charset="0"/>
              </a:rPr>
              <a:t>   //Discard user-mode register state</a:t>
            </a:r>
          </a:p>
          <a:p>
            <a:pPr>
              <a:lnSpc>
                <a:spcPts val="2300"/>
              </a:lnSpc>
            </a:pPr>
            <a:r>
              <a:rPr lang="en-US" sz="1950" dirty="0">
                <a:solidFill>
                  <a:srgbClr val="00B050"/>
                </a:solidFill>
                <a:latin typeface="Lucida Console" panose="020B0609040504020204" pitchFamily="49" charset="0"/>
              </a:rPr>
              <a:t>   //on the stack.</a:t>
            </a:r>
          </a:p>
          <a:p>
            <a:pPr>
              <a:lnSpc>
                <a:spcPts val="2300"/>
              </a:lnSpc>
            </a:pPr>
            <a:r>
              <a:rPr lang="en-US" sz="1950" dirty="0">
                <a:solidFill>
                  <a:schemeClr val="accent1"/>
                </a:solidFill>
                <a:latin typeface="Lucida Console" panose="020B0609040504020204" pitchFamily="49" charset="0"/>
              </a:rPr>
              <a:t>   </a:t>
            </a:r>
            <a:r>
              <a:rPr lang="en-US" sz="1950" dirty="0" err="1">
                <a:solidFill>
                  <a:schemeClr val="accent1"/>
                </a:solidFill>
                <a:latin typeface="Lucida Console" panose="020B0609040504020204" pitchFamily="49" charset="0"/>
              </a:rPr>
              <a:t>addq</a:t>
            </a:r>
            <a:r>
              <a:rPr lang="en-US" sz="1950" dirty="0">
                <a:latin typeface="Lucida Console" panose="020B0609040504020204" pitchFamily="49" charset="0"/>
              </a:rPr>
              <a:t> </a:t>
            </a:r>
            <a:r>
              <a:rPr lang="en-US" sz="1950" dirty="0">
                <a:solidFill>
                  <a:schemeClr val="accent2"/>
                </a:solidFill>
                <a:latin typeface="Lucida Console" panose="020B0609040504020204" pitchFamily="49" charset="0"/>
              </a:rPr>
              <a:t>$</a:t>
            </a:r>
            <a:r>
              <a:rPr lang="en-US" sz="1950" dirty="0">
                <a:latin typeface="Lucida Console" panose="020B0609040504020204" pitchFamily="49" charset="0"/>
              </a:rPr>
              <a:t>(</a:t>
            </a:r>
            <a:r>
              <a:rPr lang="en-US" sz="1950" dirty="0">
                <a:solidFill>
                  <a:schemeClr val="accent2"/>
                </a:solidFill>
                <a:latin typeface="Lucida Console" panose="020B0609040504020204" pitchFamily="49" charset="0"/>
              </a:rPr>
              <a:t>8</a:t>
            </a:r>
            <a:r>
              <a:rPr lang="en-US" sz="1950" dirty="0">
                <a:latin typeface="Lucida Console" panose="020B0609040504020204" pitchFamily="49" charset="0"/>
              </a:rPr>
              <a:t> * </a:t>
            </a:r>
            <a:r>
              <a:rPr lang="en-US" sz="1950" dirty="0">
                <a:solidFill>
                  <a:schemeClr val="accent2"/>
                </a:solidFill>
                <a:latin typeface="Lucida Console" panose="020B0609040504020204" pitchFamily="49" charset="0"/>
              </a:rPr>
              <a:t>19</a:t>
            </a:r>
            <a:r>
              <a:rPr lang="en-US" sz="1950" dirty="0">
                <a:latin typeface="Lucida Console" panose="020B0609040504020204" pitchFamily="49" charset="0"/>
              </a:rPr>
              <a:t>), </a:t>
            </a:r>
            <a:r>
              <a:rPr lang="en-US" sz="1950" dirty="0">
                <a:solidFill>
                  <a:srgbClr val="FF66FF"/>
                </a:solidFill>
                <a:latin typeface="Lucida Console" panose="020B0609040504020204" pitchFamily="49" charset="0"/>
              </a:rPr>
              <a:t>%</a:t>
            </a:r>
            <a:r>
              <a:rPr lang="en-US" sz="1950" dirty="0" err="1">
                <a:solidFill>
                  <a:srgbClr val="FF66FF"/>
                </a:solidFill>
                <a:latin typeface="Lucida Console" panose="020B0609040504020204" pitchFamily="49" charset="0"/>
              </a:rPr>
              <a:t>rsp</a:t>
            </a:r>
            <a:endParaRPr lang="en-US" sz="1950" dirty="0">
              <a:solidFill>
                <a:srgbClr val="FF66FF"/>
              </a:solidFill>
              <a:latin typeface="Lucida Console" panose="020B0609040504020204" pitchFamily="49" charset="0"/>
            </a:endParaRPr>
          </a:p>
          <a:p>
            <a:pPr>
              <a:lnSpc>
                <a:spcPts val="2300"/>
              </a:lnSpc>
            </a:pPr>
            <a:r>
              <a:rPr lang="en-US" sz="1950" dirty="0">
                <a:latin typeface="Lucida Console" panose="020B0609040504020204" pitchFamily="49" charset="0"/>
              </a:rPr>
              <a:t>   </a:t>
            </a:r>
          </a:p>
          <a:p>
            <a:pPr>
              <a:lnSpc>
                <a:spcPts val="2300"/>
              </a:lnSpc>
            </a:pPr>
            <a:r>
              <a:rPr lang="en-US" sz="1950" dirty="0">
                <a:solidFill>
                  <a:srgbClr val="00B050"/>
                </a:solidFill>
                <a:latin typeface="Lucida Console" panose="020B0609040504020204" pitchFamily="49" charset="0"/>
              </a:rPr>
              <a:t>   //Return to the user-mode process!</a:t>
            </a:r>
          </a:p>
          <a:p>
            <a:pPr>
              <a:lnSpc>
                <a:spcPts val="2300"/>
              </a:lnSpc>
            </a:pPr>
            <a:r>
              <a:rPr lang="en-US" sz="1950" dirty="0">
                <a:solidFill>
                  <a:schemeClr val="accent1"/>
                </a:solidFill>
                <a:latin typeface="Lucida Console" panose="020B0609040504020204" pitchFamily="49" charset="0"/>
              </a:rPr>
              <a:t>   </a:t>
            </a:r>
            <a:r>
              <a:rPr lang="en-US" sz="1950" dirty="0" err="1">
                <a:solidFill>
                  <a:schemeClr val="accent1"/>
                </a:solidFill>
                <a:latin typeface="Lucida Console" panose="020B0609040504020204" pitchFamily="49" charset="0"/>
              </a:rPr>
              <a:t>iretq</a:t>
            </a:r>
            <a:endParaRPr lang="en-US" sz="1950" dirty="0">
              <a:solidFill>
                <a:schemeClr val="accent1"/>
              </a:solidFill>
              <a:latin typeface="Lucida Console" panose="020B0609040504020204" pitchFamily="49" charset="0"/>
            </a:endParaRPr>
          </a:p>
        </p:txBody>
      </p:sp>
      <p:sp>
        <p:nvSpPr>
          <p:cNvPr id="6" name="TextBox 5">
            <a:extLst>
              <a:ext uri="{FF2B5EF4-FFF2-40B4-BE49-F238E27FC236}">
                <a16:creationId xmlns:a16="http://schemas.microsoft.com/office/drawing/2014/main" id="{E25BC878-6517-8E74-B675-9EDE433E3799}"/>
              </a:ext>
            </a:extLst>
          </p:cNvPr>
          <p:cNvSpPr txBox="1"/>
          <p:nvPr/>
        </p:nvSpPr>
        <p:spPr>
          <a:xfrm>
            <a:off x="6623223" y="247135"/>
            <a:ext cx="5482279" cy="1569660"/>
          </a:xfrm>
          <a:prstGeom prst="rect">
            <a:avLst/>
          </a:prstGeom>
          <a:solidFill>
            <a:schemeClr val="bg1">
              <a:lumMod val="85000"/>
            </a:schemeClr>
          </a:solidFill>
        </p:spPr>
        <p:txBody>
          <a:bodyPr wrap="square">
            <a:spAutoFit/>
          </a:bodyPr>
          <a:lstStyle/>
          <a:p>
            <a:r>
              <a:rPr lang="en-US" sz="1600" dirty="0">
                <a:solidFill>
                  <a:schemeClr val="accent1"/>
                </a:solidFill>
                <a:latin typeface="Lucida Console" panose="020B0609040504020204" pitchFamily="49" charset="0"/>
              </a:rPr>
              <a:t>struct</a:t>
            </a:r>
            <a:r>
              <a:rPr lang="en-US" sz="1600" dirty="0">
                <a:latin typeface="Lucida Console" panose="020B0609040504020204" pitchFamily="49" charset="0"/>
              </a:rPr>
              <a:t> proc {</a:t>
            </a:r>
          </a:p>
          <a:p>
            <a:r>
              <a:rPr lang="en-US" sz="1600" dirty="0">
                <a:latin typeface="Lucida Console" panose="020B0609040504020204" pitchFamily="49" charset="0"/>
              </a:rPr>
              <a:t>  x86_64_pagetable* </a:t>
            </a:r>
            <a:r>
              <a:rPr lang="en-US" sz="1600" dirty="0" err="1">
                <a:latin typeface="Lucida Console" panose="020B0609040504020204" pitchFamily="49" charset="0"/>
              </a:rPr>
              <a:t>pagetable</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//Page table</a:t>
            </a:r>
            <a:r>
              <a:rPr lang="en-US" sz="1600" dirty="0">
                <a:latin typeface="Lucida Console" panose="020B0609040504020204" pitchFamily="49" charset="0"/>
              </a:rPr>
              <a:t>     </a:t>
            </a:r>
          </a:p>
          <a:p>
            <a:r>
              <a:rPr lang="en-US" sz="1600" dirty="0">
                <a:latin typeface="Lucida Console" panose="020B0609040504020204" pitchFamily="49" charset="0"/>
              </a:rPr>
              <a:t>  </a:t>
            </a:r>
            <a:r>
              <a:rPr lang="en-US" sz="1600" dirty="0" err="1">
                <a:latin typeface="Lucida Console" panose="020B0609040504020204" pitchFamily="49" charset="0"/>
              </a:rPr>
              <a:t>pid_t</a:t>
            </a:r>
            <a:r>
              <a:rPr lang="en-US" sz="1600" dirty="0">
                <a:latin typeface="Lucida Console" panose="020B0609040504020204" pitchFamily="49" charset="0"/>
              </a:rPr>
              <a:t> </a:t>
            </a:r>
            <a:r>
              <a:rPr lang="en-US" sz="1600" dirty="0" err="1">
                <a:latin typeface="Lucida Console" panose="020B0609040504020204" pitchFamily="49" charset="0"/>
              </a:rPr>
              <a:t>pid</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//Process ID</a:t>
            </a:r>
          </a:p>
          <a:p>
            <a:r>
              <a:rPr lang="en-US" sz="1600" dirty="0">
                <a:latin typeface="Lucida Console" panose="020B0609040504020204" pitchFamily="49" charset="0"/>
              </a:rPr>
              <a:t>  </a:t>
            </a:r>
            <a:r>
              <a:rPr lang="en-US" sz="1600" dirty="0">
                <a:solidFill>
                  <a:schemeClr val="accent1"/>
                </a:solidFill>
                <a:latin typeface="Lucida Console" panose="020B0609040504020204" pitchFamily="49" charset="0"/>
              </a:rPr>
              <a:t>int</a:t>
            </a:r>
            <a:r>
              <a:rPr lang="en-US" sz="1600" dirty="0">
                <a:latin typeface="Lucida Console" panose="020B0609040504020204" pitchFamily="49" charset="0"/>
              </a:rPr>
              <a:t> state;         </a:t>
            </a:r>
            <a:r>
              <a:rPr lang="en-US" sz="1600" dirty="0">
                <a:solidFill>
                  <a:srgbClr val="00B050"/>
                </a:solidFill>
                <a:latin typeface="Lucida Console" panose="020B0609040504020204" pitchFamily="49" charset="0"/>
              </a:rPr>
              <a:t>//State (see above)</a:t>
            </a:r>
          </a:p>
          <a:p>
            <a:r>
              <a:rPr lang="en-US" sz="1600" dirty="0">
                <a:latin typeface="Lucida Console" panose="020B0609040504020204" pitchFamily="49" charset="0"/>
              </a:rPr>
              <a:t>  </a:t>
            </a:r>
            <a:r>
              <a:rPr lang="en-US" sz="1600" dirty="0" err="1">
                <a:latin typeface="Lucida Console" panose="020B0609040504020204" pitchFamily="49" charset="0"/>
              </a:rPr>
              <a:t>regstate</a:t>
            </a:r>
            <a:r>
              <a:rPr lang="en-US" sz="1600" dirty="0">
                <a:latin typeface="Lucida Console" panose="020B0609040504020204" pitchFamily="49" charset="0"/>
              </a:rPr>
              <a:t> regs;     </a:t>
            </a:r>
            <a:r>
              <a:rPr lang="en-US" sz="1600" dirty="0">
                <a:solidFill>
                  <a:srgbClr val="00B050"/>
                </a:solidFill>
                <a:latin typeface="Lucida Console" panose="020B0609040504020204" pitchFamily="49" charset="0"/>
              </a:rPr>
              <a:t>//User-mode registers</a:t>
            </a:r>
          </a:p>
          <a:p>
            <a:r>
              <a:rPr lang="en-US" sz="1600" dirty="0">
                <a:latin typeface="Lucida Console" panose="020B0609040504020204" pitchFamily="49" charset="0"/>
              </a:rPr>
              <a:t>};</a:t>
            </a:r>
          </a:p>
        </p:txBody>
      </p:sp>
      <p:cxnSp>
        <p:nvCxnSpPr>
          <p:cNvPr id="11" name="Connector: Elbow 10">
            <a:extLst>
              <a:ext uri="{FF2B5EF4-FFF2-40B4-BE49-F238E27FC236}">
                <a16:creationId xmlns:a16="http://schemas.microsoft.com/office/drawing/2014/main" id="{7E797A5B-796A-D07E-9CA3-D0AE9BF6082B}"/>
              </a:ext>
            </a:extLst>
          </p:cNvPr>
          <p:cNvCxnSpPr>
            <a:cxnSpLocks/>
          </p:cNvCxnSpPr>
          <p:nvPr/>
        </p:nvCxnSpPr>
        <p:spPr>
          <a:xfrm flipV="1">
            <a:off x="3707027" y="432870"/>
            <a:ext cx="2916196" cy="3310833"/>
          </a:xfrm>
          <a:prstGeom prst="bentConnector3">
            <a:avLst>
              <a:gd name="adj1" fmla="val 8983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FAEA25B-A664-93FA-6CA6-9E5D46D348BF}"/>
              </a:ext>
            </a:extLst>
          </p:cNvPr>
          <p:cNvGrpSpPr/>
          <p:nvPr/>
        </p:nvGrpSpPr>
        <p:grpSpPr>
          <a:xfrm>
            <a:off x="8950402" y="2623773"/>
            <a:ext cx="3104635" cy="1846660"/>
            <a:chOff x="7633386" y="2895621"/>
            <a:chExt cx="3104635" cy="1846660"/>
          </a:xfrm>
        </p:grpSpPr>
        <p:sp>
          <p:nvSpPr>
            <p:cNvPr id="15" name="TextBox 14">
              <a:extLst>
                <a:ext uri="{FF2B5EF4-FFF2-40B4-BE49-F238E27FC236}">
                  <a16:creationId xmlns:a16="http://schemas.microsoft.com/office/drawing/2014/main" id="{5B3B0287-74DE-E3A5-4510-11EDB73C76C6}"/>
                </a:ext>
              </a:extLst>
            </p:cNvPr>
            <p:cNvSpPr txBox="1"/>
            <p:nvPr/>
          </p:nvSpPr>
          <p:spPr>
            <a:xfrm>
              <a:off x="7633386" y="2895621"/>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%ss</a:t>
              </a:r>
              <a:endParaRPr lang="en-US" dirty="0"/>
            </a:p>
          </p:txBody>
        </p:sp>
        <p:sp>
          <p:nvSpPr>
            <p:cNvPr id="16" name="TextBox 15">
              <a:extLst>
                <a:ext uri="{FF2B5EF4-FFF2-40B4-BE49-F238E27FC236}">
                  <a16:creationId xmlns:a16="http://schemas.microsoft.com/office/drawing/2014/main" id="{229AC9DD-91E3-E12A-EAD3-C888DFEE71CE}"/>
                </a:ext>
              </a:extLst>
            </p:cNvPr>
            <p:cNvSpPr txBox="1"/>
            <p:nvPr/>
          </p:nvSpPr>
          <p:spPr>
            <a:xfrm>
              <a:off x="7633386" y="3264953"/>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a:t>
              </a:r>
              <a:r>
                <a:rPr lang="en-US" dirty="0" err="1">
                  <a:latin typeface="Lucida Console" panose="020B0609040504020204" pitchFamily="49" charset="0"/>
                </a:rPr>
                <a:t>rsp</a:t>
              </a:r>
              <a:endParaRPr lang="en-US" dirty="0"/>
            </a:p>
          </p:txBody>
        </p:sp>
        <p:sp>
          <p:nvSpPr>
            <p:cNvPr id="17" name="TextBox 16">
              <a:extLst>
                <a:ext uri="{FF2B5EF4-FFF2-40B4-BE49-F238E27FC236}">
                  <a16:creationId xmlns:a16="http://schemas.microsoft.com/office/drawing/2014/main" id="{1D77A9A4-63E2-DF43-CA65-851AC20E2823}"/>
                </a:ext>
              </a:extLst>
            </p:cNvPr>
            <p:cNvSpPr txBox="1"/>
            <p:nvPr/>
          </p:nvSpPr>
          <p:spPr>
            <a:xfrm>
              <a:off x="7633386" y="3634285"/>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a:t>
              </a:r>
              <a:r>
                <a:rPr lang="en-US" dirty="0" err="1">
                  <a:latin typeface="Lucida Console" panose="020B0609040504020204" pitchFamily="49" charset="0"/>
                </a:rPr>
                <a:t>rflags</a:t>
              </a:r>
              <a:endParaRPr lang="en-US" dirty="0"/>
            </a:p>
          </p:txBody>
        </p:sp>
        <p:sp>
          <p:nvSpPr>
            <p:cNvPr id="18" name="TextBox 17">
              <a:extLst>
                <a:ext uri="{FF2B5EF4-FFF2-40B4-BE49-F238E27FC236}">
                  <a16:creationId xmlns:a16="http://schemas.microsoft.com/office/drawing/2014/main" id="{0C89A69C-CCA4-2F5B-AF78-63D97782D9F8}"/>
                </a:ext>
              </a:extLst>
            </p:cNvPr>
            <p:cNvSpPr txBox="1"/>
            <p:nvPr/>
          </p:nvSpPr>
          <p:spPr>
            <a:xfrm>
              <a:off x="7633386" y="4003617"/>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%cs</a:t>
              </a:r>
              <a:endParaRPr lang="en-US" dirty="0"/>
            </a:p>
          </p:txBody>
        </p:sp>
        <p:sp>
          <p:nvSpPr>
            <p:cNvPr id="19" name="TextBox 18">
              <a:extLst>
                <a:ext uri="{FF2B5EF4-FFF2-40B4-BE49-F238E27FC236}">
                  <a16:creationId xmlns:a16="http://schemas.microsoft.com/office/drawing/2014/main" id="{BC83D3D9-6660-C2E5-0FB2-5AF5B78E8E9B}"/>
                </a:ext>
              </a:extLst>
            </p:cNvPr>
            <p:cNvSpPr txBox="1"/>
            <p:nvPr/>
          </p:nvSpPr>
          <p:spPr>
            <a:xfrm>
              <a:off x="7633386" y="4372949"/>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%rip</a:t>
              </a:r>
              <a:endParaRPr lang="en-US" dirty="0"/>
            </a:p>
          </p:txBody>
        </p:sp>
      </p:grpSp>
      <p:sp>
        <p:nvSpPr>
          <p:cNvPr id="20" name="TextBox 19">
            <a:extLst>
              <a:ext uri="{FF2B5EF4-FFF2-40B4-BE49-F238E27FC236}">
                <a16:creationId xmlns:a16="http://schemas.microsoft.com/office/drawing/2014/main" id="{7ECC9E86-033C-BEE2-47F4-7F3F5B16D8FF}"/>
              </a:ext>
            </a:extLst>
          </p:cNvPr>
          <p:cNvSpPr txBox="1"/>
          <p:nvPr/>
        </p:nvSpPr>
        <p:spPr>
          <a:xfrm>
            <a:off x="8950402" y="4470433"/>
            <a:ext cx="3104635" cy="2031325"/>
          </a:xfrm>
          <a:prstGeom prst="rect">
            <a:avLst/>
          </a:prstGeom>
          <a:noFill/>
          <a:ln>
            <a:solidFill>
              <a:schemeClr val="tx1"/>
            </a:solidFill>
          </a:ln>
        </p:spPr>
        <p:txBody>
          <a:bodyPr wrap="square">
            <a:spAutoFit/>
          </a:bodyPr>
          <a:lstStyle/>
          <a:p>
            <a:pPr algn="ctr"/>
            <a:endParaRPr lang="en-US" dirty="0">
              <a:latin typeface="Lucida Console" panose="020B0609040504020204" pitchFamily="49" charset="0"/>
            </a:endParaRPr>
          </a:p>
          <a:p>
            <a:pPr algn="ctr"/>
            <a:endParaRPr lang="en-US" dirty="0">
              <a:latin typeface="Lucida Console" panose="020B0609040504020204" pitchFamily="49" charset="0"/>
            </a:endParaRPr>
          </a:p>
          <a:p>
            <a:pPr algn="ctr"/>
            <a:r>
              <a:rPr lang="en-US" dirty="0">
                <a:latin typeface="Lucida Console" panose="020B0609040504020204" pitchFamily="49" charset="0"/>
              </a:rPr>
              <a:t>Other registers</a:t>
            </a:r>
          </a:p>
          <a:p>
            <a:pPr algn="ctr"/>
            <a:r>
              <a:rPr lang="en-US" dirty="0">
                <a:latin typeface="Lucida Console" panose="020B0609040504020204" pitchFamily="49" charset="0"/>
              </a:rPr>
              <a:t>(%r8-%r15,</a:t>
            </a:r>
          </a:p>
          <a:p>
            <a:pPr algn="ctr"/>
            <a:r>
              <a:rPr lang="en-US" dirty="0">
                <a:latin typeface="Lucida Console" panose="020B0609040504020204" pitchFamily="49" charset="0"/>
              </a:rPr>
              <a:t>%</a:t>
            </a:r>
            <a:r>
              <a:rPr lang="en-US" dirty="0" err="1">
                <a:latin typeface="Lucida Console" panose="020B0609040504020204" pitchFamily="49" charset="0"/>
              </a:rPr>
              <a:t>rax</a:t>
            </a:r>
            <a:r>
              <a:rPr lang="en-US" dirty="0">
                <a:latin typeface="Lucida Console" panose="020B0609040504020204" pitchFamily="49" charset="0"/>
              </a:rPr>
              <a:t>--%</a:t>
            </a:r>
            <a:r>
              <a:rPr lang="en-US" dirty="0" err="1">
                <a:latin typeface="Lucida Console" panose="020B0609040504020204" pitchFamily="49" charset="0"/>
              </a:rPr>
              <a:t>rdi</a:t>
            </a:r>
            <a:r>
              <a:rPr lang="en-US" dirty="0">
                <a:latin typeface="Lucida Console" panose="020B0609040504020204" pitchFamily="49" charset="0"/>
              </a:rPr>
              <a:t>)</a:t>
            </a:r>
          </a:p>
          <a:p>
            <a:pPr algn="ctr"/>
            <a:endParaRPr lang="en-US" dirty="0">
              <a:latin typeface="Lucida Console" panose="020B0609040504020204" pitchFamily="49" charset="0"/>
            </a:endParaRPr>
          </a:p>
          <a:p>
            <a:pPr algn="ctr"/>
            <a:endParaRPr lang="en-US" dirty="0">
              <a:latin typeface="Lucida Console" panose="020B0609040504020204" pitchFamily="49" charset="0"/>
            </a:endParaRPr>
          </a:p>
        </p:txBody>
      </p:sp>
      <p:sp>
        <p:nvSpPr>
          <p:cNvPr id="25" name="TextBox 24">
            <a:extLst>
              <a:ext uri="{FF2B5EF4-FFF2-40B4-BE49-F238E27FC236}">
                <a16:creationId xmlns:a16="http://schemas.microsoft.com/office/drawing/2014/main" id="{5859F40C-6ABF-1DEA-A58C-0C874FB68599}"/>
              </a:ext>
            </a:extLst>
          </p:cNvPr>
          <p:cNvSpPr txBox="1"/>
          <p:nvPr/>
        </p:nvSpPr>
        <p:spPr>
          <a:xfrm>
            <a:off x="6808564" y="2327124"/>
            <a:ext cx="2224215" cy="338554"/>
          </a:xfrm>
          <a:prstGeom prst="rect">
            <a:avLst/>
          </a:prstGeom>
          <a:noFill/>
        </p:spPr>
        <p:txBody>
          <a:bodyPr wrap="square">
            <a:spAutoFit/>
          </a:bodyPr>
          <a:lstStyle/>
          <a:p>
            <a:pPr algn="ctr"/>
            <a:r>
              <a:rPr lang="en-US" sz="1600" b="1" dirty="0">
                <a:latin typeface="Segoe UI" panose="020B0502040204020203" pitchFamily="34" charset="0"/>
                <a:cs typeface="Segoe UI" panose="020B0502040204020203" pitchFamily="34" charset="0"/>
              </a:rPr>
              <a:t>KERNEL_STACK_TOP </a:t>
            </a:r>
          </a:p>
        </p:txBody>
      </p:sp>
      <p:sp>
        <p:nvSpPr>
          <p:cNvPr id="26" name="TextBox 25">
            <a:extLst>
              <a:ext uri="{FF2B5EF4-FFF2-40B4-BE49-F238E27FC236}">
                <a16:creationId xmlns:a16="http://schemas.microsoft.com/office/drawing/2014/main" id="{CCB4D814-0E54-8C53-0E84-3B448167C63A}"/>
              </a:ext>
            </a:extLst>
          </p:cNvPr>
          <p:cNvSpPr txBox="1"/>
          <p:nvPr/>
        </p:nvSpPr>
        <p:spPr>
          <a:xfrm>
            <a:off x="6808564" y="6303318"/>
            <a:ext cx="904106" cy="369332"/>
          </a:xfrm>
          <a:prstGeom prst="rect">
            <a:avLst/>
          </a:prstGeom>
          <a:noFill/>
          <a:ln>
            <a:solidFill>
              <a:schemeClr val="tx1"/>
            </a:solidFill>
          </a:ln>
        </p:spPr>
        <p:txBody>
          <a:bodyPr wrap="square">
            <a:spAutoFit/>
          </a:bodyPr>
          <a:lstStyle/>
          <a:p>
            <a:pPr algn="ct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rsp</a:t>
            </a:r>
            <a:endParaRPr lang="en-US" b="1" dirty="0">
              <a:latin typeface="Lucida Console" panose="020B0609040504020204" pitchFamily="49" charset="0"/>
              <a:cs typeface="Segoe UI" panose="020B0502040204020203" pitchFamily="34" charset="0"/>
            </a:endParaRPr>
          </a:p>
        </p:txBody>
      </p:sp>
      <p:cxnSp>
        <p:nvCxnSpPr>
          <p:cNvPr id="28" name="Straight Arrow Connector 27">
            <a:extLst>
              <a:ext uri="{FF2B5EF4-FFF2-40B4-BE49-F238E27FC236}">
                <a16:creationId xmlns:a16="http://schemas.microsoft.com/office/drawing/2014/main" id="{9C06362F-89DA-A114-E5C4-CF3727012CEA}"/>
              </a:ext>
            </a:extLst>
          </p:cNvPr>
          <p:cNvCxnSpPr/>
          <p:nvPr/>
        </p:nvCxnSpPr>
        <p:spPr>
          <a:xfrm>
            <a:off x="7712670" y="6487984"/>
            <a:ext cx="123773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4C821841-87E5-40D5-78D5-9C88F4CA683E}"/>
              </a:ext>
            </a:extLst>
          </p:cNvPr>
          <p:cNvCxnSpPr>
            <a:cxnSpLocks/>
          </p:cNvCxnSpPr>
          <p:nvPr/>
        </p:nvCxnSpPr>
        <p:spPr>
          <a:xfrm flipV="1">
            <a:off x="7716787" y="4469184"/>
            <a:ext cx="1276854" cy="2013115"/>
          </a:xfrm>
          <a:prstGeom prst="bentConnector3">
            <a:avLst>
              <a:gd name="adj1" fmla="val 2754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Left Brace 33">
            <a:extLst>
              <a:ext uri="{FF2B5EF4-FFF2-40B4-BE49-F238E27FC236}">
                <a16:creationId xmlns:a16="http://schemas.microsoft.com/office/drawing/2014/main" id="{7D8C6A0B-F890-369E-C637-4542666203B9}"/>
              </a:ext>
            </a:extLst>
          </p:cNvPr>
          <p:cNvSpPr/>
          <p:nvPr/>
        </p:nvSpPr>
        <p:spPr>
          <a:xfrm>
            <a:off x="8370711" y="2623522"/>
            <a:ext cx="492216" cy="1733818"/>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6F3F4DCF-4AC5-B7D1-AB98-85C0432ECFC9}"/>
              </a:ext>
            </a:extLst>
          </p:cNvPr>
          <p:cNvSpPr txBox="1"/>
          <p:nvPr/>
        </p:nvSpPr>
        <p:spPr>
          <a:xfrm>
            <a:off x="6277232" y="2765434"/>
            <a:ext cx="2339587" cy="1938992"/>
          </a:xfrm>
          <a:prstGeom prst="rect">
            <a:avLst/>
          </a:prstGeom>
          <a:noFill/>
        </p:spPr>
        <p:txBody>
          <a:bodyPr wrap="square">
            <a:spAutoFit/>
          </a:bodyPr>
          <a:lstStyle/>
          <a:p>
            <a:pPr algn="ctr"/>
            <a:r>
              <a:rPr lang="en-US" sz="1500" b="1" dirty="0" err="1">
                <a:latin typeface="Lucida Console" panose="020B0609040504020204" pitchFamily="49" charset="0"/>
                <a:cs typeface="Segoe UI" panose="020B0502040204020203" pitchFamily="34" charset="0"/>
              </a:rPr>
              <a:t>iretq</a:t>
            </a:r>
            <a:r>
              <a:rPr lang="en-US" sz="1500" b="1" dirty="0">
                <a:latin typeface="Segoe UI" panose="020B0502040204020203" pitchFamily="34" charset="0"/>
                <a:cs typeface="Segoe UI" panose="020B0502040204020203" pitchFamily="34" charset="0"/>
              </a:rPr>
              <a:t> pops these saved values into the relevant registers, jumping to the user-mode </a:t>
            </a:r>
            <a:r>
              <a:rPr lang="en-US" sz="1500" b="1" dirty="0">
                <a:latin typeface="Lucida Console" panose="020B0609040504020204" pitchFamily="49" charset="0"/>
                <a:cs typeface="Segoe UI" panose="020B0502040204020203" pitchFamily="34" charset="0"/>
              </a:rPr>
              <a:t>%rip</a:t>
            </a:r>
            <a:r>
              <a:rPr lang="en-US" sz="1500" b="1" dirty="0">
                <a:latin typeface="Segoe UI" panose="020B0502040204020203" pitchFamily="34" charset="0"/>
                <a:cs typeface="Segoe UI" panose="020B0502040204020203" pitchFamily="34" charset="0"/>
              </a:rPr>
              <a:t> and restoring the user-mode </a:t>
            </a:r>
            <a:r>
              <a:rPr lang="en-US" sz="1500" b="1" dirty="0">
                <a:latin typeface="Lucida Console" panose="020B0609040504020204" pitchFamily="49" charset="0"/>
                <a:cs typeface="Segoe UI" panose="020B0502040204020203" pitchFamily="34" charset="0"/>
              </a:rPr>
              <a:t>%</a:t>
            </a:r>
            <a:r>
              <a:rPr lang="en-US" sz="1500" b="1" dirty="0" err="1">
                <a:latin typeface="Lucida Console" panose="020B0609040504020204" pitchFamily="49" charset="0"/>
                <a:cs typeface="Segoe UI" panose="020B0502040204020203" pitchFamily="34" charset="0"/>
              </a:rPr>
              <a:t>rsp</a:t>
            </a:r>
            <a:r>
              <a:rPr lang="en-US" sz="1500" b="1" dirty="0">
                <a:latin typeface="Segoe UI" panose="020B0502040204020203" pitchFamily="34" charset="0"/>
                <a:cs typeface="Segoe UI" panose="020B0502040204020203" pitchFamily="34" charset="0"/>
              </a:rPr>
              <a:t> before flipping the privilege mode!</a:t>
            </a:r>
          </a:p>
        </p:txBody>
      </p:sp>
    </p:spTree>
    <p:extLst>
      <p:ext uri="{BB962C8B-B14F-4D97-AF65-F5344CB8AC3E}">
        <p14:creationId xmlns:p14="http://schemas.microsoft.com/office/powerpoint/2010/main" val="90688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500"/>
                                        <p:tgtEl>
                                          <p:spTgt spid="5">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500"/>
                                        <p:tgtEl>
                                          <p:spTgt spid="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500"/>
                                        <p:tgtEl>
                                          <p:spTgt spid="5">
                                            <p:txEl>
                                              <p:pRg st="9" end="9"/>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Effect transition="in" filter="fade">
                                      <p:cBhvr>
                                        <p:cTn id="75" dur="500"/>
                                        <p:tgtEl>
                                          <p:spTgt spid="5">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
                                            <p:txEl>
                                              <p:pRg st="14" end="14"/>
                                            </p:txEl>
                                          </p:spTgt>
                                        </p:tgtEl>
                                        <p:attrNameLst>
                                          <p:attrName>style.visibility</p:attrName>
                                        </p:attrNameLst>
                                      </p:cBhvr>
                                      <p:to>
                                        <p:strVal val="visible"/>
                                      </p:to>
                                    </p:set>
                                    <p:animEffect transition="in" filter="fade">
                                      <p:cBhvr>
                                        <p:cTn id="80" dur="500"/>
                                        <p:tgtEl>
                                          <p:spTgt spid="5">
                                            <p:txEl>
                                              <p:pRg st="14" end="14"/>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5">
                                            <p:txEl>
                                              <p:pRg st="15" end="15"/>
                                            </p:txEl>
                                          </p:spTgt>
                                        </p:tgtEl>
                                        <p:attrNameLst>
                                          <p:attrName>style.visibility</p:attrName>
                                        </p:attrNameLst>
                                      </p:cBhvr>
                                      <p:to>
                                        <p:strVal val="visible"/>
                                      </p:to>
                                    </p:set>
                                    <p:animEffect transition="in" filter="fade">
                                      <p:cBhvr>
                                        <p:cTn id="83" dur="500"/>
                                        <p:tgtEl>
                                          <p:spTgt spid="5">
                                            <p:txEl>
                                              <p:pRg st="15" end="1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
                                            <p:txEl>
                                              <p:pRg st="17" end="17"/>
                                            </p:txEl>
                                          </p:spTgt>
                                        </p:tgtEl>
                                        <p:attrNameLst>
                                          <p:attrName>style.visibility</p:attrName>
                                        </p:attrNameLst>
                                      </p:cBhvr>
                                      <p:to>
                                        <p:strVal val="visible"/>
                                      </p:to>
                                    </p:set>
                                    <p:animEffect transition="in" filter="fade">
                                      <p:cBhvr>
                                        <p:cTn id="88" dur="500"/>
                                        <p:tgtEl>
                                          <p:spTgt spid="5">
                                            <p:txEl>
                                              <p:pRg st="17" end="17"/>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5">
                                            <p:txEl>
                                              <p:pRg st="18" end="18"/>
                                            </p:txEl>
                                          </p:spTgt>
                                        </p:tgtEl>
                                        <p:attrNameLst>
                                          <p:attrName>style.visibility</p:attrName>
                                        </p:attrNameLst>
                                      </p:cBhvr>
                                      <p:to>
                                        <p:strVal val="visible"/>
                                      </p:to>
                                    </p:set>
                                    <p:animEffect transition="in" filter="fade">
                                      <p:cBhvr>
                                        <p:cTn id="91" dur="500"/>
                                        <p:tgtEl>
                                          <p:spTgt spid="5">
                                            <p:txEl>
                                              <p:pRg st="18" end="18"/>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5">
                                            <p:txEl>
                                              <p:pRg st="19" end="19"/>
                                            </p:txEl>
                                          </p:spTgt>
                                        </p:tgtEl>
                                        <p:attrNameLst>
                                          <p:attrName>style.visibility</p:attrName>
                                        </p:attrNameLst>
                                      </p:cBhvr>
                                      <p:to>
                                        <p:strVal val="visible"/>
                                      </p:to>
                                    </p:set>
                                    <p:animEffect transition="in" filter="fade">
                                      <p:cBhvr>
                                        <p:cTn id="94" dur="500"/>
                                        <p:tgtEl>
                                          <p:spTgt spid="5">
                                            <p:txEl>
                                              <p:pRg st="19" end="19"/>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28"/>
                                        </p:tgtEl>
                                      </p:cBhvr>
                                    </p:animEffect>
                                    <p:set>
                                      <p:cBhvr>
                                        <p:cTn id="99" dur="1" fill="hold">
                                          <p:stCondLst>
                                            <p:cond delay="499"/>
                                          </p:stCondLst>
                                        </p:cTn>
                                        <p:tgtEl>
                                          <p:spTgt spid="2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
                                            <p:txEl>
                                              <p:pRg st="21" end="21"/>
                                            </p:txEl>
                                          </p:spTgt>
                                        </p:tgtEl>
                                        <p:attrNameLst>
                                          <p:attrName>style.visibility</p:attrName>
                                        </p:attrNameLst>
                                      </p:cBhvr>
                                      <p:to>
                                        <p:strVal val="visible"/>
                                      </p:to>
                                    </p:set>
                                    <p:animEffect transition="in" filter="fade">
                                      <p:cBhvr>
                                        <p:cTn id="110" dur="500"/>
                                        <p:tgtEl>
                                          <p:spTgt spid="5">
                                            <p:txEl>
                                              <p:pRg st="21" end="21"/>
                                            </p:txEl>
                                          </p:spTgt>
                                        </p:tgtEl>
                                      </p:cBhvr>
                                    </p:animEffect>
                                  </p:childTnLst>
                                </p:cTn>
                              </p:par>
                              <p:par>
                                <p:cTn id="111" presetID="10" presetClass="entr" presetSubtype="0" fill="hold" nodeType="withEffect">
                                  <p:stCondLst>
                                    <p:cond delay="0"/>
                                  </p:stCondLst>
                                  <p:childTnLst>
                                    <p:set>
                                      <p:cBhvr>
                                        <p:cTn id="112" dur="1" fill="hold">
                                          <p:stCondLst>
                                            <p:cond delay="0"/>
                                          </p:stCondLst>
                                        </p:cTn>
                                        <p:tgtEl>
                                          <p:spTgt spid="5">
                                            <p:txEl>
                                              <p:pRg st="22" end="22"/>
                                            </p:txEl>
                                          </p:spTgt>
                                        </p:tgtEl>
                                        <p:attrNameLst>
                                          <p:attrName>style.visibility</p:attrName>
                                        </p:attrNameLst>
                                      </p:cBhvr>
                                      <p:to>
                                        <p:strVal val="visible"/>
                                      </p:to>
                                    </p:set>
                                    <p:animEffect transition="in" filter="fade">
                                      <p:cBhvr>
                                        <p:cTn id="113" dur="500"/>
                                        <p:tgtEl>
                                          <p:spTgt spid="5">
                                            <p:txEl>
                                              <p:pRg st="22" end="22"/>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par>
                                <p:cTn id="122" presetID="32" presetClass="emph" presetSubtype="0" fill="hold" grpId="1" nodeType="withEffect">
                                  <p:stCondLst>
                                    <p:cond delay="0"/>
                                  </p:stCondLst>
                                  <p:childTnLst>
                                    <p:animRot by="120000">
                                      <p:cBhvr>
                                        <p:cTn id="123" dur="100" fill="hold">
                                          <p:stCondLst>
                                            <p:cond delay="0"/>
                                          </p:stCondLst>
                                        </p:cTn>
                                        <p:tgtEl>
                                          <p:spTgt spid="35"/>
                                        </p:tgtEl>
                                        <p:attrNameLst>
                                          <p:attrName>r</p:attrName>
                                        </p:attrNameLst>
                                      </p:cBhvr>
                                    </p:animRot>
                                    <p:animRot by="-240000">
                                      <p:cBhvr>
                                        <p:cTn id="124" dur="200" fill="hold">
                                          <p:stCondLst>
                                            <p:cond delay="200"/>
                                          </p:stCondLst>
                                        </p:cTn>
                                        <p:tgtEl>
                                          <p:spTgt spid="35"/>
                                        </p:tgtEl>
                                        <p:attrNameLst>
                                          <p:attrName>r</p:attrName>
                                        </p:attrNameLst>
                                      </p:cBhvr>
                                    </p:animRot>
                                    <p:animRot by="240000">
                                      <p:cBhvr>
                                        <p:cTn id="125" dur="200" fill="hold">
                                          <p:stCondLst>
                                            <p:cond delay="400"/>
                                          </p:stCondLst>
                                        </p:cTn>
                                        <p:tgtEl>
                                          <p:spTgt spid="35"/>
                                        </p:tgtEl>
                                        <p:attrNameLst>
                                          <p:attrName>r</p:attrName>
                                        </p:attrNameLst>
                                      </p:cBhvr>
                                    </p:animRot>
                                    <p:animRot by="-240000">
                                      <p:cBhvr>
                                        <p:cTn id="126" dur="200" fill="hold">
                                          <p:stCondLst>
                                            <p:cond delay="600"/>
                                          </p:stCondLst>
                                        </p:cTn>
                                        <p:tgtEl>
                                          <p:spTgt spid="35"/>
                                        </p:tgtEl>
                                        <p:attrNameLst>
                                          <p:attrName>r</p:attrName>
                                        </p:attrNameLst>
                                      </p:cBhvr>
                                    </p:animRot>
                                    <p:animRot by="120000">
                                      <p:cBhvr>
                                        <p:cTn id="127" dur="200" fill="hold">
                                          <p:stCondLst>
                                            <p:cond delay="800"/>
                                          </p:stCondLst>
                                        </p:cTn>
                                        <p:tgtEl>
                                          <p:spTgt spid="35"/>
                                        </p:tgtEl>
                                        <p:attrNameLst>
                                          <p:attrName>r</p:attrName>
                                        </p:attrNameLst>
                                      </p:cBhvr>
                                    </p:animRot>
                                  </p:childTnLst>
                                </p:cTn>
                              </p:par>
                              <p:par>
                                <p:cTn id="128" presetID="32" presetClass="emph" presetSubtype="0" fill="hold" grpId="1" nodeType="withEffect">
                                  <p:stCondLst>
                                    <p:cond delay="0"/>
                                  </p:stCondLst>
                                  <p:childTnLst>
                                    <p:animRot by="120000">
                                      <p:cBhvr>
                                        <p:cTn id="129" dur="100" fill="hold">
                                          <p:stCondLst>
                                            <p:cond delay="0"/>
                                          </p:stCondLst>
                                        </p:cTn>
                                        <p:tgtEl>
                                          <p:spTgt spid="34"/>
                                        </p:tgtEl>
                                        <p:attrNameLst>
                                          <p:attrName>r</p:attrName>
                                        </p:attrNameLst>
                                      </p:cBhvr>
                                    </p:animRot>
                                    <p:animRot by="-240000">
                                      <p:cBhvr>
                                        <p:cTn id="130" dur="200" fill="hold">
                                          <p:stCondLst>
                                            <p:cond delay="200"/>
                                          </p:stCondLst>
                                        </p:cTn>
                                        <p:tgtEl>
                                          <p:spTgt spid="34"/>
                                        </p:tgtEl>
                                        <p:attrNameLst>
                                          <p:attrName>r</p:attrName>
                                        </p:attrNameLst>
                                      </p:cBhvr>
                                    </p:animRot>
                                    <p:animRot by="240000">
                                      <p:cBhvr>
                                        <p:cTn id="131" dur="200" fill="hold">
                                          <p:stCondLst>
                                            <p:cond delay="400"/>
                                          </p:stCondLst>
                                        </p:cTn>
                                        <p:tgtEl>
                                          <p:spTgt spid="34"/>
                                        </p:tgtEl>
                                        <p:attrNameLst>
                                          <p:attrName>r</p:attrName>
                                        </p:attrNameLst>
                                      </p:cBhvr>
                                    </p:animRot>
                                    <p:animRot by="-240000">
                                      <p:cBhvr>
                                        <p:cTn id="132" dur="200" fill="hold">
                                          <p:stCondLst>
                                            <p:cond delay="600"/>
                                          </p:stCondLst>
                                        </p:cTn>
                                        <p:tgtEl>
                                          <p:spTgt spid="34"/>
                                        </p:tgtEl>
                                        <p:attrNameLst>
                                          <p:attrName>r</p:attrName>
                                        </p:attrNameLst>
                                      </p:cBhvr>
                                    </p:animRot>
                                    <p:animRot by="120000">
                                      <p:cBhvr>
                                        <p:cTn id="133"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0" grpId="1" animBg="1"/>
      <p:bldP spid="25" grpId="0"/>
      <p:bldP spid="26" grpId="0" animBg="1"/>
      <p:bldP spid="34" grpId="0" animBg="1"/>
      <p:bldP spid="34" grpId="1" animBg="1"/>
      <p:bldP spid="35" grpId="0"/>
      <p:bldP spid="3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D213-74F3-FEF9-664A-AB8266F0CC52}"/>
              </a:ext>
            </a:extLst>
          </p:cNvPr>
          <p:cNvSpPr>
            <a:spLocks noGrp="1"/>
          </p:cNvSpPr>
          <p:nvPr>
            <p:ph type="title"/>
          </p:nvPr>
        </p:nvSpPr>
        <p:spPr>
          <a:xfrm>
            <a:off x="6447" y="5946"/>
            <a:ext cx="7069438" cy="889686"/>
          </a:xfrm>
        </p:spPr>
        <p:txBody>
          <a:bodyPr/>
          <a:lstStyle/>
          <a:p>
            <a:r>
              <a:rPr lang="en-US" dirty="0"/>
              <a:t>System Calls</a:t>
            </a:r>
          </a:p>
        </p:txBody>
      </p:sp>
      <p:sp>
        <p:nvSpPr>
          <p:cNvPr id="3" name="Content Placeholder 2">
            <a:extLst>
              <a:ext uri="{FF2B5EF4-FFF2-40B4-BE49-F238E27FC236}">
                <a16:creationId xmlns:a16="http://schemas.microsoft.com/office/drawing/2014/main" id="{19870F6E-3813-FA64-9644-BE732B1BB755}"/>
              </a:ext>
            </a:extLst>
          </p:cNvPr>
          <p:cNvSpPr>
            <a:spLocks noGrp="1"/>
          </p:cNvSpPr>
          <p:nvPr>
            <p:ph idx="1"/>
          </p:nvPr>
        </p:nvSpPr>
        <p:spPr>
          <a:xfrm>
            <a:off x="259492" y="826067"/>
            <a:ext cx="7069438" cy="6277232"/>
          </a:xfrm>
        </p:spPr>
        <p:txBody>
          <a:bodyPr>
            <a:normAutofit fontScale="92500" lnSpcReduction="20000"/>
          </a:bodyPr>
          <a:lstStyle/>
          <a:p>
            <a:r>
              <a:rPr lang="en-US" sz="3200" dirty="0"/>
              <a:t>A </a:t>
            </a:r>
            <a:r>
              <a:rPr lang="en-US" sz="3200" b="1" i="1" dirty="0"/>
              <a:t>system call</a:t>
            </a:r>
            <a:r>
              <a:rPr lang="en-US" sz="3200" dirty="0"/>
              <a:t> requests the OS to perform an action on behalf of the process</a:t>
            </a:r>
          </a:p>
          <a:p>
            <a:r>
              <a:rPr lang="en-US" sz="3200" dirty="0"/>
              <a:t>From the perspective of a user-mode process, a system call looks similar to a normal function call</a:t>
            </a:r>
          </a:p>
          <a:p>
            <a:pPr lvl="1"/>
            <a:r>
              <a:rPr lang="en-US" sz="2800" dirty="0"/>
              <a:t>The process saves caller-saved registers</a:t>
            </a:r>
          </a:p>
          <a:p>
            <a:pPr lvl="1"/>
            <a:r>
              <a:rPr lang="en-US" sz="2800" dirty="0"/>
              <a:t>The process hands arguments to the OS via registers and invokes </a:t>
            </a:r>
            <a:r>
              <a:rPr lang="en-US" sz="2800" dirty="0" err="1">
                <a:latin typeface="Lucida Console" panose="020B0609040504020204" pitchFamily="49" charset="0"/>
              </a:rPr>
              <a:t>syscall</a:t>
            </a:r>
            <a:r>
              <a:rPr lang="en-US" sz="2800" dirty="0"/>
              <a:t> (not </a:t>
            </a:r>
            <a:r>
              <a:rPr lang="en-US" sz="2800" dirty="0">
                <a:latin typeface="Lucida Console" panose="020B0609040504020204" pitchFamily="49" charset="0"/>
              </a:rPr>
              <a:t>call</a:t>
            </a:r>
            <a:r>
              <a:rPr lang="en-US" sz="2800" dirty="0"/>
              <a:t>)</a:t>
            </a:r>
          </a:p>
          <a:p>
            <a:pPr lvl="1"/>
            <a:r>
              <a:rPr lang="en-US" sz="2800" dirty="0"/>
              <a:t>The OS hands a return value back to the process</a:t>
            </a:r>
          </a:p>
          <a:p>
            <a:r>
              <a:rPr lang="en-US" sz="3200" dirty="0"/>
              <a:t>However, unlike a normal function, the caller’s code and the callee’s code live in a different </a:t>
            </a:r>
            <a:r>
              <a:rPr lang="en-US" sz="3200" b="1" i="1" dirty="0"/>
              <a:t>protection domain</a:t>
            </a:r>
            <a:r>
              <a:rPr lang="en-US" sz="3200" dirty="0"/>
              <a:t>!</a:t>
            </a:r>
          </a:p>
          <a:p>
            <a:pPr lvl="1"/>
            <a:r>
              <a:rPr lang="en-US" sz="2800" dirty="0"/>
              <a:t>The OS has full control over all hardware resources on a machine and, e.g., can access all memory</a:t>
            </a:r>
          </a:p>
          <a:p>
            <a:pPr lvl="1"/>
            <a:r>
              <a:rPr lang="en-US" sz="2800" dirty="0"/>
              <a:t>A user-mode process can only access its own registers and memory</a:t>
            </a:r>
            <a:endParaRPr lang="en-US" sz="3200" dirty="0"/>
          </a:p>
          <a:p>
            <a:pPr lvl="1"/>
            <a:endParaRPr lang="en-US" dirty="0"/>
          </a:p>
        </p:txBody>
      </p:sp>
      <p:grpSp>
        <p:nvGrpSpPr>
          <p:cNvPr id="97" name="Group 96">
            <a:extLst>
              <a:ext uri="{FF2B5EF4-FFF2-40B4-BE49-F238E27FC236}">
                <a16:creationId xmlns:a16="http://schemas.microsoft.com/office/drawing/2014/main" id="{CCD75493-D2E9-3DFF-4DF2-71EDE433537D}"/>
              </a:ext>
            </a:extLst>
          </p:cNvPr>
          <p:cNvGrpSpPr/>
          <p:nvPr/>
        </p:nvGrpSpPr>
        <p:grpSpPr>
          <a:xfrm>
            <a:off x="7435235" y="1018600"/>
            <a:ext cx="4657911" cy="5752909"/>
            <a:chOff x="7435235" y="1018600"/>
            <a:chExt cx="4657911" cy="5752909"/>
          </a:xfrm>
        </p:grpSpPr>
        <p:sp>
          <p:nvSpPr>
            <p:cNvPr id="6" name="Rectangle 5">
              <a:extLst>
                <a:ext uri="{FF2B5EF4-FFF2-40B4-BE49-F238E27FC236}">
                  <a16:creationId xmlns:a16="http://schemas.microsoft.com/office/drawing/2014/main" id="{EF9F7365-06DC-7743-19BC-A5AE263FBEFA}"/>
                </a:ext>
              </a:extLst>
            </p:cNvPr>
            <p:cNvSpPr/>
            <p:nvPr/>
          </p:nvSpPr>
          <p:spPr>
            <a:xfrm>
              <a:off x="7496136" y="3829700"/>
              <a:ext cx="4269217" cy="85917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Operating system</a:t>
              </a:r>
            </a:p>
            <a:p>
              <a:pPr algn="ctr">
                <a:lnSpc>
                  <a:spcPts val="2500"/>
                </a:lnSpc>
              </a:pPr>
              <a:r>
                <a:rPr lang="en-US" sz="2400" b="1" dirty="0">
                  <a:ln w="3175">
                    <a:solidFill>
                      <a:schemeClr val="tx1"/>
                    </a:solidFill>
                  </a:ln>
                  <a:solidFill>
                    <a:schemeClr val="bg1"/>
                  </a:solidFill>
                  <a:latin typeface="Segoe UI" panose="020B0502040204020203" pitchFamily="34" charset="0"/>
                  <a:cs typeface="Segoe UI" panose="020B0502040204020203" pitchFamily="34" charset="0"/>
                </a:rPr>
                <a:t>(Kernel-level code)</a:t>
              </a:r>
              <a:endParaRPr lang="en-US" sz="3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6DB8CA64-027B-7940-3F96-C1F346354EF0}"/>
                </a:ext>
              </a:extLst>
            </p:cNvPr>
            <p:cNvSpPr/>
            <p:nvPr/>
          </p:nvSpPr>
          <p:spPr>
            <a:xfrm>
              <a:off x="9020135" y="1018600"/>
              <a:ext cx="1221217" cy="248119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4247F79B-8BD9-E9AE-D987-8DBA041DBFB9}"/>
                </a:ext>
              </a:extLst>
            </p:cNvPr>
            <p:cNvSpPr/>
            <p:nvPr/>
          </p:nvSpPr>
          <p:spPr>
            <a:xfrm>
              <a:off x="10544136" y="1018600"/>
              <a:ext cx="1221217" cy="2481198"/>
            </a:xfrm>
            <a:prstGeom prst="rect">
              <a:avLst/>
            </a:prstGeom>
            <a:solidFill>
              <a:srgbClr val="50FF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11BA8B1F-973F-D689-B873-21FA8DEAEB81}"/>
                </a:ext>
              </a:extLst>
            </p:cNvPr>
            <p:cNvSpPr/>
            <p:nvPr/>
          </p:nvSpPr>
          <p:spPr>
            <a:xfrm>
              <a:off x="7520117" y="1018600"/>
              <a:ext cx="1221217" cy="2481198"/>
            </a:xfrm>
            <a:prstGeom prst="rect">
              <a:avLst/>
            </a:prstGeom>
            <a:solidFill>
              <a:srgbClr val="FF8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9E258977-6D21-24A7-9CCC-2D94E93D64DD}"/>
                </a:ext>
              </a:extLst>
            </p:cNvPr>
            <p:cNvSpPr txBox="1"/>
            <p:nvPr/>
          </p:nvSpPr>
          <p:spPr>
            <a:xfrm>
              <a:off x="7435235" y="1933537"/>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X</a:t>
              </a:r>
            </a:p>
          </p:txBody>
        </p:sp>
        <p:sp>
          <p:nvSpPr>
            <p:cNvPr id="11" name="TextBox 10">
              <a:extLst>
                <a:ext uri="{FF2B5EF4-FFF2-40B4-BE49-F238E27FC236}">
                  <a16:creationId xmlns:a16="http://schemas.microsoft.com/office/drawing/2014/main" id="{F48D19F4-8E32-2D09-4359-CE7A33BE4CFF}"/>
                </a:ext>
              </a:extLst>
            </p:cNvPr>
            <p:cNvSpPr txBox="1"/>
            <p:nvPr/>
          </p:nvSpPr>
          <p:spPr>
            <a:xfrm>
              <a:off x="8926528" y="1933537"/>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Y</a:t>
              </a:r>
            </a:p>
          </p:txBody>
        </p:sp>
        <p:sp>
          <p:nvSpPr>
            <p:cNvPr id="12" name="TextBox 11">
              <a:extLst>
                <a:ext uri="{FF2B5EF4-FFF2-40B4-BE49-F238E27FC236}">
                  <a16:creationId xmlns:a16="http://schemas.microsoft.com/office/drawing/2014/main" id="{E39359EA-6DDC-D536-0356-F93093C19CFC}"/>
                </a:ext>
              </a:extLst>
            </p:cNvPr>
            <p:cNvSpPr txBox="1"/>
            <p:nvPr/>
          </p:nvSpPr>
          <p:spPr>
            <a:xfrm>
              <a:off x="10450529" y="1933536"/>
              <a:ext cx="140843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User-level process Z</a:t>
              </a:r>
            </a:p>
          </p:txBody>
        </p:sp>
        <p:grpSp>
          <p:nvGrpSpPr>
            <p:cNvPr id="29" name="Group 28">
              <a:extLst>
                <a:ext uri="{FF2B5EF4-FFF2-40B4-BE49-F238E27FC236}">
                  <a16:creationId xmlns:a16="http://schemas.microsoft.com/office/drawing/2014/main" id="{FF1BC224-D758-067D-2B31-C46A4DBA0C6D}"/>
                </a:ext>
              </a:extLst>
            </p:cNvPr>
            <p:cNvGrpSpPr/>
            <p:nvPr/>
          </p:nvGrpSpPr>
          <p:grpSpPr>
            <a:xfrm>
              <a:off x="7557434" y="3637570"/>
              <a:ext cx="4143175" cy="270958"/>
              <a:chOff x="7868335" y="3785393"/>
              <a:chExt cx="4143175" cy="270958"/>
            </a:xfrm>
          </p:grpSpPr>
          <p:grpSp>
            <p:nvGrpSpPr>
              <p:cNvPr id="34" name="Group 33">
                <a:extLst>
                  <a:ext uri="{FF2B5EF4-FFF2-40B4-BE49-F238E27FC236}">
                    <a16:creationId xmlns:a16="http://schemas.microsoft.com/office/drawing/2014/main" id="{B65ACBA3-1C90-6BFB-36A1-0A7A83A9DF1B}"/>
                  </a:ext>
                </a:extLst>
              </p:cNvPr>
              <p:cNvGrpSpPr/>
              <p:nvPr/>
            </p:nvGrpSpPr>
            <p:grpSpPr>
              <a:xfrm>
                <a:off x="7868335" y="3785393"/>
                <a:ext cx="1184499" cy="270958"/>
                <a:chOff x="7868335" y="3785393"/>
                <a:chExt cx="1184499" cy="270958"/>
              </a:xfrm>
            </p:grpSpPr>
            <p:sp>
              <p:nvSpPr>
                <p:cNvPr id="43" name="Double Bracket 42">
                  <a:extLst>
                    <a:ext uri="{FF2B5EF4-FFF2-40B4-BE49-F238E27FC236}">
                      <a16:creationId xmlns:a16="http://schemas.microsoft.com/office/drawing/2014/main" id="{63169F85-BEFF-F6BD-AA37-78A0B6C1B102}"/>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Double Bracket 43">
                  <a:extLst>
                    <a:ext uri="{FF2B5EF4-FFF2-40B4-BE49-F238E27FC236}">
                      <a16:creationId xmlns:a16="http://schemas.microsoft.com/office/drawing/2014/main" id="{9C9CD9BB-9C58-8954-03F0-134245827D32}"/>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Double Bracket 44">
                  <a:extLst>
                    <a:ext uri="{FF2B5EF4-FFF2-40B4-BE49-F238E27FC236}">
                      <a16:creationId xmlns:a16="http://schemas.microsoft.com/office/drawing/2014/main" id="{12BF7F9B-5FC5-C9C2-1438-9272CF33141D}"/>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D89E11A-BC36-B5DF-A581-60126616083E}"/>
                  </a:ext>
                </a:extLst>
              </p:cNvPr>
              <p:cNvGrpSpPr/>
              <p:nvPr/>
            </p:nvGrpSpPr>
            <p:grpSpPr>
              <a:xfrm>
                <a:off x="9349394" y="3785393"/>
                <a:ext cx="1184499" cy="270958"/>
                <a:chOff x="7868335" y="3785393"/>
                <a:chExt cx="1184499" cy="270958"/>
              </a:xfrm>
            </p:grpSpPr>
            <p:sp>
              <p:nvSpPr>
                <p:cNvPr id="40" name="Double Bracket 39">
                  <a:extLst>
                    <a:ext uri="{FF2B5EF4-FFF2-40B4-BE49-F238E27FC236}">
                      <a16:creationId xmlns:a16="http://schemas.microsoft.com/office/drawing/2014/main" id="{EACF7691-8D43-C147-9C51-B330D79D8165}"/>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Double Bracket 40">
                  <a:extLst>
                    <a:ext uri="{FF2B5EF4-FFF2-40B4-BE49-F238E27FC236}">
                      <a16:creationId xmlns:a16="http://schemas.microsoft.com/office/drawing/2014/main" id="{73C944A6-C3D2-0A0B-5C61-058F5B34851B}"/>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Double Bracket 41">
                  <a:extLst>
                    <a:ext uri="{FF2B5EF4-FFF2-40B4-BE49-F238E27FC236}">
                      <a16:creationId xmlns:a16="http://schemas.microsoft.com/office/drawing/2014/main" id="{081AD572-A30B-6CF5-E9DE-36C588228B98}"/>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F2BC516-ED50-65BF-4802-51587D7C4B39}"/>
                  </a:ext>
                </a:extLst>
              </p:cNvPr>
              <p:cNvGrpSpPr/>
              <p:nvPr/>
            </p:nvGrpSpPr>
            <p:grpSpPr>
              <a:xfrm>
                <a:off x="10827011" y="3785393"/>
                <a:ext cx="1184499" cy="270958"/>
                <a:chOff x="7868335" y="3785393"/>
                <a:chExt cx="1184499" cy="270958"/>
              </a:xfrm>
            </p:grpSpPr>
            <p:sp>
              <p:nvSpPr>
                <p:cNvPr id="37" name="Double Bracket 36">
                  <a:extLst>
                    <a:ext uri="{FF2B5EF4-FFF2-40B4-BE49-F238E27FC236}">
                      <a16:creationId xmlns:a16="http://schemas.microsoft.com/office/drawing/2014/main" id="{9796FB8A-515B-E4B0-95B8-20F55688240E}"/>
                    </a:ext>
                  </a:extLst>
                </p:cNvPr>
                <p:cNvSpPr/>
                <p:nvPr/>
              </p:nvSpPr>
              <p:spPr>
                <a:xfrm>
                  <a:off x="7868335"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Double Bracket 37">
                  <a:extLst>
                    <a:ext uri="{FF2B5EF4-FFF2-40B4-BE49-F238E27FC236}">
                      <a16:creationId xmlns:a16="http://schemas.microsoft.com/office/drawing/2014/main" id="{C5D1829C-0A3D-996B-B19D-1C9D786427E3}"/>
                    </a:ext>
                  </a:extLst>
                </p:cNvPr>
                <p:cNvSpPr/>
                <p:nvPr/>
              </p:nvSpPr>
              <p:spPr>
                <a:xfrm>
                  <a:off x="8365492"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Double Bracket 38">
                  <a:extLst>
                    <a:ext uri="{FF2B5EF4-FFF2-40B4-BE49-F238E27FC236}">
                      <a16:creationId xmlns:a16="http://schemas.microsoft.com/office/drawing/2014/main" id="{A393F451-4134-DDA8-268B-59CBC9D7CC70}"/>
                    </a:ext>
                  </a:extLst>
                </p:cNvPr>
                <p:cNvSpPr/>
                <p:nvPr/>
              </p:nvSpPr>
              <p:spPr>
                <a:xfrm>
                  <a:off x="8862649" y="3785393"/>
                  <a:ext cx="190185" cy="270958"/>
                </a:xfrm>
                <a:prstGeom prst="bracketPair">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1" name="Rectangle 60">
              <a:extLst>
                <a:ext uri="{FF2B5EF4-FFF2-40B4-BE49-F238E27FC236}">
                  <a16:creationId xmlns:a16="http://schemas.microsoft.com/office/drawing/2014/main" id="{830917FD-1548-50F6-7A18-4746106654CD}"/>
                </a:ext>
              </a:extLst>
            </p:cNvPr>
            <p:cNvSpPr/>
            <p:nvPr/>
          </p:nvSpPr>
          <p:spPr>
            <a:xfrm>
              <a:off x="7496136" y="5192006"/>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62" name="TextBox 61">
              <a:extLst>
                <a:ext uri="{FF2B5EF4-FFF2-40B4-BE49-F238E27FC236}">
                  <a16:creationId xmlns:a16="http://schemas.microsoft.com/office/drawing/2014/main" id="{15BDE57D-5AA0-6FB8-8532-59608025F153}"/>
                </a:ext>
              </a:extLst>
            </p:cNvPr>
            <p:cNvSpPr txBox="1"/>
            <p:nvPr/>
          </p:nvSpPr>
          <p:spPr>
            <a:xfrm>
              <a:off x="7435235" y="6402177"/>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63" name="TextBox 62">
              <a:extLst>
                <a:ext uri="{FF2B5EF4-FFF2-40B4-BE49-F238E27FC236}">
                  <a16:creationId xmlns:a16="http://schemas.microsoft.com/office/drawing/2014/main" id="{CB29184E-38C5-2086-BFC6-3C97DD5C4703}"/>
                </a:ext>
              </a:extLst>
            </p:cNvPr>
            <p:cNvSpPr txBox="1"/>
            <p:nvPr/>
          </p:nvSpPr>
          <p:spPr>
            <a:xfrm>
              <a:off x="8277691" y="6402177"/>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64" name="TextBox 63">
              <a:extLst>
                <a:ext uri="{FF2B5EF4-FFF2-40B4-BE49-F238E27FC236}">
                  <a16:creationId xmlns:a16="http://schemas.microsoft.com/office/drawing/2014/main" id="{8BC736B0-5B71-7D8F-6080-D754B9AB5CF3}"/>
                </a:ext>
              </a:extLst>
            </p:cNvPr>
            <p:cNvSpPr txBox="1"/>
            <p:nvPr/>
          </p:nvSpPr>
          <p:spPr>
            <a:xfrm>
              <a:off x="9251452"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65" name="TextBox 64">
              <a:extLst>
                <a:ext uri="{FF2B5EF4-FFF2-40B4-BE49-F238E27FC236}">
                  <a16:creationId xmlns:a16="http://schemas.microsoft.com/office/drawing/2014/main" id="{B60DBF29-4F94-B188-25BE-2C7C696B3CEE}"/>
                </a:ext>
              </a:extLst>
            </p:cNvPr>
            <p:cNvSpPr txBox="1"/>
            <p:nvPr/>
          </p:nvSpPr>
          <p:spPr>
            <a:xfrm>
              <a:off x="10636400"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66" name="Picture 65">
              <a:extLst>
                <a:ext uri="{FF2B5EF4-FFF2-40B4-BE49-F238E27FC236}">
                  <a16:creationId xmlns:a16="http://schemas.microsoft.com/office/drawing/2014/main" id="{9FCDBADD-C651-6B7C-E24A-831DB34124C5}"/>
                </a:ext>
              </a:extLst>
            </p:cNvPr>
            <p:cNvPicPr>
              <a:picLocks noChangeAspect="1"/>
            </p:cNvPicPr>
            <p:nvPr/>
          </p:nvPicPr>
          <p:blipFill rotWithShape="1">
            <a:blip r:embed="rId2">
              <a:extLst>
                <a:ext uri="{28A0092B-C50C-407E-A947-70E740481C1C}">
                  <a14:useLocalDpi xmlns:a14="http://schemas.microsoft.com/office/drawing/2010/main" val="0"/>
                </a:ext>
              </a:extLst>
            </a:blip>
            <a:srcRect t="19838" b="22330"/>
            <a:stretch/>
          </p:blipFill>
          <p:spPr>
            <a:xfrm>
              <a:off x="7477443" y="6041667"/>
              <a:ext cx="754308" cy="436228"/>
            </a:xfrm>
            <a:prstGeom prst="rect">
              <a:avLst/>
            </a:prstGeom>
          </p:spPr>
        </p:pic>
        <p:cxnSp>
          <p:nvCxnSpPr>
            <p:cNvPr id="67" name="Straight Connector 66">
              <a:extLst>
                <a:ext uri="{FF2B5EF4-FFF2-40B4-BE49-F238E27FC236}">
                  <a16:creationId xmlns:a16="http://schemas.microsoft.com/office/drawing/2014/main" id="{09815417-B248-64FC-F564-EA82EA121215}"/>
                </a:ext>
              </a:extLst>
            </p:cNvPr>
            <p:cNvCxnSpPr/>
            <p:nvPr/>
          </p:nvCxnSpPr>
          <p:spPr>
            <a:xfrm>
              <a:off x="7822223" y="592669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FD4148DA-C744-A9FD-9206-4879586F154A}"/>
                </a:ext>
              </a:extLst>
            </p:cNvPr>
            <p:cNvPicPr>
              <a:picLocks noChangeAspect="1"/>
            </p:cNvPicPr>
            <p:nvPr/>
          </p:nvPicPr>
          <p:blipFill>
            <a:blip r:embed="rId3"/>
            <a:stretch>
              <a:fillRect/>
            </a:stretch>
          </p:blipFill>
          <p:spPr>
            <a:xfrm rot="5400000">
              <a:off x="8473233" y="5899916"/>
              <a:ext cx="598815" cy="719730"/>
            </a:xfrm>
            <a:prstGeom prst="rect">
              <a:avLst/>
            </a:prstGeom>
          </p:spPr>
        </p:pic>
        <p:cxnSp>
          <p:nvCxnSpPr>
            <p:cNvPr id="69" name="Straight Connector 68">
              <a:extLst>
                <a:ext uri="{FF2B5EF4-FFF2-40B4-BE49-F238E27FC236}">
                  <a16:creationId xmlns:a16="http://schemas.microsoft.com/office/drawing/2014/main" id="{7D42E03F-5657-2D1F-44FC-85F1DD3B5D84}"/>
                </a:ext>
              </a:extLst>
            </p:cNvPr>
            <p:cNvCxnSpPr/>
            <p:nvPr/>
          </p:nvCxnSpPr>
          <p:spPr>
            <a:xfrm>
              <a:off x="8741334" y="5868537"/>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40B54A42-41AE-4D02-0130-930FC7E7D8D2}"/>
                </a:ext>
              </a:extLst>
            </p:cNvPr>
            <p:cNvGrpSpPr/>
            <p:nvPr/>
          </p:nvGrpSpPr>
          <p:grpSpPr>
            <a:xfrm>
              <a:off x="9162854" y="5790596"/>
              <a:ext cx="1603868" cy="768593"/>
              <a:chOff x="9486633" y="5877087"/>
              <a:chExt cx="1603868" cy="768593"/>
            </a:xfrm>
          </p:grpSpPr>
          <p:pic>
            <p:nvPicPr>
              <p:cNvPr id="71" name="Picture 70">
                <a:extLst>
                  <a:ext uri="{FF2B5EF4-FFF2-40B4-BE49-F238E27FC236}">
                    <a16:creationId xmlns:a16="http://schemas.microsoft.com/office/drawing/2014/main" id="{F5941AEB-5EA2-9C69-D44A-6A6E67677AC6}"/>
                  </a:ext>
                </a:extLst>
              </p:cNvPr>
              <p:cNvPicPr>
                <a:picLocks noChangeAspect="1"/>
              </p:cNvPicPr>
              <p:nvPr/>
            </p:nvPicPr>
            <p:blipFill>
              <a:blip r:embed="rId4"/>
              <a:stretch>
                <a:fillRect/>
              </a:stretch>
            </p:blipFill>
            <p:spPr>
              <a:xfrm>
                <a:off x="9486633" y="5877087"/>
                <a:ext cx="1603868" cy="768593"/>
              </a:xfrm>
              <a:prstGeom prst="rect">
                <a:avLst/>
              </a:prstGeom>
            </p:spPr>
          </p:pic>
          <p:cxnSp>
            <p:nvCxnSpPr>
              <p:cNvPr id="72" name="Straight Connector 71">
                <a:extLst>
                  <a:ext uri="{FF2B5EF4-FFF2-40B4-BE49-F238E27FC236}">
                    <a16:creationId xmlns:a16="http://schemas.microsoft.com/office/drawing/2014/main" id="{13591452-9271-DA61-4082-39762E2408F0}"/>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1079521-5396-6269-55DC-519A8AF0ADBB}"/>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4" name="Picture 73">
              <a:extLst>
                <a:ext uri="{FF2B5EF4-FFF2-40B4-BE49-F238E27FC236}">
                  <a16:creationId xmlns:a16="http://schemas.microsoft.com/office/drawing/2014/main" id="{048D2C63-082F-5952-D3F0-10BDB1704DD9}"/>
                </a:ext>
              </a:extLst>
            </p:cNvPr>
            <p:cNvPicPr>
              <a:picLocks noChangeAspect="1"/>
            </p:cNvPicPr>
            <p:nvPr/>
          </p:nvPicPr>
          <p:blipFill>
            <a:blip r:embed="rId5"/>
            <a:stretch>
              <a:fillRect/>
            </a:stretch>
          </p:blipFill>
          <p:spPr>
            <a:xfrm rot="10800000">
              <a:off x="10987499" y="5848350"/>
              <a:ext cx="766934" cy="700618"/>
            </a:xfrm>
            <a:prstGeom prst="rect">
              <a:avLst/>
            </a:prstGeom>
          </p:spPr>
        </p:pic>
        <p:pic>
          <p:nvPicPr>
            <p:cNvPr id="75" name="Picture 74">
              <a:extLst>
                <a:ext uri="{FF2B5EF4-FFF2-40B4-BE49-F238E27FC236}">
                  <a16:creationId xmlns:a16="http://schemas.microsoft.com/office/drawing/2014/main" id="{E453561D-7BB4-2665-B5A4-C9376A0A2FAB}"/>
                </a:ext>
              </a:extLst>
            </p:cNvPr>
            <p:cNvPicPr>
              <a:picLocks noChangeAspect="1"/>
            </p:cNvPicPr>
            <p:nvPr/>
          </p:nvPicPr>
          <p:blipFill>
            <a:blip r:embed="rId6"/>
            <a:stretch>
              <a:fillRect/>
            </a:stretch>
          </p:blipFill>
          <p:spPr>
            <a:xfrm>
              <a:off x="7732948" y="4845208"/>
              <a:ext cx="560425" cy="560425"/>
            </a:xfrm>
            <a:prstGeom prst="rect">
              <a:avLst/>
            </a:prstGeom>
          </p:spPr>
        </p:pic>
        <p:grpSp>
          <p:nvGrpSpPr>
            <p:cNvPr id="76" name="Group 75">
              <a:extLst>
                <a:ext uri="{FF2B5EF4-FFF2-40B4-BE49-F238E27FC236}">
                  <a16:creationId xmlns:a16="http://schemas.microsoft.com/office/drawing/2014/main" id="{8902D4AA-6D64-4931-5A0B-41343E10282B}"/>
                </a:ext>
              </a:extLst>
            </p:cNvPr>
            <p:cNvGrpSpPr/>
            <p:nvPr/>
          </p:nvGrpSpPr>
          <p:grpSpPr>
            <a:xfrm>
              <a:off x="8646315" y="4845209"/>
              <a:ext cx="2883059" cy="564196"/>
              <a:chOff x="8957216" y="4931700"/>
              <a:chExt cx="2883059" cy="564196"/>
            </a:xfrm>
          </p:grpSpPr>
          <p:pic>
            <p:nvPicPr>
              <p:cNvPr id="77" name="Picture 76">
                <a:extLst>
                  <a:ext uri="{FF2B5EF4-FFF2-40B4-BE49-F238E27FC236}">
                    <a16:creationId xmlns:a16="http://schemas.microsoft.com/office/drawing/2014/main" id="{9CD296CF-2A80-92BC-5BE4-67995A33A987}"/>
                  </a:ext>
                </a:extLst>
              </p:cNvPr>
              <p:cNvPicPr>
                <a:picLocks noChangeAspect="1"/>
              </p:cNvPicPr>
              <p:nvPr/>
            </p:nvPicPr>
            <p:blipFill>
              <a:blip r:embed="rId6"/>
              <a:stretch>
                <a:fillRect/>
              </a:stretch>
            </p:blipFill>
            <p:spPr>
              <a:xfrm>
                <a:off x="8957216" y="4931700"/>
                <a:ext cx="560425" cy="560425"/>
              </a:xfrm>
              <a:prstGeom prst="rect">
                <a:avLst/>
              </a:prstGeom>
            </p:spPr>
          </p:pic>
          <p:grpSp>
            <p:nvGrpSpPr>
              <p:cNvPr id="78" name="Group 77">
                <a:extLst>
                  <a:ext uri="{FF2B5EF4-FFF2-40B4-BE49-F238E27FC236}">
                    <a16:creationId xmlns:a16="http://schemas.microsoft.com/office/drawing/2014/main" id="{A921D6BF-3785-1E4F-2EDE-7E8D61B7A812}"/>
                  </a:ext>
                </a:extLst>
              </p:cNvPr>
              <p:cNvGrpSpPr/>
              <p:nvPr/>
            </p:nvGrpSpPr>
            <p:grpSpPr>
              <a:xfrm>
                <a:off x="10366483" y="4935470"/>
                <a:ext cx="1473792" cy="560426"/>
                <a:chOff x="8043849" y="4931699"/>
                <a:chExt cx="1473792" cy="560426"/>
              </a:xfrm>
            </p:grpSpPr>
            <p:pic>
              <p:nvPicPr>
                <p:cNvPr id="79" name="Picture 78">
                  <a:extLst>
                    <a:ext uri="{FF2B5EF4-FFF2-40B4-BE49-F238E27FC236}">
                      <a16:creationId xmlns:a16="http://schemas.microsoft.com/office/drawing/2014/main" id="{86A89FFA-284B-4534-5583-62E166C68706}"/>
                    </a:ext>
                  </a:extLst>
                </p:cNvPr>
                <p:cNvPicPr>
                  <a:picLocks noChangeAspect="1"/>
                </p:cNvPicPr>
                <p:nvPr/>
              </p:nvPicPr>
              <p:blipFill>
                <a:blip r:embed="rId6"/>
                <a:stretch>
                  <a:fillRect/>
                </a:stretch>
              </p:blipFill>
              <p:spPr>
                <a:xfrm>
                  <a:off x="8043849" y="4931699"/>
                  <a:ext cx="560425" cy="560425"/>
                </a:xfrm>
                <a:prstGeom prst="rect">
                  <a:avLst/>
                </a:prstGeom>
              </p:spPr>
            </p:pic>
            <p:pic>
              <p:nvPicPr>
                <p:cNvPr id="80" name="Picture 79">
                  <a:extLst>
                    <a:ext uri="{FF2B5EF4-FFF2-40B4-BE49-F238E27FC236}">
                      <a16:creationId xmlns:a16="http://schemas.microsoft.com/office/drawing/2014/main" id="{2185599B-CE12-D7E7-5D5B-A65C568D8AB8}"/>
                    </a:ext>
                  </a:extLst>
                </p:cNvPr>
                <p:cNvPicPr>
                  <a:picLocks noChangeAspect="1"/>
                </p:cNvPicPr>
                <p:nvPr/>
              </p:nvPicPr>
              <p:blipFill>
                <a:blip r:embed="rId6"/>
                <a:stretch>
                  <a:fillRect/>
                </a:stretch>
              </p:blipFill>
              <p:spPr>
                <a:xfrm>
                  <a:off x="8957216" y="4931700"/>
                  <a:ext cx="560425" cy="560425"/>
                </a:xfrm>
                <a:prstGeom prst="rect">
                  <a:avLst/>
                </a:prstGeom>
              </p:spPr>
            </p:pic>
          </p:grpSp>
        </p:grpSp>
        <p:grpSp>
          <p:nvGrpSpPr>
            <p:cNvPr id="81" name="Group 80">
              <a:extLst>
                <a:ext uri="{FF2B5EF4-FFF2-40B4-BE49-F238E27FC236}">
                  <a16:creationId xmlns:a16="http://schemas.microsoft.com/office/drawing/2014/main" id="{2302553E-1A8B-6E32-FBDA-E275C19464F6}"/>
                </a:ext>
              </a:extLst>
            </p:cNvPr>
            <p:cNvGrpSpPr>
              <a:grpSpLocks noChangeAspect="1"/>
            </p:cNvGrpSpPr>
            <p:nvPr/>
          </p:nvGrpSpPr>
          <p:grpSpPr>
            <a:xfrm>
              <a:off x="7456528" y="4982980"/>
              <a:ext cx="466605" cy="284880"/>
              <a:chOff x="7946524" y="5652130"/>
              <a:chExt cx="554518" cy="338554"/>
            </a:xfrm>
          </p:grpSpPr>
          <p:sp>
            <p:nvSpPr>
              <p:cNvPr id="82" name="Rectangle: Rounded Corners 81">
                <a:extLst>
                  <a:ext uri="{FF2B5EF4-FFF2-40B4-BE49-F238E27FC236}">
                    <a16:creationId xmlns:a16="http://schemas.microsoft.com/office/drawing/2014/main" id="{4A606025-D273-20B0-B57A-70E2AB7B713D}"/>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TextBox 82">
                <a:extLst>
                  <a:ext uri="{FF2B5EF4-FFF2-40B4-BE49-F238E27FC236}">
                    <a16:creationId xmlns:a16="http://schemas.microsoft.com/office/drawing/2014/main" id="{025A60FD-606D-BEF7-FAF5-35A6B5C4670D}"/>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4" name="Group 83">
              <a:extLst>
                <a:ext uri="{FF2B5EF4-FFF2-40B4-BE49-F238E27FC236}">
                  <a16:creationId xmlns:a16="http://schemas.microsoft.com/office/drawing/2014/main" id="{57677507-BD2F-6498-307D-B1E5842A51FC}"/>
                </a:ext>
              </a:extLst>
            </p:cNvPr>
            <p:cNvGrpSpPr>
              <a:grpSpLocks noChangeAspect="1"/>
            </p:cNvGrpSpPr>
            <p:nvPr/>
          </p:nvGrpSpPr>
          <p:grpSpPr>
            <a:xfrm>
              <a:off x="9035163" y="4986751"/>
              <a:ext cx="466605" cy="284880"/>
              <a:chOff x="7946524" y="5652130"/>
              <a:chExt cx="554518" cy="338554"/>
            </a:xfrm>
          </p:grpSpPr>
          <p:sp>
            <p:nvSpPr>
              <p:cNvPr id="85" name="Rectangle: Rounded Corners 84">
                <a:extLst>
                  <a:ext uri="{FF2B5EF4-FFF2-40B4-BE49-F238E27FC236}">
                    <a16:creationId xmlns:a16="http://schemas.microsoft.com/office/drawing/2014/main" id="{44AAD164-BA6F-9409-A628-BFACC9D28564}"/>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TextBox 85">
                <a:extLst>
                  <a:ext uri="{FF2B5EF4-FFF2-40B4-BE49-F238E27FC236}">
                    <a16:creationId xmlns:a16="http://schemas.microsoft.com/office/drawing/2014/main" id="{48646A82-BE76-BB8B-4D73-A4F2F6F33FC4}"/>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87" name="Group 86">
              <a:extLst>
                <a:ext uri="{FF2B5EF4-FFF2-40B4-BE49-F238E27FC236}">
                  <a16:creationId xmlns:a16="http://schemas.microsoft.com/office/drawing/2014/main" id="{528E6E7B-4822-960F-B2F2-CB238E1B4CE1}"/>
                </a:ext>
              </a:extLst>
            </p:cNvPr>
            <p:cNvGrpSpPr>
              <a:grpSpLocks noChangeAspect="1"/>
            </p:cNvGrpSpPr>
            <p:nvPr/>
          </p:nvGrpSpPr>
          <p:grpSpPr>
            <a:xfrm>
              <a:off x="9760554" y="4987119"/>
              <a:ext cx="466605" cy="284880"/>
              <a:chOff x="7946524" y="5652130"/>
              <a:chExt cx="554518" cy="338554"/>
            </a:xfrm>
          </p:grpSpPr>
          <p:sp>
            <p:nvSpPr>
              <p:cNvPr id="88" name="Rectangle: Rounded Corners 87">
                <a:extLst>
                  <a:ext uri="{FF2B5EF4-FFF2-40B4-BE49-F238E27FC236}">
                    <a16:creationId xmlns:a16="http://schemas.microsoft.com/office/drawing/2014/main" id="{71ABCFB8-0448-12F5-64CE-CE373602CC93}"/>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TextBox 88">
                <a:extLst>
                  <a:ext uri="{FF2B5EF4-FFF2-40B4-BE49-F238E27FC236}">
                    <a16:creationId xmlns:a16="http://schemas.microsoft.com/office/drawing/2014/main" id="{4512AE26-172E-151B-5F74-FF905EA0EC61}"/>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90" name="Group 89">
              <a:extLst>
                <a:ext uri="{FF2B5EF4-FFF2-40B4-BE49-F238E27FC236}">
                  <a16:creationId xmlns:a16="http://schemas.microsoft.com/office/drawing/2014/main" id="{31FFD0F2-0621-C6BD-C41E-378A674FD394}"/>
                </a:ext>
              </a:extLst>
            </p:cNvPr>
            <p:cNvGrpSpPr>
              <a:grpSpLocks noChangeAspect="1"/>
            </p:cNvGrpSpPr>
            <p:nvPr/>
          </p:nvGrpSpPr>
          <p:grpSpPr>
            <a:xfrm>
              <a:off x="11332376" y="4981753"/>
              <a:ext cx="466605" cy="284880"/>
              <a:chOff x="7946524" y="5652130"/>
              <a:chExt cx="554518" cy="338554"/>
            </a:xfrm>
          </p:grpSpPr>
          <p:sp>
            <p:nvSpPr>
              <p:cNvPr id="91" name="Rectangle: Rounded Corners 90">
                <a:extLst>
                  <a:ext uri="{FF2B5EF4-FFF2-40B4-BE49-F238E27FC236}">
                    <a16:creationId xmlns:a16="http://schemas.microsoft.com/office/drawing/2014/main" id="{6B334B56-4EB3-E8D9-1A66-4C3196A7D28D}"/>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TextBox 91">
                <a:extLst>
                  <a:ext uri="{FF2B5EF4-FFF2-40B4-BE49-F238E27FC236}">
                    <a16:creationId xmlns:a16="http://schemas.microsoft.com/office/drawing/2014/main" id="{D9B32B3A-8873-5593-1195-2E4195733FFB}"/>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93" name="Picture 92">
              <a:extLst>
                <a:ext uri="{FF2B5EF4-FFF2-40B4-BE49-F238E27FC236}">
                  <a16:creationId xmlns:a16="http://schemas.microsoft.com/office/drawing/2014/main" id="{60861E6B-432F-7917-F720-57D576AE8273}"/>
                </a:ext>
              </a:extLst>
            </p:cNvPr>
            <p:cNvPicPr>
              <a:picLocks noChangeAspect="1"/>
            </p:cNvPicPr>
            <p:nvPr/>
          </p:nvPicPr>
          <p:blipFill>
            <a:blip r:embed="rId7"/>
            <a:stretch>
              <a:fillRect/>
            </a:stretch>
          </p:blipFill>
          <p:spPr>
            <a:xfrm flipH="1">
              <a:off x="7894871" y="5185624"/>
              <a:ext cx="256314" cy="255994"/>
            </a:xfrm>
            <a:prstGeom prst="rect">
              <a:avLst/>
            </a:prstGeom>
          </p:spPr>
        </p:pic>
        <p:pic>
          <p:nvPicPr>
            <p:cNvPr id="94" name="Picture 93">
              <a:extLst>
                <a:ext uri="{FF2B5EF4-FFF2-40B4-BE49-F238E27FC236}">
                  <a16:creationId xmlns:a16="http://schemas.microsoft.com/office/drawing/2014/main" id="{8ED3C9A1-525C-345A-7FB6-839C28F188B9}"/>
                </a:ext>
              </a:extLst>
            </p:cNvPr>
            <p:cNvPicPr>
              <a:picLocks noChangeAspect="1"/>
            </p:cNvPicPr>
            <p:nvPr/>
          </p:nvPicPr>
          <p:blipFill>
            <a:blip r:embed="rId7"/>
            <a:stretch>
              <a:fillRect/>
            </a:stretch>
          </p:blipFill>
          <p:spPr>
            <a:xfrm flipH="1">
              <a:off x="8806844" y="5192006"/>
              <a:ext cx="256314" cy="255994"/>
            </a:xfrm>
            <a:prstGeom prst="rect">
              <a:avLst/>
            </a:prstGeom>
          </p:spPr>
        </p:pic>
        <p:pic>
          <p:nvPicPr>
            <p:cNvPr id="95" name="Picture 94">
              <a:extLst>
                <a:ext uri="{FF2B5EF4-FFF2-40B4-BE49-F238E27FC236}">
                  <a16:creationId xmlns:a16="http://schemas.microsoft.com/office/drawing/2014/main" id="{F2014472-8791-34DE-7F84-A7AA1ACAF65F}"/>
                </a:ext>
              </a:extLst>
            </p:cNvPr>
            <p:cNvPicPr>
              <a:picLocks noChangeAspect="1"/>
            </p:cNvPicPr>
            <p:nvPr/>
          </p:nvPicPr>
          <p:blipFill>
            <a:blip r:embed="rId7"/>
            <a:stretch>
              <a:fillRect/>
            </a:stretch>
          </p:blipFill>
          <p:spPr>
            <a:xfrm flipH="1">
              <a:off x="10222453" y="5192006"/>
              <a:ext cx="256314" cy="255994"/>
            </a:xfrm>
            <a:prstGeom prst="rect">
              <a:avLst/>
            </a:prstGeom>
          </p:spPr>
        </p:pic>
        <p:pic>
          <p:nvPicPr>
            <p:cNvPr id="96" name="Picture 95">
              <a:extLst>
                <a:ext uri="{FF2B5EF4-FFF2-40B4-BE49-F238E27FC236}">
                  <a16:creationId xmlns:a16="http://schemas.microsoft.com/office/drawing/2014/main" id="{9A2FD33B-5CF8-FCB3-C5F6-DEADFC6680DD}"/>
                </a:ext>
              </a:extLst>
            </p:cNvPr>
            <p:cNvPicPr>
              <a:picLocks noChangeAspect="1"/>
            </p:cNvPicPr>
            <p:nvPr/>
          </p:nvPicPr>
          <p:blipFill>
            <a:blip r:embed="rId7"/>
            <a:stretch>
              <a:fillRect/>
            </a:stretch>
          </p:blipFill>
          <p:spPr>
            <a:xfrm flipH="1">
              <a:off x="11137309" y="5181952"/>
              <a:ext cx="256314" cy="255994"/>
            </a:xfrm>
            <a:prstGeom prst="rect">
              <a:avLst/>
            </a:prstGeom>
          </p:spPr>
        </p:pic>
      </p:grpSp>
    </p:spTree>
    <p:extLst>
      <p:ext uri="{BB962C8B-B14F-4D97-AF65-F5344CB8AC3E}">
        <p14:creationId xmlns:p14="http://schemas.microsoft.com/office/powerpoint/2010/main" val="31995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72FC19-0BCB-5153-FA6D-232C3CD19AC5}"/>
              </a:ext>
            </a:extLst>
          </p:cNvPr>
          <p:cNvSpPr/>
          <p:nvPr/>
        </p:nvSpPr>
        <p:spPr>
          <a:xfrm>
            <a:off x="7496136" y="5192006"/>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13" name="TextBox 12">
            <a:extLst>
              <a:ext uri="{FF2B5EF4-FFF2-40B4-BE49-F238E27FC236}">
                <a16:creationId xmlns:a16="http://schemas.microsoft.com/office/drawing/2014/main" id="{E2B5E0FF-7248-45F2-197E-ED68364014F4}"/>
              </a:ext>
            </a:extLst>
          </p:cNvPr>
          <p:cNvSpPr txBox="1"/>
          <p:nvPr/>
        </p:nvSpPr>
        <p:spPr>
          <a:xfrm>
            <a:off x="7435235" y="6402177"/>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14" name="TextBox 13">
            <a:extLst>
              <a:ext uri="{FF2B5EF4-FFF2-40B4-BE49-F238E27FC236}">
                <a16:creationId xmlns:a16="http://schemas.microsoft.com/office/drawing/2014/main" id="{8C5B4786-80E3-97BE-D298-E4F5217BF882}"/>
              </a:ext>
            </a:extLst>
          </p:cNvPr>
          <p:cNvSpPr txBox="1"/>
          <p:nvPr/>
        </p:nvSpPr>
        <p:spPr>
          <a:xfrm>
            <a:off x="8277691" y="6402177"/>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15" name="TextBox 14">
            <a:extLst>
              <a:ext uri="{FF2B5EF4-FFF2-40B4-BE49-F238E27FC236}">
                <a16:creationId xmlns:a16="http://schemas.microsoft.com/office/drawing/2014/main" id="{2FE0C211-AA6D-57FC-81BF-71A94BE89FA3}"/>
              </a:ext>
            </a:extLst>
          </p:cNvPr>
          <p:cNvSpPr txBox="1"/>
          <p:nvPr/>
        </p:nvSpPr>
        <p:spPr>
          <a:xfrm>
            <a:off x="9251452"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16" name="TextBox 15">
            <a:extLst>
              <a:ext uri="{FF2B5EF4-FFF2-40B4-BE49-F238E27FC236}">
                <a16:creationId xmlns:a16="http://schemas.microsoft.com/office/drawing/2014/main" id="{D70170EB-67F1-23E7-45E4-38D3BE8E737C}"/>
              </a:ext>
            </a:extLst>
          </p:cNvPr>
          <p:cNvSpPr txBox="1"/>
          <p:nvPr/>
        </p:nvSpPr>
        <p:spPr>
          <a:xfrm>
            <a:off x="10636400"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17" name="Picture 16">
            <a:extLst>
              <a:ext uri="{FF2B5EF4-FFF2-40B4-BE49-F238E27FC236}">
                <a16:creationId xmlns:a16="http://schemas.microsoft.com/office/drawing/2014/main" id="{C3D969C7-A756-5E5C-F8D5-02D9A1F46BE6}"/>
              </a:ext>
            </a:extLst>
          </p:cNvPr>
          <p:cNvPicPr>
            <a:picLocks noChangeAspect="1"/>
          </p:cNvPicPr>
          <p:nvPr/>
        </p:nvPicPr>
        <p:blipFill rotWithShape="1">
          <a:blip r:embed="rId2">
            <a:extLst>
              <a:ext uri="{28A0092B-C50C-407E-A947-70E740481C1C}">
                <a14:useLocalDpi xmlns:a14="http://schemas.microsoft.com/office/drawing/2010/main" val="0"/>
              </a:ext>
            </a:extLst>
          </a:blip>
          <a:srcRect t="19838" b="22330"/>
          <a:stretch/>
        </p:blipFill>
        <p:spPr>
          <a:xfrm>
            <a:off x="7477443" y="6041667"/>
            <a:ext cx="754308" cy="436228"/>
          </a:xfrm>
          <a:prstGeom prst="rect">
            <a:avLst/>
          </a:prstGeom>
        </p:spPr>
      </p:pic>
      <p:cxnSp>
        <p:nvCxnSpPr>
          <p:cNvPr id="18" name="Straight Connector 17">
            <a:extLst>
              <a:ext uri="{FF2B5EF4-FFF2-40B4-BE49-F238E27FC236}">
                <a16:creationId xmlns:a16="http://schemas.microsoft.com/office/drawing/2014/main" id="{28C73B20-9E37-8088-994A-323D5F37EF40}"/>
              </a:ext>
            </a:extLst>
          </p:cNvPr>
          <p:cNvCxnSpPr/>
          <p:nvPr/>
        </p:nvCxnSpPr>
        <p:spPr>
          <a:xfrm>
            <a:off x="7822223" y="592669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E077D57-4FCD-D27F-DD10-25F0C046C953}"/>
              </a:ext>
            </a:extLst>
          </p:cNvPr>
          <p:cNvPicPr>
            <a:picLocks noChangeAspect="1"/>
          </p:cNvPicPr>
          <p:nvPr/>
        </p:nvPicPr>
        <p:blipFill>
          <a:blip r:embed="rId3"/>
          <a:stretch>
            <a:fillRect/>
          </a:stretch>
        </p:blipFill>
        <p:spPr>
          <a:xfrm rot="5400000">
            <a:off x="8473233" y="5899916"/>
            <a:ext cx="598815" cy="719730"/>
          </a:xfrm>
          <a:prstGeom prst="rect">
            <a:avLst/>
          </a:prstGeom>
        </p:spPr>
      </p:pic>
      <p:cxnSp>
        <p:nvCxnSpPr>
          <p:cNvPr id="20" name="Straight Connector 19">
            <a:extLst>
              <a:ext uri="{FF2B5EF4-FFF2-40B4-BE49-F238E27FC236}">
                <a16:creationId xmlns:a16="http://schemas.microsoft.com/office/drawing/2014/main" id="{50D5AC48-10CD-B7FF-A3F1-F6C358DB43F2}"/>
              </a:ext>
            </a:extLst>
          </p:cNvPr>
          <p:cNvCxnSpPr/>
          <p:nvPr/>
        </p:nvCxnSpPr>
        <p:spPr>
          <a:xfrm>
            <a:off x="8741334" y="5868537"/>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A225BB6-E86D-F0D9-6B48-431F49B1AAC8}"/>
              </a:ext>
            </a:extLst>
          </p:cNvPr>
          <p:cNvGrpSpPr/>
          <p:nvPr/>
        </p:nvGrpSpPr>
        <p:grpSpPr>
          <a:xfrm>
            <a:off x="9162854" y="5790596"/>
            <a:ext cx="1603868" cy="768593"/>
            <a:chOff x="9486633" y="5877087"/>
            <a:chExt cx="1603868" cy="768593"/>
          </a:xfrm>
        </p:grpSpPr>
        <p:pic>
          <p:nvPicPr>
            <p:cNvPr id="58" name="Picture 57">
              <a:extLst>
                <a:ext uri="{FF2B5EF4-FFF2-40B4-BE49-F238E27FC236}">
                  <a16:creationId xmlns:a16="http://schemas.microsoft.com/office/drawing/2014/main" id="{717D9BBC-6BDE-8626-D6FF-27D492A7CDD0}"/>
                </a:ext>
              </a:extLst>
            </p:cNvPr>
            <p:cNvPicPr>
              <a:picLocks noChangeAspect="1"/>
            </p:cNvPicPr>
            <p:nvPr/>
          </p:nvPicPr>
          <p:blipFill>
            <a:blip r:embed="rId4"/>
            <a:stretch>
              <a:fillRect/>
            </a:stretch>
          </p:blipFill>
          <p:spPr>
            <a:xfrm>
              <a:off x="9486633" y="5877087"/>
              <a:ext cx="1603868" cy="768593"/>
            </a:xfrm>
            <a:prstGeom prst="rect">
              <a:avLst/>
            </a:prstGeom>
          </p:spPr>
        </p:pic>
        <p:cxnSp>
          <p:nvCxnSpPr>
            <p:cNvPr id="59" name="Straight Connector 58">
              <a:extLst>
                <a:ext uri="{FF2B5EF4-FFF2-40B4-BE49-F238E27FC236}">
                  <a16:creationId xmlns:a16="http://schemas.microsoft.com/office/drawing/2014/main" id="{90500FF1-2EB6-5EBC-B6C0-5E7C42964E6C}"/>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3FC2F84-3560-2EAC-16EB-0B2B360116CB}"/>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3DBCF3D0-8476-793A-13A3-CCCA813C260C}"/>
              </a:ext>
            </a:extLst>
          </p:cNvPr>
          <p:cNvPicPr>
            <a:picLocks noChangeAspect="1"/>
          </p:cNvPicPr>
          <p:nvPr/>
        </p:nvPicPr>
        <p:blipFill>
          <a:blip r:embed="rId5"/>
          <a:stretch>
            <a:fillRect/>
          </a:stretch>
        </p:blipFill>
        <p:spPr>
          <a:xfrm rot="10800000">
            <a:off x="10987499" y="5848350"/>
            <a:ext cx="766934" cy="700618"/>
          </a:xfrm>
          <a:prstGeom prst="rect">
            <a:avLst/>
          </a:prstGeom>
        </p:spPr>
      </p:pic>
      <p:pic>
        <p:nvPicPr>
          <p:cNvPr id="23" name="Picture 22">
            <a:extLst>
              <a:ext uri="{FF2B5EF4-FFF2-40B4-BE49-F238E27FC236}">
                <a16:creationId xmlns:a16="http://schemas.microsoft.com/office/drawing/2014/main" id="{9F178837-66AE-DA58-F7DF-3A72CA347B66}"/>
              </a:ext>
            </a:extLst>
          </p:cNvPr>
          <p:cNvPicPr>
            <a:picLocks noChangeAspect="1"/>
          </p:cNvPicPr>
          <p:nvPr/>
        </p:nvPicPr>
        <p:blipFill>
          <a:blip r:embed="rId6"/>
          <a:stretch>
            <a:fillRect/>
          </a:stretch>
        </p:blipFill>
        <p:spPr>
          <a:xfrm>
            <a:off x="7732948" y="4845208"/>
            <a:ext cx="560425" cy="560425"/>
          </a:xfrm>
          <a:prstGeom prst="rect">
            <a:avLst/>
          </a:prstGeom>
        </p:spPr>
      </p:pic>
      <p:grpSp>
        <p:nvGrpSpPr>
          <p:cNvPr id="24" name="Group 23">
            <a:extLst>
              <a:ext uri="{FF2B5EF4-FFF2-40B4-BE49-F238E27FC236}">
                <a16:creationId xmlns:a16="http://schemas.microsoft.com/office/drawing/2014/main" id="{25E03726-B394-E476-5A9D-3E850993EEFE}"/>
              </a:ext>
            </a:extLst>
          </p:cNvPr>
          <p:cNvGrpSpPr/>
          <p:nvPr/>
        </p:nvGrpSpPr>
        <p:grpSpPr>
          <a:xfrm>
            <a:off x="8646315" y="4845209"/>
            <a:ext cx="2883059" cy="564196"/>
            <a:chOff x="8957216" y="4931700"/>
            <a:chExt cx="2883059" cy="564196"/>
          </a:xfrm>
        </p:grpSpPr>
        <p:pic>
          <p:nvPicPr>
            <p:cNvPr id="54" name="Picture 53">
              <a:extLst>
                <a:ext uri="{FF2B5EF4-FFF2-40B4-BE49-F238E27FC236}">
                  <a16:creationId xmlns:a16="http://schemas.microsoft.com/office/drawing/2014/main" id="{86A765CB-FEA1-B1A1-DD6E-4896F331327E}"/>
                </a:ext>
              </a:extLst>
            </p:cNvPr>
            <p:cNvPicPr>
              <a:picLocks noChangeAspect="1"/>
            </p:cNvPicPr>
            <p:nvPr/>
          </p:nvPicPr>
          <p:blipFill>
            <a:blip r:embed="rId6"/>
            <a:stretch>
              <a:fillRect/>
            </a:stretch>
          </p:blipFill>
          <p:spPr>
            <a:xfrm>
              <a:off x="8957216" y="4931700"/>
              <a:ext cx="560425" cy="560425"/>
            </a:xfrm>
            <a:prstGeom prst="rect">
              <a:avLst/>
            </a:prstGeom>
          </p:spPr>
        </p:pic>
        <p:grpSp>
          <p:nvGrpSpPr>
            <p:cNvPr id="55" name="Group 54">
              <a:extLst>
                <a:ext uri="{FF2B5EF4-FFF2-40B4-BE49-F238E27FC236}">
                  <a16:creationId xmlns:a16="http://schemas.microsoft.com/office/drawing/2014/main" id="{08F20DC1-E1FC-917A-4DC5-68BF4AD86F97}"/>
                </a:ext>
              </a:extLst>
            </p:cNvPr>
            <p:cNvGrpSpPr/>
            <p:nvPr/>
          </p:nvGrpSpPr>
          <p:grpSpPr>
            <a:xfrm>
              <a:off x="10366483" y="4935470"/>
              <a:ext cx="1473792" cy="560426"/>
              <a:chOff x="8043849" y="4931699"/>
              <a:chExt cx="1473792" cy="560426"/>
            </a:xfrm>
          </p:grpSpPr>
          <p:pic>
            <p:nvPicPr>
              <p:cNvPr id="56" name="Picture 55">
                <a:extLst>
                  <a:ext uri="{FF2B5EF4-FFF2-40B4-BE49-F238E27FC236}">
                    <a16:creationId xmlns:a16="http://schemas.microsoft.com/office/drawing/2014/main" id="{37C91A8E-C11D-62C0-A272-E11B9C9229C2}"/>
                  </a:ext>
                </a:extLst>
              </p:cNvPr>
              <p:cNvPicPr>
                <a:picLocks noChangeAspect="1"/>
              </p:cNvPicPr>
              <p:nvPr/>
            </p:nvPicPr>
            <p:blipFill>
              <a:blip r:embed="rId6"/>
              <a:stretch>
                <a:fillRect/>
              </a:stretch>
            </p:blipFill>
            <p:spPr>
              <a:xfrm>
                <a:off x="8043849" y="4931699"/>
                <a:ext cx="560425" cy="560425"/>
              </a:xfrm>
              <a:prstGeom prst="rect">
                <a:avLst/>
              </a:prstGeom>
            </p:spPr>
          </p:pic>
          <p:pic>
            <p:nvPicPr>
              <p:cNvPr id="57" name="Picture 56">
                <a:extLst>
                  <a:ext uri="{FF2B5EF4-FFF2-40B4-BE49-F238E27FC236}">
                    <a16:creationId xmlns:a16="http://schemas.microsoft.com/office/drawing/2014/main" id="{BAFA6016-657A-2968-F72F-F63EE54661FF}"/>
                  </a:ext>
                </a:extLst>
              </p:cNvPr>
              <p:cNvPicPr>
                <a:picLocks noChangeAspect="1"/>
              </p:cNvPicPr>
              <p:nvPr/>
            </p:nvPicPr>
            <p:blipFill>
              <a:blip r:embed="rId6"/>
              <a:stretch>
                <a:fillRect/>
              </a:stretch>
            </p:blipFill>
            <p:spPr>
              <a:xfrm>
                <a:off x="8957216" y="4931700"/>
                <a:ext cx="560425" cy="560425"/>
              </a:xfrm>
              <a:prstGeom prst="rect">
                <a:avLst/>
              </a:prstGeom>
            </p:spPr>
          </p:pic>
        </p:grpSp>
      </p:grpSp>
      <p:grpSp>
        <p:nvGrpSpPr>
          <p:cNvPr id="25" name="Group 24">
            <a:extLst>
              <a:ext uri="{FF2B5EF4-FFF2-40B4-BE49-F238E27FC236}">
                <a16:creationId xmlns:a16="http://schemas.microsoft.com/office/drawing/2014/main" id="{6377C12C-D671-76E6-799C-1E86C624B4E7}"/>
              </a:ext>
            </a:extLst>
          </p:cNvPr>
          <p:cNvGrpSpPr>
            <a:grpSpLocks noChangeAspect="1"/>
          </p:cNvGrpSpPr>
          <p:nvPr/>
        </p:nvGrpSpPr>
        <p:grpSpPr>
          <a:xfrm>
            <a:off x="7456528" y="4982980"/>
            <a:ext cx="466605" cy="284880"/>
            <a:chOff x="7946524" y="5652130"/>
            <a:chExt cx="554518" cy="338554"/>
          </a:xfrm>
        </p:grpSpPr>
        <p:sp>
          <p:nvSpPr>
            <p:cNvPr id="52" name="Rectangle: Rounded Corners 51">
              <a:extLst>
                <a:ext uri="{FF2B5EF4-FFF2-40B4-BE49-F238E27FC236}">
                  <a16:creationId xmlns:a16="http://schemas.microsoft.com/office/drawing/2014/main" id="{312579BA-778D-1AB2-4A83-CF82B01DE385}"/>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TextBox 52">
              <a:extLst>
                <a:ext uri="{FF2B5EF4-FFF2-40B4-BE49-F238E27FC236}">
                  <a16:creationId xmlns:a16="http://schemas.microsoft.com/office/drawing/2014/main" id="{357784BE-6C1A-A98C-2549-7ED2BF8D39BF}"/>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6" name="Group 25">
            <a:extLst>
              <a:ext uri="{FF2B5EF4-FFF2-40B4-BE49-F238E27FC236}">
                <a16:creationId xmlns:a16="http://schemas.microsoft.com/office/drawing/2014/main" id="{E5FDB028-8067-82C6-2E39-827D231A190B}"/>
              </a:ext>
            </a:extLst>
          </p:cNvPr>
          <p:cNvGrpSpPr>
            <a:grpSpLocks noChangeAspect="1"/>
          </p:cNvGrpSpPr>
          <p:nvPr/>
        </p:nvGrpSpPr>
        <p:grpSpPr>
          <a:xfrm>
            <a:off x="9035163" y="4986751"/>
            <a:ext cx="466605" cy="284880"/>
            <a:chOff x="7946524" y="5652130"/>
            <a:chExt cx="554518" cy="338554"/>
          </a:xfrm>
        </p:grpSpPr>
        <p:sp>
          <p:nvSpPr>
            <p:cNvPr id="50" name="Rectangle: Rounded Corners 49">
              <a:extLst>
                <a:ext uri="{FF2B5EF4-FFF2-40B4-BE49-F238E27FC236}">
                  <a16:creationId xmlns:a16="http://schemas.microsoft.com/office/drawing/2014/main" id="{319CC60C-43C9-9CF2-B988-BCF132153456}"/>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TextBox 50">
              <a:extLst>
                <a:ext uri="{FF2B5EF4-FFF2-40B4-BE49-F238E27FC236}">
                  <a16:creationId xmlns:a16="http://schemas.microsoft.com/office/drawing/2014/main" id="{F350DCCD-515A-14B9-FBE6-D0FC06092EE4}"/>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7" name="Group 26">
            <a:extLst>
              <a:ext uri="{FF2B5EF4-FFF2-40B4-BE49-F238E27FC236}">
                <a16:creationId xmlns:a16="http://schemas.microsoft.com/office/drawing/2014/main" id="{5A137C61-539E-30E2-F824-D13B74AB4FD7}"/>
              </a:ext>
            </a:extLst>
          </p:cNvPr>
          <p:cNvGrpSpPr>
            <a:grpSpLocks noChangeAspect="1"/>
          </p:cNvGrpSpPr>
          <p:nvPr/>
        </p:nvGrpSpPr>
        <p:grpSpPr>
          <a:xfrm>
            <a:off x="9760554" y="4987119"/>
            <a:ext cx="466605" cy="284880"/>
            <a:chOff x="7946524" y="5652130"/>
            <a:chExt cx="554518" cy="338554"/>
          </a:xfrm>
        </p:grpSpPr>
        <p:sp>
          <p:nvSpPr>
            <p:cNvPr id="48" name="Rectangle: Rounded Corners 47">
              <a:extLst>
                <a:ext uri="{FF2B5EF4-FFF2-40B4-BE49-F238E27FC236}">
                  <a16:creationId xmlns:a16="http://schemas.microsoft.com/office/drawing/2014/main" id="{BD8BDD3A-EED7-9F16-F2C1-20F508934F25}"/>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TextBox 48">
              <a:extLst>
                <a:ext uri="{FF2B5EF4-FFF2-40B4-BE49-F238E27FC236}">
                  <a16:creationId xmlns:a16="http://schemas.microsoft.com/office/drawing/2014/main" id="{B10CD887-03F7-7C52-14C4-E18D271B39C2}"/>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8" name="Group 27">
            <a:extLst>
              <a:ext uri="{FF2B5EF4-FFF2-40B4-BE49-F238E27FC236}">
                <a16:creationId xmlns:a16="http://schemas.microsoft.com/office/drawing/2014/main" id="{8CCD3B97-5F83-4D3D-191B-27293D1A0811}"/>
              </a:ext>
            </a:extLst>
          </p:cNvPr>
          <p:cNvGrpSpPr>
            <a:grpSpLocks noChangeAspect="1"/>
          </p:cNvGrpSpPr>
          <p:nvPr/>
        </p:nvGrpSpPr>
        <p:grpSpPr>
          <a:xfrm>
            <a:off x="11332376" y="4981753"/>
            <a:ext cx="466605" cy="284880"/>
            <a:chOff x="7946524" y="5652130"/>
            <a:chExt cx="554518" cy="338554"/>
          </a:xfrm>
        </p:grpSpPr>
        <p:sp>
          <p:nvSpPr>
            <p:cNvPr id="46" name="Rectangle: Rounded Corners 45">
              <a:extLst>
                <a:ext uri="{FF2B5EF4-FFF2-40B4-BE49-F238E27FC236}">
                  <a16:creationId xmlns:a16="http://schemas.microsoft.com/office/drawing/2014/main" id="{3AF4D098-703E-DD48-1C28-3F7715B6DF86}"/>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F92E353B-D111-43B0-A535-FFA6A693468A}"/>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30" name="Picture 29">
            <a:extLst>
              <a:ext uri="{FF2B5EF4-FFF2-40B4-BE49-F238E27FC236}">
                <a16:creationId xmlns:a16="http://schemas.microsoft.com/office/drawing/2014/main" id="{44E01255-587D-DD64-A0FC-7401E6BBE84F}"/>
              </a:ext>
            </a:extLst>
          </p:cNvPr>
          <p:cNvPicPr>
            <a:picLocks noChangeAspect="1"/>
          </p:cNvPicPr>
          <p:nvPr/>
        </p:nvPicPr>
        <p:blipFill>
          <a:blip r:embed="rId7"/>
          <a:stretch>
            <a:fillRect/>
          </a:stretch>
        </p:blipFill>
        <p:spPr>
          <a:xfrm flipH="1">
            <a:off x="7894871" y="5185624"/>
            <a:ext cx="256314" cy="255994"/>
          </a:xfrm>
          <a:prstGeom prst="rect">
            <a:avLst/>
          </a:prstGeom>
        </p:spPr>
      </p:pic>
      <p:pic>
        <p:nvPicPr>
          <p:cNvPr id="31" name="Picture 30">
            <a:extLst>
              <a:ext uri="{FF2B5EF4-FFF2-40B4-BE49-F238E27FC236}">
                <a16:creationId xmlns:a16="http://schemas.microsoft.com/office/drawing/2014/main" id="{018E8A68-2B65-77C3-5760-05482C9C3AC8}"/>
              </a:ext>
            </a:extLst>
          </p:cNvPr>
          <p:cNvPicPr>
            <a:picLocks noChangeAspect="1"/>
          </p:cNvPicPr>
          <p:nvPr/>
        </p:nvPicPr>
        <p:blipFill>
          <a:blip r:embed="rId7"/>
          <a:stretch>
            <a:fillRect/>
          </a:stretch>
        </p:blipFill>
        <p:spPr>
          <a:xfrm flipH="1">
            <a:off x="8806844" y="5192006"/>
            <a:ext cx="256314" cy="255994"/>
          </a:xfrm>
          <a:prstGeom prst="rect">
            <a:avLst/>
          </a:prstGeom>
        </p:spPr>
      </p:pic>
      <p:pic>
        <p:nvPicPr>
          <p:cNvPr id="32" name="Picture 31">
            <a:extLst>
              <a:ext uri="{FF2B5EF4-FFF2-40B4-BE49-F238E27FC236}">
                <a16:creationId xmlns:a16="http://schemas.microsoft.com/office/drawing/2014/main" id="{0E0335CA-C107-6A6E-A30A-CA82C434A302}"/>
              </a:ext>
            </a:extLst>
          </p:cNvPr>
          <p:cNvPicPr>
            <a:picLocks noChangeAspect="1"/>
          </p:cNvPicPr>
          <p:nvPr/>
        </p:nvPicPr>
        <p:blipFill>
          <a:blip r:embed="rId7"/>
          <a:stretch>
            <a:fillRect/>
          </a:stretch>
        </p:blipFill>
        <p:spPr>
          <a:xfrm flipH="1">
            <a:off x="10222453" y="5192006"/>
            <a:ext cx="256314" cy="255994"/>
          </a:xfrm>
          <a:prstGeom prst="rect">
            <a:avLst/>
          </a:prstGeom>
        </p:spPr>
      </p:pic>
      <p:pic>
        <p:nvPicPr>
          <p:cNvPr id="33" name="Picture 32">
            <a:extLst>
              <a:ext uri="{FF2B5EF4-FFF2-40B4-BE49-F238E27FC236}">
                <a16:creationId xmlns:a16="http://schemas.microsoft.com/office/drawing/2014/main" id="{F11ED761-F73F-B298-2FED-A04624D84CDA}"/>
              </a:ext>
            </a:extLst>
          </p:cNvPr>
          <p:cNvPicPr>
            <a:picLocks noChangeAspect="1"/>
          </p:cNvPicPr>
          <p:nvPr/>
        </p:nvPicPr>
        <p:blipFill>
          <a:blip r:embed="rId7"/>
          <a:stretch>
            <a:fillRect/>
          </a:stretch>
        </p:blipFill>
        <p:spPr>
          <a:xfrm flipH="1">
            <a:off x="11137309" y="5181952"/>
            <a:ext cx="256314" cy="255994"/>
          </a:xfrm>
          <a:prstGeom prst="rect">
            <a:avLst/>
          </a:prstGeom>
        </p:spPr>
      </p:pic>
      <p:grpSp>
        <p:nvGrpSpPr>
          <p:cNvPr id="84" name="Group 83">
            <a:extLst>
              <a:ext uri="{FF2B5EF4-FFF2-40B4-BE49-F238E27FC236}">
                <a16:creationId xmlns:a16="http://schemas.microsoft.com/office/drawing/2014/main" id="{FB4AF5D9-5B1C-8307-C89E-9EF4EE171D12}"/>
              </a:ext>
            </a:extLst>
          </p:cNvPr>
          <p:cNvGrpSpPr/>
          <p:nvPr/>
        </p:nvGrpSpPr>
        <p:grpSpPr>
          <a:xfrm>
            <a:off x="7383282" y="3412673"/>
            <a:ext cx="4319198" cy="1423793"/>
            <a:chOff x="7383282" y="3412673"/>
            <a:chExt cx="4319198" cy="1423793"/>
          </a:xfrm>
        </p:grpSpPr>
        <p:cxnSp>
          <p:nvCxnSpPr>
            <p:cNvPr id="61" name="Straight Connector 60">
              <a:extLst>
                <a:ext uri="{FF2B5EF4-FFF2-40B4-BE49-F238E27FC236}">
                  <a16:creationId xmlns:a16="http://schemas.microsoft.com/office/drawing/2014/main" id="{934DCC74-5760-9567-77B9-D4E5C366BC87}"/>
                </a:ext>
              </a:extLst>
            </p:cNvPr>
            <p:cNvCxnSpPr>
              <a:cxnSpLocks/>
            </p:cNvCxnSpPr>
            <p:nvPr/>
          </p:nvCxnSpPr>
          <p:spPr>
            <a:xfrm flipH="1" flipV="1">
              <a:off x="7383282" y="3570351"/>
              <a:ext cx="364128" cy="126611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975A059-042B-3297-217B-23AF8FF34A7D}"/>
                </a:ext>
              </a:extLst>
            </p:cNvPr>
            <p:cNvCxnSpPr>
              <a:cxnSpLocks/>
            </p:cNvCxnSpPr>
            <p:nvPr/>
          </p:nvCxnSpPr>
          <p:spPr>
            <a:xfrm flipV="1">
              <a:off x="8225738" y="3557605"/>
              <a:ext cx="3412451" cy="12679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3B7B050-B55D-9C1E-08D7-0E1E7C28973A}"/>
                </a:ext>
              </a:extLst>
            </p:cNvPr>
            <p:cNvCxnSpPr>
              <a:cxnSpLocks/>
            </p:cNvCxnSpPr>
            <p:nvPr/>
          </p:nvCxnSpPr>
          <p:spPr>
            <a:xfrm>
              <a:off x="7386037" y="3412673"/>
              <a:ext cx="431644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914E9E6-72D9-CF32-AC1F-EF73ABAA8248}"/>
                </a:ext>
              </a:extLst>
            </p:cNvPr>
            <p:cNvSpPr txBox="1"/>
            <p:nvPr/>
          </p:nvSpPr>
          <p:spPr>
            <a:xfrm>
              <a:off x="7613023" y="3413519"/>
              <a:ext cx="3521836" cy="584775"/>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Flow of time from the perspective of the leftmost CPU</a:t>
              </a:r>
            </a:p>
          </p:txBody>
        </p:sp>
      </p:grpSp>
      <p:sp>
        <p:nvSpPr>
          <p:cNvPr id="66" name="Rectangle 65">
            <a:extLst>
              <a:ext uri="{FF2B5EF4-FFF2-40B4-BE49-F238E27FC236}">
                <a16:creationId xmlns:a16="http://schemas.microsoft.com/office/drawing/2014/main" id="{C0B0C9FF-A02B-5743-538D-79819B2B66C2}"/>
              </a:ext>
            </a:extLst>
          </p:cNvPr>
          <p:cNvSpPr/>
          <p:nvPr/>
        </p:nvSpPr>
        <p:spPr>
          <a:xfrm>
            <a:off x="7339565" y="1968047"/>
            <a:ext cx="584749" cy="1325685"/>
          </a:xfrm>
          <a:prstGeom prst="rect">
            <a:avLst/>
          </a:prstGeom>
          <a:solidFill>
            <a:srgbClr val="FF8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grpSp>
        <p:nvGrpSpPr>
          <p:cNvPr id="86" name="Group 85">
            <a:extLst>
              <a:ext uri="{FF2B5EF4-FFF2-40B4-BE49-F238E27FC236}">
                <a16:creationId xmlns:a16="http://schemas.microsoft.com/office/drawing/2014/main" id="{0C1D0CA0-557E-3773-E26B-0ECB09B249D5}"/>
              </a:ext>
            </a:extLst>
          </p:cNvPr>
          <p:cNvGrpSpPr/>
          <p:nvPr/>
        </p:nvGrpSpPr>
        <p:grpSpPr>
          <a:xfrm>
            <a:off x="7425172" y="1968046"/>
            <a:ext cx="1586033" cy="1325681"/>
            <a:chOff x="7425172" y="1968046"/>
            <a:chExt cx="1586033" cy="1325681"/>
          </a:xfrm>
        </p:grpSpPr>
        <p:sp>
          <p:nvSpPr>
            <p:cNvPr id="67" name="Rectangle 66">
              <a:extLst>
                <a:ext uri="{FF2B5EF4-FFF2-40B4-BE49-F238E27FC236}">
                  <a16:creationId xmlns:a16="http://schemas.microsoft.com/office/drawing/2014/main" id="{91EB243C-4469-367D-D766-2CA9F2BBEC9D}"/>
                </a:ext>
              </a:extLst>
            </p:cNvPr>
            <p:cNvSpPr/>
            <p:nvPr/>
          </p:nvSpPr>
          <p:spPr>
            <a:xfrm>
              <a:off x="8034027" y="1968046"/>
              <a:ext cx="977178" cy="1325681"/>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sz="3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8" name="Arrow: Right 67">
              <a:extLst>
                <a:ext uri="{FF2B5EF4-FFF2-40B4-BE49-F238E27FC236}">
                  <a16:creationId xmlns:a16="http://schemas.microsoft.com/office/drawing/2014/main" id="{712ADB7F-F35D-CC83-9564-E1731CAAF519}"/>
                </a:ext>
              </a:extLst>
            </p:cNvPr>
            <p:cNvSpPr/>
            <p:nvPr/>
          </p:nvSpPr>
          <p:spPr>
            <a:xfrm>
              <a:off x="7747410" y="2393334"/>
              <a:ext cx="613412" cy="50540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70" name="TextBox 69">
              <a:extLst>
                <a:ext uri="{FF2B5EF4-FFF2-40B4-BE49-F238E27FC236}">
                  <a16:creationId xmlns:a16="http://schemas.microsoft.com/office/drawing/2014/main" id="{0DD58335-FEED-88F4-7E9E-79D1B56C4108}"/>
                </a:ext>
              </a:extLst>
            </p:cNvPr>
            <p:cNvSpPr txBox="1"/>
            <p:nvPr/>
          </p:nvSpPr>
          <p:spPr>
            <a:xfrm rot="16200000">
              <a:off x="7146850" y="2478815"/>
              <a:ext cx="925975" cy="369332"/>
            </a:xfrm>
            <a:prstGeom prst="rect">
              <a:avLst/>
            </a:prstGeom>
            <a:noFill/>
          </p:spPr>
          <p:txBody>
            <a:bodyPr wrap="square" rtlCol="0">
              <a:spAutoFit/>
            </a:bodyPr>
            <a:lstStyle/>
            <a:p>
              <a:pPr algn="ctr"/>
              <a:r>
                <a:rPr lang="en-US" b="1" dirty="0" err="1">
                  <a:latin typeface="Segoe UI" panose="020B0502040204020203" pitchFamily="34" charset="0"/>
                  <a:cs typeface="Segoe UI" panose="020B0502040204020203" pitchFamily="34" charset="0"/>
                </a:rPr>
                <a:t>syscall</a:t>
              </a:r>
              <a:endParaRPr lang="en-US" b="1" dirty="0">
                <a:latin typeface="Segoe UI" panose="020B0502040204020203" pitchFamily="34" charset="0"/>
                <a:cs typeface="Segoe UI" panose="020B0502040204020203" pitchFamily="34" charset="0"/>
              </a:endParaRPr>
            </a:p>
          </p:txBody>
        </p:sp>
      </p:grpSp>
      <p:grpSp>
        <p:nvGrpSpPr>
          <p:cNvPr id="87" name="Group 86">
            <a:extLst>
              <a:ext uri="{FF2B5EF4-FFF2-40B4-BE49-F238E27FC236}">
                <a16:creationId xmlns:a16="http://schemas.microsoft.com/office/drawing/2014/main" id="{DDA29447-7B35-90CD-503E-2F905BD224C2}"/>
              </a:ext>
            </a:extLst>
          </p:cNvPr>
          <p:cNvGrpSpPr/>
          <p:nvPr/>
        </p:nvGrpSpPr>
        <p:grpSpPr>
          <a:xfrm>
            <a:off x="8498395" y="1965153"/>
            <a:ext cx="1846891" cy="1339124"/>
            <a:chOff x="8498395" y="1965153"/>
            <a:chExt cx="1846891" cy="1339124"/>
          </a:xfrm>
        </p:grpSpPr>
        <p:sp>
          <p:nvSpPr>
            <p:cNvPr id="65" name="Rectangle 64">
              <a:extLst>
                <a:ext uri="{FF2B5EF4-FFF2-40B4-BE49-F238E27FC236}">
                  <a16:creationId xmlns:a16="http://schemas.microsoft.com/office/drawing/2014/main" id="{A106F058-0965-9539-4280-5F534C4BCAB9}"/>
                </a:ext>
              </a:extLst>
            </p:cNvPr>
            <p:cNvSpPr/>
            <p:nvPr/>
          </p:nvSpPr>
          <p:spPr>
            <a:xfrm>
              <a:off x="9110901" y="1965153"/>
              <a:ext cx="1234385" cy="1332570"/>
            </a:xfrm>
            <a:prstGeom prst="rect">
              <a:avLst/>
            </a:prstGeom>
            <a:solidFill>
              <a:srgbClr val="50FF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9" name="Arrow: Right 68">
              <a:extLst>
                <a:ext uri="{FF2B5EF4-FFF2-40B4-BE49-F238E27FC236}">
                  <a16:creationId xmlns:a16="http://schemas.microsoft.com/office/drawing/2014/main" id="{49284B9C-5A8C-A4DE-6FE8-7CBBEB731950}"/>
                </a:ext>
              </a:extLst>
            </p:cNvPr>
            <p:cNvSpPr/>
            <p:nvPr/>
          </p:nvSpPr>
          <p:spPr>
            <a:xfrm>
              <a:off x="8804195" y="2413972"/>
              <a:ext cx="613412" cy="50540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1" name="TextBox 70">
              <a:extLst>
                <a:ext uri="{FF2B5EF4-FFF2-40B4-BE49-F238E27FC236}">
                  <a16:creationId xmlns:a16="http://schemas.microsoft.com/office/drawing/2014/main" id="{663C4295-B3BB-6E82-F8C5-1555A067890D}"/>
                </a:ext>
              </a:extLst>
            </p:cNvPr>
            <p:cNvSpPr txBox="1"/>
            <p:nvPr/>
          </p:nvSpPr>
          <p:spPr>
            <a:xfrm rot="16200000">
              <a:off x="8020218" y="2456768"/>
              <a:ext cx="132568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schedule</a:t>
              </a:r>
            </a:p>
          </p:txBody>
        </p:sp>
      </p:grpSp>
      <p:grpSp>
        <p:nvGrpSpPr>
          <p:cNvPr id="89" name="Group 88">
            <a:extLst>
              <a:ext uri="{FF2B5EF4-FFF2-40B4-BE49-F238E27FC236}">
                <a16:creationId xmlns:a16="http://schemas.microsoft.com/office/drawing/2014/main" id="{705E1C55-7C2A-9D01-3A59-A7C5044C4D9F}"/>
              </a:ext>
            </a:extLst>
          </p:cNvPr>
          <p:cNvGrpSpPr/>
          <p:nvPr/>
        </p:nvGrpSpPr>
        <p:grpSpPr>
          <a:xfrm>
            <a:off x="9441258" y="1963117"/>
            <a:ext cx="1494288" cy="1344430"/>
            <a:chOff x="9441258" y="1963117"/>
            <a:chExt cx="1494288" cy="1344430"/>
          </a:xfrm>
        </p:grpSpPr>
        <p:sp>
          <p:nvSpPr>
            <p:cNvPr id="73" name="Rectangle 72">
              <a:extLst>
                <a:ext uri="{FF2B5EF4-FFF2-40B4-BE49-F238E27FC236}">
                  <a16:creationId xmlns:a16="http://schemas.microsoft.com/office/drawing/2014/main" id="{042D5851-E595-F7E0-E1B8-AF28281B6A67}"/>
                </a:ext>
              </a:extLst>
            </p:cNvPr>
            <p:cNvSpPr/>
            <p:nvPr/>
          </p:nvSpPr>
          <p:spPr>
            <a:xfrm>
              <a:off x="10426814" y="1963117"/>
              <a:ext cx="508732" cy="133181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sz="3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grpSp>
          <p:nvGrpSpPr>
            <p:cNvPr id="88" name="Group 87">
              <a:extLst>
                <a:ext uri="{FF2B5EF4-FFF2-40B4-BE49-F238E27FC236}">
                  <a16:creationId xmlns:a16="http://schemas.microsoft.com/office/drawing/2014/main" id="{6A3B3B05-5021-8801-7E6E-B1BFCC6A4B8A}"/>
                </a:ext>
              </a:extLst>
            </p:cNvPr>
            <p:cNvGrpSpPr/>
            <p:nvPr/>
          </p:nvGrpSpPr>
          <p:grpSpPr>
            <a:xfrm>
              <a:off x="9441258" y="1981861"/>
              <a:ext cx="1054917" cy="1325686"/>
              <a:chOff x="9441258" y="1981861"/>
              <a:chExt cx="1054917" cy="1325686"/>
            </a:xfrm>
          </p:grpSpPr>
          <p:sp>
            <p:nvSpPr>
              <p:cNvPr id="72" name="TextBox 71">
                <a:extLst>
                  <a:ext uri="{FF2B5EF4-FFF2-40B4-BE49-F238E27FC236}">
                    <a16:creationId xmlns:a16="http://schemas.microsoft.com/office/drawing/2014/main" id="{CDB02389-6DDC-321A-1F30-50C881B4DC3C}"/>
                  </a:ext>
                </a:extLst>
              </p:cNvPr>
              <p:cNvSpPr txBox="1"/>
              <p:nvPr/>
            </p:nvSpPr>
            <p:spPr>
              <a:xfrm rot="16200000">
                <a:off x="9019026" y="2404093"/>
                <a:ext cx="1325686" cy="481222"/>
              </a:xfrm>
              <a:prstGeom prst="rect">
                <a:avLst/>
              </a:prstGeom>
              <a:noFill/>
            </p:spPr>
            <p:txBody>
              <a:bodyPr wrap="square" rtlCol="0">
                <a:spAutoFit/>
              </a:bodyPr>
              <a:lstStyle/>
              <a:p>
                <a:pPr algn="ctr">
                  <a:lnSpc>
                    <a:spcPts val="1500"/>
                  </a:lnSpc>
                </a:pPr>
                <a:r>
                  <a:rPr lang="en-US" b="1" dirty="0">
                    <a:latin typeface="Segoe UI" panose="020B0502040204020203" pitchFamily="34" charset="0"/>
                    <a:cs typeface="Segoe UI" panose="020B0502040204020203" pitchFamily="34" charset="0"/>
                  </a:rPr>
                  <a:t>timer interrupt</a:t>
                </a:r>
              </a:p>
            </p:txBody>
          </p:sp>
          <p:sp>
            <p:nvSpPr>
              <p:cNvPr id="78" name="Arrow: Right 77">
                <a:extLst>
                  <a:ext uri="{FF2B5EF4-FFF2-40B4-BE49-F238E27FC236}">
                    <a16:creationId xmlns:a16="http://schemas.microsoft.com/office/drawing/2014/main" id="{86517065-F01D-B432-8E2B-6F58EDF7371A}"/>
                  </a:ext>
                </a:extLst>
              </p:cNvPr>
              <p:cNvSpPr/>
              <p:nvPr/>
            </p:nvSpPr>
            <p:spPr>
              <a:xfrm>
                <a:off x="9882763" y="2413972"/>
                <a:ext cx="613412" cy="50540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grpSp>
      </p:grpSp>
      <p:sp>
        <p:nvSpPr>
          <p:cNvPr id="79" name="TextBox 78">
            <a:extLst>
              <a:ext uri="{FF2B5EF4-FFF2-40B4-BE49-F238E27FC236}">
                <a16:creationId xmlns:a16="http://schemas.microsoft.com/office/drawing/2014/main" id="{38BA34E3-6C96-8534-B6F5-26A414DC629E}"/>
              </a:ext>
            </a:extLst>
          </p:cNvPr>
          <p:cNvSpPr txBox="1"/>
          <p:nvPr/>
        </p:nvSpPr>
        <p:spPr>
          <a:xfrm>
            <a:off x="7520215" y="6486"/>
            <a:ext cx="4481348" cy="923330"/>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At any given time, only one thing (the kernel or a user-level process) executes on a CPU!</a:t>
            </a:r>
          </a:p>
        </p:txBody>
      </p:sp>
      <p:sp>
        <p:nvSpPr>
          <p:cNvPr id="80" name="TextBox 79">
            <a:extLst>
              <a:ext uri="{FF2B5EF4-FFF2-40B4-BE49-F238E27FC236}">
                <a16:creationId xmlns:a16="http://schemas.microsoft.com/office/drawing/2014/main" id="{C93F2D32-A1AF-1052-0A76-242ABCB45D92}"/>
              </a:ext>
            </a:extLst>
          </p:cNvPr>
          <p:cNvSpPr txBox="1"/>
          <p:nvPr/>
        </p:nvSpPr>
        <p:spPr>
          <a:xfrm>
            <a:off x="7689830" y="930295"/>
            <a:ext cx="4326797"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 A </a:t>
            </a:r>
            <a:r>
              <a:rPr lang="en-US" b="1" dirty="0">
                <a:ln>
                  <a:solidFill>
                    <a:schemeClr val="tx1"/>
                  </a:solidFill>
                </a:ln>
                <a:solidFill>
                  <a:srgbClr val="FF89FF"/>
                </a:solidFill>
                <a:latin typeface="Segoe UI" panose="020B0502040204020203" pitchFamily="34" charset="0"/>
                <a:cs typeface="Segoe UI" panose="020B0502040204020203" pitchFamily="34" charset="0"/>
              </a:rPr>
              <a:t>user-level process</a:t>
            </a:r>
            <a:r>
              <a:rPr lang="en-US" dirty="0">
                <a:latin typeface="Segoe UI" panose="020B0502040204020203" pitchFamily="34" charset="0"/>
                <a:cs typeface="Segoe UI" panose="020B0502040204020203" pitchFamily="34" charset="0"/>
              </a:rPr>
              <a:t> executes and then invokes a system call, giving up the CPU so that the </a:t>
            </a:r>
            <a:r>
              <a:rPr lang="en-US" b="1" dirty="0">
                <a:ln>
                  <a:solidFill>
                    <a:schemeClr val="tx1"/>
                  </a:solidFill>
                </a:ln>
                <a:solidFill>
                  <a:schemeClr val="bg1">
                    <a:lumMod val="75000"/>
                  </a:schemeClr>
                </a:solidFill>
                <a:latin typeface="Segoe UI" panose="020B0502040204020203" pitchFamily="34" charset="0"/>
                <a:cs typeface="Segoe UI" panose="020B0502040204020203" pitchFamily="34" charset="0"/>
              </a:rPr>
              <a:t>kernel</a:t>
            </a:r>
            <a:r>
              <a:rPr lang="en-US" dirty="0">
                <a:latin typeface="Segoe UI" panose="020B0502040204020203" pitchFamily="34" charset="0"/>
                <a:cs typeface="Segoe UI" panose="020B0502040204020203" pitchFamily="34" charset="0"/>
              </a:rPr>
              <a:t> can run.</a:t>
            </a:r>
          </a:p>
        </p:txBody>
      </p:sp>
      <p:sp>
        <p:nvSpPr>
          <p:cNvPr id="81" name="TextBox 80">
            <a:extLst>
              <a:ext uri="{FF2B5EF4-FFF2-40B4-BE49-F238E27FC236}">
                <a16:creationId xmlns:a16="http://schemas.microsoft.com/office/drawing/2014/main" id="{EEDF1417-775F-9F29-4737-995BE9FCC8FE}"/>
              </a:ext>
            </a:extLst>
          </p:cNvPr>
          <p:cNvSpPr txBox="1"/>
          <p:nvPr/>
        </p:nvSpPr>
        <p:spPr>
          <a:xfrm>
            <a:off x="7661964" y="879038"/>
            <a:ext cx="4326797"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 The </a:t>
            </a:r>
            <a:r>
              <a:rPr lang="en-US" b="1" dirty="0">
                <a:ln>
                  <a:solidFill>
                    <a:schemeClr val="tx1"/>
                  </a:solidFill>
                </a:ln>
                <a:solidFill>
                  <a:schemeClr val="bg1">
                    <a:lumMod val="75000"/>
                  </a:schemeClr>
                </a:solidFill>
                <a:latin typeface="Segoe UI" panose="020B0502040204020203" pitchFamily="34" charset="0"/>
                <a:cs typeface="Segoe UI" panose="020B0502040204020203" pitchFamily="34" charset="0"/>
              </a:rPr>
              <a:t>kernel</a:t>
            </a:r>
            <a:r>
              <a:rPr lang="en-US" dirty="0">
                <a:latin typeface="Segoe UI" panose="020B0502040204020203" pitchFamily="34" charset="0"/>
                <a:cs typeface="Segoe UI" panose="020B0502040204020203" pitchFamily="34" charset="0"/>
              </a:rPr>
              <a:t> does some work to handle the system call, and decides to run a different </a:t>
            </a:r>
            <a:r>
              <a:rPr lang="en-US" b="1" dirty="0">
                <a:ln>
                  <a:solidFill>
                    <a:schemeClr val="tx1"/>
                  </a:solidFill>
                </a:ln>
                <a:solidFill>
                  <a:srgbClr val="50FF19"/>
                </a:solidFill>
                <a:latin typeface="Segoe UI" panose="020B0502040204020203" pitchFamily="34" charset="0"/>
                <a:cs typeface="Segoe UI" panose="020B0502040204020203" pitchFamily="34" charset="0"/>
              </a:rPr>
              <a:t>user-level process</a:t>
            </a:r>
            <a:r>
              <a:rPr lang="en-US" dirty="0">
                <a:latin typeface="Segoe UI" panose="020B0502040204020203" pitchFamily="34" charset="0"/>
                <a:cs typeface="Segoe UI" panose="020B0502040204020203" pitchFamily="34" charset="0"/>
              </a:rPr>
              <a:t> on the CPU. </a:t>
            </a:r>
          </a:p>
        </p:txBody>
      </p:sp>
      <p:sp>
        <p:nvSpPr>
          <p:cNvPr id="82" name="TextBox 81">
            <a:extLst>
              <a:ext uri="{FF2B5EF4-FFF2-40B4-BE49-F238E27FC236}">
                <a16:creationId xmlns:a16="http://schemas.microsoft.com/office/drawing/2014/main" id="{A7117FF3-428A-4D7F-996C-73111B90132A}"/>
              </a:ext>
            </a:extLst>
          </p:cNvPr>
          <p:cNvSpPr txBox="1"/>
          <p:nvPr/>
        </p:nvSpPr>
        <p:spPr>
          <a:xfrm>
            <a:off x="7685405" y="908109"/>
            <a:ext cx="4326797"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(3) The </a:t>
            </a:r>
            <a:r>
              <a:rPr lang="en-US" b="1" dirty="0">
                <a:ln>
                  <a:solidFill>
                    <a:schemeClr val="tx1"/>
                  </a:solidFill>
                </a:ln>
                <a:solidFill>
                  <a:srgbClr val="50FF19"/>
                </a:solidFill>
                <a:latin typeface="Segoe UI" panose="020B0502040204020203" pitchFamily="34" charset="0"/>
                <a:cs typeface="Segoe UI" panose="020B0502040204020203" pitchFamily="34" charset="0"/>
              </a:rPr>
              <a:t>user-level process</a:t>
            </a:r>
            <a:r>
              <a:rPr lang="en-US" dirty="0">
                <a:latin typeface="Segoe UI" panose="020B0502040204020203" pitchFamily="34" charset="0"/>
                <a:cs typeface="Segoe UI" panose="020B0502040204020203" pitchFamily="34" charset="0"/>
              </a:rPr>
              <a:t> has an infinite loop! The hardware timer eventually fires and puts the </a:t>
            </a:r>
            <a:r>
              <a:rPr lang="en-US" b="1" dirty="0">
                <a:ln>
                  <a:solidFill>
                    <a:schemeClr val="tx1"/>
                  </a:solidFill>
                </a:ln>
                <a:solidFill>
                  <a:schemeClr val="bg1">
                    <a:lumMod val="75000"/>
                  </a:schemeClr>
                </a:solidFill>
                <a:latin typeface="Segoe UI" panose="020B0502040204020203" pitchFamily="34" charset="0"/>
                <a:cs typeface="Segoe UI" panose="020B0502040204020203" pitchFamily="34" charset="0"/>
              </a:rPr>
              <a:t>kernel</a:t>
            </a:r>
            <a:r>
              <a:rPr lang="en-US" dirty="0">
                <a:latin typeface="Segoe UI" panose="020B0502040204020203" pitchFamily="34" charset="0"/>
                <a:cs typeface="Segoe UI" panose="020B0502040204020203" pitchFamily="34" charset="0"/>
              </a:rPr>
              <a:t> on the CPU.</a:t>
            </a:r>
          </a:p>
        </p:txBody>
      </p:sp>
      <p:sp>
        <p:nvSpPr>
          <p:cNvPr id="83" name="TextBox 82">
            <a:extLst>
              <a:ext uri="{FF2B5EF4-FFF2-40B4-BE49-F238E27FC236}">
                <a16:creationId xmlns:a16="http://schemas.microsoft.com/office/drawing/2014/main" id="{BE260792-D0ED-77E8-82C4-FB83510E4C8C}"/>
              </a:ext>
            </a:extLst>
          </p:cNvPr>
          <p:cNvSpPr txBox="1"/>
          <p:nvPr/>
        </p:nvSpPr>
        <p:spPr>
          <a:xfrm>
            <a:off x="7657833" y="887960"/>
            <a:ext cx="3791520"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(4) The </a:t>
            </a:r>
            <a:r>
              <a:rPr lang="en-US" b="1" dirty="0">
                <a:ln>
                  <a:solidFill>
                    <a:schemeClr val="tx1"/>
                  </a:solidFill>
                </a:ln>
                <a:solidFill>
                  <a:schemeClr val="bg1">
                    <a:lumMod val="75000"/>
                  </a:schemeClr>
                </a:solidFill>
                <a:latin typeface="Segoe UI" panose="020B0502040204020203" pitchFamily="34" charset="0"/>
                <a:cs typeface="Segoe UI" panose="020B0502040204020203" pitchFamily="34" charset="0"/>
              </a:rPr>
              <a:t>kernel</a:t>
            </a:r>
            <a:r>
              <a:rPr lang="en-US" dirty="0">
                <a:latin typeface="Segoe UI" panose="020B0502040204020203" pitchFamily="34" charset="0"/>
                <a:cs typeface="Segoe UI" panose="020B0502040204020203" pitchFamily="34" charset="0"/>
              </a:rPr>
              <a:t> makes a scheduling decision to run another </a:t>
            </a:r>
            <a:r>
              <a:rPr lang="en-US" b="1" dirty="0">
                <a:ln>
                  <a:solidFill>
                    <a:schemeClr val="tx1"/>
                  </a:solidFill>
                </a:ln>
                <a:solidFill>
                  <a:srgbClr val="FFFF00"/>
                </a:solidFill>
                <a:latin typeface="Segoe UI" panose="020B0502040204020203" pitchFamily="34" charset="0"/>
                <a:cs typeface="Segoe UI" panose="020B0502040204020203" pitchFamily="34" charset="0"/>
              </a:rPr>
              <a:t>user-level process</a:t>
            </a:r>
            <a:r>
              <a:rPr lang="en-US" dirty="0">
                <a:latin typeface="Segoe UI" panose="020B0502040204020203" pitchFamily="34" charset="0"/>
                <a:cs typeface="Segoe UI" panose="020B0502040204020203" pitchFamily="34" charset="0"/>
              </a:rPr>
              <a:t>.</a:t>
            </a:r>
          </a:p>
        </p:txBody>
      </p:sp>
      <p:grpSp>
        <p:nvGrpSpPr>
          <p:cNvPr id="91" name="Group 90">
            <a:extLst>
              <a:ext uri="{FF2B5EF4-FFF2-40B4-BE49-F238E27FC236}">
                <a16:creationId xmlns:a16="http://schemas.microsoft.com/office/drawing/2014/main" id="{37891358-FAD6-754E-0724-DD5575D732DE}"/>
              </a:ext>
            </a:extLst>
          </p:cNvPr>
          <p:cNvGrpSpPr/>
          <p:nvPr/>
        </p:nvGrpSpPr>
        <p:grpSpPr>
          <a:xfrm>
            <a:off x="10517099" y="1961334"/>
            <a:ext cx="1369542" cy="1368185"/>
            <a:chOff x="10517099" y="1961334"/>
            <a:chExt cx="1369542" cy="1368185"/>
          </a:xfrm>
        </p:grpSpPr>
        <p:sp>
          <p:nvSpPr>
            <p:cNvPr id="75" name="Rectangle 74">
              <a:extLst>
                <a:ext uri="{FF2B5EF4-FFF2-40B4-BE49-F238E27FC236}">
                  <a16:creationId xmlns:a16="http://schemas.microsoft.com/office/drawing/2014/main" id="{A097BD53-5589-455A-B21B-4F95256823A4}"/>
                </a:ext>
              </a:extLst>
            </p:cNvPr>
            <p:cNvSpPr/>
            <p:nvPr/>
          </p:nvSpPr>
          <p:spPr>
            <a:xfrm>
              <a:off x="11049430" y="1961334"/>
              <a:ext cx="837211" cy="133119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76" name="Arrow: Right 75">
              <a:extLst>
                <a:ext uri="{FF2B5EF4-FFF2-40B4-BE49-F238E27FC236}">
                  <a16:creationId xmlns:a16="http://schemas.microsoft.com/office/drawing/2014/main" id="{F92569C4-4152-7A95-B734-C5229C141401}"/>
                </a:ext>
              </a:extLst>
            </p:cNvPr>
            <p:cNvSpPr/>
            <p:nvPr/>
          </p:nvSpPr>
          <p:spPr>
            <a:xfrm>
              <a:off x="10873814" y="2417421"/>
              <a:ext cx="613412" cy="50540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90" name="TextBox 89">
              <a:extLst>
                <a:ext uri="{FF2B5EF4-FFF2-40B4-BE49-F238E27FC236}">
                  <a16:creationId xmlns:a16="http://schemas.microsoft.com/office/drawing/2014/main" id="{D1A020C3-9CF5-3D0F-3097-F117719B9CDF}"/>
                </a:ext>
              </a:extLst>
            </p:cNvPr>
            <p:cNvSpPr txBox="1"/>
            <p:nvPr/>
          </p:nvSpPr>
          <p:spPr>
            <a:xfrm rot="16200000">
              <a:off x="10038922" y="2482010"/>
              <a:ext cx="132568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schedule</a:t>
              </a:r>
            </a:p>
          </p:txBody>
        </p:sp>
      </p:grpSp>
      <p:sp>
        <p:nvSpPr>
          <p:cNvPr id="96" name="Title 1">
            <a:extLst>
              <a:ext uri="{FF2B5EF4-FFF2-40B4-BE49-F238E27FC236}">
                <a16:creationId xmlns:a16="http://schemas.microsoft.com/office/drawing/2014/main" id="{40C9ABA5-C11F-ADD7-7790-DEDD4C0545A6}"/>
              </a:ext>
            </a:extLst>
          </p:cNvPr>
          <p:cNvSpPr>
            <a:spLocks noGrp="1"/>
          </p:cNvSpPr>
          <p:nvPr>
            <p:ph type="title"/>
          </p:nvPr>
        </p:nvSpPr>
        <p:spPr>
          <a:xfrm>
            <a:off x="6447" y="5946"/>
            <a:ext cx="7069438" cy="889686"/>
          </a:xfrm>
        </p:spPr>
        <p:txBody>
          <a:bodyPr/>
          <a:lstStyle/>
          <a:p>
            <a:r>
              <a:rPr lang="en-US" dirty="0"/>
              <a:t>System Calls</a:t>
            </a:r>
          </a:p>
        </p:txBody>
      </p:sp>
      <p:sp>
        <p:nvSpPr>
          <p:cNvPr id="97" name="Content Placeholder 2">
            <a:extLst>
              <a:ext uri="{FF2B5EF4-FFF2-40B4-BE49-F238E27FC236}">
                <a16:creationId xmlns:a16="http://schemas.microsoft.com/office/drawing/2014/main" id="{A2374253-367A-3242-1C90-CFBEC28F5E0A}"/>
              </a:ext>
            </a:extLst>
          </p:cNvPr>
          <p:cNvSpPr>
            <a:spLocks noGrp="1"/>
          </p:cNvSpPr>
          <p:nvPr>
            <p:ph idx="1"/>
          </p:nvPr>
        </p:nvSpPr>
        <p:spPr>
          <a:xfrm>
            <a:off x="259492" y="826067"/>
            <a:ext cx="7069438" cy="6277232"/>
          </a:xfrm>
        </p:spPr>
        <p:txBody>
          <a:bodyPr>
            <a:normAutofit fontScale="92500" lnSpcReduction="20000"/>
          </a:bodyPr>
          <a:lstStyle/>
          <a:p>
            <a:r>
              <a:rPr lang="en-US" sz="3200" dirty="0"/>
              <a:t>A </a:t>
            </a:r>
            <a:r>
              <a:rPr lang="en-US" sz="3200" b="1" i="1" dirty="0"/>
              <a:t>system call</a:t>
            </a:r>
            <a:r>
              <a:rPr lang="en-US" sz="3200" dirty="0"/>
              <a:t> requests the OS to perform an action on behalf of the process</a:t>
            </a:r>
          </a:p>
          <a:p>
            <a:r>
              <a:rPr lang="en-US" sz="3200" dirty="0"/>
              <a:t>From the perspective of a user-mode process, a system call looks similar to a normal function call</a:t>
            </a:r>
          </a:p>
          <a:p>
            <a:pPr lvl="1"/>
            <a:r>
              <a:rPr lang="en-US" sz="2800" dirty="0"/>
              <a:t>The process saves caller-saved registers</a:t>
            </a:r>
          </a:p>
          <a:p>
            <a:pPr lvl="1"/>
            <a:r>
              <a:rPr lang="en-US" sz="2800" dirty="0"/>
              <a:t>The process hands arguments to the OS via registers and invokes </a:t>
            </a:r>
            <a:r>
              <a:rPr lang="en-US" sz="2800" dirty="0" err="1">
                <a:latin typeface="Lucida Console" panose="020B0609040504020204" pitchFamily="49" charset="0"/>
              </a:rPr>
              <a:t>syscall</a:t>
            </a:r>
            <a:r>
              <a:rPr lang="en-US" sz="2800" dirty="0"/>
              <a:t> (not </a:t>
            </a:r>
            <a:r>
              <a:rPr lang="en-US" sz="2800" dirty="0">
                <a:latin typeface="Lucida Console" panose="020B0609040504020204" pitchFamily="49" charset="0"/>
              </a:rPr>
              <a:t>call</a:t>
            </a:r>
            <a:r>
              <a:rPr lang="en-US" sz="2800" dirty="0"/>
              <a:t>)</a:t>
            </a:r>
          </a:p>
          <a:p>
            <a:pPr lvl="1"/>
            <a:r>
              <a:rPr lang="en-US" sz="2800" dirty="0"/>
              <a:t>The OS hands a return value back to the process</a:t>
            </a:r>
          </a:p>
          <a:p>
            <a:r>
              <a:rPr lang="en-US" sz="3200" dirty="0"/>
              <a:t>However, unlike a normal function, the caller’s code and the callee’s code live in a different </a:t>
            </a:r>
            <a:r>
              <a:rPr lang="en-US" sz="3200" b="1" i="1" dirty="0"/>
              <a:t>protection domain</a:t>
            </a:r>
            <a:r>
              <a:rPr lang="en-US" sz="3200" dirty="0"/>
              <a:t>!</a:t>
            </a:r>
          </a:p>
          <a:p>
            <a:pPr lvl="1"/>
            <a:r>
              <a:rPr lang="en-US" sz="2800" dirty="0"/>
              <a:t>The OS has full control over all hardware resources on a machine and, e.g., can access all memory</a:t>
            </a:r>
          </a:p>
          <a:p>
            <a:pPr lvl="1"/>
            <a:r>
              <a:rPr lang="en-US" sz="2800" dirty="0"/>
              <a:t>A user-mode process can only access its own registers and memory</a:t>
            </a:r>
            <a:endParaRPr lang="en-US" sz="3200" dirty="0"/>
          </a:p>
          <a:p>
            <a:pPr lvl="1"/>
            <a:endParaRPr lang="en-US" dirty="0"/>
          </a:p>
        </p:txBody>
      </p:sp>
    </p:spTree>
    <p:extLst>
      <p:ext uri="{BB962C8B-B14F-4D97-AF65-F5344CB8AC3E}">
        <p14:creationId xmlns:p14="http://schemas.microsoft.com/office/powerpoint/2010/main" val="393553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4"/>
                                        </p:tgtEl>
                                        <p:attrNameLst>
                                          <p:attrName>r</p:attrName>
                                        </p:attrNameLst>
                                      </p:cBhvr>
                                    </p:animRot>
                                    <p:animRot by="-240000">
                                      <p:cBhvr>
                                        <p:cTn id="7" dur="200" fill="hold">
                                          <p:stCondLst>
                                            <p:cond delay="200"/>
                                          </p:stCondLst>
                                        </p:cTn>
                                        <p:tgtEl>
                                          <p:spTgt spid="84"/>
                                        </p:tgtEl>
                                        <p:attrNameLst>
                                          <p:attrName>r</p:attrName>
                                        </p:attrNameLst>
                                      </p:cBhvr>
                                    </p:animRot>
                                    <p:animRot by="240000">
                                      <p:cBhvr>
                                        <p:cTn id="8" dur="200" fill="hold">
                                          <p:stCondLst>
                                            <p:cond delay="400"/>
                                          </p:stCondLst>
                                        </p:cTn>
                                        <p:tgtEl>
                                          <p:spTgt spid="84"/>
                                        </p:tgtEl>
                                        <p:attrNameLst>
                                          <p:attrName>r</p:attrName>
                                        </p:attrNameLst>
                                      </p:cBhvr>
                                    </p:animRot>
                                    <p:animRot by="-240000">
                                      <p:cBhvr>
                                        <p:cTn id="9" dur="200" fill="hold">
                                          <p:stCondLst>
                                            <p:cond delay="600"/>
                                          </p:stCondLst>
                                        </p:cTn>
                                        <p:tgtEl>
                                          <p:spTgt spid="84"/>
                                        </p:tgtEl>
                                        <p:attrNameLst>
                                          <p:attrName>r</p:attrName>
                                        </p:attrNameLst>
                                      </p:cBhvr>
                                    </p:animRot>
                                    <p:animRot by="120000">
                                      <p:cBhvr>
                                        <p:cTn id="10" dur="200" fill="hold">
                                          <p:stCondLst>
                                            <p:cond delay="800"/>
                                          </p:stCondLst>
                                        </p:cTn>
                                        <p:tgtEl>
                                          <p:spTgt spid="8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par>
                                <p:cTn id="16" presetID="32" presetClass="emph" presetSubtype="0" fill="hold" grpId="0" nodeType="withEffect">
                                  <p:stCondLst>
                                    <p:cond delay="0"/>
                                  </p:stCondLst>
                                  <p:childTnLst>
                                    <p:animRot by="120000">
                                      <p:cBhvr>
                                        <p:cTn id="17" dur="100" fill="hold">
                                          <p:stCondLst>
                                            <p:cond delay="0"/>
                                          </p:stCondLst>
                                        </p:cTn>
                                        <p:tgtEl>
                                          <p:spTgt spid="79"/>
                                        </p:tgtEl>
                                        <p:attrNameLst>
                                          <p:attrName>r</p:attrName>
                                        </p:attrNameLst>
                                      </p:cBhvr>
                                    </p:animRot>
                                    <p:animRot by="-240000">
                                      <p:cBhvr>
                                        <p:cTn id="18" dur="200" fill="hold">
                                          <p:stCondLst>
                                            <p:cond delay="200"/>
                                          </p:stCondLst>
                                        </p:cTn>
                                        <p:tgtEl>
                                          <p:spTgt spid="79"/>
                                        </p:tgtEl>
                                        <p:attrNameLst>
                                          <p:attrName>r</p:attrName>
                                        </p:attrNameLst>
                                      </p:cBhvr>
                                    </p:animRot>
                                    <p:animRot by="240000">
                                      <p:cBhvr>
                                        <p:cTn id="19" dur="200" fill="hold">
                                          <p:stCondLst>
                                            <p:cond delay="400"/>
                                          </p:stCondLst>
                                        </p:cTn>
                                        <p:tgtEl>
                                          <p:spTgt spid="79"/>
                                        </p:tgtEl>
                                        <p:attrNameLst>
                                          <p:attrName>r</p:attrName>
                                        </p:attrNameLst>
                                      </p:cBhvr>
                                    </p:animRot>
                                    <p:animRot by="-240000">
                                      <p:cBhvr>
                                        <p:cTn id="20" dur="200" fill="hold">
                                          <p:stCondLst>
                                            <p:cond delay="600"/>
                                          </p:stCondLst>
                                        </p:cTn>
                                        <p:tgtEl>
                                          <p:spTgt spid="79"/>
                                        </p:tgtEl>
                                        <p:attrNameLst>
                                          <p:attrName>r</p:attrName>
                                        </p:attrNameLst>
                                      </p:cBhvr>
                                    </p:animRot>
                                    <p:animRot by="120000">
                                      <p:cBhvr>
                                        <p:cTn id="21" dur="200" fill="hold">
                                          <p:stCondLst>
                                            <p:cond delay="800"/>
                                          </p:stCondLst>
                                        </p:cTn>
                                        <p:tgtEl>
                                          <p:spTgt spid="7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wipe(left)">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0"/>
                                        </p:tgtEl>
                                      </p:cBhvr>
                                    </p:animEffect>
                                    <p:set>
                                      <p:cBhvr>
                                        <p:cTn id="41" dur="1" fill="hold">
                                          <p:stCondLst>
                                            <p:cond delay="499"/>
                                          </p:stCondLst>
                                        </p:cTn>
                                        <p:tgtEl>
                                          <p:spTgt spid="80"/>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wipe(left)">
                                      <p:cBhvr>
                                        <p:cTn id="50" dur="500"/>
                                        <p:tgtEl>
                                          <p:spTgt spid="8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81"/>
                                        </p:tgtEl>
                                      </p:cBhvr>
                                    </p:animEffect>
                                    <p:set>
                                      <p:cBhvr>
                                        <p:cTn id="55" dur="1" fill="hold">
                                          <p:stCondLst>
                                            <p:cond delay="499"/>
                                          </p:stCondLst>
                                        </p:cTn>
                                        <p:tgtEl>
                                          <p:spTgt spid="81"/>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wipe(left)">
                                      <p:cBhvr>
                                        <p:cTn id="64" dur="500"/>
                                        <p:tgtEl>
                                          <p:spTgt spid="8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82"/>
                                        </p:tgtEl>
                                      </p:cBhvr>
                                    </p:animEffect>
                                    <p:set>
                                      <p:cBhvr>
                                        <p:cTn id="69" dur="1" fill="hold">
                                          <p:stCondLst>
                                            <p:cond delay="499"/>
                                          </p:stCondLst>
                                        </p:cTn>
                                        <p:tgtEl>
                                          <p:spTgt spid="82"/>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wipe(left)">
                                      <p:cBhvr>
                                        <p:cTn id="7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9" grpId="0"/>
      <p:bldP spid="79" grpId="1"/>
      <p:bldP spid="80" grpId="0"/>
      <p:bldP spid="80" grpId="1"/>
      <p:bldP spid="81" grpId="0"/>
      <p:bldP spid="81" grpId="1"/>
      <p:bldP spid="82" grpId="0"/>
      <p:bldP spid="82" grpId="1"/>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72FC19-0BCB-5153-FA6D-232C3CD19AC5}"/>
              </a:ext>
            </a:extLst>
          </p:cNvPr>
          <p:cNvSpPr/>
          <p:nvPr/>
        </p:nvSpPr>
        <p:spPr>
          <a:xfrm>
            <a:off x="7496136" y="5192006"/>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13" name="TextBox 12">
            <a:extLst>
              <a:ext uri="{FF2B5EF4-FFF2-40B4-BE49-F238E27FC236}">
                <a16:creationId xmlns:a16="http://schemas.microsoft.com/office/drawing/2014/main" id="{E2B5E0FF-7248-45F2-197E-ED68364014F4}"/>
              </a:ext>
            </a:extLst>
          </p:cNvPr>
          <p:cNvSpPr txBox="1"/>
          <p:nvPr/>
        </p:nvSpPr>
        <p:spPr>
          <a:xfrm>
            <a:off x="7435235" y="6402177"/>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14" name="TextBox 13">
            <a:extLst>
              <a:ext uri="{FF2B5EF4-FFF2-40B4-BE49-F238E27FC236}">
                <a16:creationId xmlns:a16="http://schemas.microsoft.com/office/drawing/2014/main" id="{8C5B4786-80E3-97BE-D298-E4F5217BF882}"/>
              </a:ext>
            </a:extLst>
          </p:cNvPr>
          <p:cNvSpPr txBox="1"/>
          <p:nvPr/>
        </p:nvSpPr>
        <p:spPr>
          <a:xfrm>
            <a:off x="8277691" y="6402177"/>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15" name="TextBox 14">
            <a:extLst>
              <a:ext uri="{FF2B5EF4-FFF2-40B4-BE49-F238E27FC236}">
                <a16:creationId xmlns:a16="http://schemas.microsoft.com/office/drawing/2014/main" id="{2FE0C211-AA6D-57FC-81BF-71A94BE89FA3}"/>
              </a:ext>
            </a:extLst>
          </p:cNvPr>
          <p:cNvSpPr txBox="1"/>
          <p:nvPr/>
        </p:nvSpPr>
        <p:spPr>
          <a:xfrm>
            <a:off x="9251452"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16" name="TextBox 15">
            <a:extLst>
              <a:ext uri="{FF2B5EF4-FFF2-40B4-BE49-F238E27FC236}">
                <a16:creationId xmlns:a16="http://schemas.microsoft.com/office/drawing/2014/main" id="{D70170EB-67F1-23E7-45E4-38D3BE8E737C}"/>
              </a:ext>
            </a:extLst>
          </p:cNvPr>
          <p:cNvSpPr txBox="1"/>
          <p:nvPr/>
        </p:nvSpPr>
        <p:spPr>
          <a:xfrm>
            <a:off x="10636400" y="6402177"/>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17" name="Picture 16">
            <a:extLst>
              <a:ext uri="{FF2B5EF4-FFF2-40B4-BE49-F238E27FC236}">
                <a16:creationId xmlns:a16="http://schemas.microsoft.com/office/drawing/2014/main" id="{C3D969C7-A756-5E5C-F8D5-02D9A1F46BE6}"/>
              </a:ext>
            </a:extLst>
          </p:cNvPr>
          <p:cNvPicPr>
            <a:picLocks noChangeAspect="1"/>
          </p:cNvPicPr>
          <p:nvPr/>
        </p:nvPicPr>
        <p:blipFill rotWithShape="1">
          <a:blip r:embed="rId3">
            <a:extLst>
              <a:ext uri="{28A0092B-C50C-407E-A947-70E740481C1C}">
                <a14:useLocalDpi xmlns:a14="http://schemas.microsoft.com/office/drawing/2010/main" val="0"/>
              </a:ext>
            </a:extLst>
          </a:blip>
          <a:srcRect t="19838" b="22330"/>
          <a:stretch/>
        </p:blipFill>
        <p:spPr>
          <a:xfrm>
            <a:off x="7477443" y="6041667"/>
            <a:ext cx="754308" cy="436228"/>
          </a:xfrm>
          <a:prstGeom prst="rect">
            <a:avLst/>
          </a:prstGeom>
        </p:spPr>
      </p:pic>
      <p:cxnSp>
        <p:nvCxnSpPr>
          <p:cNvPr id="18" name="Straight Connector 17">
            <a:extLst>
              <a:ext uri="{FF2B5EF4-FFF2-40B4-BE49-F238E27FC236}">
                <a16:creationId xmlns:a16="http://schemas.microsoft.com/office/drawing/2014/main" id="{28C73B20-9E37-8088-994A-323D5F37EF40}"/>
              </a:ext>
            </a:extLst>
          </p:cNvPr>
          <p:cNvCxnSpPr/>
          <p:nvPr/>
        </p:nvCxnSpPr>
        <p:spPr>
          <a:xfrm>
            <a:off x="7822223" y="592669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E077D57-4FCD-D27F-DD10-25F0C046C953}"/>
              </a:ext>
            </a:extLst>
          </p:cNvPr>
          <p:cNvPicPr>
            <a:picLocks noChangeAspect="1"/>
          </p:cNvPicPr>
          <p:nvPr/>
        </p:nvPicPr>
        <p:blipFill>
          <a:blip r:embed="rId4"/>
          <a:stretch>
            <a:fillRect/>
          </a:stretch>
        </p:blipFill>
        <p:spPr>
          <a:xfrm rot="5400000">
            <a:off x="8473233" y="5899916"/>
            <a:ext cx="598815" cy="719730"/>
          </a:xfrm>
          <a:prstGeom prst="rect">
            <a:avLst/>
          </a:prstGeom>
        </p:spPr>
      </p:pic>
      <p:cxnSp>
        <p:nvCxnSpPr>
          <p:cNvPr id="20" name="Straight Connector 19">
            <a:extLst>
              <a:ext uri="{FF2B5EF4-FFF2-40B4-BE49-F238E27FC236}">
                <a16:creationId xmlns:a16="http://schemas.microsoft.com/office/drawing/2014/main" id="{50D5AC48-10CD-B7FF-A3F1-F6C358DB43F2}"/>
              </a:ext>
            </a:extLst>
          </p:cNvPr>
          <p:cNvCxnSpPr/>
          <p:nvPr/>
        </p:nvCxnSpPr>
        <p:spPr>
          <a:xfrm>
            <a:off x="8741334" y="5868537"/>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A225BB6-E86D-F0D9-6B48-431F49B1AAC8}"/>
              </a:ext>
            </a:extLst>
          </p:cNvPr>
          <p:cNvGrpSpPr/>
          <p:nvPr/>
        </p:nvGrpSpPr>
        <p:grpSpPr>
          <a:xfrm>
            <a:off x="9162854" y="5790596"/>
            <a:ext cx="1603868" cy="768593"/>
            <a:chOff x="9486633" y="5877087"/>
            <a:chExt cx="1603868" cy="768593"/>
          </a:xfrm>
        </p:grpSpPr>
        <p:pic>
          <p:nvPicPr>
            <p:cNvPr id="58" name="Picture 57">
              <a:extLst>
                <a:ext uri="{FF2B5EF4-FFF2-40B4-BE49-F238E27FC236}">
                  <a16:creationId xmlns:a16="http://schemas.microsoft.com/office/drawing/2014/main" id="{717D9BBC-6BDE-8626-D6FF-27D492A7CDD0}"/>
                </a:ext>
              </a:extLst>
            </p:cNvPr>
            <p:cNvPicPr>
              <a:picLocks noChangeAspect="1"/>
            </p:cNvPicPr>
            <p:nvPr/>
          </p:nvPicPr>
          <p:blipFill>
            <a:blip r:embed="rId5"/>
            <a:stretch>
              <a:fillRect/>
            </a:stretch>
          </p:blipFill>
          <p:spPr>
            <a:xfrm>
              <a:off x="9486633" y="5877087"/>
              <a:ext cx="1603868" cy="768593"/>
            </a:xfrm>
            <a:prstGeom prst="rect">
              <a:avLst/>
            </a:prstGeom>
          </p:spPr>
        </p:pic>
        <p:cxnSp>
          <p:nvCxnSpPr>
            <p:cNvPr id="59" name="Straight Connector 58">
              <a:extLst>
                <a:ext uri="{FF2B5EF4-FFF2-40B4-BE49-F238E27FC236}">
                  <a16:creationId xmlns:a16="http://schemas.microsoft.com/office/drawing/2014/main" id="{90500FF1-2EB6-5EBC-B6C0-5E7C42964E6C}"/>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3FC2F84-3560-2EAC-16EB-0B2B360116CB}"/>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3DBCF3D0-8476-793A-13A3-CCCA813C260C}"/>
              </a:ext>
            </a:extLst>
          </p:cNvPr>
          <p:cNvPicPr>
            <a:picLocks noChangeAspect="1"/>
          </p:cNvPicPr>
          <p:nvPr/>
        </p:nvPicPr>
        <p:blipFill>
          <a:blip r:embed="rId6"/>
          <a:stretch>
            <a:fillRect/>
          </a:stretch>
        </p:blipFill>
        <p:spPr>
          <a:xfrm rot="10800000">
            <a:off x="10987499" y="5848350"/>
            <a:ext cx="766934" cy="700618"/>
          </a:xfrm>
          <a:prstGeom prst="rect">
            <a:avLst/>
          </a:prstGeom>
        </p:spPr>
      </p:pic>
      <p:pic>
        <p:nvPicPr>
          <p:cNvPr id="23" name="Picture 22">
            <a:extLst>
              <a:ext uri="{FF2B5EF4-FFF2-40B4-BE49-F238E27FC236}">
                <a16:creationId xmlns:a16="http://schemas.microsoft.com/office/drawing/2014/main" id="{9F178837-66AE-DA58-F7DF-3A72CA347B66}"/>
              </a:ext>
            </a:extLst>
          </p:cNvPr>
          <p:cNvPicPr>
            <a:picLocks noChangeAspect="1"/>
          </p:cNvPicPr>
          <p:nvPr/>
        </p:nvPicPr>
        <p:blipFill>
          <a:blip r:embed="rId7"/>
          <a:stretch>
            <a:fillRect/>
          </a:stretch>
        </p:blipFill>
        <p:spPr>
          <a:xfrm>
            <a:off x="7732948" y="4845208"/>
            <a:ext cx="560425" cy="560425"/>
          </a:xfrm>
          <a:prstGeom prst="rect">
            <a:avLst/>
          </a:prstGeom>
        </p:spPr>
      </p:pic>
      <p:grpSp>
        <p:nvGrpSpPr>
          <p:cNvPr id="24" name="Group 23">
            <a:extLst>
              <a:ext uri="{FF2B5EF4-FFF2-40B4-BE49-F238E27FC236}">
                <a16:creationId xmlns:a16="http://schemas.microsoft.com/office/drawing/2014/main" id="{25E03726-B394-E476-5A9D-3E850993EEFE}"/>
              </a:ext>
            </a:extLst>
          </p:cNvPr>
          <p:cNvGrpSpPr/>
          <p:nvPr/>
        </p:nvGrpSpPr>
        <p:grpSpPr>
          <a:xfrm>
            <a:off x="8646315" y="4845209"/>
            <a:ext cx="2883059" cy="564196"/>
            <a:chOff x="8957216" y="4931700"/>
            <a:chExt cx="2883059" cy="564196"/>
          </a:xfrm>
        </p:grpSpPr>
        <p:pic>
          <p:nvPicPr>
            <p:cNvPr id="54" name="Picture 53">
              <a:extLst>
                <a:ext uri="{FF2B5EF4-FFF2-40B4-BE49-F238E27FC236}">
                  <a16:creationId xmlns:a16="http://schemas.microsoft.com/office/drawing/2014/main" id="{86A765CB-FEA1-B1A1-DD6E-4896F331327E}"/>
                </a:ext>
              </a:extLst>
            </p:cNvPr>
            <p:cNvPicPr>
              <a:picLocks noChangeAspect="1"/>
            </p:cNvPicPr>
            <p:nvPr/>
          </p:nvPicPr>
          <p:blipFill>
            <a:blip r:embed="rId7"/>
            <a:stretch>
              <a:fillRect/>
            </a:stretch>
          </p:blipFill>
          <p:spPr>
            <a:xfrm>
              <a:off x="8957216" y="4931700"/>
              <a:ext cx="560425" cy="560425"/>
            </a:xfrm>
            <a:prstGeom prst="rect">
              <a:avLst/>
            </a:prstGeom>
          </p:spPr>
        </p:pic>
        <p:grpSp>
          <p:nvGrpSpPr>
            <p:cNvPr id="55" name="Group 54">
              <a:extLst>
                <a:ext uri="{FF2B5EF4-FFF2-40B4-BE49-F238E27FC236}">
                  <a16:creationId xmlns:a16="http://schemas.microsoft.com/office/drawing/2014/main" id="{08F20DC1-E1FC-917A-4DC5-68BF4AD86F97}"/>
                </a:ext>
              </a:extLst>
            </p:cNvPr>
            <p:cNvGrpSpPr/>
            <p:nvPr/>
          </p:nvGrpSpPr>
          <p:grpSpPr>
            <a:xfrm>
              <a:off x="10366483" y="4935470"/>
              <a:ext cx="1473792" cy="560426"/>
              <a:chOff x="8043849" y="4931699"/>
              <a:chExt cx="1473792" cy="560426"/>
            </a:xfrm>
          </p:grpSpPr>
          <p:pic>
            <p:nvPicPr>
              <p:cNvPr id="56" name="Picture 55">
                <a:extLst>
                  <a:ext uri="{FF2B5EF4-FFF2-40B4-BE49-F238E27FC236}">
                    <a16:creationId xmlns:a16="http://schemas.microsoft.com/office/drawing/2014/main" id="{37C91A8E-C11D-62C0-A272-E11B9C9229C2}"/>
                  </a:ext>
                </a:extLst>
              </p:cNvPr>
              <p:cNvPicPr>
                <a:picLocks noChangeAspect="1"/>
              </p:cNvPicPr>
              <p:nvPr/>
            </p:nvPicPr>
            <p:blipFill>
              <a:blip r:embed="rId7"/>
              <a:stretch>
                <a:fillRect/>
              </a:stretch>
            </p:blipFill>
            <p:spPr>
              <a:xfrm>
                <a:off x="8043849" y="4931699"/>
                <a:ext cx="560425" cy="560425"/>
              </a:xfrm>
              <a:prstGeom prst="rect">
                <a:avLst/>
              </a:prstGeom>
            </p:spPr>
          </p:pic>
          <p:pic>
            <p:nvPicPr>
              <p:cNvPr id="57" name="Picture 56">
                <a:extLst>
                  <a:ext uri="{FF2B5EF4-FFF2-40B4-BE49-F238E27FC236}">
                    <a16:creationId xmlns:a16="http://schemas.microsoft.com/office/drawing/2014/main" id="{BAFA6016-657A-2968-F72F-F63EE54661FF}"/>
                  </a:ext>
                </a:extLst>
              </p:cNvPr>
              <p:cNvPicPr>
                <a:picLocks noChangeAspect="1"/>
              </p:cNvPicPr>
              <p:nvPr/>
            </p:nvPicPr>
            <p:blipFill>
              <a:blip r:embed="rId7"/>
              <a:stretch>
                <a:fillRect/>
              </a:stretch>
            </p:blipFill>
            <p:spPr>
              <a:xfrm>
                <a:off x="8957216" y="4931700"/>
                <a:ext cx="560425" cy="560425"/>
              </a:xfrm>
              <a:prstGeom prst="rect">
                <a:avLst/>
              </a:prstGeom>
            </p:spPr>
          </p:pic>
        </p:grpSp>
      </p:grpSp>
      <p:grpSp>
        <p:nvGrpSpPr>
          <p:cNvPr id="25" name="Group 24">
            <a:extLst>
              <a:ext uri="{FF2B5EF4-FFF2-40B4-BE49-F238E27FC236}">
                <a16:creationId xmlns:a16="http://schemas.microsoft.com/office/drawing/2014/main" id="{6377C12C-D671-76E6-799C-1E86C624B4E7}"/>
              </a:ext>
            </a:extLst>
          </p:cNvPr>
          <p:cNvGrpSpPr>
            <a:grpSpLocks noChangeAspect="1"/>
          </p:cNvGrpSpPr>
          <p:nvPr/>
        </p:nvGrpSpPr>
        <p:grpSpPr>
          <a:xfrm>
            <a:off x="7456528" y="4982980"/>
            <a:ext cx="466605" cy="284880"/>
            <a:chOff x="7946524" y="5652130"/>
            <a:chExt cx="554518" cy="338554"/>
          </a:xfrm>
        </p:grpSpPr>
        <p:sp>
          <p:nvSpPr>
            <p:cNvPr id="52" name="Rectangle: Rounded Corners 51">
              <a:extLst>
                <a:ext uri="{FF2B5EF4-FFF2-40B4-BE49-F238E27FC236}">
                  <a16:creationId xmlns:a16="http://schemas.microsoft.com/office/drawing/2014/main" id="{312579BA-778D-1AB2-4A83-CF82B01DE385}"/>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TextBox 52">
              <a:extLst>
                <a:ext uri="{FF2B5EF4-FFF2-40B4-BE49-F238E27FC236}">
                  <a16:creationId xmlns:a16="http://schemas.microsoft.com/office/drawing/2014/main" id="{357784BE-6C1A-A98C-2549-7ED2BF8D39BF}"/>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6" name="Group 25">
            <a:extLst>
              <a:ext uri="{FF2B5EF4-FFF2-40B4-BE49-F238E27FC236}">
                <a16:creationId xmlns:a16="http://schemas.microsoft.com/office/drawing/2014/main" id="{E5FDB028-8067-82C6-2E39-827D231A190B}"/>
              </a:ext>
            </a:extLst>
          </p:cNvPr>
          <p:cNvGrpSpPr>
            <a:grpSpLocks noChangeAspect="1"/>
          </p:cNvGrpSpPr>
          <p:nvPr/>
        </p:nvGrpSpPr>
        <p:grpSpPr>
          <a:xfrm>
            <a:off x="9035163" y="4986751"/>
            <a:ext cx="466605" cy="284880"/>
            <a:chOff x="7946524" y="5652130"/>
            <a:chExt cx="554518" cy="338554"/>
          </a:xfrm>
        </p:grpSpPr>
        <p:sp>
          <p:nvSpPr>
            <p:cNvPr id="50" name="Rectangle: Rounded Corners 49">
              <a:extLst>
                <a:ext uri="{FF2B5EF4-FFF2-40B4-BE49-F238E27FC236}">
                  <a16:creationId xmlns:a16="http://schemas.microsoft.com/office/drawing/2014/main" id="{319CC60C-43C9-9CF2-B988-BCF132153456}"/>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TextBox 50">
              <a:extLst>
                <a:ext uri="{FF2B5EF4-FFF2-40B4-BE49-F238E27FC236}">
                  <a16:creationId xmlns:a16="http://schemas.microsoft.com/office/drawing/2014/main" id="{F350DCCD-515A-14B9-FBE6-D0FC06092EE4}"/>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7" name="Group 26">
            <a:extLst>
              <a:ext uri="{FF2B5EF4-FFF2-40B4-BE49-F238E27FC236}">
                <a16:creationId xmlns:a16="http://schemas.microsoft.com/office/drawing/2014/main" id="{5A137C61-539E-30E2-F824-D13B74AB4FD7}"/>
              </a:ext>
            </a:extLst>
          </p:cNvPr>
          <p:cNvGrpSpPr>
            <a:grpSpLocks noChangeAspect="1"/>
          </p:cNvGrpSpPr>
          <p:nvPr/>
        </p:nvGrpSpPr>
        <p:grpSpPr>
          <a:xfrm>
            <a:off x="9760554" y="4987119"/>
            <a:ext cx="466605" cy="284880"/>
            <a:chOff x="7946524" y="5652130"/>
            <a:chExt cx="554518" cy="338554"/>
          </a:xfrm>
        </p:grpSpPr>
        <p:sp>
          <p:nvSpPr>
            <p:cNvPr id="48" name="Rectangle: Rounded Corners 47">
              <a:extLst>
                <a:ext uri="{FF2B5EF4-FFF2-40B4-BE49-F238E27FC236}">
                  <a16:creationId xmlns:a16="http://schemas.microsoft.com/office/drawing/2014/main" id="{BD8BDD3A-EED7-9F16-F2C1-20F508934F25}"/>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TextBox 48">
              <a:extLst>
                <a:ext uri="{FF2B5EF4-FFF2-40B4-BE49-F238E27FC236}">
                  <a16:creationId xmlns:a16="http://schemas.microsoft.com/office/drawing/2014/main" id="{B10CD887-03F7-7C52-14C4-E18D271B39C2}"/>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8" name="Group 27">
            <a:extLst>
              <a:ext uri="{FF2B5EF4-FFF2-40B4-BE49-F238E27FC236}">
                <a16:creationId xmlns:a16="http://schemas.microsoft.com/office/drawing/2014/main" id="{8CCD3B97-5F83-4D3D-191B-27293D1A0811}"/>
              </a:ext>
            </a:extLst>
          </p:cNvPr>
          <p:cNvGrpSpPr>
            <a:grpSpLocks noChangeAspect="1"/>
          </p:cNvGrpSpPr>
          <p:nvPr/>
        </p:nvGrpSpPr>
        <p:grpSpPr>
          <a:xfrm>
            <a:off x="11332376" y="4981753"/>
            <a:ext cx="466605" cy="284880"/>
            <a:chOff x="7946524" y="5652130"/>
            <a:chExt cx="554518" cy="338554"/>
          </a:xfrm>
        </p:grpSpPr>
        <p:sp>
          <p:nvSpPr>
            <p:cNvPr id="46" name="Rectangle: Rounded Corners 45">
              <a:extLst>
                <a:ext uri="{FF2B5EF4-FFF2-40B4-BE49-F238E27FC236}">
                  <a16:creationId xmlns:a16="http://schemas.microsoft.com/office/drawing/2014/main" id="{3AF4D098-703E-DD48-1C28-3F7715B6DF86}"/>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F92E353B-D111-43B0-A535-FFA6A693468A}"/>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30" name="Picture 29">
            <a:extLst>
              <a:ext uri="{FF2B5EF4-FFF2-40B4-BE49-F238E27FC236}">
                <a16:creationId xmlns:a16="http://schemas.microsoft.com/office/drawing/2014/main" id="{44E01255-587D-DD64-A0FC-7401E6BBE84F}"/>
              </a:ext>
            </a:extLst>
          </p:cNvPr>
          <p:cNvPicPr>
            <a:picLocks noChangeAspect="1"/>
          </p:cNvPicPr>
          <p:nvPr/>
        </p:nvPicPr>
        <p:blipFill>
          <a:blip r:embed="rId8"/>
          <a:stretch>
            <a:fillRect/>
          </a:stretch>
        </p:blipFill>
        <p:spPr>
          <a:xfrm flipH="1">
            <a:off x="7894871" y="5185624"/>
            <a:ext cx="256314" cy="255994"/>
          </a:xfrm>
          <a:prstGeom prst="rect">
            <a:avLst/>
          </a:prstGeom>
        </p:spPr>
      </p:pic>
      <p:pic>
        <p:nvPicPr>
          <p:cNvPr id="31" name="Picture 30">
            <a:extLst>
              <a:ext uri="{FF2B5EF4-FFF2-40B4-BE49-F238E27FC236}">
                <a16:creationId xmlns:a16="http://schemas.microsoft.com/office/drawing/2014/main" id="{018E8A68-2B65-77C3-5760-05482C9C3AC8}"/>
              </a:ext>
            </a:extLst>
          </p:cNvPr>
          <p:cNvPicPr>
            <a:picLocks noChangeAspect="1"/>
          </p:cNvPicPr>
          <p:nvPr/>
        </p:nvPicPr>
        <p:blipFill>
          <a:blip r:embed="rId8"/>
          <a:stretch>
            <a:fillRect/>
          </a:stretch>
        </p:blipFill>
        <p:spPr>
          <a:xfrm flipH="1">
            <a:off x="8806844" y="5192006"/>
            <a:ext cx="256314" cy="255994"/>
          </a:xfrm>
          <a:prstGeom prst="rect">
            <a:avLst/>
          </a:prstGeom>
        </p:spPr>
      </p:pic>
      <p:pic>
        <p:nvPicPr>
          <p:cNvPr id="32" name="Picture 31">
            <a:extLst>
              <a:ext uri="{FF2B5EF4-FFF2-40B4-BE49-F238E27FC236}">
                <a16:creationId xmlns:a16="http://schemas.microsoft.com/office/drawing/2014/main" id="{0E0335CA-C107-6A6E-A30A-CA82C434A302}"/>
              </a:ext>
            </a:extLst>
          </p:cNvPr>
          <p:cNvPicPr>
            <a:picLocks noChangeAspect="1"/>
          </p:cNvPicPr>
          <p:nvPr/>
        </p:nvPicPr>
        <p:blipFill>
          <a:blip r:embed="rId8"/>
          <a:stretch>
            <a:fillRect/>
          </a:stretch>
        </p:blipFill>
        <p:spPr>
          <a:xfrm flipH="1">
            <a:off x="10222453" y="5192006"/>
            <a:ext cx="256314" cy="255994"/>
          </a:xfrm>
          <a:prstGeom prst="rect">
            <a:avLst/>
          </a:prstGeom>
        </p:spPr>
      </p:pic>
      <p:pic>
        <p:nvPicPr>
          <p:cNvPr id="33" name="Picture 32">
            <a:extLst>
              <a:ext uri="{FF2B5EF4-FFF2-40B4-BE49-F238E27FC236}">
                <a16:creationId xmlns:a16="http://schemas.microsoft.com/office/drawing/2014/main" id="{F11ED761-F73F-B298-2FED-A04624D84CDA}"/>
              </a:ext>
            </a:extLst>
          </p:cNvPr>
          <p:cNvPicPr>
            <a:picLocks noChangeAspect="1"/>
          </p:cNvPicPr>
          <p:nvPr/>
        </p:nvPicPr>
        <p:blipFill>
          <a:blip r:embed="rId8"/>
          <a:stretch>
            <a:fillRect/>
          </a:stretch>
        </p:blipFill>
        <p:spPr>
          <a:xfrm flipH="1">
            <a:off x="11137309" y="5181952"/>
            <a:ext cx="256314" cy="255994"/>
          </a:xfrm>
          <a:prstGeom prst="rect">
            <a:avLst/>
          </a:prstGeom>
        </p:spPr>
      </p:pic>
      <p:grpSp>
        <p:nvGrpSpPr>
          <p:cNvPr id="84" name="Group 83">
            <a:extLst>
              <a:ext uri="{FF2B5EF4-FFF2-40B4-BE49-F238E27FC236}">
                <a16:creationId xmlns:a16="http://schemas.microsoft.com/office/drawing/2014/main" id="{FB4AF5D9-5B1C-8307-C89E-9EF4EE171D12}"/>
              </a:ext>
            </a:extLst>
          </p:cNvPr>
          <p:cNvGrpSpPr/>
          <p:nvPr/>
        </p:nvGrpSpPr>
        <p:grpSpPr>
          <a:xfrm>
            <a:off x="7383282" y="3412673"/>
            <a:ext cx="4319198" cy="1423793"/>
            <a:chOff x="7383282" y="3412673"/>
            <a:chExt cx="4319198" cy="1423793"/>
          </a:xfrm>
        </p:grpSpPr>
        <p:cxnSp>
          <p:nvCxnSpPr>
            <p:cNvPr id="61" name="Straight Connector 60">
              <a:extLst>
                <a:ext uri="{FF2B5EF4-FFF2-40B4-BE49-F238E27FC236}">
                  <a16:creationId xmlns:a16="http://schemas.microsoft.com/office/drawing/2014/main" id="{934DCC74-5760-9567-77B9-D4E5C366BC87}"/>
                </a:ext>
              </a:extLst>
            </p:cNvPr>
            <p:cNvCxnSpPr>
              <a:cxnSpLocks/>
            </p:cNvCxnSpPr>
            <p:nvPr/>
          </p:nvCxnSpPr>
          <p:spPr>
            <a:xfrm flipH="1" flipV="1">
              <a:off x="7383282" y="3570351"/>
              <a:ext cx="364128" cy="126611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975A059-042B-3297-217B-23AF8FF34A7D}"/>
                </a:ext>
              </a:extLst>
            </p:cNvPr>
            <p:cNvCxnSpPr>
              <a:cxnSpLocks/>
            </p:cNvCxnSpPr>
            <p:nvPr/>
          </p:nvCxnSpPr>
          <p:spPr>
            <a:xfrm flipV="1">
              <a:off x="8225738" y="3557605"/>
              <a:ext cx="3412451" cy="12679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3B7B050-B55D-9C1E-08D7-0E1E7C28973A}"/>
                </a:ext>
              </a:extLst>
            </p:cNvPr>
            <p:cNvCxnSpPr>
              <a:cxnSpLocks/>
            </p:cNvCxnSpPr>
            <p:nvPr/>
          </p:nvCxnSpPr>
          <p:spPr>
            <a:xfrm>
              <a:off x="7386037" y="3412673"/>
              <a:ext cx="431644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914E9E6-72D9-CF32-AC1F-EF73ABAA8248}"/>
                </a:ext>
              </a:extLst>
            </p:cNvPr>
            <p:cNvSpPr txBox="1"/>
            <p:nvPr/>
          </p:nvSpPr>
          <p:spPr>
            <a:xfrm>
              <a:off x="7613023" y="3413519"/>
              <a:ext cx="3521836" cy="584775"/>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Flow of time from the perspective of the leftmost CPU</a:t>
              </a:r>
            </a:p>
          </p:txBody>
        </p:sp>
      </p:grpSp>
      <p:sp>
        <p:nvSpPr>
          <p:cNvPr id="66" name="Rectangle 65">
            <a:extLst>
              <a:ext uri="{FF2B5EF4-FFF2-40B4-BE49-F238E27FC236}">
                <a16:creationId xmlns:a16="http://schemas.microsoft.com/office/drawing/2014/main" id="{C0B0C9FF-A02B-5743-538D-79819B2B66C2}"/>
              </a:ext>
            </a:extLst>
          </p:cNvPr>
          <p:cNvSpPr/>
          <p:nvPr/>
        </p:nvSpPr>
        <p:spPr>
          <a:xfrm>
            <a:off x="7339565" y="1968047"/>
            <a:ext cx="584749" cy="1325685"/>
          </a:xfrm>
          <a:prstGeom prst="rect">
            <a:avLst/>
          </a:prstGeom>
          <a:solidFill>
            <a:srgbClr val="FF8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grpSp>
        <p:nvGrpSpPr>
          <p:cNvPr id="86" name="Group 85">
            <a:extLst>
              <a:ext uri="{FF2B5EF4-FFF2-40B4-BE49-F238E27FC236}">
                <a16:creationId xmlns:a16="http://schemas.microsoft.com/office/drawing/2014/main" id="{0C1D0CA0-557E-3773-E26B-0ECB09B249D5}"/>
              </a:ext>
            </a:extLst>
          </p:cNvPr>
          <p:cNvGrpSpPr/>
          <p:nvPr/>
        </p:nvGrpSpPr>
        <p:grpSpPr>
          <a:xfrm>
            <a:off x="7425172" y="1968046"/>
            <a:ext cx="1586033" cy="1325681"/>
            <a:chOff x="7425172" y="1968046"/>
            <a:chExt cx="1586033" cy="1325681"/>
          </a:xfrm>
        </p:grpSpPr>
        <p:sp>
          <p:nvSpPr>
            <p:cNvPr id="67" name="Rectangle 66">
              <a:extLst>
                <a:ext uri="{FF2B5EF4-FFF2-40B4-BE49-F238E27FC236}">
                  <a16:creationId xmlns:a16="http://schemas.microsoft.com/office/drawing/2014/main" id="{91EB243C-4469-367D-D766-2CA9F2BBEC9D}"/>
                </a:ext>
              </a:extLst>
            </p:cNvPr>
            <p:cNvSpPr/>
            <p:nvPr/>
          </p:nvSpPr>
          <p:spPr>
            <a:xfrm>
              <a:off x="8034027" y="1968046"/>
              <a:ext cx="977178" cy="1325681"/>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sz="3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8" name="Arrow: Right 67">
              <a:extLst>
                <a:ext uri="{FF2B5EF4-FFF2-40B4-BE49-F238E27FC236}">
                  <a16:creationId xmlns:a16="http://schemas.microsoft.com/office/drawing/2014/main" id="{712ADB7F-F35D-CC83-9564-E1731CAAF519}"/>
                </a:ext>
              </a:extLst>
            </p:cNvPr>
            <p:cNvSpPr/>
            <p:nvPr/>
          </p:nvSpPr>
          <p:spPr>
            <a:xfrm>
              <a:off x="7747410" y="2393334"/>
              <a:ext cx="613412" cy="50540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70" name="TextBox 69">
              <a:extLst>
                <a:ext uri="{FF2B5EF4-FFF2-40B4-BE49-F238E27FC236}">
                  <a16:creationId xmlns:a16="http://schemas.microsoft.com/office/drawing/2014/main" id="{0DD58335-FEED-88F4-7E9E-79D1B56C4108}"/>
                </a:ext>
              </a:extLst>
            </p:cNvPr>
            <p:cNvSpPr txBox="1"/>
            <p:nvPr/>
          </p:nvSpPr>
          <p:spPr>
            <a:xfrm rot="16200000">
              <a:off x="7146850" y="2478815"/>
              <a:ext cx="925975" cy="369332"/>
            </a:xfrm>
            <a:prstGeom prst="rect">
              <a:avLst/>
            </a:prstGeom>
            <a:noFill/>
          </p:spPr>
          <p:txBody>
            <a:bodyPr wrap="square" rtlCol="0">
              <a:spAutoFit/>
            </a:bodyPr>
            <a:lstStyle/>
            <a:p>
              <a:pPr algn="ctr"/>
              <a:r>
                <a:rPr lang="en-US" b="1" dirty="0" err="1">
                  <a:latin typeface="Segoe UI" panose="020B0502040204020203" pitchFamily="34" charset="0"/>
                  <a:cs typeface="Segoe UI" panose="020B0502040204020203" pitchFamily="34" charset="0"/>
                </a:rPr>
                <a:t>syscall</a:t>
              </a:r>
              <a:endParaRPr lang="en-US" b="1" dirty="0">
                <a:latin typeface="Segoe UI" panose="020B0502040204020203" pitchFamily="34" charset="0"/>
                <a:cs typeface="Segoe UI" panose="020B0502040204020203" pitchFamily="34" charset="0"/>
              </a:endParaRPr>
            </a:p>
          </p:txBody>
        </p:sp>
      </p:grpSp>
      <p:grpSp>
        <p:nvGrpSpPr>
          <p:cNvPr id="87" name="Group 86">
            <a:extLst>
              <a:ext uri="{FF2B5EF4-FFF2-40B4-BE49-F238E27FC236}">
                <a16:creationId xmlns:a16="http://schemas.microsoft.com/office/drawing/2014/main" id="{DDA29447-7B35-90CD-503E-2F905BD224C2}"/>
              </a:ext>
            </a:extLst>
          </p:cNvPr>
          <p:cNvGrpSpPr/>
          <p:nvPr/>
        </p:nvGrpSpPr>
        <p:grpSpPr>
          <a:xfrm>
            <a:off x="8498395" y="1965153"/>
            <a:ext cx="1846891" cy="1339124"/>
            <a:chOff x="8498395" y="1965153"/>
            <a:chExt cx="1846891" cy="1339124"/>
          </a:xfrm>
        </p:grpSpPr>
        <p:sp>
          <p:nvSpPr>
            <p:cNvPr id="65" name="Rectangle 64">
              <a:extLst>
                <a:ext uri="{FF2B5EF4-FFF2-40B4-BE49-F238E27FC236}">
                  <a16:creationId xmlns:a16="http://schemas.microsoft.com/office/drawing/2014/main" id="{A106F058-0965-9539-4280-5F534C4BCAB9}"/>
                </a:ext>
              </a:extLst>
            </p:cNvPr>
            <p:cNvSpPr/>
            <p:nvPr/>
          </p:nvSpPr>
          <p:spPr>
            <a:xfrm>
              <a:off x="9110901" y="1965153"/>
              <a:ext cx="1234385" cy="1332570"/>
            </a:xfrm>
            <a:prstGeom prst="rect">
              <a:avLst/>
            </a:prstGeom>
            <a:solidFill>
              <a:srgbClr val="50FF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69" name="Arrow: Right 68">
              <a:extLst>
                <a:ext uri="{FF2B5EF4-FFF2-40B4-BE49-F238E27FC236}">
                  <a16:creationId xmlns:a16="http://schemas.microsoft.com/office/drawing/2014/main" id="{49284B9C-5A8C-A4DE-6FE8-7CBBEB731950}"/>
                </a:ext>
              </a:extLst>
            </p:cNvPr>
            <p:cNvSpPr/>
            <p:nvPr/>
          </p:nvSpPr>
          <p:spPr>
            <a:xfrm>
              <a:off x="8804195" y="2413972"/>
              <a:ext cx="613412" cy="50540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1" name="TextBox 70">
              <a:extLst>
                <a:ext uri="{FF2B5EF4-FFF2-40B4-BE49-F238E27FC236}">
                  <a16:creationId xmlns:a16="http://schemas.microsoft.com/office/drawing/2014/main" id="{663C4295-B3BB-6E82-F8C5-1555A067890D}"/>
                </a:ext>
              </a:extLst>
            </p:cNvPr>
            <p:cNvSpPr txBox="1"/>
            <p:nvPr/>
          </p:nvSpPr>
          <p:spPr>
            <a:xfrm rot="16200000">
              <a:off x="8020218" y="2456768"/>
              <a:ext cx="132568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schedule</a:t>
              </a:r>
            </a:p>
          </p:txBody>
        </p:sp>
      </p:grpSp>
      <p:grpSp>
        <p:nvGrpSpPr>
          <p:cNvPr id="89" name="Group 88">
            <a:extLst>
              <a:ext uri="{FF2B5EF4-FFF2-40B4-BE49-F238E27FC236}">
                <a16:creationId xmlns:a16="http://schemas.microsoft.com/office/drawing/2014/main" id="{705E1C55-7C2A-9D01-3A59-A7C5044C4D9F}"/>
              </a:ext>
            </a:extLst>
          </p:cNvPr>
          <p:cNvGrpSpPr/>
          <p:nvPr/>
        </p:nvGrpSpPr>
        <p:grpSpPr>
          <a:xfrm>
            <a:off x="9441258" y="1963117"/>
            <a:ext cx="1494288" cy="1344430"/>
            <a:chOff x="9441258" y="1963117"/>
            <a:chExt cx="1494288" cy="1344430"/>
          </a:xfrm>
        </p:grpSpPr>
        <p:sp>
          <p:nvSpPr>
            <p:cNvPr id="73" name="Rectangle 72">
              <a:extLst>
                <a:ext uri="{FF2B5EF4-FFF2-40B4-BE49-F238E27FC236}">
                  <a16:creationId xmlns:a16="http://schemas.microsoft.com/office/drawing/2014/main" id="{042D5851-E595-F7E0-E1B8-AF28281B6A67}"/>
                </a:ext>
              </a:extLst>
            </p:cNvPr>
            <p:cNvSpPr/>
            <p:nvPr/>
          </p:nvSpPr>
          <p:spPr>
            <a:xfrm>
              <a:off x="10426814" y="1963117"/>
              <a:ext cx="508732" cy="133181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sz="3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grpSp>
          <p:nvGrpSpPr>
            <p:cNvPr id="88" name="Group 87">
              <a:extLst>
                <a:ext uri="{FF2B5EF4-FFF2-40B4-BE49-F238E27FC236}">
                  <a16:creationId xmlns:a16="http://schemas.microsoft.com/office/drawing/2014/main" id="{6A3B3B05-5021-8801-7E6E-B1BFCC6A4B8A}"/>
                </a:ext>
              </a:extLst>
            </p:cNvPr>
            <p:cNvGrpSpPr/>
            <p:nvPr/>
          </p:nvGrpSpPr>
          <p:grpSpPr>
            <a:xfrm>
              <a:off x="9441258" y="1981861"/>
              <a:ext cx="1054917" cy="1325686"/>
              <a:chOff x="9441258" y="1981861"/>
              <a:chExt cx="1054917" cy="1325686"/>
            </a:xfrm>
          </p:grpSpPr>
          <p:sp>
            <p:nvSpPr>
              <p:cNvPr id="72" name="TextBox 71">
                <a:extLst>
                  <a:ext uri="{FF2B5EF4-FFF2-40B4-BE49-F238E27FC236}">
                    <a16:creationId xmlns:a16="http://schemas.microsoft.com/office/drawing/2014/main" id="{CDB02389-6DDC-321A-1F30-50C881B4DC3C}"/>
                  </a:ext>
                </a:extLst>
              </p:cNvPr>
              <p:cNvSpPr txBox="1"/>
              <p:nvPr/>
            </p:nvSpPr>
            <p:spPr>
              <a:xfrm rot="16200000">
                <a:off x="9019026" y="2404093"/>
                <a:ext cx="1325686" cy="481222"/>
              </a:xfrm>
              <a:prstGeom prst="rect">
                <a:avLst/>
              </a:prstGeom>
              <a:noFill/>
            </p:spPr>
            <p:txBody>
              <a:bodyPr wrap="square" rtlCol="0">
                <a:spAutoFit/>
              </a:bodyPr>
              <a:lstStyle/>
              <a:p>
                <a:pPr algn="ctr">
                  <a:lnSpc>
                    <a:spcPts val="1500"/>
                  </a:lnSpc>
                </a:pPr>
                <a:r>
                  <a:rPr lang="en-US" b="1" dirty="0">
                    <a:latin typeface="Segoe UI" panose="020B0502040204020203" pitchFamily="34" charset="0"/>
                    <a:cs typeface="Segoe UI" panose="020B0502040204020203" pitchFamily="34" charset="0"/>
                  </a:rPr>
                  <a:t>timer interrupt</a:t>
                </a:r>
              </a:p>
            </p:txBody>
          </p:sp>
          <p:sp>
            <p:nvSpPr>
              <p:cNvPr id="78" name="Arrow: Right 77">
                <a:extLst>
                  <a:ext uri="{FF2B5EF4-FFF2-40B4-BE49-F238E27FC236}">
                    <a16:creationId xmlns:a16="http://schemas.microsoft.com/office/drawing/2014/main" id="{86517065-F01D-B432-8E2B-6F58EDF7371A}"/>
                  </a:ext>
                </a:extLst>
              </p:cNvPr>
              <p:cNvSpPr/>
              <p:nvPr/>
            </p:nvSpPr>
            <p:spPr>
              <a:xfrm>
                <a:off x="9882763" y="2413972"/>
                <a:ext cx="613412" cy="50540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grpSp>
      </p:grpSp>
      <p:grpSp>
        <p:nvGrpSpPr>
          <p:cNvPr id="91" name="Group 90">
            <a:extLst>
              <a:ext uri="{FF2B5EF4-FFF2-40B4-BE49-F238E27FC236}">
                <a16:creationId xmlns:a16="http://schemas.microsoft.com/office/drawing/2014/main" id="{37891358-FAD6-754E-0724-DD5575D732DE}"/>
              </a:ext>
            </a:extLst>
          </p:cNvPr>
          <p:cNvGrpSpPr/>
          <p:nvPr/>
        </p:nvGrpSpPr>
        <p:grpSpPr>
          <a:xfrm>
            <a:off x="10517099" y="1961334"/>
            <a:ext cx="1369542" cy="1368185"/>
            <a:chOff x="10517099" y="1961334"/>
            <a:chExt cx="1369542" cy="1368185"/>
          </a:xfrm>
        </p:grpSpPr>
        <p:sp>
          <p:nvSpPr>
            <p:cNvPr id="75" name="Rectangle 74">
              <a:extLst>
                <a:ext uri="{FF2B5EF4-FFF2-40B4-BE49-F238E27FC236}">
                  <a16:creationId xmlns:a16="http://schemas.microsoft.com/office/drawing/2014/main" id="{A097BD53-5589-455A-B21B-4F95256823A4}"/>
                </a:ext>
              </a:extLst>
            </p:cNvPr>
            <p:cNvSpPr/>
            <p:nvPr/>
          </p:nvSpPr>
          <p:spPr>
            <a:xfrm>
              <a:off x="11049430" y="1961334"/>
              <a:ext cx="837211" cy="133119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76" name="Arrow: Right 75">
              <a:extLst>
                <a:ext uri="{FF2B5EF4-FFF2-40B4-BE49-F238E27FC236}">
                  <a16:creationId xmlns:a16="http://schemas.microsoft.com/office/drawing/2014/main" id="{F92569C4-4152-7A95-B734-C5229C141401}"/>
                </a:ext>
              </a:extLst>
            </p:cNvPr>
            <p:cNvSpPr/>
            <p:nvPr/>
          </p:nvSpPr>
          <p:spPr>
            <a:xfrm>
              <a:off x="10873814" y="2417421"/>
              <a:ext cx="613412" cy="50540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90" name="TextBox 89">
              <a:extLst>
                <a:ext uri="{FF2B5EF4-FFF2-40B4-BE49-F238E27FC236}">
                  <a16:creationId xmlns:a16="http://schemas.microsoft.com/office/drawing/2014/main" id="{D1A020C3-9CF5-3D0F-3097-F117719B9CDF}"/>
                </a:ext>
              </a:extLst>
            </p:cNvPr>
            <p:cNvSpPr txBox="1"/>
            <p:nvPr/>
          </p:nvSpPr>
          <p:spPr>
            <a:xfrm rot="16200000">
              <a:off x="10038922" y="2482010"/>
              <a:ext cx="132568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schedule</a:t>
              </a:r>
            </a:p>
          </p:txBody>
        </p:sp>
      </p:grpSp>
      <p:sp>
        <p:nvSpPr>
          <p:cNvPr id="96" name="Title 1">
            <a:extLst>
              <a:ext uri="{FF2B5EF4-FFF2-40B4-BE49-F238E27FC236}">
                <a16:creationId xmlns:a16="http://schemas.microsoft.com/office/drawing/2014/main" id="{40C9ABA5-C11F-ADD7-7790-DEDD4C0545A6}"/>
              </a:ext>
            </a:extLst>
          </p:cNvPr>
          <p:cNvSpPr>
            <a:spLocks noGrp="1"/>
          </p:cNvSpPr>
          <p:nvPr>
            <p:ph type="title"/>
          </p:nvPr>
        </p:nvSpPr>
        <p:spPr>
          <a:xfrm>
            <a:off x="246642" y="-71654"/>
            <a:ext cx="6950282" cy="889686"/>
          </a:xfrm>
        </p:spPr>
        <p:txBody>
          <a:bodyPr/>
          <a:lstStyle/>
          <a:p>
            <a:r>
              <a:rPr lang="en-US" dirty="0"/>
              <a:t>CPU Modes</a:t>
            </a:r>
          </a:p>
        </p:txBody>
      </p:sp>
      <p:sp>
        <p:nvSpPr>
          <p:cNvPr id="97" name="Content Placeholder 2">
            <a:extLst>
              <a:ext uri="{FF2B5EF4-FFF2-40B4-BE49-F238E27FC236}">
                <a16:creationId xmlns:a16="http://schemas.microsoft.com/office/drawing/2014/main" id="{A2374253-367A-3242-1C90-CFBEC28F5E0A}"/>
              </a:ext>
            </a:extLst>
          </p:cNvPr>
          <p:cNvSpPr>
            <a:spLocks noGrp="1"/>
          </p:cNvSpPr>
          <p:nvPr>
            <p:ph idx="1"/>
          </p:nvPr>
        </p:nvSpPr>
        <p:spPr>
          <a:xfrm>
            <a:off x="-35729" y="652097"/>
            <a:ext cx="7288009" cy="6277232"/>
          </a:xfrm>
        </p:spPr>
        <p:txBody>
          <a:bodyPr>
            <a:normAutofit fontScale="92500"/>
          </a:bodyPr>
          <a:lstStyle/>
          <a:p>
            <a:r>
              <a:rPr lang="en-US" sz="3200" dirty="0"/>
              <a:t>In </a:t>
            </a:r>
            <a:r>
              <a:rPr lang="en-US" sz="3200" b="1" i="1" dirty="0"/>
              <a:t>privileged mode,</a:t>
            </a:r>
            <a:r>
              <a:rPr lang="en-US" sz="3200" dirty="0"/>
              <a:t> the CPU can execute any kind of instruction, including </a:t>
            </a:r>
            <a:r>
              <a:rPr lang="en-US" sz="3200" b="1" i="1" dirty="0"/>
              <a:t>privileged instructions</a:t>
            </a:r>
            <a:r>
              <a:rPr lang="en-US" sz="3200" dirty="0"/>
              <a:t> that manipulate CPU configuration registers or other otherwise control low-level CPU behavior</a:t>
            </a:r>
          </a:p>
          <a:p>
            <a:r>
              <a:rPr lang="en-US" sz="3200" dirty="0"/>
              <a:t>In </a:t>
            </a:r>
            <a:r>
              <a:rPr lang="en-US" sz="3200" b="1" i="1" dirty="0"/>
              <a:t>unprivileged mode</a:t>
            </a:r>
            <a:r>
              <a:rPr lang="en-US" sz="3200" dirty="0"/>
              <a:t>, the CPU cannot execute privileged instructions</a:t>
            </a:r>
          </a:p>
          <a:p>
            <a:pPr lvl="1"/>
            <a:r>
              <a:rPr lang="en-US" sz="2800" dirty="0"/>
              <a:t>User-level processes run in unprivileged mode</a:t>
            </a:r>
          </a:p>
          <a:p>
            <a:pPr lvl="1"/>
            <a:r>
              <a:rPr lang="en-US" sz="2800" dirty="0"/>
              <a:t>The </a:t>
            </a:r>
            <a:r>
              <a:rPr lang="en-US" sz="2800"/>
              <a:t>kernel runs </a:t>
            </a:r>
            <a:r>
              <a:rPr lang="en-US" sz="2800" dirty="0"/>
              <a:t>in privileged mode</a:t>
            </a:r>
          </a:p>
          <a:p>
            <a:pPr lvl="1"/>
            <a:r>
              <a:rPr lang="en-US" sz="2800" dirty="0"/>
              <a:t>A system call flips the CPU mode to “privileged” before the kernel code starts executing!</a:t>
            </a:r>
          </a:p>
          <a:p>
            <a:pPr lvl="1"/>
            <a:r>
              <a:rPr lang="en-US" sz="2800" dirty="0"/>
              <a:t>When the kernel does a </a:t>
            </a:r>
            <a:r>
              <a:rPr lang="en-US" sz="2800" b="1" i="1" dirty="0"/>
              <a:t>context switch</a:t>
            </a:r>
            <a:r>
              <a:rPr lang="en-US" sz="2800" dirty="0"/>
              <a:t> back to user-level code, the CPU mode flips to “unprivileged”</a:t>
            </a:r>
          </a:p>
        </p:txBody>
      </p:sp>
      <p:grpSp>
        <p:nvGrpSpPr>
          <p:cNvPr id="34" name="Group 33">
            <a:extLst>
              <a:ext uri="{FF2B5EF4-FFF2-40B4-BE49-F238E27FC236}">
                <a16:creationId xmlns:a16="http://schemas.microsoft.com/office/drawing/2014/main" id="{B5455C14-C76C-D038-DA77-9B231E81CF54}"/>
              </a:ext>
            </a:extLst>
          </p:cNvPr>
          <p:cNvGrpSpPr/>
          <p:nvPr/>
        </p:nvGrpSpPr>
        <p:grpSpPr>
          <a:xfrm>
            <a:off x="7994921" y="1321323"/>
            <a:ext cx="1043518" cy="582003"/>
            <a:chOff x="7994921" y="1321323"/>
            <a:chExt cx="1043518" cy="582003"/>
          </a:xfrm>
        </p:grpSpPr>
        <p:sp>
          <p:nvSpPr>
            <p:cNvPr id="3" name="Right Brace 2">
              <a:extLst>
                <a:ext uri="{FF2B5EF4-FFF2-40B4-BE49-F238E27FC236}">
                  <a16:creationId xmlns:a16="http://schemas.microsoft.com/office/drawing/2014/main" id="{DA7D542E-656E-E89D-3AE8-7B45090301F1}"/>
                </a:ext>
              </a:extLst>
            </p:cNvPr>
            <p:cNvSpPr/>
            <p:nvPr/>
          </p:nvSpPr>
          <p:spPr>
            <a:xfrm rot="16200000">
              <a:off x="8359609" y="1251729"/>
              <a:ext cx="326015" cy="977179"/>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92FF02C-B972-3D85-095E-40306654AA3D}"/>
                </a:ext>
              </a:extLst>
            </p:cNvPr>
            <p:cNvSpPr txBox="1"/>
            <p:nvPr/>
          </p:nvSpPr>
          <p:spPr>
            <a:xfrm>
              <a:off x="7994921" y="1321323"/>
              <a:ext cx="1043518"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Privileged</a:t>
              </a:r>
            </a:p>
          </p:txBody>
        </p:sp>
      </p:grpSp>
      <p:grpSp>
        <p:nvGrpSpPr>
          <p:cNvPr id="36" name="Group 35">
            <a:extLst>
              <a:ext uri="{FF2B5EF4-FFF2-40B4-BE49-F238E27FC236}">
                <a16:creationId xmlns:a16="http://schemas.microsoft.com/office/drawing/2014/main" id="{C4B24B97-782C-3365-7C4B-B1789F63BB0A}"/>
              </a:ext>
            </a:extLst>
          </p:cNvPr>
          <p:cNvGrpSpPr/>
          <p:nvPr/>
        </p:nvGrpSpPr>
        <p:grpSpPr>
          <a:xfrm>
            <a:off x="10159421" y="1327516"/>
            <a:ext cx="1043518" cy="571189"/>
            <a:chOff x="10159421" y="1327516"/>
            <a:chExt cx="1043518" cy="571189"/>
          </a:xfrm>
        </p:grpSpPr>
        <p:sp>
          <p:nvSpPr>
            <p:cNvPr id="6" name="Right Brace 5">
              <a:extLst>
                <a:ext uri="{FF2B5EF4-FFF2-40B4-BE49-F238E27FC236}">
                  <a16:creationId xmlns:a16="http://schemas.microsoft.com/office/drawing/2014/main" id="{6F600557-E3A7-7EBB-BF7D-452968AB8B68}"/>
                </a:ext>
              </a:extLst>
            </p:cNvPr>
            <p:cNvSpPr/>
            <p:nvPr/>
          </p:nvSpPr>
          <p:spPr>
            <a:xfrm rot="16200000">
              <a:off x="10518174" y="1481331"/>
              <a:ext cx="326015" cy="508733"/>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7DD99F93-C6AC-2F8D-BF28-0AC3E43D1A84}"/>
                </a:ext>
              </a:extLst>
            </p:cNvPr>
            <p:cNvSpPr txBox="1"/>
            <p:nvPr/>
          </p:nvSpPr>
          <p:spPr>
            <a:xfrm>
              <a:off x="10159421" y="1327516"/>
              <a:ext cx="1043518"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Privileged</a:t>
              </a:r>
            </a:p>
          </p:txBody>
        </p:sp>
      </p:grpSp>
      <p:grpSp>
        <p:nvGrpSpPr>
          <p:cNvPr id="35" name="Group 34">
            <a:extLst>
              <a:ext uri="{FF2B5EF4-FFF2-40B4-BE49-F238E27FC236}">
                <a16:creationId xmlns:a16="http://schemas.microsoft.com/office/drawing/2014/main" id="{B2626FD5-DBD7-BD46-7291-C1B4630A3C5D}"/>
              </a:ext>
            </a:extLst>
          </p:cNvPr>
          <p:cNvGrpSpPr/>
          <p:nvPr/>
        </p:nvGrpSpPr>
        <p:grpSpPr>
          <a:xfrm>
            <a:off x="9088445" y="1341908"/>
            <a:ext cx="1256165" cy="563958"/>
            <a:chOff x="9088445" y="1341908"/>
            <a:chExt cx="1256165" cy="563958"/>
          </a:xfrm>
        </p:grpSpPr>
        <p:sp>
          <p:nvSpPr>
            <p:cNvPr id="4" name="Right Brace 3">
              <a:extLst>
                <a:ext uri="{FF2B5EF4-FFF2-40B4-BE49-F238E27FC236}">
                  <a16:creationId xmlns:a16="http://schemas.microsoft.com/office/drawing/2014/main" id="{62FA1448-C620-F19A-D314-94375493DF33}"/>
                </a:ext>
              </a:extLst>
            </p:cNvPr>
            <p:cNvSpPr/>
            <p:nvPr/>
          </p:nvSpPr>
          <p:spPr>
            <a:xfrm rot="16200000">
              <a:off x="9564410" y="1125667"/>
              <a:ext cx="326015" cy="1234384"/>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7488C5C0-14DB-B956-2230-29B08719FEFB}"/>
                </a:ext>
              </a:extLst>
            </p:cNvPr>
            <p:cNvSpPr txBox="1"/>
            <p:nvPr/>
          </p:nvSpPr>
          <p:spPr>
            <a:xfrm>
              <a:off x="9088445" y="1341908"/>
              <a:ext cx="1159191" cy="261610"/>
            </a:xfrm>
            <a:prstGeom prst="rect">
              <a:avLst/>
            </a:prstGeom>
            <a:noFill/>
          </p:spPr>
          <p:txBody>
            <a:bodyPr wrap="square" rtlCol="0">
              <a:spAutoFit/>
            </a:bodyPr>
            <a:lstStyle/>
            <a:p>
              <a:pPr algn="ctr"/>
              <a:r>
                <a:rPr lang="en-US" sz="1100" b="1" dirty="0">
                  <a:latin typeface="Segoe UI" panose="020B0502040204020203" pitchFamily="34" charset="0"/>
                  <a:cs typeface="Segoe UI" panose="020B0502040204020203" pitchFamily="34" charset="0"/>
                </a:rPr>
                <a:t>Unprivileged</a:t>
              </a:r>
            </a:p>
          </p:txBody>
        </p:sp>
      </p:grpSp>
      <p:grpSp>
        <p:nvGrpSpPr>
          <p:cNvPr id="37" name="Group 36">
            <a:extLst>
              <a:ext uri="{FF2B5EF4-FFF2-40B4-BE49-F238E27FC236}">
                <a16:creationId xmlns:a16="http://schemas.microsoft.com/office/drawing/2014/main" id="{0F1DECFE-48E1-2288-139E-6089038F0353}"/>
              </a:ext>
            </a:extLst>
          </p:cNvPr>
          <p:cNvGrpSpPr/>
          <p:nvPr/>
        </p:nvGrpSpPr>
        <p:grpSpPr>
          <a:xfrm>
            <a:off x="11047933" y="1341379"/>
            <a:ext cx="1204202" cy="561946"/>
            <a:chOff x="11047933" y="1341379"/>
            <a:chExt cx="1204202" cy="561946"/>
          </a:xfrm>
        </p:grpSpPr>
        <p:sp>
          <p:nvSpPr>
            <p:cNvPr id="7" name="Right Brace 6">
              <a:extLst>
                <a:ext uri="{FF2B5EF4-FFF2-40B4-BE49-F238E27FC236}">
                  <a16:creationId xmlns:a16="http://schemas.microsoft.com/office/drawing/2014/main" id="{4ECF651F-E5B9-1972-46EF-1F20828BACA6}"/>
                </a:ext>
              </a:extLst>
            </p:cNvPr>
            <p:cNvSpPr/>
            <p:nvPr/>
          </p:nvSpPr>
          <p:spPr>
            <a:xfrm rot="16200000">
              <a:off x="11303531" y="1321712"/>
              <a:ext cx="326015" cy="837211"/>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D3359E1F-7BA0-41D7-2785-8F0DC4469395}"/>
                </a:ext>
              </a:extLst>
            </p:cNvPr>
            <p:cNvSpPr txBox="1"/>
            <p:nvPr/>
          </p:nvSpPr>
          <p:spPr>
            <a:xfrm>
              <a:off x="11092944" y="1341379"/>
              <a:ext cx="1159191" cy="261610"/>
            </a:xfrm>
            <a:prstGeom prst="rect">
              <a:avLst/>
            </a:prstGeom>
            <a:noFill/>
          </p:spPr>
          <p:txBody>
            <a:bodyPr wrap="square" rtlCol="0">
              <a:spAutoFit/>
            </a:bodyPr>
            <a:lstStyle/>
            <a:p>
              <a:pPr algn="ctr"/>
              <a:r>
                <a:rPr lang="en-US" sz="1100" b="1" dirty="0">
                  <a:latin typeface="Segoe UI" panose="020B0502040204020203" pitchFamily="34" charset="0"/>
                  <a:cs typeface="Segoe UI" panose="020B0502040204020203" pitchFamily="34" charset="0"/>
                </a:rPr>
                <a:t>Unprivileged</a:t>
              </a:r>
            </a:p>
          </p:txBody>
        </p:sp>
      </p:grpSp>
      <p:grpSp>
        <p:nvGrpSpPr>
          <p:cNvPr id="29" name="Group 28">
            <a:extLst>
              <a:ext uri="{FF2B5EF4-FFF2-40B4-BE49-F238E27FC236}">
                <a16:creationId xmlns:a16="http://schemas.microsoft.com/office/drawing/2014/main" id="{FE522CAE-3547-4BFF-B2B2-0420E6D50751}"/>
              </a:ext>
            </a:extLst>
          </p:cNvPr>
          <p:cNvGrpSpPr/>
          <p:nvPr/>
        </p:nvGrpSpPr>
        <p:grpSpPr>
          <a:xfrm>
            <a:off x="6978012" y="1350549"/>
            <a:ext cx="1159191" cy="557939"/>
            <a:chOff x="6978012" y="1350549"/>
            <a:chExt cx="1159191" cy="557939"/>
          </a:xfrm>
        </p:grpSpPr>
        <p:sp>
          <p:nvSpPr>
            <p:cNvPr id="2" name="Right Brace 1">
              <a:extLst>
                <a:ext uri="{FF2B5EF4-FFF2-40B4-BE49-F238E27FC236}">
                  <a16:creationId xmlns:a16="http://schemas.microsoft.com/office/drawing/2014/main" id="{4DB2A20F-2229-4032-9327-57D34B8BC7F1}"/>
                </a:ext>
              </a:extLst>
            </p:cNvPr>
            <p:cNvSpPr/>
            <p:nvPr/>
          </p:nvSpPr>
          <p:spPr>
            <a:xfrm rot="16200000">
              <a:off x="7468342" y="1453696"/>
              <a:ext cx="326015" cy="583570"/>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B951DB7-F272-117A-85A9-7004C227CE07}"/>
                </a:ext>
              </a:extLst>
            </p:cNvPr>
            <p:cNvSpPr txBox="1"/>
            <p:nvPr/>
          </p:nvSpPr>
          <p:spPr>
            <a:xfrm>
              <a:off x="6978012" y="1350549"/>
              <a:ext cx="1159191" cy="261610"/>
            </a:xfrm>
            <a:prstGeom prst="rect">
              <a:avLst/>
            </a:prstGeom>
            <a:noFill/>
          </p:spPr>
          <p:txBody>
            <a:bodyPr wrap="square" rtlCol="0">
              <a:spAutoFit/>
            </a:bodyPr>
            <a:lstStyle/>
            <a:p>
              <a:pPr algn="ctr"/>
              <a:r>
                <a:rPr lang="en-US" sz="1100" b="1" dirty="0">
                  <a:latin typeface="Segoe UI" panose="020B0502040204020203" pitchFamily="34" charset="0"/>
                  <a:cs typeface="Segoe UI" panose="020B0502040204020203" pitchFamily="34" charset="0"/>
                </a:rPr>
                <a:t>Unprivileged</a:t>
              </a:r>
            </a:p>
          </p:txBody>
        </p:sp>
      </p:grpSp>
    </p:spTree>
    <p:extLst>
      <p:ext uri="{BB962C8B-B14F-4D97-AF65-F5344CB8AC3E}">
        <p14:creationId xmlns:p14="http://schemas.microsoft.com/office/powerpoint/2010/main" val="37409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96"/>
                                        </p:tgtEl>
                                        <p:attrNameLst>
                                          <p:attrName>r</p:attrName>
                                        </p:attrNameLst>
                                      </p:cBhvr>
                                    </p:animRot>
                                    <p:animRot by="-240000">
                                      <p:cBhvr>
                                        <p:cTn id="7" dur="200" fill="hold">
                                          <p:stCondLst>
                                            <p:cond delay="200"/>
                                          </p:stCondLst>
                                        </p:cTn>
                                        <p:tgtEl>
                                          <p:spTgt spid="96"/>
                                        </p:tgtEl>
                                        <p:attrNameLst>
                                          <p:attrName>r</p:attrName>
                                        </p:attrNameLst>
                                      </p:cBhvr>
                                    </p:animRot>
                                    <p:animRot by="240000">
                                      <p:cBhvr>
                                        <p:cTn id="8" dur="200" fill="hold">
                                          <p:stCondLst>
                                            <p:cond delay="400"/>
                                          </p:stCondLst>
                                        </p:cTn>
                                        <p:tgtEl>
                                          <p:spTgt spid="96"/>
                                        </p:tgtEl>
                                        <p:attrNameLst>
                                          <p:attrName>r</p:attrName>
                                        </p:attrNameLst>
                                      </p:cBhvr>
                                    </p:animRot>
                                    <p:animRot by="-240000">
                                      <p:cBhvr>
                                        <p:cTn id="9" dur="200" fill="hold">
                                          <p:stCondLst>
                                            <p:cond delay="600"/>
                                          </p:stCondLst>
                                        </p:cTn>
                                        <p:tgtEl>
                                          <p:spTgt spid="96"/>
                                        </p:tgtEl>
                                        <p:attrNameLst>
                                          <p:attrName>r</p:attrName>
                                        </p:attrNameLst>
                                      </p:cBhvr>
                                    </p:animRot>
                                    <p:animRot by="120000">
                                      <p:cBhvr>
                                        <p:cTn id="10" dur="200" fill="hold">
                                          <p:stCondLst>
                                            <p:cond delay="800"/>
                                          </p:stCondLst>
                                        </p:cTn>
                                        <p:tgtEl>
                                          <p:spTgt spid="9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29"/>
                                        </p:tgtEl>
                                        <p:attrNameLst>
                                          <p:attrName>r</p:attrName>
                                        </p:attrNameLst>
                                      </p:cBhvr>
                                    </p:animRot>
                                    <p:animRot by="-240000">
                                      <p:cBhvr>
                                        <p:cTn id="18" dur="200" fill="hold">
                                          <p:stCondLst>
                                            <p:cond delay="200"/>
                                          </p:stCondLst>
                                        </p:cTn>
                                        <p:tgtEl>
                                          <p:spTgt spid="29"/>
                                        </p:tgtEl>
                                        <p:attrNameLst>
                                          <p:attrName>r</p:attrName>
                                        </p:attrNameLst>
                                      </p:cBhvr>
                                    </p:animRot>
                                    <p:animRot by="240000">
                                      <p:cBhvr>
                                        <p:cTn id="19" dur="200" fill="hold">
                                          <p:stCondLst>
                                            <p:cond delay="400"/>
                                          </p:stCondLst>
                                        </p:cTn>
                                        <p:tgtEl>
                                          <p:spTgt spid="29"/>
                                        </p:tgtEl>
                                        <p:attrNameLst>
                                          <p:attrName>r</p:attrName>
                                        </p:attrNameLst>
                                      </p:cBhvr>
                                    </p:animRot>
                                    <p:animRot by="-240000">
                                      <p:cBhvr>
                                        <p:cTn id="20" dur="200" fill="hold">
                                          <p:stCondLst>
                                            <p:cond delay="600"/>
                                          </p:stCondLst>
                                        </p:cTn>
                                        <p:tgtEl>
                                          <p:spTgt spid="29"/>
                                        </p:tgtEl>
                                        <p:attrNameLst>
                                          <p:attrName>r</p:attrName>
                                        </p:attrNameLst>
                                      </p:cBhvr>
                                    </p:animRot>
                                    <p:animRot by="120000">
                                      <p:cBhvr>
                                        <p:cTn id="21" dur="200" fill="hold">
                                          <p:stCondLst>
                                            <p:cond delay="800"/>
                                          </p:stCondLst>
                                        </p:cTn>
                                        <p:tgtEl>
                                          <p:spTgt spid="29"/>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34"/>
                                        </p:tgtEl>
                                        <p:attrNameLst>
                                          <p:attrName>r</p:attrName>
                                        </p:attrNameLst>
                                      </p:cBhvr>
                                    </p:animRot>
                                    <p:animRot by="-240000">
                                      <p:cBhvr>
                                        <p:cTn id="27" dur="200" fill="hold">
                                          <p:stCondLst>
                                            <p:cond delay="200"/>
                                          </p:stCondLst>
                                        </p:cTn>
                                        <p:tgtEl>
                                          <p:spTgt spid="34"/>
                                        </p:tgtEl>
                                        <p:attrNameLst>
                                          <p:attrName>r</p:attrName>
                                        </p:attrNameLst>
                                      </p:cBhvr>
                                    </p:animRot>
                                    <p:animRot by="240000">
                                      <p:cBhvr>
                                        <p:cTn id="28" dur="200" fill="hold">
                                          <p:stCondLst>
                                            <p:cond delay="400"/>
                                          </p:stCondLst>
                                        </p:cTn>
                                        <p:tgtEl>
                                          <p:spTgt spid="34"/>
                                        </p:tgtEl>
                                        <p:attrNameLst>
                                          <p:attrName>r</p:attrName>
                                        </p:attrNameLst>
                                      </p:cBhvr>
                                    </p:animRot>
                                    <p:animRot by="-240000">
                                      <p:cBhvr>
                                        <p:cTn id="29" dur="200" fill="hold">
                                          <p:stCondLst>
                                            <p:cond delay="600"/>
                                          </p:stCondLst>
                                        </p:cTn>
                                        <p:tgtEl>
                                          <p:spTgt spid="34"/>
                                        </p:tgtEl>
                                        <p:attrNameLst>
                                          <p:attrName>r</p:attrName>
                                        </p:attrNameLst>
                                      </p:cBhvr>
                                    </p:animRot>
                                    <p:animRot by="120000">
                                      <p:cBhvr>
                                        <p:cTn id="30" dur="200" fill="hold">
                                          <p:stCondLst>
                                            <p:cond delay="800"/>
                                          </p:stCondLst>
                                        </p:cTn>
                                        <p:tgtEl>
                                          <p:spTgt spid="34"/>
                                        </p:tgtEl>
                                        <p:attrNameLst>
                                          <p:attrName>r</p:attrName>
                                        </p:attrNameLst>
                                      </p:cBhvr>
                                    </p:animRo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32" presetClass="emph" presetSubtype="0" fill="hold" nodeType="withEffect">
                                  <p:stCondLst>
                                    <p:cond delay="0"/>
                                  </p:stCondLst>
                                  <p:childTnLst>
                                    <p:animRot by="120000">
                                      <p:cBhvr>
                                        <p:cTn id="35" dur="100" fill="hold">
                                          <p:stCondLst>
                                            <p:cond delay="0"/>
                                          </p:stCondLst>
                                        </p:cTn>
                                        <p:tgtEl>
                                          <p:spTgt spid="35"/>
                                        </p:tgtEl>
                                        <p:attrNameLst>
                                          <p:attrName>r</p:attrName>
                                        </p:attrNameLst>
                                      </p:cBhvr>
                                    </p:animRot>
                                    <p:animRot by="-240000">
                                      <p:cBhvr>
                                        <p:cTn id="36" dur="200" fill="hold">
                                          <p:stCondLst>
                                            <p:cond delay="200"/>
                                          </p:stCondLst>
                                        </p:cTn>
                                        <p:tgtEl>
                                          <p:spTgt spid="35"/>
                                        </p:tgtEl>
                                        <p:attrNameLst>
                                          <p:attrName>r</p:attrName>
                                        </p:attrNameLst>
                                      </p:cBhvr>
                                    </p:animRot>
                                    <p:animRot by="240000">
                                      <p:cBhvr>
                                        <p:cTn id="37" dur="200" fill="hold">
                                          <p:stCondLst>
                                            <p:cond delay="400"/>
                                          </p:stCondLst>
                                        </p:cTn>
                                        <p:tgtEl>
                                          <p:spTgt spid="35"/>
                                        </p:tgtEl>
                                        <p:attrNameLst>
                                          <p:attrName>r</p:attrName>
                                        </p:attrNameLst>
                                      </p:cBhvr>
                                    </p:animRot>
                                    <p:animRot by="-240000">
                                      <p:cBhvr>
                                        <p:cTn id="38" dur="200" fill="hold">
                                          <p:stCondLst>
                                            <p:cond delay="600"/>
                                          </p:stCondLst>
                                        </p:cTn>
                                        <p:tgtEl>
                                          <p:spTgt spid="35"/>
                                        </p:tgtEl>
                                        <p:attrNameLst>
                                          <p:attrName>r</p:attrName>
                                        </p:attrNameLst>
                                      </p:cBhvr>
                                    </p:animRot>
                                    <p:animRot by="120000">
                                      <p:cBhvr>
                                        <p:cTn id="39" dur="200" fill="hold">
                                          <p:stCondLst>
                                            <p:cond delay="800"/>
                                          </p:stCondLst>
                                        </p:cTn>
                                        <p:tgtEl>
                                          <p:spTgt spid="35"/>
                                        </p:tgtEl>
                                        <p:attrNameLst>
                                          <p:attrName>r</p:attrName>
                                        </p:attrNameLst>
                                      </p:cBhvr>
                                    </p:animRot>
                                  </p:childTnLst>
                                </p:cTn>
                              </p:par>
                              <p:par>
                                <p:cTn id="40" presetID="10"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32" presetClass="emph" presetSubtype="0" fill="hold" nodeType="withEffect">
                                  <p:stCondLst>
                                    <p:cond delay="0"/>
                                  </p:stCondLst>
                                  <p:childTnLst>
                                    <p:animRot by="120000">
                                      <p:cBhvr>
                                        <p:cTn id="44" dur="100" fill="hold">
                                          <p:stCondLst>
                                            <p:cond delay="0"/>
                                          </p:stCondLst>
                                        </p:cTn>
                                        <p:tgtEl>
                                          <p:spTgt spid="36"/>
                                        </p:tgtEl>
                                        <p:attrNameLst>
                                          <p:attrName>r</p:attrName>
                                        </p:attrNameLst>
                                      </p:cBhvr>
                                    </p:animRot>
                                    <p:animRot by="-240000">
                                      <p:cBhvr>
                                        <p:cTn id="45" dur="200" fill="hold">
                                          <p:stCondLst>
                                            <p:cond delay="200"/>
                                          </p:stCondLst>
                                        </p:cTn>
                                        <p:tgtEl>
                                          <p:spTgt spid="36"/>
                                        </p:tgtEl>
                                        <p:attrNameLst>
                                          <p:attrName>r</p:attrName>
                                        </p:attrNameLst>
                                      </p:cBhvr>
                                    </p:animRot>
                                    <p:animRot by="240000">
                                      <p:cBhvr>
                                        <p:cTn id="46" dur="200" fill="hold">
                                          <p:stCondLst>
                                            <p:cond delay="400"/>
                                          </p:stCondLst>
                                        </p:cTn>
                                        <p:tgtEl>
                                          <p:spTgt spid="36"/>
                                        </p:tgtEl>
                                        <p:attrNameLst>
                                          <p:attrName>r</p:attrName>
                                        </p:attrNameLst>
                                      </p:cBhvr>
                                    </p:animRot>
                                    <p:animRot by="-240000">
                                      <p:cBhvr>
                                        <p:cTn id="47" dur="200" fill="hold">
                                          <p:stCondLst>
                                            <p:cond delay="600"/>
                                          </p:stCondLst>
                                        </p:cTn>
                                        <p:tgtEl>
                                          <p:spTgt spid="36"/>
                                        </p:tgtEl>
                                        <p:attrNameLst>
                                          <p:attrName>r</p:attrName>
                                        </p:attrNameLst>
                                      </p:cBhvr>
                                    </p:animRot>
                                    <p:animRot by="120000">
                                      <p:cBhvr>
                                        <p:cTn id="48" dur="200" fill="hold">
                                          <p:stCondLst>
                                            <p:cond delay="800"/>
                                          </p:stCondLst>
                                        </p:cTn>
                                        <p:tgtEl>
                                          <p:spTgt spid="36"/>
                                        </p:tgtEl>
                                        <p:attrNameLst>
                                          <p:attrName>r</p:attrName>
                                        </p:attrNameLst>
                                      </p:cBhvr>
                                    </p:animRo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32" presetClass="emph" presetSubtype="0" fill="hold" nodeType="withEffect">
                                  <p:stCondLst>
                                    <p:cond delay="0"/>
                                  </p:stCondLst>
                                  <p:childTnLst>
                                    <p:animRot by="120000">
                                      <p:cBhvr>
                                        <p:cTn id="53" dur="100" fill="hold">
                                          <p:stCondLst>
                                            <p:cond delay="0"/>
                                          </p:stCondLst>
                                        </p:cTn>
                                        <p:tgtEl>
                                          <p:spTgt spid="37"/>
                                        </p:tgtEl>
                                        <p:attrNameLst>
                                          <p:attrName>r</p:attrName>
                                        </p:attrNameLst>
                                      </p:cBhvr>
                                    </p:animRot>
                                    <p:animRot by="-240000">
                                      <p:cBhvr>
                                        <p:cTn id="54" dur="200" fill="hold">
                                          <p:stCondLst>
                                            <p:cond delay="200"/>
                                          </p:stCondLst>
                                        </p:cTn>
                                        <p:tgtEl>
                                          <p:spTgt spid="37"/>
                                        </p:tgtEl>
                                        <p:attrNameLst>
                                          <p:attrName>r</p:attrName>
                                        </p:attrNameLst>
                                      </p:cBhvr>
                                    </p:animRot>
                                    <p:animRot by="240000">
                                      <p:cBhvr>
                                        <p:cTn id="55" dur="200" fill="hold">
                                          <p:stCondLst>
                                            <p:cond delay="400"/>
                                          </p:stCondLst>
                                        </p:cTn>
                                        <p:tgtEl>
                                          <p:spTgt spid="37"/>
                                        </p:tgtEl>
                                        <p:attrNameLst>
                                          <p:attrName>r</p:attrName>
                                        </p:attrNameLst>
                                      </p:cBhvr>
                                    </p:animRot>
                                    <p:animRot by="-240000">
                                      <p:cBhvr>
                                        <p:cTn id="56" dur="200" fill="hold">
                                          <p:stCondLst>
                                            <p:cond delay="600"/>
                                          </p:stCondLst>
                                        </p:cTn>
                                        <p:tgtEl>
                                          <p:spTgt spid="37"/>
                                        </p:tgtEl>
                                        <p:attrNameLst>
                                          <p:attrName>r</p:attrName>
                                        </p:attrNameLst>
                                      </p:cBhvr>
                                    </p:animRot>
                                    <p:animRot by="120000">
                                      <p:cBhvr>
                                        <p:cTn id="57"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97348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1FB9D3-6E75-4EB7-805C-647DC9EF824A}"/>
              </a:ext>
            </a:extLst>
          </p:cNvPr>
          <p:cNvSpPr/>
          <p:nvPr/>
        </p:nvSpPr>
        <p:spPr>
          <a:xfrm>
            <a:off x="861349" y="4904571"/>
            <a:ext cx="11013493" cy="1033240"/>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2B91FD-B10B-41FA-91DD-E5736C6F4B20}"/>
              </a:ext>
            </a:extLst>
          </p:cNvPr>
          <p:cNvSpPr/>
          <p:nvPr/>
        </p:nvSpPr>
        <p:spPr>
          <a:xfrm>
            <a:off x="1527858" y="1515426"/>
            <a:ext cx="8704162" cy="707759"/>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92602"/>
            <a:ext cx="12192000" cy="879673"/>
          </a:xfrm>
        </p:spPr>
        <p:txBody>
          <a:bodyPr>
            <a:normAutofit fontScale="90000"/>
          </a:bodyPr>
          <a:lstStyle/>
          <a:p>
            <a:r>
              <a:rPr lang="en-US" dirty="0"/>
              <a:t>Part I: Invoking the Kernel’s System Call Handler</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838200" y="648177"/>
            <a:ext cx="10515600" cy="5088943"/>
          </a:xfrm>
        </p:spPr>
        <p:txBody>
          <a:bodyPr/>
          <a:lstStyle/>
          <a:p>
            <a:r>
              <a:rPr lang="en-US" dirty="0"/>
              <a:t>The </a:t>
            </a:r>
            <a:r>
              <a:rPr lang="en-US" dirty="0" err="1">
                <a:latin typeface="Consolas" panose="020B0609020204030204" pitchFamily="49" charset="0"/>
              </a:rPr>
              <a:t>syscall</a:t>
            </a:r>
            <a:r>
              <a:rPr lang="en-US" dirty="0"/>
              <a:t> instruction (invoked by user code) does several things</a:t>
            </a:r>
          </a:p>
          <a:p>
            <a:pPr lvl="1"/>
            <a:r>
              <a:rPr lang="en-US" dirty="0"/>
              <a:t>It saves the address of the instruction after </a:t>
            </a:r>
            <a:r>
              <a:rPr lang="en-US" dirty="0" err="1">
                <a:latin typeface="Consolas" panose="020B0609020204030204" pitchFamily="49" charset="0"/>
              </a:rPr>
              <a:t>syscall</a:t>
            </a:r>
            <a:r>
              <a:rPr lang="en-US" dirty="0"/>
              <a:t> in </a:t>
            </a:r>
            <a:r>
              <a:rPr lang="en-US" dirty="0">
                <a:latin typeface="Consolas" panose="020B0609020204030204" pitchFamily="49" charset="0"/>
              </a:rPr>
              <a:t>%</a:t>
            </a:r>
            <a:r>
              <a:rPr lang="en-US" dirty="0" err="1">
                <a:latin typeface="Consolas" panose="020B0609020204030204" pitchFamily="49" charset="0"/>
              </a:rPr>
              <a:t>rcx</a:t>
            </a:r>
            <a:endParaRPr lang="en-US" dirty="0">
              <a:latin typeface="Consolas" panose="020B0609020204030204" pitchFamily="49" charset="0"/>
            </a:endParaRPr>
          </a:p>
          <a:p>
            <a:pPr lvl="1"/>
            <a:r>
              <a:rPr lang="en-US" dirty="0"/>
              <a:t>Then, it sets </a:t>
            </a:r>
            <a:r>
              <a:rPr lang="en-US" dirty="0">
                <a:latin typeface="Consolas" panose="020B0609020204030204" pitchFamily="49" charset="0"/>
              </a:rPr>
              <a:t>%rip</a:t>
            </a:r>
            <a:r>
              <a:rPr lang="en-US" dirty="0"/>
              <a:t> to the value stored in the model-specific-register </a:t>
            </a:r>
            <a:r>
              <a:rPr lang="en-US" dirty="0">
                <a:latin typeface="Consolas" panose="020B0609020204030204" pitchFamily="49" charset="0"/>
              </a:rPr>
              <a:t>%IA32_LSTAR</a:t>
            </a:r>
          </a:p>
          <a:p>
            <a:pPr lvl="1"/>
            <a:r>
              <a:rPr lang="en-US" dirty="0"/>
              <a:t>Next, </a:t>
            </a:r>
            <a:r>
              <a:rPr lang="en-US" dirty="0" err="1">
                <a:latin typeface="Consolas" panose="020B0609020204030204" pitchFamily="49" charset="0"/>
              </a:rPr>
              <a:t>syscall</a:t>
            </a:r>
            <a:r>
              <a:rPr lang="en-US" dirty="0"/>
              <a:t> stores the old </a:t>
            </a:r>
            <a:r>
              <a:rPr lang="en-US" dirty="0">
                <a:latin typeface="Consolas" panose="020B0609020204030204" pitchFamily="49" charset="0"/>
              </a:rPr>
              <a:t>%</a:t>
            </a:r>
            <a:r>
              <a:rPr lang="en-US" dirty="0" err="1">
                <a:latin typeface="Consolas" panose="020B0609020204030204" pitchFamily="49" charset="0"/>
              </a:rPr>
              <a:t>rflags</a:t>
            </a:r>
            <a:r>
              <a:rPr lang="en-US" dirty="0"/>
              <a:t> value in </a:t>
            </a:r>
            <a:r>
              <a:rPr lang="en-US" dirty="0">
                <a:latin typeface="Consolas" panose="020B0609020204030204" pitchFamily="49" charset="0"/>
              </a:rPr>
              <a:t>%r11</a:t>
            </a:r>
          </a:p>
        </p:txBody>
      </p:sp>
      <p:sp>
        <p:nvSpPr>
          <p:cNvPr id="4" name="TextBox 3">
            <a:extLst>
              <a:ext uri="{FF2B5EF4-FFF2-40B4-BE49-F238E27FC236}">
                <a16:creationId xmlns:a16="http://schemas.microsoft.com/office/drawing/2014/main" id="{4C789C5F-B766-48E1-AB28-D5E3A6C00D39}"/>
              </a:ext>
            </a:extLst>
          </p:cNvPr>
          <p:cNvSpPr txBox="1"/>
          <p:nvPr/>
        </p:nvSpPr>
        <p:spPr>
          <a:xfrm>
            <a:off x="217025" y="3880212"/>
            <a:ext cx="11757950" cy="2893100"/>
          </a:xfrm>
          <a:prstGeom prst="rect">
            <a:avLst/>
          </a:prstGeom>
          <a:noFill/>
          <a:ln w="38100">
            <a:solidFill>
              <a:schemeClr val="tx1"/>
            </a:solidFill>
          </a:ln>
        </p:spPr>
        <p:txBody>
          <a:bodyPr wrap="square" rtlCol="0">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init_cpu_hardware</a:t>
            </a:r>
            <a:r>
              <a:rPr lang="en-US" sz="2200" dirty="0">
                <a:latin typeface="Consolas" panose="020B0609020204030204" pitchFamily="49" charset="0"/>
              </a:rPr>
              <a:t>() { </a:t>
            </a:r>
            <a:r>
              <a:rPr lang="en-US" sz="2200" dirty="0">
                <a:solidFill>
                  <a:srgbClr val="00B050"/>
                </a:solidFill>
                <a:latin typeface="Consolas" panose="020B0609020204030204" pitchFamily="49" charset="0"/>
              </a:rPr>
              <a:t>//In k-hardware.cc</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//...Some stuff, then...</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(MSR_IA32_LSTAR, </a:t>
            </a:r>
            <a:r>
              <a:rPr lang="en-US" sz="2200" dirty="0" err="1">
                <a:solidFill>
                  <a:srgbClr val="0070C0"/>
                </a:solidFill>
                <a:latin typeface="Consolas" panose="020B0609020204030204" pitchFamily="49" charset="0"/>
              </a:rPr>
              <a:t>reinterpret_cast</a:t>
            </a:r>
            <a:r>
              <a:rPr lang="en-US" sz="2200" dirty="0">
                <a:latin typeface="Consolas" panose="020B0609020204030204" pitchFamily="49" charset="0"/>
              </a:rPr>
              <a:t>&lt;</a:t>
            </a:r>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&gt;(</a:t>
            </a:r>
            <a:r>
              <a:rPr lang="en-US" sz="2200" dirty="0" err="1">
                <a:latin typeface="Consolas" panose="020B0609020204030204" pitchFamily="49" charset="0"/>
              </a:rPr>
              <a:t>syscall_entry</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a:t>
            </a:r>
            <a:r>
              <a:rPr lang="en-US" sz="2200" dirty="0" err="1">
                <a:solidFill>
                  <a:srgbClr val="00B050"/>
                </a:solidFill>
                <a:latin typeface="Consolas" panose="020B0609020204030204" pitchFamily="49" charset="0"/>
              </a:rPr>
              <a:t>syscall_entry</a:t>
            </a:r>
            <a:r>
              <a:rPr lang="en-US" sz="2200" dirty="0">
                <a:solidFill>
                  <a:srgbClr val="00B050"/>
                </a:solidFill>
                <a:latin typeface="Consolas" panose="020B0609020204030204" pitchFamily="49" charset="0"/>
              </a:rPr>
              <a:t> refers to assembly code in weensyos64lab/k-</a:t>
            </a:r>
            <a:r>
              <a:rPr lang="en-US" sz="2200" dirty="0" err="1">
                <a:solidFill>
                  <a:srgbClr val="00B050"/>
                </a:solidFill>
                <a:latin typeface="Consolas" panose="020B0609020204030204" pitchFamily="49" charset="0"/>
              </a:rPr>
              <a:t>exception.S</a:t>
            </a:r>
            <a:endParaRPr lang="en-US" sz="2200" dirty="0">
              <a:solidFill>
                <a:srgbClr val="00B050"/>
              </a:solidFill>
              <a:latin typeface="Consolas" panose="020B0609020204030204" pitchFamily="49" charset="0"/>
            </a:endParaRPr>
          </a:p>
          <a:p>
            <a:r>
              <a:rPr lang="en-US" sz="2200" dirty="0">
                <a:solidFill>
                  <a:srgbClr val="00B050"/>
                </a:solidFill>
                <a:latin typeface="Consolas" panose="020B0609020204030204" pitchFamily="49" charset="0"/>
              </a:rPr>
              <a:t>     //that eventually calls </a:t>
            </a:r>
            <a:r>
              <a:rPr lang="en-US" sz="2200" dirty="0" err="1">
                <a:solidFill>
                  <a:srgbClr val="00B050"/>
                </a:solidFill>
                <a:latin typeface="Consolas" panose="020B0609020204030204" pitchFamily="49" charset="0"/>
              </a:rPr>
              <a:t>syscall</a:t>
            </a:r>
            <a:r>
              <a:rPr lang="en-US" sz="2200" dirty="0">
                <a:solidFill>
                  <a:srgbClr val="00B050"/>
                </a:solidFill>
                <a:latin typeface="Consolas" panose="020B0609020204030204" pitchFamily="49" charset="0"/>
              </a:rPr>
              <a:t>(</a:t>
            </a:r>
            <a:r>
              <a:rPr lang="en-US" sz="2200" dirty="0" err="1">
                <a:solidFill>
                  <a:srgbClr val="00B050"/>
                </a:solidFill>
                <a:latin typeface="Consolas" panose="020B0609020204030204" pitchFamily="49" charset="0"/>
              </a:rPr>
              <a:t>regstate</a:t>
            </a:r>
            <a:r>
              <a:rPr lang="en-US" sz="2200" dirty="0">
                <a:solidFill>
                  <a:srgbClr val="00B050"/>
                </a:solidFill>
                <a:latin typeface="Consolas" panose="020B0609020204030204" pitchFamily="49" charset="0"/>
              </a:rPr>
              <a:t>* reg).</a:t>
            </a: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(MSR_IA32_FMASK, EFLAGS_IF | </a:t>
            </a:r>
            <a:r>
              <a:rPr lang="en-US" sz="2200" dirty="0">
                <a:solidFill>
                  <a:srgbClr val="00B050"/>
                </a:solidFill>
                <a:latin typeface="Consolas" panose="020B0609020204030204" pitchFamily="49" charset="0"/>
              </a:rPr>
              <a:t>/*other flags*/</a:t>
            </a:r>
            <a:r>
              <a:rPr lang="en-US" sz="2200" dirty="0">
                <a:latin typeface="Consolas" panose="020B0609020204030204" pitchFamily="49" charset="0"/>
              </a:rPr>
              <a:t>); </a:t>
            </a:r>
            <a:r>
              <a:rPr lang="en-US" sz="2200" dirty="0">
                <a:solidFill>
                  <a:srgbClr val="00B050"/>
                </a:solidFill>
                <a:latin typeface="Consolas" panose="020B0609020204030204" pitchFamily="49" charset="0"/>
              </a:rPr>
              <a:t>//Has the effect</a:t>
            </a:r>
          </a:p>
          <a:p>
            <a:r>
              <a:rPr lang="en-US" sz="2200" dirty="0">
                <a:solidFill>
                  <a:srgbClr val="00B050"/>
                </a:solidFill>
                <a:latin typeface="Consolas" panose="020B0609020204030204" pitchFamily="49" charset="0"/>
              </a:rPr>
              <a:t>     //of forcing the </a:t>
            </a:r>
            <a:r>
              <a:rPr lang="en-US" sz="2200" dirty="0" err="1">
                <a:solidFill>
                  <a:srgbClr val="00B050"/>
                </a:solidFill>
                <a:latin typeface="Consolas" panose="020B0609020204030204" pitchFamily="49" charset="0"/>
              </a:rPr>
              <a:t>syscall</a:t>
            </a:r>
            <a:r>
              <a:rPr lang="en-US" sz="2200" dirty="0">
                <a:solidFill>
                  <a:srgbClr val="00B050"/>
                </a:solidFill>
                <a:latin typeface="Consolas" panose="020B0609020204030204" pitchFamily="49" charset="0"/>
              </a:rPr>
              <a:t> instruction to disable interrupts!</a:t>
            </a:r>
          </a:p>
          <a:p>
            <a:r>
              <a:rPr lang="en-US" sz="600" dirty="0">
                <a:latin typeface="Consolas" panose="020B0609020204030204" pitchFamily="49" charset="0"/>
              </a:rPr>
              <a:t> </a:t>
            </a:r>
            <a:endParaRPr lang="en-US" sz="2000" dirty="0">
              <a:latin typeface="Consolas" panose="020B0609020204030204" pitchFamily="49" charset="0"/>
            </a:endParaRPr>
          </a:p>
        </p:txBody>
      </p:sp>
      <p:grpSp>
        <p:nvGrpSpPr>
          <p:cNvPr id="17" name="Group 16">
            <a:extLst>
              <a:ext uri="{FF2B5EF4-FFF2-40B4-BE49-F238E27FC236}">
                <a16:creationId xmlns:a16="http://schemas.microsoft.com/office/drawing/2014/main" id="{DDB56180-450A-437B-B3FD-8954AB10F558}"/>
              </a:ext>
            </a:extLst>
          </p:cNvPr>
          <p:cNvGrpSpPr/>
          <p:nvPr/>
        </p:nvGrpSpPr>
        <p:grpSpPr>
          <a:xfrm>
            <a:off x="6479176" y="1597974"/>
            <a:ext cx="5257800" cy="4060308"/>
            <a:chOff x="6479176" y="1585550"/>
            <a:chExt cx="5257800" cy="4060308"/>
          </a:xfrm>
        </p:grpSpPr>
        <p:sp>
          <p:nvSpPr>
            <p:cNvPr id="10" name="Content Placeholder 2">
              <a:extLst>
                <a:ext uri="{FF2B5EF4-FFF2-40B4-BE49-F238E27FC236}">
                  <a16:creationId xmlns:a16="http://schemas.microsoft.com/office/drawing/2014/main" id="{D6429205-DDBB-44A9-9017-38D2EBFC9328}"/>
                </a:ext>
              </a:extLst>
            </p:cNvPr>
            <p:cNvSpPr txBox="1">
              <a:spLocks/>
            </p:cNvSpPr>
            <p:nvPr/>
          </p:nvSpPr>
          <p:spPr>
            <a:xfrm>
              <a:off x="6479176" y="3488001"/>
              <a:ext cx="5257800" cy="2157857"/>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x86 chips use MSRs to configure low-level hardware behavior</a:t>
              </a:r>
            </a:p>
            <a:p>
              <a:r>
                <a:rPr lang="en-US" dirty="0"/>
                <a:t>MSRs are accessed via the privileged instructions </a:t>
              </a:r>
              <a:r>
                <a:rPr lang="en-US" dirty="0" err="1">
                  <a:latin typeface="Consolas" panose="020B0609020204030204" pitchFamily="49" charset="0"/>
                </a:rPr>
                <a:t>rdmsr</a:t>
              </a:r>
              <a:r>
                <a:rPr lang="en-US" dirty="0"/>
                <a:t> and </a:t>
              </a:r>
              <a:r>
                <a:rPr lang="en-US" dirty="0" err="1">
                  <a:latin typeface="Consolas" panose="020B0609020204030204" pitchFamily="49" charset="0"/>
                </a:rPr>
                <a:t>wrmsr</a:t>
              </a:r>
              <a:endParaRPr lang="en-US" dirty="0">
                <a:latin typeface="Consolas" panose="020B0609020204030204" pitchFamily="49" charset="0"/>
              </a:endParaRPr>
            </a:p>
          </p:txBody>
        </p:sp>
        <p:sp>
          <p:nvSpPr>
            <p:cNvPr id="11" name="Right Bracket 10">
              <a:extLst>
                <a:ext uri="{FF2B5EF4-FFF2-40B4-BE49-F238E27FC236}">
                  <a16:creationId xmlns:a16="http://schemas.microsoft.com/office/drawing/2014/main" id="{390905E6-E3AD-4756-A863-5A6A9443F05F}"/>
                </a:ext>
              </a:extLst>
            </p:cNvPr>
            <p:cNvSpPr/>
            <p:nvPr/>
          </p:nvSpPr>
          <p:spPr>
            <a:xfrm>
              <a:off x="10336192" y="1585550"/>
              <a:ext cx="185195" cy="49806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D3A90319-C922-4DD5-9DAD-614FEFACE307}"/>
                </a:ext>
              </a:extLst>
            </p:cNvPr>
            <p:cNvCxnSpPr/>
            <p:nvPr/>
          </p:nvCxnSpPr>
          <p:spPr>
            <a:xfrm>
              <a:off x="10995949" y="1828799"/>
              <a:ext cx="0" cy="16592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F23AEAA-C88E-41EB-83A4-21F363AC6EA4}"/>
                </a:ext>
              </a:extLst>
            </p:cNvPr>
            <p:cNvCxnSpPr>
              <a:cxnSpLocks/>
            </p:cNvCxnSpPr>
            <p:nvPr/>
          </p:nvCxnSpPr>
          <p:spPr>
            <a:xfrm>
              <a:off x="10532244" y="1828799"/>
              <a:ext cx="481786"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894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3DDA9-3263-44DE-8444-CA899854F7E5}"/>
              </a:ext>
            </a:extLst>
          </p:cNvPr>
          <p:cNvPicPr>
            <a:picLocks noChangeAspect="1"/>
          </p:cNvPicPr>
          <p:nvPr/>
        </p:nvPicPr>
        <p:blipFill>
          <a:blip r:embed="rId3"/>
          <a:stretch>
            <a:fillRect/>
          </a:stretch>
        </p:blipFill>
        <p:spPr>
          <a:xfrm>
            <a:off x="108269" y="0"/>
            <a:ext cx="8294712" cy="6858000"/>
          </a:xfrm>
          <a:prstGeom prst="rect">
            <a:avLst/>
          </a:prstGeom>
        </p:spPr>
      </p:pic>
      <p:pic>
        <p:nvPicPr>
          <p:cNvPr id="7" name="Picture 6">
            <a:extLst>
              <a:ext uri="{FF2B5EF4-FFF2-40B4-BE49-F238E27FC236}">
                <a16:creationId xmlns:a16="http://schemas.microsoft.com/office/drawing/2014/main" id="{FFC2F5A4-7037-404B-B696-A8417ADC013D}"/>
              </a:ext>
            </a:extLst>
          </p:cNvPr>
          <p:cNvPicPr>
            <a:picLocks noChangeAspect="1"/>
          </p:cNvPicPr>
          <p:nvPr/>
        </p:nvPicPr>
        <p:blipFill>
          <a:blip r:embed="rId4"/>
          <a:stretch>
            <a:fillRect/>
          </a:stretch>
        </p:blipFill>
        <p:spPr>
          <a:xfrm>
            <a:off x="3125165" y="2436898"/>
            <a:ext cx="8565265" cy="3441352"/>
          </a:xfrm>
          <a:prstGeom prst="rect">
            <a:avLst/>
          </a:prstGeom>
          <a:ln w="38100">
            <a:solidFill>
              <a:schemeClr val="tx1"/>
            </a:solidFill>
          </a:ln>
        </p:spPr>
      </p:pic>
      <p:pic>
        <p:nvPicPr>
          <p:cNvPr id="8" name="Picture 7">
            <a:extLst>
              <a:ext uri="{FF2B5EF4-FFF2-40B4-BE49-F238E27FC236}">
                <a16:creationId xmlns:a16="http://schemas.microsoft.com/office/drawing/2014/main" id="{1CACAC82-8B0D-472D-9C22-7A12CF8329F4}"/>
              </a:ext>
            </a:extLst>
          </p:cNvPr>
          <p:cNvPicPr>
            <a:picLocks noChangeAspect="1"/>
          </p:cNvPicPr>
          <p:nvPr/>
        </p:nvPicPr>
        <p:blipFill>
          <a:blip r:embed="rId5"/>
          <a:stretch>
            <a:fillRect/>
          </a:stretch>
        </p:blipFill>
        <p:spPr>
          <a:xfrm>
            <a:off x="2569721" y="919597"/>
            <a:ext cx="8993388" cy="5938403"/>
          </a:xfrm>
          <a:prstGeom prst="rect">
            <a:avLst/>
          </a:prstGeom>
          <a:ln w="38100">
            <a:solidFill>
              <a:schemeClr val="tx1"/>
            </a:solidFill>
          </a:ln>
        </p:spPr>
      </p:pic>
      <p:pic>
        <p:nvPicPr>
          <p:cNvPr id="9" name="Picture 8">
            <a:extLst>
              <a:ext uri="{FF2B5EF4-FFF2-40B4-BE49-F238E27FC236}">
                <a16:creationId xmlns:a16="http://schemas.microsoft.com/office/drawing/2014/main" id="{1F83B763-F687-49DB-882F-775753CA871A}"/>
              </a:ext>
            </a:extLst>
          </p:cNvPr>
          <p:cNvPicPr>
            <a:picLocks noChangeAspect="1"/>
          </p:cNvPicPr>
          <p:nvPr/>
        </p:nvPicPr>
        <p:blipFill>
          <a:blip r:embed="rId6"/>
          <a:stretch>
            <a:fillRect/>
          </a:stretch>
        </p:blipFill>
        <p:spPr>
          <a:xfrm>
            <a:off x="501570" y="3800514"/>
            <a:ext cx="10984375" cy="2403491"/>
          </a:xfrm>
          <a:prstGeom prst="rect">
            <a:avLst/>
          </a:prstGeom>
          <a:ln w="38100">
            <a:solidFill>
              <a:schemeClr val="tx1"/>
            </a:solidFill>
          </a:ln>
        </p:spPr>
      </p:pic>
      <p:grpSp>
        <p:nvGrpSpPr>
          <p:cNvPr id="15" name="Group 14">
            <a:extLst>
              <a:ext uri="{FF2B5EF4-FFF2-40B4-BE49-F238E27FC236}">
                <a16:creationId xmlns:a16="http://schemas.microsoft.com/office/drawing/2014/main" id="{5BE4F73E-9AA4-441A-A632-9B12F67FC36B}"/>
              </a:ext>
            </a:extLst>
          </p:cNvPr>
          <p:cNvGrpSpPr/>
          <p:nvPr/>
        </p:nvGrpSpPr>
        <p:grpSpPr>
          <a:xfrm>
            <a:off x="581713" y="4238599"/>
            <a:ext cx="10657304" cy="490406"/>
            <a:chOff x="581713" y="4180724"/>
            <a:chExt cx="10657304" cy="490406"/>
          </a:xfrm>
        </p:grpSpPr>
        <p:sp>
          <p:nvSpPr>
            <p:cNvPr id="10" name="Rectangle 9">
              <a:extLst>
                <a:ext uri="{FF2B5EF4-FFF2-40B4-BE49-F238E27FC236}">
                  <a16:creationId xmlns:a16="http://schemas.microsoft.com/office/drawing/2014/main" id="{C021FE6D-00BB-46D1-8CDB-C94EF87A3D4E}"/>
                </a:ext>
              </a:extLst>
            </p:cNvPr>
            <p:cNvSpPr/>
            <p:nvPr/>
          </p:nvSpPr>
          <p:spPr>
            <a:xfrm>
              <a:off x="10567685" y="4180724"/>
              <a:ext cx="671332" cy="263955"/>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4488D7-EA62-4ED5-893B-FFFB2994FF81}"/>
                </a:ext>
              </a:extLst>
            </p:cNvPr>
            <p:cNvSpPr/>
            <p:nvPr/>
          </p:nvSpPr>
          <p:spPr>
            <a:xfrm>
              <a:off x="581713" y="4434542"/>
              <a:ext cx="5165943"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BE7EFD5-7DF1-496A-A344-4DB153049849}"/>
              </a:ext>
            </a:extLst>
          </p:cNvPr>
          <p:cNvGrpSpPr/>
          <p:nvPr/>
        </p:nvGrpSpPr>
        <p:grpSpPr>
          <a:xfrm>
            <a:off x="581712" y="5060820"/>
            <a:ext cx="10350448" cy="473176"/>
            <a:chOff x="581712" y="5002945"/>
            <a:chExt cx="10350448" cy="473176"/>
          </a:xfrm>
        </p:grpSpPr>
        <p:sp>
          <p:nvSpPr>
            <p:cNvPr id="12" name="Rectangle 11">
              <a:extLst>
                <a:ext uri="{FF2B5EF4-FFF2-40B4-BE49-F238E27FC236}">
                  <a16:creationId xmlns:a16="http://schemas.microsoft.com/office/drawing/2014/main" id="{958A41C2-1CAD-4795-B48C-CE89BA899164}"/>
                </a:ext>
              </a:extLst>
            </p:cNvPr>
            <p:cNvSpPr/>
            <p:nvPr/>
          </p:nvSpPr>
          <p:spPr>
            <a:xfrm>
              <a:off x="581712" y="5002945"/>
              <a:ext cx="1035044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1B8FFA-ADDC-4FD8-9534-0B0CAB0AD42D}"/>
                </a:ext>
              </a:extLst>
            </p:cNvPr>
            <p:cNvSpPr/>
            <p:nvPr/>
          </p:nvSpPr>
          <p:spPr>
            <a:xfrm>
              <a:off x="2522272" y="5239533"/>
              <a:ext cx="840988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0554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622193-3C3B-4E13-984F-3D6034FA3E6B}"/>
              </a:ext>
            </a:extLst>
          </p:cNvPr>
          <p:cNvSpPr/>
          <p:nvPr/>
        </p:nvSpPr>
        <p:spPr>
          <a:xfrm>
            <a:off x="1527859" y="2662278"/>
            <a:ext cx="8704162" cy="65975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A79951-130B-4A62-ADE6-790830B6F43C}"/>
              </a:ext>
            </a:extLst>
          </p:cNvPr>
          <p:cNvSpPr/>
          <p:nvPr/>
        </p:nvSpPr>
        <p:spPr>
          <a:xfrm>
            <a:off x="861349" y="5937811"/>
            <a:ext cx="11013493" cy="65975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1FB9D3-6E75-4EB7-805C-647DC9EF824A}"/>
              </a:ext>
            </a:extLst>
          </p:cNvPr>
          <p:cNvSpPr/>
          <p:nvPr/>
        </p:nvSpPr>
        <p:spPr>
          <a:xfrm>
            <a:off x="861349" y="4904571"/>
            <a:ext cx="11013493" cy="1033240"/>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2B91FD-B10B-41FA-91DD-E5736C6F4B20}"/>
              </a:ext>
            </a:extLst>
          </p:cNvPr>
          <p:cNvSpPr/>
          <p:nvPr/>
        </p:nvSpPr>
        <p:spPr>
          <a:xfrm>
            <a:off x="1527858" y="1515426"/>
            <a:ext cx="8704162" cy="707759"/>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838200" y="648177"/>
            <a:ext cx="10515600" cy="6020406"/>
          </a:xfrm>
        </p:spPr>
        <p:txBody>
          <a:bodyPr/>
          <a:lstStyle/>
          <a:p>
            <a:r>
              <a:rPr lang="en-US" dirty="0"/>
              <a:t>The </a:t>
            </a:r>
            <a:r>
              <a:rPr lang="en-US" dirty="0" err="1">
                <a:latin typeface="Consolas" panose="020B0609020204030204" pitchFamily="49" charset="0"/>
              </a:rPr>
              <a:t>syscall</a:t>
            </a:r>
            <a:r>
              <a:rPr lang="en-US" dirty="0"/>
              <a:t> instruction (invoked by user code) does several things</a:t>
            </a:r>
          </a:p>
          <a:p>
            <a:pPr lvl="1"/>
            <a:r>
              <a:rPr lang="en-US" dirty="0"/>
              <a:t>It saves the address of the instruction after </a:t>
            </a:r>
            <a:r>
              <a:rPr lang="en-US" dirty="0" err="1">
                <a:latin typeface="Consolas" panose="020B0609020204030204" pitchFamily="49" charset="0"/>
              </a:rPr>
              <a:t>syscall</a:t>
            </a:r>
            <a:r>
              <a:rPr lang="en-US" dirty="0"/>
              <a:t> in </a:t>
            </a:r>
            <a:r>
              <a:rPr lang="en-US" dirty="0">
                <a:latin typeface="Consolas" panose="020B0609020204030204" pitchFamily="49" charset="0"/>
              </a:rPr>
              <a:t>%</a:t>
            </a:r>
            <a:r>
              <a:rPr lang="en-US" dirty="0" err="1">
                <a:latin typeface="Consolas" panose="020B0609020204030204" pitchFamily="49" charset="0"/>
              </a:rPr>
              <a:t>rcx</a:t>
            </a:r>
            <a:endParaRPr lang="en-US" dirty="0">
              <a:latin typeface="Consolas" panose="020B0609020204030204" pitchFamily="49" charset="0"/>
            </a:endParaRPr>
          </a:p>
          <a:p>
            <a:pPr lvl="1"/>
            <a:r>
              <a:rPr lang="en-US" dirty="0"/>
              <a:t>Then, it sets </a:t>
            </a:r>
            <a:r>
              <a:rPr lang="en-US" dirty="0">
                <a:latin typeface="Consolas" panose="020B0609020204030204" pitchFamily="49" charset="0"/>
              </a:rPr>
              <a:t>%rip</a:t>
            </a:r>
            <a:r>
              <a:rPr lang="en-US" dirty="0"/>
              <a:t> to the value stored in the model-specific-register </a:t>
            </a:r>
            <a:r>
              <a:rPr lang="en-US" dirty="0">
                <a:latin typeface="Consolas" panose="020B0609020204030204" pitchFamily="49" charset="0"/>
              </a:rPr>
              <a:t>%IA32_LSTAR</a:t>
            </a:r>
          </a:p>
          <a:p>
            <a:pPr lvl="1"/>
            <a:r>
              <a:rPr lang="en-US" dirty="0"/>
              <a:t>Next, </a:t>
            </a:r>
            <a:r>
              <a:rPr lang="en-US" dirty="0" err="1">
                <a:latin typeface="Consolas" panose="020B0609020204030204" pitchFamily="49" charset="0"/>
              </a:rPr>
              <a:t>syscall</a:t>
            </a:r>
            <a:r>
              <a:rPr lang="en-US" dirty="0"/>
              <a:t> stores the old </a:t>
            </a:r>
            <a:r>
              <a:rPr lang="en-US" dirty="0">
                <a:latin typeface="Consolas" panose="020B0609020204030204" pitchFamily="49" charset="0"/>
              </a:rPr>
              <a:t>%</a:t>
            </a:r>
            <a:r>
              <a:rPr lang="en-US" dirty="0" err="1">
                <a:latin typeface="Consolas" panose="020B0609020204030204" pitchFamily="49" charset="0"/>
              </a:rPr>
              <a:t>rflags</a:t>
            </a:r>
            <a:r>
              <a:rPr lang="en-US" dirty="0"/>
              <a:t> value in </a:t>
            </a:r>
            <a:r>
              <a:rPr lang="en-US" dirty="0">
                <a:latin typeface="Consolas" panose="020B0609020204030204" pitchFamily="49" charset="0"/>
              </a:rPr>
              <a:t>%r11</a:t>
            </a:r>
          </a:p>
          <a:p>
            <a:pPr lvl="1"/>
            <a:r>
              <a:rPr lang="en-US" dirty="0" err="1">
                <a:latin typeface="Consolas" panose="020B0609020204030204" pitchFamily="49" charset="0"/>
              </a:rPr>
              <a:t>syscall</a:t>
            </a:r>
            <a:r>
              <a:rPr lang="en-US" dirty="0"/>
              <a:t> then clears the bits in </a:t>
            </a:r>
            <a:r>
              <a:rPr lang="en-US" dirty="0">
                <a:latin typeface="Consolas" panose="020B0609020204030204" pitchFamily="49" charset="0"/>
              </a:rPr>
              <a:t>%</a:t>
            </a:r>
            <a:r>
              <a:rPr lang="en-US" dirty="0" err="1">
                <a:latin typeface="Consolas" panose="020B0609020204030204" pitchFamily="49" charset="0"/>
              </a:rPr>
              <a:t>rflags</a:t>
            </a:r>
            <a:r>
              <a:rPr lang="en-US" dirty="0"/>
              <a:t> that are set to </a:t>
            </a:r>
            <a:r>
              <a:rPr lang="en-US" dirty="0">
                <a:latin typeface="Consolas" panose="020B0609020204030204" pitchFamily="49" charset="0"/>
              </a:rPr>
              <a:t>1</a:t>
            </a:r>
            <a:r>
              <a:rPr lang="en-US" dirty="0"/>
              <a:t> in the </a:t>
            </a:r>
            <a:r>
              <a:rPr lang="en-US" dirty="0">
                <a:latin typeface="Consolas" panose="020B0609020204030204" pitchFamily="49" charset="0"/>
              </a:rPr>
              <a:t>%IA32_FMASK</a:t>
            </a:r>
            <a:r>
              <a:rPr lang="en-US" dirty="0"/>
              <a:t> MSR</a:t>
            </a:r>
          </a:p>
          <a:p>
            <a:pPr lvl="1"/>
            <a:r>
              <a:rPr lang="en-US" dirty="0"/>
              <a:t>The CPU’s privilege level is set to 0 (i.e., supervisor-mode)</a:t>
            </a:r>
          </a:p>
          <a:p>
            <a:r>
              <a:rPr lang="en-US" dirty="0"/>
              <a:t>The kernel’s </a:t>
            </a:r>
            <a:r>
              <a:rPr lang="en-US" dirty="0" err="1"/>
              <a:t>syscall</a:t>
            </a:r>
            <a:r>
              <a:rPr lang="en-US" dirty="0"/>
              <a:t> handler assumes that user code:</a:t>
            </a:r>
          </a:p>
          <a:p>
            <a:pPr lvl="1"/>
            <a:r>
              <a:rPr lang="en-US" dirty="0"/>
              <a:t>Put the system call number in </a:t>
            </a:r>
            <a:r>
              <a:rPr lang="en-US" dirty="0">
                <a:latin typeface="Consolas" panose="020B0609020204030204" pitchFamily="49" charset="0"/>
              </a:rPr>
              <a:t>%</a:t>
            </a:r>
            <a:r>
              <a:rPr lang="en-US" dirty="0" err="1">
                <a:latin typeface="Consolas" panose="020B0609020204030204" pitchFamily="49" charset="0"/>
              </a:rPr>
              <a:t>rax</a:t>
            </a:r>
            <a:r>
              <a:rPr lang="en-US" dirty="0"/>
              <a:t> </a:t>
            </a:r>
          </a:p>
          <a:p>
            <a:pPr lvl="1"/>
            <a:r>
              <a:rPr lang="en-US" dirty="0"/>
              <a:t>Passed arguments via </a:t>
            </a:r>
            <a:r>
              <a:rPr lang="en-US" dirty="0">
                <a:latin typeface="Consolas" panose="020B0609020204030204" pitchFamily="49" charset="0"/>
              </a:rPr>
              <a:t>%</a:t>
            </a:r>
            <a:r>
              <a:rPr lang="en-US" dirty="0" err="1">
                <a:latin typeface="Consolas" panose="020B0609020204030204" pitchFamily="49" charset="0"/>
              </a:rPr>
              <a:t>rdi</a:t>
            </a:r>
            <a:r>
              <a:rPr lang="en-US" dirty="0"/>
              <a:t>, </a:t>
            </a:r>
            <a:r>
              <a:rPr lang="en-US" dirty="0">
                <a:latin typeface="Consolas" panose="020B0609020204030204" pitchFamily="49" charset="0"/>
              </a:rPr>
              <a:t>%</a:t>
            </a:r>
            <a:r>
              <a:rPr lang="en-US" dirty="0" err="1">
                <a:latin typeface="Consolas" panose="020B0609020204030204" pitchFamily="49" charset="0"/>
              </a:rPr>
              <a:t>rsi</a:t>
            </a:r>
            <a:r>
              <a:rPr lang="en-US" dirty="0"/>
              <a:t>, </a:t>
            </a:r>
            <a:r>
              <a:rPr lang="en-US" dirty="0">
                <a:latin typeface="Consolas" panose="020B0609020204030204" pitchFamily="49" charset="0"/>
              </a:rPr>
              <a:t>%</a:t>
            </a:r>
            <a:r>
              <a:rPr lang="en-US" dirty="0" err="1">
                <a:latin typeface="Consolas" panose="020B0609020204030204" pitchFamily="49" charset="0"/>
              </a:rPr>
              <a:t>rdx</a:t>
            </a:r>
            <a:r>
              <a:rPr lang="en-US" dirty="0"/>
              <a:t>, </a:t>
            </a:r>
            <a:r>
              <a:rPr lang="en-US" dirty="0">
                <a:latin typeface="Consolas" panose="020B0609020204030204" pitchFamily="49" charset="0"/>
              </a:rPr>
              <a:t>%r10</a:t>
            </a:r>
            <a:r>
              <a:rPr lang="en-US" dirty="0"/>
              <a:t>, </a:t>
            </a:r>
            <a:r>
              <a:rPr lang="en-US" dirty="0">
                <a:latin typeface="Consolas" panose="020B0609020204030204" pitchFamily="49" charset="0"/>
              </a:rPr>
              <a:t>%r8</a:t>
            </a:r>
            <a:r>
              <a:rPr lang="en-US" dirty="0"/>
              <a:t>, and </a:t>
            </a:r>
            <a:r>
              <a:rPr lang="en-US" dirty="0">
                <a:latin typeface="Consolas" panose="020B0609020204030204" pitchFamily="49" charset="0"/>
              </a:rPr>
              <a:t>%r9</a:t>
            </a:r>
          </a:p>
          <a:p>
            <a:pPr lvl="1"/>
            <a:r>
              <a:rPr lang="en-US" dirty="0"/>
              <a:t>Saved caller-saved registers if necessary</a:t>
            </a:r>
          </a:p>
        </p:txBody>
      </p:sp>
      <p:sp>
        <p:nvSpPr>
          <p:cNvPr id="4" name="TextBox 3">
            <a:extLst>
              <a:ext uri="{FF2B5EF4-FFF2-40B4-BE49-F238E27FC236}">
                <a16:creationId xmlns:a16="http://schemas.microsoft.com/office/drawing/2014/main" id="{4C789C5F-B766-48E1-AB28-D5E3A6C00D39}"/>
              </a:ext>
            </a:extLst>
          </p:cNvPr>
          <p:cNvSpPr txBox="1"/>
          <p:nvPr/>
        </p:nvSpPr>
        <p:spPr>
          <a:xfrm>
            <a:off x="217025" y="3880212"/>
            <a:ext cx="11757950" cy="2893100"/>
          </a:xfrm>
          <a:prstGeom prst="rect">
            <a:avLst/>
          </a:prstGeom>
          <a:noFill/>
          <a:ln w="38100">
            <a:solidFill>
              <a:schemeClr val="tx1"/>
            </a:solidFill>
          </a:ln>
        </p:spPr>
        <p:txBody>
          <a:bodyPr wrap="square" rtlCol="0">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init_cpu_hardware</a:t>
            </a:r>
            <a:r>
              <a:rPr lang="en-US" sz="2200" dirty="0">
                <a:latin typeface="Consolas" panose="020B0609020204030204" pitchFamily="49" charset="0"/>
              </a:rPr>
              <a:t>() { </a:t>
            </a:r>
            <a:r>
              <a:rPr lang="en-US" sz="2200" dirty="0">
                <a:solidFill>
                  <a:srgbClr val="00B050"/>
                </a:solidFill>
                <a:latin typeface="Consolas" panose="020B0609020204030204" pitchFamily="49" charset="0"/>
              </a:rPr>
              <a:t>//In k-hardware.cc</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//...Some stuff, then...</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(MSR_IA32_LSTAR, </a:t>
            </a:r>
            <a:r>
              <a:rPr lang="en-US" sz="2200" dirty="0" err="1">
                <a:solidFill>
                  <a:srgbClr val="0070C0"/>
                </a:solidFill>
                <a:latin typeface="Consolas" panose="020B0609020204030204" pitchFamily="49" charset="0"/>
              </a:rPr>
              <a:t>reinterpret_cast</a:t>
            </a:r>
            <a:r>
              <a:rPr lang="en-US" sz="2200" dirty="0">
                <a:latin typeface="Consolas" panose="020B0609020204030204" pitchFamily="49" charset="0"/>
              </a:rPr>
              <a:t>&lt;</a:t>
            </a:r>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&gt;(</a:t>
            </a:r>
            <a:r>
              <a:rPr lang="en-US" sz="2200" dirty="0" err="1">
                <a:latin typeface="Consolas" panose="020B0609020204030204" pitchFamily="49" charset="0"/>
              </a:rPr>
              <a:t>syscall_entry</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a:t>
            </a:r>
            <a:r>
              <a:rPr lang="en-US" sz="2200" dirty="0" err="1">
                <a:solidFill>
                  <a:srgbClr val="00B050"/>
                </a:solidFill>
                <a:latin typeface="Consolas" panose="020B0609020204030204" pitchFamily="49" charset="0"/>
              </a:rPr>
              <a:t>syscall_entry</a:t>
            </a:r>
            <a:r>
              <a:rPr lang="en-US" sz="2200" dirty="0">
                <a:solidFill>
                  <a:srgbClr val="00B050"/>
                </a:solidFill>
                <a:latin typeface="Consolas" panose="020B0609020204030204" pitchFamily="49" charset="0"/>
              </a:rPr>
              <a:t> refers to assembly code in weensyos64lab/k-</a:t>
            </a:r>
            <a:r>
              <a:rPr lang="en-US" sz="2200" dirty="0" err="1">
                <a:solidFill>
                  <a:srgbClr val="00B050"/>
                </a:solidFill>
                <a:latin typeface="Consolas" panose="020B0609020204030204" pitchFamily="49" charset="0"/>
              </a:rPr>
              <a:t>exception.S</a:t>
            </a:r>
            <a:endParaRPr lang="en-US" sz="2200" dirty="0">
              <a:solidFill>
                <a:srgbClr val="00B050"/>
              </a:solidFill>
              <a:latin typeface="Consolas" panose="020B0609020204030204" pitchFamily="49" charset="0"/>
            </a:endParaRPr>
          </a:p>
          <a:p>
            <a:r>
              <a:rPr lang="en-US" sz="2200" dirty="0">
                <a:solidFill>
                  <a:srgbClr val="00B050"/>
                </a:solidFill>
                <a:latin typeface="Consolas" panose="020B0609020204030204" pitchFamily="49" charset="0"/>
              </a:rPr>
              <a:t>     //that eventually calls </a:t>
            </a:r>
            <a:r>
              <a:rPr lang="en-US" sz="2200" dirty="0" err="1">
                <a:solidFill>
                  <a:srgbClr val="00B050"/>
                </a:solidFill>
                <a:latin typeface="Consolas" panose="020B0609020204030204" pitchFamily="49" charset="0"/>
              </a:rPr>
              <a:t>syscall</a:t>
            </a:r>
            <a:r>
              <a:rPr lang="en-US" sz="2200" dirty="0">
                <a:solidFill>
                  <a:srgbClr val="00B050"/>
                </a:solidFill>
                <a:latin typeface="Consolas" panose="020B0609020204030204" pitchFamily="49" charset="0"/>
              </a:rPr>
              <a:t>(</a:t>
            </a:r>
            <a:r>
              <a:rPr lang="en-US" sz="2200" dirty="0" err="1">
                <a:solidFill>
                  <a:srgbClr val="00B050"/>
                </a:solidFill>
                <a:latin typeface="Consolas" panose="020B0609020204030204" pitchFamily="49" charset="0"/>
              </a:rPr>
              <a:t>regstate</a:t>
            </a:r>
            <a:r>
              <a:rPr lang="en-US" sz="2200" dirty="0">
                <a:solidFill>
                  <a:srgbClr val="00B050"/>
                </a:solidFill>
                <a:latin typeface="Consolas" panose="020B0609020204030204" pitchFamily="49" charset="0"/>
              </a:rPr>
              <a:t>* reg).</a:t>
            </a: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(MSR_IA32_FMASK, EFLAGS_IF | </a:t>
            </a:r>
            <a:r>
              <a:rPr lang="en-US" sz="2200" dirty="0">
                <a:solidFill>
                  <a:srgbClr val="00B050"/>
                </a:solidFill>
                <a:latin typeface="Consolas" panose="020B0609020204030204" pitchFamily="49" charset="0"/>
              </a:rPr>
              <a:t>/*other flags*/</a:t>
            </a:r>
            <a:r>
              <a:rPr lang="en-US" sz="2200" dirty="0">
                <a:latin typeface="Consolas" panose="020B0609020204030204" pitchFamily="49" charset="0"/>
              </a:rPr>
              <a:t>); </a:t>
            </a:r>
            <a:r>
              <a:rPr lang="en-US" sz="2200" dirty="0">
                <a:solidFill>
                  <a:srgbClr val="00B050"/>
                </a:solidFill>
                <a:latin typeface="Consolas" panose="020B0609020204030204" pitchFamily="49" charset="0"/>
              </a:rPr>
              <a:t>//Has the effect</a:t>
            </a:r>
          </a:p>
          <a:p>
            <a:r>
              <a:rPr lang="en-US" sz="2200" dirty="0">
                <a:solidFill>
                  <a:srgbClr val="00B050"/>
                </a:solidFill>
                <a:latin typeface="Consolas" panose="020B0609020204030204" pitchFamily="49" charset="0"/>
              </a:rPr>
              <a:t>     //of forcing the </a:t>
            </a:r>
            <a:r>
              <a:rPr lang="en-US" sz="2200" dirty="0" err="1">
                <a:solidFill>
                  <a:srgbClr val="00B050"/>
                </a:solidFill>
                <a:latin typeface="Consolas" panose="020B0609020204030204" pitchFamily="49" charset="0"/>
              </a:rPr>
              <a:t>syscall</a:t>
            </a:r>
            <a:r>
              <a:rPr lang="en-US" sz="2200" dirty="0">
                <a:solidFill>
                  <a:srgbClr val="00B050"/>
                </a:solidFill>
                <a:latin typeface="Consolas" panose="020B0609020204030204" pitchFamily="49" charset="0"/>
              </a:rPr>
              <a:t> instruction to disable interrupts!</a:t>
            </a:r>
          </a:p>
          <a:p>
            <a:r>
              <a:rPr lang="en-US" sz="600" dirty="0">
                <a:latin typeface="Consolas" panose="020B0609020204030204" pitchFamily="49" charset="0"/>
              </a:rPr>
              <a:t> </a:t>
            </a:r>
            <a:endParaRPr lang="en-US" sz="2000" dirty="0">
              <a:latin typeface="Consolas" panose="020B0609020204030204" pitchFamily="49" charset="0"/>
            </a:endParaRPr>
          </a:p>
        </p:txBody>
      </p:sp>
      <p:sp>
        <p:nvSpPr>
          <p:cNvPr id="11" name="Title 1">
            <a:extLst>
              <a:ext uri="{FF2B5EF4-FFF2-40B4-BE49-F238E27FC236}">
                <a16:creationId xmlns:a16="http://schemas.microsoft.com/office/drawing/2014/main" id="{0660C14D-5921-45D7-80AD-25A3B8F29A0F}"/>
              </a:ext>
            </a:extLst>
          </p:cNvPr>
          <p:cNvSpPr>
            <a:spLocks noGrp="1"/>
          </p:cNvSpPr>
          <p:nvPr>
            <p:ph type="title"/>
          </p:nvPr>
        </p:nvSpPr>
        <p:spPr>
          <a:xfrm>
            <a:off x="0" y="-92602"/>
            <a:ext cx="12192000" cy="879673"/>
          </a:xfrm>
        </p:spPr>
        <p:txBody>
          <a:bodyPr>
            <a:normAutofit fontScale="90000"/>
          </a:bodyPr>
          <a:lstStyle/>
          <a:p>
            <a:r>
              <a:rPr lang="en-US" dirty="0"/>
              <a:t>Part I: Invoking the Kernel’s System Call Handler</a:t>
            </a:r>
          </a:p>
        </p:txBody>
      </p:sp>
      <p:grpSp>
        <p:nvGrpSpPr>
          <p:cNvPr id="12" name="Group 11">
            <a:extLst>
              <a:ext uri="{FF2B5EF4-FFF2-40B4-BE49-F238E27FC236}">
                <a16:creationId xmlns:a16="http://schemas.microsoft.com/office/drawing/2014/main" id="{FB391BFF-CEF2-834F-0ADC-127B2681635A}"/>
              </a:ext>
            </a:extLst>
          </p:cNvPr>
          <p:cNvGrpSpPr/>
          <p:nvPr/>
        </p:nvGrpSpPr>
        <p:grpSpPr>
          <a:xfrm>
            <a:off x="1659490" y="3899814"/>
            <a:ext cx="8572530" cy="2768769"/>
            <a:chOff x="1659490" y="3899814"/>
            <a:chExt cx="8572530" cy="2768769"/>
          </a:xfrm>
        </p:grpSpPr>
        <p:pic>
          <p:nvPicPr>
            <p:cNvPr id="5" name="Picture 4">
              <a:extLst>
                <a:ext uri="{FF2B5EF4-FFF2-40B4-BE49-F238E27FC236}">
                  <a16:creationId xmlns:a16="http://schemas.microsoft.com/office/drawing/2014/main" id="{A603661B-1F3A-0B93-B860-E28A5AB85F3B}"/>
                </a:ext>
              </a:extLst>
            </p:cNvPr>
            <p:cNvPicPr>
              <a:picLocks noChangeAspect="1"/>
            </p:cNvPicPr>
            <p:nvPr/>
          </p:nvPicPr>
          <p:blipFill>
            <a:blip r:embed="rId3"/>
            <a:stretch>
              <a:fillRect/>
            </a:stretch>
          </p:blipFill>
          <p:spPr>
            <a:xfrm>
              <a:off x="1659490" y="4568191"/>
              <a:ext cx="8572530" cy="2100392"/>
            </a:xfrm>
            <a:prstGeom prst="rect">
              <a:avLst/>
            </a:prstGeom>
          </p:spPr>
        </p:pic>
        <p:sp>
          <p:nvSpPr>
            <p:cNvPr id="10" name="TextBox 9">
              <a:extLst>
                <a:ext uri="{FF2B5EF4-FFF2-40B4-BE49-F238E27FC236}">
                  <a16:creationId xmlns:a16="http://schemas.microsoft.com/office/drawing/2014/main" id="{0312E27C-058F-2220-FBDB-F5CA3D26D4DB}"/>
                </a:ext>
              </a:extLst>
            </p:cNvPr>
            <p:cNvSpPr txBox="1"/>
            <p:nvPr/>
          </p:nvSpPr>
          <p:spPr>
            <a:xfrm>
              <a:off x="3162951" y="3899814"/>
              <a:ext cx="5866097"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The current privilege level is stored in the lower two bits of the special-purpose </a:t>
              </a:r>
              <a:r>
                <a:rPr lang="en-US" b="1" dirty="0">
                  <a:latin typeface="Lucida Console" panose="020B0609040504020204" pitchFamily="49" charset="0"/>
                  <a:cs typeface="Segoe UI" panose="020B0502040204020203" pitchFamily="34" charset="0"/>
                </a:rPr>
                <a:t>%cs</a:t>
              </a:r>
              <a:r>
                <a:rPr lang="en-US" b="1" dirty="0">
                  <a:latin typeface="Segoe UI" panose="020B0502040204020203" pitchFamily="34" charset="0"/>
                  <a:cs typeface="Segoe UI" panose="020B0502040204020203" pitchFamily="34" charset="0"/>
                </a:rPr>
                <a:t> register</a:t>
              </a:r>
            </a:p>
          </p:txBody>
        </p:sp>
      </p:grpSp>
    </p:spTree>
    <p:extLst>
      <p:ext uri="{BB962C8B-B14F-4D97-AF65-F5344CB8AC3E}">
        <p14:creationId xmlns:p14="http://schemas.microsoft.com/office/powerpoint/2010/main" val="333930366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xit" presetSubtype="0" fill="hold" grpId="0"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7" grpId="0" animBg="1"/>
      <p:bldP spid="6"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16700</TotalTime>
  <Words>5222</Words>
  <Application>Microsoft Office PowerPoint</Application>
  <PresentationFormat>Widescreen</PresentationFormat>
  <Paragraphs>561</Paragraphs>
  <Slides>24</Slides>
  <Notes>15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Bahnschrift</vt:lpstr>
      <vt:lpstr>Calibri</vt:lpstr>
      <vt:lpstr>Consolas</vt:lpstr>
      <vt:lpstr>Jokerman</vt:lpstr>
      <vt:lpstr>Lucida Console</vt:lpstr>
      <vt:lpstr>Segoe UI</vt:lpstr>
      <vt:lpstr>Segoe UI Light</vt:lpstr>
      <vt:lpstr>Office Theme</vt:lpstr>
      <vt:lpstr>Kernels: Part I</vt:lpstr>
      <vt:lpstr>System Calls</vt:lpstr>
      <vt:lpstr>System Calls</vt:lpstr>
      <vt:lpstr>System Calls</vt:lpstr>
      <vt:lpstr>CPU Modes</vt:lpstr>
      <vt:lpstr>Handling A System Call</vt:lpstr>
      <vt:lpstr>Part I: Invoking the Kernel’s System Call Handler</vt:lpstr>
      <vt:lpstr>PowerPoint Presentation</vt:lpstr>
      <vt:lpstr>Part I: Invoking the Kernel’s System Call Handler</vt:lpstr>
      <vt:lpstr>Handling A System Call</vt:lpstr>
      <vt:lpstr>After the syscall instruction finishes . . .</vt:lpstr>
      <vt:lpstr>Kernel Memory</vt:lpstr>
      <vt:lpstr>Kernel Memory</vt:lpstr>
      <vt:lpstr>After the syscall instruction finishes . . .</vt:lpstr>
      <vt:lpstr>Part II: Completing the Context Switch</vt:lpstr>
      <vt:lpstr>Diagram from WeensyOS’s kernel.cc</vt:lpstr>
      <vt:lpstr>Part II: Completing the Context Switch</vt:lpstr>
      <vt:lpstr>Part II: Completing the Context Switch</vt:lpstr>
      <vt:lpstr>PowerPoint Presentation</vt:lpstr>
      <vt:lpstr>PowerPoint Presentation</vt:lpstr>
      <vt:lpstr>Handling A System Call</vt:lpstr>
      <vt:lpstr>PowerPoint Presentation</vt:lpstr>
      <vt:lpstr>Handling A System Call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3966</cp:revision>
  <dcterms:created xsi:type="dcterms:W3CDTF">2017-01-17T01:11:39Z</dcterms:created>
  <dcterms:modified xsi:type="dcterms:W3CDTF">2023-10-11T22:41:51Z</dcterms:modified>
</cp:coreProperties>
</file>