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2" r:id="rId3"/>
    <p:sldId id="317" r:id="rId4"/>
    <p:sldId id="325" r:id="rId5"/>
    <p:sldId id="326" r:id="rId6"/>
    <p:sldId id="327" r:id="rId7"/>
    <p:sldId id="328" r:id="rId8"/>
    <p:sldId id="323" r:id="rId9"/>
    <p:sldId id="329" r:id="rId10"/>
    <p:sldId id="270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3" r:id="rId22"/>
    <p:sldId id="3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B7F0FB"/>
    <a:srgbClr val="FFCCCC"/>
    <a:srgbClr val="5BFFC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9" autoAdjust="0"/>
  </p:normalViewPr>
  <p:slideViewPr>
    <p:cSldViewPr snapToGrid="0">
      <p:cViewPr varScale="1">
        <p:scale>
          <a:sx n="52" d="100"/>
          <a:sy n="52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[Aside: The .cfi directives are helpful to debuggers or other code that needs to know low-level information about the layout of stack frames. The documentation for the .cfi directives is very dense; for a higher-level overview, see https://stackoverflow.com/a/33732119.]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`leave` instruction is semantically equivalent to these instructions:</a:t>
            </a:r>
          </a:p>
          <a:p>
            <a:r>
              <a:rPr lang="en-US" dirty="0"/>
              <a:t>    mov %</a:t>
            </a:r>
            <a:r>
              <a:rPr lang="en-US" dirty="0" err="1"/>
              <a:t>rbp</a:t>
            </a:r>
            <a:r>
              <a:rPr lang="en-US" dirty="0"/>
              <a:t>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    pop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In other words, `leave` resets the stack pointer to point to where the </a:t>
            </a:r>
            <a:r>
              <a:rPr lang="en-US" dirty="0" err="1"/>
              <a:t>breakpointer</a:t>
            </a:r>
            <a:r>
              <a:rPr lang="en-US" dirty="0"/>
              <a:t> points (which is the stack location of the saved </a:t>
            </a:r>
            <a:r>
              <a:rPr lang="en-US" dirty="0" err="1"/>
              <a:t>breakpointer</a:t>
            </a:r>
            <a:r>
              <a:rPr lang="en-US" dirty="0"/>
              <a:t>); `leave` then pops the top of the stack, making the </a:t>
            </a:r>
            <a:r>
              <a:rPr lang="en-US" dirty="0" err="1"/>
              <a:t>breakpointer</a:t>
            </a:r>
            <a:r>
              <a:rPr lang="en-US" dirty="0"/>
              <a:t> point to the saved </a:t>
            </a:r>
            <a:r>
              <a:rPr lang="en-US" dirty="0" err="1"/>
              <a:t>breakpointer</a:t>
            </a:r>
            <a:r>
              <a:rPr lang="en-US" dirty="0"/>
              <a:t> (i.e., the </a:t>
            </a:r>
            <a:r>
              <a:rPr lang="en-US" dirty="0" err="1"/>
              <a:t>breakpointer</a:t>
            </a:r>
            <a:r>
              <a:rPr lang="en-US" dirty="0"/>
              <a:t> of the caller).</a:t>
            </a:r>
          </a:p>
          <a:p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[Recall that, in x86 instruction semantics, a “long” value corresponds to a 4-byte one, whereas a “quad” value refers to an 8-byte one. In x86-64 Linux, an “int” corresponds to a 4-byte value and a “long” corresponds to an 8-byte one.]</a:t>
            </a:r>
          </a:p>
          <a:p>
            <a:endParaRPr lang="en-US" dirty="0"/>
          </a:p>
          <a:p>
            <a:r>
              <a:rPr lang="en-US" dirty="0"/>
              <a:t>[It’s not clear why the compiler wants the alignment of the array to be 8 instead of 4 (i.e., the natural alignment of an int array on a Linux x86-64 machine). That being said, an alignment of 8 will also guarantee an alignment of 4.]</a:t>
            </a:r>
          </a:p>
          <a:p>
            <a:endParaRPr lang="en-US" dirty="0"/>
          </a:p>
          <a:p>
            <a:r>
              <a:rPr lang="en-US" dirty="0"/>
              <a:t>[For more details on assembler directives, see https://docs.oracle.com/cd/E26502_01/html/E28388/eoiyg.html.]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 the symbol table, we see a bunch of local (“l”) symbols in addition to the global (“g”) symbol `sum`. Note that the local symbols are debugging (“d”) symbols which you can ignore for the purposes of this lecture.]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7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3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Makefiles</a:t>
            </a:r>
            <a:r>
              <a:rPr lang="en-US" dirty="0"/>
              <a:t> allow you to put all of your compiler toolchain incantations in one place; you can then use high-level commands like “make all” to trigger a bunch of individual incantations.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13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https://man7.org/linux/man-pages/man3/dlopen.3.html]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V was one of the first commercial versions of the Unix operating system. The design of Unix was extremely influential on subsequent operating systems like Linux. [Reference: https://en.wikipedia.org/wiki/UNIX_System_V]</a:t>
            </a:r>
          </a:p>
          <a:p>
            <a:endParaRPr lang="en-US" dirty="0"/>
          </a:p>
          <a:p>
            <a:r>
              <a:rPr lang="en-US" dirty="0"/>
              <a:t>[Note that, if a stack-passed integer argument is smaller than 64 bits, the argument is rounded up to 64-bits in size before being placed on the stack.]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[Reference: Section 3.2.3 of “System V Application Binary Interface: AMD64 Architecture Processor Supplement”:</a:t>
            </a:r>
          </a:p>
          <a:p>
            <a:r>
              <a:rPr lang="en-US" dirty="0"/>
              <a:t>https://raw.githubusercontent.com/wiki/hjl-tools/x86-psABI/x86-64-psABI-1.0.pdf]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[Q: Why not have the caller be responsible for saving and restoring all registers? A: The caller doesn’t know which registers the callee would trample, so the caller would have to be conservative and save all registers and restore them after the callee returned; some or all of that saving and restoring might be unnecessary (depending on how many registers the callee actually uses.</a:t>
            </a:r>
          </a:p>
          <a:p>
            <a:r>
              <a:rPr lang="en-US" dirty="0"/>
              <a:t>Q: Why not have the callee be responsible for saving and restoring all registers? A: The callee doesn’t know which registers the caller actually cares about, so the callee would have to be conservative in saving and restoring all registers, possibly leading to wasted work.]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we pop %r12, %</a:t>
            </a:r>
            <a:r>
              <a:rPr lang="en-US" dirty="0" err="1"/>
              <a:t>rbx</a:t>
            </a:r>
            <a:r>
              <a:rPr lang="en-US" dirty="0"/>
              <a:t>, and %</a:t>
            </a:r>
            <a:r>
              <a:rPr lang="en-US" dirty="0" err="1"/>
              <a:t>rbp</a:t>
            </a:r>
            <a:r>
              <a:rPr lang="en-US" dirty="0"/>
              <a:t> in the reverse order that they were pushed! This is because a stack is a last-in, first-out (LIFO) data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Section 7 of the textbook.]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9262"/>
            <a:ext cx="4086037" cy="1334948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6500"/>
              </a:lnSpc>
            </a:pP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Assembly: Part II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0" y="3373580"/>
            <a:ext cx="4086037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CS 61: Lecture 8</a:t>
            </a:r>
            <a:b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10/2/2023</a:t>
            </a:r>
            <a:endParaRPr lang="en-US" sz="6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113CA0-2338-D4D5-FFDE-902B15AC9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740"/>
          <a:stretch/>
        </p:blipFill>
        <p:spPr>
          <a:xfrm>
            <a:off x="4086037" y="21640"/>
            <a:ext cx="8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EC4E-4E26-E028-26C1-8505C176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647"/>
            <a:ext cx="10515600" cy="903878"/>
          </a:xfrm>
        </p:spPr>
        <p:txBody>
          <a:bodyPr/>
          <a:lstStyle/>
          <a:p>
            <a:r>
              <a:rPr lang="en-US" dirty="0"/>
              <a:t>Compilation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759F3-293F-D29B-58EA-3DC94400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8" y="691977"/>
            <a:ext cx="11234352" cy="5410844"/>
          </a:xfrm>
        </p:spPr>
        <p:txBody>
          <a:bodyPr/>
          <a:lstStyle/>
          <a:p>
            <a:r>
              <a:rPr lang="en-US" dirty="0"/>
              <a:t>Up to this point in the class, we’ve treated a compiler like </a:t>
            </a:r>
            <a:r>
              <a:rPr lang="en-US" dirty="0" err="1">
                <a:latin typeface="Lucida Console" panose="020B0609040504020204" pitchFamily="49" charset="0"/>
              </a:rPr>
              <a:t>gcc</a:t>
            </a:r>
            <a:r>
              <a:rPr lang="en-US" dirty="0"/>
              <a:t> or </a:t>
            </a:r>
            <a:r>
              <a:rPr lang="en-US" dirty="0">
                <a:latin typeface="Lucida Console" panose="020B0609040504020204" pitchFamily="49" charset="0"/>
              </a:rPr>
              <a:t>clang</a:t>
            </a:r>
            <a:r>
              <a:rPr lang="en-US" dirty="0"/>
              <a:t> as a monolithic program that takes source code as input and generates an executable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C94C8-CC1E-792E-30F0-D8C4BDA8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50" y="1690688"/>
            <a:ext cx="6771502" cy="504289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93C052-816B-B3AF-D2FA-90801DD593EC}"/>
              </a:ext>
            </a:extLst>
          </p:cNvPr>
          <p:cNvSpPr txBox="1">
            <a:spLocks/>
          </p:cNvSpPr>
          <p:nvPr/>
        </p:nvSpPr>
        <p:spPr>
          <a:xfrm>
            <a:off x="119448" y="1933607"/>
            <a:ext cx="5181602" cy="4924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However, compilation is actually a multi-step process!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compiler</a:t>
            </a:r>
            <a:r>
              <a:rPr lang="en-US" dirty="0"/>
              <a:t> converts source code to assembly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assembler</a:t>
            </a:r>
            <a:r>
              <a:rPr lang="en-US" dirty="0"/>
              <a:t> converts assembly to an object file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linker</a:t>
            </a:r>
            <a:r>
              <a:rPr lang="en-US" dirty="0"/>
              <a:t> combines object files into a final executable file</a:t>
            </a:r>
          </a:p>
          <a:p>
            <a:r>
              <a:rPr lang="en-US" dirty="0"/>
              <a:t>What developers colloquially call a “compiler” is actually a compiler driver which orchestrates communication between the real compiler, the assembler, and the linker</a:t>
            </a:r>
          </a:p>
        </p:txBody>
      </p:sp>
    </p:spTree>
    <p:extLst>
      <p:ext uri="{BB962C8B-B14F-4D97-AF65-F5344CB8AC3E}">
        <p14:creationId xmlns:p14="http://schemas.microsoft.com/office/powerpoint/2010/main" val="38227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A805-0C65-B726-F846-D95DE802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907"/>
          </a:xfrm>
        </p:spPr>
        <p:txBody>
          <a:bodyPr/>
          <a:lstStyle/>
          <a:p>
            <a:r>
              <a:rPr lang="en-US" dirty="0"/>
              <a:t>Assembly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2182-ADFA-6004-D06D-9EE1CC725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3192"/>
            <a:ext cx="7064976" cy="6203092"/>
          </a:xfrm>
        </p:spPr>
        <p:txBody>
          <a:bodyPr>
            <a:normAutofit/>
          </a:bodyPr>
          <a:lstStyle/>
          <a:p>
            <a:r>
              <a:rPr lang="en-US" sz="3200" dirty="0"/>
              <a:t>An assembly file contains:</a:t>
            </a:r>
          </a:p>
          <a:p>
            <a:pPr lvl="1"/>
            <a:r>
              <a:rPr lang="en-US" sz="2800" b="1" i="1" dirty="0"/>
              <a:t>Human-readable machine instructions </a:t>
            </a:r>
            <a:r>
              <a:rPr lang="en-US" sz="2800" dirty="0"/>
              <a:t>(as represented by compiler mnemonics like </a:t>
            </a:r>
            <a:r>
              <a:rPr lang="en-US" sz="2800" dirty="0" err="1">
                <a:latin typeface="Lucida Console" panose="020B0609040504020204" pitchFamily="49" charset="0"/>
              </a:rPr>
              <a:t>jmp</a:t>
            </a:r>
            <a:r>
              <a:rPr lang="en-US" sz="2800" dirty="0"/>
              <a:t> and </a:t>
            </a:r>
            <a:r>
              <a:rPr lang="en-US" sz="2800" dirty="0">
                <a:latin typeface="Lucida Console" panose="020B0609040504020204" pitchFamily="49" charset="0"/>
              </a:rPr>
              <a:t>%</a:t>
            </a:r>
            <a:r>
              <a:rPr lang="en-US" sz="2800" dirty="0" err="1">
                <a:latin typeface="Lucida Console" panose="020B0609040504020204" pitchFamily="49" charset="0"/>
              </a:rPr>
              <a:t>rsp</a:t>
            </a:r>
            <a:r>
              <a:rPr lang="en-US" sz="2800" dirty="0"/>
              <a:t>)</a:t>
            </a:r>
          </a:p>
          <a:p>
            <a:pPr lvl="1"/>
            <a:r>
              <a:rPr lang="en-US" sz="2800" b="1" i="1" dirty="0"/>
              <a:t>Labels</a:t>
            </a:r>
            <a:r>
              <a:rPr lang="en-US" sz="2800" dirty="0"/>
              <a:t> that represent jump targets (e.g., the beginning of a function, the start of a loop body)</a:t>
            </a:r>
          </a:p>
          <a:p>
            <a:pPr lvl="1"/>
            <a:r>
              <a:rPr lang="en-US" sz="2800" b="1" i="1" dirty="0"/>
              <a:t>Directives</a:t>
            </a:r>
            <a:r>
              <a:rPr lang="en-US" sz="2800" dirty="0"/>
              <a:t> that convey helpful information to the assembler (i.e., the next actor in the compiler toolchain)</a:t>
            </a:r>
          </a:p>
          <a:p>
            <a:r>
              <a:rPr lang="en-US" sz="3200" dirty="0">
                <a:latin typeface="Lucida Console" panose="020B0609040504020204" pitchFamily="49" charset="0"/>
              </a:rPr>
              <a:t>g++ -S file.cc</a:t>
            </a:r>
            <a:r>
              <a:rPr lang="en-US" sz="3200" dirty="0"/>
              <a:t> tells the compiler to stop after compiling a file, with the generated assembly going into </a:t>
            </a:r>
            <a:r>
              <a:rPr lang="en-US" sz="3200" dirty="0" err="1">
                <a:latin typeface="Lucida Console" panose="020B0609040504020204" pitchFamily="49" charset="0"/>
              </a:rPr>
              <a:t>file.s</a:t>
            </a:r>
            <a:endParaRPr lang="en-US" sz="3200" dirty="0">
              <a:latin typeface="Lucida Console" panose="020B0609040504020204" pitchFamily="49" charset="0"/>
            </a:endParaRP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DECFE-CCFC-DE3D-BC59-923D84376561}"/>
              </a:ext>
            </a:extLst>
          </p:cNvPr>
          <p:cNvSpPr txBox="1"/>
          <p:nvPr/>
        </p:nvSpPr>
        <p:spPr>
          <a:xfrm>
            <a:off x="7102048" y="2434280"/>
            <a:ext cx="5267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//Return the sum of the entries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//in an array.</a:t>
            </a: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sum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1950" dirty="0">
                <a:latin typeface="Lucida Console" panose="020B0609040504020204" pitchFamily="49" charset="0"/>
              </a:rPr>
              <a:t> a,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n)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 =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9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for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 =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950" dirty="0">
                <a:latin typeface="Lucida Console" panose="020B0609040504020204" pitchFamily="49" charset="0"/>
              </a:rPr>
              <a:t>;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 &lt; n;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++)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    s += a[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950" dirty="0">
                <a:latin typeface="Lucida Console" panose="020B0609040504020204" pitchFamily="49" charset="0"/>
              </a:rPr>
              <a:t> s;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}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B1BABB-5BE1-F095-73A9-ED707DE6F505}"/>
              </a:ext>
            </a:extLst>
          </p:cNvPr>
          <p:cNvCxnSpPr/>
          <p:nvPr/>
        </p:nvCxnSpPr>
        <p:spPr>
          <a:xfrm>
            <a:off x="7027906" y="976184"/>
            <a:ext cx="0" cy="559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890337B-31C8-B662-5500-54895C131926}"/>
              </a:ext>
            </a:extLst>
          </p:cNvPr>
          <p:cNvGrpSpPr/>
          <p:nvPr/>
        </p:nvGrpSpPr>
        <p:grpSpPr>
          <a:xfrm>
            <a:off x="0" y="0"/>
            <a:ext cx="19376570" cy="6858000"/>
            <a:chOff x="0" y="0"/>
            <a:chExt cx="1937657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D3AD8E-524F-D9B5-FD9C-1255212FE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0E4C33-29AD-C050-1674-0DB172EBFE7A}"/>
                </a:ext>
              </a:extLst>
            </p:cNvPr>
            <p:cNvSpPr/>
            <p:nvPr/>
          </p:nvSpPr>
          <p:spPr>
            <a:xfrm>
              <a:off x="12622305" y="0"/>
              <a:ext cx="6754265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2ED35F4-FC7D-958C-3487-031B7EE03F35}"/>
                </a:ext>
              </a:extLst>
            </p:cNvPr>
            <p:cNvSpPr/>
            <p:nvPr/>
          </p:nvSpPr>
          <p:spPr>
            <a:xfrm>
              <a:off x="12192000" y="3093720"/>
              <a:ext cx="609600" cy="144780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508605-CDC1-2D7A-79C5-EF5F78CB53F2}"/>
                </a:ext>
              </a:extLst>
            </p:cNvPr>
            <p:cNvSpPr txBox="1"/>
            <p:nvPr/>
          </p:nvSpPr>
          <p:spPr>
            <a:xfrm>
              <a:off x="12979996" y="17929"/>
              <a:ext cx="4250167" cy="682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.file   "sum.cc"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.text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globl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_Z3sumPii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.type   _Z3sumPii, @function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_Z3sumPii: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.LFB0: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cfi_startproc</a:t>
              </a:r>
              <a:endParaRPr lang="en-US" sz="1500" dirty="0">
                <a:solidFill>
                  <a:srgbClr val="00B050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pushq</a:t>
              </a: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cfi_def_cfa_offset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16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cfi_offset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6, -16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movq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rsp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cfi_def_cfa_register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6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movq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rdi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-24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esi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-28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$0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-4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$0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-8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jmp</a:t>
              </a:r>
              <a:r>
                <a:rPr lang="en-US" sz="1500" dirty="0">
                  <a:latin typeface="Lucida Console" panose="020B0609040504020204" pitchFamily="49" charset="0"/>
                </a:rPr>
                <a:t>     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.L2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.L3: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-8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cltq</a:t>
              </a:r>
              <a:endParaRPr lang="en-US" sz="1500" dirty="0">
                <a:solidFill>
                  <a:schemeClr val="accent1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leaq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  <a:r>
                <a:rPr lang="en-US" sz="1500" dirty="0">
                  <a:latin typeface="Lucida Console" panose="020B0609040504020204" pitchFamily="49" charset="0"/>
                </a:rPr>
                <a:t>(,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%rax</a:t>
              </a:r>
              <a:r>
                <a:rPr lang="en-US" sz="1500" dirty="0">
                  <a:latin typeface="Lucida Console" panose="020B0609040504020204" pitchFamily="49" charset="0"/>
                </a:rPr>
                <a:t>,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4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rdx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movq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-24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addq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rdx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rax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addl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eax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-4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addl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$1</a:t>
              </a:r>
              <a:r>
                <a:rPr lang="en-US" sz="1500" dirty="0">
                  <a:latin typeface="Lucida Console" panose="020B0609040504020204" pitchFamily="49" charset="0"/>
                </a:rPr>
                <a:t>,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-8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.L2: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-8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cmpl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-28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jl</a:t>
              </a:r>
              <a:r>
                <a:rPr lang="en-US" sz="1500" dirty="0">
                  <a:latin typeface="Lucida Console" panose="020B0609040504020204" pitchFamily="49" charset="0"/>
                </a:rPr>
                <a:t>      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.L3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movl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-4</a:t>
              </a:r>
              <a:r>
                <a:rPr lang="en-US" sz="1500" dirty="0">
                  <a:latin typeface="Lucida Console" panose="020B0609040504020204" pitchFamily="49" charset="0"/>
                </a:rPr>
                <a:t>(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r>
                <a:rPr lang="en-US" sz="1500" dirty="0">
                  <a:latin typeface="Lucida Console" panose="020B0609040504020204" pitchFamily="49" charset="0"/>
                </a:rPr>
                <a:t>),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eax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 err="1">
                  <a:solidFill>
                    <a:schemeClr val="accent1"/>
                  </a:solidFill>
                  <a:latin typeface="Lucida Console" panose="020B0609040504020204" pitchFamily="49" charset="0"/>
                </a:rPr>
                <a:t>popq</a:t>
              </a:r>
              <a:r>
                <a:rPr lang="en-US" sz="1500" dirty="0">
                  <a:latin typeface="Lucida Console" panose="020B0609040504020204" pitchFamily="49" charset="0"/>
                </a:rPr>
                <a:t>    </a:t>
              </a:r>
              <a:r>
                <a:rPr lang="en-US" sz="1500" dirty="0">
                  <a:solidFill>
                    <a:srgbClr val="FF66FF"/>
                  </a:solidFill>
                  <a:latin typeface="Lucida Console" panose="020B0609040504020204" pitchFamily="49" charset="0"/>
                </a:rPr>
                <a:t>%</a:t>
              </a:r>
              <a:r>
                <a:rPr lang="en-US" sz="1500" dirty="0" err="1">
                  <a:solidFill>
                    <a:srgbClr val="FF66FF"/>
                  </a:solidFill>
                  <a:latin typeface="Lucida Console" panose="020B0609040504020204" pitchFamily="49" charset="0"/>
                </a:rPr>
                <a:t>rbp</a:t>
              </a:r>
              <a:endParaRPr lang="en-US" sz="1500" dirty="0">
                <a:solidFill>
                  <a:srgbClr val="FF66FF"/>
                </a:solidFill>
                <a:latin typeface="Lucida Console" panose="020B0609040504020204" pitchFamily="49" charset="0"/>
              </a:endParaRP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cfi_def_cfa</a:t>
              </a: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7, 8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latin typeface="Lucida Console" panose="020B0609040504020204" pitchFamily="49" charset="0"/>
                </a:rPr>
                <a:t>   </a:t>
              </a:r>
              <a:r>
                <a:rPr lang="en-US" sz="1500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ret</a:t>
              </a:r>
            </a:p>
            <a:p>
              <a:pPr>
                <a:lnSpc>
                  <a:spcPts val="1500"/>
                </a:lnSpc>
              </a:pPr>
              <a:r>
                <a:rPr lang="en-US" sz="15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  .</a:t>
              </a:r>
              <a:r>
                <a:rPr lang="en-US" sz="1500" dirty="0" err="1">
                  <a:solidFill>
                    <a:srgbClr val="00B050"/>
                  </a:solidFill>
                  <a:latin typeface="Lucida Console" panose="020B0609040504020204" pitchFamily="49" charset="0"/>
                </a:rPr>
                <a:t>cfi_endproc</a:t>
              </a:r>
              <a:endParaRPr lang="en-US" sz="1500" dirty="0">
                <a:solidFill>
                  <a:srgbClr val="00B050"/>
                </a:solidFill>
                <a:latin typeface="Lucida Console" panose="020B060904050402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0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58138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7B8A8-90DA-5E70-94DA-974529694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40E028-7A55-7536-46D1-F4CC30B81F8A}"/>
              </a:ext>
            </a:extLst>
          </p:cNvPr>
          <p:cNvGrpSpPr/>
          <p:nvPr/>
        </p:nvGrpSpPr>
        <p:grpSpPr>
          <a:xfrm>
            <a:off x="9577777" y="-40941"/>
            <a:ext cx="2614223" cy="2246769"/>
            <a:chOff x="9577777" y="-40941"/>
            <a:chExt cx="2614223" cy="2246769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4CB299ED-9E82-1BC6-9AE1-39588B2BC626}"/>
                </a:ext>
              </a:extLst>
            </p:cNvPr>
            <p:cNvSpPr/>
            <p:nvPr/>
          </p:nvSpPr>
          <p:spPr>
            <a:xfrm>
              <a:off x="9577777" y="36393"/>
              <a:ext cx="321275" cy="755176"/>
            </a:xfrm>
            <a:prstGeom prst="rightBrace">
              <a:avLst>
                <a:gd name="adj1" fmla="val 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34B467-6F03-D500-9460-278A78506DDE}"/>
                </a:ext>
              </a:extLst>
            </p:cNvPr>
            <p:cNvSpPr txBox="1"/>
            <p:nvPr/>
          </p:nvSpPr>
          <p:spPr>
            <a:xfrm>
              <a:off x="9844464" y="-40941"/>
              <a:ext cx="23475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Name of source code file</a:t>
              </a: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kind of file data (code for the “text” segment)</a:t>
              </a: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symbol </a:t>
              </a:r>
              <a:r>
                <a:rPr lang="en-US" sz="1400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sum()</a:t>
              </a: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is a global one (i.e., visible to other object files)</a:t>
              </a:r>
            </a:p>
            <a:p>
              <a:pPr marL="173038" indent="-173038">
                <a:buFont typeface="Arial" panose="020B0604020202020204" pitchFamily="34" charset="0"/>
                <a:buChar char="•"/>
              </a:pP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symbol represents a function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CA1FD9-9524-C049-F4E3-46506F6F295F}"/>
              </a:ext>
            </a:extLst>
          </p:cNvPr>
          <p:cNvGrpSpPr/>
          <p:nvPr/>
        </p:nvGrpSpPr>
        <p:grpSpPr>
          <a:xfrm>
            <a:off x="3954164" y="4919471"/>
            <a:ext cx="2010174" cy="369332"/>
            <a:chOff x="3954164" y="4919471"/>
            <a:chExt cx="201017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D63311-26C0-8156-F994-A984E027E5F8}"/>
                </a:ext>
              </a:extLst>
            </p:cNvPr>
            <p:cNvSpPr txBox="1"/>
            <p:nvPr/>
          </p:nvSpPr>
          <p:spPr>
            <a:xfrm>
              <a:off x="3954164" y="4919471"/>
              <a:ext cx="150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Loop test</a:t>
              </a:r>
              <a:endParaRPr lang="en-US" sz="1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97CA5C-2B03-DE4A-C5EF-415BF1B113AB}"/>
                </a:ext>
              </a:extLst>
            </p:cNvPr>
            <p:cNvCxnSpPr/>
            <p:nvPr/>
          </p:nvCxnSpPr>
          <p:spPr>
            <a:xfrm>
              <a:off x="5111721" y="5110002"/>
              <a:ext cx="8526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D12384-38D2-0202-2EB8-A44AD83B288F}"/>
              </a:ext>
            </a:extLst>
          </p:cNvPr>
          <p:cNvGrpSpPr/>
          <p:nvPr/>
        </p:nvGrpSpPr>
        <p:grpSpPr>
          <a:xfrm>
            <a:off x="3980460" y="1759926"/>
            <a:ext cx="1963129" cy="1628176"/>
            <a:chOff x="3980460" y="1759926"/>
            <a:chExt cx="1963129" cy="16281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ABE914-FDB6-E9B1-C608-D28693FD1AF3}"/>
                </a:ext>
              </a:extLst>
            </p:cNvPr>
            <p:cNvSpPr txBox="1"/>
            <p:nvPr/>
          </p:nvSpPr>
          <p:spPr>
            <a:xfrm>
              <a:off x="3980460" y="1759926"/>
              <a:ext cx="1329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Loop body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9010BE3D-5899-4F93-3E59-1F7819FA1543}"/>
                </a:ext>
              </a:extLst>
            </p:cNvPr>
            <p:cNvCxnSpPr>
              <a:cxnSpLocks/>
            </p:cNvCxnSpPr>
            <p:nvPr/>
          </p:nvCxnSpPr>
          <p:spPr>
            <a:xfrm>
              <a:off x="5267544" y="1934489"/>
              <a:ext cx="676045" cy="1453613"/>
            </a:xfrm>
            <a:prstGeom prst="bentConnector3">
              <a:avLst>
                <a:gd name="adj1" fmla="val 62795"/>
              </a:avLst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81A88-2043-120B-F02A-C6F3C1975FA5}"/>
              </a:ext>
            </a:extLst>
          </p:cNvPr>
          <p:cNvGrpSpPr/>
          <p:nvPr/>
        </p:nvGrpSpPr>
        <p:grpSpPr>
          <a:xfrm>
            <a:off x="7156532" y="911877"/>
            <a:ext cx="4908092" cy="2006858"/>
            <a:chOff x="7156532" y="911877"/>
            <a:chExt cx="4908092" cy="20068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2F5197-7864-8879-93E7-FD5EE9202E76}"/>
                </a:ext>
              </a:extLst>
            </p:cNvPr>
            <p:cNvSpPr txBox="1"/>
            <p:nvPr/>
          </p:nvSpPr>
          <p:spPr>
            <a:xfrm>
              <a:off x="9844464" y="2395515"/>
              <a:ext cx="222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assembly code for the </a:t>
              </a:r>
              <a:r>
                <a:rPr lang="en-US" sz="1400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sum()</a:t>
              </a:r>
              <a:r>
                <a:rPr lang="en-US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function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CA03277B-75B6-B751-29B4-CE8FA7AD0F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6532" y="911877"/>
              <a:ext cx="2695540" cy="1621750"/>
            </a:xfrm>
            <a:prstGeom prst="bentConnector3">
              <a:avLst>
                <a:gd name="adj1" fmla="val 4158"/>
              </a:avLst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00C435F-0EFB-372D-5ABA-94763331F376}"/>
              </a:ext>
            </a:extLst>
          </p:cNvPr>
          <p:cNvSpPr txBox="1"/>
          <p:nvPr/>
        </p:nvSpPr>
        <p:spPr>
          <a:xfrm>
            <a:off x="1688474" y="5562637"/>
            <a:ext cx="396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Note that labels like </a:t>
            </a:r>
            <a:r>
              <a:rPr lang="en-US" b="1" dirty="0">
                <a:latin typeface="Lucida Console" panose="020B0609040504020204" pitchFamily="49" charset="0"/>
                <a:cs typeface="Segoe UI" panose="020B0502040204020203" pitchFamily="34" charset="0"/>
              </a:rPr>
              <a:t>.L3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aren’t associated with addresses because we don’t know where this code will live in the address space!</a:t>
            </a:r>
          </a:p>
        </p:txBody>
      </p:sp>
    </p:spTree>
    <p:extLst>
      <p:ext uri="{BB962C8B-B14F-4D97-AF65-F5344CB8AC3E}">
        <p14:creationId xmlns:p14="http://schemas.microsoft.com/office/powerpoint/2010/main" val="4047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D8D4BD-C2B8-1C5C-D6DF-1A2A8152A033}"/>
              </a:ext>
            </a:extLst>
          </p:cNvPr>
          <p:cNvSpPr txBox="1"/>
          <p:nvPr/>
        </p:nvSpPr>
        <p:spPr>
          <a:xfrm>
            <a:off x="108123" y="1132217"/>
            <a:ext cx="4612157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//A driver program that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//contains a reference to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//an external function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//called sum().</a:t>
            </a: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sum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1950" dirty="0">
                <a:latin typeface="Lucida Console" panose="020B0609040504020204" pitchFamily="49" charset="0"/>
              </a:rPr>
              <a:t> a,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n);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//^^^^^^^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    //This declaration should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    //really be in a header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    //file :-D.</a:t>
            </a:r>
            <a:endParaRPr lang="en-US" sz="1950" dirty="0">
              <a:latin typeface="Lucida Console" panose="020B0609040504020204" pitchFamily="49" charset="0"/>
            </a:endParaRPr>
          </a:p>
          <a:p>
            <a:endParaRPr lang="en-US" sz="1950" dirty="0">
              <a:latin typeface="Lucida Console" panose="020B0609040504020204" pitchFamily="49" charset="0"/>
            </a:endParaRP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array[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] = {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50" dirty="0">
                <a:latin typeface="Lucida Console" panose="020B0609040504020204" pitchFamily="49" charset="0"/>
              </a:rPr>
              <a:t>,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};</a:t>
            </a: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main ()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val</a:t>
            </a:r>
            <a:r>
              <a:rPr lang="en-US" sz="1950" dirty="0">
                <a:latin typeface="Lucida Console" panose="020B0609040504020204" pitchFamily="49" charset="0"/>
              </a:rPr>
              <a:t> = sum(array,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val</a:t>
            </a:r>
            <a:r>
              <a:rPr lang="en-US" sz="19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6C666-6D76-3BB6-27D3-296F7484646F}"/>
              </a:ext>
            </a:extLst>
          </p:cNvPr>
          <p:cNvSpPr/>
          <p:nvPr/>
        </p:nvSpPr>
        <p:spPr>
          <a:xfrm>
            <a:off x="5138228" y="0"/>
            <a:ext cx="705377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3FC514-45A7-1724-E083-D38AB37B8616}"/>
              </a:ext>
            </a:extLst>
          </p:cNvPr>
          <p:cNvSpPr/>
          <p:nvPr/>
        </p:nvSpPr>
        <p:spPr>
          <a:xfrm>
            <a:off x="4707923" y="3093720"/>
            <a:ext cx="609600" cy="14478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9B1A4-9AA6-9828-E8A9-01936D3D0BB2}"/>
              </a:ext>
            </a:extLst>
          </p:cNvPr>
          <p:cNvSpPr txBox="1"/>
          <p:nvPr/>
        </p:nvSpPr>
        <p:spPr>
          <a:xfrm>
            <a:off x="5317523" y="45096"/>
            <a:ext cx="5288692" cy="685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.file   "main.cc"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.text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globl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array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.data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.align 8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.type   array, @object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.size   array, 8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array: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.long   1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.long   2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.text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globl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main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.type   main, @function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main: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.LFB0: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cfi_startproc</a:t>
            </a:r>
            <a:endParaRPr lang="en-US" sz="17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pushq</a:t>
            </a: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7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cfi_def_cfa_offset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16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cfi_offset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6, -16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1700" dirty="0">
                <a:latin typeface="Lucida Console" panose="020B0609040504020204" pitchFamily="49" charset="0"/>
              </a:rPr>
              <a:t>,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7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cfi_def_cfa_register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6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subq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2"/>
                </a:solidFill>
                <a:latin typeface="Lucida Console" panose="020B0609040504020204" pitchFamily="49" charset="0"/>
              </a:rPr>
              <a:t>$16</a:t>
            </a:r>
            <a:r>
              <a:rPr lang="en-US" sz="1700" dirty="0">
                <a:latin typeface="Lucida Console" panose="020B0609040504020204" pitchFamily="49" charset="0"/>
              </a:rPr>
              <a:t>,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endParaRPr lang="en-US" sz="17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movl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2"/>
                </a:solidFill>
                <a:latin typeface="Lucida Console" panose="020B0609040504020204" pitchFamily="49" charset="0"/>
              </a:rPr>
              <a:t>$2</a:t>
            </a:r>
            <a:r>
              <a:rPr lang="en-US" sz="1700" dirty="0">
                <a:latin typeface="Lucida Console" panose="020B0609040504020204" pitchFamily="49" charset="0"/>
              </a:rPr>
              <a:t>,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esi</a:t>
            </a:r>
            <a:endParaRPr lang="en-US" sz="17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movl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2"/>
                </a:solidFill>
                <a:latin typeface="Lucida Console" panose="020B0609040504020204" pitchFamily="49" charset="0"/>
              </a:rPr>
              <a:t>$array</a:t>
            </a:r>
            <a:r>
              <a:rPr lang="en-US" sz="1700" dirty="0">
                <a:latin typeface="Lucida Console" panose="020B0609040504020204" pitchFamily="49" charset="0"/>
              </a:rPr>
              <a:t>,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edi</a:t>
            </a:r>
            <a:endParaRPr lang="en-US" sz="17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call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_Z3sumPii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movl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eax</a:t>
            </a:r>
            <a:r>
              <a:rPr lang="en-US" sz="1700" dirty="0">
                <a:latin typeface="Lucida Console" panose="020B0609040504020204" pitchFamily="49" charset="0"/>
              </a:rPr>
              <a:t>, </a:t>
            </a:r>
            <a:r>
              <a:rPr lang="en-US" sz="1700" dirty="0">
                <a:solidFill>
                  <a:schemeClr val="accent2"/>
                </a:solidFill>
                <a:latin typeface="Lucida Console" panose="020B0609040504020204" pitchFamily="49" charset="0"/>
              </a:rPr>
              <a:t>-4</a:t>
            </a:r>
            <a:r>
              <a:rPr lang="en-US" sz="1700" dirty="0">
                <a:latin typeface="Lucida Console" panose="020B0609040504020204" pitchFamily="49" charset="0"/>
              </a:rPr>
              <a:t>(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7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movl</a:t>
            </a: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2"/>
                </a:solidFill>
                <a:latin typeface="Lucida Console" panose="020B0609040504020204" pitchFamily="49" charset="0"/>
              </a:rPr>
              <a:t>-4</a:t>
            </a:r>
            <a:r>
              <a:rPr lang="en-US" sz="1700" dirty="0">
                <a:latin typeface="Lucida Console" panose="020B0609040504020204" pitchFamily="49" charset="0"/>
              </a:rPr>
              <a:t>(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700" dirty="0">
                <a:latin typeface="Lucida Console" panose="020B0609040504020204" pitchFamily="49" charset="0"/>
              </a:rPr>
              <a:t>), </a:t>
            </a:r>
            <a:r>
              <a:rPr lang="en-US" sz="17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7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eax</a:t>
            </a:r>
            <a:endParaRPr lang="en-US" sz="17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leave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cfi_def_cfa</a:t>
            </a:r>
            <a:r>
              <a:rPr lang="en-US" sz="1700" dirty="0">
                <a:solidFill>
                  <a:srgbClr val="00B050"/>
                </a:solidFill>
                <a:latin typeface="Lucida Console" panose="020B0609040504020204" pitchFamily="49" charset="0"/>
              </a:rPr>
              <a:t> 7, 8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.</a:t>
            </a:r>
            <a:r>
              <a:rPr lang="en-US" sz="1700" dirty="0" err="1">
                <a:latin typeface="Lucida Console" panose="020B0609040504020204" pitchFamily="49" charset="0"/>
              </a:rPr>
              <a:t>cfi_endproc</a:t>
            </a:r>
            <a:endParaRPr lang="en-US" sz="1700" dirty="0">
              <a:latin typeface="Lucida Console" panose="020B060904050402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A5A3D8-0AD6-21E8-1ED6-9E73D68253B7}"/>
              </a:ext>
            </a:extLst>
          </p:cNvPr>
          <p:cNvGrpSpPr/>
          <p:nvPr/>
        </p:nvGrpSpPr>
        <p:grpSpPr>
          <a:xfrm>
            <a:off x="8736225" y="303792"/>
            <a:ext cx="3347652" cy="2062103"/>
            <a:chOff x="8736225" y="303792"/>
            <a:chExt cx="3347652" cy="2062103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25E1681B-BD18-5B6A-953B-7AE36F1C6D42}"/>
                </a:ext>
              </a:extLst>
            </p:cNvPr>
            <p:cNvSpPr/>
            <p:nvPr/>
          </p:nvSpPr>
          <p:spPr>
            <a:xfrm>
              <a:off x="8736225" y="530362"/>
              <a:ext cx="420130" cy="1653131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FC3F4B-0215-35F7-C30C-4F3DB435316A}"/>
                </a:ext>
              </a:extLst>
            </p:cNvPr>
            <p:cNvSpPr txBox="1"/>
            <p:nvPr/>
          </p:nvSpPr>
          <p:spPr>
            <a:xfrm>
              <a:off x="9156355" y="303792"/>
              <a:ext cx="292752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globally-visible symbol is data (not code) of type array, has an alignment of 8 bytes, and has two elements having values 1 and 2 (note that the assembler directive “long” corresponds to a 32-bit (i.e., 4 byte) number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F75484-210A-ECB9-8946-09F6B78B91CC}"/>
              </a:ext>
            </a:extLst>
          </p:cNvPr>
          <p:cNvGrpSpPr/>
          <p:nvPr/>
        </p:nvGrpSpPr>
        <p:grpSpPr>
          <a:xfrm flipH="1">
            <a:off x="8193563" y="5203677"/>
            <a:ext cx="3198324" cy="830997"/>
            <a:chOff x="2766014" y="4944185"/>
            <a:chExt cx="3198324" cy="830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22DF16-D0C6-2D70-4065-B69F55D93BA8}"/>
                </a:ext>
              </a:extLst>
            </p:cNvPr>
            <p:cNvSpPr txBox="1"/>
            <p:nvPr/>
          </p:nvSpPr>
          <p:spPr>
            <a:xfrm>
              <a:off x="2766014" y="4944185"/>
              <a:ext cx="2347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Note that this symbol isn’t locally-defined in this file!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69DC92E-DDB2-3D84-78F0-9F48C996F5D1}"/>
                </a:ext>
              </a:extLst>
            </p:cNvPr>
            <p:cNvCxnSpPr/>
            <p:nvPr/>
          </p:nvCxnSpPr>
          <p:spPr>
            <a:xfrm>
              <a:off x="5111721" y="5110002"/>
              <a:ext cx="8526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50410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DFC6-6560-93BC-BCC6-EB06C6F8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772"/>
            <a:ext cx="10515600" cy="944691"/>
          </a:xfrm>
        </p:spPr>
        <p:txBody>
          <a:bodyPr/>
          <a:lstStyle/>
          <a:p>
            <a:r>
              <a:rPr lang="en-US" dirty="0"/>
              <a:t>Object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B8DF-B9CA-BC3F-EE2B-565E229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05" y="1000893"/>
            <a:ext cx="10937789" cy="5782965"/>
          </a:xfrm>
        </p:spPr>
        <p:txBody>
          <a:bodyPr>
            <a:normAutofit fontScale="92500"/>
          </a:bodyPr>
          <a:lstStyle/>
          <a:p>
            <a:r>
              <a:rPr lang="en-US" dirty="0"/>
              <a:t>The compiler consumes a source code file and generates a human-readable </a:t>
            </a:r>
            <a:r>
              <a:rPr lang="en-US" b="1" i="1" dirty="0"/>
              <a:t>assembly file</a:t>
            </a:r>
          </a:p>
          <a:p>
            <a:r>
              <a:rPr lang="en-US" dirty="0"/>
              <a:t>The assembly file contains assembler mnemonics, but with some parts missing</a:t>
            </a:r>
          </a:p>
          <a:p>
            <a:pPr lvl="1"/>
            <a:r>
              <a:rPr lang="en-US" dirty="0"/>
              <a:t>The assembly file doesn’t associate locally-defined code or static data with memory addresses (because we don’t know where code or data will live yet!)</a:t>
            </a:r>
          </a:p>
          <a:p>
            <a:pPr lvl="1"/>
            <a:r>
              <a:rPr lang="en-US" dirty="0"/>
              <a:t>The assembly file also doesn’t know the addresses for externally-defined symbols</a:t>
            </a:r>
          </a:p>
          <a:p>
            <a:r>
              <a:rPr lang="en-US" dirty="0"/>
              <a:t>The assembler consumes an assembly file and generates an </a:t>
            </a:r>
            <a:r>
              <a:rPr lang="en-US" b="1" i="1" dirty="0"/>
              <a:t>object file</a:t>
            </a:r>
          </a:p>
          <a:p>
            <a:pPr lvl="1"/>
            <a:r>
              <a:rPr lang="en-US" dirty="0"/>
              <a:t>An object file is a binary file, not a human-readable text file</a:t>
            </a:r>
          </a:p>
          <a:p>
            <a:pPr lvl="1"/>
            <a:r>
              <a:rPr lang="en-US" dirty="0"/>
              <a:t>An object file contains binary-level representations of machine instructions and static data like strings and numbers</a:t>
            </a:r>
          </a:p>
          <a:p>
            <a:pPr lvl="1"/>
            <a:r>
              <a:rPr lang="en-US" dirty="0"/>
              <a:t>An object file also contains other stuff (e.g., a symbol table and debugging information)</a:t>
            </a:r>
          </a:p>
          <a:p>
            <a:r>
              <a:rPr lang="en-US" dirty="0">
                <a:latin typeface="Lucida Console" panose="020B0609040504020204" pitchFamily="49" charset="0"/>
              </a:rPr>
              <a:t>g++ -c file.cc –o </a:t>
            </a:r>
            <a:r>
              <a:rPr lang="en-US" dirty="0" err="1">
                <a:latin typeface="Lucida Console" panose="020B0609040504020204" pitchFamily="49" charset="0"/>
              </a:rPr>
              <a:t>file.o</a:t>
            </a:r>
            <a:r>
              <a:rPr lang="en-US" dirty="0"/>
              <a:t>: Generate an assembly file and then generate an object file, placing the result in </a:t>
            </a:r>
            <a:r>
              <a:rPr lang="en-US" dirty="0" err="1">
                <a:latin typeface="Lucida Console" panose="020B0609040504020204" pitchFamily="49" charset="0"/>
              </a:rPr>
              <a:t>file.o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40C167-148A-7E90-EF7C-61E20CFF5572}"/>
              </a:ext>
            </a:extLst>
          </p:cNvPr>
          <p:cNvSpPr txBox="1"/>
          <p:nvPr/>
        </p:nvSpPr>
        <p:spPr>
          <a:xfrm>
            <a:off x="95766" y="0"/>
            <a:ext cx="5267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//Return the sum of the entries</a:t>
            </a:r>
          </a:p>
          <a:p>
            <a:r>
              <a:rPr lang="en-US" sz="1950" dirty="0">
                <a:solidFill>
                  <a:srgbClr val="00B050"/>
                </a:solidFill>
                <a:latin typeface="Lucida Console" panose="020B0609040504020204" pitchFamily="49" charset="0"/>
              </a:rPr>
              <a:t>//in an array.</a:t>
            </a: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sum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1950" dirty="0">
                <a:latin typeface="Lucida Console" panose="020B0609040504020204" pitchFamily="49" charset="0"/>
              </a:rPr>
              <a:t> a,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n)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 =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9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for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 =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950" dirty="0">
                <a:latin typeface="Lucida Console" panose="020B0609040504020204" pitchFamily="49" charset="0"/>
              </a:rPr>
              <a:t>;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 &lt; n;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++)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    s += a[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950" dirty="0">
                <a:latin typeface="Lucida Console" panose="020B0609040504020204" pitchFamily="49" charset="0"/>
              </a:rPr>
              <a:t> s;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136FF-6C31-E01B-6ED3-E9947867DB3D}"/>
              </a:ext>
            </a:extLst>
          </p:cNvPr>
          <p:cNvSpPr txBox="1"/>
          <p:nvPr/>
        </p:nvSpPr>
        <p:spPr>
          <a:xfrm>
            <a:off x="6428087" y="600164"/>
            <a:ext cx="4698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ucida Console" panose="020B0609040504020204" pitchFamily="49" charset="0"/>
              </a:rPr>
              <a:t>g++ -c sum.cc -o </a:t>
            </a:r>
            <a:r>
              <a:rPr lang="en-US" sz="2400" dirty="0" err="1">
                <a:latin typeface="Lucida Console" panose="020B0609040504020204" pitchFamily="49" charset="0"/>
              </a:rPr>
              <a:t>sum.o</a:t>
            </a:r>
            <a:endParaRPr lang="en-US" sz="2400" dirty="0">
              <a:latin typeface="Lucida Console" panose="020B0609040504020204" pitchFamily="49" charset="0"/>
            </a:endParaRPr>
          </a:p>
          <a:p>
            <a:pPr algn="ctr"/>
            <a:r>
              <a:rPr lang="en-US" sz="2400" dirty="0" err="1">
                <a:latin typeface="Lucida Console" panose="020B0609040504020204" pitchFamily="49" charset="0"/>
              </a:rPr>
              <a:t>objdump</a:t>
            </a:r>
            <a:r>
              <a:rPr lang="en-US" sz="2400" dirty="0">
                <a:latin typeface="Lucida Console" panose="020B0609040504020204" pitchFamily="49" charset="0"/>
              </a:rPr>
              <a:t> –d –C –t </a:t>
            </a:r>
            <a:r>
              <a:rPr lang="en-US" sz="2400" dirty="0" err="1">
                <a:latin typeface="Lucida Console" panose="020B0609040504020204" pitchFamily="49" charset="0"/>
              </a:rPr>
              <a:t>sum.o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08E78-6877-2FD6-B552-8ADE00E5702E}"/>
              </a:ext>
            </a:extLst>
          </p:cNvPr>
          <p:cNvSpPr txBox="1"/>
          <p:nvPr/>
        </p:nvSpPr>
        <p:spPr>
          <a:xfrm>
            <a:off x="4058166" y="1842041"/>
            <a:ext cx="8133834" cy="5047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sum.o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:     file format elf64-x86-64</a:t>
            </a:r>
          </a:p>
          <a:p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SYMBOL TABLE: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</a:t>
            </a:r>
            <a:r>
              <a:rPr lang="en-US" sz="14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df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*ABS*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sum.cc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.text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.text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.data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.data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bss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bss</a:t>
            </a:r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note.GNU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-stack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    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note.GNU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-stack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eh_frame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  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eh_frame</a:t>
            </a:r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.comment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     0000000000000000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.comment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g     F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.text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  0000000000000045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sum(int*, int)</a:t>
            </a:r>
          </a:p>
          <a:p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Disassembly of section .text: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&lt;sum(int*, int)&gt;</a:t>
            </a:r>
            <a:r>
              <a:rPr lang="en-US" sz="1400" dirty="0">
                <a:latin typeface="Lucida Console" panose="020B0609040504020204" pitchFamily="49" charset="0"/>
              </a:rPr>
              <a:t>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55</a:t>
            </a:r>
            <a:r>
              <a:rPr lang="en-US" sz="1400" dirty="0">
                <a:latin typeface="Lucida Console" panose="020B0609040504020204" pitchFamily="49" charset="0"/>
              </a:rPr>
              <a:t>                      </a:t>
            </a:r>
            <a:r>
              <a:rPr lang="en-US" sz="1400" dirty="0">
                <a:solidFill>
                  <a:srgbClr val="0070C0"/>
                </a:solidFill>
                <a:latin typeface="Lucida Console" panose="020B0609040504020204" pitchFamily="49" charset="0"/>
              </a:rPr>
              <a:t>push</a:t>
            </a:r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4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1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48 89 e5                </a:t>
            </a:r>
            <a:r>
              <a:rPr lang="en-US" sz="1400" dirty="0">
                <a:solidFill>
                  <a:srgbClr val="0070C0"/>
                </a:solidFill>
                <a:latin typeface="Lucida Console" panose="020B0609040504020204" pitchFamily="49" charset="0"/>
              </a:rPr>
              <a:t>mov</a:t>
            </a:r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4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4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48 89 7d e8</a:t>
            </a:r>
            <a:r>
              <a:rPr lang="en-US" sz="1400" dirty="0">
                <a:latin typeface="Lucida Console" panose="020B0609040504020204" pitchFamily="49" charset="0"/>
              </a:rPr>
              <a:t>             </a:t>
            </a:r>
            <a:r>
              <a:rPr lang="en-US" sz="1400" dirty="0">
                <a:solidFill>
                  <a:srgbClr val="0070C0"/>
                </a:solidFill>
                <a:latin typeface="Lucida Console" panose="020B0609040504020204" pitchFamily="49" charset="0"/>
              </a:rPr>
              <a:t>mov</a:t>
            </a:r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%rdi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-0x18</a:t>
            </a:r>
            <a:r>
              <a:rPr lang="en-US" sz="1400" dirty="0">
                <a:latin typeface="Lucida Console" panose="020B0609040504020204" pitchFamily="49" charset="0"/>
              </a:rPr>
              <a:t>(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400" dirty="0">
                <a:latin typeface="Lucida Console" panose="020B0609040504020204" pitchFamily="49" charset="0"/>
              </a:rPr>
              <a:t>)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8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89 75 e4</a:t>
            </a:r>
            <a:r>
              <a:rPr lang="en-US" sz="1400" dirty="0">
                <a:latin typeface="Lucida Console" panose="020B0609040504020204" pitchFamily="49" charset="0"/>
              </a:rPr>
              <a:t>                </a:t>
            </a:r>
            <a:r>
              <a:rPr lang="en-US" sz="1400" dirty="0">
                <a:solidFill>
                  <a:srgbClr val="0070C0"/>
                </a:solidFill>
                <a:latin typeface="Lucida Console" panose="020B0609040504020204" pitchFamily="49" charset="0"/>
              </a:rPr>
              <a:t>mov</a:t>
            </a:r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%esi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-0x1c</a:t>
            </a:r>
            <a:r>
              <a:rPr lang="en-US" sz="1400" dirty="0">
                <a:latin typeface="Lucida Console" panose="020B0609040504020204" pitchFamily="49" charset="0"/>
              </a:rPr>
              <a:t>(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400" dirty="0">
                <a:latin typeface="Lucida Console" panose="020B0609040504020204" pitchFamily="49" charset="0"/>
              </a:rPr>
              <a:t>)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b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c7 45 fc 00 00 00 00</a:t>
            </a:r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movl</a:t>
            </a:r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$0x0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-0x4</a:t>
            </a:r>
            <a:r>
              <a:rPr lang="en-US" sz="1400" dirty="0">
                <a:latin typeface="Lucida Console" panose="020B0609040504020204" pitchFamily="49" charset="0"/>
              </a:rPr>
              <a:t>(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400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16C4354-EF59-A840-8415-7624EE558080}"/>
              </a:ext>
            </a:extLst>
          </p:cNvPr>
          <p:cNvSpPr/>
          <p:nvPr/>
        </p:nvSpPr>
        <p:spPr>
          <a:xfrm>
            <a:off x="5285858" y="647002"/>
            <a:ext cx="1312649" cy="94227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E7BD133-5585-3E51-E934-D7C2DC5514E8}"/>
              </a:ext>
            </a:extLst>
          </p:cNvPr>
          <p:cNvSpPr/>
          <p:nvPr/>
        </p:nvSpPr>
        <p:spPr>
          <a:xfrm rot="5400000">
            <a:off x="8275536" y="1209971"/>
            <a:ext cx="641373" cy="94227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F9175A-D05B-4481-9237-D5909ED4BA92}"/>
              </a:ext>
            </a:extLst>
          </p:cNvPr>
          <p:cNvGrpSpPr/>
          <p:nvPr/>
        </p:nvGrpSpPr>
        <p:grpSpPr>
          <a:xfrm>
            <a:off x="1408671" y="3574346"/>
            <a:ext cx="2723637" cy="923330"/>
            <a:chOff x="3253058" y="4331325"/>
            <a:chExt cx="272363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C64D4B-F7A1-2F46-E9A7-D6B196BA3FCD}"/>
                </a:ext>
              </a:extLst>
            </p:cNvPr>
            <p:cNvSpPr txBox="1"/>
            <p:nvPr/>
          </p:nvSpPr>
          <p:spPr>
            <a:xfrm>
              <a:off x="3253058" y="4331325"/>
              <a:ext cx="27236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</a:t>
              </a:r>
              <a:r>
                <a:rPr lang="en-US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sum()</a:t>
              </a: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symbol is a globally-visible (“g”) function (“F”)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BCAC76-82A2-FDD6-CF64-F36A8E6712F6}"/>
                </a:ext>
              </a:extLst>
            </p:cNvPr>
            <p:cNvCxnSpPr>
              <a:cxnSpLocks/>
            </p:cNvCxnSpPr>
            <p:nvPr/>
          </p:nvCxnSpPr>
          <p:spPr>
            <a:xfrm>
              <a:off x="4921219" y="5110002"/>
              <a:ext cx="10431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56360B-F75B-B527-013D-F3C007EF00AE}"/>
              </a:ext>
            </a:extLst>
          </p:cNvPr>
          <p:cNvGrpSpPr/>
          <p:nvPr/>
        </p:nvGrpSpPr>
        <p:grpSpPr>
          <a:xfrm>
            <a:off x="308007" y="4826675"/>
            <a:ext cx="3799587" cy="2031325"/>
            <a:chOff x="2164751" y="4312544"/>
            <a:chExt cx="3799587" cy="20313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EDADEC-F95D-8897-4BBD-BD731F3609B3}"/>
                </a:ext>
              </a:extLst>
            </p:cNvPr>
            <p:cNvSpPr txBox="1"/>
            <p:nvPr/>
          </p:nvSpPr>
          <p:spPr>
            <a:xfrm>
              <a:off x="2164751" y="4312544"/>
              <a:ext cx="33185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assembler can calculate address offsets because the assembler knows how big each instruction is . . . but to be useful, </a:t>
              </a:r>
              <a:r>
                <a:rPr lang="en-US" b="1" dirty="0" err="1">
                  <a:latin typeface="Lucida Console" panose="020B0609040504020204" pitchFamily="49" charset="0"/>
                  <a:cs typeface="Segoe UI" panose="020B0502040204020203" pitchFamily="34" charset="0"/>
                </a:rPr>
                <a:t>sum.o</a:t>
              </a: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must be linked with another object file which invokes </a:t>
              </a:r>
              <a:r>
                <a:rPr lang="en-US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sum()</a:t>
              </a: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DFF5636-3971-3AB5-0AB7-48E8FC1E149F}"/>
                </a:ext>
              </a:extLst>
            </p:cNvPr>
            <p:cNvCxnSpPr/>
            <p:nvPr/>
          </p:nvCxnSpPr>
          <p:spPr>
            <a:xfrm>
              <a:off x="5111721" y="5110002"/>
              <a:ext cx="8526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3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A136FF-6C31-E01B-6ED3-E9947867DB3D}"/>
              </a:ext>
            </a:extLst>
          </p:cNvPr>
          <p:cNvSpPr txBox="1"/>
          <p:nvPr/>
        </p:nvSpPr>
        <p:spPr>
          <a:xfrm>
            <a:off x="6428087" y="600164"/>
            <a:ext cx="4698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ucida Console" panose="020B0609040504020204" pitchFamily="49" charset="0"/>
              </a:rPr>
              <a:t>g++ -c main.cc -o </a:t>
            </a:r>
            <a:r>
              <a:rPr lang="en-US" sz="2400" dirty="0" err="1">
                <a:latin typeface="Lucida Console" panose="020B0609040504020204" pitchFamily="49" charset="0"/>
              </a:rPr>
              <a:t>main.o</a:t>
            </a:r>
            <a:endParaRPr lang="en-US" sz="2400" dirty="0">
              <a:latin typeface="Lucida Console" panose="020B0609040504020204" pitchFamily="49" charset="0"/>
            </a:endParaRPr>
          </a:p>
          <a:p>
            <a:pPr algn="ctr"/>
            <a:r>
              <a:rPr lang="en-US" sz="2400" dirty="0" err="1">
                <a:latin typeface="Lucida Console" panose="020B0609040504020204" pitchFamily="49" charset="0"/>
              </a:rPr>
              <a:t>objdump</a:t>
            </a:r>
            <a:r>
              <a:rPr lang="en-US" sz="2400" dirty="0">
                <a:latin typeface="Lucida Console" panose="020B0609040504020204" pitchFamily="49" charset="0"/>
              </a:rPr>
              <a:t> –d –C –t </a:t>
            </a:r>
            <a:r>
              <a:rPr lang="en-US" sz="2400" dirty="0" err="1">
                <a:latin typeface="Lucida Console" panose="020B0609040504020204" pitchFamily="49" charset="0"/>
              </a:rPr>
              <a:t>main.o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16C4354-EF59-A840-8415-7624EE558080}"/>
              </a:ext>
            </a:extLst>
          </p:cNvPr>
          <p:cNvSpPr/>
          <p:nvPr/>
        </p:nvSpPr>
        <p:spPr>
          <a:xfrm>
            <a:off x="4386076" y="647002"/>
            <a:ext cx="2212431" cy="94227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8C0E7-6832-8462-F41F-812345546A15}"/>
              </a:ext>
            </a:extLst>
          </p:cNvPr>
          <p:cNvSpPr txBox="1"/>
          <p:nvPr/>
        </p:nvSpPr>
        <p:spPr>
          <a:xfrm>
            <a:off x="4058166" y="1842041"/>
            <a:ext cx="8133834" cy="5047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main.o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:     file format elf64-x86-64</a:t>
            </a:r>
          </a:p>
          <a:p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SYMBOL TABLE: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</a:t>
            </a:r>
            <a:r>
              <a:rPr lang="en-US" sz="1400" dirty="0" err="1">
                <a:solidFill>
                  <a:srgbClr val="C00000"/>
                </a:solidFill>
                <a:latin typeface="Lucida Console" panose="020B0609040504020204" pitchFamily="49" charset="0"/>
              </a:rPr>
              <a:t>df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*ABS*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main.cc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.text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.text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.data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.data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bss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bss</a:t>
            </a:r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note.GNU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-stack     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note.GNU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-stack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eh_frame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.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eh_frame</a:t>
            </a:r>
            <a:endParaRPr lang="en-US" sz="14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l    d 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.comment    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.comment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g     O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.data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0000000000000008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array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 g     F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.text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000000000000001f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main</a:t>
            </a: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*UND*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sum(int*, int)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Disassembly of section .text: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0000000000000000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&lt;main&gt;</a:t>
            </a:r>
            <a:r>
              <a:rPr lang="en-US" sz="1400" dirty="0">
                <a:latin typeface="Lucida Console" panose="020B0609040504020204" pitchFamily="49" charset="0"/>
              </a:rPr>
              <a:t>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0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55</a:t>
            </a:r>
            <a:r>
              <a:rPr lang="en-US" sz="1400" dirty="0">
                <a:latin typeface="Lucida Console" panose="020B0609040504020204" pitchFamily="49" charset="0"/>
              </a:rPr>
              <a:t>                      </a:t>
            </a:r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4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1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48 89 e5 </a:t>
            </a:r>
            <a:r>
              <a:rPr lang="en-US" sz="1400" dirty="0">
                <a:latin typeface="Lucida Console" panose="020B0609040504020204" pitchFamily="49" charset="0"/>
              </a:rPr>
              <a:t>               </a:t>
            </a:r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mov</a:t>
            </a:r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4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4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Lucida Console" panose="020B0609040504020204" pitchFamily="49" charset="0"/>
              </a:rPr>
              <a:t>4</a:t>
            </a:r>
            <a:r>
              <a:rPr lang="en-US" sz="1400" dirty="0">
                <a:latin typeface="Lucida Console" panose="020B0609040504020204" pitchFamily="49" charset="0"/>
              </a:rPr>
              <a:t>:   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48 83 </a:t>
            </a:r>
            <a:r>
              <a:rPr lang="en-US" sz="1400" dirty="0" err="1">
                <a:solidFill>
                  <a:srgbClr val="7030A0"/>
                </a:solidFill>
                <a:latin typeface="Lucida Console" panose="020B0609040504020204" pitchFamily="49" charset="0"/>
              </a:rPr>
              <a:t>ec</a:t>
            </a:r>
            <a:r>
              <a:rPr lang="en-US" sz="1400" dirty="0">
                <a:solidFill>
                  <a:srgbClr val="7030A0"/>
                </a:solidFill>
                <a:latin typeface="Lucida Console" panose="020B0609040504020204" pitchFamily="49" charset="0"/>
              </a:rPr>
              <a:t> 10</a:t>
            </a:r>
            <a:r>
              <a:rPr lang="en-US" sz="1400" dirty="0">
                <a:latin typeface="Lucida Console" panose="020B0609040504020204" pitchFamily="49" charset="0"/>
              </a:rPr>
              <a:t>             </a:t>
            </a:r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sub</a:t>
            </a:r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$0x10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  <a:r>
              <a:rPr lang="en-US" sz="1400" dirty="0">
                <a:solidFill>
                  <a:srgbClr val="FF66FF"/>
                </a:solidFill>
                <a:latin typeface="Lucida Console" panose="020B0609040504020204" pitchFamily="49" charset="0"/>
              </a:rPr>
              <a:t>%rsp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6BCC4-8992-26A2-421C-6C95DCEC15D1}"/>
              </a:ext>
            </a:extLst>
          </p:cNvPr>
          <p:cNvSpPr txBox="1"/>
          <p:nvPr/>
        </p:nvSpPr>
        <p:spPr>
          <a:xfrm>
            <a:off x="183034" y="174316"/>
            <a:ext cx="4612157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sum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1950" dirty="0">
                <a:latin typeface="Lucida Console" panose="020B0609040504020204" pitchFamily="49" charset="0"/>
              </a:rPr>
              <a:t> a,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n);</a:t>
            </a:r>
          </a:p>
          <a:p>
            <a:endParaRPr lang="en-US" sz="195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array[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] = {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50" dirty="0">
                <a:latin typeface="Lucida Console" panose="020B0609040504020204" pitchFamily="49" charset="0"/>
              </a:rPr>
              <a:t>,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};</a:t>
            </a: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main ()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val</a:t>
            </a:r>
            <a:r>
              <a:rPr lang="en-US" sz="1950" dirty="0">
                <a:latin typeface="Lucida Console" panose="020B0609040504020204" pitchFamily="49" charset="0"/>
              </a:rPr>
              <a:t> = sum(array,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val</a:t>
            </a:r>
            <a:r>
              <a:rPr lang="en-US" sz="19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E7BD133-5585-3E51-E934-D7C2DC5514E8}"/>
              </a:ext>
            </a:extLst>
          </p:cNvPr>
          <p:cNvSpPr/>
          <p:nvPr/>
        </p:nvSpPr>
        <p:spPr>
          <a:xfrm rot="5400000">
            <a:off x="8275536" y="1209971"/>
            <a:ext cx="641373" cy="942278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5EE87C-7ED7-0683-EED4-797680BF17D2}"/>
              </a:ext>
            </a:extLst>
          </p:cNvPr>
          <p:cNvGrpSpPr/>
          <p:nvPr/>
        </p:nvGrpSpPr>
        <p:grpSpPr>
          <a:xfrm>
            <a:off x="1094472" y="4374968"/>
            <a:ext cx="3025478" cy="830997"/>
            <a:chOff x="2938860" y="4925426"/>
            <a:chExt cx="3025478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4D6098-4685-E786-69FA-4E9148FC1B97}"/>
                </a:ext>
              </a:extLst>
            </p:cNvPr>
            <p:cNvSpPr txBox="1"/>
            <p:nvPr/>
          </p:nvSpPr>
          <p:spPr>
            <a:xfrm>
              <a:off x="2938860" y="4925426"/>
              <a:ext cx="2140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The </a:t>
              </a:r>
              <a:r>
                <a:rPr lang="en-US" sz="1600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main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symbol is a globally-visible function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0404994-9DBB-0C01-83BD-DB389111DD53}"/>
                </a:ext>
              </a:extLst>
            </p:cNvPr>
            <p:cNvCxnSpPr>
              <a:cxnSpLocks/>
            </p:cNvCxnSpPr>
            <p:nvPr/>
          </p:nvCxnSpPr>
          <p:spPr>
            <a:xfrm>
              <a:off x="4921219" y="5110002"/>
              <a:ext cx="10431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D040D7-4A52-CC7D-514A-3AB8B6570A3A}"/>
              </a:ext>
            </a:extLst>
          </p:cNvPr>
          <p:cNvGrpSpPr/>
          <p:nvPr/>
        </p:nvGrpSpPr>
        <p:grpSpPr>
          <a:xfrm>
            <a:off x="395416" y="4759426"/>
            <a:ext cx="3764463" cy="2071839"/>
            <a:chOff x="395416" y="4759426"/>
            <a:chExt cx="3764463" cy="20718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F7A3310-0DB5-DD2F-C9F2-713B23AD1B42}"/>
                </a:ext>
              </a:extLst>
            </p:cNvPr>
            <p:cNvGrpSpPr/>
            <p:nvPr/>
          </p:nvGrpSpPr>
          <p:grpSpPr>
            <a:xfrm>
              <a:off x="395416" y="4768521"/>
              <a:ext cx="3764463" cy="2062744"/>
              <a:chOff x="2239805" y="5103462"/>
              <a:chExt cx="3764463" cy="206274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17F337-6387-EF19-0044-99ACA85155CB}"/>
                  </a:ext>
                </a:extLst>
              </p:cNvPr>
              <p:cNvSpPr txBox="1"/>
              <p:nvPr/>
            </p:nvSpPr>
            <p:spPr>
              <a:xfrm>
                <a:off x="2239805" y="6335209"/>
                <a:ext cx="37644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OH NO</a:t>
                </a:r>
              </a:p>
              <a:p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IT’S UNDEFINED LOCALLY</a:t>
                </a:r>
              </a:p>
              <a:p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DOES SOMEONE ELSE DEFINE IT?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60FEA0A-C94B-4F1A-D12D-A34622D39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2779" y="5103462"/>
                <a:ext cx="521559" cy="65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5B5E50-4593-5CDD-CDAB-FBE6583B65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37" y="5691927"/>
              <a:ext cx="0" cy="3773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71CD629-074C-881D-8F41-40CB0550B7F8}"/>
                </a:ext>
              </a:extLst>
            </p:cNvPr>
            <p:cNvCxnSpPr>
              <a:cxnSpLocks/>
            </p:cNvCxnSpPr>
            <p:nvPr/>
          </p:nvCxnSpPr>
          <p:spPr>
            <a:xfrm>
              <a:off x="541380" y="5673456"/>
              <a:ext cx="30570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0D59FD3-4051-098B-5F73-755A22703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5705" y="4759426"/>
              <a:ext cx="0" cy="923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C55E39-AFA3-4A72-E78F-4D9E297F49DF}"/>
              </a:ext>
            </a:extLst>
          </p:cNvPr>
          <p:cNvGrpSpPr/>
          <p:nvPr/>
        </p:nvGrpSpPr>
        <p:grpSpPr>
          <a:xfrm>
            <a:off x="480014" y="2909881"/>
            <a:ext cx="3639937" cy="1463243"/>
            <a:chOff x="480014" y="2909881"/>
            <a:chExt cx="3639937" cy="14632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F9175A-D05B-4481-9237-D5909ED4BA92}"/>
                </a:ext>
              </a:extLst>
            </p:cNvPr>
            <p:cNvGrpSpPr/>
            <p:nvPr/>
          </p:nvGrpSpPr>
          <p:grpSpPr>
            <a:xfrm>
              <a:off x="480014" y="2909881"/>
              <a:ext cx="3639937" cy="1443142"/>
              <a:chOff x="2324401" y="3666860"/>
              <a:chExt cx="3639937" cy="144314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C64D4B-F7A1-2F46-E9A7-D6B196BA3FCD}"/>
                  </a:ext>
                </a:extLst>
              </p:cNvPr>
              <p:cNvSpPr txBox="1"/>
              <p:nvPr/>
            </p:nvSpPr>
            <p:spPr>
              <a:xfrm>
                <a:off x="2324401" y="3666860"/>
                <a:ext cx="291809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</a:t>
                </a:r>
                <a:r>
                  <a:rPr lang="en-US" sz="1600" b="1" dirty="0">
                    <a:latin typeface="Lucida Console" panose="020B0609040504020204" pitchFamily="49" charset="0"/>
                    <a:cs typeface="Segoe UI" panose="020B0502040204020203" pitchFamily="34" charset="0"/>
                  </a:rPr>
                  <a:t>array</a:t>
                </a: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symbol is the name of an object (“O”), i.e., a program variable that is globally (“g”) visible to other objects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0BCAC76-82A2-FDD6-CF64-F36A8E671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2777" y="5110002"/>
                <a:ext cx="52156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7BCDF53-123A-016C-34C9-763FCCB4B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5705" y="3825850"/>
              <a:ext cx="0" cy="5472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F41F4C2-392D-6AD9-4580-CA81E7D9EB66}"/>
                </a:ext>
              </a:extLst>
            </p:cNvPr>
            <p:cNvCxnSpPr>
              <a:cxnSpLocks/>
            </p:cNvCxnSpPr>
            <p:nvPr/>
          </p:nvCxnSpPr>
          <p:spPr>
            <a:xfrm>
              <a:off x="2861146" y="3825850"/>
              <a:ext cx="7556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76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4FF3-CA4B-823E-2C47-47FCE874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91"/>
            <a:ext cx="10515600" cy="944691"/>
          </a:xfrm>
        </p:spPr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89C9-EB3A-9444-ECA3-66986FE2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7" y="803190"/>
            <a:ext cx="12056073" cy="62278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i="1" dirty="0"/>
              <a:t>compiler</a:t>
            </a:r>
            <a:r>
              <a:rPr lang="en-US" dirty="0"/>
              <a:t> consumes a source code file and generates a human-readable assembly file</a:t>
            </a:r>
          </a:p>
          <a:p>
            <a:r>
              <a:rPr lang="en-US" dirty="0"/>
              <a:t>The assembly file contains assembler mnemonics, but with some parts missing</a:t>
            </a:r>
          </a:p>
          <a:p>
            <a:pPr lvl="1"/>
            <a:r>
              <a:rPr lang="en-US" dirty="0"/>
              <a:t>The assembly file doesn’t associate locally-defined code or static data with virtual addresses (because we don’t know where code or data will live yet!)</a:t>
            </a:r>
          </a:p>
          <a:p>
            <a:pPr lvl="1"/>
            <a:r>
              <a:rPr lang="en-US" dirty="0"/>
              <a:t>The assembly file also doesn’t know the addresses for externally-defined symbols</a:t>
            </a:r>
          </a:p>
          <a:p>
            <a:r>
              <a:rPr lang="en-US" dirty="0"/>
              <a:t>The </a:t>
            </a:r>
            <a:r>
              <a:rPr lang="en-US" b="1" i="1" dirty="0"/>
              <a:t>assembler</a:t>
            </a:r>
            <a:r>
              <a:rPr lang="en-US" dirty="0"/>
              <a:t> consumes an assembly file and generates a binary-formatted object file that contains:</a:t>
            </a:r>
          </a:p>
          <a:p>
            <a:pPr lvl="1"/>
            <a:r>
              <a:rPr lang="en-US" dirty="0"/>
              <a:t>Machine instructions and their relative offsets (i.e., addresses)</a:t>
            </a:r>
          </a:p>
          <a:p>
            <a:pPr lvl="1"/>
            <a:r>
              <a:rPr lang="en-US" dirty="0"/>
              <a:t>A symbol table which indicates:</a:t>
            </a:r>
          </a:p>
          <a:p>
            <a:pPr lvl="2"/>
            <a:r>
              <a:rPr lang="en-US" dirty="0"/>
              <a:t>The global symbols that are defined by the object and visible to other objects</a:t>
            </a:r>
          </a:p>
          <a:p>
            <a:pPr lvl="2"/>
            <a:r>
              <a:rPr lang="en-US" dirty="0"/>
              <a:t>The global symbols defined by the object but only visible within the object: C++ variables defined with the </a:t>
            </a:r>
            <a:r>
              <a:rPr lang="en-US" dirty="0">
                <a:latin typeface="Lucida Console" panose="020B0609040504020204" pitchFamily="49" charset="0"/>
              </a:rPr>
              <a:t>static</a:t>
            </a:r>
            <a:r>
              <a:rPr lang="en-US" dirty="0"/>
              <a:t> attribute (e.g., </a:t>
            </a:r>
            <a:r>
              <a:rPr lang="en-US" dirty="0">
                <a:latin typeface="Lucida Console" panose="020B0609040504020204" pitchFamily="49" charset="0"/>
              </a:rPr>
              <a:t>static int bar(){. . .}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external symbols that the object wants to import from other objects</a:t>
            </a:r>
          </a:p>
          <a:p>
            <a:r>
              <a:rPr lang="en-US" dirty="0"/>
              <a:t>The </a:t>
            </a:r>
            <a:r>
              <a:rPr lang="en-US" b="1" i="1" dirty="0"/>
              <a:t>linker</a:t>
            </a:r>
            <a:r>
              <a:rPr lang="en-US" dirty="0"/>
              <a:t> combines object files to produce an executable file!</a:t>
            </a:r>
          </a:p>
          <a:p>
            <a:pPr lvl="1"/>
            <a:r>
              <a:rPr lang="en-US" dirty="0"/>
              <a:t>The linker creates a new object that merges all of the code and data from the individual objects</a:t>
            </a:r>
          </a:p>
          <a:p>
            <a:pPr lvl="1"/>
            <a:r>
              <a:rPr lang="en-US" dirty="0"/>
              <a:t>The linker then patches unresolved symbol references, using the symbol table from each individual object file to locate everything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89262D-7ADF-601A-7EC2-479BFF068715}"/>
              </a:ext>
            </a:extLst>
          </p:cNvPr>
          <p:cNvGrpSpPr/>
          <p:nvPr/>
        </p:nvGrpSpPr>
        <p:grpSpPr>
          <a:xfrm>
            <a:off x="0" y="2917702"/>
            <a:ext cx="12191996" cy="932697"/>
            <a:chOff x="0" y="2917702"/>
            <a:chExt cx="12191996" cy="9326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F8A1C4-0C97-13C3-4DC7-59D1AF3B26C5}"/>
                </a:ext>
              </a:extLst>
            </p:cNvPr>
            <p:cNvSpPr/>
            <p:nvPr/>
          </p:nvSpPr>
          <p:spPr>
            <a:xfrm>
              <a:off x="0" y="2917702"/>
              <a:ext cx="12191996" cy="932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0041F8-2358-C922-1A31-46A66D7E81A1}"/>
                </a:ext>
              </a:extLst>
            </p:cNvPr>
            <p:cNvSpPr txBox="1"/>
            <p:nvPr/>
          </p:nvSpPr>
          <p:spPr>
            <a:xfrm>
              <a:off x="42418" y="3228944"/>
              <a:ext cx="2051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COMPILATION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43088E1-7A1C-5399-8F7A-442B561CC22B}"/>
              </a:ext>
            </a:extLst>
          </p:cNvPr>
          <p:cNvSpPr txBox="1"/>
          <p:nvPr/>
        </p:nvSpPr>
        <p:spPr>
          <a:xfrm>
            <a:off x="7485881" y="444846"/>
            <a:ext cx="4612157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sum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1950" dirty="0">
                <a:latin typeface="Lucida Console" panose="020B0609040504020204" pitchFamily="49" charset="0"/>
              </a:rPr>
              <a:t> a,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n);</a:t>
            </a:r>
          </a:p>
          <a:p>
            <a:endParaRPr lang="en-US" sz="195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array[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] = {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50" dirty="0">
                <a:latin typeface="Lucida Console" panose="020B0609040504020204" pitchFamily="49" charset="0"/>
              </a:rPr>
              <a:t>,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};</a:t>
            </a:r>
          </a:p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main ()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val</a:t>
            </a:r>
            <a:r>
              <a:rPr lang="en-US" sz="1950" dirty="0">
                <a:latin typeface="Lucida Console" panose="020B0609040504020204" pitchFamily="49" charset="0"/>
              </a:rPr>
              <a:t> = sum(array,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95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val</a:t>
            </a:r>
            <a:r>
              <a:rPr lang="en-US" sz="19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0CA05-C755-08D4-0840-EFD4C689397C}"/>
              </a:ext>
            </a:extLst>
          </p:cNvPr>
          <p:cNvSpPr txBox="1"/>
          <p:nvPr/>
        </p:nvSpPr>
        <p:spPr>
          <a:xfrm>
            <a:off x="1999485" y="444846"/>
            <a:ext cx="5267066" cy="2192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sum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1950" dirty="0">
                <a:latin typeface="Lucida Console" panose="020B0609040504020204" pitchFamily="49" charset="0"/>
              </a:rPr>
              <a:t> a,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n)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s =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9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for (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50" dirty="0">
                <a:latin typeface="Lucida Console" panose="020B0609040504020204" pitchFamily="49" charset="0"/>
              </a:rPr>
              <a:t>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 = </a:t>
            </a:r>
            <a:r>
              <a:rPr lang="en-US" sz="19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950" dirty="0">
                <a:latin typeface="Lucida Console" panose="020B0609040504020204" pitchFamily="49" charset="0"/>
              </a:rPr>
              <a:t>;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 &lt; n; 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++) {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    s += a[</a:t>
            </a:r>
            <a:r>
              <a:rPr lang="en-US" sz="1950" dirty="0" err="1">
                <a:latin typeface="Lucida Console" panose="020B0609040504020204" pitchFamily="49" charset="0"/>
              </a:rPr>
              <a:t>i</a:t>
            </a:r>
            <a:r>
              <a:rPr lang="en-US" sz="1950" dirty="0">
                <a:latin typeface="Lucida Console" panose="020B0609040504020204" pitchFamily="49" charset="0"/>
              </a:rPr>
              <a:t>];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    </a:t>
            </a:r>
            <a:r>
              <a:rPr lang="en-US" sz="195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950" dirty="0">
                <a:latin typeface="Lucida Console" panose="020B0609040504020204" pitchFamily="49" charset="0"/>
              </a:rPr>
              <a:t> s;</a:t>
            </a:r>
          </a:p>
          <a:p>
            <a:r>
              <a:rPr lang="en-US" sz="195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119E0-87BB-866D-5F95-48842F10EF09}"/>
              </a:ext>
            </a:extLst>
          </p:cNvPr>
          <p:cNvSpPr txBox="1"/>
          <p:nvPr/>
        </p:nvSpPr>
        <p:spPr>
          <a:xfrm>
            <a:off x="3607022" y="61789"/>
            <a:ext cx="205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Console" panose="020B0609040504020204" pitchFamily="49" charset="0"/>
              </a:rPr>
              <a:t>sum.cc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09BCD-8CED-CCAE-A78A-32DC3BB7D8B4}"/>
              </a:ext>
            </a:extLst>
          </p:cNvPr>
          <p:cNvSpPr txBox="1"/>
          <p:nvPr/>
        </p:nvSpPr>
        <p:spPr>
          <a:xfrm>
            <a:off x="8765963" y="61789"/>
            <a:ext cx="205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Console" panose="020B0609040504020204" pitchFamily="49" charset="0"/>
              </a:rPr>
              <a:t>main.cc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CD752-EA79-DD26-EEE9-C8939FBD7F37}"/>
              </a:ext>
            </a:extLst>
          </p:cNvPr>
          <p:cNvGrpSpPr/>
          <p:nvPr/>
        </p:nvGrpSpPr>
        <p:grpSpPr>
          <a:xfrm>
            <a:off x="3043628" y="2637754"/>
            <a:ext cx="3178775" cy="1022592"/>
            <a:chOff x="3043628" y="2637754"/>
            <a:chExt cx="3178775" cy="10225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AB3CA7-694C-B72F-9C2B-4C9A29222847}"/>
                </a:ext>
              </a:extLst>
            </p:cNvPr>
            <p:cNvSpPr txBox="1"/>
            <p:nvPr/>
          </p:nvSpPr>
          <p:spPr>
            <a:xfrm>
              <a:off x="3043628" y="3197653"/>
              <a:ext cx="3178775" cy="46269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Lucida Console" panose="020B0609040504020204" pitchFamily="49" charset="0"/>
                </a:rPr>
                <a:t>g++ -S sum.cc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341F3EF-3FB6-0C91-DDD7-9D940FBC52BF}"/>
                </a:ext>
              </a:extLst>
            </p:cNvPr>
            <p:cNvCxnSpPr>
              <a:stCxn id="5" idx="2"/>
              <a:endCxn id="9" idx="0"/>
            </p:cNvCxnSpPr>
            <p:nvPr/>
          </p:nvCxnSpPr>
          <p:spPr>
            <a:xfrm flipH="1">
              <a:off x="4633016" y="2637754"/>
              <a:ext cx="2" cy="559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2BC2CE-5C78-1C5B-A659-64E74127D68C}"/>
              </a:ext>
            </a:extLst>
          </p:cNvPr>
          <p:cNvGrpSpPr/>
          <p:nvPr/>
        </p:nvGrpSpPr>
        <p:grpSpPr>
          <a:xfrm>
            <a:off x="8120841" y="2637754"/>
            <a:ext cx="3178775" cy="1022592"/>
            <a:chOff x="8120841" y="2637754"/>
            <a:chExt cx="3178775" cy="10225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A1222D-85F1-3A7A-C548-81F586B93BA5}"/>
                </a:ext>
              </a:extLst>
            </p:cNvPr>
            <p:cNvSpPr txBox="1"/>
            <p:nvPr/>
          </p:nvSpPr>
          <p:spPr>
            <a:xfrm>
              <a:off x="8120841" y="3197653"/>
              <a:ext cx="3178775" cy="46269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Lucida Console" panose="020B0609040504020204" pitchFamily="49" charset="0"/>
                </a:rPr>
                <a:t>g++ -S main.cc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87BF7F-4929-2C29-AFFD-5CB97B85A072}"/>
                </a:ext>
              </a:extLst>
            </p:cNvPr>
            <p:cNvCxnSpPr>
              <a:endCxn id="17" idx="0"/>
            </p:cNvCxnSpPr>
            <p:nvPr/>
          </p:nvCxnSpPr>
          <p:spPr>
            <a:xfrm flipH="1">
              <a:off x="9710229" y="2637754"/>
              <a:ext cx="2" cy="559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358B14-16CD-86F9-6DCB-D1DCE0153F65}"/>
              </a:ext>
            </a:extLst>
          </p:cNvPr>
          <p:cNvGrpSpPr/>
          <p:nvPr/>
        </p:nvGrpSpPr>
        <p:grpSpPr>
          <a:xfrm>
            <a:off x="2408668" y="3660346"/>
            <a:ext cx="9525906" cy="1021564"/>
            <a:chOff x="2408668" y="3660346"/>
            <a:chExt cx="9525906" cy="10215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6DA979-0386-5C3A-4C08-5B152E62B94F}"/>
                </a:ext>
              </a:extLst>
            </p:cNvPr>
            <p:cNvSpPr txBox="1"/>
            <p:nvPr/>
          </p:nvSpPr>
          <p:spPr>
            <a:xfrm>
              <a:off x="2408668" y="4220245"/>
              <a:ext cx="4448693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Lucida Console" panose="020B0609040504020204" pitchFamily="49" charset="0"/>
                </a:rPr>
                <a:t>g++ -c </a:t>
              </a:r>
              <a:r>
                <a:rPr lang="en-US" sz="2400" dirty="0" err="1">
                  <a:latin typeface="Lucida Console" panose="020B0609040504020204" pitchFamily="49" charset="0"/>
                </a:rPr>
                <a:t>sum.s</a:t>
              </a:r>
              <a:r>
                <a:rPr lang="en-US" sz="2400" dirty="0">
                  <a:latin typeface="Lucida Console" panose="020B0609040504020204" pitchFamily="49" charset="0"/>
                </a:rPr>
                <a:t> –o </a:t>
              </a:r>
              <a:r>
                <a:rPr lang="en-US" sz="2400" dirty="0" err="1">
                  <a:latin typeface="Lucida Console" panose="020B0609040504020204" pitchFamily="49" charset="0"/>
                </a:rPr>
                <a:t>sum.o</a:t>
              </a:r>
              <a:endParaRPr lang="en-US" sz="2400" dirty="0">
                <a:latin typeface="Lucida Console" panose="020B06090405040202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4839FD7-498E-69C2-4717-E0DF5342BB32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flipH="1">
              <a:off x="4633015" y="3660346"/>
              <a:ext cx="1" cy="559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BD3B7-7260-F778-9483-86664EBEA39E}"/>
                </a:ext>
              </a:extLst>
            </p:cNvPr>
            <p:cNvSpPr txBox="1"/>
            <p:nvPr/>
          </p:nvSpPr>
          <p:spPr>
            <a:xfrm>
              <a:off x="7485881" y="4220245"/>
              <a:ext cx="4448693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Lucida Console" panose="020B0609040504020204" pitchFamily="49" charset="0"/>
                </a:rPr>
                <a:t>g++ -c </a:t>
              </a:r>
              <a:r>
                <a:rPr lang="en-US" sz="2400" dirty="0" err="1">
                  <a:latin typeface="Lucida Console" panose="020B0609040504020204" pitchFamily="49" charset="0"/>
                </a:rPr>
                <a:t>main.s</a:t>
              </a:r>
              <a:r>
                <a:rPr lang="en-US" sz="2400" dirty="0">
                  <a:latin typeface="Lucida Console" panose="020B0609040504020204" pitchFamily="49" charset="0"/>
                </a:rPr>
                <a:t> –o </a:t>
              </a:r>
              <a:r>
                <a:rPr lang="en-US" sz="2400" dirty="0" err="1">
                  <a:latin typeface="Lucida Console" panose="020B0609040504020204" pitchFamily="49" charset="0"/>
                </a:rPr>
                <a:t>main.o</a:t>
              </a:r>
              <a:endParaRPr lang="en-US" sz="2400" dirty="0">
                <a:latin typeface="Lucida Console" panose="020B0609040504020204" pitchFamily="49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2371A8-0629-3891-B61A-0D60CF47CB90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flipH="1">
              <a:off x="9710228" y="3660346"/>
              <a:ext cx="1" cy="5598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DA8D847-0F06-F714-B7E3-B97A253E8951}"/>
              </a:ext>
            </a:extLst>
          </p:cNvPr>
          <p:cNvSpPr txBox="1"/>
          <p:nvPr/>
        </p:nvSpPr>
        <p:spPr>
          <a:xfrm>
            <a:off x="40846" y="4281800"/>
            <a:ext cx="205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ASSEMBLY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7A5F61-DE71-EEE9-099D-36DBFB4FEDC4}"/>
              </a:ext>
            </a:extLst>
          </p:cNvPr>
          <p:cNvGrpSpPr/>
          <p:nvPr/>
        </p:nvGrpSpPr>
        <p:grpSpPr>
          <a:xfrm>
            <a:off x="0" y="5122703"/>
            <a:ext cx="12191996" cy="932697"/>
            <a:chOff x="0" y="5122703"/>
            <a:chExt cx="12191996" cy="9326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09901E-D18F-7863-58A1-B4DB024957BA}"/>
                </a:ext>
              </a:extLst>
            </p:cNvPr>
            <p:cNvSpPr/>
            <p:nvPr/>
          </p:nvSpPr>
          <p:spPr>
            <a:xfrm>
              <a:off x="0" y="5122703"/>
              <a:ext cx="12191996" cy="932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AAD8B5-1DB1-FF4A-3191-C4CF3D5CBE31}"/>
                </a:ext>
              </a:extLst>
            </p:cNvPr>
            <p:cNvSpPr txBox="1"/>
            <p:nvPr/>
          </p:nvSpPr>
          <p:spPr>
            <a:xfrm>
              <a:off x="40845" y="5371848"/>
              <a:ext cx="2051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547F97-C9DB-DEF4-E605-713BED16E643}"/>
              </a:ext>
            </a:extLst>
          </p:cNvPr>
          <p:cNvGrpSpPr/>
          <p:nvPr/>
        </p:nvGrpSpPr>
        <p:grpSpPr>
          <a:xfrm>
            <a:off x="4633016" y="4681909"/>
            <a:ext cx="5135454" cy="1120827"/>
            <a:chOff x="4633016" y="4681909"/>
            <a:chExt cx="5135454" cy="11208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8D4AD3-E12E-EED1-8841-8491373E9F36}"/>
                </a:ext>
              </a:extLst>
            </p:cNvPr>
            <p:cNvSpPr txBox="1"/>
            <p:nvPr/>
          </p:nvSpPr>
          <p:spPr>
            <a:xfrm>
              <a:off x="4764631" y="5341071"/>
              <a:ext cx="5003839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Lucida Console" panose="020B0609040504020204" pitchFamily="49" charset="0"/>
                </a:rPr>
                <a:t>g++ </a:t>
              </a:r>
              <a:r>
                <a:rPr lang="en-US" sz="2400" dirty="0" err="1">
                  <a:latin typeface="Lucida Console" panose="020B0609040504020204" pitchFamily="49" charset="0"/>
                </a:rPr>
                <a:t>sum.o</a:t>
              </a:r>
              <a:r>
                <a:rPr lang="en-US" sz="2400" dirty="0">
                  <a:latin typeface="Lucida Console" panose="020B0609040504020204" pitchFamily="49" charset="0"/>
                </a:rPr>
                <a:t> </a:t>
              </a:r>
              <a:r>
                <a:rPr lang="en-US" sz="2400" dirty="0" err="1">
                  <a:latin typeface="Lucida Console" panose="020B0609040504020204" pitchFamily="49" charset="0"/>
                </a:rPr>
                <a:t>main.o</a:t>
              </a:r>
              <a:r>
                <a:rPr lang="en-US" sz="2400" dirty="0">
                  <a:latin typeface="Lucida Console" panose="020B0609040504020204" pitchFamily="49" charset="0"/>
                </a:rPr>
                <a:t> –o prog</a:t>
              </a:r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C41720D4-8C68-6871-293D-B50CCEBA03E5}"/>
                </a:ext>
              </a:extLst>
            </p:cNvPr>
            <p:cNvCxnSpPr>
              <a:stCxn id="18" idx="2"/>
              <a:endCxn id="24" idx="0"/>
            </p:cNvCxnSpPr>
            <p:nvPr/>
          </p:nvCxnSpPr>
          <p:spPr>
            <a:xfrm rot="5400000">
              <a:off x="8158810" y="3789652"/>
              <a:ext cx="659161" cy="2443677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A6F57DB5-E1A1-58EB-20CC-12D34D698620}"/>
                </a:ext>
              </a:extLst>
            </p:cNvPr>
            <p:cNvCxnSpPr>
              <a:cxnSpLocks/>
              <a:stCxn id="10" idx="2"/>
              <a:endCxn id="24" idx="0"/>
            </p:cNvCxnSpPr>
            <p:nvPr/>
          </p:nvCxnSpPr>
          <p:spPr>
            <a:xfrm rot="16200000" flipH="1">
              <a:off x="5620203" y="3694722"/>
              <a:ext cx="659161" cy="263353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791C82-1DA5-ADF4-B7C3-189DBF30D0E4}"/>
              </a:ext>
            </a:extLst>
          </p:cNvPr>
          <p:cNvGrpSpPr/>
          <p:nvPr/>
        </p:nvGrpSpPr>
        <p:grpSpPr>
          <a:xfrm>
            <a:off x="7730231" y="5827749"/>
            <a:ext cx="2742479" cy="744943"/>
            <a:chOff x="7730231" y="5827749"/>
            <a:chExt cx="2742479" cy="744943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624BBEC9-4B44-BB55-4510-8105B8A45F60}"/>
                </a:ext>
              </a:extLst>
            </p:cNvPr>
            <p:cNvSpPr/>
            <p:nvPr/>
          </p:nvSpPr>
          <p:spPr>
            <a:xfrm rot="5400000">
              <a:off x="8924480" y="5669232"/>
              <a:ext cx="353983" cy="671018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252EE0-1B90-0C3F-1FC7-F8AAF626D643}"/>
                </a:ext>
              </a:extLst>
            </p:cNvPr>
            <p:cNvSpPr txBox="1"/>
            <p:nvPr/>
          </p:nvSpPr>
          <p:spPr>
            <a:xfrm>
              <a:off x="7730231" y="6172582"/>
              <a:ext cx="2742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FINAL EXECUTABLE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D0F8-711B-7F27-0ED5-A6FD6FD7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9"/>
            <a:ext cx="10515600" cy="738338"/>
          </a:xfrm>
        </p:spPr>
        <p:txBody>
          <a:bodyPr/>
          <a:lstStyle/>
          <a:p>
            <a:r>
              <a:rPr lang="en-US" dirty="0"/>
              <a:t>The Function Lifecycle: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79351-3B43-534C-5A6D-472D1586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0196"/>
            <a:ext cx="9045146" cy="63390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1: Caller preparation</a:t>
            </a:r>
          </a:p>
          <a:p>
            <a:pPr lvl="1"/>
            <a:r>
              <a:rPr lang="en-US" dirty="0"/>
              <a:t>Caller sets up the </a:t>
            </a:r>
            <a:r>
              <a:rPr lang="en-US" b="1" i="1" dirty="0"/>
              <a:t>arguments</a:t>
            </a:r>
            <a:r>
              <a:rPr lang="en-US" dirty="0"/>
              <a:t> for the callee</a:t>
            </a:r>
          </a:p>
          <a:p>
            <a:pPr lvl="1"/>
            <a:r>
              <a:rPr lang="en-US" dirty="0"/>
              <a:t>If the caller has values in </a:t>
            </a:r>
            <a:r>
              <a:rPr lang="en-US" b="1" i="1" dirty="0"/>
              <a:t>caller-saved registers</a:t>
            </a:r>
            <a:r>
              <a:rPr lang="en-US" dirty="0"/>
              <a:t>, the caller saves their values on the stack (so that the callee can use those registers without fear of overwriting the caller’s values!)</a:t>
            </a:r>
          </a:p>
          <a:p>
            <a:pPr lvl="1"/>
            <a:r>
              <a:rPr lang="en-US" dirty="0"/>
              <a:t>Caller tells the callee </a:t>
            </a:r>
            <a:r>
              <a:rPr lang="en-US" b="1" i="1" dirty="0"/>
              <a:t>where to return to </a:t>
            </a:r>
            <a:r>
              <a:rPr lang="en-US" dirty="0"/>
              <a:t>(i.e., which caller instruction the callee should jump to upon returning)</a:t>
            </a:r>
          </a:p>
          <a:p>
            <a:pPr lvl="1"/>
            <a:r>
              <a:rPr lang="en-US" dirty="0"/>
              <a:t>Caller </a:t>
            </a:r>
            <a:r>
              <a:rPr lang="en-US" b="1" i="1" dirty="0"/>
              <a:t>invokes</a:t>
            </a:r>
            <a:r>
              <a:rPr lang="en-US" dirty="0"/>
              <a:t> the callee</a:t>
            </a:r>
          </a:p>
          <a:p>
            <a:r>
              <a:rPr lang="en-US" dirty="0"/>
              <a:t>Step 2: Callee preparation</a:t>
            </a:r>
          </a:p>
          <a:p>
            <a:pPr lvl="1"/>
            <a:r>
              <a:rPr lang="en-US" dirty="0"/>
              <a:t>Callee creates the callee’s </a:t>
            </a:r>
            <a:r>
              <a:rPr lang="en-US" b="1" i="1" dirty="0"/>
              <a:t>new stack frame</a:t>
            </a:r>
          </a:p>
          <a:p>
            <a:pPr lvl="1"/>
            <a:r>
              <a:rPr lang="en-US" dirty="0"/>
              <a:t>If the callee wants to manipulate values in </a:t>
            </a:r>
            <a:r>
              <a:rPr lang="en-US" b="1" i="1" dirty="0"/>
              <a:t>callee-saved registers</a:t>
            </a:r>
            <a:r>
              <a:rPr lang="en-US" dirty="0"/>
              <a:t>, the callee must save those registers in the stack</a:t>
            </a:r>
          </a:p>
          <a:p>
            <a:r>
              <a:rPr lang="en-US" dirty="0"/>
              <a:t>Step 3: Callee execution</a:t>
            </a:r>
          </a:p>
          <a:p>
            <a:r>
              <a:rPr lang="en-US" dirty="0"/>
              <a:t>Step 4: Callee termination</a:t>
            </a:r>
          </a:p>
          <a:p>
            <a:pPr lvl="1"/>
            <a:r>
              <a:rPr lang="en-US" dirty="0"/>
              <a:t>Callee sets up the </a:t>
            </a:r>
            <a:r>
              <a:rPr lang="en-US" b="1" i="1" dirty="0"/>
              <a:t>return value</a:t>
            </a:r>
          </a:p>
          <a:p>
            <a:pPr lvl="1"/>
            <a:r>
              <a:rPr lang="en-US" dirty="0"/>
              <a:t>Callee </a:t>
            </a:r>
            <a:r>
              <a:rPr lang="en-US" b="1" i="1" dirty="0"/>
              <a:t>deallocates the stack frame</a:t>
            </a:r>
          </a:p>
          <a:p>
            <a:pPr lvl="1"/>
            <a:r>
              <a:rPr lang="en-US" dirty="0"/>
              <a:t>Callee </a:t>
            </a:r>
            <a:r>
              <a:rPr lang="en-US" b="1" i="1" dirty="0"/>
              <a:t>returns</a:t>
            </a:r>
            <a:r>
              <a:rPr lang="en-US" dirty="0"/>
              <a:t> to the appropriate instruction in the caller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426858-0F76-B30A-6AAF-C0D610220FDD}"/>
              </a:ext>
            </a:extLst>
          </p:cNvPr>
          <p:cNvGrpSpPr/>
          <p:nvPr/>
        </p:nvGrpSpPr>
        <p:grpSpPr>
          <a:xfrm>
            <a:off x="6240162" y="1193642"/>
            <a:ext cx="5881812" cy="1002586"/>
            <a:chOff x="6240162" y="1193642"/>
            <a:chExt cx="5881812" cy="100258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F39772D-A954-C10A-232C-1DF548F770AD}"/>
                </a:ext>
              </a:extLst>
            </p:cNvPr>
            <p:cNvCxnSpPr>
              <a:cxnSpLocks/>
            </p:cNvCxnSpPr>
            <p:nvPr/>
          </p:nvCxnSpPr>
          <p:spPr>
            <a:xfrm>
              <a:off x="6240162" y="1198606"/>
              <a:ext cx="30891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A5215F-31DA-05C8-B21F-8FBC4011FFF6}"/>
                </a:ext>
              </a:extLst>
            </p:cNvPr>
            <p:cNvSpPr txBox="1"/>
            <p:nvPr/>
          </p:nvSpPr>
          <p:spPr>
            <a:xfrm>
              <a:off x="9497142" y="1545282"/>
              <a:ext cx="262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Calling convention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B138E7-ACB1-1405-5331-74026949D470}"/>
                </a:ext>
              </a:extLst>
            </p:cNvPr>
            <p:cNvCxnSpPr>
              <a:cxnSpLocks/>
            </p:cNvCxnSpPr>
            <p:nvPr/>
          </p:nvCxnSpPr>
          <p:spPr>
            <a:xfrm>
              <a:off x="7810444" y="2191265"/>
              <a:ext cx="15189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6200601-3E73-0000-4F92-F412D58FDF47}"/>
                </a:ext>
              </a:extLst>
            </p:cNvPr>
            <p:cNvCxnSpPr>
              <a:cxnSpLocks/>
            </p:cNvCxnSpPr>
            <p:nvPr/>
          </p:nvCxnSpPr>
          <p:spPr>
            <a:xfrm>
              <a:off x="9329351" y="1750540"/>
              <a:ext cx="3325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062DB21-B9CA-5321-299A-28FF88176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9351" y="1193642"/>
              <a:ext cx="0" cy="1002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536870-225A-A937-F8D9-F9B00955A2D0}"/>
              </a:ext>
            </a:extLst>
          </p:cNvPr>
          <p:cNvGrpSpPr/>
          <p:nvPr/>
        </p:nvGrpSpPr>
        <p:grpSpPr>
          <a:xfrm>
            <a:off x="3848044" y="2782385"/>
            <a:ext cx="8089956" cy="400102"/>
            <a:chOff x="3848044" y="2782385"/>
            <a:chExt cx="8089956" cy="4001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4FF94C-EA1F-EC9A-504D-5B19998B7F45}"/>
                </a:ext>
              </a:extLst>
            </p:cNvPr>
            <p:cNvCxnSpPr>
              <a:cxnSpLocks/>
            </p:cNvCxnSpPr>
            <p:nvPr/>
          </p:nvCxnSpPr>
          <p:spPr>
            <a:xfrm>
              <a:off x="7586362" y="2811506"/>
              <a:ext cx="17429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5316CD1-D30D-5203-CFED-158FAD7D60B3}"/>
                </a:ext>
              </a:extLst>
            </p:cNvPr>
            <p:cNvCxnSpPr>
              <a:cxnSpLocks/>
            </p:cNvCxnSpPr>
            <p:nvPr/>
          </p:nvCxnSpPr>
          <p:spPr>
            <a:xfrm>
              <a:off x="3848044" y="3169165"/>
              <a:ext cx="54813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4AEA1D-5525-15C5-49F9-4206D35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9329351" y="2982440"/>
              <a:ext cx="3325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577E60-8C74-E30B-1DA2-8D8A5F8AE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6651" y="2798806"/>
              <a:ext cx="0" cy="3703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65C938-E759-44B9-229A-F6275C0E8D0B}"/>
                </a:ext>
              </a:extLst>
            </p:cNvPr>
            <p:cNvSpPr txBox="1"/>
            <p:nvPr/>
          </p:nvSpPr>
          <p:spPr>
            <a:xfrm>
              <a:off x="9495624" y="2782385"/>
              <a:ext cx="2442376" cy="40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call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instruction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C039C2-CAD4-BB87-3A08-0F0162E45F59}"/>
              </a:ext>
            </a:extLst>
          </p:cNvPr>
          <p:cNvGrpSpPr/>
          <p:nvPr/>
        </p:nvGrpSpPr>
        <p:grpSpPr>
          <a:xfrm>
            <a:off x="6869274" y="4414386"/>
            <a:ext cx="5251182" cy="400110"/>
            <a:chOff x="6869274" y="4414386"/>
            <a:chExt cx="5251182" cy="4001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52C0CA-7270-B90D-C256-B866F4FD1556}"/>
                </a:ext>
              </a:extLst>
            </p:cNvPr>
            <p:cNvSpPr txBox="1"/>
            <p:nvPr/>
          </p:nvSpPr>
          <p:spPr>
            <a:xfrm>
              <a:off x="9495624" y="4414386"/>
              <a:ext cx="262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Calling convention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E77D0F2-E9BB-BFAD-89AF-D46DDC76E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9274" y="4614441"/>
              <a:ext cx="2739088" cy="5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CF7C6-974D-1D59-2781-D57ACE94E357}"/>
              </a:ext>
            </a:extLst>
          </p:cNvPr>
          <p:cNvGrpSpPr/>
          <p:nvPr/>
        </p:nvGrpSpPr>
        <p:grpSpPr>
          <a:xfrm>
            <a:off x="6182355" y="3794174"/>
            <a:ext cx="5929523" cy="400110"/>
            <a:chOff x="6182355" y="3794174"/>
            <a:chExt cx="5929523" cy="4001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CE629D-9D38-F95B-92A3-4527003140AD}"/>
                </a:ext>
              </a:extLst>
            </p:cNvPr>
            <p:cNvSpPr txBox="1"/>
            <p:nvPr/>
          </p:nvSpPr>
          <p:spPr>
            <a:xfrm>
              <a:off x="9487046" y="3794174"/>
              <a:ext cx="262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Function prologue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8513A83-BC25-6A9A-0C66-FC1E350CC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355" y="3994229"/>
              <a:ext cx="3426007" cy="5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FF0C32-DD7B-7872-5674-2D7A4B9DDA27}"/>
              </a:ext>
            </a:extLst>
          </p:cNvPr>
          <p:cNvGrpSpPr/>
          <p:nvPr/>
        </p:nvGrpSpPr>
        <p:grpSpPr>
          <a:xfrm>
            <a:off x="4699000" y="5748294"/>
            <a:ext cx="7421456" cy="400110"/>
            <a:chOff x="4699000" y="5748294"/>
            <a:chExt cx="7421456" cy="4001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941454-6040-477D-7F51-903532404761}"/>
                </a:ext>
              </a:extLst>
            </p:cNvPr>
            <p:cNvSpPr txBox="1"/>
            <p:nvPr/>
          </p:nvSpPr>
          <p:spPr>
            <a:xfrm>
              <a:off x="9495624" y="5748294"/>
              <a:ext cx="262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Calling convention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052867A-C413-A13D-9E03-88EC7E82A75D}"/>
                </a:ext>
              </a:extLst>
            </p:cNvPr>
            <p:cNvCxnSpPr>
              <a:cxnSpLocks/>
            </p:cNvCxnSpPr>
            <p:nvPr/>
          </p:nvCxnSpPr>
          <p:spPr>
            <a:xfrm>
              <a:off x="4699000" y="5948349"/>
              <a:ext cx="49093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C49EF-D4D6-B16A-8815-A10D542ACD15}"/>
              </a:ext>
            </a:extLst>
          </p:cNvPr>
          <p:cNvGrpSpPr/>
          <p:nvPr/>
        </p:nvGrpSpPr>
        <p:grpSpPr>
          <a:xfrm>
            <a:off x="5130800" y="6096377"/>
            <a:ext cx="6955678" cy="400110"/>
            <a:chOff x="5130800" y="6096377"/>
            <a:chExt cx="6955678" cy="4001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B2D911-F0A5-6AA4-5CA5-5AA5695D5291}"/>
                </a:ext>
              </a:extLst>
            </p:cNvPr>
            <p:cNvSpPr txBox="1"/>
            <p:nvPr/>
          </p:nvSpPr>
          <p:spPr>
            <a:xfrm>
              <a:off x="9461646" y="6096377"/>
              <a:ext cx="262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Function epilogue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23E0CC1-E746-B755-0ECC-31AD8C0E9360}"/>
                </a:ext>
              </a:extLst>
            </p:cNvPr>
            <p:cNvCxnSpPr>
              <a:cxnSpLocks/>
            </p:cNvCxnSpPr>
            <p:nvPr/>
          </p:nvCxnSpPr>
          <p:spPr>
            <a:xfrm>
              <a:off x="5130800" y="6296431"/>
              <a:ext cx="447756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CA0575-CD23-D57F-388A-F6E45DB70166}"/>
              </a:ext>
            </a:extLst>
          </p:cNvPr>
          <p:cNvGrpSpPr/>
          <p:nvPr/>
        </p:nvGrpSpPr>
        <p:grpSpPr>
          <a:xfrm>
            <a:off x="7912100" y="6453986"/>
            <a:ext cx="3835400" cy="400110"/>
            <a:chOff x="7912100" y="6453986"/>
            <a:chExt cx="3835400" cy="4001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510743-B0AC-AF1E-30F6-9F504BC30EC5}"/>
                </a:ext>
              </a:extLst>
            </p:cNvPr>
            <p:cNvSpPr txBox="1"/>
            <p:nvPr/>
          </p:nvSpPr>
          <p:spPr>
            <a:xfrm>
              <a:off x="9461646" y="6453986"/>
              <a:ext cx="2285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Lucida Console" panose="020B0609040504020204" pitchFamily="49" charset="0"/>
                  <a:cs typeface="Segoe UI" panose="020B0502040204020203" pitchFamily="34" charset="0"/>
                </a:rPr>
                <a:t>ret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instruction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15A25B-B3EB-37EF-54B7-FBA971313244}"/>
                </a:ext>
              </a:extLst>
            </p:cNvPr>
            <p:cNvCxnSpPr>
              <a:cxnSpLocks/>
            </p:cNvCxnSpPr>
            <p:nvPr/>
          </p:nvCxnSpPr>
          <p:spPr>
            <a:xfrm>
              <a:off x="7912100" y="6654042"/>
              <a:ext cx="17031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3F7652-93F7-D089-EFE0-D48AD8F3B83A}"/>
              </a:ext>
            </a:extLst>
          </p:cNvPr>
          <p:cNvSpPr txBox="1"/>
          <p:nvPr/>
        </p:nvSpPr>
        <p:spPr>
          <a:xfrm>
            <a:off x="1762898" y="1502688"/>
            <a:ext cx="10429102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prog:     file format elf64-x86-64</a:t>
            </a:r>
          </a:p>
          <a:p>
            <a:endParaRPr lang="en-US" sz="19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SYMBOL TABLE:</a:t>
            </a:r>
          </a:p>
          <a:p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00000000004004eb g  F </a:t>
            </a:r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.text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000000000000001f    </a:t>
            </a:r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main</a:t>
            </a:r>
          </a:p>
          <a:p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00000000004004a6 g  F </a:t>
            </a:r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.text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0000000000000045    </a:t>
            </a:r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sum(int*, int)</a:t>
            </a:r>
          </a:p>
          <a:p>
            <a:endParaRPr lang="en-US" sz="1900" dirty="0">
              <a:solidFill>
                <a:srgbClr val="C00000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00000000004004eb </a:t>
            </a:r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&lt;main&gt;</a:t>
            </a:r>
            <a:r>
              <a:rPr lang="en-US" sz="1900" dirty="0">
                <a:latin typeface="Lucida Console" panose="020B0609040504020204" pitchFamily="49" charset="0"/>
              </a:rPr>
              <a:t>: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4004eb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55</a:t>
            </a:r>
            <a:r>
              <a:rPr lang="en-US" sz="1900" dirty="0">
                <a:latin typeface="Lucida Console" panose="020B0609040504020204" pitchFamily="49" charset="0"/>
              </a:rPr>
              <a:t>            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push</a:t>
            </a:r>
            <a:r>
              <a:rPr lang="en-US" sz="1900" dirty="0">
                <a:latin typeface="Lucida Console" panose="020B0609040504020204" pitchFamily="49" charset="0"/>
              </a:rPr>
              <a:t>   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9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9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4004ec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48 89 e5</a:t>
            </a:r>
            <a:r>
              <a:rPr lang="en-US" sz="1900" dirty="0">
                <a:latin typeface="Lucida Console" panose="020B0609040504020204" pitchFamily="49" charset="0"/>
              </a:rPr>
              <a:t>      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mov</a:t>
            </a:r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9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1900" dirty="0">
                <a:latin typeface="Lucida Console" panose="020B0609040504020204" pitchFamily="49" charset="0"/>
              </a:rPr>
              <a:t>,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9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endParaRPr lang="en-US" sz="19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4004ef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48 83 </a:t>
            </a:r>
            <a:r>
              <a:rPr lang="en-US" sz="1900" dirty="0" err="1">
                <a:solidFill>
                  <a:srgbClr val="7030A0"/>
                </a:solidFill>
                <a:latin typeface="Lucida Console" panose="020B0609040504020204" pitchFamily="49" charset="0"/>
              </a:rPr>
              <a:t>ec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 10</a:t>
            </a:r>
            <a:r>
              <a:rPr lang="en-US" sz="1900" dirty="0">
                <a:latin typeface="Lucida Console" panose="020B0609040504020204" pitchFamily="49" charset="0"/>
              </a:rPr>
              <a:t>   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sub</a:t>
            </a:r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$0x10</a:t>
            </a:r>
            <a:r>
              <a:rPr lang="en-US" sz="1900" dirty="0">
                <a:latin typeface="Lucida Console" panose="020B0609040504020204" pitchFamily="49" charset="0"/>
              </a:rPr>
              <a:t>,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%rsp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4004f3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be 02 00 00 00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mov</a:t>
            </a:r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$0x2</a:t>
            </a:r>
            <a:r>
              <a:rPr lang="en-US" sz="1900" dirty="0">
                <a:latin typeface="Lucida Console" panose="020B0609040504020204" pitchFamily="49" charset="0"/>
              </a:rPr>
              <a:t>,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%esi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4004f8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bf 28 10 60 00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mov</a:t>
            </a:r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$0x601028</a:t>
            </a:r>
            <a:r>
              <a:rPr lang="en-US" sz="1900" dirty="0">
                <a:latin typeface="Lucida Console" panose="020B0609040504020204" pitchFamily="49" charset="0"/>
              </a:rPr>
              <a:t>,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%edi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4004fd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e8 a4 ff </a:t>
            </a:r>
            <a:r>
              <a:rPr lang="en-US" sz="1900" dirty="0" err="1">
                <a:solidFill>
                  <a:srgbClr val="7030A0"/>
                </a:solidFill>
                <a:latin typeface="Lucida Console" panose="020B0609040504020204" pitchFamily="49" charset="0"/>
              </a:rPr>
              <a:t>ff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solidFill>
                  <a:srgbClr val="7030A0"/>
                </a:solidFill>
                <a:latin typeface="Lucida Console" panose="020B0609040504020204" pitchFamily="49" charset="0"/>
              </a:rPr>
              <a:t>ff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          </a:t>
            </a:r>
            <a:r>
              <a:rPr lang="en-US" sz="19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callq</a:t>
            </a:r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4004a6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&lt;sum(int*, int)&gt;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400502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89 45 fc      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mov</a:t>
            </a:r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%eax</a:t>
            </a:r>
            <a:r>
              <a:rPr lang="en-US" sz="1900" dirty="0">
                <a:latin typeface="Lucida Console" panose="020B0609040504020204" pitchFamily="49" charset="0"/>
              </a:rPr>
              <a:t>,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-0x4</a:t>
            </a:r>
            <a:r>
              <a:rPr lang="en-US" sz="1900" dirty="0">
                <a:latin typeface="Lucida Console" panose="020B0609040504020204" pitchFamily="49" charset="0"/>
              </a:rPr>
              <a:t>(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9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900" dirty="0">
                <a:latin typeface="Lucida Console" panose="020B0609040504020204" pitchFamily="49" charset="0"/>
              </a:rPr>
              <a:t>)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400505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8b 45 fc                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mov</a:t>
            </a:r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-0x4</a:t>
            </a:r>
            <a:r>
              <a:rPr lang="en-US" sz="1900" dirty="0">
                <a:latin typeface="Lucida Console" panose="020B0609040504020204" pitchFamily="49" charset="0"/>
              </a:rPr>
              <a:t>(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9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rbp</a:t>
            </a:r>
            <a:r>
              <a:rPr lang="en-US" sz="1900" dirty="0">
                <a:latin typeface="Lucida Console" panose="020B0609040504020204" pitchFamily="49" charset="0"/>
              </a:rPr>
              <a:t>),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19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eax</a:t>
            </a:r>
            <a:endParaRPr lang="en-US" sz="19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400508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c9</a:t>
            </a:r>
            <a:r>
              <a:rPr lang="en-US" sz="1900" dirty="0">
                <a:latin typeface="Lucida Console" panose="020B0609040504020204" pitchFamily="49" charset="0"/>
              </a:rPr>
              <a:t>                      </a:t>
            </a:r>
            <a:r>
              <a:rPr lang="en-US" sz="19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leaveq</a:t>
            </a:r>
            <a:endParaRPr lang="en-US" sz="19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400509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c3</a:t>
            </a:r>
            <a:r>
              <a:rPr lang="en-US" sz="1900" dirty="0">
                <a:latin typeface="Lucida Console" panose="020B0609040504020204" pitchFamily="49" charset="0"/>
              </a:rPr>
              <a:t>                      </a:t>
            </a:r>
            <a:r>
              <a:rPr lang="en-US" sz="19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retq</a:t>
            </a:r>
            <a:endParaRPr lang="en-US" sz="19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latin typeface="Lucida Console" panose="020B0609040504020204" pitchFamily="49" charset="0"/>
              </a:rPr>
              <a:t>  </a:t>
            </a:r>
            <a:r>
              <a:rPr lang="en-US" sz="1900" dirty="0">
                <a:solidFill>
                  <a:srgbClr val="C00000"/>
                </a:solidFill>
                <a:latin typeface="Lucida Console" panose="020B0609040504020204" pitchFamily="49" charset="0"/>
              </a:rPr>
              <a:t>40050a</a:t>
            </a:r>
            <a:r>
              <a:rPr lang="en-US" sz="1900" dirty="0">
                <a:latin typeface="Lucida Console" panose="020B0609040504020204" pitchFamily="49" charset="0"/>
              </a:rPr>
              <a:t>:       </a:t>
            </a:r>
            <a:r>
              <a:rPr lang="en-US" sz="1900" dirty="0">
                <a:solidFill>
                  <a:srgbClr val="7030A0"/>
                </a:solidFill>
                <a:latin typeface="Lucida Console" panose="020B0609040504020204" pitchFamily="49" charset="0"/>
              </a:rPr>
              <a:t>66 0f 1f 44 00 00       </a:t>
            </a:r>
            <a:r>
              <a:rPr lang="en-US" sz="1900" dirty="0" err="1">
                <a:latin typeface="Lucida Console" panose="020B0609040504020204" pitchFamily="49" charset="0"/>
              </a:rPr>
              <a:t>nopw</a:t>
            </a:r>
            <a:r>
              <a:rPr lang="en-US" sz="1900" dirty="0">
                <a:latin typeface="Lucida Console" panose="020B0609040504020204" pitchFamily="49" charset="0"/>
              </a:rPr>
              <a:t>  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0x0</a:t>
            </a:r>
            <a:r>
              <a:rPr lang="en-US" sz="1900" dirty="0">
                <a:latin typeface="Lucida Console" panose="020B0609040504020204" pitchFamily="49" charset="0"/>
              </a:rPr>
              <a:t>(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%rax</a:t>
            </a:r>
            <a:r>
              <a:rPr lang="en-US" sz="1900" dirty="0">
                <a:latin typeface="Lucida Console" panose="020B0609040504020204" pitchFamily="49" charset="0"/>
              </a:rPr>
              <a:t>,</a:t>
            </a:r>
            <a:r>
              <a:rPr lang="en-US" sz="1900" dirty="0">
                <a:solidFill>
                  <a:srgbClr val="FF66FF"/>
                </a:solidFill>
                <a:latin typeface="Lucida Console" panose="020B0609040504020204" pitchFamily="49" charset="0"/>
              </a:rPr>
              <a:t>%rax</a:t>
            </a:r>
            <a:r>
              <a:rPr lang="en-US" sz="1900" dirty="0">
                <a:latin typeface="Lucida Console" panose="020B0609040504020204" pitchFamily="49" charset="0"/>
              </a:rPr>
              <a:t>,1)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0B77B-B108-4940-4423-ED82D2F2B669}"/>
              </a:ext>
            </a:extLst>
          </p:cNvPr>
          <p:cNvSpPr txBox="1"/>
          <p:nvPr/>
        </p:nvSpPr>
        <p:spPr>
          <a:xfrm>
            <a:off x="2697120" y="878015"/>
            <a:ext cx="8560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(Abridged) output of </a:t>
            </a:r>
            <a:r>
              <a:rPr lang="en-US" sz="280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objdump</a:t>
            </a:r>
            <a:r>
              <a:rPr lang="en-US" sz="2800" b="1" dirty="0">
                <a:latin typeface="Lucida Console" panose="020B0609040504020204" pitchFamily="49" charset="0"/>
                <a:cs typeface="Segoe UI" panose="020B0502040204020203" pitchFamily="34" charset="0"/>
              </a:rPr>
              <a:t> -d -C -t prog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CD354C-4B8B-79FD-8250-F0F84F49F18A}"/>
              </a:ext>
            </a:extLst>
          </p:cNvPr>
          <p:cNvGrpSpPr/>
          <p:nvPr/>
        </p:nvGrpSpPr>
        <p:grpSpPr>
          <a:xfrm>
            <a:off x="83254" y="622148"/>
            <a:ext cx="1762898" cy="4555119"/>
            <a:chOff x="83254" y="622148"/>
            <a:chExt cx="1762898" cy="45551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3422E70-033F-3CA8-10FA-812956D72927}"/>
                </a:ext>
              </a:extLst>
            </p:cNvPr>
            <p:cNvGrpSpPr/>
            <p:nvPr/>
          </p:nvGrpSpPr>
          <p:grpSpPr>
            <a:xfrm>
              <a:off x="83254" y="622148"/>
              <a:ext cx="1762898" cy="1815882"/>
              <a:chOff x="4448430" y="2137333"/>
              <a:chExt cx="1762898" cy="181588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C58F87-97E3-DACA-03E7-CFC3BD6D3F02}"/>
                  </a:ext>
                </a:extLst>
              </p:cNvPr>
              <p:cNvSpPr txBox="1"/>
              <p:nvPr/>
            </p:nvSpPr>
            <p:spPr>
              <a:xfrm>
                <a:off x="4448430" y="2137333"/>
                <a:ext cx="176289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In the final executable, the symbols are all resolved (i.e., they all have concrete locations)!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A7A73D1D-51AD-D085-14FD-58F127542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4376" y="3829842"/>
                <a:ext cx="54369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FE48EB-5ED2-12D9-FE4D-6D1ADA27FFD1}"/>
                </a:ext>
              </a:extLst>
            </p:cNvPr>
            <p:cNvCxnSpPr>
              <a:cxnSpLocks/>
            </p:cNvCxnSpPr>
            <p:nvPr/>
          </p:nvCxnSpPr>
          <p:spPr>
            <a:xfrm>
              <a:off x="1432560" y="5177267"/>
              <a:ext cx="3303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03969D-42D2-9175-5A65-F6685B8F3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813" y="2314657"/>
              <a:ext cx="0" cy="28626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1FA5199-5C09-6CDF-0FA5-2E774A2B8849}"/>
              </a:ext>
            </a:extLst>
          </p:cNvPr>
          <p:cNvSpPr/>
          <p:nvPr/>
        </p:nvSpPr>
        <p:spPr>
          <a:xfrm>
            <a:off x="7463481" y="4992131"/>
            <a:ext cx="2434281" cy="36317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6943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FA2B5F-93FB-C641-ECC4-7AC26357B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60" b="24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9703-15A4-6491-F1B8-0B87071A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008"/>
            <a:ext cx="8229600" cy="907621"/>
          </a:xfrm>
        </p:spPr>
        <p:txBody>
          <a:bodyPr/>
          <a:lstStyle/>
          <a:p>
            <a:r>
              <a:rPr lang="en-US" dirty="0"/>
              <a:t>Dynamic 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D94D-CD13-18E5-E6B1-8B3E8315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9" y="691977"/>
            <a:ext cx="7092778" cy="6091881"/>
          </a:xfrm>
        </p:spPr>
        <p:txBody>
          <a:bodyPr>
            <a:normAutofit/>
          </a:bodyPr>
          <a:lstStyle/>
          <a:p>
            <a:r>
              <a:rPr lang="en-US" dirty="0"/>
              <a:t>The previous example showed </a:t>
            </a:r>
            <a:r>
              <a:rPr lang="en-US" b="1" i="1" dirty="0"/>
              <a:t>static linking</a:t>
            </a:r>
            <a:r>
              <a:rPr lang="en-US" dirty="0"/>
              <a:t> (i.e., linking at compilation time)</a:t>
            </a:r>
          </a:p>
          <a:p>
            <a:r>
              <a:rPr lang="en-US" b="1" i="1" dirty="0"/>
              <a:t>Dynamic linking</a:t>
            </a:r>
            <a:r>
              <a:rPr lang="en-US" dirty="0"/>
              <a:t> (i.e., bringing in new object files while a program is executing) is also possible!</a:t>
            </a:r>
          </a:p>
          <a:p>
            <a:pPr lvl="1"/>
            <a:r>
              <a:rPr lang="en-US" dirty="0"/>
              <a:t>We already saw a </a:t>
            </a:r>
            <a:r>
              <a:rPr lang="en-US" dirty="0" err="1"/>
              <a:t>cheaty</a:t>
            </a:r>
            <a:r>
              <a:rPr lang="en-US" dirty="0"/>
              <a:t> example of this in Lecture 6</a:t>
            </a:r>
          </a:p>
          <a:p>
            <a:pPr lvl="1"/>
            <a:r>
              <a:rPr lang="en-US" dirty="0"/>
              <a:t>The less morally corrupt approach is to use </a:t>
            </a:r>
            <a:r>
              <a:rPr lang="en-US" dirty="0" err="1">
                <a:latin typeface="Lucida Console" panose="020B0609040504020204" pitchFamily="49" charset="0"/>
              </a:rPr>
              <a:t>dlopen</a:t>
            </a:r>
            <a:r>
              <a:rPr lang="en-US" dirty="0">
                <a:latin typeface="Lucida Console" panose="020B0609040504020204" pitchFamily="49" charset="0"/>
              </a:rPr>
              <a:t>(const char *filename,…)</a:t>
            </a:r>
            <a:r>
              <a:rPr lang="en-US" dirty="0"/>
              <a:t> and friends, but they essentially do the same </a:t>
            </a:r>
            <a:r>
              <a:rPr lang="en-US" dirty="0" err="1"/>
              <a:t>cheaty</a:t>
            </a:r>
            <a:r>
              <a:rPr lang="en-US" dirty="0"/>
              <a:t> things</a:t>
            </a:r>
          </a:p>
          <a:p>
            <a:pPr lvl="2"/>
            <a:r>
              <a:rPr lang="en-US" dirty="0"/>
              <a:t>Map an object file into memory as readable and executable</a:t>
            </a:r>
          </a:p>
          <a:p>
            <a:pPr lvl="2"/>
            <a:r>
              <a:rPr lang="en-US" dirty="0"/>
              <a:t>Parse the symbol table of the object file to find the locations of exported symbols</a:t>
            </a:r>
          </a:p>
          <a:p>
            <a:pPr lvl="2"/>
            <a:r>
              <a:rPr lang="en-US" dirty="0"/>
              <a:t>Allow the process to query the table and get pointers to symbols (e.g., exported functions)!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83E7A-4803-C591-1755-E07F8D16C1E4}"/>
              </a:ext>
            </a:extLst>
          </p:cNvPr>
          <p:cNvSpPr txBox="1"/>
          <p:nvPr/>
        </p:nvSpPr>
        <p:spPr>
          <a:xfrm>
            <a:off x="7834184" y="1516026"/>
            <a:ext cx="4209536" cy="53399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add(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a,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b) {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// Open the image file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const char*</a:t>
            </a:r>
            <a:r>
              <a:rPr lang="en-US" sz="1100" dirty="0">
                <a:latin typeface="Lucida Console" panose="020B0609040504020204" pitchFamily="49" charset="0"/>
              </a:rPr>
              <a:t> file =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"cs61hello.jpg"</a:t>
            </a:r>
            <a:r>
              <a:rPr lang="en-US" sz="11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latin typeface="Lucida Console" panose="020B0609040504020204" pitchFamily="49" charset="0"/>
              </a:rPr>
              <a:t>fd</a:t>
            </a:r>
            <a:r>
              <a:rPr lang="en-US" sz="1100" dirty="0">
                <a:latin typeface="Lucida Console" panose="020B0609040504020204" pitchFamily="49" charset="0"/>
              </a:rPr>
              <a:t> = open(file,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O_RDONLY</a:t>
            </a:r>
            <a:r>
              <a:rPr lang="en-US" sz="11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assert(</a:t>
            </a:r>
            <a:r>
              <a:rPr lang="en-US" sz="1100" dirty="0" err="1">
                <a:latin typeface="Lucida Console" panose="020B0609040504020204" pitchFamily="49" charset="0"/>
              </a:rPr>
              <a:t>fd</a:t>
            </a:r>
            <a:r>
              <a:rPr lang="en-US" sz="1100" dirty="0">
                <a:latin typeface="Lucida Console" panose="020B0609040504020204" pitchFamily="49" charset="0"/>
              </a:rPr>
              <a:t> &gt;=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100" dirty="0">
                <a:latin typeface="Lucida Console" panose="020B0609040504020204" pitchFamily="49" charset="0"/>
              </a:rPr>
              <a:t>);</a:t>
            </a:r>
          </a:p>
          <a:p>
            <a:endParaRPr lang="en-US" sz="1100" dirty="0">
              <a:latin typeface="Lucida Console" panose="020B0609040504020204" pitchFamily="49" charset="0"/>
            </a:endParaRP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// Look up the file’s size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struct</a:t>
            </a:r>
            <a:r>
              <a:rPr lang="en-US" sz="1100" dirty="0">
                <a:latin typeface="Lucida Console" panose="020B0609040504020204" pitchFamily="49" charset="0"/>
              </a:rPr>
              <a:t> stat s;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r = </a:t>
            </a:r>
            <a:r>
              <a:rPr lang="en-US" sz="1100" dirty="0" err="1">
                <a:latin typeface="Lucida Console" panose="020B0609040504020204" pitchFamily="49" charset="0"/>
              </a:rPr>
              <a:t>fstat</a:t>
            </a:r>
            <a:r>
              <a:rPr lang="en-US" sz="1100" dirty="0"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latin typeface="Lucida Console" panose="020B0609040504020204" pitchFamily="49" charset="0"/>
              </a:rPr>
              <a:t>fd</a:t>
            </a:r>
            <a:r>
              <a:rPr lang="en-US" sz="1100" dirty="0">
                <a:latin typeface="Lucida Console" panose="020B0609040504020204" pitchFamily="49" charset="0"/>
              </a:rPr>
              <a:t>, &amp;s);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assert(r &gt;=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100" dirty="0">
                <a:latin typeface="Lucida Console" panose="020B0609040504020204" pitchFamily="49" charset="0"/>
              </a:rPr>
              <a:t> &amp;&amp; S_ISREG(</a:t>
            </a:r>
            <a:r>
              <a:rPr lang="en-US" sz="1100" dirty="0" err="1">
                <a:latin typeface="Lucida Console" panose="020B0609040504020204" pitchFamily="49" charset="0"/>
              </a:rPr>
              <a:t>s.st_mode</a:t>
            </a:r>
            <a:r>
              <a:rPr lang="en-US" sz="1100" dirty="0">
                <a:latin typeface="Lucida Console" panose="020B0609040504020204" pitchFamily="49" charset="0"/>
              </a:rPr>
              <a:t>) &amp;&amp; 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       </a:t>
            </a:r>
            <a:r>
              <a:rPr lang="en-US" sz="1100" dirty="0" err="1">
                <a:latin typeface="Lucida Console" panose="020B0609040504020204" pitchFamily="49" charset="0"/>
              </a:rPr>
              <a:t>s.st_size</a:t>
            </a:r>
            <a:r>
              <a:rPr lang="en-US" sz="1100" dirty="0">
                <a:latin typeface="Lucida Console" panose="020B0609040504020204" pitchFamily="49" charset="0"/>
              </a:rPr>
              <a:t> &gt;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100" dirty="0">
                <a:latin typeface="Lucida Console" panose="020B0609040504020204" pitchFamily="49" charset="0"/>
              </a:rPr>
              <a:t>);</a:t>
            </a:r>
          </a:p>
          <a:p>
            <a:endParaRPr lang="en-US" sz="1100" dirty="0">
              <a:latin typeface="Lucida Console" panose="020B0609040504020204" pitchFamily="49" charset="0"/>
            </a:endParaRP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// Load it into memory starting at </a:t>
            </a:r>
          </a:p>
          <a:p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 address `data`; treat it as executable!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void* </a:t>
            </a:r>
            <a:r>
              <a:rPr lang="en-US" sz="1100" dirty="0">
                <a:latin typeface="Lucida Console" panose="020B0609040504020204" pitchFamily="49" charset="0"/>
              </a:rPr>
              <a:t>data = </a:t>
            </a:r>
            <a:r>
              <a:rPr lang="en-US" sz="1100" dirty="0" err="1">
                <a:latin typeface="Lucida Console" panose="020B0609040504020204" pitchFamily="49" charset="0"/>
              </a:rPr>
              <a:t>mmap</a:t>
            </a:r>
            <a:r>
              <a:rPr lang="en-US" sz="1100" dirty="0">
                <a:latin typeface="Lucida Console" panose="020B0609040504020204" pitchFamily="49" charset="0"/>
              </a:rPr>
              <a:t>(</a:t>
            </a:r>
            <a:r>
              <a:rPr lang="en-US" sz="11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nullptr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  <a:r>
              <a:rPr lang="en-US" sz="1100" dirty="0" err="1">
                <a:latin typeface="Lucida Console" panose="020B0609040504020204" pitchFamily="49" charset="0"/>
              </a:rPr>
              <a:t>s.st_size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                 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PROT_READ </a:t>
            </a:r>
            <a:r>
              <a:rPr lang="en-US" sz="1100" dirty="0">
                <a:latin typeface="Lucida Console" panose="020B0609040504020204" pitchFamily="49" charset="0"/>
              </a:rPr>
              <a:t>|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PROT_EXEC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                 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MAP_SHARED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  <a:r>
              <a:rPr lang="en-US" sz="1100" dirty="0" err="1">
                <a:latin typeface="Lucida Console" panose="020B0609040504020204" pitchFamily="49" charset="0"/>
              </a:rPr>
              <a:t>fd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1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assert(data !=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MAP_FAILED</a:t>
            </a:r>
            <a:r>
              <a:rPr lang="en-US" sz="1100" dirty="0">
                <a:latin typeface="Lucida Console" panose="020B0609040504020204" pitchFamily="49" charset="0"/>
              </a:rPr>
              <a:t>);</a:t>
            </a:r>
          </a:p>
          <a:p>
            <a:endParaRPr lang="en-US" sz="1100" dirty="0">
              <a:latin typeface="Lucida Console" panose="020B0609040504020204" pitchFamily="49" charset="0"/>
            </a:endParaRP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// Obtain address of bytes in the image</a:t>
            </a:r>
          </a:p>
          <a:p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 that represent 8d 04 37 c3 . . .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uintptr_t</a:t>
            </a:r>
            <a:r>
              <a:rPr lang="en-US" sz="1100" dirty="0"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latin typeface="Lucida Console" panose="020B0609040504020204" pitchFamily="49" charset="0"/>
              </a:rPr>
              <a:t>function_address</a:t>
            </a:r>
            <a:r>
              <a:rPr lang="en-US" sz="1100" dirty="0">
                <a:latin typeface="Lucida Console" panose="020B0609040504020204" pitchFamily="49" charset="0"/>
              </a:rPr>
              <a:t> =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          (</a:t>
            </a:r>
            <a:r>
              <a:rPr lang="en-US" sz="11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uintptr_t</a:t>
            </a:r>
            <a:r>
              <a:rPr lang="en-US" sz="1100" dirty="0">
                <a:latin typeface="Lucida Console" panose="020B0609040504020204" pitchFamily="49" charset="0"/>
              </a:rPr>
              <a:t>) data + </a:t>
            </a:r>
            <a:r>
              <a:rPr lang="en-US" sz="1100" dirty="0">
                <a:solidFill>
                  <a:schemeClr val="accent2"/>
                </a:solidFill>
                <a:latin typeface="Lucida Console" panose="020B0609040504020204" pitchFamily="49" charset="0"/>
              </a:rPr>
              <a:t>0x9efc</a:t>
            </a:r>
            <a:r>
              <a:rPr lang="en-US" sz="11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</a:p>
          <a:p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 Add a and b using that code!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(*</a:t>
            </a:r>
            <a:r>
              <a:rPr lang="en-US" sz="1100" dirty="0" err="1">
                <a:latin typeface="Lucida Console" panose="020B0609040504020204" pitchFamily="49" charset="0"/>
              </a:rPr>
              <a:t>function_pointer</a:t>
            </a:r>
            <a:r>
              <a:rPr lang="en-US" sz="1100" dirty="0">
                <a:latin typeface="Lucida Console" panose="020B0609040504020204" pitchFamily="49" charset="0"/>
              </a:rPr>
              <a:t>)(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) =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   (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 (*)(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,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int</a:t>
            </a:r>
            <a:r>
              <a:rPr lang="en-US" sz="1100" dirty="0">
                <a:latin typeface="Lucida Console" panose="020B0609040504020204" pitchFamily="49" charset="0"/>
              </a:rPr>
              <a:t>)) </a:t>
            </a:r>
            <a:r>
              <a:rPr lang="en-US" sz="1100" dirty="0" err="1">
                <a:latin typeface="Lucida Console" panose="020B0609040504020204" pitchFamily="49" charset="0"/>
              </a:rPr>
              <a:t>function_address</a:t>
            </a:r>
            <a:r>
              <a:rPr lang="en-US" sz="1100" dirty="0">
                <a:latin typeface="Lucida Console" panose="020B0609040504020204" pitchFamily="49" charset="0"/>
              </a:rPr>
              <a:t>;</a:t>
            </a:r>
          </a:p>
          <a:p>
            <a:endParaRPr lang="en-US" sz="1100" dirty="0">
              <a:latin typeface="Lucida Console" panose="020B0609040504020204" pitchFamily="49" charset="0"/>
            </a:endParaRPr>
          </a:p>
          <a:p>
            <a:r>
              <a:rPr lang="en-US" sz="11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 Call add function!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    </a:t>
            </a:r>
            <a:r>
              <a:rPr lang="en-US" sz="1100" dirty="0">
                <a:solidFill>
                  <a:srgbClr val="0070C0"/>
                </a:solidFill>
                <a:latin typeface="Lucida Console" panose="020B0609040504020204" pitchFamily="49" charset="0"/>
              </a:rPr>
              <a:t>return</a:t>
            </a:r>
            <a:r>
              <a:rPr lang="en-US" sz="1100" dirty="0">
                <a:latin typeface="Lucida Console" panose="020B0609040504020204" pitchFamily="49" charset="0"/>
              </a:rPr>
              <a:t> </a:t>
            </a:r>
            <a:r>
              <a:rPr lang="en-US" sz="1100" dirty="0" err="1">
                <a:latin typeface="Lucida Console" panose="020B0609040504020204" pitchFamily="49" charset="0"/>
              </a:rPr>
              <a:t>function_pointer</a:t>
            </a:r>
            <a:r>
              <a:rPr lang="en-US" sz="1100" dirty="0">
                <a:latin typeface="Lucida Console" panose="020B0609040504020204" pitchFamily="49" charset="0"/>
              </a:rPr>
              <a:t>(a, b);</a:t>
            </a:r>
          </a:p>
          <a:p>
            <a:r>
              <a:rPr lang="en-US" sz="1100" dirty="0">
                <a:latin typeface="Lucida Console" panose="020B0609040504020204" pitchFamily="49" charset="0"/>
              </a:rPr>
              <a:t>}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BFD28C1-BAF1-1FE0-FA47-343FA909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55" y="105633"/>
            <a:ext cx="1410393" cy="14103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3E70AF-CE83-4524-C84F-04E563AD19C5}"/>
              </a:ext>
            </a:extLst>
          </p:cNvPr>
          <p:cNvCxnSpPr/>
          <p:nvPr/>
        </p:nvCxnSpPr>
        <p:spPr>
          <a:xfrm>
            <a:off x="7488195" y="247135"/>
            <a:ext cx="0" cy="6505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92028-E756-44E2-878C-CAF99A058439}"/>
              </a:ext>
            </a:extLst>
          </p:cNvPr>
          <p:cNvSpPr txBox="1"/>
          <p:nvPr/>
        </p:nvSpPr>
        <p:spPr>
          <a:xfrm>
            <a:off x="358348" y="2261290"/>
            <a:ext cx="6895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foo(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a,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b,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c,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d, 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e,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g,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h){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local0 = a*b*c*d;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local1 = e*f*g*h;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return local0 - local1;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AF57-AEE5-4C38-B969-AD9EB2F1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786"/>
            <a:ext cx="10515600" cy="815549"/>
          </a:xfrm>
        </p:spPr>
        <p:txBody>
          <a:bodyPr/>
          <a:lstStyle/>
          <a:p>
            <a:r>
              <a:rPr lang="en-US" dirty="0"/>
              <a:t>x86-64: System V Calling Convention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779824-967A-49D1-A9C9-A8B927D3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580765"/>
            <a:ext cx="11883081" cy="161874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Simplest case: </a:t>
            </a:r>
            <a:r>
              <a:rPr lang="en-US" sz="3200" dirty="0" err="1"/>
              <a:t>callee</a:t>
            </a:r>
            <a:r>
              <a:rPr lang="en-US" sz="3200" dirty="0"/>
              <a:t> </a:t>
            </a:r>
            <a:r>
              <a:rPr lang="en-US" sz="3200" dirty="0" err="1"/>
              <a:t>arguments+retval</a:t>
            </a:r>
            <a:r>
              <a:rPr lang="en-US" sz="3200" dirty="0"/>
              <a:t> are integers or pointers</a:t>
            </a:r>
          </a:p>
          <a:p>
            <a:pPr lvl="1"/>
            <a:r>
              <a:rPr lang="en-US" sz="2800" dirty="0"/>
              <a:t>Caller stores first six arguments in </a:t>
            </a:r>
            <a:r>
              <a:rPr lang="pt-BR" sz="2800" dirty="0">
                <a:latin typeface="Consolas" panose="020B0609020204030204" pitchFamily="49" charset="0"/>
              </a:rPr>
              <a:t>%rdi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%rsi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%rdx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%rcx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%r8</a:t>
            </a:r>
            <a:r>
              <a:rPr lang="pt-BR" sz="2800" dirty="0"/>
              <a:t>, and </a:t>
            </a:r>
            <a:r>
              <a:rPr lang="pt-BR" sz="2800" dirty="0">
                <a:latin typeface="Consolas" panose="020B0609020204030204" pitchFamily="49" charset="0"/>
              </a:rPr>
              <a:t>%r9</a:t>
            </a:r>
          </a:p>
          <a:p>
            <a:pPr lvl="1"/>
            <a:r>
              <a:rPr lang="pt-BR" sz="2800" dirty="0"/>
              <a:t>Remaining arguments are passed via the stack</a:t>
            </a:r>
          </a:p>
          <a:p>
            <a:pPr lvl="1"/>
            <a:r>
              <a:rPr lang="pt-BR" sz="2800" dirty="0"/>
              <a:t>Callee places return value in </a:t>
            </a:r>
            <a:r>
              <a:rPr lang="pt-BR" sz="2800" dirty="0">
                <a:latin typeface="Consolas" panose="020B0609020204030204" pitchFamily="49" charset="0"/>
              </a:rPr>
              <a:t>%rax</a:t>
            </a:r>
          </a:p>
          <a:p>
            <a:pPr lvl="1"/>
            <a:endParaRPr lang="en-US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9BB7A7-C71C-4502-A8E8-00C736808B07}"/>
              </a:ext>
            </a:extLst>
          </p:cNvPr>
          <p:cNvGrpSpPr/>
          <p:nvPr/>
        </p:nvGrpSpPr>
        <p:grpSpPr>
          <a:xfrm>
            <a:off x="458620" y="5918880"/>
            <a:ext cx="6708308" cy="911118"/>
            <a:chOff x="458620" y="5918880"/>
            <a:chExt cx="6708308" cy="9111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7AC46-BEEB-4F0E-94A8-B96AE3EE72B7}"/>
                </a:ext>
              </a:extLst>
            </p:cNvPr>
            <p:cNvSpPr/>
            <p:nvPr/>
          </p:nvSpPr>
          <p:spPr>
            <a:xfrm>
              <a:off x="46955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C3EA3-E97C-4A02-B53A-1930907CD3C4}"/>
                </a:ext>
              </a:extLst>
            </p:cNvPr>
            <p:cNvSpPr/>
            <p:nvPr/>
          </p:nvSpPr>
          <p:spPr>
            <a:xfrm>
              <a:off x="161873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44339-96DF-4F0E-A055-8D8AF714B44E}"/>
                </a:ext>
              </a:extLst>
            </p:cNvPr>
            <p:cNvSpPr/>
            <p:nvPr/>
          </p:nvSpPr>
          <p:spPr>
            <a:xfrm>
              <a:off x="276791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B20FCF-3669-4983-9BEA-BC516DEF4785}"/>
                </a:ext>
              </a:extLst>
            </p:cNvPr>
            <p:cNvSpPr/>
            <p:nvPr/>
          </p:nvSpPr>
          <p:spPr>
            <a:xfrm>
              <a:off x="391709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358F0-2748-4E0C-A12A-65247EF32E50}"/>
                </a:ext>
              </a:extLst>
            </p:cNvPr>
            <p:cNvSpPr/>
            <p:nvPr/>
          </p:nvSpPr>
          <p:spPr>
            <a:xfrm>
              <a:off x="506627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2B473A-3629-4D88-9711-49934142554D}"/>
                </a:ext>
              </a:extLst>
            </p:cNvPr>
            <p:cNvSpPr/>
            <p:nvPr/>
          </p:nvSpPr>
          <p:spPr>
            <a:xfrm>
              <a:off x="6215457" y="5918880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f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9C1EF-ADBF-426E-A640-C1EF23D3BE51}"/>
                </a:ext>
              </a:extLst>
            </p:cNvPr>
            <p:cNvSpPr/>
            <p:nvPr/>
          </p:nvSpPr>
          <p:spPr>
            <a:xfrm>
              <a:off x="458620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%rdi</a:t>
              </a:r>
              <a:endParaRPr lang="en-US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640C6-A45E-4CE5-90C7-32D976866121}"/>
                </a:ext>
              </a:extLst>
            </p:cNvPr>
            <p:cNvSpPr/>
            <p:nvPr/>
          </p:nvSpPr>
          <p:spPr>
            <a:xfrm>
              <a:off x="1609223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%rsi</a:t>
              </a:r>
              <a:endParaRPr lang="en-US" sz="2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A7F24E-6577-42E9-A176-E7D63296EFBE}"/>
                </a:ext>
              </a:extLst>
            </p:cNvPr>
            <p:cNvSpPr/>
            <p:nvPr/>
          </p:nvSpPr>
          <p:spPr>
            <a:xfrm>
              <a:off x="2759826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%rdx</a:t>
              </a:r>
              <a:endParaRPr lang="en-US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A8348B-7640-46A5-ADC4-E066722F9F67}"/>
                </a:ext>
              </a:extLst>
            </p:cNvPr>
            <p:cNvSpPr/>
            <p:nvPr/>
          </p:nvSpPr>
          <p:spPr>
            <a:xfrm>
              <a:off x="3904739" y="6306776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%rcx</a:t>
              </a:r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317F8-DA05-47E7-A163-F82CC859ADC4}"/>
                </a:ext>
              </a:extLst>
            </p:cNvPr>
            <p:cNvSpPr/>
            <p:nvPr/>
          </p:nvSpPr>
          <p:spPr>
            <a:xfrm>
              <a:off x="5150441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%r8</a:t>
              </a:r>
              <a:endParaRPr lang="en-US" sz="2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52E105-4D13-4672-BAD2-BB08611E1EB9}"/>
                </a:ext>
              </a:extLst>
            </p:cNvPr>
            <p:cNvSpPr/>
            <p:nvPr/>
          </p:nvSpPr>
          <p:spPr>
            <a:xfrm>
              <a:off x="6303104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%r9</a:t>
              </a:r>
              <a:endParaRPr lang="en-US" sz="2800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BB3C24-09B2-4961-ACF4-512E42671F95}"/>
              </a:ext>
            </a:extLst>
          </p:cNvPr>
          <p:cNvCxnSpPr/>
          <p:nvPr/>
        </p:nvCxnSpPr>
        <p:spPr>
          <a:xfrm>
            <a:off x="0" y="21953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B245E1-2ABC-4DEA-8FF2-9E544BACD69A}"/>
              </a:ext>
            </a:extLst>
          </p:cNvPr>
          <p:cNvGrpSpPr/>
          <p:nvPr/>
        </p:nvGrpSpPr>
        <p:grpSpPr>
          <a:xfrm>
            <a:off x="7735322" y="2434283"/>
            <a:ext cx="4436094" cy="3731744"/>
            <a:chOff x="7735322" y="2434283"/>
            <a:chExt cx="4436094" cy="37317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7F8F8-7E51-426A-B059-857A7BD39092}"/>
                </a:ext>
              </a:extLst>
            </p:cNvPr>
            <p:cNvSpPr/>
            <p:nvPr/>
          </p:nvSpPr>
          <p:spPr>
            <a:xfrm>
              <a:off x="7735323" y="3657601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0CA9BE-8F96-4E2B-83C8-CDC222BA4980}"/>
                </a:ext>
              </a:extLst>
            </p:cNvPr>
            <p:cNvSpPr/>
            <p:nvPr/>
          </p:nvSpPr>
          <p:spPr>
            <a:xfrm>
              <a:off x="7735323" y="3163328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471E7B-C4FA-4F58-86AC-C1A0DA7B5D9D}"/>
                </a:ext>
              </a:extLst>
            </p:cNvPr>
            <p:cNvSpPr/>
            <p:nvPr/>
          </p:nvSpPr>
          <p:spPr>
            <a:xfrm>
              <a:off x="7735322" y="415187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return 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addr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1477B7-9A71-4F53-B4F8-87FBABB943F0}"/>
                </a:ext>
              </a:extLst>
            </p:cNvPr>
            <p:cNvSpPr/>
            <p:nvPr/>
          </p:nvSpPr>
          <p:spPr>
            <a:xfrm>
              <a:off x="7735322" y="464615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saved %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rbp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42014C-45C4-45B4-B0AE-177660453A78}"/>
                </a:ext>
              </a:extLst>
            </p:cNvPr>
            <p:cNvSpPr/>
            <p:nvPr/>
          </p:nvSpPr>
          <p:spPr>
            <a:xfrm>
              <a:off x="7735322" y="5140420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043369-C063-4E9F-9850-70C9335BD3B2}"/>
                </a:ext>
              </a:extLst>
            </p:cNvPr>
            <p:cNvSpPr/>
            <p:nvPr/>
          </p:nvSpPr>
          <p:spPr>
            <a:xfrm>
              <a:off x="7735322" y="5634693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FC84D1-47D4-435A-B57B-EB4F2A050C2F}"/>
                </a:ext>
              </a:extLst>
            </p:cNvPr>
            <p:cNvSpPr/>
            <p:nvPr/>
          </p:nvSpPr>
          <p:spPr>
            <a:xfrm>
              <a:off x="11082656" y="558125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%rsp</a:t>
              </a:r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8BA84-73D5-48B6-82CB-1456F9EF4195}"/>
                </a:ext>
              </a:extLst>
            </p:cNvPr>
            <p:cNvSpPr/>
            <p:nvPr/>
          </p:nvSpPr>
          <p:spPr>
            <a:xfrm>
              <a:off x="11069577" y="460090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endParaRPr lang="en-US" sz="32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B8811F-BEA9-4038-B17D-A27DFFE533AE}"/>
                </a:ext>
              </a:extLst>
            </p:cNvPr>
            <p:cNvCxnSpPr>
              <a:stCxn id="29" idx="1"/>
              <a:endCxn id="25" idx="3"/>
            </p:cNvCxnSpPr>
            <p:nvPr/>
          </p:nvCxnSpPr>
          <p:spPr>
            <a:xfrm flipH="1">
              <a:off x="10587673" y="4893290"/>
              <a:ext cx="4819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81938B-ADFB-4142-BF3A-6E53BFCC304C}"/>
                </a:ext>
              </a:extLst>
            </p:cNvPr>
            <p:cNvCxnSpPr>
              <a:cxnSpLocks/>
              <a:stCxn id="28" idx="1"/>
              <a:endCxn id="27" idx="3"/>
            </p:cNvCxnSpPr>
            <p:nvPr/>
          </p:nvCxnSpPr>
          <p:spPr>
            <a:xfrm flipH="1">
              <a:off x="10587673" y="5873640"/>
              <a:ext cx="494983" cy="8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C9C33C-24FE-4657-90A9-8F48886F23F6}"/>
                </a:ext>
              </a:extLst>
            </p:cNvPr>
            <p:cNvCxnSpPr/>
            <p:nvPr/>
          </p:nvCxnSpPr>
          <p:spPr>
            <a:xfrm flipV="1">
              <a:off x="7735322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22E385-C58D-4E8A-BB20-8CF56982938B}"/>
                </a:ext>
              </a:extLst>
            </p:cNvPr>
            <p:cNvCxnSpPr/>
            <p:nvPr/>
          </p:nvCxnSpPr>
          <p:spPr>
            <a:xfrm flipV="1">
              <a:off x="10587673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9A9C37-CD19-4BF3-8A50-F3BB244C9B1D}"/>
                </a:ext>
              </a:extLst>
            </p:cNvPr>
            <p:cNvSpPr txBox="1"/>
            <p:nvPr/>
          </p:nvSpPr>
          <p:spPr>
            <a:xfrm>
              <a:off x="7976274" y="2516544"/>
              <a:ext cx="237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Caller info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98B5BE8-AD66-1E79-4062-F7AFCF8320D6}"/>
              </a:ext>
            </a:extLst>
          </p:cNvPr>
          <p:cNvSpPr/>
          <p:nvPr/>
        </p:nvSpPr>
        <p:spPr>
          <a:xfrm>
            <a:off x="7561183" y="5014688"/>
            <a:ext cx="3271318" cy="126254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BEE90-9CE7-6462-EE46-7AA37A795BE3}"/>
              </a:ext>
            </a:extLst>
          </p:cNvPr>
          <p:cNvSpPr txBox="1"/>
          <p:nvPr/>
        </p:nvSpPr>
        <p:spPr>
          <a:xfrm>
            <a:off x="7487155" y="6291413"/>
            <a:ext cx="387385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Compiler may store locals in registers if there are enough spare ones!</a:t>
            </a:r>
          </a:p>
        </p:txBody>
      </p:sp>
    </p:spTree>
    <p:extLst>
      <p:ext uri="{BB962C8B-B14F-4D97-AF65-F5344CB8AC3E}">
        <p14:creationId xmlns:p14="http://schemas.microsoft.com/office/powerpoint/2010/main" val="20271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AA00CFE-423D-110D-0852-0883B092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4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12 -0.207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1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A18996ED-E37B-BE75-DEF2-738E683F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95" b="39535"/>
          <a:stretch/>
        </p:blipFill>
        <p:spPr>
          <a:xfrm>
            <a:off x="0" y="0"/>
            <a:ext cx="7364627" cy="41466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B1CECD-A5B8-5499-D4DC-1E1481F399FC}"/>
              </a:ext>
            </a:extLst>
          </p:cNvPr>
          <p:cNvCxnSpPr/>
          <p:nvPr/>
        </p:nvCxnSpPr>
        <p:spPr>
          <a:xfrm>
            <a:off x="72771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56A931-9AC8-BF4F-4214-9ED417E3FADE}"/>
              </a:ext>
            </a:extLst>
          </p:cNvPr>
          <p:cNvSpPr txBox="1"/>
          <p:nvPr/>
        </p:nvSpPr>
        <p:spPr>
          <a:xfrm>
            <a:off x="7277101" y="0"/>
            <a:ext cx="4914899" cy="682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main: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#...initial code...</a:t>
            </a:r>
          </a:p>
          <a:p>
            <a:pPr>
              <a:lnSpc>
                <a:spcPts val="2050"/>
              </a:lnSpc>
            </a:pP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#Call foo()!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rbx</a:t>
            </a:r>
            <a:r>
              <a:rPr lang="en-US" sz="2000" dirty="0">
                <a:latin typeface="Lucida Console" panose="020B0609040504020204" pitchFamily="49" charset="0"/>
              </a:rPr>
              <a:t>, 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8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callq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foo(long, long,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long, long,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long, long,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long, long)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#main resumes here...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post_call_instrs</a:t>
            </a: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foo(long, long, long, long,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long, long, long, long):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rdx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rsi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rdi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rcx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rdi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%r9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8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16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subq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retq</a:t>
            </a: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B0143D-655C-3AD3-400D-17F0B55F7405}"/>
              </a:ext>
            </a:extLst>
          </p:cNvPr>
          <p:cNvCxnSpPr>
            <a:cxnSpLocks/>
          </p:cNvCxnSpPr>
          <p:nvPr/>
        </p:nvCxnSpPr>
        <p:spPr>
          <a:xfrm>
            <a:off x="0" y="4064000"/>
            <a:ext cx="7277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6395F-67F4-C3AC-F478-9EFECFDC6D2A}"/>
              </a:ext>
            </a:extLst>
          </p:cNvPr>
          <p:cNvSpPr/>
          <p:nvPr/>
        </p:nvSpPr>
        <p:spPr>
          <a:xfrm>
            <a:off x="5812156" y="5566425"/>
            <a:ext cx="10887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atin typeface="Consolas" panose="020B0609020204030204" pitchFamily="49" charset="0"/>
              </a:rPr>
              <a:t>%rsp</a:t>
            </a:r>
            <a:endParaRPr lang="en-US" sz="3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2B96E3-B696-74E7-35DE-5DBB3E5E4CBB}"/>
              </a:ext>
            </a:extLst>
          </p:cNvPr>
          <p:cNvSpPr/>
          <p:nvPr/>
        </p:nvSpPr>
        <p:spPr>
          <a:xfrm>
            <a:off x="5799077" y="4678438"/>
            <a:ext cx="10887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atin typeface="Consolas" panose="020B0609020204030204" pitchFamily="49" charset="0"/>
              </a:rPr>
              <a:t>%rbp</a:t>
            </a:r>
            <a:endParaRPr lang="en-US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2F643A-EF2D-91B1-9C72-1F7F288201C3}"/>
              </a:ext>
            </a:extLst>
          </p:cNvPr>
          <p:cNvSpPr/>
          <p:nvPr/>
        </p:nvSpPr>
        <p:spPr>
          <a:xfrm>
            <a:off x="1345537" y="6035035"/>
            <a:ext cx="2463085" cy="417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return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addr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EBF145-0C94-6F9E-4F45-637991A3D40A}"/>
              </a:ext>
            </a:extLst>
          </p:cNvPr>
          <p:cNvGrpSpPr/>
          <p:nvPr/>
        </p:nvGrpSpPr>
        <p:grpSpPr>
          <a:xfrm>
            <a:off x="1345537" y="4276436"/>
            <a:ext cx="2463085" cy="1758599"/>
            <a:chOff x="1345537" y="4276436"/>
            <a:chExt cx="2463085" cy="17585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8338D3-CD09-FF21-9051-8ED74B9201B2}"/>
                </a:ext>
              </a:extLst>
            </p:cNvPr>
            <p:cNvSpPr/>
            <p:nvPr/>
          </p:nvSpPr>
          <p:spPr>
            <a:xfrm>
              <a:off x="1345537" y="5200923"/>
              <a:ext cx="2463085" cy="417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1A2F04-042A-A59B-2679-58A41275A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537" y="4276436"/>
              <a:ext cx="0" cy="924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63C427-99FE-4ED5-2A60-CF9843000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8622" y="4276436"/>
              <a:ext cx="0" cy="924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875377-6910-88F2-DC46-239F9BD6F6CF}"/>
                </a:ext>
              </a:extLst>
            </p:cNvPr>
            <p:cNvSpPr/>
            <p:nvPr/>
          </p:nvSpPr>
          <p:spPr>
            <a:xfrm>
              <a:off x="1345537" y="5617979"/>
              <a:ext cx="2463085" cy="417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BB9283-B04F-618E-188D-81AE8F5E3BE0}"/>
                </a:ext>
              </a:extLst>
            </p:cNvPr>
            <p:cNvSpPr txBox="1"/>
            <p:nvPr/>
          </p:nvSpPr>
          <p:spPr>
            <a:xfrm>
              <a:off x="1391856" y="4387524"/>
              <a:ext cx="2416766" cy="86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Lucida Console" panose="020B0609040504020204" pitchFamily="49" charset="0"/>
                </a:rPr>
                <a:t>Other stuff in main()’s stack frame</a:t>
              </a:r>
            </a:p>
          </p:txBody>
        </p:sp>
      </p:grp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4D429DC-FEB9-8E93-1FE9-C9371254AA3C}"/>
              </a:ext>
            </a:extLst>
          </p:cNvPr>
          <p:cNvCxnSpPr>
            <a:stCxn id="28" idx="1"/>
            <a:endCxn id="40" idx="3"/>
          </p:cNvCxnSpPr>
          <p:nvPr/>
        </p:nvCxnSpPr>
        <p:spPr>
          <a:xfrm rot="10800000">
            <a:off x="3808623" y="4819342"/>
            <a:ext cx="1990455" cy="151485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06B2A430-D6DF-2CEC-B311-3D5832FCF3D6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3808622" y="5858813"/>
            <a:ext cx="2003534" cy="17622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895B589-A898-C3C4-AE82-7276ACA96277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3808620" y="5858812"/>
            <a:ext cx="2003536" cy="584771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CEB7AEF-E9C2-3457-17A1-A58ED11578E1}"/>
              </a:ext>
            </a:extLst>
          </p:cNvPr>
          <p:cNvSpPr/>
          <p:nvPr/>
        </p:nvSpPr>
        <p:spPr>
          <a:xfrm>
            <a:off x="7666364" y="783375"/>
            <a:ext cx="718457" cy="3701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9EF391-FDEE-765D-2EC3-31A2E28419C5}"/>
              </a:ext>
            </a:extLst>
          </p:cNvPr>
          <p:cNvSpPr txBox="1"/>
          <p:nvPr/>
        </p:nvSpPr>
        <p:spPr>
          <a:xfrm>
            <a:off x="1996311" y="5486181"/>
            <a:ext cx="1161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ucida Console" panose="020B0609040504020204" pitchFamily="49" charset="0"/>
              </a:rPr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4E3E4F-3F8C-8D44-A034-6963F74B6C9A}"/>
              </a:ext>
            </a:extLst>
          </p:cNvPr>
          <p:cNvSpPr txBox="1"/>
          <p:nvPr/>
        </p:nvSpPr>
        <p:spPr>
          <a:xfrm>
            <a:off x="2067016" y="5132867"/>
            <a:ext cx="1009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ucida Console" panose="020B0609040504020204" pitchFamily="49" charset="0"/>
              </a:rPr>
              <a:t>h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837F652-2755-7531-1AE1-96EC5EB9A6E7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808622" y="3408609"/>
            <a:ext cx="4734364" cy="2834954"/>
          </a:xfrm>
          <a:prstGeom prst="bentConnector3">
            <a:avLst>
              <a:gd name="adj1" fmla="val 74795"/>
            </a:avLst>
          </a:prstGeom>
          <a:ln w="381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0026 0.040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4028 L 0.00078 0.0812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8125 L 0.00026 0.1180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11805 L -0.0013 0.508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1" animBg="1"/>
      <p:bldP spid="51" grpId="2" animBg="1"/>
      <p:bldP spid="51" grpId="3" animBg="1"/>
      <p:bldP spid="51" grpId="4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A18996ED-E37B-BE75-DEF2-738E683FA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95" b="39535"/>
          <a:stretch/>
        </p:blipFill>
        <p:spPr>
          <a:xfrm>
            <a:off x="0" y="0"/>
            <a:ext cx="7364627" cy="41466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B1CECD-A5B8-5499-D4DC-1E1481F399FC}"/>
              </a:ext>
            </a:extLst>
          </p:cNvPr>
          <p:cNvCxnSpPr/>
          <p:nvPr/>
        </p:nvCxnSpPr>
        <p:spPr>
          <a:xfrm>
            <a:off x="72771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56A931-9AC8-BF4F-4214-9ED417E3FADE}"/>
              </a:ext>
            </a:extLst>
          </p:cNvPr>
          <p:cNvSpPr txBox="1"/>
          <p:nvPr/>
        </p:nvSpPr>
        <p:spPr>
          <a:xfrm>
            <a:off x="7277101" y="0"/>
            <a:ext cx="4914899" cy="682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main: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#...initial code...</a:t>
            </a:r>
          </a:p>
          <a:p>
            <a:pPr>
              <a:lnSpc>
                <a:spcPts val="2050"/>
              </a:lnSpc>
            </a:pP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#Call foo()!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rbx</a:t>
            </a:r>
            <a:r>
              <a:rPr lang="en-US" sz="2000" dirty="0">
                <a:latin typeface="Lucida Console" panose="020B0609040504020204" pitchFamily="49" charset="0"/>
              </a:rPr>
              <a:t>, 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8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callq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foo(long, long,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long, long,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long, long,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long, long)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#main resumes here...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post_call_instrs</a:t>
            </a: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endParaRPr lang="en-US" sz="20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foo(long, long, long, long,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long, long, long, long):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movq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rdx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rsi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rdi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rcx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rdi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%r9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8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imulq</a:t>
            </a:r>
            <a:r>
              <a:rPr lang="en-US" sz="2000" dirty="0">
                <a:latin typeface="Lucida Console" panose="020B0609040504020204" pitchFamily="49" charset="0"/>
              </a:rPr>
              <a:t>   </a:t>
            </a:r>
            <a:r>
              <a:rPr lang="en-US" sz="2000" dirty="0">
                <a:solidFill>
                  <a:schemeClr val="accent2"/>
                </a:solidFill>
                <a:latin typeface="Lucida Console" panose="020B0609040504020204" pitchFamily="49" charset="0"/>
              </a:rPr>
              <a:t>16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rsp</a:t>
            </a:r>
            <a:r>
              <a:rPr lang="en-US" sz="2000" dirty="0">
                <a:latin typeface="Lucida Console" panose="020B0609040504020204" pitchFamily="49" charset="0"/>
              </a:rPr>
              <a:t>),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subq</a:t>
            </a:r>
            <a:r>
              <a:rPr lang="en-US" sz="2000" dirty="0">
                <a:latin typeface="Lucida Console" panose="020B060904050402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%r8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Lucida Console" panose="020B060904050402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Lucida Console" panose="020B0609040504020204" pitchFamily="49" charset="0"/>
              </a:rPr>
              <a:t>rax</a:t>
            </a:r>
            <a:endParaRPr lang="en-US" sz="2000" dirty="0">
              <a:solidFill>
                <a:srgbClr val="FF66FF"/>
              </a:solidFill>
              <a:latin typeface="Lucida Console" panose="020B0609040504020204" pitchFamily="49" charset="0"/>
            </a:endParaRPr>
          </a:p>
          <a:p>
            <a:pPr>
              <a:lnSpc>
                <a:spcPts val="2050"/>
              </a:lnSpc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retq</a:t>
            </a: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B0143D-655C-3AD3-400D-17F0B55F7405}"/>
              </a:ext>
            </a:extLst>
          </p:cNvPr>
          <p:cNvCxnSpPr>
            <a:cxnSpLocks/>
          </p:cNvCxnSpPr>
          <p:nvPr/>
        </p:nvCxnSpPr>
        <p:spPr>
          <a:xfrm>
            <a:off x="0" y="4064000"/>
            <a:ext cx="7277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5B6395F-67F4-C3AC-F478-9EFECFDC6D2A}"/>
              </a:ext>
            </a:extLst>
          </p:cNvPr>
          <p:cNvSpPr/>
          <p:nvPr/>
        </p:nvSpPr>
        <p:spPr>
          <a:xfrm>
            <a:off x="5812156" y="5566425"/>
            <a:ext cx="10887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atin typeface="Consolas" panose="020B0609020204030204" pitchFamily="49" charset="0"/>
              </a:rPr>
              <a:t>%rsp</a:t>
            </a:r>
            <a:endParaRPr lang="en-US" sz="3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2B96E3-B696-74E7-35DE-5DBB3E5E4CBB}"/>
              </a:ext>
            </a:extLst>
          </p:cNvPr>
          <p:cNvSpPr/>
          <p:nvPr/>
        </p:nvSpPr>
        <p:spPr>
          <a:xfrm>
            <a:off x="5799077" y="4678438"/>
            <a:ext cx="108876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latin typeface="Consolas" panose="020B0609020204030204" pitchFamily="49" charset="0"/>
              </a:rPr>
              <a:t>%rbp</a:t>
            </a:r>
            <a:endParaRPr lang="en-US" sz="3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2F643A-EF2D-91B1-9C72-1F7F288201C3}"/>
              </a:ext>
            </a:extLst>
          </p:cNvPr>
          <p:cNvSpPr/>
          <p:nvPr/>
        </p:nvSpPr>
        <p:spPr>
          <a:xfrm>
            <a:off x="1345537" y="6035035"/>
            <a:ext cx="2463085" cy="417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return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addr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EBF145-0C94-6F9E-4F45-637991A3D40A}"/>
              </a:ext>
            </a:extLst>
          </p:cNvPr>
          <p:cNvGrpSpPr/>
          <p:nvPr/>
        </p:nvGrpSpPr>
        <p:grpSpPr>
          <a:xfrm>
            <a:off x="1345537" y="4276436"/>
            <a:ext cx="2463085" cy="1758599"/>
            <a:chOff x="1345537" y="4276436"/>
            <a:chExt cx="2463085" cy="17585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8338D3-CD09-FF21-9051-8ED74B9201B2}"/>
                </a:ext>
              </a:extLst>
            </p:cNvPr>
            <p:cNvSpPr/>
            <p:nvPr/>
          </p:nvSpPr>
          <p:spPr>
            <a:xfrm>
              <a:off x="1345537" y="5200923"/>
              <a:ext cx="2463085" cy="417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1A2F04-042A-A59B-2679-58A41275A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537" y="4276436"/>
              <a:ext cx="0" cy="924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63C427-99FE-4ED5-2A60-CF9843000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8622" y="4276436"/>
              <a:ext cx="0" cy="924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875377-6910-88F2-DC46-239F9BD6F6CF}"/>
                </a:ext>
              </a:extLst>
            </p:cNvPr>
            <p:cNvSpPr/>
            <p:nvPr/>
          </p:nvSpPr>
          <p:spPr>
            <a:xfrm>
              <a:off x="1345537" y="5617979"/>
              <a:ext cx="2463085" cy="417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BB9283-B04F-618E-188D-81AE8F5E3BE0}"/>
                </a:ext>
              </a:extLst>
            </p:cNvPr>
            <p:cNvSpPr txBox="1"/>
            <p:nvPr/>
          </p:nvSpPr>
          <p:spPr>
            <a:xfrm>
              <a:off x="1391856" y="4387524"/>
              <a:ext cx="2416766" cy="86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Lucida Console" panose="020B0609040504020204" pitchFamily="49" charset="0"/>
                </a:rPr>
                <a:t>Other stuff in main()’s stack frame</a:t>
              </a:r>
            </a:p>
          </p:txBody>
        </p:sp>
      </p:grp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4D429DC-FEB9-8E93-1FE9-C9371254AA3C}"/>
              </a:ext>
            </a:extLst>
          </p:cNvPr>
          <p:cNvCxnSpPr>
            <a:stCxn id="28" idx="1"/>
            <a:endCxn id="40" idx="3"/>
          </p:cNvCxnSpPr>
          <p:nvPr/>
        </p:nvCxnSpPr>
        <p:spPr>
          <a:xfrm rot="10800000">
            <a:off x="3808623" y="4819342"/>
            <a:ext cx="1990455" cy="151485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06B2A430-D6DF-2CEC-B311-3D5832FCF3D6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3808622" y="5858813"/>
            <a:ext cx="2003534" cy="17622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895B589-A898-C3C4-AE82-7276ACA96277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V="1">
            <a:off x="3808620" y="5858812"/>
            <a:ext cx="2003536" cy="584771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CEB7AEF-E9C2-3457-17A1-A58ED11578E1}"/>
              </a:ext>
            </a:extLst>
          </p:cNvPr>
          <p:cNvSpPr/>
          <p:nvPr/>
        </p:nvSpPr>
        <p:spPr>
          <a:xfrm>
            <a:off x="7641650" y="4267992"/>
            <a:ext cx="718457" cy="3701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9EF391-FDEE-765D-2EC3-31A2E28419C5}"/>
              </a:ext>
            </a:extLst>
          </p:cNvPr>
          <p:cNvSpPr txBox="1"/>
          <p:nvPr/>
        </p:nvSpPr>
        <p:spPr>
          <a:xfrm>
            <a:off x="1996311" y="5486181"/>
            <a:ext cx="1161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ucida Console" panose="020B0609040504020204" pitchFamily="49" charset="0"/>
              </a:rPr>
              <a:t>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4E3E4F-3F8C-8D44-A034-6963F74B6C9A}"/>
              </a:ext>
            </a:extLst>
          </p:cNvPr>
          <p:cNvSpPr txBox="1"/>
          <p:nvPr/>
        </p:nvSpPr>
        <p:spPr>
          <a:xfrm>
            <a:off x="2067016" y="5132867"/>
            <a:ext cx="1009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ucida Console" panose="020B0609040504020204" pitchFamily="49" charset="0"/>
              </a:rPr>
              <a:t>h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F837F652-2755-7531-1AE1-96EC5EB9A6E7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808622" y="3408609"/>
            <a:ext cx="4734364" cy="2834954"/>
          </a:xfrm>
          <a:prstGeom prst="bentConnector3">
            <a:avLst>
              <a:gd name="adj1" fmla="val 74795"/>
            </a:avLst>
          </a:prstGeom>
          <a:ln w="381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968293-88D5-E891-DA53-277891C20D97}"/>
              </a:ext>
            </a:extLst>
          </p:cNvPr>
          <p:cNvSpPr txBox="1"/>
          <p:nvPr/>
        </p:nvSpPr>
        <p:spPr>
          <a:xfrm>
            <a:off x="7318290" y="4367259"/>
            <a:ext cx="139322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Math: </a:t>
            </a:r>
            <a:r>
              <a:rPr lang="en-US" sz="1550" b="1" dirty="0">
                <a:latin typeface="Lucida Console" panose="020B0609040504020204" pitchFamily="49" charset="0"/>
                <a:cs typeface="Segoe UI" panose="020B0502040204020203" pitchFamily="34" charset="0"/>
              </a:rPr>
              <a:t>%</a:t>
            </a:r>
            <a:r>
              <a:rPr lang="en-US" sz="155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rax</a:t>
            </a: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en-US" sz="1550" b="1" dirty="0">
                <a:latin typeface="Lucida Console" panose="020B0609040504020204" pitchFamily="49" charset="0"/>
                <a:cs typeface="Segoe UI" panose="020B0502040204020203" pitchFamily="34" charset="0"/>
              </a:rPr>
              <a:t>local0</a:t>
            </a: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550" b="1" dirty="0">
                <a:latin typeface="Lucida Console" panose="020B0609040504020204" pitchFamily="49" charset="0"/>
                <a:cs typeface="Segoe UI" panose="020B0502040204020203" pitchFamily="34" charset="0"/>
              </a:rPr>
              <a:t>%r8</a:t>
            </a: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en-US" sz="1550" b="1" dirty="0">
                <a:latin typeface="Lucida Console" panose="020B0609040504020204" pitchFamily="49" charset="0"/>
                <a:cs typeface="Segoe UI" panose="020B0502040204020203" pitchFamily="34" charset="0"/>
              </a:rPr>
              <a:t>local1</a:t>
            </a: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; no need to store locals on the stack!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8636A-00E4-E8DD-9A71-E2BC092CD761}"/>
              </a:ext>
            </a:extLst>
          </p:cNvPr>
          <p:cNvSpPr txBox="1"/>
          <p:nvPr/>
        </p:nvSpPr>
        <p:spPr>
          <a:xfrm>
            <a:off x="7344392" y="4788049"/>
            <a:ext cx="1393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Put </a:t>
            </a:r>
            <a:r>
              <a:rPr lang="en-US" sz="1550" b="1" dirty="0">
                <a:latin typeface="Lucida Console" panose="020B0609040504020204" pitchFamily="49" charset="0"/>
                <a:cs typeface="Segoe UI" panose="020B0502040204020203" pitchFamily="34" charset="0"/>
              </a:rPr>
              <a:t>foo()</a:t>
            </a: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’s return value in </a:t>
            </a:r>
            <a:r>
              <a:rPr lang="en-US" sz="1550" b="1" dirty="0">
                <a:latin typeface="Lucida Console" panose="020B0609040504020204" pitchFamily="49" charset="0"/>
                <a:cs typeface="Segoe UI" panose="020B0502040204020203" pitchFamily="34" charset="0"/>
              </a:rPr>
              <a:t>%</a:t>
            </a:r>
            <a:r>
              <a:rPr lang="en-US" sz="1550" b="1" dirty="0" err="1">
                <a:latin typeface="Lucida Console" panose="020B0609040504020204" pitchFamily="49" charset="0"/>
                <a:cs typeface="Segoe UI" panose="020B0502040204020203" pitchFamily="34" charset="0"/>
              </a:rPr>
              <a:t>rax</a:t>
            </a:r>
            <a:r>
              <a:rPr lang="en-US" sz="1550" b="1" dirty="0">
                <a:latin typeface="Segoe UI" panose="020B0502040204020203" pitchFamily="34" charset="0"/>
                <a:cs typeface="Segoe UI" panose="020B0502040204020203" pitchFamily="34" charset="0"/>
              </a:rPr>
              <a:t>, as required by the calling convention!</a:t>
            </a:r>
          </a:p>
        </p:txBody>
      </p:sp>
    </p:spTree>
    <p:extLst>
      <p:ext uri="{BB962C8B-B14F-4D97-AF65-F5344CB8AC3E}">
        <p14:creationId xmlns:p14="http://schemas.microsoft.com/office/powerpoint/2010/main" val="13458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00065 0.23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23078 L 0.00065 0.2712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27129 L 0.00026 0.3104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31042 L 0.00065 -0.1523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51" grpId="1" animBg="1"/>
      <p:bldP spid="51" grpId="2" animBg="1"/>
      <p:bldP spid="51" grpId="3" animBg="1"/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7CB0-E7DF-6810-F038-82CBF94E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03742" cy="864973"/>
          </a:xfrm>
        </p:spPr>
        <p:txBody>
          <a:bodyPr/>
          <a:lstStyle/>
          <a:p>
            <a:r>
              <a:rPr lang="en-US" dirty="0"/>
              <a:t>Functions: Red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9212-041A-17BF-4413-E8EA1367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6" y="766118"/>
            <a:ext cx="8093676" cy="615366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/>
              <a:t>leaf function</a:t>
            </a:r>
            <a:r>
              <a:rPr lang="en-US" dirty="0"/>
              <a:t> is a function that does not invoke other functions</a:t>
            </a:r>
          </a:p>
          <a:p>
            <a:r>
              <a:rPr lang="en-US" dirty="0"/>
              <a:t>For such a function, the compiler may emit code that:</a:t>
            </a:r>
          </a:p>
          <a:p>
            <a:pPr lvl="1"/>
            <a:r>
              <a:rPr lang="en-US" dirty="0"/>
              <a:t>Does not decrement </a:t>
            </a:r>
            <a:r>
              <a:rPr lang="en-US" dirty="0">
                <a:latin typeface="Lucida Console" panose="020B0609040504020204" pitchFamily="49" charset="0"/>
              </a:rPr>
              <a:t>%</a:t>
            </a:r>
            <a:r>
              <a:rPr lang="en-US" dirty="0" err="1">
                <a:latin typeface="Lucida Console" panose="020B0609040504020204" pitchFamily="49" charset="0"/>
              </a:rPr>
              <a:t>rsp</a:t>
            </a:r>
            <a:r>
              <a:rPr lang="en-US" dirty="0"/>
              <a:t> to make space for local variables, but instead . . .</a:t>
            </a:r>
          </a:p>
          <a:p>
            <a:pPr lvl="1"/>
            <a:r>
              <a:rPr lang="en-US" dirty="0"/>
              <a:t>Just assumes that the memory in the 128 bytes below </a:t>
            </a:r>
            <a:r>
              <a:rPr lang="en-US" dirty="0">
                <a:latin typeface="Lucida Console" panose="020B0609040504020204" pitchFamily="49" charset="0"/>
              </a:rPr>
              <a:t>%</a:t>
            </a:r>
            <a:r>
              <a:rPr lang="en-US" dirty="0" err="1">
                <a:latin typeface="Lucida Console" panose="020B0609040504020204" pitchFamily="49" charset="0"/>
              </a:rPr>
              <a:t>rsp</a:t>
            </a:r>
            <a:r>
              <a:rPr lang="en-US" dirty="0"/>
              <a:t> can be used by the function to store local variables</a:t>
            </a:r>
          </a:p>
          <a:p>
            <a:r>
              <a:rPr lang="en-US" dirty="0"/>
              <a:t>The 128 byte region beneath </a:t>
            </a:r>
            <a:r>
              <a:rPr lang="en-US" dirty="0">
                <a:latin typeface="Lucida Console" panose="020B0609040504020204" pitchFamily="49" charset="0"/>
              </a:rPr>
              <a:t>%</a:t>
            </a:r>
            <a:r>
              <a:rPr lang="en-US" dirty="0" err="1">
                <a:latin typeface="Lucida Console" panose="020B0609040504020204" pitchFamily="49" charset="0"/>
              </a:rPr>
              <a:t>rsp</a:t>
            </a:r>
            <a:r>
              <a:rPr lang="en-US" dirty="0"/>
              <a:t> is called the </a:t>
            </a:r>
            <a:r>
              <a:rPr lang="en-US" b="1" i="1" dirty="0"/>
              <a:t>red zone</a:t>
            </a:r>
          </a:p>
          <a:p>
            <a:r>
              <a:rPr lang="en-US" dirty="0"/>
              <a:t>Red zones allow a function to avoid the overheads incurred by:</a:t>
            </a:r>
          </a:p>
          <a:p>
            <a:pPr lvl="1"/>
            <a:r>
              <a:rPr lang="en-US" dirty="0"/>
              <a:t>Decrementing </a:t>
            </a:r>
            <a:r>
              <a:rPr lang="en-US" dirty="0">
                <a:latin typeface="Lucida Console" panose="020B0609040504020204" pitchFamily="49" charset="0"/>
              </a:rPr>
              <a:t>%</a:t>
            </a:r>
            <a:r>
              <a:rPr lang="en-US" dirty="0" err="1">
                <a:latin typeface="Lucida Console" panose="020B0609040504020204" pitchFamily="49" charset="0"/>
              </a:rPr>
              <a:t>rsp</a:t>
            </a:r>
            <a:r>
              <a:rPr lang="en-US" dirty="0"/>
              <a:t> on function entry</a:t>
            </a:r>
          </a:p>
          <a:p>
            <a:pPr lvl="1"/>
            <a:r>
              <a:rPr lang="en-US" dirty="0"/>
              <a:t>Incrementing </a:t>
            </a:r>
            <a:r>
              <a:rPr lang="en-US" dirty="0">
                <a:latin typeface="Lucida Console" panose="020B0609040504020204" pitchFamily="49" charset="0"/>
              </a:rPr>
              <a:t>%</a:t>
            </a:r>
            <a:r>
              <a:rPr lang="en-US" dirty="0" err="1">
                <a:latin typeface="Lucida Console" panose="020B0609040504020204" pitchFamily="49" charset="0"/>
              </a:rPr>
              <a:t>rsp</a:t>
            </a:r>
            <a:r>
              <a:rPr lang="en-US" dirty="0"/>
              <a:t> on function exit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017442-BBE2-872E-C99A-BF20529422F5}"/>
              </a:ext>
            </a:extLst>
          </p:cNvPr>
          <p:cNvGrpSpPr/>
          <p:nvPr/>
        </p:nvGrpSpPr>
        <p:grpSpPr>
          <a:xfrm>
            <a:off x="8441723" y="44827"/>
            <a:ext cx="3494344" cy="3659211"/>
            <a:chOff x="8775357" y="44827"/>
            <a:chExt cx="3494344" cy="365921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3EE422-0C65-C3AC-7003-0C11A4233265}"/>
                </a:ext>
              </a:extLst>
            </p:cNvPr>
            <p:cNvSpPr/>
            <p:nvPr/>
          </p:nvSpPr>
          <p:spPr>
            <a:xfrm>
              <a:off x="9788611" y="481916"/>
              <a:ext cx="1458097" cy="7908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main()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3CE2CAC-487E-C1ED-68C1-0CA914AE7CF5}"/>
                </a:ext>
              </a:extLst>
            </p:cNvPr>
            <p:cNvSpPr/>
            <p:nvPr/>
          </p:nvSpPr>
          <p:spPr>
            <a:xfrm>
              <a:off x="9281984" y="1433386"/>
              <a:ext cx="1013255" cy="7908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f()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E337EF-C758-B957-8D57-489123378B24}"/>
                </a:ext>
              </a:extLst>
            </p:cNvPr>
            <p:cNvSpPr/>
            <p:nvPr/>
          </p:nvSpPr>
          <p:spPr>
            <a:xfrm>
              <a:off x="8775357" y="2384855"/>
              <a:ext cx="1013254" cy="7908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g()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083CEB-B3BD-796B-A225-210291A8401A}"/>
                </a:ext>
              </a:extLst>
            </p:cNvPr>
            <p:cNvSpPr/>
            <p:nvPr/>
          </p:nvSpPr>
          <p:spPr>
            <a:xfrm>
              <a:off x="10740081" y="1433386"/>
              <a:ext cx="1013254" cy="7908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q()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CD18F1-A967-3B5D-1F7B-249CDB894DC8}"/>
                </a:ext>
              </a:extLst>
            </p:cNvPr>
            <p:cNvSpPr/>
            <p:nvPr/>
          </p:nvSpPr>
          <p:spPr>
            <a:xfrm>
              <a:off x="10041786" y="2384856"/>
              <a:ext cx="951469" cy="7908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r()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6D5799-9BE0-3D1A-59E2-ABE2CFD43718}"/>
                </a:ext>
              </a:extLst>
            </p:cNvPr>
            <p:cNvSpPr/>
            <p:nvPr/>
          </p:nvSpPr>
          <p:spPr>
            <a:xfrm>
              <a:off x="11139615" y="2384856"/>
              <a:ext cx="1013254" cy="7908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Lucida Console" panose="020B0609040504020204" pitchFamily="49" charset="0"/>
                </a:rPr>
                <a:t>s()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009B505-D156-07F0-E345-F0FC4FFCE0B0}"/>
                </a:ext>
              </a:extLst>
            </p:cNvPr>
            <p:cNvCxnSpPr>
              <a:cxnSpLocks/>
              <a:stCxn id="4" idx="3"/>
              <a:endCxn id="5" idx="0"/>
            </p:cNvCxnSpPr>
            <p:nvPr/>
          </p:nvCxnSpPr>
          <p:spPr>
            <a:xfrm flipH="1">
              <a:off x="9788612" y="1156934"/>
              <a:ext cx="213532" cy="2764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8E0133D-D318-9176-89CE-02779A8ADEA4}"/>
                </a:ext>
              </a:extLst>
            </p:cNvPr>
            <p:cNvCxnSpPr>
              <a:cxnSpLocks/>
              <a:stCxn id="4" idx="5"/>
              <a:endCxn id="7" idx="0"/>
            </p:cNvCxnSpPr>
            <p:nvPr/>
          </p:nvCxnSpPr>
          <p:spPr>
            <a:xfrm>
              <a:off x="11033175" y="1156934"/>
              <a:ext cx="213533" cy="2764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6FADEB1-AB48-558B-FB6A-2584A00864C9}"/>
                </a:ext>
              </a:extLst>
            </p:cNvPr>
            <p:cNvCxnSpPr>
              <a:cxnSpLocks/>
              <a:stCxn id="5" idx="3"/>
              <a:endCxn id="6" idx="0"/>
            </p:cNvCxnSpPr>
            <p:nvPr/>
          </p:nvCxnSpPr>
          <p:spPr>
            <a:xfrm flipH="1">
              <a:off x="9281984" y="2108404"/>
              <a:ext cx="148388" cy="2764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5AB547A-B80D-F9E7-D2DA-383E821BBBD6}"/>
                </a:ext>
              </a:extLst>
            </p:cNvPr>
            <p:cNvCxnSpPr>
              <a:cxnSpLocks/>
              <a:stCxn id="6" idx="7"/>
              <a:endCxn id="5" idx="4"/>
            </p:cNvCxnSpPr>
            <p:nvPr/>
          </p:nvCxnSpPr>
          <p:spPr>
            <a:xfrm flipV="1">
              <a:off x="9640223" y="2224219"/>
              <a:ext cx="148389" cy="2764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8747AA0-7681-5457-D29B-45413AB05BE1}"/>
                </a:ext>
              </a:extLst>
            </p:cNvPr>
            <p:cNvCxnSpPr>
              <a:cxnSpLocks/>
              <a:stCxn id="8" idx="7"/>
            </p:cNvCxnSpPr>
            <p:nvPr/>
          </p:nvCxnSpPr>
          <p:spPr>
            <a:xfrm flipV="1">
              <a:off x="10853916" y="2172636"/>
              <a:ext cx="195242" cy="328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6E5C427-2996-CF87-2A97-93B172C27258}"/>
                </a:ext>
              </a:extLst>
            </p:cNvPr>
            <p:cNvCxnSpPr>
              <a:cxnSpLocks/>
              <a:stCxn id="4" idx="4"/>
              <a:endCxn id="8" idx="0"/>
            </p:cNvCxnSpPr>
            <p:nvPr/>
          </p:nvCxnSpPr>
          <p:spPr>
            <a:xfrm flipH="1">
              <a:off x="10517521" y="1272749"/>
              <a:ext cx="139" cy="1112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D1445A9-FE9D-E3EA-F9B1-0230F8F1F31C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732" y="2115632"/>
              <a:ext cx="149720" cy="2764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0E8183-0D0C-A608-1660-70413CA55C8F}"/>
                </a:ext>
              </a:extLst>
            </p:cNvPr>
            <p:cNvSpPr txBox="1"/>
            <p:nvPr/>
          </p:nvSpPr>
          <p:spPr>
            <a:xfrm>
              <a:off x="9281984" y="44827"/>
              <a:ext cx="2629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Call graph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03B177-AB32-751A-6609-9D09E2B22C86}"/>
                </a:ext>
              </a:extLst>
            </p:cNvPr>
            <p:cNvSpPr txBox="1"/>
            <p:nvPr/>
          </p:nvSpPr>
          <p:spPr>
            <a:xfrm>
              <a:off x="10981482" y="3175688"/>
              <a:ext cx="1288219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Leaf function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4C036B-E7B6-EDD9-2352-44CE9840523E}"/>
              </a:ext>
            </a:extLst>
          </p:cNvPr>
          <p:cNvGrpSpPr/>
          <p:nvPr/>
        </p:nvGrpSpPr>
        <p:grpSpPr>
          <a:xfrm>
            <a:off x="8513808" y="4448575"/>
            <a:ext cx="3615755" cy="1865230"/>
            <a:chOff x="8513808" y="4448575"/>
            <a:chExt cx="3615755" cy="186523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A689AD4-60E3-1237-42C7-645E27F73436}"/>
                </a:ext>
              </a:extLst>
            </p:cNvPr>
            <p:cNvSpPr/>
            <p:nvPr/>
          </p:nvSpPr>
          <p:spPr>
            <a:xfrm>
              <a:off x="11380640" y="5401675"/>
              <a:ext cx="748923" cy="4001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000" dirty="0">
                  <a:latin typeface="Consolas" panose="020B0609020204030204" pitchFamily="49" charset="0"/>
                </a:rPr>
                <a:t>%rsp</a:t>
              </a:r>
              <a:endParaRPr lang="en-US" sz="20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A0C5C80-C736-55FA-67FB-1E95DF2F2361}"/>
                </a:ext>
              </a:extLst>
            </p:cNvPr>
            <p:cNvGrpSpPr/>
            <p:nvPr/>
          </p:nvGrpSpPr>
          <p:grpSpPr>
            <a:xfrm>
              <a:off x="8513808" y="4448575"/>
              <a:ext cx="2463085" cy="924487"/>
              <a:chOff x="1345537" y="4276436"/>
              <a:chExt cx="2463085" cy="92448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3FEF276-3769-D51D-2913-1D2CD5E6C9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5537" y="4276436"/>
                <a:ext cx="0" cy="9244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D8C85F0-F9C0-7CE1-D7F0-2D12ADB4E8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8622" y="4276436"/>
                <a:ext cx="0" cy="9244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A2B2DE-8C8C-BC56-C155-AFA540897C1C}"/>
                  </a:ext>
                </a:extLst>
              </p:cNvPr>
              <p:cNvSpPr txBox="1"/>
              <p:nvPr/>
            </p:nvSpPr>
            <p:spPr>
              <a:xfrm>
                <a:off x="1391856" y="4387524"/>
                <a:ext cx="2416766" cy="606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Lucida Console" panose="020B0609040504020204" pitchFamily="49" charset="0"/>
                  </a:rPr>
                  <a:t>Caller’s stack frame</a:t>
                </a:r>
              </a:p>
            </p:txBody>
          </p:sp>
        </p:grpSp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8E50B2C7-C0D2-9C41-D57A-122580D1F409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rot="10800000">
              <a:off x="10976892" y="5373062"/>
              <a:ext cx="403749" cy="228668"/>
            </a:xfrm>
            <a:prstGeom prst="bentConnector3">
              <a:avLst>
                <a:gd name="adj1" fmla="val 27981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A27C227-6C2C-70B7-CCBA-4B9A4BD2E9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3808" y="5373062"/>
              <a:ext cx="24630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3E80686-913D-E6E2-95C0-82D655375E1C}"/>
                </a:ext>
              </a:extLst>
            </p:cNvPr>
            <p:cNvSpPr/>
            <p:nvPr/>
          </p:nvSpPr>
          <p:spPr>
            <a:xfrm>
              <a:off x="8513808" y="5389318"/>
              <a:ext cx="2463083" cy="9244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Lucida Console" panose="020B0609040504020204" pitchFamily="49" charset="0"/>
                </a:rPr>
                <a:t>Callee’s red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E0C8-9E6F-2052-7455-6E9AA57C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913" y="19129"/>
            <a:ext cx="7199622" cy="870553"/>
          </a:xfrm>
        </p:spPr>
        <p:txBody>
          <a:bodyPr>
            <a:noAutofit/>
          </a:bodyPr>
          <a:lstStyle/>
          <a:p>
            <a:r>
              <a:rPr lang="en-US" sz="3000" dirty="0"/>
              <a:t>Callee-saved vs. Caller-saved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FBCC-BC63-2C61-26DD-9587C599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8" y="729049"/>
            <a:ext cx="6773562" cy="651759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calling convention distinguishes between two kinds of registers:</a:t>
            </a:r>
          </a:p>
          <a:p>
            <a:pPr lvl="1"/>
            <a:r>
              <a:rPr lang="en-US" b="1" i="1" dirty="0"/>
              <a:t>Caller-saved registers</a:t>
            </a:r>
            <a:r>
              <a:rPr lang="en-US" dirty="0"/>
              <a:t> can be overwritten by the callee, so if the caller wants to preserve their value, the caller must push the register values on the stack </a:t>
            </a:r>
            <a:r>
              <a:rPr lang="en-US" u="sng" dirty="0"/>
              <a:t>before</a:t>
            </a:r>
            <a:r>
              <a:rPr lang="en-US" dirty="0"/>
              <a:t> invoking the callee</a:t>
            </a:r>
          </a:p>
          <a:p>
            <a:pPr lvl="1"/>
            <a:r>
              <a:rPr lang="en-US" b="1" i="1" dirty="0"/>
              <a:t>Callee-saved registers</a:t>
            </a:r>
            <a:r>
              <a:rPr lang="en-US" dirty="0"/>
              <a:t> are assumed by the caller to </a:t>
            </a:r>
            <a:r>
              <a:rPr lang="en-US" u="sng" dirty="0"/>
              <a:t>not</a:t>
            </a:r>
            <a:r>
              <a:rPr lang="en-US" dirty="0"/>
              <a:t> be modified by callee, so the callee must push the register values on the stack </a:t>
            </a:r>
            <a:r>
              <a:rPr lang="en-US" u="sng" dirty="0"/>
              <a:t>before</a:t>
            </a:r>
            <a:r>
              <a:rPr lang="en-US" dirty="0"/>
              <a:t> updating these registers</a:t>
            </a:r>
          </a:p>
          <a:p>
            <a:r>
              <a:rPr lang="en-US" dirty="0"/>
              <a:t>The distinction is useful because it prevents the unnecessary saving and restoring of registers</a:t>
            </a:r>
          </a:p>
          <a:p>
            <a:pPr lvl="1"/>
            <a:r>
              <a:rPr lang="en-US" dirty="0"/>
              <a:t>If the caller doesn’t use a caller-saved register, the caller doesn’t have to save it before invoking another function</a:t>
            </a:r>
          </a:p>
          <a:p>
            <a:pPr lvl="1"/>
            <a:r>
              <a:rPr lang="en-US" dirty="0"/>
              <a:t>If the callee doesn’t use a callee-saved register, the callee doesn’t have to save it before executing callee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E0C8-9E6F-2052-7455-6E9AA57C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913" y="19129"/>
            <a:ext cx="7199622" cy="870553"/>
          </a:xfrm>
        </p:spPr>
        <p:txBody>
          <a:bodyPr>
            <a:noAutofit/>
          </a:bodyPr>
          <a:lstStyle/>
          <a:p>
            <a:r>
              <a:rPr lang="en-US" sz="3000" dirty="0"/>
              <a:t>Callee-saved vs. Caller-saved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FBCC-BC63-2C61-26DD-9587C599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8" y="654906"/>
            <a:ext cx="6773562" cy="6116595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Callee-saved: </a:t>
            </a:r>
            <a:r>
              <a:rPr lang="pt-BR" sz="3200" dirty="0">
                <a:latin typeface="Consolas" panose="020B0609020204030204" pitchFamily="49" charset="0"/>
              </a:rPr>
              <a:t>%rbp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%rbx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%r12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%r13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%r14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%r15</a:t>
            </a:r>
          </a:p>
          <a:p>
            <a:pPr lvl="1"/>
            <a:r>
              <a:rPr lang="pt-BR" sz="2800" dirty="0">
                <a:latin typeface="Lucida Console" panose="020B0609040504020204" pitchFamily="49" charset="0"/>
              </a:rPr>
              <a:t>%rbp</a:t>
            </a:r>
            <a:r>
              <a:rPr lang="pt-BR" sz="2800" dirty="0"/>
              <a:t> (the breakpointer) is callee-saved!</a:t>
            </a:r>
          </a:p>
          <a:p>
            <a:pPr lvl="1"/>
            <a:r>
              <a:rPr lang="pt-BR" sz="2800" dirty="0"/>
              <a:t>This is why the callee is responsible for saving the caller’s old breakpointer before making </a:t>
            </a:r>
            <a:r>
              <a:rPr lang="pt-BR" sz="2800" dirty="0">
                <a:latin typeface="Lucida Console" panose="020B0609040504020204" pitchFamily="49" charset="0"/>
              </a:rPr>
              <a:t>%rbp</a:t>
            </a:r>
            <a:r>
              <a:rPr lang="pt-BR" sz="2800" dirty="0"/>
              <a:t> point to the callee’s stack frame</a:t>
            </a:r>
            <a:endParaRPr lang="en-US" sz="2800" dirty="0"/>
          </a:p>
          <a:p>
            <a:r>
              <a:rPr lang="en-US" sz="3200" dirty="0"/>
              <a:t>Caller-saved: </a:t>
            </a:r>
            <a:r>
              <a:rPr lang="pt-BR" sz="3200" dirty="0">
                <a:latin typeface="Consolas" panose="020B0609020204030204" pitchFamily="49" charset="0"/>
              </a:rPr>
              <a:t>%rdi%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%rsi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%rdx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%rcx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%r8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%r9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%r10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%r11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%rax</a:t>
            </a:r>
          </a:p>
          <a:p>
            <a:pPr lvl="1"/>
            <a:r>
              <a:rPr lang="pt-BR" sz="2800" dirty="0"/>
              <a:t>Note that the first six caller-saved registers are the same ones used to pass the first six arguments to a function!</a:t>
            </a:r>
          </a:p>
          <a:p>
            <a:pPr lvl="1"/>
            <a:r>
              <a:rPr lang="pt-BR" sz="2800" dirty="0"/>
              <a:t>This is why those registers are caller-saved: the callee needs to be free to overwrite those registers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F9298-D966-D2C5-1A86-E9D7DDC0DCD8}"/>
              </a:ext>
            </a:extLst>
          </p:cNvPr>
          <p:cNvSpPr/>
          <p:nvPr/>
        </p:nvSpPr>
        <p:spPr>
          <a:xfrm>
            <a:off x="7222279" y="53565"/>
            <a:ext cx="4897642" cy="6732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//Code at start of callee! Save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//the old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breakpointer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rbp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mov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rbp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endParaRPr lang="en-US" sz="105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//Assume that callee will later 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//need to overwrite callee-saved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//registers %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rbx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and %r12.</a:t>
            </a: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rbx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push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%r12</a:t>
            </a:r>
          </a:p>
          <a:p>
            <a:endParaRPr lang="en-US" sz="105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//Allocate space for local vars.</a:t>
            </a: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subq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$0x10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rsp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endParaRPr lang="en-US" sz="105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//[Main body: use %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rbx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and %r12]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//Deallocate stack frame, restore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//callee-saved registers.</a:t>
            </a: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add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$0x10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rsp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%r12</a:t>
            </a: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rbx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 err="1">
                <a:solidFill>
                  <a:srgbClr val="FF66FF"/>
                </a:solidFill>
                <a:latin typeface="Consolas" panose="020B0609020204030204" pitchFamily="49" charset="0"/>
              </a:rPr>
              <a:t>rbp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23036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13890</TotalTime>
  <Words>4363</Words>
  <Application>Microsoft Office PowerPoint</Application>
  <PresentationFormat>Widescreen</PresentationFormat>
  <Paragraphs>516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Bahnschrift</vt:lpstr>
      <vt:lpstr>Calibri</vt:lpstr>
      <vt:lpstr>Consolas</vt:lpstr>
      <vt:lpstr>Lucida Console</vt:lpstr>
      <vt:lpstr>Segoe UI</vt:lpstr>
      <vt:lpstr>Segoe UI Light</vt:lpstr>
      <vt:lpstr>Office Theme</vt:lpstr>
      <vt:lpstr>Assembly: Part II</vt:lpstr>
      <vt:lpstr>The Function Lifecycle: Overview</vt:lpstr>
      <vt:lpstr>x86-64: System V Calling Convention</vt:lpstr>
      <vt:lpstr>PowerPoint Presentation</vt:lpstr>
      <vt:lpstr>PowerPoint Presentation</vt:lpstr>
      <vt:lpstr>PowerPoint Presentation</vt:lpstr>
      <vt:lpstr>Functions: Red Zones</vt:lpstr>
      <vt:lpstr>Callee-saved vs. Caller-saved Registers</vt:lpstr>
      <vt:lpstr>Callee-saved vs. Caller-saved Registers</vt:lpstr>
      <vt:lpstr>Compilation Lifecycle</vt:lpstr>
      <vt:lpstr>Assembly Files</vt:lpstr>
      <vt:lpstr>PowerPoint Presentation</vt:lpstr>
      <vt:lpstr>PowerPoint Presentation</vt:lpstr>
      <vt:lpstr>PowerPoint Presentation</vt:lpstr>
      <vt:lpstr>Object Files</vt:lpstr>
      <vt:lpstr>PowerPoint Presentation</vt:lpstr>
      <vt:lpstr>PowerPoint Presentation</vt:lpstr>
      <vt:lpstr>Linking</vt:lpstr>
      <vt:lpstr>PowerPoint Presentation</vt:lpstr>
      <vt:lpstr>PowerPoint Presentation</vt:lpstr>
      <vt:lpstr>PowerPoint Presentation</vt:lpstr>
      <vt:lpstr>Dynamic Linking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3556</cp:revision>
  <dcterms:created xsi:type="dcterms:W3CDTF">2017-01-17T01:11:39Z</dcterms:created>
  <dcterms:modified xsi:type="dcterms:W3CDTF">2023-10-10T16:25:57Z</dcterms:modified>
</cp:coreProperties>
</file>