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72" r:id="rId5"/>
    <p:sldId id="273" r:id="rId6"/>
    <p:sldId id="275" r:id="rId7"/>
    <p:sldId id="277" r:id="rId8"/>
    <p:sldId id="278" r:id="rId9"/>
    <p:sldId id="279" r:id="rId10"/>
    <p:sldId id="280" r:id="rId11"/>
    <p:sldId id="260" r:id="rId12"/>
    <p:sldId id="281" r:id="rId13"/>
    <p:sldId id="262" r:id="rId14"/>
    <p:sldId id="283" r:id="rId15"/>
    <p:sldId id="263" r:id="rId16"/>
    <p:sldId id="264" r:id="rId17"/>
    <p:sldId id="284" r:id="rId18"/>
    <p:sldId id="285" r:id="rId19"/>
    <p:sldId id="28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B7F0FB"/>
    <a:srgbClr val="FFCCCC"/>
    <a:srgbClr val="5BFFC8"/>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59" autoAdjust="0"/>
  </p:normalViewPr>
  <p:slideViewPr>
    <p:cSldViewPr snapToGrid="0">
      <p:cViewPr varScale="1">
        <p:scale>
          <a:sx n="52" d="100"/>
          <a:sy n="52" d="100"/>
        </p:scale>
        <p:origin x="5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95D4E-0080-48D8-8D56-50D2584104C6}"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842A-5CF9-4F0B-9230-CA0D438F5D42}" type="slidenum">
              <a:rPr lang="en-US" smtClean="0"/>
              <a:t>‹#›</a:t>
            </a:fld>
            <a:endParaRPr lang="en-US"/>
          </a:p>
        </p:txBody>
      </p:sp>
    </p:spTree>
    <p:extLst>
      <p:ext uri="{BB962C8B-B14F-4D97-AF65-F5344CB8AC3E}">
        <p14:creationId xmlns:p14="http://schemas.microsoft.com/office/powerpoint/2010/main" val="356533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6699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https://cs61.seas.harvard.edu/site/2023/Asm/#Registers&amp;gsc.tab=0]</a:t>
            </a:r>
          </a:p>
        </p:txBody>
      </p:sp>
      <p:sp>
        <p:nvSpPr>
          <p:cNvPr id="4" name="Slide Number Placeholder 3"/>
          <p:cNvSpPr>
            <a:spLocks noGrp="1"/>
          </p:cNvSpPr>
          <p:nvPr>
            <p:ph type="sldNum" sz="quarter" idx="5"/>
          </p:nvPr>
        </p:nvSpPr>
        <p:spPr/>
        <p:txBody>
          <a:bodyPr/>
          <a:lstStyle/>
          <a:p>
            <a:fld id="{2049842A-5CF9-4F0B-9230-CA0D438F5D42}" type="slidenum">
              <a:rPr lang="en-US" smtClean="0"/>
              <a:t>11</a:t>
            </a:fld>
            <a:endParaRPr lang="en-US"/>
          </a:p>
        </p:txBody>
      </p:sp>
    </p:spTree>
    <p:extLst>
      <p:ext uri="{BB962C8B-B14F-4D97-AF65-F5344CB8AC3E}">
        <p14:creationId xmlns:p14="http://schemas.microsoft.com/office/powerpoint/2010/main" val="57753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https://cs61.seas.harvard.edu/site/2023/Asm/#Registers&amp;gsc.tab=0]</a:t>
            </a:r>
          </a:p>
        </p:txBody>
      </p:sp>
      <p:sp>
        <p:nvSpPr>
          <p:cNvPr id="4" name="Slide Number Placeholder 3"/>
          <p:cNvSpPr>
            <a:spLocks noGrp="1"/>
          </p:cNvSpPr>
          <p:nvPr>
            <p:ph type="sldNum" sz="quarter" idx="5"/>
          </p:nvPr>
        </p:nvSpPr>
        <p:spPr/>
        <p:txBody>
          <a:bodyPr/>
          <a:lstStyle/>
          <a:p>
            <a:fld id="{2049842A-5CF9-4F0B-9230-CA0D438F5D42}" type="slidenum">
              <a:rPr lang="en-US" smtClean="0"/>
              <a:t>12</a:t>
            </a:fld>
            <a:endParaRPr lang="en-US"/>
          </a:p>
        </p:txBody>
      </p:sp>
    </p:spTree>
    <p:extLst>
      <p:ext uri="{BB962C8B-B14F-4D97-AF65-F5344CB8AC3E}">
        <p14:creationId xmlns:p14="http://schemas.microsoft.com/office/powerpoint/2010/main" val="18378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class, the high-level </a:t>
            </a:r>
            <a:r>
              <a:rPr lang="en-US" dirty="0" err="1"/>
              <a:t>takehome</a:t>
            </a:r>
            <a:r>
              <a:rPr lang="en-US" dirty="0"/>
              <a:t> point is that the opcode field specifies the type of instruction (e.g., add or sub or mov or ret etc.), and the </a:t>
            </a:r>
            <a:r>
              <a:rPr lang="en-US" dirty="0" err="1"/>
              <a:t>ModR</a:t>
            </a:r>
            <a:r>
              <a:rPr lang="en-US" dirty="0"/>
              <a:t>/M + SIB + Displacement + Immediate fields represent the arguments to the instruction. Just like a high-level language has a grammar, an assembly language has a grammar!</a:t>
            </a:r>
          </a:p>
        </p:txBody>
      </p:sp>
      <p:sp>
        <p:nvSpPr>
          <p:cNvPr id="4" name="Slide Number Placeholder 3"/>
          <p:cNvSpPr>
            <a:spLocks noGrp="1"/>
          </p:cNvSpPr>
          <p:nvPr>
            <p:ph type="sldNum" sz="quarter" idx="5"/>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175506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according to the System V calling convention, a function’s return value goes in %</a:t>
            </a:r>
            <a:r>
              <a:rPr lang="en-US" dirty="0" err="1"/>
              <a:t>eax</a:t>
            </a:r>
            <a:r>
              <a:rPr lang="en-US" dirty="0"/>
              <a:t>. The `</a:t>
            </a:r>
            <a:r>
              <a:rPr lang="en-US" sz="1200" dirty="0">
                <a:solidFill>
                  <a:srgbClr val="0070C0"/>
                </a:solidFill>
                <a:latin typeface="Lucida Console" panose="020B0609040504020204" pitchFamily="49" charset="0"/>
              </a:rPr>
              <a:t>mov </a:t>
            </a:r>
            <a:r>
              <a:rPr lang="en-US" sz="1200" dirty="0">
                <a:latin typeface="Lucida Console" panose="020B0609040504020204" pitchFamily="49" charset="0"/>
              </a:rPr>
              <a:t>(</a:t>
            </a:r>
            <a:r>
              <a:rPr lang="en-US" sz="1200" dirty="0">
                <a:solidFill>
                  <a:srgbClr val="FF66FF"/>
                </a:solidFill>
                <a:latin typeface="Lucida Console" panose="020B0609040504020204" pitchFamily="49" charset="0"/>
              </a:rPr>
              <a:t>%rcx</a:t>
            </a:r>
            <a:r>
              <a:rPr lang="en-US" sz="1200" dirty="0">
                <a:latin typeface="Lucida Console" panose="020B0609040504020204" pitchFamily="49" charset="0"/>
              </a:rPr>
              <a:t>,</a:t>
            </a:r>
            <a:r>
              <a:rPr lang="en-US" sz="1200" dirty="0">
                <a:solidFill>
                  <a:srgbClr val="FF66FF"/>
                </a:solidFill>
                <a:latin typeface="Lucida Console" panose="020B0609040504020204" pitchFamily="49" charset="0"/>
              </a:rPr>
              <a:t>%rax</a:t>
            </a:r>
            <a:r>
              <a:rPr lang="en-US" sz="1200" dirty="0">
                <a:latin typeface="Lucida Console" panose="020B0609040504020204" pitchFamily="49" charset="0"/>
              </a:rPr>
              <a:t>,</a:t>
            </a:r>
            <a:r>
              <a:rPr lang="en-US" sz="1200" dirty="0">
                <a:solidFill>
                  <a:schemeClr val="accent2"/>
                </a:solidFill>
                <a:latin typeface="Lucida Console" panose="020B0609040504020204" pitchFamily="49" charset="0"/>
              </a:rPr>
              <a:t>4</a:t>
            </a:r>
            <a:r>
              <a:rPr lang="en-US" sz="1200" dirty="0">
                <a:latin typeface="Lucida Console" panose="020B0609040504020204" pitchFamily="49" charset="0"/>
              </a:rPr>
              <a:t>),</a:t>
            </a:r>
            <a:r>
              <a:rPr lang="en-US" sz="1200" dirty="0">
                <a:solidFill>
                  <a:srgbClr val="FF66FF"/>
                </a:solidFill>
                <a:latin typeface="Lucida Console" panose="020B0609040504020204" pitchFamily="49" charset="0"/>
              </a:rPr>
              <a:t>%</a:t>
            </a:r>
            <a:r>
              <a:rPr lang="en-US" sz="1200" dirty="0" err="1">
                <a:solidFill>
                  <a:srgbClr val="FF66FF"/>
                </a:solidFill>
                <a:latin typeface="Lucida Console" panose="020B0609040504020204" pitchFamily="49" charset="0"/>
              </a:rPr>
              <a:t>eax</a:t>
            </a:r>
            <a:r>
              <a:rPr lang="en-US" sz="1200" dirty="0">
                <a:solidFill>
                  <a:srgbClr val="FF66FF"/>
                </a:solidFill>
                <a:latin typeface="Lucida Console" panose="020B0609040504020204" pitchFamily="49" charset="0"/>
              </a:rPr>
              <a:t>` stores the referenced memory value in %</a:t>
            </a:r>
            <a:r>
              <a:rPr lang="en-US" sz="1200" dirty="0" err="1">
                <a:solidFill>
                  <a:srgbClr val="FF66FF"/>
                </a:solidFill>
                <a:latin typeface="Lucida Console" panose="020B0609040504020204" pitchFamily="49" charset="0"/>
              </a:rPr>
              <a:t>eax</a:t>
            </a:r>
            <a:r>
              <a:rPr lang="en-US" sz="1200" dirty="0">
                <a:solidFill>
                  <a:srgbClr val="FF66FF"/>
                </a:solidFill>
                <a:latin typeface="Lucida Console" panose="020B0609040504020204" pitchFamily="49" charset="0"/>
              </a:rPr>
              <a:t>!</a:t>
            </a:r>
            <a:endParaRPr lang="en-US" dirty="0"/>
          </a:p>
          <a:p>
            <a:endParaRPr lang="en-US" dirty="0"/>
          </a:p>
          <a:p>
            <a:r>
              <a:rPr lang="en-US" dirty="0"/>
              <a:t>[To reproduce the example </a:t>
            </a:r>
            <a:r>
              <a:rPr lang="en-US" dirty="0" err="1"/>
              <a:t>objdump</a:t>
            </a:r>
            <a:r>
              <a:rPr lang="en-US" dirty="0"/>
              <a:t> output above, try compiling this code . . .</a:t>
            </a:r>
          </a:p>
          <a:p>
            <a:r>
              <a:rPr lang="en-US" b="0" dirty="0">
                <a:solidFill>
                  <a:srgbClr val="569CD6"/>
                </a:solidFill>
                <a:effectLst/>
                <a:latin typeface="Consolas" panose="020B0609020204030204" pitchFamily="49" charset="0"/>
              </a:rPr>
              <a:t>    int</a:t>
            </a:r>
            <a:r>
              <a:rPr lang="en-US" b="0" dirty="0">
                <a:solidFill>
                  <a:srgbClr val="D4D4D4"/>
                </a:solidFill>
                <a:effectLst/>
                <a:latin typeface="Consolas" panose="020B0609020204030204" pitchFamily="49" charset="0"/>
              </a:rPr>
              <a:t> </a:t>
            </a:r>
            <a:r>
              <a:rPr lang="en-US" b="0" dirty="0" err="1">
                <a:solidFill>
                  <a:srgbClr val="D4D4D4"/>
                </a:solidFill>
                <a:effectLst/>
                <a:latin typeface="Consolas" panose="020B0609020204030204" pitchFamily="49" charset="0"/>
              </a:rPr>
              <a:t>arr</a:t>
            </a:r>
            <a:r>
              <a:rPr lang="en-US" b="0" dirty="0">
                <a:solidFill>
                  <a:srgbClr val="DCDCDC"/>
                </a:solidFill>
                <a:effectLst/>
                <a:latin typeface="Consolas" panose="020B0609020204030204" pitchFamily="49" charset="0"/>
              </a:rPr>
              <a:t>[</a:t>
            </a:r>
            <a:r>
              <a:rPr lang="en-US" b="0" dirty="0">
                <a:solidFill>
                  <a:srgbClr val="B5CEA8"/>
                </a:solidFill>
                <a:effectLst/>
                <a:latin typeface="Consolas" panose="020B0609020204030204" pitchFamily="49" charset="0"/>
              </a:rPr>
              <a:t>4</a:t>
            </a:r>
            <a:r>
              <a:rPr lang="en-US" b="0" dirty="0">
                <a:solidFill>
                  <a:srgbClr val="DCDCDC"/>
                </a:solidFill>
                <a:effectLst/>
                <a:latin typeface="Consolas" panose="020B0609020204030204" pitchFamily="49" charset="0"/>
              </a:rPr>
              <a:t>]</a:t>
            </a:r>
            <a:r>
              <a:rPr lang="en-US" b="0" dirty="0">
                <a:solidFill>
                  <a:srgbClr val="D4D4D4"/>
                </a:solidFill>
                <a:effectLst/>
                <a:latin typeface="Consolas" panose="020B0609020204030204" pitchFamily="49" charset="0"/>
              </a:rPr>
              <a:t> </a:t>
            </a:r>
            <a:r>
              <a:rPr lang="en-US" b="0" dirty="0">
                <a:solidFill>
                  <a:srgbClr val="DCDCDC"/>
                </a:solidFill>
                <a:effectLst/>
                <a:latin typeface="Consolas" panose="020B0609020204030204" pitchFamily="49" charset="0"/>
              </a:rPr>
              <a:t>=</a:t>
            </a:r>
            <a:r>
              <a:rPr lang="en-US" b="0" dirty="0">
                <a:solidFill>
                  <a:srgbClr val="D4D4D4"/>
                </a:solidFill>
                <a:effectLst/>
                <a:latin typeface="Consolas" panose="020B0609020204030204" pitchFamily="49" charset="0"/>
              </a:rPr>
              <a:t> </a:t>
            </a:r>
            <a:r>
              <a:rPr lang="en-US" b="0" dirty="0">
                <a:solidFill>
                  <a:srgbClr val="DCDCDC"/>
                </a:solidFill>
                <a:effectLst/>
                <a:latin typeface="Consolas" panose="020B0609020204030204" pitchFamily="49" charset="0"/>
              </a:rPr>
              <a:t>{</a:t>
            </a:r>
            <a:r>
              <a:rPr lang="en-US" b="0" dirty="0">
                <a:solidFill>
                  <a:srgbClr val="B5CEA8"/>
                </a:solidFill>
                <a:effectLst/>
                <a:latin typeface="Consolas" panose="020B0609020204030204" pitchFamily="49" charset="0"/>
              </a:rPr>
              <a:t>99</a:t>
            </a:r>
            <a:r>
              <a:rPr lang="en-US" b="0" dirty="0">
                <a:solidFill>
                  <a:srgbClr val="DCDCDC"/>
                </a:solidFill>
                <a:effectLst/>
                <a:latin typeface="Consolas" panose="020B0609020204030204" pitchFamily="49" charset="0"/>
              </a:rPr>
              <a:t>,</a:t>
            </a:r>
            <a:r>
              <a:rPr lang="en-US" b="0" dirty="0">
                <a:solidFill>
                  <a:srgbClr val="D4D4D4"/>
                </a:solidFill>
                <a:effectLst/>
                <a:latin typeface="Consolas" panose="020B0609020204030204" pitchFamily="49" charset="0"/>
              </a:rPr>
              <a:t> </a:t>
            </a:r>
            <a:r>
              <a:rPr lang="en-US" b="0" dirty="0">
                <a:solidFill>
                  <a:srgbClr val="B5CEA8"/>
                </a:solidFill>
                <a:effectLst/>
                <a:latin typeface="Consolas" panose="020B0609020204030204" pitchFamily="49" charset="0"/>
              </a:rPr>
              <a:t>88</a:t>
            </a:r>
            <a:r>
              <a:rPr lang="en-US" b="0" dirty="0">
                <a:solidFill>
                  <a:srgbClr val="DCDCDC"/>
                </a:solidFill>
                <a:effectLst/>
                <a:latin typeface="Consolas" panose="020B0609020204030204" pitchFamily="49" charset="0"/>
              </a:rPr>
              <a:t>,</a:t>
            </a:r>
            <a:r>
              <a:rPr lang="en-US" b="0" dirty="0">
                <a:solidFill>
                  <a:srgbClr val="D4D4D4"/>
                </a:solidFill>
                <a:effectLst/>
                <a:latin typeface="Consolas" panose="020B0609020204030204" pitchFamily="49" charset="0"/>
              </a:rPr>
              <a:t> </a:t>
            </a:r>
            <a:r>
              <a:rPr lang="en-US" b="0" dirty="0">
                <a:solidFill>
                  <a:srgbClr val="B5CEA8"/>
                </a:solidFill>
                <a:effectLst/>
                <a:latin typeface="Consolas" panose="020B0609020204030204" pitchFamily="49" charset="0"/>
              </a:rPr>
              <a:t>77</a:t>
            </a:r>
            <a:r>
              <a:rPr lang="en-US" b="0" dirty="0">
                <a:solidFill>
                  <a:srgbClr val="DCDCDC"/>
                </a:solidFill>
                <a:effectLst/>
                <a:latin typeface="Consolas" panose="020B0609020204030204" pitchFamily="49" charset="0"/>
              </a:rPr>
              <a:t>,</a:t>
            </a:r>
            <a:r>
              <a:rPr lang="en-US" b="0" dirty="0">
                <a:solidFill>
                  <a:srgbClr val="D4D4D4"/>
                </a:solidFill>
                <a:effectLst/>
                <a:latin typeface="Consolas" panose="020B0609020204030204" pitchFamily="49" charset="0"/>
              </a:rPr>
              <a:t> </a:t>
            </a:r>
            <a:r>
              <a:rPr lang="en-US" b="0" dirty="0">
                <a:solidFill>
                  <a:srgbClr val="B5CEA8"/>
                </a:solidFill>
                <a:effectLst/>
                <a:latin typeface="Consolas" panose="020B0609020204030204" pitchFamily="49" charset="0"/>
              </a:rPr>
              <a:t>66</a:t>
            </a:r>
            <a:r>
              <a:rPr lang="en-US" b="0" dirty="0">
                <a:solidFill>
                  <a:srgbClr val="DCDCDC"/>
                </a:solidFill>
                <a:effectLst/>
                <a:latin typeface="Consolas" panose="020B0609020204030204" pitchFamily="49" charset="0"/>
              </a:rPr>
              <a:t>};</a:t>
            </a:r>
            <a:endParaRPr lang="en-US" b="0" dirty="0">
              <a:solidFill>
                <a:srgbClr val="D4D4D4"/>
              </a:solidFill>
              <a:effectLst/>
              <a:latin typeface="Consolas" panose="020B0609020204030204" pitchFamily="49" charset="0"/>
            </a:endParaRPr>
          </a:p>
          <a:p>
            <a:r>
              <a:rPr lang="en-US" b="0" dirty="0">
                <a:solidFill>
                  <a:srgbClr val="569CD6"/>
                </a:solidFill>
                <a:effectLst/>
                <a:latin typeface="Consolas" panose="020B0609020204030204" pitchFamily="49" charset="0"/>
              </a:rPr>
              <a:t>    int</a:t>
            </a:r>
            <a:r>
              <a:rPr lang="en-US" b="0" dirty="0">
                <a:solidFill>
                  <a:srgbClr val="D4D4D4"/>
                </a:solidFill>
                <a:effectLst/>
                <a:latin typeface="Consolas" panose="020B0609020204030204" pitchFamily="49" charset="0"/>
              </a:rPr>
              <a:t> f</a:t>
            </a:r>
            <a:r>
              <a:rPr lang="en-US" b="0" dirty="0">
                <a:solidFill>
                  <a:srgbClr val="DCDCDC"/>
                </a:solidFill>
                <a:effectLst/>
                <a:latin typeface="Consolas" panose="020B0609020204030204" pitchFamily="49" charset="0"/>
              </a:rPr>
              <a:t>(</a:t>
            </a:r>
            <a:r>
              <a:rPr lang="en-US" b="0" dirty="0">
                <a:solidFill>
                  <a:srgbClr val="569CD6"/>
                </a:solidFill>
                <a:effectLst/>
                <a:latin typeface="Consolas" panose="020B0609020204030204" pitchFamily="49" charset="0"/>
              </a:rPr>
              <a:t>unsigned</a:t>
            </a:r>
            <a:r>
              <a:rPr lang="en-US" b="0" dirty="0">
                <a:solidFill>
                  <a:srgbClr val="D4D4D4"/>
                </a:solidFill>
                <a:effectLst/>
                <a:latin typeface="Consolas" panose="020B0609020204030204" pitchFamily="49" charset="0"/>
              </a:rPr>
              <a:t> </a:t>
            </a:r>
            <a:r>
              <a:rPr lang="en-US" b="0" dirty="0">
                <a:solidFill>
                  <a:srgbClr val="569CD6"/>
                </a:solidFill>
                <a:effectLst/>
                <a:latin typeface="Consolas" panose="020B0609020204030204" pitchFamily="49" charset="0"/>
              </a:rPr>
              <a:t>int</a:t>
            </a:r>
            <a:r>
              <a:rPr lang="en-US" b="0" dirty="0">
                <a:solidFill>
                  <a:srgbClr val="D4D4D4"/>
                </a:solidFill>
                <a:effectLst/>
                <a:latin typeface="Consolas" panose="020B0609020204030204" pitchFamily="49" charset="0"/>
              </a:rPr>
              <a:t> </a:t>
            </a:r>
            <a:r>
              <a:rPr lang="en-US" b="0" dirty="0" err="1">
                <a:solidFill>
                  <a:srgbClr val="D4D4D4"/>
                </a:solidFill>
                <a:effectLst/>
                <a:latin typeface="Consolas" panose="020B0609020204030204" pitchFamily="49" charset="0"/>
              </a:rPr>
              <a:t>i</a:t>
            </a:r>
            <a:r>
              <a:rPr lang="en-US" b="0" dirty="0">
                <a:solidFill>
                  <a:srgbClr val="DCDCDC"/>
                </a:solidFill>
                <a:effectLst/>
                <a:latin typeface="Consolas" panose="020B0609020204030204" pitchFamily="49" charset="0"/>
              </a:rPr>
              <a:t>)</a:t>
            </a:r>
            <a:r>
              <a:rPr lang="en-US" b="0" dirty="0">
                <a:solidFill>
                  <a:srgbClr val="D4D4D4"/>
                </a:solidFill>
                <a:effectLst/>
                <a:latin typeface="Consolas" panose="020B0609020204030204" pitchFamily="49" charset="0"/>
              </a:rPr>
              <a:t> </a:t>
            </a:r>
            <a:r>
              <a:rPr lang="en-US" b="0" dirty="0">
                <a:solidFill>
                  <a:srgbClr val="DCDCDC"/>
                </a:solidFill>
                <a:effectLst/>
                <a:latin typeface="Consolas" panose="020B0609020204030204" pitchFamily="49" charset="0"/>
              </a:rPr>
              <a:t>{</a:t>
            </a:r>
            <a:endParaRPr lang="en-US" b="0" dirty="0">
              <a:solidFill>
                <a:srgbClr val="D4D4D4"/>
              </a:solidFill>
              <a:effectLst/>
              <a:latin typeface="Consolas" panose="020B0609020204030204" pitchFamily="49" charset="0"/>
            </a:endParaRPr>
          </a:p>
          <a:p>
            <a:r>
              <a:rPr lang="en-US" b="0" dirty="0">
                <a:solidFill>
                  <a:srgbClr val="D4D4D4"/>
                </a:solidFill>
                <a:effectLst/>
                <a:latin typeface="Consolas" panose="020B0609020204030204" pitchFamily="49" charset="0"/>
              </a:rPr>
              <a:t>        </a:t>
            </a:r>
            <a:r>
              <a:rPr lang="en-US" b="0" dirty="0">
                <a:solidFill>
                  <a:srgbClr val="569CD6"/>
                </a:solidFill>
                <a:effectLst/>
                <a:latin typeface="Consolas" panose="020B0609020204030204" pitchFamily="49" charset="0"/>
              </a:rPr>
              <a:t>return</a:t>
            </a:r>
            <a:r>
              <a:rPr lang="en-US" b="0" dirty="0">
                <a:solidFill>
                  <a:srgbClr val="D4D4D4"/>
                </a:solidFill>
                <a:effectLst/>
                <a:latin typeface="Consolas" panose="020B0609020204030204" pitchFamily="49" charset="0"/>
              </a:rPr>
              <a:t> </a:t>
            </a:r>
            <a:r>
              <a:rPr lang="en-US" b="0" dirty="0" err="1">
                <a:solidFill>
                  <a:srgbClr val="D4D4D4"/>
                </a:solidFill>
                <a:effectLst/>
                <a:latin typeface="Consolas" panose="020B0609020204030204" pitchFamily="49" charset="0"/>
              </a:rPr>
              <a:t>arr</a:t>
            </a:r>
            <a:r>
              <a:rPr lang="en-US" b="0" dirty="0">
                <a:solidFill>
                  <a:srgbClr val="DCDCDC"/>
                </a:solidFill>
                <a:effectLst/>
                <a:latin typeface="Consolas" panose="020B0609020204030204" pitchFamily="49" charset="0"/>
              </a:rPr>
              <a:t>[</a:t>
            </a:r>
            <a:r>
              <a:rPr lang="en-US" b="0" dirty="0" err="1">
                <a:solidFill>
                  <a:srgbClr val="D4D4D4"/>
                </a:solidFill>
                <a:effectLst/>
                <a:latin typeface="Consolas" panose="020B0609020204030204" pitchFamily="49" charset="0"/>
              </a:rPr>
              <a:t>i</a:t>
            </a:r>
            <a:r>
              <a:rPr lang="en-US" b="0" dirty="0">
                <a:solidFill>
                  <a:srgbClr val="DCDCDC"/>
                </a:solidFill>
                <a:effectLst/>
                <a:latin typeface="Consolas" panose="020B0609020204030204" pitchFamily="49" charset="0"/>
              </a:rPr>
              <a:t>];</a:t>
            </a:r>
            <a:endParaRPr lang="en-US" b="0" dirty="0">
              <a:solidFill>
                <a:srgbClr val="D4D4D4"/>
              </a:solidFill>
              <a:effectLst/>
              <a:latin typeface="Consolas" panose="020B0609020204030204" pitchFamily="49" charset="0"/>
            </a:endParaRPr>
          </a:p>
          <a:p>
            <a:r>
              <a:rPr lang="en-US" b="0" dirty="0">
                <a:solidFill>
                  <a:srgbClr val="DCDCDC"/>
                </a:solidFill>
                <a:effectLst/>
                <a:latin typeface="Consolas" panose="020B0609020204030204" pitchFamily="49" charset="0"/>
              </a:rPr>
              <a:t>    }</a:t>
            </a:r>
            <a:br>
              <a:rPr lang="en-US" b="0" dirty="0">
                <a:solidFill>
                  <a:srgbClr val="D4D4D4"/>
                </a:solidFill>
                <a:effectLst/>
                <a:latin typeface="Consolas" panose="020B0609020204030204" pitchFamily="49" charset="0"/>
              </a:rPr>
            </a:br>
            <a:r>
              <a:rPr lang="en-US" b="0" dirty="0">
                <a:solidFill>
                  <a:srgbClr val="D4D4D4"/>
                </a:solidFill>
                <a:effectLst/>
                <a:latin typeface="Consolas" panose="020B0609020204030204" pitchFamily="49" charset="0"/>
              </a:rPr>
              <a:t>    </a:t>
            </a:r>
            <a:r>
              <a:rPr lang="en-US" b="0" dirty="0">
                <a:solidFill>
                  <a:srgbClr val="569CD6"/>
                </a:solidFill>
                <a:effectLst/>
                <a:latin typeface="Consolas" panose="020B0609020204030204" pitchFamily="49" charset="0"/>
              </a:rPr>
              <a:t>int</a:t>
            </a:r>
            <a:r>
              <a:rPr lang="en-US" b="0" dirty="0">
                <a:solidFill>
                  <a:srgbClr val="D4D4D4"/>
                </a:solidFill>
                <a:effectLst/>
                <a:latin typeface="Consolas" panose="020B0609020204030204" pitchFamily="49" charset="0"/>
              </a:rPr>
              <a:t> main</a:t>
            </a:r>
            <a:r>
              <a:rPr lang="en-US" b="0" dirty="0">
                <a:solidFill>
                  <a:srgbClr val="DCDCDC"/>
                </a:solidFill>
                <a:effectLst/>
                <a:latin typeface="Consolas" panose="020B0609020204030204" pitchFamily="49" charset="0"/>
              </a:rPr>
              <a:t>()</a:t>
            </a:r>
            <a:r>
              <a:rPr lang="en-US" b="0" dirty="0">
                <a:solidFill>
                  <a:srgbClr val="D4D4D4"/>
                </a:solidFill>
                <a:effectLst/>
                <a:latin typeface="Consolas" panose="020B0609020204030204" pitchFamily="49" charset="0"/>
              </a:rPr>
              <a:t> </a:t>
            </a:r>
            <a:r>
              <a:rPr lang="en-US" b="0" dirty="0">
                <a:solidFill>
                  <a:srgbClr val="DCDCDC"/>
                </a:solidFill>
                <a:effectLst/>
                <a:latin typeface="Consolas" panose="020B0609020204030204" pitchFamily="49" charset="0"/>
              </a:rPr>
              <a:t>{</a:t>
            </a:r>
            <a:endParaRPr lang="en-US" b="0" dirty="0">
              <a:solidFill>
                <a:srgbClr val="D4D4D4"/>
              </a:solidFill>
              <a:effectLst/>
              <a:latin typeface="Consolas" panose="020B0609020204030204" pitchFamily="49" charset="0"/>
            </a:endParaRPr>
          </a:p>
          <a:p>
            <a:r>
              <a:rPr lang="en-US" b="0" dirty="0">
                <a:solidFill>
                  <a:srgbClr val="D4D4D4"/>
                </a:solidFill>
                <a:effectLst/>
                <a:latin typeface="Consolas" panose="020B0609020204030204" pitchFamily="49" charset="0"/>
              </a:rPr>
              <a:t>        </a:t>
            </a:r>
            <a:r>
              <a:rPr lang="en-US" b="0" dirty="0">
                <a:solidFill>
                  <a:srgbClr val="569CD6"/>
                </a:solidFill>
                <a:effectLst/>
                <a:latin typeface="Consolas" panose="020B0609020204030204" pitchFamily="49" charset="0"/>
              </a:rPr>
              <a:t>return</a:t>
            </a:r>
            <a:r>
              <a:rPr lang="en-US" b="0" dirty="0">
                <a:solidFill>
                  <a:srgbClr val="D4D4D4"/>
                </a:solidFill>
                <a:effectLst/>
                <a:latin typeface="Consolas" panose="020B0609020204030204" pitchFamily="49" charset="0"/>
              </a:rPr>
              <a:t> f</a:t>
            </a:r>
            <a:r>
              <a:rPr lang="en-US" b="0" dirty="0">
                <a:solidFill>
                  <a:srgbClr val="DCDCDC"/>
                </a:solidFill>
                <a:effectLst/>
                <a:latin typeface="Consolas" panose="020B0609020204030204" pitchFamily="49" charset="0"/>
              </a:rPr>
              <a:t>(</a:t>
            </a:r>
            <a:r>
              <a:rPr lang="en-US" b="0" dirty="0">
                <a:solidFill>
                  <a:srgbClr val="B5CEA8"/>
                </a:solidFill>
                <a:effectLst/>
                <a:latin typeface="Consolas" panose="020B0609020204030204" pitchFamily="49" charset="0"/>
              </a:rPr>
              <a:t>2</a:t>
            </a:r>
            <a:r>
              <a:rPr lang="en-US" b="0" dirty="0">
                <a:solidFill>
                  <a:srgbClr val="DCDCDC"/>
                </a:solidFill>
                <a:effectLst/>
                <a:latin typeface="Consolas" panose="020B0609020204030204" pitchFamily="49" charset="0"/>
              </a:rPr>
              <a:t>);</a:t>
            </a:r>
            <a:endParaRPr lang="en-US" b="0" dirty="0">
              <a:solidFill>
                <a:srgbClr val="D4D4D4"/>
              </a:solidFill>
              <a:effectLst/>
              <a:latin typeface="Consolas" panose="020B0609020204030204" pitchFamily="49" charset="0"/>
            </a:endParaRPr>
          </a:p>
          <a:p>
            <a:r>
              <a:rPr lang="en-US" b="0" dirty="0">
                <a:solidFill>
                  <a:srgbClr val="DCDCDC"/>
                </a:solidFill>
                <a:effectLst/>
                <a:latin typeface="Consolas" panose="020B0609020204030204" pitchFamily="49" charset="0"/>
              </a:rPr>
              <a:t>    }</a:t>
            </a:r>
          </a:p>
          <a:p>
            <a:r>
              <a:rPr lang="en-US" b="0" dirty="0">
                <a:solidFill>
                  <a:srgbClr val="DCDCDC"/>
                </a:solidFill>
                <a:effectLst/>
                <a:latin typeface="Consolas" panose="020B0609020204030204" pitchFamily="49" charset="0"/>
              </a:rPr>
              <a:t>.  . . with </a:t>
            </a:r>
            <a:r>
              <a:rPr lang="pt-BR" b="0" dirty="0">
                <a:solidFill>
                  <a:srgbClr val="DCDCDC"/>
                </a:solidFill>
                <a:effectLst/>
                <a:latin typeface="Consolas" panose="020B0609020204030204" pitchFamily="49" charset="0"/>
              </a:rPr>
              <a:t>clang -O1 -fPIC test.cc</a:t>
            </a:r>
            <a:r>
              <a:rPr lang="en-US" b="0" dirty="0">
                <a:solidFill>
                  <a:srgbClr val="DCDCDC"/>
                </a:solidFill>
                <a:effectLst/>
                <a:latin typeface="Consolas" panose="020B0609020204030204" pitchFamily="49" charset="0"/>
              </a:rPr>
              <a:t>.]</a:t>
            </a:r>
            <a:endParaRPr lang="en-US" b="0" dirty="0">
              <a:solidFill>
                <a:srgbClr val="D4D4D4"/>
              </a:solidFill>
              <a:effectLst/>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2049842A-5CF9-4F0B-9230-CA0D438F5D42}" type="slidenum">
              <a:rPr lang="en-US" smtClean="0"/>
              <a:t>16</a:t>
            </a:fld>
            <a:endParaRPr lang="en-US"/>
          </a:p>
        </p:txBody>
      </p:sp>
    </p:spTree>
    <p:extLst>
      <p:ext uri="{BB962C8B-B14F-4D97-AF65-F5344CB8AC3E}">
        <p14:creationId xmlns:p14="http://schemas.microsoft.com/office/powerpoint/2010/main" val="36780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D4D4D4"/>
              </a:solidFill>
              <a:effectLst/>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209880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when bit-shifting `a` by `</a:t>
            </a:r>
            <a:r>
              <a:rPr lang="en-US" dirty="0" err="1"/>
              <a:t>i</a:t>
            </a:r>
            <a:r>
              <a:rPr lang="en-US" dirty="0"/>
              <a:t>` bits, `</a:t>
            </a:r>
            <a:r>
              <a:rPr lang="en-US" dirty="0" err="1"/>
              <a:t>i</a:t>
            </a:r>
            <a:r>
              <a:rPr lang="en-US" dirty="0"/>
              <a:t>` must be positive and less than or equal to `8*</a:t>
            </a:r>
            <a:r>
              <a:rPr lang="en-US" dirty="0" err="1"/>
              <a:t>sizeof</a:t>
            </a:r>
            <a:r>
              <a:rPr lang="en-US" dirty="0"/>
              <a:t>(a)`.]</a:t>
            </a:r>
          </a:p>
          <a:p>
            <a:endParaRPr lang="en-US" dirty="0"/>
          </a:p>
          <a:p>
            <a:r>
              <a:rPr lang="en-US" dirty="0"/>
              <a:t>[For more information about sign bits in signed integers, see https://cs61.seas.harvard.edu/site/2023/Datarep/#Signed-integers and, in the textbook, §2.1–2.2.]</a:t>
            </a:r>
          </a:p>
        </p:txBody>
      </p:sp>
      <p:sp>
        <p:nvSpPr>
          <p:cNvPr id="4" name="Slide Number Placeholder 3"/>
          <p:cNvSpPr>
            <a:spLocks noGrp="1"/>
          </p:cNvSpPr>
          <p:nvPr>
            <p:ph type="sldNum" sz="quarter" idx="5"/>
          </p:nvPr>
        </p:nvSpPr>
        <p:spPr/>
        <p:txBody>
          <a:bodyPr/>
          <a:lstStyle/>
          <a:p>
            <a:fld id="{2049842A-5CF9-4F0B-9230-CA0D438F5D42}" type="slidenum">
              <a:rPr lang="en-US" smtClean="0"/>
              <a:t>18</a:t>
            </a:fld>
            <a:endParaRPr lang="en-US"/>
          </a:p>
        </p:txBody>
      </p:sp>
    </p:spTree>
    <p:extLst>
      <p:ext uri="{BB962C8B-B14F-4D97-AF65-F5344CB8AC3E}">
        <p14:creationId xmlns:p14="http://schemas.microsoft.com/office/powerpoint/2010/main" val="138023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Decimal 15 is binary 1111. So, `x &amp; 15` pulls out the low-order 4 bits of a number---those bits represent the modulus of the number with respect to 16.</a:t>
            </a:r>
          </a:p>
          <a:p>
            <a:endParaRPr lang="en-US" dirty="0"/>
          </a:p>
          <a:p>
            <a:r>
              <a:rPr lang="en-US" dirty="0"/>
              <a:t>[If you’re interested in learning more bitwise hacks, see:</a:t>
            </a:r>
          </a:p>
          <a:p>
            <a:r>
              <a:rPr lang="en-US" dirty="0"/>
              <a:t>    https://cs61.seas.harvard.edu/site/2022/Datarep6/#gsc.tab=0  //See “Fun with bits,” “Using bits,” and “</a:t>
            </a:r>
            <a:r>
              <a:rPr lang="en-US" dirty="0" err="1"/>
              <a:t>Bitset</a:t>
            </a:r>
            <a:r>
              <a:rPr lang="en-US" dirty="0"/>
              <a:t> example”</a:t>
            </a:r>
          </a:p>
          <a:p>
            <a:r>
              <a:rPr lang="en-US" dirty="0"/>
              <a:t>    https://graphics.stanford.edu/~seander/bithacks.html</a:t>
            </a:r>
          </a:p>
          <a:p>
            <a:r>
              <a:rPr lang="en-US" dirty="0"/>
              <a:t>]</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198891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“mnemonic” is a representation that is designed to make information easier to understand.]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 option for </a:t>
            </a:r>
            <a:r>
              <a:rPr lang="en-US" dirty="0" err="1"/>
              <a:t>objdump</a:t>
            </a:r>
            <a:r>
              <a:rPr lang="en-US" dirty="0"/>
              <a:t> asks the tool to </a:t>
            </a:r>
            <a:r>
              <a:rPr lang="en-US" b="1" u="sng" dirty="0"/>
              <a:t>d</a:t>
            </a:r>
            <a:r>
              <a:rPr lang="en-US" dirty="0"/>
              <a:t>isassemble the target file. The –C option </a:t>
            </a:r>
            <a:r>
              <a:rPr lang="en-US" dirty="0" err="1"/>
              <a:t>option</a:t>
            </a:r>
            <a:r>
              <a:rPr lang="en-US" dirty="0"/>
              <a:t> “</a:t>
            </a:r>
            <a:r>
              <a:rPr lang="en-US" dirty="0" err="1"/>
              <a:t>demangles</a:t>
            </a:r>
            <a:r>
              <a:rPr lang="en-US" dirty="0"/>
              <a:t>” </a:t>
            </a:r>
            <a:r>
              <a:rPr lang="en-US" b="1" u="sng" dirty="0"/>
              <a:t>C</a:t>
            </a:r>
            <a:r>
              <a:rPr lang="en-US" dirty="0"/>
              <a:t>++ function names, such that </a:t>
            </a:r>
            <a:r>
              <a:rPr lang="en-US" dirty="0" err="1"/>
              <a:t>objdump</a:t>
            </a:r>
            <a:r>
              <a:rPr lang="en-US" dirty="0"/>
              <a:t> displays the function names used by the C++ source code instead of the modified function names that are internally created by the compiler. For more information about the arguments to </a:t>
            </a:r>
            <a:r>
              <a:rPr lang="en-US" dirty="0" err="1"/>
              <a:t>objdump</a:t>
            </a:r>
            <a:r>
              <a:rPr lang="en-US" dirty="0"/>
              <a:t>, see https://linux.die.net/man/1/objdump.]</a:t>
            </a:r>
          </a:p>
          <a:p>
            <a:endParaRPr lang="en-US" dirty="0"/>
          </a:p>
          <a:p>
            <a:r>
              <a:rPr lang="en-US" dirty="0"/>
              <a:t>[Aside: The reason why the code lives around address 0x400000 is because, according to the System V ABI for 64-bit systems, the text segment (i.e., the code segment) should start at 0x400000. See page 27 of https://refspecs.linuxbase.org/elf/x86_64-abi-0.99.pdf. Also see https://gist.github.com/CMCDragonkai/10ab53654b2aa6ce55c11cfc5b2432a4 and https://stackoverflow.com/questions/14314021/why-linux-gnu-linker-chose-address-0x400000.]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[Aside: “The base RISC-V ISA has fixed-length 32-bit instructions that must be naturally aligned on 32-bit boundaries. However, the standard RISC-V encoding scheme is designed to support ISA extensions with variable-length instructions, where each instruction can be any number of 16-bit instruction parcels in length and parcels are naturally aligned on 16-bit boundaries.” Ref: https://five-embeddev.com/riscv-isa-manual/latest/intro.html]</a:t>
            </a:r>
          </a:p>
        </p:txBody>
      </p:sp>
      <p:sp>
        <p:nvSpPr>
          <p:cNvPr id="4" name="Slide Number Placeholder 3"/>
          <p:cNvSpPr>
            <a:spLocks noGrp="1"/>
          </p:cNvSpPr>
          <p:nvPr>
            <p:ph type="sldNum" sz="quarter" idx="5"/>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19559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331363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ZF and CF semantics described in the flag, we get the following behavior for `</a:t>
            </a:r>
            <a:r>
              <a:rPr lang="en-US" dirty="0" err="1"/>
              <a:t>cmp</a:t>
            </a:r>
            <a:r>
              <a:rPr lang="en-US" dirty="0"/>
              <a:t> </a:t>
            </a:r>
            <a:r>
              <a:rPr lang="en-US" dirty="0" err="1"/>
              <a:t>src</a:t>
            </a:r>
            <a:r>
              <a:rPr lang="en-US" dirty="0"/>
              <a:t>, </a:t>
            </a:r>
            <a:r>
              <a:rPr lang="en-US" dirty="0" err="1"/>
              <a:t>dst</a:t>
            </a:r>
            <a:r>
              <a:rPr lang="en-US" dirty="0"/>
              <a:t>`:</a:t>
            </a:r>
          </a:p>
          <a:p>
            <a:r>
              <a:rPr lang="en-US" dirty="0"/>
              <a:t>    </a:t>
            </a:r>
            <a:r>
              <a:rPr lang="en-US" dirty="0" err="1"/>
              <a:t>dst</a:t>
            </a:r>
            <a:r>
              <a:rPr lang="en-US" dirty="0"/>
              <a:t> = </a:t>
            </a:r>
            <a:r>
              <a:rPr lang="en-US" dirty="0" err="1"/>
              <a:t>src</a:t>
            </a:r>
            <a:r>
              <a:rPr lang="en-US" dirty="0"/>
              <a:t>: ZF-&gt;1, CF-&gt;0</a:t>
            </a:r>
          </a:p>
          <a:p>
            <a:r>
              <a:rPr lang="en-US" dirty="0"/>
              <a:t>    </a:t>
            </a:r>
            <a:r>
              <a:rPr lang="en-US" dirty="0" err="1"/>
              <a:t>dst</a:t>
            </a:r>
            <a:r>
              <a:rPr lang="en-US" dirty="0"/>
              <a:t> &lt; </a:t>
            </a:r>
            <a:r>
              <a:rPr lang="en-US" dirty="0" err="1"/>
              <a:t>src</a:t>
            </a:r>
            <a:r>
              <a:rPr lang="en-US" dirty="0"/>
              <a:t>: ZF-&gt;0, CF-&gt;1</a:t>
            </a:r>
          </a:p>
          <a:p>
            <a:r>
              <a:rPr lang="en-US" dirty="0"/>
              <a:t>    </a:t>
            </a:r>
            <a:r>
              <a:rPr lang="en-US" dirty="0" err="1"/>
              <a:t>dst</a:t>
            </a:r>
            <a:r>
              <a:rPr lang="en-US" dirty="0"/>
              <a:t> &gt; </a:t>
            </a:r>
            <a:r>
              <a:rPr lang="en-US" dirty="0" err="1"/>
              <a:t>src</a:t>
            </a:r>
            <a:r>
              <a:rPr lang="en-US" dirty="0"/>
              <a:t>: ZF-&gt;0, CF-&gt;0</a:t>
            </a:r>
          </a:p>
          <a:p>
            <a:r>
              <a:rPr lang="en-US" dirty="0"/>
              <a:t>]</a:t>
            </a:r>
          </a:p>
          <a:p>
            <a:endParaRPr lang="en-US" dirty="0"/>
          </a:p>
          <a:p>
            <a:r>
              <a:rPr lang="en-US" dirty="0"/>
              <a:t>[Source for the </a:t>
            </a:r>
            <a:r>
              <a:rPr lang="en-US" dirty="0" err="1"/>
              <a:t>rflags</a:t>
            </a:r>
            <a:r>
              <a:rPr lang="en-US" dirty="0"/>
              <a:t> figure: the Intel® 64 and IA-32 Architectures Software Developer’s Manual.]</a:t>
            </a:r>
          </a:p>
        </p:txBody>
      </p:sp>
      <p:sp>
        <p:nvSpPr>
          <p:cNvPr id="4" name="Slide Number Placeholder 3"/>
          <p:cNvSpPr>
            <a:spLocks noGrp="1"/>
          </p:cNvSpPr>
          <p:nvPr>
            <p:ph type="sldNum" sz="quarter" idx="5"/>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5829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You can download the Intel manuals at https://www.intel.com/content/www/us/en/developer/articles/technical/intel-sdm.html.]</a:t>
            </a:r>
          </a:p>
        </p:txBody>
      </p:sp>
      <p:sp>
        <p:nvSpPr>
          <p:cNvPr id="4" name="Slide Number Placeholder 3"/>
          <p:cNvSpPr>
            <a:spLocks noGrp="1"/>
          </p:cNvSpPr>
          <p:nvPr>
            <p:ph type="sldNum" sz="quarter" idx="5"/>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1858271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x86-64, a “word” is 16 bits (i.e., two bytes) long because the original x86 CPUs were 16-bit!</a:t>
            </a:r>
          </a:p>
          <a:p>
            <a:endParaRPr lang="en-US" dirty="0"/>
          </a:p>
          <a:p>
            <a:r>
              <a:rPr lang="en-US" dirty="0"/>
              <a:t>[Aside: As mentioned in the slide, manipulating a 32-bit slice sets the higher-order 32 bits to 0. However, manipulating a 16-bit slice or 8-bit slice does not modify the other bits in the register. Strange! But true!]</a:t>
            </a:r>
          </a:p>
          <a:p>
            <a:endParaRPr lang="en-US" dirty="0"/>
          </a:p>
          <a:p>
            <a:r>
              <a:rPr lang="en-US" dirty="0"/>
              <a:t>[Ref: https://en.wikibooks.org/wiki/X86_Assembly/GNU_assembly_syntax#Operation_Suffixes]</a:t>
            </a:r>
          </a:p>
        </p:txBody>
      </p:sp>
      <p:sp>
        <p:nvSpPr>
          <p:cNvPr id="4" name="Slide Number Placeholder 3"/>
          <p:cNvSpPr>
            <a:spLocks noGrp="1"/>
          </p:cNvSpPr>
          <p:nvPr>
            <p:ph type="sldNum" sz="quarter" idx="5"/>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255287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a:t>
            </a:r>
          </a:p>
          <a:p>
            <a:r>
              <a:rPr lang="en-US" dirty="0"/>
              <a:t>-The “l” suffix indicates an instruction which deals with 4 byte operands, whereas the “q” suffix indicates an instruction that deals with 8 byte operands.</a:t>
            </a:r>
          </a:p>
          <a:p>
            <a:r>
              <a:rPr lang="en-US" dirty="0"/>
              <a:t>-On x86-64 Linux, </a:t>
            </a:r>
            <a:r>
              <a:rPr lang="en-US" dirty="0" err="1"/>
              <a:t>sizeof</a:t>
            </a:r>
            <a:r>
              <a:rPr lang="en-US" dirty="0"/>
              <a:t>(int) is 4 bytes and </a:t>
            </a:r>
            <a:r>
              <a:rPr lang="en-US" dirty="0" err="1"/>
              <a:t>sizeof</a:t>
            </a:r>
            <a:r>
              <a:rPr lang="en-US" dirty="0"/>
              <a:t>(long) is 8 bytes.</a:t>
            </a:r>
          </a:p>
        </p:txBody>
      </p:sp>
      <p:sp>
        <p:nvSpPr>
          <p:cNvPr id="4" name="Slide Number Placeholder 3"/>
          <p:cNvSpPr>
            <a:spLocks noGrp="1"/>
          </p:cNvSpPr>
          <p:nvPr>
            <p:ph type="sldNum" sz="quarter" idx="5"/>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249155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Installing Windows 98 on a modern x86-64 machine isn’t trivial, despite the fact that an x86-64 chip can run 16-bit and 32-bit code. For example, many difficulties are generated not by the CPU, but by the machine’s devices. Any OS (Windows 98 included) contains device driver code which allows the OS to interact with keyboards, monitors, mice, network cards, and so on. A Windows 98 machine is unlikely to have a drivers for devices in a modern machine. Without such drivers, the mere fact that the OS can generally run instructions on a machine isn’t as helpful as it might seem---the OS also needs to know the specific instruction sequences (as contained in a device driver) which enable the OS to talk to non-CPU devices.</a:t>
            </a:r>
          </a:p>
          <a:p>
            <a:endParaRPr lang="en-US" dirty="0"/>
          </a:p>
          <a:p>
            <a:r>
              <a:rPr lang="en-US" dirty="0"/>
              <a:t>[Ref: https://www.youtube.com/watch?v=IO2BSLkQLDA</a:t>
            </a:r>
          </a:p>
          <a:p>
            <a:r>
              <a:rPr lang="en-US" dirty="0"/>
              <a:t>        https://superuser.com/questions/1519671/can-a-64-bit-computer-x86-run-a-16-bit-os-natively-without-emulation]</a:t>
            </a:r>
          </a:p>
        </p:txBody>
      </p:sp>
      <p:sp>
        <p:nvSpPr>
          <p:cNvPr id="4" name="Slide Number Placeholder 3"/>
          <p:cNvSpPr>
            <a:spLocks noGrp="1"/>
          </p:cNvSpPr>
          <p:nvPr>
            <p:ph type="sldNum" sz="quarter" idx="5"/>
          </p:nvPr>
        </p:nvSpPr>
        <p:spPr/>
        <p:txBody>
          <a:bodyPr/>
          <a:lstStyle/>
          <a:p>
            <a:fld id="{2049842A-5CF9-4F0B-9230-CA0D438F5D42}" type="slidenum">
              <a:rPr lang="en-US" smtClean="0"/>
              <a:t>9</a:t>
            </a:fld>
            <a:endParaRPr lang="en-US"/>
          </a:p>
        </p:txBody>
      </p:sp>
    </p:spTree>
    <p:extLst>
      <p:ext uri="{BB962C8B-B14F-4D97-AF65-F5344CB8AC3E}">
        <p14:creationId xmlns:p14="http://schemas.microsoft.com/office/powerpoint/2010/main" val="292132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Figure 1 from the Intel whitepaper shows, when you initially turn on an x86-64 CPU, it automatically starts in 16-bit mode! The OS has to explicitly reconfigure the processor to enable 32-bit mode or 64-bit mode.</a:t>
            </a:r>
          </a:p>
          <a:p>
            <a:endParaRPr lang="en-US" dirty="0"/>
          </a:p>
          <a:p>
            <a:r>
              <a:rPr lang="en-US" dirty="0"/>
              <a:t>[Ref: https://www.intel.com/content/www/us/en/developer/articles/technical/envisioning-future-simplified-architecture.html]</a:t>
            </a:r>
          </a:p>
        </p:txBody>
      </p:sp>
      <p:sp>
        <p:nvSpPr>
          <p:cNvPr id="4" name="Slide Number Placeholder 3"/>
          <p:cNvSpPr>
            <a:spLocks noGrp="1"/>
          </p:cNvSpPr>
          <p:nvPr>
            <p:ph type="sldNum" sz="quarter" idx="5"/>
          </p:nvPr>
        </p:nvSpPr>
        <p:spPr/>
        <p:txBody>
          <a:bodyPr/>
          <a:lstStyle/>
          <a:p>
            <a:fld id="{2049842A-5CF9-4F0B-9230-CA0D438F5D42}" type="slidenum">
              <a:rPr lang="en-US" smtClean="0"/>
              <a:t>10</a:t>
            </a:fld>
            <a:endParaRPr lang="en-US"/>
          </a:p>
        </p:txBody>
      </p:sp>
    </p:spTree>
    <p:extLst>
      <p:ext uri="{BB962C8B-B14F-4D97-AF65-F5344CB8AC3E}">
        <p14:creationId xmlns:p14="http://schemas.microsoft.com/office/powerpoint/2010/main" val="310360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2074FEE-3217-43D0-AFC4-9E46ADFE2F91}"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42800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476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195116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2074FEE-3217-43D0-AFC4-9E46ADFE2F91}"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20257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b="1"/>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074FEE-3217-43D0-AFC4-9E46ADFE2F91}"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1205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74FEE-3217-43D0-AFC4-9E46ADFE2F91}"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9622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74FEE-3217-43D0-AFC4-9E46ADFE2F91}"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67228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074FEE-3217-43D0-AFC4-9E46ADFE2F91}"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96283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74FEE-3217-43D0-AFC4-9E46ADFE2F91}"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86645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273558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074FEE-3217-43D0-AFC4-9E46ADFE2F91}"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20BD41-F5C0-43D0-BA08-0465A13FD434}" type="slidenum">
              <a:rPr lang="en-US" smtClean="0"/>
              <a:t>‹#›</a:t>
            </a:fld>
            <a:endParaRPr lang="en-US"/>
          </a:p>
        </p:txBody>
      </p:sp>
    </p:spTree>
    <p:extLst>
      <p:ext uri="{BB962C8B-B14F-4D97-AF65-F5344CB8AC3E}">
        <p14:creationId xmlns:p14="http://schemas.microsoft.com/office/powerpoint/2010/main" val="310136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74FEE-3217-43D0-AFC4-9E46ADFE2F91}" type="datetimeFigureOut">
              <a:rPr lang="en-US" smtClean="0"/>
              <a:t>9/27/2023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0BD41-F5C0-43D0-BA08-0465A13FD434}" type="slidenum">
              <a:rPr lang="en-US" smtClean="0"/>
              <a:t>‹#›</a:t>
            </a:fld>
            <a:endParaRPr lang="en-US"/>
          </a:p>
        </p:txBody>
      </p:sp>
    </p:spTree>
    <p:extLst>
      <p:ext uri="{BB962C8B-B14F-4D97-AF65-F5344CB8AC3E}">
        <p14:creationId xmlns:p14="http://schemas.microsoft.com/office/powerpoint/2010/main" val="99029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0" y="2115692"/>
            <a:ext cx="6891130" cy="1334948"/>
          </a:xfrm>
          <a:noFill/>
        </p:spPr>
        <p:txBody>
          <a:bodyPr>
            <a:normAutofit/>
          </a:bodyPr>
          <a:lstStyle/>
          <a:p>
            <a:pPr>
              <a:lnSpc>
                <a:spcPts val="6500"/>
              </a:lnSpc>
            </a:pPr>
            <a:r>
              <a:rPr lang="en-US" sz="6600" dirty="0">
                <a:solidFill>
                  <a:schemeClr val="bg1"/>
                </a:solidFill>
                <a:latin typeface="Bahnschrift" panose="020B0502040204020203" pitchFamily="34" charset="0"/>
              </a:rPr>
              <a:t>Assembly: Part I</a:t>
            </a:r>
          </a:p>
        </p:txBody>
      </p:sp>
      <p:sp>
        <p:nvSpPr>
          <p:cNvPr id="8" name="Title 1">
            <a:extLst>
              <a:ext uri="{FF2B5EF4-FFF2-40B4-BE49-F238E27FC236}">
                <a16:creationId xmlns:a16="http://schemas.microsoft.com/office/drawing/2014/main" id="{70A541D8-D8C0-7FB8-CE96-0EA6AB041DA3}"/>
              </a:ext>
            </a:extLst>
          </p:cNvPr>
          <p:cNvSpPr txBox="1">
            <a:spLocks/>
          </p:cNvSpPr>
          <p:nvPr/>
        </p:nvSpPr>
        <p:spPr>
          <a:xfrm>
            <a:off x="0" y="3250010"/>
            <a:ext cx="6891130" cy="1364848"/>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chemeClr val="tx1"/>
                </a:solidFill>
                <a:latin typeface="Segoe UI" panose="020B0502040204020203" pitchFamily="34" charset="0"/>
                <a:ea typeface="+mj-ea"/>
                <a:cs typeface="Segoe UI" panose="020B0502040204020203" pitchFamily="34" charset="0"/>
              </a:defRPr>
            </a:lvl1pPr>
          </a:lstStyle>
          <a:p>
            <a:pPr>
              <a:lnSpc>
                <a:spcPts val="4500"/>
              </a:lnSpc>
            </a:pPr>
            <a:r>
              <a:rPr lang="en-US" sz="4400" dirty="0">
                <a:solidFill>
                  <a:schemeClr val="bg1"/>
                </a:solidFill>
                <a:latin typeface="Bahnschrift" panose="020B0502040204020203" pitchFamily="34" charset="0"/>
              </a:rPr>
              <a:t>CS 61: Lecture 7</a:t>
            </a:r>
            <a:br>
              <a:rPr lang="en-US" sz="4400" dirty="0">
                <a:solidFill>
                  <a:schemeClr val="bg1"/>
                </a:solidFill>
                <a:latin typeface="Bahnschrift" panose="020B0502040204020203" pitchFamily="34" charset="0"/>
              </a:rPr>
            </a:br>
            <a:r>
              <a:rPr lang="en-US" sz="3600" dirty="0">
                <a:solidFill>
                  <a:schemeClr val="bg1"/>
                </a:solidFill>
                <a:latin typeface="Bahnschrift" panose="020B0502040204020203" pitchFamily="34" charset="0"/>
              </a:rPr>
              <a:t>9/27/2023</a:t>
            </a:r>
            <a:endParaRPr lang="en-US" sz="6600" dirty="0">
              <a:solidFill>
                <a:schemeClr val="bg1"/>
              </a:solidFill>
              <a:latin typeface="Bahnschrift" panose="020B0502040204020203" pitchFamily="34" charset="0"/>
            </a:endParaRPr>
          </a:p>
        </p:txBody>
      </p:sp>
      <p:pic>
        <p:nvPicPr>
          <p:cNvPr id="4" name="Picture 3">
            <a:extLst>
              <a:ext uri="{FF2B5EF4-FFF2-40B4-BE49-F238E27FC236}">
                <a16:creationId xmlns:a16="http://schemas.microsoft.com/office/drawing/2014/main" id="{56FAD986-D649-9DCC-E7DD-6C988E1E4B17}"/>
              </a:ext>
            </a:extLst>
          </p:cNvPr>
          <p:cNvPicPr>
            <a:picLocks noChangeAspect="1"/>
          </p:cNvPicPr>
          <p:nvPr/>
        </p:nvPicPr>
        <p:blipFill>
          <a:blip r:embed="rId3"/>
          <a:stretch>
            <a:fillRect/>
          </a:stretch>
        </p:blipFill>
        <p:spPr>
          <a:xfrm>
            <a:off x="6891130" y="0"/>
            <a:ext cx="5300870" cy="6858000"/>
          </a:xfrm>
          <a:prstGeom prst="rect">
            <a:avLst/>
          </a:prstGeom>
        </p:spPr>
      </p:pic>
    </p:spTree>
    <p:extLst>
      <p:ext uri="{BB962C8B-B14F-4D97-AF65-F5344CB8AC3E}">
        <p14:creationId xmlns:p14="http://schemas.microsoft.com/office/powerpoint/2010/main" val="642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4F14-CA1C-A3B5-2C28-D3A0F9004E26}"/>
              </a:ext>
            </a:extLst>
          </p:cNvPr>
          <p:cNvSpPr>
            <a:spLocks noGrp="1"/>
          </p:cNvSpPr>
          <p:nvPr>
            <p:ph type="title"/>
          </p:nvPr>
        </p:nvSpPr>
        <p:spPr>
          <a:xfrm>
            <a:off x="2389082" y="1663700"/>
            <a:ext cx="7114361" cy="3530600"/>
          </a:xfrm>
        </p:spPr>
        <p:txBody>
          <a:bodyPr>
            <a:normAutofit/>
          </a:bodyPr>
          <a:lstStyle/>
          <a:p>
            <a:r>
              <a:rPr lang="en-US" sz="4100" dirty="0">
                <a:solidFill>
                  <a:schemeClr val="bg1"/>
                </a:solidFill>
              </a:rPr>
              <a:t>Intel is floating trial balloons about dropping 16-bit and 32-bit support from x86-64</a:t>
            </a:r>
          </a:p>
        </p:txBody>
      </p:sp>
      <p:pic>
        <p:nvPicPr>
          <p:cNvPr id="5" name="Picture 4">
            <a:extLst>
              <a:ext uri="{FF2B5EF4-FFF2-40B4-BE49-F238E27FC236}">
                <a16:creationId xmlns:a16="http://schemas.microsoft.com/office/drawing/2014/main" id="{15D63E3D-E02C-D31F-A221-73CD0C8B8081}"/>
              </a:ext>
            </a:extLst>
          </p:cNvPr>
          <p:cNvPicPr>
            <a:picLocks noChangeAspect="1"/>
          </p:cNvPicPr>
          <p:nvPr/>
        </p:nvPicPr>
        <p:blipFill>
          <a:blip r:embed="rId3"/>
          <a:stretch>
            <a:fillRect/>
          </a:stretch>
        </p:blipFill>
        <p:spPr>
          <a:xfrm>
            <a:off x="5576" y="0"/>
            <a:ext cx="12186424" cy="6860759"/>
          </a:xfrm>
          <a:prstGeom prst="rect">
            <a:avLst/>
          </a:prstGeom>
        </p:spPr>
      </p:pic>
      <p:pic>
        <p:nvPicPr>
          <p:cNvPr id="7" name="Picture 6">
            <a:extLst>
              <a:ext uri="{FF2B5EF4-FFF2-40B4-BE49-F238E27FC236}">
                <a16:creationId xmlns:a16="http://schemas.microsoft.com/office/drawing/2014/main" id="{122355D9-A123-4BE8-A246-45967B82A878}"/>
              </a:ext>
            </a:extLst>
          </p:cNvPr>
          <p:cNvPicPr>
            <a:picLocks noChangeAspect="1"/>
          </p:cNvPicPr>
          <p:nvPr/>
        </p:nvPicPr>
        <p:blipFill>
          <a:blip r:embed="rId4"/>
          <a:stretch>
            <a:fillRect/>
          </a:stretch>
        </p:blipFill>
        <p:spPr>
          <a:xfrm>
            <a:off x="0" y="0"/>
            <a:ext cx="12186424" cy="6861921"/>
          </a:xfrm>
          <a:prstGeom prst="rect">
            <a:avLst/>
          </a:prstGeom>
        </p:spPr>
      </p:pic>
    </p:spTree>
    <p:extLst>
      <p:ext uri="{BB962C8B-B14F-4D97-AF65-F5344CB8AC3E}">
        <p14:creationId xmlns:p14="http://schemas.microsoft.com/office/powerpoint/2010/main" val="32123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CB6849-919D-A7F6-EC11-541FC8928375}"/>
              </a:ext>
            </a:extLst>
          </p:cNvPr>
          <p:cNvPicPr>
            <a:picLocks noChangeAspect="1"/>
          </p:cNvPicPr>
          <p:nvPr/>
        </p:nvPicPr>
        <p:blipFill rotWithShape="1">
          <a:blip r:embed="rId3"/>
          <a:srcRect r="24210"/>
          <a:stretch/>
        </p:blipFill>
        <p:spPr>
          <a:xfrm>
            <a:off x="4554235" y="0"/>
            <a:ext cx="7637765" cy="6858000"/>
          </a:xfrm>
          <a:prstGeom prst="rect">
            <a:avLst/>
          </a:prstGeom>
        </p:spPr>
      </p:pic>
      <p:sp>
        <p:nvSpPr>
          <p:cNvPr id="2" name="Title 1">
            <a:extLst>
              <a:ext uri="{FF2B5EF4-FFF2-40B4-BE49-F238E27FC236}">
                <a16:creationId xmlns:a16="http://schemas.microsoft.com/office/drawing/2014/main" id="{8E7E5736-BBD3-F29D-2ED0-BC24BF024559}"/>
              </a:ext>
            </a:extLst>
          </p:cNvPr>
          <p:cNvSpPr>
            <a:spLocks noGrp="1"/>
          </p:cNvSpPr>
          <p:nvPr>
            <p:ph type="title"/>
          </p:nvPr>
        </p:nvSpPr>
        <p:spPr>
          <a:xfrm>
            <a:off x="0" y="2614055"/>
            <a:ext cx="4670854" cy="1747880"/>
          </a:xfrm>
        </p:spPr>
        <p:txBody>
          <a:bodyPr>
            <a:normAutofit fontScale="90000"/>
          </a:bodyPr>
          <a:lstStyle/>
          <a:p>
            <a:r>
              <a:rPr lang="en-US" dirty="0"/>
              <a:t>General-purpose Registers on the x86-64</a:t>
            </a:r>
          </a:p>
        </p:txBody>
      </p:sp>
    </p:spTree>
    <p:extLst>
      <p:ext uri="{BB962C8B-B14F-4D97-AF65-F5344CB8AC3E}">
        <p14:creationId xmlns:p14="http://schemas.microsoft.com/office/powerpoint/2010/main" val="106836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5736-BBD3-F29D-2ED0-BC24BF024559}"/>
              </a:ext>
            </a:extLst>
          </p:cNvPr>
          <p:cNvSpPr>
            <a:spLocks noGrp="1"/>
          </p:cNvSpPr>
          <p:nvPr>
            <p:ph type="title"/>
          </p:nvPr>
        </p:nvSpPr>
        <p:spPr>
          <a:xfrm>
            <a:off x="411892" y="-137513"/>
            <a:ext cx="11368215" cy="891272"/>
          </a:xfrm>
        </p:spPr>
        <p:txBody>
          <a:bodyPr>
            <a:normAutofit/>
          </a:bodyPr>
          <a:lstStyle/>
          <a:p>
            <a:r>
              <a:rPr lang="en-US" dirty="0"/>
              <a:t>Special-purpose Registers on the x86-64</a:t>
            </a:r>
          </a:p>
        </p:txBody>
      </p:sp>
      <p:pic>
        <p:nvPicPr>
          <p:cNvPr id="3" name="Picture 2">
            <a:extLst>
              <a:ext uri="{FF2B5EF4-FFF2-40B4-BE49-F238E27FC236}">
                <a16:creationId xmlns:a16="http://schemas.microsoft.com/office/drawing/2014/main" id="{5B0F95A5-2CF9-EB9A-41D3-6239D58CC3E7}"/>
              </a:ext>
            </a:extLst>
          </p:cNvPr>
          <p:cNvPicPr>
            <a:picLocks noChangeAspect="1"/>
          </p:cNvPicPr>
          <p:nvPr/>
        </p:nvPicPr>
        <p:blipFill>
          <a:blip r:embed="rId3"/>
          <a:stretch>
            <a:fillRect/>
          </a:stretch>
        </p:blipFill>
        <p:spPr>
          <a:xfrm>
            <a:off x="285749" y="642546"/>
            <a:ext cx="11620500" cy="3381375"/>
          </a:xfrm>
          <a:prstGeom prst="rect">
            <a:avLst/>
          </a:prstGeom>
        </p:spPr>
      </p:pic>
      <p:sp>
        <p:nvSpPr>
          <p:cNvPr id="4" name="TextBox 3">
            <a:extLst>
              <a:ext uri="{FF2B5EF4-FFF2-40B4-BE49-F238E27FC236}">
                <a16:creationId xmlns:a16="http://schemas.microsoft.com/office/drawing/2014/main" id="{7FD9A710-0FCF-777C-AFD5-E644350E376E}"/>
              </a:ext>
            </a:extLst>
          </p:cNvPr>
          <p:cNvSpPr txBox="1"/>
          <p:nvPr/>
        </p:nvSpPr>
        <p:spPr>
          <a:xfrm>
            <a:off x="4683211" y="4077736"/>
            <a:ext cx="7463483" cy="2677656"/>
          </a:xfrm>
          <a:prstGeom prst="rect">
            <a:avLst/>
          </a:prstGeom>
          <a:solidFill>
            <a:schemeClr val="bg1">
              <a:lumMod val="95000"/>
            </a:schemeClr>
          </a:solidFill>
        </p:spPr>
        <p:txBody>
          <a:bodyPr wrap="square">
            <a:spAutoFit/>
          </a:bodyPr>
          <a:lstStyle/>
          <a:p>
            <a:r>
              <a:rPr lang="en-US" sz="1400" dirty="0">
                <a:solidFill>
                  <a:srgbClr val="C00000"/>
                </a:solidFill>
                <a:latin typeface="Lucida Console" panose="020B0609040504020204" pitchFamily="49" charset="0"/>
              </a:rPr>
              <a:t>00000000004004a6</a:t>
            </a:r>
            <a:r>
              <a:rPr lang="en-US" sz="1400" dirty="0">
                <a:latin typeface="Lucida Console" panose="020B0609040504020204" pitchFamily="49" charset="0"/>
              </a:rPr>
              <a:t> </a:t>
            </a:r>
            <a:r>
              <a:rPr lang="en-US" sz="1400" dirty="0">
                <a:solidFill>
                  <a:srgbClr val="00B050"/>
                </a:solidFill>
                <a:latin typeface="Lucida Console" panose="020B0609040504020204" pitchFamily="49" charset="0"/>
              </a:rPr>
              <a:t>&lt;f()&gt;</a:t>
            </a:r>
            <a:r>
              <a:rPr lang="en-US" sz="1400" dirty="0">
                <a:latin typeface="Lucida Console" panose="020B0609040504020204" pitchFamily="49" charset="0"/>
              </a:rPr>
              <a:t>:</a:t>
            </a: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4004a6</a:t>
            </a:r>
            <a:r>
              <a:rPr lang="en-US" sz="1400" dirty="0">
                <a:latin typeface="Lucida Console" panose="020B0609040504020204" pitchFamily="49" charset="0"/>
              </a:rPr>
              <a:t>:       </a:t>
            </a:r>
            <a:r>
              <a:rPr lang="en-US" sz="1400" dirty="0">
                <a:solidFill>
                  <a:srgbClr val="7030A0"/>
                </a:solidFill>
                <a:latin typeface="Lucida Console" panose="020B0609040504020204" pitchFamily="49" charset="0"/>
              </a:rPr>
              <a:t>55</a:t>
            </a:r>
            <a:r>
              <a:rPr lang="en-US" sz="1400" dirty="0">
                <a:latin typeface="Lucida Console" panose="020B0609040504020204" pitchFamily="49" charset="0"/>
              </a:rPr>
              <a:t>                      </a:t>
            </a:r>
            <a:r>
              <a:rPr lang="en-US" sz="1400" dirty="0">
                <a:solidFill>
                  <a:schemeClr val="accent1"/>
                </a:solidFill>
                <a:latin typeface="Lucida Console" panose="020B0609040504020204" pitchFamily="49" charset="0"/>
              </a:rPr>
              <a:t>push</a:t>
            </a:r>
            <a:r>
              <a:rPr lang="en-US" sz="1400" dirty="0">
                <a:latin typeface="Lucida Console" panose="020B0609040504020204" pitchFamily="49" charset="0"/>
              </a:rPr>
              <a:t>   </a:t>
            </a:r>
            <a:r>
              <a:rPr lang="en-US" sz="1400" dirty="0">
                <a:solidFill>
                  <a:srgbClr val="FF66FF"/>
                </a:solidFill>
                <a:latin typeface="Lucida Console" panose="020B0609040504020204" pitchFamily="49" charset="0"/>
              </a:rPr>
              <a:t>%</a:t>
            </a:r>
            <a:r>
              <a:rPr lang="en-US" sz="1400" dirty="0" err="1">
                <a:solidFill>
                  <a:srgbClr val="FF66FF"/>
                </a:solidFill>
                <a:latin typeface="Lucida Console" panose="020B0609040504020204" pitchFamily="49" charset="0"/>
              </a:rPr>
              <a:t>rbp</a:t>
            </a:r>
            <a:endParaRPr lang="en-US" sz="1400" dirty="0">
              <a:solidFill>
                <a:srgbClr val="FF66FF"/>
              </a:solidFill>
              <a:latin typeface="Lucida Console" panose="020B0609040504020204" pitchFamily="49" charset="0"/>
            </a:endParaRP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4004a7</a:t>
            </a:r>
            <a:r>
              <a:rPr lang="en-US" sz="1400" dirty="0">
                <a:latin typeface="Lucida Console" panose="020B0609040504020204" pitchFamily="49" charset="0"/>
              </a:rPr>
              <a:t>:       </a:t>
            </a:r>
            <a:r>
              <a:rPr lang="en-US" sz="1400" dirty="0">
                <a:solidFill>
                  <a:srgbClr val="7030A0"/>
                </a:solidFill>
                <a:latin typeface="Lucida Console" panose="020B0609040504020204" pitchFamily="49" charset="0"/>
              </a:rPr>
              <a:t>48 89 e5                </a:t>
            </a:r>
            <a:r>
              <a:rPr lang="en-US" sz="1400" dirty="0">
                <a:solidFill>
                  <a:schemeClr val="accent1"/>
                </a:solidFill>
                <a:latin typeface="Lucida Console" panose="020B0609040504020204" pitchFamily="49" charset="0"/>
              </a:rPr>
              <a:t>mov</a:t>
            </a:r>
            <a:r>
              <a:rPr lang="en-US" sz="1400" dirty="0">
                <a:latin typeface="Lucida Console" panose="020B0609040504020204" pitchFamily="49" charset="0"/>
              </a:rPr>
              <a:t>    </a:t>
            </a:r>
            <a:r>
              <a:rPr lang="en-US" sz="1400" dirty="0">
                <a:solidFill>
                  <a:srgbClr val="FF66FF"/>
                </a:solidFill>
                <a:latin typeface="Lucida Console" panose="020B0609040504020204" pitchFamily="49" charset="0"/>
              </a:rPr>
              <a:t>%</a:t>
            </a:r>
            <a:r>
              <a:rPr lang="en-US" sz="1400" dirty="0" err="1">
                <a:solidFill>
                  <a:srgbClr val="FF66FF"/>
                </a:solidFill>
                <a:latin typeface="Lucida Console" panose="020B0609040504020204" pitchFamily="49" charset="0"/>
              </a:rPr>
              <a:t>rsp</a:t>
            </a:r>
            <a:r>
              <a:rPr lang="en-US" sz="1400" dirty="0">
                <a:latin typeface="Lucida Console" panose="020B0609040504020204" pitchFamily="49" charset="0"/>
              </a:rPr>
              <a:t>, </a:t>
            </a:r>
            <a:r>
              <a:rPr lang="en-US" sz="1400" dirty="0">
                <a:solidFill>
                  <a:srgbClr val="FF66FF"/>
                </a:solidFill>
                <a:latin typeface="Lucida Console" panose="020B0609040504020204" pitchFamily="49" charset="0"/>
              </a:rPr>
              <a:t>%</a:t>
            </a:r>
            <a:r>
              <a:rPr lang="en-US" sz="1400" dirty="0" err="1">
                <a:solidFill>
                  <a:srgbClr val="FF66FF"/>
                </a:solidFill>
                <a:latin typeface="Lucida Console" panose="020B0609040504020204" pitchFamily="49" charset="0"/>
              </a:rPr>
              <a:t>rbp</a:t>
            </a:r>
            <a:endParaRPr lang="en-US" sz="1400" dirty="0">
              <a:solidFill>
                <a:srgbClr val="FF66FF"/>
              </a:solidFill>
              <a:latin typeface="Lucida Console" panose="020B0609040504020204" pitchFamily="49" charset="0"/>
            </a:endParaRP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4004aa</a:t>
            </a:r>
            <a:r>
              <a:rPr lang="en-US" sz="1400" dirty="0">
                <a:latin typeface="Lucida Console" panose="020B0609040504020204" pitchFamily="49" charset="0"/>
              </a:rPr>
              <a:t>:       </a:t>
            </a:r>
            <a:r>
              <a:rPr lang="en-US" sz="1400" dirty="0">
                <a:solidFill>
                  <a:srgbClr val="7030A0"/>
                </a:solidFill>
                <a:latin typeface="Lucida Console" panose="020B0609040504020204" pitchFamily="49" charset="0"/>
              </a:rPr>
              <a:t>c7 45 fc 00 00 00 00    </a:t>
            </a:r>
            <a:r>
              <a:rPr lang="en-US" sz="1400" dirty="0" err="1">
                <a:solidFill>
                  <a:schemeClr val="accent1"/>
                </a:solidFill>
                <a:latin typeface="Lucida Console" panose="020B0609040504020204" pitchFamily="49" charset="0"/>
              </a:rPr>
              <a:t>movl</a:t>
            </a:r>
            <a:r>
              <a:rPr lang="en-US" sz="1400" dirty="0">
                <a:latin typeface="Lucida Console" panose="020B0609040504020204" pitchFamily="49" charset="0"/>
              </a:rPr>
              <a:t>   </a:t>
            </a:r>
            <a:r>
              <a:rPr lang="en-US" sz="1400" dirty="0">
                <a:solidFill>
                  <a:schemeClr val="accent2"/>
                </a:solidFill>
                <a:latin typeface="Lucida Console" panose="020B0609040504020204" pitchFamily="49" charset="0"/>
              </a:rPr>
              <a:t>$0x0</a:t>
            </a:r>
            <a:r>
              <a:rPr lang="en-US" sz="1400" dirty="0">
                <a:latin typeface="Lucida Console" panose="020B0609040504020204" pitchFamily="49" charset="0"/>
              </a:rPr>
              <a:t>,</a:t>
            </a:r>
            <a:r>
              <a:rPr lang="en-US" sz="1400" dirty="0">
                <a:solidFill>
                  <a:schemeClr val="accent2"/>
                </a:solidFill>
                <a:latin typeface="Lucida Console" panose="020B0609040504020204" pitchFamily="49" charset="0"/>
              </a:rPr>
              <a:t>-0x4</a:t>
            </a:r>
            <a:r>
              <a:rPr lang="en-US" sz="1400" dirty="0">
                <a:latin typeface="Lucida Console" panose="020B0609040504020204" pitchFamily="49" charset="0"/>
              </a:rPr>
              <a:t>(</a:t>
            </a:r>
            <a:r>
              <a:rPr lang="en-US" sz="1400" dirty="0">
                <a:solidFill>
                  <a:srgbClr val="FF66FF"/>
                </a:solidFill>
                <a:latin typeface="Lucida Console" panose="020B0609040504020204" pitchFamily="49" charset="0"/>
              </a:rPr>
              <a:t>%</a:t>
            </a:r>
            <a:r>
              <a:rPr lang="en-US" sz="1400" dirty="0" err="1">
                <a:solidFill>
                  <a:srgbClr val="FF66FF"/>
                </a:solidFill>
                <a:latin typeface="Lucida Console" panose="020B0609040504020204" pitchFamily="49" charset="0"/>
              </a:rPr>
              <a:t>rbp</a:t>
            </a:r>
            <a:r>
              <a:rPr lang="en-US" sz="1400" dirty="0">
                <a:latin typeface="Lucida Console" panose="020B0609040504020204" pitchFamily="49" charset="0"/>
              </a:rPr>
              <a:t>)</a:t>
            </a: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4004b1</a:t>
            </a:r>
            <a:r>
              <a:rPr lang="en-US" sz="1400" dirty="0">
                <a:latin typeface="Lucida Console" panose="020B0609040504020204" pitchFamily="49" charset="0"/>
              </a:rPr>
              <a:t>:       </a:t>
            </a:r>
            <a:r>
              <a:rPr lang="en-US" sz="1400" dirty="0" err="1">
                <a:solidFill>
                  <a:srgbClr val="7030A0"/>
                </a:solidFill>
                <a:latin typeface="Lucida Console" panose="020B0609040504020204" pitchFamily="49" charset="0"/>
              </a:rPr>
              <a:t>eb</a:t>
            </a:r>
            <a:r>
              <a:rPr lang="en-US" sz="1400" dirty="0">
                <a:solidFill>
                  <a:srgbClr val="7030A0"/>
                </a:solidFill>
                <a:latin typeface="Lucida Console" panose="020B0609040504020204" pitchFamily="49" charset="0"/>
              </a:rPr>
              <a:t> 04                   </a:t>
            </a:r>
            <a:r>
              <a:rPr lang="en-US" sz="1400" dirty="0" err="1">
                <a:solidFill>
                  <a:schemeClr val="accent1"/>
                </a:solidFill>
                <a:latin typeface="Lucida Console" panose="020B0609040504020204" pitchFamily="49" charset="0"/>
              </a:rPr>
              <a:t>jmp</a:t>
            </a:r>
            <a:r>
              <a:rPr lang="en-US" sz="1400" dirty="0">
                <a:latin typeface="Lucida Console" panose="020B0609040504020204" pitchFamily="49" charset="0"/>
              </a:rPr>
              <a:t>    </a:t>
            </a:r>
            <a:r>
              <a:rPr lang="en-US" sz="1400" dirty="0">
                <a:solidFill>
                  <a:schemeClr val="accent2"/>
                </a:solidFill>
                <a:latin typeface="Lucida Console" panose="020B0609040504020204" pitchFamily="49" charset="0"/>
              </a:rPr>
              <a:t>4004b7</a:t>
            </a:r>
            <a:r>
              <a:rPr lang="en-US" sz="1400" dirty="0">
                <a:latin typeface="Lucida Console" panose="020B0609040504020204" pitchFamily="49" charset="0"/>
              </a:rPr>
              <a:t> &lt;</a:t>
            </a:r>
            <a:r>
              <a:rPr lang="en-US" sz="1400" dirty="0">
                <a:solidFill>
                  <a:srgbClr val="00B050"/>
                </a:solidFill>
                <a:latin typeface="Lucida Console" panose="020B0609040504020204" pitchFamily="49" charset="0"/>
              </a:rPr>
              <a:t>f()</a:t>
            </a:r>
            <a:r>
              <a:rPr lang="en-US" sz="1400" dirty="0">
                <a:latin typeface="Lucida Console" panose="020B0609040504020204" pitchFamily="49" charset="0"/>
              </a:rPr>
              <a:t>+</a:t>
            </a:r>
            <a:r>
              <a:rPr lang="en-US" sz="1400" dirty="0">
                <a:solidFill>
                  <a:schemeClr val="accent2"/>
                </a:solidFill>
                <a:latin typeface="Lucida Console" panose="020B0609040504020204" pitchFamily="49" charset="0"/>
              </a:rPr>
              <a:t>0x11</a:t>
            </a:r>
            <a:r>
              <a:rPr lang="en-US" sz="1400" dirty="0">
                <a:latin typeface="Lucida Console" panose="020B0609040504020204" pitchFamily="49" charset="0"/>
              </a:rPr>
              <a:t>&gt;</a:t>
            </a: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4004b3</a:t>
            </a:r>
            <a:r>
              <a:rPr lang="en-US" sz="1400" dirty="0">
                <a:latin typeface="Lucida Console" panose="020B0609040504020204" pitchFamily="49" charset="0"/>
              </a:rPr>
              <a:t>:       </a:t>
            </a:r>
            <a:r>
              <a:rPr lang="en-US" sz="1400" dirty="0">
                <a:solidFill>
                  <a:srgbClr val="7030A0"/>
                </a:solidFill>
                <a:latin typeface="Lucida Console" panose="020B0609040504020204" pitchFamily="49" charset="0"/>
              </a:rPr>
              <a:t>83 45 fc 02             </a:t>
            </a:r>
            <a:r>
              <a:rPr lang="en-US" sz="1400" dirty="0" err="1">
                <a:solidFill>
                  <a:schemeClr val="accent1"/>
                </a:solidFill>
                <a:latin typeface="Lucida Console" panose="020B0609040504020204" pitchFamily="49" charset="0"/>
              </a:rPr>
              <a:t>addl</a:t>
            </a:r>
            <a:r>
              <a:rPr lang="en-US" sz="1400" dirty="0">
                <a:latin typeface="Lucida Console" panose="020B0609040504020204" pitchFamily="49" charset="0"/>
              </a:rPr>
              <a:t>   </a:t>
            </a:r>
            <a:r>
              <a:rPr lang="en-US" sz="1400" dirty="0">
                <a:solidFill>
                  <a:schemeClr val="accent2"/>
                </a:solidFill>
                <a:latin typeface="Lucida Console" panose="020B0609040504020204" pitchFamily="49" charset="0"/>
              </a:rPr>
              <a:t>$0x2</a:t>
            </a:r>
            <a:r>
              <a:rPr lang="en-US" sz="1400" dirty="0">
                <a:latin typeface="Lucida Console" panose="020B0609040504020204" pitchFamily="49" charset="0"/>
              </a:rPr>
              <a:t>,</a:t>
            </a:r>
            <a:r>
              <a:rPr lang="en-US" sz="1400" dirty="0">
                <a:solidFill>
                  <a:schemeClr val="accent2"/>
                </a:solidFill>
                <a:latin typeface="Lucida Console" panose="020B0609040504020204" pitchFamily="49" charset="0"/>
              </a:rPr>
              <a:t>-0x4</a:t>
            </a:r>
            <a:r>
              <a:rPr lang="en-US" sz="1400" dirty="0">
                <a:latin typeface="Lucida Console" panose="020B0609040504020204" pitchFamily="49" charset="0"/>
              </a:rPr>
              <a:t>(</a:t>
            </a:r>
            <a:r>
              <a:rPr lang="en-US" sz="1400" dirty="0">
                <a:solidFill>
                  <a:srgbClr val="FF66FF"/>
                </a:solidFill>
                <a:latin typeface="Lucida Console" panose="020B0609040504020204" pitchFamily="49" charset="0"/>
              </a:rPr>
              <a:t>%</a:t>
            </a:r>
            <a:r>
              <a:rPr lang="en-US" sz="1400" dirty="0" err="1">
                <a:solidFill>
                  <a:srgbClr val="FF66FF"/>
                </a:solidFill>
                <a:latin typeface="Lucida Console" panose="020B0609040504020204" pitchFamily="49" charset="0"/>
              </a:rPr>
              <a:t>rbp</a:t>
            </a:r>
            <a:r>
              <a:rPr lang="en-US" sz="1400" dirty="0">
                <a:latin typeface="Lucida Console" panose="020B0609040504020204" pitchFamily="49" charset="0"/>
              </a:rPr>
              <a:t>)</a:t>
            </a: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4004b7</a:t>
            </a:r>
            <a:r>
              <a:rPr lang="en-US" sz="1400" dirty="0">
                <a:latin typeface="Lucida Console" panose="020B0609040504020204" pitchFamily="49" charset="0"/>
              </a:rPr>
              <a:t>:       </a:t>
            </a:r>
            <a:r>
              <a:rPr lang="en-US" sz="1400" dirty="0">
                <a:solidFill>
                  <a:srgbClr val="7030A0"/>
                </a:solidFill>
                <a:latin typeface="Lucida Console" panose="020B0609040504020204" pitchFamily="49" charset="0"/>
              </a:rPr>
              <a:t>83 7d fc 09             </a:t>
            </a:r>
            <a:r>
              <a:rPr lang="en-US" sz="1400" dirty="0" err="1">
                <a:solidFill>
                  <a:schemeClr val="accent1"/>
                </a:solidFill>
                <a:latin typeface="Lucida Console" panose="020B0609040504020204" pitchFamily="49" charset="0"/>
              </a:rPr>
              <a:t>cmpl</a:t>
            </a:r>
            <a:r>
              <a:rPr lang="en-US" sz="1400" dirty="0">
                <a:latin typeface="Lucida Console" panose="020B0609040504020204" pitchFamily="49" charset="0"/>
              </a:rPr>
              <a:t>   </a:t>
            </a:r>
            <a:r>
              <a:rPr lang="en-US" sz="1400" dirty="0">
                <a:solidFill>
                  <a:schemeClr val="accent2"/>
                </a:solidFill>
                <a:latin typeface="Lucida Console" panose="020B0609040504020204" pitchFamily="49" charset="0"/>
              </a:rPr>
              <a:t>$0x9</a:t>
            </a:r>
            <a:r>
              <a:rPr lang="en-US" sz="1400" dirty="0">
                <a:latin typeface="Lucida Console" panose="020B0609040504020204" pitchFamily="49" charset="0"/>
              </a:rPr>
              <a:t>,</a:t>
            </a:r>
            <a:r>
              <a:rPr lang="en-US" sz="1400" dirty="0">
                <a:solidFill>
                  <a:schemeClr val="accent2"/>
                </a:solidFill>
                <a:latin typeface="Lucida Console" panose="020B0609040504020204" pitchFamily="49" charset="0"/>
              </a:rPr>
              <a:t>-0x4</a:t>
            </a:r>
            <a:r>
              <a:rPr lang="en-US" sz="1400" dirty="0">
                <a:latin typeface="Lucida Console" panose="020B0609040504020204" pitchFamily="49" charset="0"/>
              </a:rPr>
              <a:t>(</a:t>
            </a:r>
            <a:r>
              <a:rPr lang="en-US" sz="1400" dirty="0">
                <a:solidFill>
                  <a:srgbClr val="FF66FF"/>
                </a:solidFill>
                <a:latin typeface="Lucida Console" panose="020B0609040504020204" pitchFamily="49" charset="0"/>
              </a:rPr>
              <a:t>%</a:t>
            </a:r>
            <a:r>
              <a:rPr lang="en-US" sz="1400" dirty="0" err="1">
                <a:solidFill>
                  <a:srgbClr val="FF66FF"/>
                </a:solidFill>
                <a:latin typeface="Lucida Console" panose="020B0609040504020204" pitchFamily="49" charset="0"/>
              </a:rPr>
              <a:t>rbp</a:t>
            </a:r>
            <a:r>
              <a:rPr lang="en-US" sz="1400" dirty="0">
                <a:latin typeface="Lucida Console" panose="020B0609040504020204" pitchFamily="49" charset="0"/>
              </a:rPr>
              <a:t>)</a:t>
            </a: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4004bb</a:t>
            </a:r>
            <a:r>
              <a:rPr lang="en-US" sz="1400" dirty="0">
                <a:latin typeface="Lucida Console" panose="020B0609040504020204" pitchFamily="49" charset="0"/>
              </a:rPr>
              <a:t>:       </a:t>
            </a:r>
            <a:r>
              <a:rPr lang="en-US" sz="1400" dirty="0">
                <a:solidFill>
                  <a:srgbClr val="7030A0"/>
                </a:solidFill>
                <a:latin typeface="Lucida Console" panose="020B0609040504020204" pitchFamily="49" charset="0"/>
              </a:rPr>
              <a:t>7e f6                   </a:t>
            </a:r>
            <a:r>
              <a:rPr lang="en-US" sz="1400" dirty="0" err="1">
                <a:solidFill>
                  <a:schemeClr val="accent1"/>
                </a:solidFill>
                <a:latin typeface="Lucida Console" panose="020B0609040504020204" pitchFamily="49" charset="0"/>
              </a:rPr>
              <a:t>jle</a:t>
            </a:r>
            <a:r>
              <a:rPr lang="en-US" sz="1400" dirty="0">
                <a:latin typeface="Lucida Console" panose="020B0609040504020204" pitchFamily="49" charset="0"/>
              </a:rPr>
              <a:t>    </a:t>
            </a:r>
            <a:r>
              <a:rPr lang="en-US" sz="1400" dirty="0">
                <a:solidFill>
                  <a:schemeClr val="accent2"/>
                </a:solidFill>
                <a:latin typeface="Lucida Console" panose="020B0609040504020204" pitchFamily="49" charset="0"/>
              </a:rPr>
              <a:t>4004b3</a:t>
            </a:r>
            <a:r>
              <a:rPr lang="en-US" sz="1400" dirty="0">
                <a:latin typeface="Lucida Console" panose="020B0609040504020204" pitchFamily="49" charset="0"/>
              </a:rPr>
              <a:t> &lt;</a:t>
            </a:r>
            <a:r>
              <a:rPr lang="en-US" sz="1400" dirty="0">
                <a:solidFill>
                  <a:srgbClr val="00B050"/>
                </a:solidFill>
                <a:latin typeface="Lucida Console" panose="020B0609040504020204" pitchFamily="49" charset="0"/>
              </a:rPr>
              <a:t>f()</a:t>
            </a:r>
            <a:r>
              <a:rPr lang="en-US" sz="1400" dirty="0">
                <a:latin typeface="Lucida Console" panose="020B0609040504020204" pitchFamily="49" charset="0"/>
              </a:rPr>
              <a:t>+</a:t>
            </a:r>
            <a:r>
              <a:rPr lang="en-US" sz="1400" dirty="0">
                <a:solidFill>
                  <a:schemeClr val="accent2"/>
                </a:solidFill>
                <a:latin typeface="Lucida Console" panose="020B0609040504020204" pitchFamily="49" charset="0"/>
              </a:rPr>
              <a:t>0xd</a:t>
            </a:r>
            <a:r>
              <a:rPr lang="en-US" sz="1400" dirty="0">
                <a:latin typeface="Lucida Console" panose="020B0609040504020204" pitchFamily="49" charset="0"/>
              </a:rPr>
              <a:t>&gt;</a:t>
            </a: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4004bd</a:t>
            </a:r>
            <a:r>
              <a:rPr lang="en-US" sz="1400" dirty="0">
                <a:latin typeface="Lucida Console" panose="020B0609040504020204" pitchFamily="49" charset="0"/>
              </a:rPr>
              <a:t>:       </a:t>
            </a:r>
            <a:r>
              <a:rPr lang="en-US" sz="1400" dirty="0">
                <a:solidFill>
                  <a:srgbClr val="7030A0"/>
                </a:solidFill>
                <a:latin typeface="Lucida Console" panose="020B0609040504020204" pitchFamily="49" charset="0"/>
              </a:rPr>
              <a:t>90</a:t>
            </a:r>
            <a:r>
              <a:rPr lang="en-US" sz="1400" dirty="0">
                <a:latin typeface="Lucida Console" panose="020B0609040504020204" pitchFamily="49" charset="0"/>
              </a:rPr>
              <a:t>                      </a:t>
            </a:r>
            <a:r>
              <a:rPr lang="en-US" sz="1400" dirty="0" err="1">
                <a:solidFill>
                  <a:schemeClr val="accent1"/>
                </a:solidFill>
                <a:latin typeface="Lucida Console" panose="020B0609040504020204" pitchFamily="49" charset="0"/>
              </a:rPr>
              <a:t>nop</a:t>
            </a:r>
            <a:endParaRPr lang="en-US" sz="1400" dirty="0">
              <a:solidFill>
                <a:schemeClr val="accent1"/>
              </a:solidFill>
              <a:latin typeface="Lucida Console" panose="020B0609040504020204" pitchFamily="49" charset="0"/>
            </a:endParaRP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4004be</a:t>
            </a:r>
            <a:r>
              <a:rPr lang="en-US" sz="1400" dirty="0">
                <a:latin typeface="Lucida Console" panose="020B0609040504020204" pitchFamily="49" charset="0"/>
              </a:rPr>
              <a:t>:       </a:t>
            </a:r>
            <a:r>
              <a:rPr lang="en-US" sz="1400" dirty="0">
                <a:solidFill>
                  <a:srgbClr val="7030A0"/>
                </a:solidFill>
                <a:latin typeface="Lucida Console" panose="020B0609040504020204" pitchFamily="49" charset="0"/>
              </a:rPr>
              <a:t>90</a:t>
            </a:r>
            <a:r>
              <a:rPr lang="en-US" sz="1400" dirty="0">
                <a:latin typeface="Lucida Console" panose="020B0609040504020204" pitchFamily="49" charset="0"/>
              </a:rPr>
              <a:t>                      </a:t>
            </a:r>
            <a:r>
              <a:rPr lang="en-US" sz="1400" dirty="0" err="1">
                <a:solidFill>
                  <a:schemeClr val="accent1"/>
                </a:solidFill>
                <a:latin typeface="Lucida Console" panose="020B0609040504020204" pitchFamily="49" charset="0"/>
              </a:rPr>
              <a:t>nop</a:t>
            </a:r>
            <a:endParaRPr lang="en-US" sz="1400" dirty="0">
              <a:solidFill>
                <a:schemeClr val="accent1"/>
              </a:solidFill>
              <a:latin typeface="Lucida Console" panose="020B0609040504020204" pitchFamily="49" charset="0"/>
            </a:endParaRP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4004bf</a:t>
            </a:r>
            <a:r>
              <a:rPr lang="en-US" sz="1400" dirty="0">
                <a:latin typeface="Lucida Console" panose="020B0609040504020204" pitchFamily="49" charset="0"/>
              </a:rPr>
              <a:t>:       </a:t>
            </a:r>
            <a:r>
              <a:rPr lang="en-US" sz="1400" dirty="0">
                <a:solidFill>
                  <a:srgbClr val="7030A0"/>
                </a:solidFill>
                <a:latin typeface="Lucida Console" panose="020B0609040504020204" pitchFamily="49" charset="0"/>
              </a:rPr>
              <a:t>5d</a:t>
            </a:r>
            <a:r>
              <a:rPr lang="en-US" sz="1400" dirty="0">
                <a:latin typeface="Lucida Console" panose="020B0609040504020204" pitchFamily="49" charset="0"/>
              </a:rPr>
              <a:t>                      </a:t>
            </a:r>
            <a:r>
              <a:rPr lang="en-US" sz="1400" dirty="0">
                <a:solidFill>
                  <a:schemeClr val="accent1"/>
                </a:solidFill>
                <a:latin typeface="Lucida Console" panose="020B0609040504020204" pitchFamily="49" charset="0"/>
              </a:rPr>
              <a:t>pop</a:t>
            </a:r>
            <a:r>
              <a:rPr lang="en-US" sz="1400" dirty="0">
                <a:latin typeface="Lucida Console" panose="020B0609040504020204" pitchFamily="49" charset="0"/>
              </a:rPr>
              <a:t>    </a:t>
            </a:r>
            <a:r>
              <a:rPr lang="en-US" sz="1400" dirty="0">
                <a:solidFill>
                  <a:srgbClr val="FF66FF"/>
                </a:solidFill>
                <a:latin typeface="Lucida Console" panose="020B0609040504020204" pitchFamily="49" charset="0"/>
              </a:rPr>
              <a:t>%</a:t>
            </a:r>
            <a:r>
              <a:rPr lang="en-US" sz="1400" dirty="0" err="1">
                <a:solidFill>
                  <a:srgbClr val="FF66FF"/>
                </a:solidFill>
                <a:latin typeface="Lucida Console" panose="020B0609040504020204" pitchFamily="49" charset="0"/>
              </a:rPr>
              <a:t>rbp</a:t>
            </a:r>
            <a:endParaRPr lang="en-US" sz="1400" dirty="0">
              <a:solidFill>
                <a:srgbClr val="FF66FF"/>
              </a:solidFill>
              <a:latin typeface="Lucida Console" panose="020B0609040504020204" pitchFamily="49" charset="0"/>
            </a:endParaRPr>
          </a:p>
          <a:p>
            <a:r>
              <a:rPr lang="en-US" sz="1400" dirty="0">
                <a:latin typeface="Lucida Console" panose="020B0609040504020204" pitchFamily="49" charset="0"/>
              </a:rPr>
              <a:t>  </a:t>
            </a:r>
            <a:r>
              <a:rPr lang="en-US" sz="1400" dirty="0">
                <a:solidFill>
                  <a:srgbClr val="C00000"/>
                </a:solidFill>
                <a:latin typeface="Lucida Console" panose="020B0609040504020204" pitchFamily="49" charset="0"/>
              </a:rPr>
              <a:t>4004c0</a:t>
            </a:r>
            <a:r>
              <a:rPr lang="en-US" sz="1400" dirty="0">
                <a:latin typeface="Lucida Console" panose="020B0609040504020204" pitchFamily="49" charset="0"/>
              </a:rPr>
              <a:t>:       </a:t>
            </a:r>
            <a:r>
              <a:rPr lang="en-US" sz="1400" dirty="0">
                <a:solidFill>
                  <a:srgbClr val="7030A0"/>
                </a:solidFill>
                <a:latin typeface="Lucida Console" panose="020B0609040504020204" pitchFamily="49" charset="0"/>
              </a:rPr>
              <a:t>c3</a:t>
            </a:r>
            <a:r>
              <a:rPr lang="en-US" sz="1400" dirty="0">
                <a:latin typeface="Lucida Console" panose="020B0609040504020204" pitchFamily="49" charset="0"/>
              </a:rPr>
              <a:t>                      </a:t>
            </a:r>
            <a:r>
              <a:rPr lang="en-US" sz="1400" dirty="0" err="1">
                <a:solidFill>
                  <a:schemeClr val="accent1"/>
                </a:solidFill>
                <a:latin typeface="Lucida Console" panose="020B0609040504020204" pitchFamily="49" charset="0"/>
              </a:rPr>
              <a:t>retq</a:t>
            </a:r>
            <a:endParaRPr lang="en-US" sz="1400" dirty="0">
              <a:solidFill>
                <a:schemeClr val="accent1"/>
              </a:solidFill>
              <a:latin typeface="Lucida Console" panose="020B0609040504020204" pitchFamily="49" charset="0"/>
            </a:endParaRPr>
          </a:p>
        </p:txBody>
      </p:sp>
      <p:sp>
        <p:nvSpPr>
          <p:cNvPr id="5" name="Content Placeholder 2">
            <a:extLst>
              <a:ext uri="{FF2B5EF4-FFF2-40B4-BE49-F238E27FC236}">
                <a16:creationId xmlns:a16="http://schemas.microsoft.com/office/drawing/2014/main" id="{5BCBFA30-4B91-6347-8B8E-F97BC0FD5DC7}"/>
              </a:ext>
            </a:extLst>
          </p:cNvPr>
          <p:cNvSpPr>
            <a:spLocks noGrp="1"/>
          </p:cNvSpPr>
          <p:nvPr>
            <p:ph idx="1"/>
          </p:nvPr>
        </p:nvSpPr>
        <p:spPr>
          <a:xfrm>
            <a:off x="159606" y="4077736"/>
            <a:ext cx="4425779" cy="2391030"/>
          </a:xfrm>
        </p:spPr>
        <p:txBody>
          <a:bodyPr>
            <a:normAutofit/>
          </a:bodyPr>
          <a:lstStyle/>
          <a:p>
            <a:pPr marL="0" indent="0">
              <a:buNone/>
            </a:pPr>
            <a:r>
              <a:rPr lang="en-US" dirty="0">
                <a:latin typeface="Lucida Console" panose="020B0609040504020204" pitchFamily="49" charset="0"/>
              </a:rPr>
              <a:t>%</a:t>
            </a:r>
            <a:r>
              <a:rPr lang="en-US" dirty="0" err="1">
                <a:latin typeface="Lucida Console" panose="020B0609040504020204" pitchFamily="49" charset="0"/>
              </a:rPr>
              <a:t>rflags</a:t>
            </a:r>
            <a:r>
              <a:rPr lang="en-US" dirty="0"/>
              <a:t> contains various flags that, e.g.,</a:t>
            </a:r>
          </a:p>
          <a:p>
            <a:pPr lvl="1"/>
            <a:r>
              <a:rPr lang="en-US" dirty="0"/>
              <a:t>Are set by arithmetic and comparison instructions</a:t>
            </a:r>
          </a:p>
          <a:p>
            <a:pPr lvl="1"/>
            <a:r>
              <a:rPr lang="en-US" dirty="0"/>
              <a:t>Are checked by control flow instructions like </a:t>
            </a:r>
            <a:r>
              <a:rPr lang="en-US" dirty="0" err="1">
                <a:latin typeface="Lucida Console" panose="020B0609040504020204" pitchFamily="49" charset="0"/>
              </a:rPr>
              <a:t>jle</a:t>
            </a:r>
            <a:endParaRPr lang="en-US" dirty="0">
              <a:latin typeface="Lucida Console" panose="020B0609040504020204" pitchFamily="49" charset="0"/>
            </a:endParaRPr>
          </a:p>
          <a:p>
            <a:pPr lvl="1"/>
            <a:endParaRPr lang="en-US" dirty="0"/>
          </a:p>
        </p:txBody>
      </p:sp>
      <p:sp>
        <p:nvSpPr>
          <p:cNvPr id="6" name="Rectangle 5">
            <a:extLst>
              <a:ext uri="{FF2B5EF4-FFF2-40B4-BE49-F238E27FC236}">
                <a16:creationId xmlns:a16="http://schemas.microsoft.com/office/drawing/2014/main" id="{96DEACAB-5D7A-EB8A-5741-5650F8DCBB35}"/>
              </a:ext>
            </a:extLst>
          </p:cNvPr>
          <p:cNvSpPr/>
          <p:nvPr/>
        </p:nvSpPr>
        <p:spPr>
          <a:xfrm>
            <a:off x="285749" y="642546"/>
            <a:ext cx="11746643" cy="20141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358898F-10C1-4A67-AF4E-EAF4E35B3A52}"/>
              </a:ext>
            </a:extLst>
          </p:cNvPr>
          <p:cNvSpPr/>
          <p:nvPr/>
        </p:nvSpPr>
        <p:spPr>
          <a:xfrm>
            <a:off x="159606" y="2656703"/>
            <a:ext cx="11746643" cy="667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27D9B7-A2A7-B0C4-4B29-9C74681504EA}"/>
              </a:ext>
            </a:extLst>
          </p:cNvPr>
          <p:cNvSpPr/>
          <p:nvPr/>
        </p:nvSpPr>
        <p:spPr>
          <a:xfrm>
            <a:off x="285749" y="3377783"/>
            <a:ext cx="11746643" cy="621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B64CDA3B-999C-8FB6-45A8-4FC578641EF7}"/>
              </a:ext>
            </a:extLst>
          </p:cNvPr>
          <p:cNvSpPr txBox="1">
            <a:spLocks/>
          </p:cNvSpPr>
          <p:nvPr/>
        </p:nvSpPr>
        <p:spPr>
          <a:xfrm>
            <a:off x="131289" y="4009782"/>
            <a:ext cx="4425779" cy="17484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Local variables often live in the stack and are accessed using an </a:t>
            </a:r>
            <a:r>
              <a:rPr lang="en-US" dirty="0">
                <a:latin typeface="Lucida Console" panose="020B0609040504020204" pitchFamily="49" charset="0"/>
              </a:rPr>
              <a:t>%</a:t>
            </a:r>
            <a:r>
              <a:rPr lang="en-US" dirty="0" err="1">
                <a:latin typeface="Lucida Console" panose="020B0609040504020204" pitchFamily="49" charset="0"/>
              </a:rPr>
              <a:t>rbp</a:t>
            </a:r>
            <a:r>
              <a:rPr lang="en-US" dirty="0"/>
              <a:t>-relative address</a:t>
            </a:r>
          </a:p>
        </p:txBody>
      </p:sp>
      <p:sp>
        <p:nvSpPr>
          <p:cNvPr id="10" name="Content Placeholder 2">
            <a:extLst>
              <a:ext uri="{FF2B5EF4-FFF2-40B4-BE49-F238E27FC236}">
                <a16:creationId xmlns:a16="http://schemas.microsoft.com/office/drawing/2014/main" id="{D921197D-B11E-CACF-13C0-3668E4106BC0}"/>
              </a:ext>
            </a:extLst>
          </p:cNvPr>
          <p:cNvSpPr txBox="1">
            <a:spLocks/>
          </p:cNvSpPr>
          <p:nvPr/>
        </p:nvSpPr>
        <p:spPr>
          <a:xfrm>
            <a:off x="102972" y="4053023"/>
            <a:ext cx="4425779" cy="2335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Lucida Console" panose="020B0609040504020204" pitchFamily="49" charset="0"/>
              </a:rPr>
              <a:t>%rip</a:t>
            </a:r>
            <a:r>
              <a:rPr lang="en-US" sz="2400" dirty="0"/>
              <a:t> holds the address of the next instruction to execute</a:t>
            </a:r>
          </a:p>
          <a:p>
            <a:pPr lvl="1"/>
            <a:r>
              <a:rPr lang="en-US" sz="2000" dirty="0"/>
              <a:t>By default, the CPU automatically sets </a:t>
            </a:r>
            <a:r>
              <a:rPr lang="en-US" sz="2000" dirty="0">
                <a:latin typeface="Lucida Console" panose="020B0609040504020204" pitchFamily="49" charset="0"/>
              </a:rPr>
              <a:t>%rip</a:t>
            </a:r>
            <a:r>
              <a:rPr lang="en-US" sz="2000" dirty="0"/>
              <a:t> to be the next instruction after the current one</a:t>
            </a:r>
          </a:p>
          <a:p>
            <a:pPr lvl="1"/>
            <a:r>
              <a:rPr lang="en-US" sz="2000" dirty="0"/>
              <a:t>Control flow instructions may introduce non-sequential jumps!</a:t>
            </a:r>
          </a:p>
        </p:txBody>
      </p:sp>
      <p:sp>
        <p:nvSpPr>
          <p:cNvPr id="11" name="Rectangle 10">
            <a:extLst>
              <a:ext uri="{FF2B5EF4-FFF2-40B4-BE49-F238E27FC236}">
                <a16:creationId xmlns:a16="http://schemas.microsoft.com/office/drawing/2014/main" id="{A0BA5EE8-9B53-C581-7A4D-470274E42815}"/>
              </a:ext>
            </a:extLst>
          </p:cNvPr>
          <p:cNvSpPr/>
          <p:nvPr/>
        </p:nvSpPr>
        <p:spPr>
          <a:xfrm>
            <a:off x="4683211" y="4757351"/>
            <a:ext cx="7463483" cy="2346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63B2F6-D0CE-1E33-D4C1-5E77D8C797B3}"/>
              </a:ext>
            </a:extLst>
          </p:cNvPr>
          <p:cNvSpPr/>
          <p:nvPr/>
        </p:nvSpPr>
        <p:spPr>
          <a:xfrm>
            <a:off x="4683210" y="5181929"/>
            <a:ext cx="7463483" cy="4480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D23A50-369C-B200-AB04-FF2A8863C971}"/>
              </a:ext>
            </a:extLst>
          </p:cNvPr>
          <p:cNvSpPr/>
          <p:nvPr/>
        </p:nvSpPr>
        <p:spPr>
          <a:xfrm>
            <a:off x="4683209" y="5613992"/>
            <a:ext cx="7463483" cy="2346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4BDFBF8-5395-CC08-43F2-96703C524BE8}"/>
              </a:ext>
            </a:extLst>
          </p:cNvPr>
          <p:cNvSpPr/>
          <p:nvPr/>
        </p:nvSpPr>
        <p:spPr>
          <a:xfrm>
            <a:off x="4675390" y="5404412"/>
            <a:ext cx="7463483" cy="4480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90CA543-BB32-EDED-6362-64A2B5233BF6}"/>
              </a:ext>
            </a:extLst>
          </p:cNvPr>
          <p:cNvSpPr/>
          <p:nvPr/>
        </p:nvSpPr>
        <p:spPr>
          <a:xfrm>
            <a:off x="4685782" y="4976125"/>
            <a:ext cx="7463483" cy="2346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E81090B-AAFF-96F1-581D-6C40FF3A6E0A}"/>
              </a:ext>
            </a:extLst>
          </p:cNvPr>
          <p:cNvSpPr/>
          <p:nvPr/>
        </p:nvSpPr>
        <p:spPr>
          <a:xfrm>
            <a:off x="4683209" y="6464545"/>
            <a:ext cx="7463483" cy="2346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73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3"/>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3"/>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par>
                                <p:cTn id="36" presetID="32" presetClass="emph" presetSubtype="0" fill="hold" grpId="1" nodeType="withEffect">
                                  <p:stCondLst>
                                    <p:cond delay="0"/>
                                  </p:stCondLst>
                                  <p:childTnLst>
                                    <p:animRot by="120000">
                                      <p:cBhvr>
                                        <p:cTn id="37" dur="100" fill="hold">
                                          <p:stCondLst>
                                            <p:cond delay="0"/>
                                          </p:stCondLst>
                                        </p:cTn>
                                        <p:tgtEl>
                                          <p:spTgt spid="11"/>
                                        </p:tgtEl>
                                        <p:attrNameLst>
                                          <p:attrName>r</p:attrName>
                                        </p:attrNameLst>
                                      </p:cBhvr>
                                    </p:animRot>
                                    <p:animRot by="-240000">
                                      <p:cBhvr>
                                        <p:cTn id="38" dur="200" fill="hold">
                                          <p:stCondLst>
                                            <p:cond delay="200"/>
                                          </p:stCondLst>
                                        </p:cTn>
                                        <p:tgtEl>
                                          <p:spTgt spid="11"/>
                                        </p:tgtEl>
                                        <p:attrNameLst>
                                          <p:attrName>r</p:attrName>
                                        </p:attrNameLst>
                                      </p:cBhvr>
                                    </p:animRot>
                                    <p:animRot by="240000">
                                      <p:cBhvr>
                                        <p:cTn id="39" dur="200" fill="hold">
                                          <p:stCondLst>
                                            <p:cond delay="400"/>
                                          </p:stCondLst>
                                        </p:cTn>
                                        <p:tgtEl>
                                          <p:spTgt spid="11"/>
                                        </p:tgtEl>
                                        <p:attrNameLst>
                                          <p:attrName>r</p:attrName>
                                        </p:attrNameLst>
                                      </p:cBhvr>
                                    </p:animRot>
                                    <p:animRot by="-240000">
                                      <p:cBhvr>
                                        <p:cTn id="40" dur="200" fill="hold">
                                          <p:stCondLst>
                                            <p:cond delay="600"/>
                                          </p:stCondLst>
                                        </p:cTn>
                                        <p:tgtEl>
                                          <p:spTgt spid="11"/>
                                        </p:tgtEl>
                                        <p:attrNameLst>
                                          <p:attrName>r</p:attrName>
                                        </p:attrNameLst>
                                      </p:cBhvr>
                                    </p:animRot>
                                    <p:animRot by="120000">
                                      <p:cBhvr>
                                        <p:cTn id="41" dur="200" fill="hold">
                                          <p:stCondLst>
                                            <p:cond delay="800"/>
                                          </p:stCondLst>
                                        </p:cTn>
                                        <p:tgtEl>
                                          <p:spTgt spid="11"/>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1000" fill="hold"/>
                                        <p:tgtEl>
                                          <p:spTgt spid="13"/>
                                        </p:tgtEl>
                                        <p:attrNameLst>
                                          <p:attrName>ppt_w</p:attrName>
                                        </p:attrNameLst>
                                      </p:cBhvr>
                                      <p:tavLst>
                                        <p:tav tm="0">
                                          <p:val>
                                            <p:strVal val="#ppt_w+.3"/>
                                          </p:val>
                                        </p:tav>
                                        <p:tav tm="100000">
                                          <p:val>
                                            <p:strVal val="#ppt_w"/>
                                          </p:val>
                                        </p:tav>
                                      </p:tavLst>
                                    </p:anim>
                                    <p:anim calcmode="lin" valueType="num">
                                      <p:cBhvr>
                                        <p:cTn id="66" dur="1000" fill="hold"/>
                                        <p:tgtEl>
                                          <p:spTgt spid="13"/>
                                        </p:tgtEl>
                                        <p:attrNameLst>
                                          <p:attrName>ppt_h</p:attrName>
                                        </p:attrNameLst>
                                      </p:cBhvr>
                                      <p:tavLst>
                                        <p:tav tm="0">
                                          <p:val>
                                            <p:strVal val="#ppt_h"/>
                                          </p:val>
                                        </p:tav>
                                        <p:tav tm="100000">
                                          <p:val>
                                            <p:strVal val="#ppt_h"/>
                                          </p:val>
                                        </p:tav>
                                      </p:tavLst>
                                    </p:anim>
                                    <p:animEffect transition="in" filter="fade">
                                      <p:cBhvr>
                                        <p:cTn id="67" dur="1000"/>
                                        <p:tgtEl>
                                          <p:spTgt spid="13"/>
                                        </p:tgtEl>
                                      </p:cBhvr>
                                    </p:animEffect>
                                  </p:childTnLst>
                                </p:cTn>
                              </p:par>
                              <p:par>
                                <p:cTn id="68" presetID="32" presetClass="emph" presetSubtype="0" fill="hold" grpId="1" nodeType="withEffect">
                                  <p:stCondLst>
                                    <p:cond delay="0"/>
                                  </p:stCondLst>
                                  <p:childTnLst>
                                    <p:animRot by="120000">
                                      <p:cBhvr>
                                        <p:cTn id="69" dur="100" fill="hold">
                                          <p:stCondLst>
                                            <p:cond delay="0"/>
                                          </p:stCondLst>
                                        </p:cTn>
                                        <p:tgtEl>
                                          <p:spTgt spid="13"/>
                                        </p:tgtEl>
                                        <p:attrNameLst>
                                          <p:attrName>r</p:attrName>
                                        </p:attrNameLst>
                                      </p:cBhvr>
                                    </p:animRot>
                                    <p:animRot by="-240000">
                                      <p:cBhvr>
                                        <p:cTn id="70" dur="200" fill="hold">
                                          <p:stCondLst>
                                            <p:cond delay="200"/>
                                          </p:stCondLst>
                                        </p:cTn>
                                        <p:tgtEl>
                                          <p:spTgt spid="13"/>
                                        </p:tgtEl>
                                        <p:attrNameLst>
                                          <p:attrName>r</p:attrName>
                                        </p:attrNameLst>
                                      </p:cBhvr>
                                    </p:animRot>
                                    <p:animRot by="240000">
                                      <p:cBhvr>
                                        <p:cTn id="71" dur="200" fill="hold">
                                          <p:stCondLst>
                                            <p:cond delay="400"/>
                                          </p:stCondLst>
                                        </p:cTn>
                                        <p:tgtEl>
                                          <p:spTgt spid="13"/>
                                        </p:tgtEl>
                                        <p:attrNameLst>
                                          <p:attrName>r</p:attrName>
                                        </p:attrNameLst>
                                      </p:cBhvr>
                                    </p:animRot>
                                    <p:animRot by="-240000">
                                      <p:cBhvr>
                                        <p:cTn id="72" dur="200" fill="hold">
                                          <p:stCondLst>
                                            <p:cond delay="600"/>
                                          </p:stCondLst>
                                        </p:cTn>
                                        <p:tgtEl>
                                          <p:spTgt spid="13"/>
                                        </p:tgtEl>
                                        <p:attrNameLst>
                                          <p:attrName>r</p:attrName>
                                        </p:attrNameLst>
                                      </p:cBhvr>
                                    </p:animRot>
                                    <p:animRot by="120000">
                                      <p:cBhvr>
                                        <p:cTn id="73" dur="200" fill="hold">
                                          <p:stCondLst>
                                            <p:cond delay="800"/>
                                          </p:stCondLst>
                                        </p:cTn>
                                        <p:tgtEl>
                                          <p:spTgt spid="13"/>
                                        </p:tgtEl>
                                        <p:attrNameLst>
                                          <p:attrName>r</p:attrName>
                                        </p:attrNameLst>
                                      </p:cBhvr>
                                    </p:animRot>
                                  </p:childTnLst>
                                </p:cTn>
                              </p:par>
                              <p:par>
                                <p:cTn id="74" presetID="50" presetClass="entr" presetSubtype="0" decel="100000"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1000" fill="hold"/>
                                        <p:tgtEl>
                                          <p:spTgt spid="15"/>
                                        </p:tgtEl>
                                        <p:attrNameLst>
                                          <p:attrName>ppt_w</p:attrName>
                                        </p:attrNameLst>
                                      </p:cBhvr>
                                      <p:tavLst>
                                        <p:tav tm="0">
                                          <p:val>
                                            <p:strVal val="#ppt_w+.3"/>
                                          </p:val>
                                        </p:tav>
                                        <p:tav tm="100000">
                                          <p:val>
                                            <p:strVal val="#ppt_w"/>
                                          </p:val>
                                        </p:tav>
                                      </p:tavLst>
                                    </p:anim>
                                    <p:anim calcmode="lin" valueType="num">
                                      <p:cBhvr>
                                        <p:cTn id="77" dur="1000" fill="hold"/>
                                        <p:tgtEl>
                                          <p:spTgt spid="15"/>
                                        </p:tgtEl>
                                        <p:attrNameLst>
                                          <p:attrName>ppt_h</p:attrName>
                                        </p:attrNameLst>
                                      </p:cBhvr>
                                      <p:tavLst>
                                        <p:tav tm="0">
                                          <p:val>
                                            <p:strVal val="#ppt_h"/>
                                          </p:val>
                                        </p:tav>
                                        <p:tav tm="100000">
                                          <p:val>
                                            <p:strVal val="#ppt_h"/>
                                          </p:val>
                                        </p:tav>
                                      </p:tavLst>
                                    </p:anim>
                                    <p:animEffect transition="in" filter="fade">
                                      <p:cBhvr>
                                        <p:cTn id="78" dur="1000"/>
                                        <p:tgtEl>
                                          <p:spTgt spid="15"/>
                                        </p:tgtEl>
                                      </p:cBhvr>
                                    </p:animEffect>
                                  </p:childTnLst>
                                </p:cTn>
                              </p:par>
                              <p:par>
                                <p:cTn id="79" presetID="32" presetClass="emph" presetSubtype="0" fill="hold" grpId="1" nodeType="withEffect">
                                  <p:stCondLst>
                                    <p:cond delay="0"/>
                                  </p:stCondLst>
                                  <p:childTnLst>
                                    <p:animRot by="120000">
                                      <p:cBhvr>
                                        <p:cTn id="80" dur="100" fill="hold">
                                          <p:stCondLst>
                                            <p:cond delay="0"/>
                                          </p:stCondLst>
                                        </p:cTn>
                                        <p:tgtEl>
                                          <p:spTgt spid="15"/>
                                        </p:tgtEl>
                                        <p:attrNameLst>
                                          <p:attrName>r</p:attrName>
                                        </p:attrNameLst>
                                      </p:cBhvr>
                                    </p:animRot>
                                    <p:animRot by="-240000">
                                      <p:cBhvr>
                                        <p:cTn id="81" dur="200" fill="hold">
                                          <p:stCondLst>
                                            <p:cond delay="200"/>
                                          </p:stCondLst>
                                        </p:cTn>
                                        <p:tgtEl>
                                          <p:spTgt spid="15"/>
                                        </p:tgtEl>
                                        <p:attrNameLst>
                                          <p:attrName>r</p:attrName>
                                        </p:attrNameLst>
                                      </p:cBhvr>
                                    </p:animRot>
                                    <p:animRot by="240000">
                                      <p:cBhvr>
                                        <p:cTn id="82" dur="200" fill="hold">
                                          <p:stCondLst>
                                            <p:cond delay="400"/>
                                          </p:stCondLst>
                                        </p:cTn>
                                        <p:tgtEl>
                                          <p:spTgt spid="15"/>
                                        </p:tgtEl>
                                        <p:attrNameLst>
                                          <p:attrName>r</p:attrName>
                                        </p:attrNameLst>
                                      </p:cBhvr>
                                    </p:animRot>
                                    <p:animRot by="-240000">
                                      <p:cBhvr>
                                        <p:cTn id="83" dur="200" fill="hold">
                                          <p:stCondLst>
                                            <p:cond delay="600"/>
                                          </p:stCondLst>
                                        </p:cTn>
                                        <p:tgtEl>
                                          <p:spTgt spid="15"/>
                                        </p:tgtEl>
                                        <p:attrNameLst>
                                          <p:attrName>r</p:attrName>
                                        </p:attrNameLst>
                                      </p:cBhvr>
                                    </p:animRot>
                                    <p:animRot by="120000">
                                      <p:cBhvr>
                                        <p:cTn id="84" dur="200" fill="hold">
                                          <p:stCondLst>
                                            <p:cond delay="800"/>
                                          </p:stCondLst>
                                        </p:cTn>
                                        <p:tgtEl>
                                          <p:spTgt spid="15"/>
                                        </p:tgtEl>
                                        <p:attrNameLst>
                                          <p:attrName>r</p:attrName>
                                        </p:attrNameLst>
                                      </p:cBhvr>
                                    </p:animRot>
                                  </p:childTnLst>
                                </p:cTn>
                              </p:par>
                              <p:par>
                                <p:cTn id="85" presetID="50" presetClass="entr" presetSubtype="0" decel="100000"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strVal val="#ppt_w+.3"/>
                                          </p:val>
                                        </p:tav>
                                        <p:tav tm="100000">
                                          <p:val>
                                            <p:strVal val="#ppt_w"/>
                                          </p:val>
                                        </p:tav>
                                      </p:tavLst>
                                    </p:anim>
                                    <p:anim calcmode="lin" valueType="num">
                                      <p:cBhvr>
                                        <p:cTn id="88" dur="1000" fill="hold"/>
                                        <p:tgtEl>
                                          <p:spTgt spid="16"/>
                                        </p:tgtEl>
                                        <p:attrNameLst>
                                          <p:attrName>ppt_h</p:attrName>
                                        </p:attrNameLst>
                                      </p:cBhvr>
                                      <p:tavLst>
                                        <p:tav tm="0">
                                          <p:val>
                                            <p:strVal val="#ppt_h"/>
                                          </p:val>
                                        </p:tav>
                                        <p:tav tm="100000">
                                          <p:val>
                                            <p:strVal val="#ppt_h"/>
                                          </p:val>
                                        </p:tav>
                                      </p:tavLst>
                                    </p:anim>
                                    <p:animEffect transition="in" filter="fade">
                                      <p:cBhvr>
                                        <p:cTn id="89" dur="1000"/>
                                        <p:tgtEl>
                                          <p:spTgt spid="16"/>
                                        </p:tgtEl>
                                      </p:cBhvr>
                                    </p:animEffect>
                                  </p:childTnLst>
                                </p:cTn>
                              </p:par>
                              <p:par>
                                <p:cTn id="90" presetID="32" presetClass="emph" presetSubtype="0" fill="hold" grpId="1" nodeType="withEffect">
                                  <p:stCondLst>
                                    <p:cond delay="0"/>
                                  </p:stCondLst>
                                  <p:childTnLst>
                                    <p:animRot by="120000">
                                      <p:cBhvr>
                                        <p:cTn id="91" dur="100" fill="hold">
                                          <p:stCondLst>
                                            <p:cond delay="0"/>
                                          </p:stCondLst>
                                        </p:cTn>
                                        <p:tgtEl>
                                          <p:spTgt spid="16"/>
                                        </p:tgtEl>
                                        <p:attrNameLst>
                                          <p:attrName>r</p:attrName>
                                        </p:attrNameLst>
                                      </p:cBhvr>
                                    </p:animRot>
                                    <p:animRot by="-240000">
                                      <p:cBhvr>
                                        <p:cTn id="92" dur="200" fill="hold">
                                          <p:stCondLst>
                                            <p:cond delay="200"/>
                                          </p:stCondLst>
                                        </p:cTn>
                                        <p:tgtEl>
                                          <p:spTgt spid="16"/>
                                        </p:tgtEl>
                                        <p:attrNameLst>
                                          <p:attrName>r</p:attrName>
                                        </p:attrNameLst>
                                      </p:cBhvr>
                                    </p:animRot>
                                    <p:animRot by="240000">
                                      <p:cBhvr>
                                        <p:cTn id="93" dur="200" fill="hold">
                                          <p:stCondLst>
                                            <p:cond delay="400"/>
                                          </p:stCondLst>
                                        </p:cTn>
                                        <p:tgtEl>
                                          <p:spTgt spid="16"/>
                                        </p:tgtEl>
                                        <p:attrNameLst>
                                          <p:attrName>r</p:attrName>
                                        </p:attrNameLst>
                                      </p:cBhvr>
                                    </p:animRot>
                                    <p:animRot by="-240000">
                                      <p:cBhvr>
                                        <p:cTn id="94" dur="200" fill="hold">
                                          <p:stCondLst>
                                            <p:cond delay="600"/>
                                          </p:stCondLst>
                                        </p:cTn>
                                        <p:tgtEl>
                                          <p:spTgt spid="16"/>
                                        </p:tgtEl>
                                        <p:attrNameLst>
                                          <p:attrName>r</p:attrName>
                                        </p:attrNameLst>
                                      </p:cBhvr>
                                    </p:animRot>
                                    <p:animRot by="120000">
                                      <p:cBhvr>
                                        <p:cTn id="95" dur="200" fill="hold">
                                          <p:stCondLst>
                                            <p:cond delay="800"/>
                                          </p:stCondLst>
                                        </p:cTn>
                                        <p:tgtEl>
                                          <p:spTgt spid="16"/>
                                        </p:tgtEl>
                                        <p:attrNameLst>
                                          <p:attrName>r</p:attrName>
                                        </p:attrNameLst>
                                      </p:cBhvr>
                                    </p:animRo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8"/>
                                        </p:tgtEl>
                                      </p:cBhvr>
                                    </p:animEffect>
                                    <p:set>
                                      <p:cBhvr>
                                        <p:cTn id="103" dur="1" fill="hold">
                                          <p:stCondLst>
                                            <p:cond delay="499"/>
                                          </p:stCondLst>
                                        </p:cTn>
                                        <p:tgtEl>
                                          <p:spTgt spid="8"/>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13"/>
                                        </p:tgtEl>
                                      </p:cBhvr>
                                    </p:animEffect>
                                    <p:set>
                                      <p:cBhvr>
                                        <p:cTn id="106" dur="1" fill="hold">
                                          <p:stCondLst>
                                            <p:cond delay="499"/>
                                          </p:stCondLst>
                                        </p:cTn>
                                        <p:tgtEl>
                                          <p:spTgt spid="13"/>
                                        </p:tgtEl>
                                        <p:attrNameLst>
                                          <p:attrName>style.visibility</p:attrName>
                                        </p:attrNameLst>
                                      </p:cBhvr>
                                      <p:to>
                                        <p:strVal val="hidden"/>
                                      </p:to>
                                    </p:set>
                                  </p:childTnLst>
                                </p:cTn>
                              </p:par>
                              <p:par>
                                <p:cTn id="107" presetID="10" presetClass="exit" presetSubtype="0" fill="hold" grpId="2" nodeType="withEffect">
                                  <p:stCondLst>
                                    <p:cond delay="0"/>
                                  </p:stCondLst>
                                  <p:childTnLst>
                                    <p:animEffect transition="out" filter="fade">
                                      <p:cBhvr>
                                        <p:cTn id="108" dur="500"/>
                                        <p:tgtEl>
                                          <p:spTgt spid="15"/>
                                        </p:tgtEl>
                                      </p:cBhvr>
                                    </p:animEffect>
                                    <p:set>
                                      <p:cBhvr>
                                        <p:cTn id="109" dur="1" fill="hold">
                                          <p:stCondLst>
                                            <p:cond delay="499"/>
                                          </p:stCondLst>
                                        </p:cTn>
                                        <p:tgtEl>
                                          <p:spTgt spid="15"/>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500"/>
                                        <p:tgtEl>
                                          <p:spTgt spid="16"/>
                                        </p:tgtEl>
                                      </p:cBhvr>
                                    </p:animEffect>
                                    <p:set>
                                      <p:cBhvr>
                                        <p:cTn id="112" dur="1" fill="hold">
                                          <p:stCondLst>
                                            <p:cond delay="499"/>
                                          </p:stCondLst>
                                        </p:cTn>
                                        <p:tgtEl>
                                          <p:spTgt spid="1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0" end="0"/>
                                            </p:txEl>
                                          </p:spTgt>
                                        </p:tgtEl>
                                        <p:attrNameLst>
                                          <p:attrName>style.visibility</p:attrName>
                                        </p:attrNameLst>
                                      </p:cBhvr>
                                      <p:to>
                                        <p:strVal val="visible"/>
                                      </p:to>
                                    </p:set>
                                    <p:animEffect transition="in" filter="fade">
                                      <p:cBhvr>
                                        <p:cTn id="117" dur="500"/>
                                        <p:tgtEl>
                                          <p:spTgt spid="5">
                                            <p:txEl>
                                              <p:pRg st="0" end="0"/>
                                            </p:tx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
                                            <p:txEl>
                                              <p:pRg st="1" end="1"/>
                                            </p:txEl>
                                          </p:spTgt>
                                        </p:tgtEl>
                                        <p:attrNameLst>
                                          <p:attrName>style.visibility</p:attrName>
                                        </p:attrNameLst>
                                      </p:cBhvr>
                                      <p:to>
                                        <p:strVal val="visible"/>
                                      </p:to>
                                    </p:set>
                                    <p:animEffect transition="in" filter="fade">
                                      <p:cBhvr>
                                        <p:cTn id="120" dur="500"/>
                                        <p:tgtEl>
                                          <p:spTgt spid="5">
                                            <p:txEl>
                                              <p:pRg st="1" end="1"/>
                                            </p:txEl>
                                          </p:spTgt>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
                                            <p:txEl>
                                              <p:pRg st="2" end="2"/>
                                            </p:txEl>
                                          </p:spTgt>
                                        </p:tgtEl>
                                        <p:attrNameLst>
                                          <p:attrName>style.visibility</p:attrName>
                                        </p:attrNameLst>
                                      </p:cBhvr>
                                      <p:to>
                                        <p:strVal val="visible"/>
                                      </p:to>
                                    </p:set>
                                    <p:animEffect transition="in" filter="fade">
                                      <p:cBhvr>
                                        <p:cTn id="123" dur="500"/>
                                        <p:tgtEl>
                                          <p:spTgt spid="5">
                                            <p:txEl>
                                              <p:pRg st="2" end="2"/>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50" presetClass="entr" presetSubtype="0" decel="100000" fill="hold" grpId="0" nodeType="clickEffect">
                                  <p:stCondLst>
                                    <p:cond delay="0"/>
                                  </p:stCondLst>
                                  <p:childTnLst>
                                    <p:set>
                                      <p:cBhvr>
                                        <p:cTn id="127" dur="1" fill="hold">
                                          <p:stCondLst>
                                            <p:cond delay="0"/>
                                          </p:stCondLst>
                                        </p:cTn>
                                        <p:tgtEl>
                                          <p:spTgt spid="14"/>
                                        </p:tgtEl>
                                        <p:attrNameLst>
                                          <p:attrName>style.visibility</p:attrName>
                                        </p:attrNameLst>
                                      </p:cBhvr>
                                      <p:to>
                                        <p:strVal val="visible"/>
                                      </p:to>
                                    </p:set>
                                    <p:anim calcmode="lin" valueType="num">
                                      <p:cBhvr>
                                        <p:cTn id="128" dur="1000" fill="hold"/>
                                        <p:tgtEl>
                                          <p:spTgt spid="14"/>
                                        </p:tgtEl>
                                        <p:attrNameLst>
                                          <p:attrName>ppt_w</p:attrName>
                                        </p:attrNameLst>
                                      </p:cBhvr>
                                      <p:tavLst>
                                        <p:tav tm="0">
                                          <p:val>
                                            <p:strVal val="#ppt_w+.3"/>
                                          </p:val>
                                        </p:tav>
                                        <p:tav tm="100000">
                                          <p:val>
                                            <p:strVal val="#ppt_w"/>
                                          </p:val>
                                        </p:tav>
                                      </p:tavLst>
                                    </p:anim>
                                    <p:anim calcmode="lin" valueType="num">
                                      <p:cBhvr>
                                        <p:cTn id="129" dur="1000" fill="hold"/>
                                        <p:tgtEl>
                                          <p:spTgt spid="14"/>
                                        </p:tgtEl>
                                        <p:attrNameLst>
                                          <p:attrName>ppt_h</p:attrName>
                                        </p:attrNameLst>
                                      </p:cBhvr>
                                      <p:tavLst>
                                        <p:tav tm="0">
                                          <p:val>
                                            <p:strVal val="#ppt_h"/>
                                          </p:val>
                                        </p:tav>
                                        <p:tav tm="100000">
                                          <p:val>
                                            <p:strVal val="#ppt_h"/>
                                          </p:val>
                                        </p:tav>
                                      </p:tavLst>
                                    </p:anim>
                                    <p:animEffect transition="in" filter="fade">
                                      <p:cBhvr>
                                        <p:cTn id="130" dur="1000"/>
                                        <p:tgtEl>
                                          <p:spTgt spid="14"/>
                                        </p:tgtEl>
                                      </p:cBhvr>
                                    </p:animEffect>
                                  </p:childTnLst>
                                </p:cTn>
                              </p:par>
                              <p:par>
                                <p:cTn id="131" presetID="32" presetClass="emph" presetSubtype="0" fill="hold" grpId="1" nodeType="withEffect">
                                  <p:stCondLst>
                                    <p:cond delay="0"/>
                                  </p:stCondLst>
                                  <p:childTnLst>
                                    <p:animRot by="120000">
                                      <p:cBhvr>
                                        <p:cTn id="132" dur="100" fill="hold">
                                          <p:stCondLst>
                                            <p:cond delay="0"/>
                                          </p:stCondLst>
                                        </p:cTn>
                                        <p:tgtEl>
                                          <p:spTgt spid="14"/>
                                        </p:tgtEl>
                                        <p:attrNameLst>
                                          <p:attrName>r</p:attrName>
                                        </p:attrNameLst>
                                      </p:cBhvr>
                                    </p:animRot>
                                    <p:animRot by="-240000">
                                      <p:cBhvr>
                                        <p:cTn id="133" dur="200" fill="hold">
                                          <p:stCondLst>
                                            <p:cond delay="200"/>
                                          </p:stCondLst>
                                        </p:cTn>
                                        <p:tgtEl>
                                          <p:spTgt spid="14"/>
                                        </p:tgtEl>
                                        <p:attrNameLst>
                                          <p:attrName>r</p:attrName>
                                        </p:attrNameLst>
                                      </p:cBhvr>
                                    </p:animRot>
                                    <p:animRot by="240000">
                                      <p:cBhvr>
                                        <p:cTn id="134" dur="200" fill="hold">
                                          <p:stCondLst>
                                            <p:cond delay="400"/>
                                          </p:stCondLst>
                                        </p:cTn>
                                        <p:tgtEl>
                                          <p:spTgt spid="14"/>
                                        </p:tgtEl>
                                        <p:attrNameLst>
                                          <p:attrName>r</p:attrName>
                                        </p:attrNameLst>
                                      </p:cBhvr>
                                    </p:animRot>
                                    <p:animRot by="-240000">
                                      <p:cBhvr>
                                        <p:cTn id="135" dur="200" fill="hold">
                                          <p:stCondLst>
                                            <p:cond delay="600"/>
                                          </p:stCondLst>
                                        </p:cTn>
                                        <p:tgtEl>
                                          <p:spTgt spid="14"/>
                                        </p:tgtEl>
                                        <p:attrNameLst>
                                          <p:attrName>r</p:attrName>
                                        </p:attrNameLst>
                                      </p:cBhvr>
                                    </p:animRot>
                                    <p:animRot by="120000">
                                      <p:cBhvr>
                                        <p:cTn id="136"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P spid="6" grpId="0" animBg="1"/>
      <p:bldP spid="7" grpId="0" animBg="1"/>
      <p:bldP spid="8" grpId="0" animBg="1"/>
      <p:bldP spid="9" grpId="0"/>
      <p:bldP spid="9" grpId="1"/>
      <p:bldP spid="10" grpId="0"/>
      <p:bldP spid="10" grpId="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5" grpId="0" animBg="1"/>
      <p:bldP spid="15" grpId="1" animBg="1"/>
      <p:bldP spid="15" grpId="2" animBg="1"/>
      <p:bldP spid="16" grpId="0" animBg="1"/>
      <p:bldP spid="16" grpId="1" animBg="1"/>
      <p:bldP spid="1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F30-7A8B-B1B7-F8B4-798B40029287}"/>
              </a:ext>
            </a:extLst>
          </p:cNvPr>
          <p:cNvSpPr>
            <a:spLocks noGrp="1"/>
          </p:cNvSpPr>
          <p:nvPr>
            <p:ph type="title"/>
          </p:nvPr>
        </p:nvSpPr>
        <p:spPr>
          <a:xfrm>
            <a:off x="838200" y="-42650"/>
            <a:ext cx="10515600" cy="981761"/>
          </a:xfrm>
        </p:spPr>
        <p:txBody>
          <a:bodyPr/>
          <a:lstStyle/>
          <a:p>
            <a:r>
              <a:rPr lang="en-US" dirty="0"/>
              <a:t>Data Operands and Address Modes</a:t>
            </a:r>
          </a:p>
        </p:txBody>
      </p:sp>
      <p:sp>
        <p:nvSpPr>
          <p:cNvPr id="4" name="TextBox 3">
            <a:extLst>
              <a:ext uri="{FF2B5EF4-FFF2-40B4-BE49-F238E27FC236}">
                <a16:creationId xmlns:a16="http://schemas.microsoft.com/office/drawing/2014/main" id="{53C44DBB-214D-5175-A4BB-12CC294CD867}"/>
              </a:ext>
            </a:extLst>
          </p:cNvPr>
          <p:cNvSpPr txBox="1"/>
          <p:nvPr/>
        </p:nvSpPr>
        <p:spPr>
          <a:xfrm>
            <a:off x="4036542" y="3620527"/>
            <a:ext cx="8019535" cy="3108543"/>
          </a:xfrm>
          <a:prstGeom prst="rect">
            <a:avLst/>
          </a:prstGeom>
          <a:solidFill>
            <a:schemeClr val="bg1">
              <a:lumMod val="95000"/>
            </a:schemeClr>
          </a:solidFill>
        </p:spPr>
        <p:txBody>
          <a:bodyPr wrap="square">
            <a:spAutoFit/>
          </a:bodyPr>
          <a:lstStyle/>
          <a:p>
            <a:r>
              <a:rPr lang="en-US" sz="1600" dirty="0">
                <a:solidFill>
                  <a:srgbClr val="C00000"/>
                </a:solidFill>
                <a:latin typeface="Lucida Console" panose="020B0609040504020204" pitchFamily="49" charset="0"/>
              </a:rPr>
              <a:t>00000000004004a6</a:t>
            </a:r>
            <a:r>
              <a:rPr lang="en-US" sz="1600" dirty="0">
                <a:latin typeface="Lucida Console" panose="020B0609040504020204" pitchFamily="49" charset="0"/>
              </a:rPr>
              <a:t> </a:t>
            </a:r>
            <a:r>
              <a:rPr lang="en-US" sz="1600" dirty="0">
                <a:solidFill>
                  <a:srgbClr val="00B050"/>
                </a:solidFill>
                <a:latin typeface="Lucida Console" panose="020B0609040504020204" pitchFamily="49" charset="0"/>
              </a:rPr>
              <a:t>&lt;f()&gt;</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4004a6</a:t>
            </a:r>
            <a:r>
              <a:rPr lang="en-US" sz="1600" dirty="0">
                <a:latin typeface="Lucida Console" panose="020B0609040504020204" pitchFamily="49" charset="0"/>
              </a:rPr>
              <a:t>:       </a:t>
            </a:r>
            <a:r>
              <a:rPr lang="en-US" sz="1600" dirty="0">
                <a:solidFill>
                  <a:srgbClr val="7030A0"/>
                </a:solidFill>
                <a:latin typeface="Lucida Console" panose="020B0609040504020204" pitchFamily="49" charset="0"/>
              </a:rPr>
              <a:t>55</a:t>
            </a:r>
            <a:r>
              <a:rPr lang="en-US" sz="1600" dirty="0">
                <a:latin typeface="Lucida Console" panose="020B0609040504020204" pitchFamily="49" charset="0"/>
              </a:rPr>
              <a:t>                      </a:t>
            </a:r>
            <a:r>
              <a:rPr lang="en-US" sz="1600" dirty="0">
                <a:solidFill>
                  <a:schemeClr val="accent1"/>
                </a:solidFill>
                <a:latin typeface="Lucida Console" panose="020B0609040504020204" pitchFamily="49" charset="0"/>
              </a:rPr>
              <a:t>push</a:t>
            </a:r>
            <a:r>
              <a:rPr lang="en-US" sz="1600" dirty="0">
                <a:latin typeface="Lucida Console" panose="020B0609040504020204" pitchFamily="49" charset="0"/>
              </a:rPr>
              <a:t>   </a:t>
            </a:r>
            <a:r>
              <a:rPr lang="en-US" sz="1600" dirty="0">
                <a:solidFill>
                  <a:srgbClr val="FF66FF"/>
                </a:solidFill>
                <a:latin typeface="Lucida Console" panose="020B0609040504020204" pitchFamily="49" charset="0"/>
              </a:rPr>
              <a:t>%</a:t>
            </a:r>
            <a:r>
              <a:rPr lang="en-US" sz="1600" dirty="0" err="1">
                <a:solidFill>
                  <a:srgbClr val="FF66FF"/>
                </a:solidFill>
                <a:latin typeface="Lucida Console" panose="020B0609040504020204" pitchFamily="49" charset="0"/>
              </a:rPr>
              <a:t>rbp</a:t>
            </a:r>
            <a:endParaRPr lang="en-US" sz="1600" dirty="0">
              <a:solidFill>
                <a:srgbClr val="FF66FF"/>
              </a:solidFill>
              <a:latin typeface="Lucida Console" panose="020B0609040504020204" pitchFamily="49" charset="0"/>
            </a:endParaRP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4004a7</a:t>
            </a:r>
            <a:r>
              <a:rPr lang="en-US" sz="1600" dirty="0">
                <a:latin typeface="Lucida Console" panose="020B0609040504020204" pitchFamily="49" charset="0"/>
              </a:rPr>
              <a:t>:       </a:t>
            </a:r>
            <a:r>
              <a:rPr lang="en-US" sz="1600" dirty="0">
                <a:solidFill>
                  <a:srgbClr val="7030A0"/>
                </a:solidFill>
                <a:latin typeface="Lucida Console" panose="020B0609040504020204" pitchFamily="49" charset="0"/>
              </a:rPr>
              <a:t>48 89 e5                </a:t>
            </a:r>
            <a:r>
              <a:rPr lang="en-US" sz="1600" dirty="0">
                <a:solidFill>
                  <a:schemeClr val="accent1"/>
                </a:solidFill>
                <a:latin typeface="Lucida Console" panose="020B0609040504020204" pitchFamily="49" charset="0"/>
              </a:rPr>
              <a:t>mov</a:t>
            </a:r>
            <a:r>
              <a:rPr lang="en-US" sz="1600" dirty="0">
                <a:latin typeface="Lucida Console" panose="020B0609040504020204" pitchFamily="49" charset="0"/>
              </a:rPr>
              <a:t>    </a:t>
            </a:r>
            <a:r>
              <a:rPr lang="en-US" sz="1600" dirty="0">
                <a:solidFill>
                  <a:srgbClr val="FF66FF"/>
                </a:solidFill>
                <a:latin typeface="Lucida Console" panose="020B0609040504020204" pitchFamily="49" charset="0"/>
              </a:rPr>
              <a:t>%</a:t>
            </a:r>
            <a:r>
              <a:rPr lang="en-US" sz="1600" dirty="0" err="1">
                <a:solidFill>
                  <a:srgbClr val="FF66FF"/>
                </a:solidFill>
                <a:latin typeface="Lucida Console" panose="020B0609040504020204" pitchFamily="49" charset="0"/>
              </a:rPr>
              <a:t>rsp</a:t>
            </a:r>
            <a:r>
              <a:rPr lang="en-US" sz="1600" dirty="0">
                <a:latin typeface="Lucida Console" panose="020B0609040504020204" pitchFamily="49" charset="0"/>
              </a:rPr>
              <a:t>, </a:t>
            </a:r>
            <a:r>
              <a:rPr lang="en-US" sz="1600" dirty="0">
                <a:solidFill>
                  <a:srgbClr val="FF66FF"/>
                </a:solidFill>
                <a:latin typeface="Lucida Console" panose="020B0609040504020204" pitchFamily="49" charset="0"/>
              </a:rPr>
              <a:t>%</a:t>
            </a:r>
            <a:r>
              <a:rPr lang="en-US" sz="1600" dirty="0" err="1">
                <a:solidFill>
                  <a:srgbClr val="FF66FF"/>
                </a:solidFill>
                <a:latin typeface="Lucida Console" panose="020B0609040504020204" pitchFamily="49" charset="0"/>
              </a:rPr>
              <a:t>rbp</a:t>
            </a:r>
            <a:endParaRPr lang="en-US" sz="1600" dirty="0">
              <a:solidFill>
                <a:srgbClr val="FF66FF"/>
              </a:solidFill>
              <a:latin typeface="Lucida Console" panose="020B0609040504020204" pitchFamily="49" charset="0"/>
            </a:endParaRP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4004aa</a:t>
            </a:r>
            <a:r>
              <a:rPr lang="en-US" sz="1600" dirty="0">
                <a:latin typeface="Lucida Console" panose="020B0609040504020204" pitchFamily="49" charset="0"/>
              </a:rPr>
              <a:t>:       </a:t>
            </a:r>
            <a:r>
              <a:rPr lang="en-US" sz="1600" dirty="0">
                <a:solidFill>
                  <a:srgbClr val="7030A0"/>
                </a:solidFill>
                <a:latin typeface="Lucida Console" panose="020B0609040504020204" pitchFamily="49" charset="0"/>
              </a:rPr>
              <a:t>c7 45 fc 00 00 00 00    </a:t>
            </a:r>
            <a:r>
              <a:rPr lang="en-US" sz="1600" dirty="0" err="1">
                <a:solidFill>
                  <a:schemeClr val="accent1"/>
                </a:solidFill>
                <a:latin typeface="Lucida Console" panose="020B0609040504020204" pitchFamily="49" charset="0"/>
              </a:rPr>
              <a:t>movl</a:t>
            </a:r>
            <a:r>
              <a:rPr lang="en-US" sz="1600" dirty="0">
                <a:latin typeface="Lucida Console" panose="020B0609040504020204" pitchFamily="49" charset="0"/>
              </a:rPr>
              <a:t>   </a:t>
            </a:r>
            <a:r>
              <a:rPr lang="en-US" sz="1600" dirty="0">
                <a:solidFill>
                  <a:schemeClr val="accent2"/>
                </a:solidFill>
                <a:latin typeface="Lucida Console" panose="020B0609040504020204" pitchFamily="49" charset="0"/>
              </a:rPr>
              <a:t>$0x0</a:t>
            </a:r>
            <a:r>
              <a:rPr lang="en-US" sz="1600" dirty="0">
                <a:latin typeface="Lucida Console" panose="020B0609040504020204" pitchFamily="49" charset="0"/>
              </a:rPr>
              <a:t>,</a:t>
            </a:r>
            <a:r>
              <a:rPr lang="en-US" sz="1600" dirty="0">
                <a:solidFill>
                  <a:schemeClr val="accent2"/>
                </a:solidFill>
                <a:latin typeface="Lucida Console" panose="020B0609040504020204" pitchFamily="49" charset="0"/>
              </a:rPr>
              <a:t>-0x4</a:t>
            </a:r>
            <a:r>
              <a:rPr lang="en-US" sz="1600" dirty="0">
                <a:latin typeface="Lucida Console" panose="020B0609040504020204" pitchFamily="49" charset="0"/>
              </a:rPr>
              <a:t>(</a:t>
            </a:r>
            <a:r>
              <a:rPr lang="en-US" sz="1600" dirty="0">
                <a:solidFill>
                  <a:srgbClr val="FF66FF"/>
                </a:solidFill>
                <a:latin typeface="Lucida Console" panose="020B0609040504020204" pitchFamily="49" charset="0"/>
              </a:rPr>
              <a:t>%</a:t>
            </a:r>
            <a:r>
              <a:rPr lang="en-US" sz="1600" dirty="0" err="1">
                <a:solidFill>
                  <a:srgbClr val="FF66FF"/>
                </a:solidFill>
                <a:latin typeface="Lucida Console" panose="020B0609040504020204" pitchFamily="49" charset="0"/>
              </a:rPr>
              <a:t>rbp</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4004b1</a:t>
            </a:r>
            <a:r>
              <a:rPr lang="en-US" sz="1600" dirty="0">
                <a:latin typeface="Lucida Console" panose="020B0609040504020204" pitchFamily="49" charset="0"/>
              </a:rPr>
              <a:t>:       </a:t>
            </a:r>
            <a:r>
              <a:rPr lang="en-US" sz="1600" dirty="0" err="1">
                <a:solidFill>
                  <a:srgbClr val="7030A0"/>
                </a:solidFill>
                <a:latin typeface="Lucida Console" panose="020B0609040504020204" pitchFamily="49" charset="0"/>
              </a:rPr>
              <a:t>eb</a:t>
            </a:r>
            <a:r>
              <a:rPr lang="en-US" sz="1600" dirty="0">
                <a:solidFill>
                  <a:srgbClr val="7030A0"/>
                </a:solidFill>
                <a:latin typeface="Lucida Console" panose="020B0609040504020204" pitchFamily="49" charset="0"/>
              </a:rPr>
              <a:t> 04                   </a:t>
            </a:r>
            <a:r>
              <a:rPr lang="en-US" sz="1600" dirty="0" err="1">
                <a:solidFill>
                  <a:schemeClr val="accent1"/>
                </a:solidFill>
                <a:latin typeface="Lucida Console" panose="020B0609040504020204" pitchFamily="49" charset="0"/>
              </a:rPr>
              <a:t>jmp</a:t>
            </a:r>
            <a:r>
              <a:rPr lang="en-US" sz="1600" dirty="0">
                <a:latin typeface="Lucida Console" panose="020B0609040504020204" pitchFamily="49" charset="0"/>
              </a:rPr>
              <a:t>    </a:t>
            </a:r>
            <a:r>
              <a:rPr lang="en-US" sz="1600" dirty="0">
                <a:solidFill>
                  <a:schemeClr val="accent2"/>
                </a:solidFill>
                <a:latin typeface="Lucida Console" panose="020B0609040504020204" pitchFamily="49" charset="0"/>
              </a:rPr>
              <a:t>4004b7</a:t>
            </a:r>
            <a:r>
              <a:rPr lang="en-US" sz="1600" dirty="0">
                <a:latin typeface="Lucida Console" panose="020B0609040504020204" pitchFamily="49" charset="0"/>
              </a:rPr>
              <a:t> &lt;</a:t>
            </a:r>
            <a:r>
              <a:rPr lang="en-US" sz="1600" dirty="0">
                <a:solidFill>
                  <a:srgbClr val="00B050"/>
                </a:solidFill>
                <a:latin typeface="Lucida Console" panose="020B0609040504020204" pitchFamily="49" charset="0"/>
              </a:rPr>
              <a:t>f()</a:t>
            </a:r>
            <a:r>
              <a:rPr lang="en-US" sz="1600" dirty="0">
                <a:latin typeface="Lucida Console" panose="020B0609040504020204" pitchFamily="49" charset="0"/>
              </a:rPr>
              <a:t>+</a:t>
            </a:r>
            <a:r>
              <a:rPr lang="en-US" sz="1600" dirty="0">
                <a:solidFill>
                  <a:schemeClr val="accent2"/>
                </a:solidFill>
                <a:latin typeface="Lucida Console" panose="020B0609040504020204" pitchFamily="49" charset="0"/>
              </a:rPr>
              <a:t>0x11</a:t>
            </a:r>
            <a:r>
              <a:rPr lang="en-US" sz="1600" dirty="0">
                <a:latin typeface="Lucida Console" panose="020B0609040504020204" pitchFamily="49" charset="0"/>
              </a:rPr>
              <a:t>&gt;</a:t>
            </a: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4004b3</a:t>
            </a:r>
            <a:r>
              <a:rPr lang="en-US" sz="1600" dirty="0">
                <a:latin typeface="Lucida Console" panose="020B0609040504020204" pitchFamily="49" charset="0"/>
              </a:rPr>
              <a:t>:       </a:t>
            </a:r>
            <a:r>
              <a:rPr lang="en-US" sz="1600" dirty="0">
                <a:solidFill>
                  <a:srgbClr val="7030A0"/>
                </a:solidFill>
                <a:latin typeface="Lucida Console" panose="020B0609040504020204" pitchFamily="49" charset="0"/>
              </a:rPr>
              <a:t>83 45 fc 02             </a:t>
            </a:r>
            <a:r>
              <a:rPr lang="en-US" sz="1600" dirty="0" err="1">
                <a:solidFill>
                  <a:schemeClr val="accent1"/>
                </a:solidFill>
                <a:latin typeface="Lucida Console" panose="020B0609040504020204" pitchFamily="49" charset="0"/>
              </a:rPr>
              <a:t>addl</a:t>
            </a:r>
            <a:r>
              <a:rPr lang="en-US" sz="1600" dirty="0">
                <a:latin typeface="Lucida Console" panose="020B0609040504020204" pitchFamily="49" charset="0"/>
              </a:rPr>
              <a:t>   </a:t>
            </a:r>
            <a:r>
              <a:rPr lang="en-US" sz="1600" dirty="0">
                <a:solidFill>
                  <a:schemeClr val="accent2"/>
                </a:solidFill>
                <a:latin typeface="Lucida Console" panose="020B0609040504020204" pitchFamily="49" charset="0"/>
              </a:rPr>
              <a:t>$0x2</a:t>
            </a:r>
            <a:r>
              <a:rPr lang="en-US" sz="1600" dirty="0">
                <a:latin typeface="Lucida Console" panose="020B0609040504020204" pitchFamily="49" charset="0"/>
              </a:rPr>
              <a:t>,</a:t>
            </a:r>
            <a:r>
              <a:rPr lang="en-US" sz="1600" dirty="0">
                <a:solidFill>
                  <a:schemeClr val="accent2"/>
                </a:solidFill>
                <a:latin typeface="Lucida Console" panose="020B0609040504020204" pitchFamily="49" charset="0"/>
              </a:rPr>
              <a:t>-0x4</a:t>
            </a:r>
            <a:r>
              <a:rPr lang="en-US" sz="1600" dirty="0">
                <a:latin typeface="Lucida Console" panose="020B0609040504020204" pitchFamily="49" charset="0"/>
              </a:rPr>
              <a:t>(</a:t>
            </a:r>
            <a:r>
              <a:rPr lang="en-US" sz="1600" dirty="0">
                <a:solidFill>
                  <a:srgbClr val="FF66FF"/>
                </a:solidFill>
                <a:latin typeface="Lucida Console" panose="020B0609040504020204" pitchFamily="49" charset="0"/>
              </a:rPr>
              <a:t>%</a:t>
            </a:r>
            <a:r>
              <a:rPr lang="en-US" sz="1600" dirty="0" err="1">
                <a:solidFill>
                  <a:srgbClr val="FF66FF"/>
                </a:solidFill>
                <a:latin typeface="Lucida Console" panose="020B0609040504020204" pitchFamily="49" charset="0"/>
              </a:rPr>
              <a:t>rbp</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4004b7</a:t>
            </a:r>
            <a:r>
              <a:rPr lang="en-US" sz="1600" dirty="0">
                <a:latin typeface="Lucida Console" panose="020B0609040504020204" pitchFamily="49" charset="0"/>
              </a:rPr>
              <a:t>:       </a:t>
            </a:r>
            <a:r>
              <a:rPr lang="en-US" sz="1600" dirty="0">
                <a:solidFill>
                  <a:srgbClr val="7030A0"/>
                </a:solidFill>
                <a:latin typeface="Lucida Console" panose="020B0609040504020204" pitchFamily="49" charset="0"/>
              </a:rPr>
              <a:t>83 7d fc 09             </a:t>
            </a:r>
            <a:r>
              <a:rPr lang="en-US" sz="1600" dirty="0" err="1">
                <a:solidFill>
                  <a:schemeClr val="accent1"/>
                </a:solidFill>
                <a:latin typeface="Lucida Console" panose="020B0609040504020204" pitchFamily="49" charset="0"/>
              </a:rPr>
              <a:t>cmpl</a:t>
            </a:r>
            <a:r>
              <a:rPr lang="en-US" sz="1600" dirty="0">
                <a:latin typeface="Lucida Console" panose="020B0609040504020204" pitchFamily="49" charset="0"/>
              </a:rPr>
              <a:t>   </a:t>
            </a:r>
            <a:r>
              <a:rPr lang="en-US" sz="1600" dirty="0">
                <a:solidFill>
                  <a:schemeClr val="accent2"/>
                </a:solidFill>
                <a:latin typeface="Lucida Console" panose="020B0609040504020204" pitchFamily="49" charset="0"/>
              </a:rPr>
              <a:t>$0x9</a:t>
            </a:r>
            <a:r>
              <a:rPr lang="en-US" sz="1600" dirty="0">
                <a:latin typeface="Lucida Console" panose="020B0609040504020204" pitchFamily="49" charset="0"/>
              </a:rPr>
              <a:t>,</a:t>
            </a:r>
            <a:r>
              <a:rPr lang="en-US" sz="1600" dirty="0">
                <a:solidFill>
                  <a:schemeClr val="accent2"/>
                </a:solidFill>
                <a:latin typeface="Lucida Console" panose="020B0609040504020204" pitchFamily="49" charset="0"/>
              </a:rPr>
              <a:t>-0x4</a:t>
            </a:r>
            <a:r>
              <a:rPr lang="en-US" sz="1600" dirty="0">
                <a:latin typeface="Lucida Console" panose="020B0609040504020204" pitchFamily="49" charset="0"/>
              </a:rPr>
              <a:t>(</a:t>
            </a:r>
            <a:r>
              <a:rPr lang="en-US" sz="1600" dirty="0">
                <a:solidFill>
                  <a:srgbClr val="FF66FF"/>
                </a:solidFill>
                <a:latin typeface="Lucida Console" panose="020B0609040504020204" pitchFamily="49" charset="0"/>
              </a:rPr>
              <a:t>%</a:t>
            </a:r>
            <a:r>
              <a:rPr lang="en-US" sz="1600" dirty="0" err="1">
                <a:solidFill>
                  <a:srgbClr val="FF66FF"/>
                </a:solidFill>
                <a:latin typeface="Lucida Console" panose="020B0609040504020204" pitchFamily="49" charset="0"/>
              </a:rPr>
              <a:t>rbp</a:t>
            </a:r>
            <a:r>
              <a:rPr lang="en-US" sz="1600" dirty="0">
                <a:latin typeface="Lucida Console" panose="020B0609040504020204" pitchFamily="49" charset="0"/>
              </a:rPr>
              <a:t>)</a:t>
            </a: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4004bb</a:t>
            </a:r>
            <a:r>
              <a:rPr lang="en-US" sz="1600" dirty="0">
                <a:latin typeface="Lucida Console" panose="020B0609040504020204" pitchFamily="49" charset="0"/>
              </a:rPr>
              <a:t>:       </a:t>
            </a:r>
            <a:r>
              <a:rPr lang="en-US" sz="1600" dirty="0">
                <a:solidFill>
                  <a:srgbClr val="7030A0"/>
                </a:solidFill>
                <a:latin typeface="Lucida Console" panose="020B0609040504020204" pitchFamily="49" charset="0"/>
              </a:rPr>
              <a:t>7e f6                   </a:t>
            </a:r>
            <a:r>
              <a:rPr lang="en-US" sz="1600" dirty="0" err="1">
                <a:solidFill>
                  <a:schemeClr val="accent1"/>
                </a:solidFill>
                <a:latin typeface="Lucida Console" panose="020B0609040504020204" pitchFamily="49" charset="0"/>
              </a:rPr>
              <a:t>jle</a:t>
            </a:r>
            <a:r>
              <a:rPr lang="en-US" sz="1600" dirty="0">
                <a:latin typeface="Lucida Console" panose="020B0609040504020204" pitchFamily="49" charset="0"/>
              </a:rPr>
              <a:t>    </a:t>
            </a:r>
            <a:r>
              <a:rPr lang="en-US" sz="1600" dirty="0">
                <a:solidFill>
                  <a:schemeClr val="accent2"/>
                </a:solidFill>
                <a:latin typeface="Lucida Console" panose="020B0609040504020204" pitchFamily="49" charset="0"/>
              </a:rPr>
              <a:t>4004b3</a:t>
            </a:r>
            <a:r>
              <a:rPr lang="en-US" sz="1600" dirty="0">
                <a:latin typeface="Lucida Console" panose="020B0609040504020204" pitchFamily="49" charset="0"/>
              </a:rPr>
              <a:t> &lt;</a:t>
            </a:r>
            <a:r>
              <a:rPr lang="en-US" sz="1600" dirty="0">
                <a:solidFill>
                  <a:srgbClr val="00B050"/>
                </a:solidFill>
                <a:latin typeface="Lucida Console" panose="020B0609040504020204" pitchFamily="49" charset="0"/>
              </a:rPr>
              <a:t>f()</a:t>
            </a:r>
            <a:r>
              <a:rPr lang="en-US" sz="1600" dirty="0">
                <a:latin typeface="Lucida Console" panose="020B0609040504020204" pitchFamily="49" charset="0"/>
              </a:rPr>
              <a:t>+</a:t>
            </a:r>
            <a:r>
              <a:rPr lang="en-US" sz="1600" dirty="0">
                <a:solidFill>
                  <a:schemeClr val="accent2"/>
                </a:solidFill>
                <a:latin typeface="Lucida Console" panose="020B0609040504020204" pitchFamily="49" charset="0"/>
              </a:rPr>
              <a:t>0xd</a:t>
            </a:r>
            <a:r>
              <a:rPr lang="en-US" sz="1600" dirty="0">
                <a:latin typeface="Lucida Console" panose="020B0609040504020204" pitchFamily="49" charset="0"/>
              </a:rPr>
              <a:t>&gt;</a:t>
            </a: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4004bd</a:t>
            </a:r>
            <a:r>
              <a:rPr lang="en-US" sz="1600" dirty="0">
                <a:latin typeface="Lucida Console" panose="020B0609040504020204" pitchFamily="49" charset="0"/>
              </a:rPr>
              <a:t>:       </a:t>
            </a:r>
            <a:r>
              <a:rPr lang="en-US" sz="1600" dirty="0">
                <a:solidFill>
                  <a:srgbClr val="7030A0"/>
                </a:solidFill>
                <a:latin typeface="Lucida Console" panose="020B0609040504020204" pitchFamily="49" charset="0"/>
              </a:rPr>
              <a:t>90</a:t>
            </a:r>
            <a:r>
              <a:rPr lang="en-US" sz="1600" dirty="0">
                <a:latin typeface="Lucida Console" panose="020B0609040504020204" pitchFamily="49" charset="0"/>
              </a:rPr>
              <a:t>                      </a:t>
            </a:r>
            <a:r>
              <a:rPr lang="en-US" sz="1600" dirty="0" err="1">
                <a:solidFill>
                  <a:schemeClr val="accent1"/>
                </a:solidFill>
                <a:latin typeface="Lucida Console" panose="020B0609040504020204" pitchFamily="49" charset="0"/>
              </a:rPr>
              <a:t>nop</a:t>
            </a:r>
            <a:endParaRPr lang="en-US" sz="1600" dirty="0">
              <a:solidFill>
                <a:schemeClr val="accent1"/>
              </a:solidFill>
              <a:latin typeface="Lucida Console" panose="020B0609040504020204" pitchFamily="49" charset="0"/>
            </a:endParaRP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4004be</a:t>
            </a:r>
            <a:r>
              <a:rPr lang="en-US" sz="1600" dirty="0">
                <a:latin typeface="Lucida Console" panose="020B0609040504020204" pitchFamily="49" charset="0"/>
              </a:rPr>
              <a:t>:       </a:t>
            </a:r>
            <a:r>
              <a:rPr lang="en-US" sz="1600" dirty="0">
                <a:solidFill>
                  <a:srgbClr val="7030A0"/>
                </a:solidFill>
                <a:latin typeface="Lucida Console" panose="020B0609040504020204" pitchFamily="49" charset="0"/>
              </a:rPr>
              <a:t>90</a:t>
            </a:r>
            <a:r>
              <a:rPr lang="en-US" sz="1600" dirty="0">
                <a:latin typeface="Lucida Console" panose="020B0609040504020204" pitchFamily="49" charset="0"/>
              </a:rPr>
              <a:t>                      </a:t>
            </a:r>
            <a:r>
              <a:rPr lang="en-US" sz="1600" dirty="0" err="1">
                <a:solidFill>
                  <a:schemeClr val="accent1"/>
                </a:solidFill>
                <a:latin typeface="Lucida Console" panose="020B0609040504020204" pitchFamily="49" charset="0"/>
              </a:rPr>
              <a:t>nop</a:t>
            </a:r>
            <a:endParaRPr lang="en-US" sz="1600" dirty="0">
              <a:solidFill>
                <a:schemeClr val="accent1"/>
              </a:solidFill>
              <a:latin typeface="Lucida Console" panose="020B0609040504020204" pitchFamily="49" charset="0"/>
            </a:endParaRP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4004bf</a:t>
            </a:r>
            <a:r>
              <a:rPr lang="en-US" sz="1600" dirty="0">
                <a:latin typeface="Lucida Console" panose="020B0609040504020204" pitchFamily="49" charset="0"/>
              </a:rPr>
              <a:t>:       </a:t>
            </a:r>
            <a:r>
              <a:rPr lang="en-US" sz="1600" dirty="0">
                <a:solidFill>
                  <a:srgbClr val="7030A0"/>
                </a:solidFill>
                <a:latin typeface="Lucida Console" panose="020B0609040504020204" pitchFamily="49" charset="0"/>
              </a:rPr>
              <a:t>5d</a:t>
            </a:r>
            <a:r>
              <a:rPr lang="en-US" sz="1600" dirty="0">
                <a:latin typeface="Lucida Console" panose="020B0609040504020204" pitchFamily="49" charset="0"/>
              </a:rPr>
              <a:t>                      </a:t>
            </a:r>
            <a:r>
              <a:rPr lang="en-US" sz="1600" dirty="0">
                <a:solidFill>
                  <a:schemeClr val="accent1"/>
                </a:solidFill>
                <a:latin typeface="Lucida Console" panose="020B0609040504020204" pitchFamily="49" charset="0"/>
              </a:rPr>
              <a:t>pop</a:t>
            </a:r>
            <a:r>
              <a:rPr lang="en-US" sz="1600" dirty="0">
                <a:latin typeface="Lucida Console" panose="020B0609040504020204" pitchFamily="49" charset="0"/>
              </a:rPr>
              <a:t>    </a:t>
            </a:r>
            <a:r>
              <a:rPr lang="en-US" sz="1600" dirty="0">
                <a:solidFill>
                  <a:srgbClr val="FF66FF"/>
                </a:solidFill>
                <a:latin typeface="Lucida Console" panose="020B0609040504020204" pitchFamily="49" charset="0"/>
              </a:rPr>
              <a:t>%</a:t>
            </a:r>
            <a:r>
              <a:rPr lang="en-US" sz="1600" dirty="0" err="1">
                <a:solidFill>
                  <a:srgbClr val="FF66FF"/>
                </a:solidFill>
                <a:latin typeface="Lucida Console" panose="020B0609040504020204" pitchFamily="49" charset="0"/>
              </a:rPr>
              <a:t>rbp</a:t>
            </a:r>
            <a:endParaRPr lang="en-US" sz="1600" dirty="0">
              <a:solidFill>
                <a:srgbClr val="FF66FF"/>
              </a:solidFill>
              <a:latin typeface="Lucida Console" panose="020B0609040504020204" pitchFamily="49" charset="0"/>
            </a:endParaRPr>
          </a:p>
          <a:p>
            <a:r>
              <a:rPr lang="en-US" sz="1600" dirty="0">
                <a:latin typeface="Lucida Console" panose="020B0609040504020204" pitchFamily="49" charset="0"/>
              </a:rPr>
              <a:t>  </a:t>
            </a:r>
            <a:r>
              <a:rPr lang="en-US" sz="1600" dirty="0">
                <a:solidFill>
                  <a:srgbClr val="C00000"/>
                </a:solidFill>
                <a:latin typeface="Lucida Console" panose="020B0609040504020204" pitchFamily="49" charset="0"/>
              </a:rPr>
              <a:t>4004c0</a:t>
            </a:r>
            <a:r>
              <a:rPr lang="en-US" sz="1600" dirty="0">
                <a:latin typeface="Lucida Console" panose="020B0609040504020204" pitchFamily="49" charset="0"/>
              </a:rPr>
              <a:t>:       </a:t>
            </a:r>
            <a:r>
              <a:rPr lang="en-US" sz="1600" dirty="0">
                <a:solidFill>
                  <a:srgbClr val="7030A0"/>
                </a:solidFill>
                <a:latin typeface="Lucida Console" panose="020B0609040504020204" pitchFamily="49" charset="0"/>
              </a:rPr>
              <a:t>c3</a:t>
            </a:r>
            <a:r>
              <a:rPr lang="en-US" sz="1600" dirty="0">
                <a:latin typeface="Lucida Console" panose="020B0609040504020204" pitchFamily="49" charset="0"/>
              </a:rPr>
              <a:t>                      </a:t>
            </a:r>
            <a:r>
              <a:rPr lang="en-US" sz="1600" dirty="0" err="1">
                <a:solidFill>
                  <a:schemeClr val="accent1"/>
                </a:solidFill>
                <a:latin typeface="Lucida Console" panose="020B0609040504020204" pitchFamily="49" charset="0"/>
              </a:rPr>
              <a:t>retq</a:t>
            </a:r>
            <a:endParaRPr lang="en-US" sz="1600" dirty="0">
              <a:solidFill>
                <a:schemeClr val="accent1"/>
              </a:solidFill>
              <a:latin typeface="Lucida Console" panose="020B0609040504020204" pitchFamily="49" charset="0"/>
            </a:endParaRPr>
          </a:p>
        </p:txBody>
      </p:sp>
      <p:sp>
        <p:nvSpPr>
          <p:cNvPr id="3" name="Content Placeholder 2">
            <a:extLst>
              <a:ext uri="{FF2B5EF4-FFF2-40B4-BE49-F238E27FC236}">
                <a16:creationId xmlns:a16="http://schemas.microsoft.com/office/drawing/2014/main" id="{A4B6E459-EEB7-2BD3-28D5-E3DBCAC726F0}"/>
              </a:ext>
            </a:extLst>
          </p:cNvPr>
          <p:cNvSpPr>
            <a:spLocks noGrp="1"/>
          </p:cNvSpPr>
          <p:nvPr>
            <p:ph idx="1"/>
          </p:nvPr>
        </p:nvSpPr>
        <p:spPr>
          <a:xfrm>
            <a:off x="135923" y="815541"/>
            <a:ext cx="11846012" cy="5708827"/>
          </a:xfrm>
        </p:spPr>
        <p:txBody>
          <a:bodyPr>
            <a:normAutofit/>
          </a:bodyPr>
          <a:lstStyle/>
          <a:p>
            <a:r>
              <a:rPr lang="en-US" sz="3200" dirty="0">
                <a:latin typeface="Lucida Console" panose="020B0609040504020204" pitchFamily="49" charset="0"/>
              </a:rPr>
              <a:t>$</a:t>
            </a:r>
            <a:r>
              <a:rPr lang="en-US" sz="3200" dirty="0" err="1">
                <a:latin typeface="Lucida Console" panose="020B0609040504020204" pitchFamily="49" charset="0"/>
              </a:rPr>
              <a:t>i</a:t>
            </a:r>
            <a:r>
              <a:rPr lang="en-US" sz="3200" dirty="0"/>
              <a:t>: An </a:t>
            </a:r>
            <a:r>
              <a:rPr lang="en-US" sz="3200" b="1" i="1" dirty="0"/>
              <a:t>immediate </a:t>
            </a:r>
            <a:r>
              <a:rPr lang="en-US" sz="3200" dirty="0"/>
              <a:t>value (i.e., a constant)</a:t>
            </a:r>
          </a:p>
          <a:p>
            <a:r>
              <a:rPr lang="en-US" sz="3200" dirty="0">
                <a:latin typeface="Lucida Console" panose="020B0609040504020204" pitchFamily="49" charset="0"/>
              </a:rPr>
              <a:t>%r</a:t>
            </a:r>
            <a:r>
              <a:rPr lang="en-US" sz="3200" dirty="0"/>
              <a:t>: A </a:t>
            </a:r>
            <a:r>
              <a:rPr lang="en-US" sz="3200" b="1" i="1" dirty="0"/>
              <a:t>register</a:t>
            </a:r>
            <a:r>
              <a:rPr lang="en-US" sz="3200" dirty="0"/>
              <a:t> value</a:t>
            </a:r>
          </a:p>
          <a:p>
            <a:r>
              <a:rPr lang="en-US" sz="3200" dirty="0">
                <a:latin typeface="Lucida Console" panose="020B0609040504020204" pitchFamily="49" charset="0"/>
              </a:rPr>
              <a:t>(%r)</a:t>
            </a:r>
            <a:r>
              <a:rPr lang="en-US" sz="3200" dirty="0"/>
              <a:t>: an </a:t>
            </a:r>
            <a:r>
              <a:rPr lang="en-US" sz="3200" b="1" i="1" dirty="0"/>
              <a:t>indirect reference</a:t>
            </a:r>
            <a:r>
              <a:rPr lang="en-US" sz="3200" dirty="0"/>
              <a:t> (i.e., dereferencing the pointer in </a:t>
            </a:r>
            <a:r>
              <a:rPr lang="en-US" sz="3200" dirty="0">
                <a:latin typeface="Lucida Console" panose="020B0609040504020204" pitchFamily="49" charset="0"/>
              </a:rPr>
              <a:t>%r</a:t>
            </a:r>
            <a:r>
              <a:rPr lang="en-US" sz="3200" dirty="0"/>
              <a:t>)</a:t>
            </a:r>
          </a:p>
          <a:p>
            <a:r>
              <a:rPr lang="en-US" sz="3200" dirty="0">
                <a:latin typeface="Lucida Console" panose="020B0609040504020204" pitchFamily="49" charset="0"/>
              </a:rPr>
              <a:t>o(%r)</a:t>
            </a:r>
            <a:r>
              <a:rPr lang="en-US" sz="3200" dirty="0"/>
              <a:t>: more generally, a </a:t>
            </a:r>
            <a:r>
              <a:rPr lang="en-US" sz="3200" b="1" i="1" dirty="0" err="1"/>
              <a:t>base+offset</a:t>
            </a:r>
            <a:r>
              <a:rPr lang="en-US" sz="3200" b="1" i="1" dirty="0"/>
              <a:t> indirect reference</a:t>
            </a:r>
            <a:r>
              <a:rPr lang="en-US" sz="3200" dirty="0"/>
              <a:t> (i.e., accessing the memory value at location </a:t>
            </a:r>
            <a:r>
              <a:rPr lang="en-US" sz="3200" dirty="0">
                <a:latin typeface="Lucida Console" panose="020B0609040504020204" pitchFamily="49" charset="0"/>
              </a:rPr>
              <a:t>%r + o</a:t>
            </a:r>
            <a:r>
              <a:rPr lang="en-US" sz="3200" dirty="0"/>
              <a:t>)</a:t>
            </a:r>
          </a:p>
        </p:txBody>
      </p:sp>
    </p:spTree>
    <p:extLst>
      <p:ext uri="{BB962C8B-B14F-4D97-AF65-F5344CB8AC3E}">
        <p14:creationId xmlns:p14="http://schemas.microsoft.com/office/powerpoint/2010/main" val="290897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F30-7A8B-B1B7-F8B4-798B40029287}"/>
              </a:ext>
            </a:extLst>
          </p:cNvPr>
          <p:cNvSpPr>
            <a:spLocks noGrp="1"/>
          </p:cNvSpPr>
          <p:nvPr>
            <p:ph type="title"/>
          </p:nvPr>
        </p:nvSpPr>
        <p:spPr>
          <a:xfrm>
            <a:off x="838200" y="-42650"/>
            <a:ext cx="10515600" cy="981761"/>
          </a:xfrm>
        </p:spPr>
        <p:txBody>
          <a:bodyPr/>
          <a:lstStyle/>
          <a:p>
            <a:r>
              <a:rPr lang="en-US" dirty="0"/>
              <a:t>Data Operands and Address Modes</a:t>
            </a:r>
          </a:p>
        </p:txBody>
      </p:sp>
      <p:sp>
        <p:nvSpPr>
          <p:cNvPr id="3" name="Content Placeholder 2">
            <a:extLst>
              <a:ext uri="{FF2B5EF4-FFF2-40B4-BE49-F238E27FC236}">
                <a16:creationId xmlns:a16="http://schemas.microsoft.com/office/drawing/2014/main" id="{A4B6E459-EEB7-2BD3-28D5-E3DBCAC726F0}"/>
              </a:ext>
            </a:extLst>
          </p:cNvPr>
          <p:cNvSpPr>
            <a:spLocks noGrp="1"/>
          </p:cNvSpPr>
          <p:nvPr>
            <p:ph idx="1"/>
          </p:nvPr>
        </p:nvSpPr>
        <p:spPr>
          <a:xfrm>
            <a:off x="135923" y="815541"/>
            <a:ext cx="11846012" cy="4646145"/>
          </a:xfrm>
        </p:spPr>
        <p:txBody>
          <a:bodyPr>
            <a:normAutofit/>
          </a:bodyPr>
          <a:lstStyle/>
          <a:p>
            <a:r>
              <a:rPr lang="en-US" sz="3200" dirty="0">
                <a:latin typeface="Lucida Console" panose="020B0609040504020204" pitchFamily="49" charset="0"/>
              </a:rPr>
              <a:t>$</a:t>
            </a:r>
            <a:r>
              <a:rPr lang="en-US" sz="3200" dirty="0" err="1">
                <a:latin typeface="Lucida Console" panose="020B0609040504020204" pitchFamily="49" charset="0"/>
              </a:rPr>
              <a:t>i</a:t>
            </a:r>
            <a:r>
              <a:rPr lang="en-US" sz="3200" dirty="0"/>
              <a:t>: An </a:t>
            </a:r>
            <a:r>
              <a:rPr lang="en-US" sz="3200" b="1" i="1" dirty="0"/>
              <a:t>immediate </a:t>
            </a:r>
            <a:r>
              <a:rPr lang="en-US" sz="3200" dirty="0"/>
              <a:t>value (i.e., a constant)</a:t>
            </a:r>
          </a:p>
          <a:p>
            <a:r>
              <a:rPr lang="en-US" sz="3200" dirty="0">
                <a:latin typeface="Lucida Console" panose="020B0609040504020204" pitchFamily="49" charset="0"/>
              </a:rPr>
              <a:t>%r</a:t>
            </a:r>
            <a:r>
              <a:rPr lang="en-US" sz="3200" dirty="0"/>
              <a:t>: A </a:t>
            </a:r>
            <a:r>
              <a:rPr lang="en-US" sz="3200" b="1" i="1" dirty="0"/>
              <a:t>register</a:t>
            </a:r>
            <a:r>
              <a:rPr lang="en-US" sz="3200" dirty="0"/>
              <a:t> value</a:t>
            </a:r>
          </a:p>
          <a:p>
            <a:r>
              <a:rPr lang="en-US" sz="3200" dirty="0">
                <a:latin typeface="Lucida Console" panose="020B0609040504020204" pitchFamily="49" charset="0"/>
              </a:rPr>
              <a:t>(%r)</a:t>
            </a:r>
            <a:r>
              <a:rPr lang="en-US" sz="3200" dirty="0"/>
              <a:t>: an </a:t>
            </a:r>
            <a:r>
              <a:rPr lang="en-US" sz="3200" b="1" i="1" dirty="0"/>
              <a:t>indirect reference</a:t>
            </a:r>
            <a:r>
              <a:rPr lang="en-US" sz="3200" dirty="0"/>
              <a:t> (i.e., dereferencing the pointer in </a:t>
            </a:r>
            <a:r>
              <a:rPr lang="en-US" sz="3200" dirty="0">
                <a:latin typeface="Lucida Console" panose="020B0609040504020204" pitchFamily="49" charset="0"/>
              </a:rPr>
              <a:t>%r</a:t>
            </a:r>
            <a:r>
              <a:rPr lang="en-US" sz="3200" dirty="0"/>
              <a:t>)</a:t>
            </a:r>
          </a:p>
          <a:p>
            <a:r>
              <a:rPr lang="en-US" sz="3200" dirty="0">
                <a:latin typeface="Lucida Console" panose="020B0609040504020204" pitchFamily="49" charset="0"/>
              </a:rPr>
              <a:t>o(%r)</a:t>
            </a:r>
            <a:r>
              <a:rPr lang="en-US" sz="3200" dirty="0"/>
              <a:t>: more generally, a </a:t>
            </a:r>
            <a:r>
              <a:rPr lang="en-US" sz="3200" b="1" i="1" dirty="0" err="1"/>
              <a:t>base+offset</a:t>
            </a:r>
            <a:r>
              <a:rPr lang="en-US" sz="3200" b="1" i="1" dirty="0"/>
              <a:t> indirect reference</a:t>
            </a:r>
            <a:r>
              <a:rPr lang="en-US" sz="3200" dirty="0"/>
              <a:t> (i.e., accessing the memory value at location </a:t>
            </a:r>
            <a:r>
              <a:rPr lang="en-US" sz="3200" dirty="0">
                <a:latin typeface="Lucida Console" panose="020B0609040504020204" pitchFamily="49" charset="0"/>
              </a:rPr>
              <a:t>%r + o</a:t>
            </a:r>
            <a:r>
              <a:rPr lang="en-US" sz="3200" dirty="0"/>
              <a:t>)</a:t>
            </a:r>
          </a:p>
          <a:p>
            <a:r>
              <a:rPr lang="en-US" sz="3200" dirty="0">
                <a:latin typeface="Lucida Console" panose="020B0609040504020204" pitchFamily="49" charset="0"/>
              </a:rPr>
              <a:t>g(%rip):</a:t>
            </a:r>
            <a:r>
              <a:rPr lang="en-US" sz="3200" dirty="0"/>
              <a:t> a </a:t>
            </a:r>
            <a:r>
              <a:rPr lang="en-US" sz="3200" b="1" i="1" dirty="0"/>
              <a:t>global                                                              symbol</a:t>
            </a:r>
            <a:r>
              <a:rPr lang="en-US" sz="3200" dirty="0"/>
              <a:t> that lives at                                                                       an offset </a:t>
            </a:r>
            <a:r>
              <a:rPr lang="en-US" sz="3200" dirty="0">
                <a:latin typeface="Lucida Console" panose="020B0609040504020204" pitchFamily="49" charset="0"/>
              </a:rPr>
              <a:t>g</a:t>
            </a:r>
            <a:r>
              <a:rPr lang="en-US" sz="3200" dirty="0"/>
              <a:t> from the                                                              current </a:t>
            </a:r>
            <a:r>
              <a:rPr lang="en-US" sz="3200" dirty="0">
                <a:latin typeface="Lucida Console" panose="020B0609040504020204" pitchFamily="49" charset="0"/>
              </a:rPr>
              <a:t>%rip</a:t>
            </a:r>
          </a:p>
        </p:txBody>
      </p:sp>
      <p:sp>
        <p:nvSpPr>
          <p:cNvPr id="6" name="TextBox 5">
            <a:extLst>
              <a:ext uri="{FF2B5EF4-FFF2-40B4-BE49-F238E27FC236}">
                <a16:creationId xmlns:a16="http://schemas.microsoft.com/office/drawing/2014/main" id="{D88BBC19-58AE-1167-C1D0-F706E1EE74DF}"/>
              </a:ext>
            </a:extLst>
          </p:cNvPr>
          <p:cNvSpPr txBox="1"/>
          <p:nvPr/>
        </p:nvSpPr>
        <p:spPr>
          <a:xfrm>
            <a:off x="4201298" y="3632884"/>
            <a:ext cx="3076832" cy="1323439"/>
          </a:xfrm>
          <a:prstGeom prst="rect">
            <a:avLst/>
          </a:prstGeom>
          <a:solidFill>
            <a:schemeClr val="bg1">
              <a:lumMod val="95000"/>
            </a:schemeClr>
          </a:solidFill>
        </p:spPr>
        <p:txBody>
          <a:bodyPr wrap="square">
            <a:spAutoFit/>
          </a:bodyPr>
          <a:lstStyle/>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global = </a:t>
            </a:r>
            <a:r>
              <a:rPr lang="en-US" sz="2000" dirty="0">
                <a:solidFill>
                  <a:schemeClr val="accent2"/>
                </a:solidFill>
                <a:latin typeface="Lucida Console" panose="020B0609040504020204" pitchFamily="49" charset="0"/>
              </a:rPr>
              <a:t>2</a:t>
            </a:r>
            <a:r>
              <a:rPr lang="en-US" sz="2000" dirty="0">
                <a:latin typeface="Lucida Console" panose="020B0609040504020204" pitchFamily="49" charset="0"/>
              </a:rPr>
              <a:t>;</a:t>
            </a:r>
          </a:p>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return</a:t>
            </a:r>
            <a:r>
              <a:rPr lang="en-US" sz="2000" dirty="0">
                <a:latin typeface="Lucida Console" panose="020B0609040504020204" pitchFamily="49" charset="0"/>
              </a:rPr>
              <a:t> global;</a:t>
            </a:r>
          </a:p>
          <a:p>
            <a:r>
              <a:rPr lang="en-US" sz="2000" dirty="0">
                <a:latin typeface="Lucida Console" panose="020B0609040504020204" pitchFamily="49" charset="0"/>
              </a:rPr>
              <a:t>}</a:t>
            </a:r>
          </a:p>
        </p:txBody>
      </p:sp>
      <p:sp>
        <p:nvSpPr>
          <p:cNvPr id="7" name="TextBox 6">
            <a:extLst>
              <a:ext uri="{FF2B5EF4-FFF2-40B4-BE49-F238E27FC236}">
                <a16:creationId xmlns:a16="http://schemas.microsoft.com/office/drawing/2014/main" id="{5DD22FB3-DE12-9351-4689-BB18A6EB192E}"/>
              </a:ext>
            </a:extLst>
          </p:cNvPr>
          <p:cNvSpPr txBox="1"/>
          <p:nvPr/>
        </p:nvSpPr>
        <p:spPr>
          <a:xfrm>
            <a:off x="3127291" y="4764890"/>
            <a:ext cx="9002928" cy="2031325"/>
          </a:xfrm>
          <a:prstGeom prst="rect">
            <a:avLst/>
          </a:prstGeom>
          <a:solidFill>
            <a:schemeClr val="bg1"/>
          </a:solidFill>
          <a:ln>
            <a:solidFill>
              <a:schemeClr val="tx1"/>
            </a:solidFill>
          </a:ln>
        </p:spPr>
        <p:txBody>
          <a:bodyPr wrap="square">
            <a:spAutoFit/>
          </a:bodyPr>
          <a:lstStyle/>
          <a:p>
            <a:r>
              <a:rPr lang="en-US" sz="1750" dirty="0">
                <a:solidFill>
                  <a:srgbClr val="C00000"/>
                </a:solidFill>
                <a:latin typeface="Lucida Console" panose="020B0609040504020204" pitchFamily="49" charset="0"/>
              </a:rPr>
              <a:t>00000000004004a6</a:t>
            </a:r>
            <a:r>
              <a:rPr lang="en-US" sz="1750" dirty="0">
                <a:latin typeface="Lucida Console" panose="020B0609040504020204" pitchFamily="49" charset="0"/>
              </a:rPr>
              <a:t> </a:t>
            </a:r>
            <a:r>
              <a:rPr lang="en-US" sz="1750" dirty="0">
                <a:solidFill>
                  <a:srgbClr val="00B050"/>
                </a:solidFill>
                <a:latin typeface="Lucida Console" panose="020B0609040504020204" pitchFamily="49" charset="0"/>
              </a:rPr>
              <a:t>&lt;main&gt;:</a:t>
            </a:r>
          </a:p>
          <a:p>
            <a:r>
              <a:rPr lang="en-US" sz="1750" dirty="0">
                <a:latin typeface="Lucida Console" panose="020B0609040504020204" pitchFamily="49" charset="0"/>
              </a:rPr>
              <a:t>  </a:t>
            </a:r>
            <a:r>
              <a:rPr lang="en-US" sz="1750" dirty="0">
                <a:solidFill>
                  <a:srgbClr val="C00000"/>
                </a:solidFill>
                <a:latin typeface="Lucida Console" panose="020B0609040504020204" pitchFamily="49" charset="0"/>
              </a:rPr>
              <a:t>4004a6</a:t>
            </a:r>
            <a:r>
              <a:rPr lang="en-US" sz="1750" dirty="0">
                <a:latin typeface="Lucida Console" panose="020B0609040504020204" pitchFamily="49" charset="0"/>
              </a:rPr>
              <a:t>:       </a:t>
            </a:r>
            <a:r>
              <a:rPr lang="en-US" sz="1750" dirty="0">
                <a:solidFill>
                  <a:srgbClr val="7030A0"/>
                </a:solidFill>
                <a:latin typeface="Lucida Console" panose="020B0609040504020204" pitchFamily="49" charset="0"/>
              </a:rPr>
              <a:t>55</a:t>
            </a:r>
            <a:r>
              <a:rPr lang="en-US" sz="1750" dirty="0">
                <a:latin typeface="Lucida Console" panose="020B0609040504020204" pitchFamily="49" charset="0"/>
              </a:rPr>
              <a:t>                      </a:t>
            </a:r>
            <a:r>
              <a:rPr lang="en-US" sz="1750" dirty="0">
                <a:solidFill>
                  <a:srgbClr val="0070C0"/>
                </a:solidFill>
                <a:latin typeface="Lucida Console" panose="020B0609040504020204" pitchFamily="49" charset="0"/>
              </a:rPr>
              <a:t>push</a:t>
            </a:r>
            <a:r>
              <a:rPr lang="en-US" sz="1750" dirty="0">
                <a:latin typeface="Lucida Console" panose="020B0609040504020204" pitchFamily="49" charset="0"/>
              </a:rPr>
              <a:t>   </a:t>
            </a:r>
            <a:r>
              <a:rPr lang="en-US" sz="1750" dirty="0">
                <a:solidFill>
                  <a:srgbClr val="FF66FF"/>
                </a:solidFill>
                <a:latin typeface="Lucida Console" panose="020B0609040504020204" pitchFamily="49" charset="0"/>
              </a:rPr>
              <a:t>%</a:t>
            </a:r>
            <a:r>
              <a:rPr lang="en-US" sz="1750" dirty="0" err="1">
                <a:solidFill>
                  <a:srgbClr val="FF66FF"/>
                </a:solidFill>
                <a:latin typeface="Lucida Console" panose="020B0609040504020204" pitchFamily="49" charset="0"/>
              </a:rPr>
              <a:t>rbp</a:t>
            </a:r>
            <a:endParaRPr lang="en-US" sz="1750" dirty="0">
              <a:solidFill>
                <a:srgbClr val="FF66FF"/>
              </a:solidFill>
              <a:latin typeface="Lucida Console" panose="020B0609040504020204" pitchFamily="49" charset="0"/>
            </a:endParaRPr>
          </a:p>
          <a:p>
            <a:r>
              <a:rPr lang="en-US" sz="1750" dirty="0">
                <a:latin typeface="Lucida Console" panose="020B0609040504020204" pitchFamily="49" charset="0"/>
              </a:rPr>
              <a:t>  </a:t>
            </a:r>
            <a:r>
              <a:rPr lang="en-US" sz="1750" dirty="0">
                <a:solidFill>
                  <a:srgbClr val="C00000"/>
                </a:solidFill>
                <a:latin typeface="Lucida Console" panose="020B0609040504020204" pitchFamily="49" charset="0"/>
              </a:rPr>
              <a:t>4004a7</a:t>
            </a:r>
            <a:r>
              <a:rPr lang="en-US" sz="1750" dirty="0">
                <a:latin typeface="Lucida Console" panose="020B0609040504020204" pitchFamily="49" charset="0"/>
              </a:rPr>
              <a:t>:       </a:t>
            </a:r>
            <a:r>
              <a:rPr lang="en-US" sz="1750" dirty="0">
                <a:solidFill>
                  <a:srgbClr val="7030A0"/>
                </a:solidFill>
                <a:latin typeface="Lucida Console" panose="020B0609040504020204" pitchFamily="49" charset="0"/>
              </a:rPr>
              <a:t>48 89 e5                </a:t>
            </a:r>
            <a:r>
              <a:rPr lang="en-US" sz="1750" dirty="0">
                <a:solidFill>
                  <a:srgbClr val="0070C0"/>
                </a:solidFill>
                <a:latin typeface="Lucida Console" panose="020B0609040504020204" pitchFamily="49" charset="0"/>
              </a:rPr>
              <a:t>mov</a:t>
            </a:r>
            <a:r>
              <a:rPr lang="en-US" sz="1750" dirty="0">
                <a:latin typeface="Lucida Console" panose="020B0609040504020204" pitchFamily="49" charset="0"/>
              </a:rPr>
              <a:t>    </a:t>
            </a:r>
            <a:r>
              <a:rPr lang="en-US" sz="1750" dirty="0">
                <a:solidFill>
                  <a:srgbClr val="FF66FF"/>
                </a:solidFill>
                <a:latin typeface="Lucida Console" panose="020B0609040504020204" pitchFamily="49" charset="0"/>
              </a:rPr>
              <a:t>%</a:t>
            </a:r>
            <a:r>
              <a:rPr lang="en-US" sz="1750" dirty="0" err="1">
                <a:solidFill>
                  <a:srgbClr val="FF66FF"/>
                </a:solidFill>
                <a:latin typeface="Lucida Console" panose="020B0609040504020204" pitchFamily="49" charset="0"/>
              </a:rPr>
              <a:t>rsp</a:t>
            </a:r>
            <a:r>
              <a:rPr lang="en-US" sz="1750" dirty="0">
                <a:latin typeface="Lucida Console" panose="020B0609040504020204" pitchFamily="49" charset="0"/>
              </a:rPr>
              <a:t>,</a:t>
            </a:r>
            <a:r>
              <a:rPr lang="en-US" sz="1750" dirty="0">
                <a:solidFill>
                  <a:srgbClr val="FF66FF"/>
                </a:solidFill>
                <a:latin typeface="Lucida Console" panose="020B0609040504020204" pitchFamily="49" charset="0"/>
              </a:rPr>
              <a:t>%</a:t>
            </a:r>
            <a:r>
              <a:rPr lang="en-US" sz="1750" dirty="0" err="1">
                <a:solidFill>
                  <a:srgbClr val="FF66FF"/>
                </a:solidFill>
                <a:latin typeface="Lucida Console" panose="020B0609040504020204" pitchFamily="49" charset="0"/>
              </a:rPr>
              <a:t>rbp</a:t>
            </a:r>
            <a:endParaRPr lang="en-US" sz="1750" dirty="0">
              <a:solidFill>
                <a:srgbClr val="FF66FF"/>
              </a:solidFill>
              <a:latin typeface="Lucida Console" panose="020B0609040504020204" pitchFamily="49" charset="0"/>
            </a:endParaRPr>
          </a:p>
          <a:p>
            <a:r>
              <a:rPr lang="en-US" sz="1750" dirty="0">
                <a:latin typeface="Lucida Console" panose="020B0609040504020204" pitchFamily="49" charset="0"/>
              </a:rPr>
              <a:t>  </a:t>
            </a:r>
            <a:r>
              <a:rPr lang="en-US" sz="1750" dirty="0">
                <a:solidFill>
                  <a:srgbClr val="C00000"/>
                </a:solidFill>
                <a:latin typeface="Lucida Console" panose="020B0609040504020204" pitchFamily="49" charset="0"/>
              </a:rPr>
              <a:t>4004aa</a:t>
            </a:r>
            <a:r>
              <a:rPr lang="en-US" sz="1750" dirty="0">
                <a:latin typeface="Lucida Console" panose="020B0609040504020204" pitchFamily="49" charset="0"/>
              </a:rPr>
              <a:t>:       </a:t>
            </a:r>
            <a:r>
              <a:rPr lang="en-US" sz="1750" dirty="0">
                <a:solidFill>
                  <a:srgbClr val="7030A0"/>
                </a:solidFill>
                <a:latin typeface="Lucida Console" panose="020B0609040504020204" pitchFamily="49" charset="0"/>
              </a:rPr>
              <a:t>8b 05 78 0b 20 00       </a:t>
            </a:r>
            <a:r>
              <a:rPr lang="en-US" sz="1750" dirty="0">
                <a:solidFill>
                  <a:srgbClr val="0070C0"/>
                </a:solidFill>
                <a:latin typeface="Lucida Console" panose="020B0609040504020204" pitchFamily="49" charset="0"/>
              </a:rPr>
              <a:t>mov</a:t>
            </a:r>
            <a:r>
              <a:rPr lang="en-US" sz="1750" dirty="0">
                <a:latin typeface="Lucida Console" panose="020B0609040504020204" pitchFamily="49" charset="0"/>
              </a:rPr>
              <a:t>    </a:t>
            </a:r>
            <a:r>
              <a:rPr lang="en-US" sz="1750" dirty="0">
                <a:solidFill>
                  <a:schemeClr val="accent2"/>
                </a:solidFill>
                <a:latin typeface="Lucida Console" panose="020B0609040504020204" pitchFamily="49" charset="0"/>
              </a:rPr>
              <a:t>0x200b78</a:t>
            </a:r>
            <a:r>
              <a:rPr lang="en-US" sz="1750" dirty="0">
                <a:latin typeface="Lucida Console" panose="020B0609040504020204" pitchFamily="49" charset="0"/>
              </a:rPr>
              <a:t>(</a:t>
            </a:r>
            <a:r>
              <a:rPr lang="en-US" sz="1750" dirty="0">
                <a:solidFill>
                  <a:srgbClr val="FF66FF"/>
                </a:solidFill>
                <a:latin typeface="Lucida Console" panose="020B0609040504020204" pitchFamily="49" charset="0"/>
              </a:rPr>
              <a:t>%rip</a:t>
            </a:r>
            <a:r>
              <a:rPr lang="en-US" sz="1750" dirty="0">
                <a:latin typeface="Lucida Console" panose="020B0609040504020204" pitchFamily="49" charset="0"/>
              </a:rPr>
              <a:t>),</a:t>
            </a:r>
            <a:r>
              <a:rPr lang="en-US" sz="1750" dirty="0">
                <a:solidFill>
                  <a:srgbClr val="FF66FF"/>
                </a:solidFill>
                <a:latin typeface="Lucida Console" panose="020B0609040504020204" pitchFamily="49" charset="0"/>
              </a:rPr>
              <a:t>%</a:t>
            </a:r>
            <a:r>
              <a:rPr lang="en-US" sz="1750" dirty="0" err="1">
                <a:solidFill>
                  <a:srgbClr val="FF66FF"/>
                </a:solidFill>
                <a:latin typeface="Lucida Console" panose="020B0609040504020204" pitchFamily="49" charset="0"/>
              </a:rPr>
              <a:t>eax</a:t>
            </a:r>
            <a:r>
              <a:rPr lang="en-US" sz="1750" dirty="0">
                <a:latin typeface="Lucida Console" panose="020B0609040504020204" pitchFamily="49" charset="0"/>
              </a:rPr>
              <a:t>     </a:t>
            </a:r>
          </a:p>
          <a:p>
            <a:r>
              <a:rPr lang="en-US" sz="1750" dirty="0">
                <a:solidFill>
                  <a:srgbClr val="00B050"/>
                </a:solidFill>
                <a:latin typeface="Lucida Console" panose="020B0609040504020204" pitchFamily="49" charset="0"/>
              </a:rPr>
              <a:t>                                               #&lt;global&gt;</a:t>
            </a:r>
          </a:p>
          <a:p>
            <a:r>
              <a:rPr lang="en-US" sz="1750" dirty="0">
                <a:latin typeface="Lucida Console" panose="020B0609040504020204" pitchFamily="49" charset="0"/>
              </a:rPr>
              <a:t>  </a:t>
            </a:r>
            <a:r>
              <a:rPr lang="en-US" sz="1750" dirty="0">
                <a:solidFill>
                  <a:srgbClr val="C00000"/>
                </a:solidFill>
                <a:latin typeface="Lucida Console" panose="020B0609040504020204" pitchFamily="49" charset="0"/>
              </a:rPr>
              <a:t>4004b0</a:t>
            </a:r>
            <a:r>
              <a:rPr lang="en-US" sz="1750" dirty="0">
                <a:latin typeface="Lucida Console" panose="020B0609040504020204" pitchFamily="49" charset="0"/>
              </a:rPr>
              <a:t>:       </a:t>
            </a:r>
            <a:r>
              <a:rPr lang="en-US" sz="1750" dirty="0">
                <a:solidFill>
                  <a:srgbClr val="7030A0"/>
                </a:solidFill>
                <a:latin typeface="Lucida Console" panose="020B0609040504020204" pitchFamily="49" charset="0"/>
              </a:rPr>
              <a:t>5d</a:t>
            </a:r>
            <a:r>
              <a:rPr lang="en-US" sz="1750" dirty="0">
                <a:latin typeface="Lucida Console" panose="020B0609040504020204" pitchFamily="49" charset="0"/>
              </a:rPr>
              <a:t>                      </a:t>
            </a:r>
            <a:r>
              <a:rPr lang="en-US" sz="1750" dirty="0">
                <a:solidFill>
                  <a:srgbClr val="0070C0"/>
                </a:solidFill>
                <a:latin typeface="Lucida Console" panose="020B0609040504020204" pitchFamily="49" charset="0"/>
              </a:rPr>
              <a:t>pop</a:t>
            </a:r>
            <a:r>
              <a:rPr lang="en-US" sz="1750" dirty="0">
                <a:latin typeface="Lucida Console" panose="020B0609040504020204" pitchFamily="49" charset="0"/>
              </a:rPr>
              <a:t>    </a:t>
            </a:r>
            <a:r>
              <a:rPr lang="en-US" sz="1750" dirty="0">
                <a:solidFill>
                  <a:srgbClr val="FF66FF"/>
                </a:solidFill>
                <a:latin typeface="Lucida Console" panose="020B0609040504020204" pitchFamily="49" charset="0"/>
              </a:rPr>
              <a:t>%</a:t>
            </a:r>
            <a:r>
              <a:rPr lang="en-US" sz="1750" dirty="0" err="1">
                <a:solidFill>
                  <a:srgbClr val="FF66FF"/>
                </a:solidFill>
                <a:latin typeface="Lucida Console" panose="020B0609040504020204" pitchFamily="49" charset="0"/>
              </a:rPr>
              <a:t>rbp</a:t>
            </a:r>
            <a:endParaRPr lang="en-US" sz="1750" dirty="0">
              <a:solidFill>
                <a:srgbClr val="FF66FF"/>
              </a:solidFill>
              <a:latin typeface="Lucida Console" panose="020B0609040504020204" pitchFamily="49" charset="0"/>
            </a:endParaRPr>
          </a:p>
          <a:p>
            <a:r>
              <a:rPr lang="en-US" sz="1750" dirty="0">
                <a:latin typeface="Lucida Console" panose="020B0609040504020204" pitchFamily="49" charset="0"/>
              </a:rPr>
              <a:t>  </a:t>
            </a:r>
            <a:r>
              <a:rPr lang="en-US" sz="1750" dirty="0">
                <a:solidFill>
                  <a:srgbClr val="C00000"/>
                </a:solidFill>
                <a:latin typeface="Lucida Console" panose="020B0609040504020204" pitchFamily="49" charset="0"/>
              </a:rPr>
              <a:t>4004b1</a:t>
            </a:r>
            <a:r>
              <a:rPr lang="en-US" sz="1750" dirty="0">
                <a:latin typeface="Lucida Console" panose="020B0609040504020204" pitchFamily="49" charset="0"/>
              </a:rPr>
              <a:t>:       </a:t>
            </a:r>
            <a:r>
              <a:rPr lang="en-US" sz="1750" dirty="0">
                <a:solidFill>
                  <a:srgbClr val="7030A0"/>
                </a:solidFill>
                <a:latin typeface="Lucida Console" panose="020B0609040504020204" pitchFamily="49" charset="0"/>
              </a:rPr>
              <a:t>c3</a:t>
            </a:r>
            <a:r>
              <a:rPr lang="en-US" sz="1750" dirty="0">
                <a:latin typeface="Lucida Console" panose="020B0609040504020204" pitchFamily="49" charset="0"/>
              </a:rPr>
              <a:t>                      </a:t>
            </a:r>
            <a:r>
              <a:rPr lang="en-US" sz="1750" dirty="0" err="1">
                <a:solidFill>
                  <a:srgbClr val="0070C0"/>
                </a:solidFill>
                <a:latin typeface="Lucida Console" panose="020B0609040504020204" pitchFamily="49" charset="0"/>
              </a:rPr>
              <a:t>retq</a:t>
            </a:r>
            <a:endParaRPr lang="en-US" sz="1750" dirty="0">
              <a:solidFill>
                <a:srgbClr val="0070C0"/>
              </a:solidFill>
              <a:latin typeface="Lucida Console" panose="020B0609040504020204" pitchFamily="49" charset="0"/>
            </a:endParaRPr>
          </a:p>
        </p:txBody>
      </p:sp>
      <p:grpSp>
        <p:nvGrpSpPr>
          <p:cNvPr id="25" name="Group 24">
            <a:extLst>
              <a:ext uri="{FF2B5EF4-FFF2-40B4-BE49-F238E27FC236}">
                <a16:creationId xmlns:a16="http://schemas.microsoft.com/office/drawing/2014/main" id="{A3D3A7DB-21D8-1CF4-48AC-BC90242A5AD4}"/>
              </a:ext>
            </a:extLst>
          </p:cNvPr>
          <p:cNvGrpSpPr/>
          <p:nvPr/>
        </p:nvGrpSpPr>
        <p:grpSpPr>
          <a:xfrm>
            <a:off x="213243" y="223023"/>
            <a:ext cx="3839771" cy="6486693"/>
            <a:chOff x="2020190" y="253613"/>
            <a:chExt cx="3839771" cy="6486693"/>
          </a:xfrm>
        </p:grpSpPr>
        <p:sp>
          <p:nvSpPr>
            <p:cNvPr id="26" name="Rectangle 25">
              <a:extLst>
                <a:ext uri="{FF2B5EF4-FFF2-40B4-BE49-F238E27FC236}">
                  <a16:creationId xmlns:a16="http://schemas.microsoft.com/office/drawing/2014/main" id="{CAFB1222-FCAD-F74B-CDBB-FA40506D8740}"/>
                </a:ext>
              </a:extLst>
            </p:cNvPr>
            <p:cNvSpPr/>
            <p:nvPr/>
          </p:nvSpPr>
          <p:spPr>
            <a:xfrm>
              <a:off x="2187257" y="253613"/>
              <a:ext cx="3672704" cy="64866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2E43F80-2019-D94F-A1C1-1F6B8C9D9BAA}"/>
                </a:ext>
              </a:extLst>
            </p:cNvPr>
            <p:cNvGrpSpPr/>
            <p:nvPr/>
          </p:nvGrpSpPr>
          <p:grpSpPr>
            <a:xfrm>
              <a:off x="2020190" y="315399"/>
              <a:ext cx="3839771" cy="6202488"/>
              <a:chOff x="7160490" y="136529"/>
              <a:chExt cx="3839771" cy="6202488"/>
            </a:xfrm>
          </p:grpSpPr>
          <p:sp>
            <p:nvSpPr>
              <p:cNvPr id="28" name="Rectangle 27">
                <a:extLst>
                  <a:ext uri="{FF2B5EF4-FFF2-40B4-BE49-F238E27FC236}">
                    <a16:creationId xmlns:a16="http://schemas.microsoft.com/office/drawing/2014/main" id="{E4F6A794-65BB-317F-79F3-B05C62E83546}"/>
                  </a:ext>
                </a:extLst>
              </p:cNvPr>
              <p:cNvSpPr/>
              <p:nvPr/>
            </p:nvSpPr>
            <p:spPr>
              <a:xfrm>
                <a:off x="7722492" y="518983"/>
                <a:ext cx="1507751" cy="52057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Stack</a:t>
                </a:r>
              </a:p>
            </p:txBody>
          </p:sp>
          <p:sp>
            <p:nvSpPr>
              <p:cNvPr id="29" name="Rectangle 28">
                <a:extLst>
                  <a:ext uri="{FF2B5EF4-FFF2-40B4-BE49-F238E27FC236}">
                    <a16:creationId xmlns:a16="http://schemas.microsoft.com/office/drawing/2014/main" id="{A7961603-17B0-EB62-7D18-2EDC59D3B563}"/>
                  </a:ext>
                </a:extLst>
              </p:cNvPr>
              <p:cNvSpPr/>
              <p:nvPr/>
            </p:nvSpPr>
            <p:spPr>
              <a:xfrm>
                <a:off x="7713194" y="5349081"/>
                <a:ext cx="1507751" cy="52057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Static data</a:t>
                </a:r>
              </a:p>
            </p:txBody>
          </p:sp>
          <p:sp>
            <p:nvSpPr>
              <p:cNvPr id="30" name="Rectangle 29">
                <a:extLst>
                  <a:ext uri="{FF2B5EF4-FFF2-40B4-BE49-F238E27FC236}">
                    <a16:creationId xmlns:a16="http://schemas.microsoft.com/office/drawing/2014/main" id="{AE4445FC-5371-7B9C-C72F-E149D9654870}"/>
                  </a:ext>
                </a:extLst>
              </p:cNvPr>
              <p:cNvSpPr/>
              <p:nvPr/>
            </p:nvSpPr>
            <p:spPr>
              <a:xfrm>
                <a:off x="7709878" y="3663103"/>
                <a:ext cx="1507751" cy="1685978"/>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Heap</a:t>
                </a:r>
              </a:p>
            </p:txBody>
          </p:sp>
          <p:sp>
            <p:nvSpPr>
              <p:cNvPr id="31" name="TextBox 30">
                <a:extLst>
                  <a:ext uri="{FF2B5EF4-FFF2-40B4-BE49-F238E27FC236}">
                    <a16:creationId xmlns:a16="http://schemas.microsoft.com/office/drawing/2014/main" id="{328784EF-C66F-6FE4-0BF6-C38852B6F9E4}"/>
                  </a:ext>
                </a:extLst>
              </p:cNvPr>
              <p:cNvSpPr txBox="1"/>
              <p:nvPr/>
            </p:nvSpPr>
            <p:spPr>
              <a:xfrm>
                <a:off x="7160490" y="136529"/>
                <a:ext cx="2630083" cy="315920"/>
              </a:xfrm>
              <a:prstGeom prst="rect">
                <a:avLst/>
              </a:prstGeom>
              <a:noFill/>
            </p:spPr>
            <p:txBody>
              <a:bodyPr wrap="square" rtlCol="0">
                <a:spAutoFit/>
              </a:bodyPr>
              <a:lstStyle/>
              <a:p>
                <a:pPr algn="ctr">
                  <a:lnSpc>
                    <a:spcPts val="1600"/>
                  </a:lnSpc>
                </a:pPr>
                <a:r>
                  <a:rPr lang="en-US" sz="2400" b="1" dirty="0">
                    <a:latin typeface="Segoe UI" panose="020B0502040204020203" pitchFamily="34" charset="0"/>
                    <a:cs typeface="Segoe UI" panose="020B0502040204020203" pitchFamily="34" charset="0"/>
                  </a:rPr>
                  <a:t>Address space</a:t>
                </a:r>
              </a:p>
            </p:txBody>
          </p:sp>
          <p:sp>
            <p:nvSpPr>
              <p:cNvPr id="32" name="Rectangle 31">
                <a:extLst>
                  <a:ext uri="{FF2B5EF4-FFF2-40B4-BE49-F238E27FC236}">
                    <a16:creationId xmlns:a16="http://schemas.microsoft.com/office/drawing/2014/main" id="{D578746B-F645-88E0-F80C-673836E2805F}"/>
                  </a:ext>
                </a:extLst>
              </p:cNvPr>
              <p:cNvSpPr/>
              <p:nvPr/>
            </p:nvSpPr>
            <p:spPr>
              <a:xfrm>
                <a:off x="7630197" y="464355"/>
                <a:ext cx="1677434" cy="5874662"/>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005B267-B350-2F22-1AB7-556C29584F5E}"/>
                  </a:ext>
                </a:extLst>
              </p:cNvPr>
              <p:cNvSpPr/>
              <p:nvPr/>
            </p:nvSpPr>
            <p:spPr>
              <a:xfrm>
                <a:off x="7709878" y="5863867"/>
                <a:ext cx="1507751" cy="38706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Segoe UI" panose="020B0502040204020203" pitchFamily="34" charset="0"/>
                    <a:cs typeface="Segoe UI" panose="020B0502040204020203" pitchFamily="34" charset="0"/>
                  </a:rPr>
                  <a:t>Code</a:t>
                </a:r>
              </a:p>
            </p:txBody>
          </p:sp>
          <p:sp>
            <p:nvSpPr>
              <p:cNvPr id="34" name="Right Brace 33">
                <a:extLst>
                  <a:ext uri="{FF2B5EF4-FFF2-40B4-BE49-F238E27FC236}">
                    <a16:creationId xmlns:a16="http://schemas.microsoft.com/office/drawing/2014/main" id="{F5545BE7-5F99-6493-B24F-524C2D0B5BA4}"/>
                  </a:ext>
                </a:extLst>
              </p:cNvPr>
              <p:cNvSpPr/>
              <p:nvPr/>
            </p:nvSpPr>
            <p:spPr>
              <a:xfrm>
                <a:off x="9428205" y="5885714"/>
                <a:ext cx="197709" cy="349683"/>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a:extLst>
                  <a:ext uri="{FF2B5EF4-FFF2-40B4-BE49-F238E27FC236}">
                    <a16:creationId xmlns:a16="http://schemas.microsoft.com/office/drawing/2014/main" id="{9486A088-80EA-F97F-1604-A08361117106}"/>
                  </a:ext>
                </a:extLst>
              </p:cNvPr>
              <p:cNvSpPr/>
              <p:nvPr/>
            </p:nvSpPr>
            <p:spPr>
              <a:xfrm>
                <a:off x="9428205" y="5355323"/>
                <a:ext cx="197709" cy="486851"/>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a:extLst>
                  <a:ext uri="{FF2B5EF4-FFF2-40B4-BE49-F238E27FC236}">
                    <a16:creationId xmlns:a16="http://schemas.microsoft.com/office/drawing/2014/main" id="{F2918F97-EDA3-2704-41EC-44D6489A0B94}"/>
                  </a:ext>
                </a:extLst>
              </p:cNvPr>
              <p:cNvSpPr/>
              <p:nvPr/>
            </p:nvSpPr>
            <p:spPr>
              <a:xfrm>
                <a:off x="9428205" y="3675586"/>
                <a:ext cx="197709" cy="1639317"/>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Right Brace 36">
                <a:extLst>
                  <a:ext uri="{FF2B5EF4-FFF2-40B4-BE49-F238E27FC236}">
                    <a16:creationId xmlns:a16="http://schemas.microsoft.com/office/drawing/2014/main" id="{991E9522-C32D-7E69-9560-61E969DBBAA4}"/>
                  </a:ext>
                </a:extLst>
              </p:cNvPr>
              <p:cNvSpPr/>
              <p:nvPr/>
            </p:nvSpPr>
            <p:spPr>
              <a:xfrm>
                <a:off x="9428205" y="518983"/>
                <a:ext cx="197709" cy="496843"/>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E6160B9F-5B5C-4AA4-D12C-0705A12F191F}"/>
                  </a:ext>
                </a:extLst>
              </p:cNvPr>
              <p:cNvSpPr txBox="1"/>
              <p:nvPr/>
            </p:nvSpPr>
            <p:spPr>
              <a:xfrm>
                <a:off x="9575800" y="571095"/>
                <a:ext cx="7270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R+W</a:t>
                </a:r>
              </a:p>
            </p:txBody>
          </p:sp>
          <p:sp>
            <p:nvSpPr>
              <p:cNvPr id="39" name="TextBox 38">
                <a:extLst>
                  <a:ext uri="{FF2B5EF4-FFF2-40B4-BE49-F238E27FC236}">
                    <a16:creationId xmlns:a16="http://schemas.microsoft.com/office/drawing/2014/main" id="{1F7A491D-C0DE-E05A-1C7F-AD82B0B5DF2E}"/>
                  </a:ext>
                </a:extLst>
              </p:cNvPr>
              <p:cNvSpPr txBox="1"/>
              <p:nvPr/>
            </p:nvSpPr>
            <p:spPr>
              <a:xfrm>
                <a:off x="9575799" y="4310578"/>
                <a:ext cx="727075"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R+W</a:t>
                </a:r>
              </a:p>
            </p:txBody>
          </p:sp>
          <p:sp>
            <p:nvSpPr>
              <p:cNvPr id="40" name="TextBox 39">
                <a:extLst>
                  <a:ext uri="{FF2B5EF4-FFF2-40B4-BE49-F238E27FC236}">
                    <a16:creationId xmlns:a16="http://schemas.microsoft.com/office/drawing/2014/main" id="{2FB19BDF-74CB-6369-8F80-3B96B2FFA373}"/>
                  </a:ext>
                </a:extLst>
              </p:cNvPr>
              <p:cNvSpPr txBox="1"/>
              <p:nvPr/>
            </p:nvSpPr>
            <p:spPr>
              <a:xfrm>
                <a:off x="9527059" y="5368224"/>
                <a:ext cx="1473202" cy="528350"/>
              </a:xfrm>
              <a:prstGeom prst="rect">
                <a:avLst/>
              </a:prstGeom>
              <a:noFill/>
            </p:spPr>
            <p:txBody>
              <a:bodyPr wrap="square" rtlCol="0">
                <a:spAutoFit/>
              </a:bodyPr>
              <a:lstStyle/>
              <a:p>
                <a:pPr algn="ctr">
                  <a:lnSpc>
                    <a:spcPts val="1700"/>
                  </a:lnSpc>
                </a:pPr>
                <a:r>
                  <a:rPr lang="en-US" b="1" dirty="0">
                    <a:latin typeface="Segoe UI" panose="020B0502040204020203" pitchFamily="34" charset="0"/>
                    <a:cs typeface="Segoe UI" panose="020B0502040204020203" pitchFamily="34" charset="0"/>
                  </a:rPr>
                  <a:t>R(+W for some data)</a:t>
                </a:r>
              </a:p>
            </p:txBody>
          </p:sp>
          <p:sp>
            <p:nvSpPr>
              <p:cNvPr id="41" name="TextBox 40">
                <a:extLst>
                  <a:ext uri="{FF2B5EF4-FFF2-40B4-BE49-F238E27FC236}">
                    <a16:creationId xmlns:a16="http://schemas.microsoft.com/office/drawing/2014/main" id="{F188572A-438C-C571-9E0A-C34E8E953870}"/>
                  </a:ext>
                </a:extLst>
              </p:cNvPr>
              <p:cNvSpPr txBox="1"/>
              <p:nvPr/>
            </p:nvSpPr>
            <p:spPr>
              <a:xfrm>
                <a:off x="9527059" y="5940114"/>
                <a:ext cx="839316" cy="310341"/>
              </a:xfrm>
              <a:prstGeom prst="rect">
                <a:avLst/>
              </a:prstGeom>
              <a:noFill/>
            </p:spPr>
            <p:txBody>
              <a:bodyPr wrap="square" rtlCol="0">
                <a:spAutoFit/>
              </a:bodyPr>
              <a:lstStyle/>
              <a:p>
                <a:pPr algn="ctr">
                  <a:lnSpc>
                    <a:spcPts val="1700"/>
                  </a:lnSpc>
                </a:pPr>
                <a:r>
                  <a:rPr lang="en-US" b="1" dirty="0">
                    <a:latin typeface="Segoe UI" panose="020B0502040204020203" pitchFamily="34" charset="0"/>
                    <a:cs typeface="Segoe UI" panose="020B0502040204020203" pitchFamily="34" charset="0"/>
                  </a:rPr>
                  <a:t>R+X</a:t>
                </a:r>
              </a:p>
            </p:txBody>
          </p:sp>
        </p:grpSp>
      </p:grpSp>
      <p:cxnSp>
        <p:nvCxnSpPr>
          <p:cNvPr id="43" name="Connector: Elbow 42">
            <a:extLst>
              <a:ext uri="{FF2B5EF4-FFF2-40B4-BE49-F238E27FC236}">
                <a16:creationId xmlns:a16="http://schemas.microsoft.com/office/drawing/2014/main" id="{8AE46887-5326-3E54-3263-FE8ECF7F4A2D}"/>
              </a:ext>
            </a:extLst>
          </p:cNvPr>
          <p:cNvCxnSpPr>
            <a:stCxn id="33" idx="1"/>
          </p:cNvCxnSpPr>
          <p:nvPr/>
        </p:nvCxnSpPr>
        <p:spPr>
          <a:xfrm rot="10800000">
            <a:off x="762631" y="5671751"/>
            <a:ext cx="12700" cy="533928"/>
          </a:xfrm>
          <a:prstGeom prst="bentConnector4">
            <a:avLst>
              <a:gd name="adj1" fmla="val 2330496"/>
              <a:gd name="adj2" fmla="val 9854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EF2D856-ABAA-5FA3-86B9-F475A5C765F6}"/>
              </a:ext>
            </a:extLst>
          </p:cNvPr>
          <p:cNvSpPr txBox="1"/>
          <p:nvPr/>
        </p:nvSpPr>
        <p:spPr>
          <a:xfrm>
            <a:off x="169" y="6246988"/>
            <a:ext cx="672460" cy="338554"/>
          </a:xfrm>
          <a:prstGeom prst="rect">
            <a:avLst/>
          </a:prstGeom>
          <a:solidFill>
            <a:schemeClr val="bg1"/>
          </a:solidFill>
        </p:spPr>
        <p:txBody>
          <a:bodyPr wrap="square" rtlCol="0">
            <a:spAutoFit/>
          </a:bodyPr>
          <a:lstStyle/>
          <a:p>
            <a:pPr algn="ctr"/>
            <a:r>
              <a:rPr lang="en-US" sz="1600" b="1" dirty="0">
                <a:latin typeface="Lucida Console" panose="020B0609040504020204" pitchFamily="49" charset="0"/>
              </a:rPr>
              <a:t>%rip</a:t>
            </a:r>
          </a:p>
        </p:txBody>
      </p:sp>
      <p:sp>
        <p:nvSpPr>
          <p:cNvPr id="49" name="TextBox 48">
            <a:extLst>
              <a:ext uri="{FF2B5EF4-FFF2-40B4-BE49-F238E27FC236}">
                <a16:creationId xmlns:a16="http://schemas.microsoft.com/office/drawing/2014/main" id="{C52D5E9A-E95E-3800-4EB3-CA3F3BE02619}"/>
              </a:ext>
            </a:extLst>
          </p:cNvPr>
          <p:cNvSpPr txBox="1"/>
          <p:nvPr/>
        </p:nvSpPr>
        <p:spPr>
          <a:xfrm>
            <a:off x="27682" y="4958009"/>
            <a:ext cx="1173329" cy="584775"/>
          </a:xfrm>
          <a:prstGeom prst="rect">
            <a:avLst/>
          </a:prstGeom>
          <a:solidFill>
            <a:schemeClr val="bg1"/>
          </a:solidFill>
        </p:spPr>
        <p:txBody>
          <a:bodyPr wrap="square" rtlCol="0">
            <a:spAutoFit/>
          </a:bodyPr>
          <a:lstStyle/>
          <a:p>
            <a:pPr algn="ctr"/>
            <a:r>
              <a:rPr lang="en-US" sz="1600" b="1" dirty="0">
                <a:latin typeface="Lucida Console" panose="020B0609040504020204" pitchFamily="49" charset="0"/>
              </a:rPr>
              <a:t>%rip + 0x200b78</a:t>
            </a:r>
          </a:p>
        </p:txBody>
      </p:sp>
    </p:spTree>
    <p:extLst>
      <p:ext uri="{BB962C8B-B14F-4D97-AF65-F5344CB8AC3E}">
        <p14:creationId xmlns:p14="http://schemas.microsoft.com/office/powerpoint/2010/main" val="123692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fill="hold" grpId="1"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2" presetClass="emph" presetSubtype="0" fill="hold" grpId="1" nodeType="withEffect">
                                  <p:stCondLst>
                                    <p:cond delay="0"/>
                                  </p:st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25"/>
                                        </p:tgtEl>
                                        <p:attrNameLst>
                                          <p:attrName>r</p:attrName>
                                        </p:attrNameLst>
                                      </p:cBhvr>
                                    </p:animRot>
                                    <p:animRot by="-240000">
                                      <p:cBhvr>
                                        <p:cTn id="30" dur="200" fill="hold">
                                          <p:stCondLst>
                                            <p:cond delay="200"/>
                                          </p:stCondLst>
                                        </p:cTn>
                                        <p:tgtEl>
                                          <p:spTgt spid="25"/>
                                        </p:tgtEl>
                                        <p:attrNameLst>
                                          <p:attrName>r</p:attrName>
                                        </p:attrNameLst>
                                      </p:cBhvr>
                                    </p:animRot>
                                    <p:animRot by="240000">
                                      <p:cBhvr>
                                        <p:cTn id="31" dur="200" fill="hold">
                                          <p:stCondLst>
                                            <p:cond delay="400"/>
                                          </p:stCondLst>
                                        </p:cTn>
                                        <p:tgtEl>
                                          <p:spTgt spid="25"/>
                                        </p:tgtEl>
                                        <p:attrNameLst>
                                          <p:attrName>r</p:attrName>
                                        </p:attrNameLst>
                                      </p:cBhvr>
                                    </p:animRot>
                                    <p:animRot by="-240000">
                                      <p:cBhvr>
                                        <p:cTn id="32" dur="200" fill="hold">
                                          <p:stCondLst>
                                            <p:cond delay="600"/>
                                          </p:stCondLst>
                                        </p:cTn>
                                        <p:tgtEl>
                                          <p:spTgt spid="25"/>
                                        </p:tgtEl>
                                        <p:attrNameLst>
                                          <p:attrName>r</p:attrName>
                                        </p:attrNameLst>
                                      </p:cBhvr>
                                    </p:animRot>
                                    <p:animRot by="120000">
                                      <p:cBhvr>
                                        <p:cTn id="33" dur="200" fill="hold">
                                          <p:stCondLst>
                                            <p:cond delay="800"/>
                                          </p:stCondLst>
                                        </p:cTn>
                                        <p:tgtEl>
                                          <p:spTgt spid="25"/>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1000" fill="hold"/>
                                        <p:tgtEl>
                                          <p:spTgt spid="43"/>
                                        </p:tgtEl>
                                        <p:attrNameLst>
                                          <p:attrName>ppt_w</p:attrName>
                                        </p:attrNameLst>
                                      </p:cBhvr>
                                      <p:tavLst>
                                        <p:tav tm="0">
                                          <p:val>
                                            <p:strVal val="#ppt_w+.3"/>
                                          </p:val>
                                        </p:tav>
                                        <p:tav tm="100000">
                                          <p:val>
                                            <p:strVal val="#ppt_w"/>
                                          </p:val>
                                        </p:tav>
                                      </p:tavLst>
                                    </p:anim>
                                    <p:anim calcmode="lin" valueType="num">
                                      <p:cBhvr>
                                        <p:cTn id="39" dur="1000" fill="hold"/>
                                        <p:tgtEl>
                                          <p:spTgt spid="43"/>
                                        </p:tgtEl>
                                        <p:attrNameLst>
                                          <p:attrName>ppt_h</p:attrName>
                                        </p:attrNameLst>
                                      </p:cBhvr>
                                      <p:tavLst>
                                        <p:tav tm="0">
                                          <p:val>
                                            <p:strVal val="#ppt_h"/>
                                          </p:val>
                                        </p:tav>
                                        <p:tav tm="100000">
                                          <p:val>
                                            <p:strVal val="#ppt_h"/>
                                          </p:val>
                                        </p:tav>
                                      </p:tavLst>
                                    </p:anim>
                                    <p:animEffect transition="in" filter="fade">
                                      <p:cBhvr>
                                        <p:cTn id="40" dur="1000"/>
                                        <p:tgtEl>
                                          <p:spTgt spid="43"/>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1000" fill="hold"/>
                                        <p:tgtEl>
                                          <p:spTgt spid="48"/>
                                        </p:tgtEl>
                                        <p:attrNameLst>
                                          <p:attrName>ppt_w</p:attrName>
                                        </p:attrNameLst>
                                      </p:cBhvr>
                                      <p:tavLst>
                                        <p:tav tm="0">
                                          <p:val>
                                            <p:strVal val="#ppt_w+.3"/>
                                          </p:val>
                                        </p:tav>
                                        <p:tav tm="100000">
                                          <p:val>
                                            <p:strVal val="#ppt_w"/>
                                          </p:val>
                                        </p:tav>
                                      </p:tavLst>
                                    </p:anim>
                                    <p:anim calcmode="lin" valueType="num">
                                      <p:cBhvr>
                                        <p:cTn id="44" dur="1000" fill="hold"/>
                                        <p:tgtEl>
                                          <p:spTgt spid="48"/>
                                        </p:tgtEl>
                                        <p:attrNameLst>
                                          <p:attrName>ppt_h</p:attrName>
                                        </p:attrNameLst>
                                      </p:cBhvr>
                                      <p:tavLst>
                                        <p:tav tm="0">
                                          <p:val>
                                            <p:strVal val="#ppt_h"/>
                                          </p:val>
                                        </p:tav>
                                        <p:tav tm="100000">
                                          <p:val>
                                            <p:strVal val="#ppt_h"/>
                                          </p:val>
                                        </p:tav>
                                      </p:tavLst>
                                    </p:anim>
                                    <p:animEffect transition="in" filter="fade">
                                      <p:cBhvr>
                                        <p:cTn id="45" dur="1000"/>
                                        <p:tgtEl>
                                          <p:spTgt spid="48"/>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p:cTn id="48" dur="1000" fill="hold"/>
                                        <p:tgtEl>
                                          <p:spTgt spid="49"/>
                                        </p:tgtEl>
                                        <p:attrNameLst>
                                          <p:attrName>ppt_w</p:attrName>
                                        </p:attrNameLst>
                                      </p:cBhvr>
                                      <p:tavLst>
                                        <p:tav tm="0">
                                          <p:val>
                                            <p:strVal val="#ppt_w+.3"/>
                                          </p:val>
                                        </p:tav>
                                        <p:tav tm="100000">
                                          <p:val>
                                            <p:strVal val="#ppt_w"/>
                                          </p:val>
                                        </p:tav>
                                      </p:tavLst>
                                    </p:anim>
                                    <p:anim calcmode="lin" valueType="num">
                                      <p:cBhvr>
                                        <p:cTn id="49" dur="1000" fill="hold"/>
                                        <p:tgtEl>
                                          <p:spTgt spid="49"/>
                                        </p:tgtEl>
                                        <p:attrNameLst>
                                          <p:attrName>ppt_h</p:attrName>
                                        </p:attrNameLst>
                                      </p:cBhvr>
                                      <p:tavLst>
                                        <p:tav tm="0">
                                          <p:val>
                                            <p:strVal val="#ppt_h"/>
                                          </p:val>
                                        </p:tav>
                                        <p:tav tm="100000">
                                          <p:val>
                                            <p:strVal val="#ppt_h"/>
                                          </p:val>
                                        </p:tav>
                                      </p:tavLst>
                                    </p:anim>
                                    <p:animEffect transition="in" filter="fade">
                                      <p:cBhvr>
                                        <p:cTn id="50" dur="1000"/>
                                        <p:tgtEl>
                                          <p:spTgt spid="49"/>
                                        </p:tgtEl>
                                      </p:cBhvr>
                                    </p:animEffect>
                                  </p:childTnLst>
                                </p:cTn>
                              </p:par>
                              <p:par>
                                <p:cTn id="51" presetID="32" presetClass="emph" presetSubtype="0" fill="hold" nodeType="withEffect">
                                  <p:stCondLst>
                                    <p:cond delay="0"/>
                                  </p:stCondLst>
                                  <p:childTnLst>
                                    <p:animRot by="120000">
                                      <p:cBhvr>
                                        <p:cTn id="52" dur="100" fill="hold">
                                          <p:stCondLst>
                                            <p:cond delay="0"/>
                                          </p:stCondLst>
                                        </p:cTn>
                                        <p:tgtEl>
                                          <p:spTgt spid="43"/>
                                        </p:tgtEl>
                                        <p:attrNameLst>
                                          <p:attrName>r</p:attrName>
                                        </p:attrNameLst>
                                      </p:cBhvr>
                                    </p:animRot>
                                    <p:animRot by="-240000">
                                      <p:cBhvr>
                                        <p:cTn id="53" dur="200" fill="hold">
                                          <p:stCondLst>
                                            <p:cond delay="200"/>
                                          </p:stCondLst>
                                        </p:cTn>
                                        <p:tgtEl>
                                          <p:spTgt spid="43"/>
                                        </p:tgtEl>
                                        <p:attrNameLst>
                                          <p:attrName>r</p:attrName>
                                        </p:attrNameLst>
                                      </p:cBhvr>
                                    </p:animRot>
                                    <p:animRot by="240000">
                                      <p:cBhvr>
                                        <p:cTn id="54" dur="200" fill="hold">
                                          <p:stCondLst>
                                            <p:cond delay="400"/>
                                          </p:stCondLst>
                                        </p:cTn>
                                        <p:tgtEl>
                                          <p:spTgt spid="43"/>
                                        </p:tgtEl>
                                        <p:attrNameLst>
                                          <p:attrName>r</p:attrName>
                                        </p:attrNameLst>
                                      </p:cBhvr>
                                    </p:animRot>
                                    <p:animRot by="-240000">
                                      <p:cBhvr>
                                        <p:cTn id="55" dur="200" fill="hold">
                                          <p:stCondLst>
                                            <p:cond delay="600"/>
                                          </p:stCondLst>
                                        </p:cTn>
                                        <p:tgtEl>
                                          <p:spTgt spid="43"/>
                                        </p:tgtEl>
                                        <p:attrNameLst>
                                          <p:attrName>r</p:attrName>
                                        </p:attrNameLst>
                                      </p:cBhvr>
                                    </p:animRot>
                                    <p:animRot by="120000">
                                      <p:cBhvr>
                                        <p:cTn id="56" dur="200" fill="hold">
                                          <p:stCondLst>
                                            <p:cond delay="800"/>
                                          </p:stCondLst>
                                        </p:cTn>
                                        <p:tgtEl>
                                          <p:spTgt spid="43"/>
                                        </p:tgtEl>
                                        <p:attrNameLst>
                                          <p:attrName>r</p:attrName>
                                        </p:attrNameLst>
                                      </p:cBhvr>
                                    </p:animRot>
                                  </p:childTnLst>
                                </p:cTn>
                              </p:par>
                              <p:par>
                                <p:cTn id="57" presetID="32" presetClass="emph" presetSubtype="0" fill="hold" grpId="1" nodeType="withEffect">
                                  <p:stCondLst>
                                    <p:cond delay="0"/>
                                  </p:stCondLst>
                                  <p:childTnLst>
                                    <p:animRot by="120000">
                                      <p:cBhvr>
                                        <p:cTn id="58" dur="100" fill="hold">
                                          <p:stCondLst>
                                            <p:cond delay="0"/>
                                          </p:stCondLst>
                                        </p:cTn>
                                        <p:tgtEl>
                                          <p:spTgt spid="48"/>
                                        </p:tgtEl>
                                        <p:attrNameLst>
                                          <p:attrName>r</p:attrName>
                                        </p:attrNameLst>
                                      </p:cBhvr>
                                    </p:animRot>
                                    <p:animRot by="-240000">
                                      <p:cBhvr>
                                        <p:cTn id="59" dur="200" fill="hold">
                                          <p:stCondLst>
                                            <p:cond delay="200"/>
                                          </p:stCondLst>
                                        </p:cTn>
                                        <p:tgtEl>
                                          <p:spTgt spid="48"/>
                                        </p:tgtEl>
                                        <p:attrNameLst>
                                          <p:attrName>r</p:attrName>
                                        </p:attrNameLst>
                                      </p:cBhvr>
                                    </p:animRot>
                                    <p:animRot by="240000">
                                      <p:cBhvr>
                                        <p:cTn id="60" dur="200" fill="hold">
                                          <p:stCondLst>
                                            <p:cond delay="400"/>
                                          </p:stCondLst>
                                        </p:cTn>
                                        <p:tgtEl>
                                          <p:spTgt spid="48"/>
                                        </p:tgtEl>
                                        <p:attrNameLst>
                                          <p:attrName>r</p:attrName>
                                        </p:attrNameLst>
                                      </p:cBhvr>
                                    </p:animRot>
                                    <p:animRot by="-240000">
                                      <p:cBhvr>
                                        <p:cTn id="61" dur="200" fill="hold">
                                          <p:stCondLst>
                                            <p:cond delay="600"/>
                                          </p:stCondLst>
                                        </p:cTn>
                                        <p:tgtEl>
                                          <p:spTgt spid="48"/>
                                        </p:tgtEl>
                                        <p:attrNameLst>
                                          <p:attrName>r</p:attrName>
                                        </p:attrNameLst>
                                      </p:cBhvr>
                                    </p:animRot>
                                    <p:animRot by="120000">
                                      <p:cBhvr>
                                        <p:cTn id="62" dur="200" fill="hold">
                                          <p:stCondLst>
                                            <p:cond delay="800"/>
                                          </p:stCondLst>
                                        </p:cTn>
                                        <p:tgtEl>
                                          <p:spTgt spid="48"/>
                                        </p:tgtEl>
                                        <p:attrNameLst>
                                          <p:attrName>r</p:attrName>
                                        </p:attrNameLst>
                                      </p:cBhvr>
                                    </p:animRot>
                                  </p:childTnLst>
                                </p:cTn>
                              </p:par>
                              <p:par>
                                <p:cTn id="63" presetID="32" presetClass="emph" presetSubtype="0" fill="hold" grpId="1" nodeType="withEffect">
                                  <p:stCondLst>
                                    <p:cond delay="0"/>
                                  </p:stCondLst>
                                  <p:childTnLst>
                                    <p:animRot by="120000">
                                      <p:cBhvr>
                                        <p:cTn id="64" dur="100" fill="hold">
                                          <p:stCondLst>
                                            <p:cond delay="0"/>
                                          </p:stCondLst>
                                        </p:cTn>
                                        <p:tgtEl>
                                          <p:spTgt spid="49"/>
                                        </p:tgtEl>
                                        <p:attrNameLst>
                                          <p:attrName>r</p:attrName>
                                        </p:attrNameLst>
                                      </p:cBhvr>
                                    </p:animRot>
                                    <p:animRot by="-240000">
                                      <p:cBhvr>
                                        <p:cTn id="65" dur="200" fill="hold">
                                          <p:stCondLst>
                                            <p:cond delay="200"/>
                                          </p:stCondLst>
                                        </p:cTn>
                                        <p:tgtEl>
                                          <p:spTgt spid="49"/>
                                        </p:tgtEl>
                                        <p:attrNameLst>
                                          <p:attrName>r</p:attrName>
                                        </p:attrNameLst>
                                      </p:cBhvr>
                                    </p:animRot>
                                    <p:animRot by="240000">
                                      <p:cBhvr>
                                        <p:cTn id="66" dur="200" fill="hold">
                                          <p:stCondLst>
                                            <p:cond delay="400"/>
                                          </p:stCondLst>
                                        </p:cTn>
                                        <p:tgtEl>
                                          <p:spTgt spid="49"/>
                                        </p:tgtEl>
                                        <p:attrNameLst>
                                          <p:attrName>r</p:attrName>
                                        </p:attrNameLst>
                                      </p:cBhvr>
                                    </p:animRot>
                                    <p:animRot by="-240000">
                                      <p:cBhvr>
                                        <p:cTn id="67" dur="200" fill="hold">
                                          <p:stCondLst>
                                            <p:cond delay="600"/>
                                          </p:stCondLst>
                                        </p:cTn>
                                        <p:tgtEl>
                                          <p:spTgt spid="49"/>
                                        </p:tgtEl>
                                        <p:attrNameLst>
                                          <p:attrName>r</p:attrName>
                                        </p:attrNameLst>
                                      </p:cBhvr>
                                    </p:animRot>
                                    <p:animRot by="120000">
                                      <p:cBhvr>
                                        <p:cTn id="68" dur="200" fill="hold">
                                          <p:stCondLst>
                                            <p:cond delay="800"/>
                                          </p:stCondLst>
                                        </p:cTn>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48" grpId="0" animBg="1"/>
      <p:bldP spid="48" grpId="1" animBg="1"/>
      <p:bldP spid="49" grpId="0" animBg="1"/>
      <p:bldP spid="4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E7DC-3766-1E21-1F0E-8D37F77EE974}"/>
              </a:ext>
            </a:extLst>
          </p:cNvPr>
          <p:cNvSpPr>
            <a:spLocks noGrp="1"/>
          </p:cNvSpPr>
          <p:nvPr>
            <p:ph type="title"/>
          </p:nvPr>
        </p:nvSpPr>
        <p:spPr>
          <a:xfrm>
            <a:off x="838200" y="19134"/>
            <a:ext cx="10515600" cy="1325563"/>
          </a:xfrm>
        </p:spPr>
        <p:txBody>
          <a:bodyPr/>
          <a:lstStyle/>
          <a:p>
            <a:r>
              <a:rPr lang="en-US" dirty="0"/>
              <a:t>Arithmetic Instructions</a:t>
            </a:r>
          </a:p>
        </p:txBody>
      </p:sp>
      <p:sp>
        <p:nvSpPr>
          <p:cNvPr id="5" name="Content Placeholder 4">
            <a:extLst>
              <a:ext uri="{FF2B5EF4-FFF2-40B4-BE49-F238E27FC236}">
                <a16:creationId xmlns:a16="http://schemas.microsoft.com/office/drawing/2014/main" id="{9A894E1E-0192-E253-4394-09067A386C13}"/>
              </a:ext>
            </a:extLst>
          </p:cNvPr>
          <p:cNvSpPr>
            <a:spLocks noGrp="1"/>
          </p:cNvSpPr>
          <p:nvPr>
            <p:ph idx="1"/>
          </p:nvPr>
        </p:nvSpPr>
        <p:spPr>
          <a:xfrm>
            <a:off x="265670" y="1121289"/>
            <a:ext cx="11660659" cy="4351338"/>
          </a:xfrm>
        </p:spPr>
        <p:txBody>
          <a:bodyPr/>
          <a:lstStyle/>
          <a:p>
            <a:r>
              <a:rPr lang="en-US" dirty="0"/>
              <a:t>The general format is </a:t>
            </a:r>
            <a:r>
              <a:rPr lang="en-US" dirty="0">
                <a:latin typeface="Lucida Console" panose="020B0609040504020204" pitchFamily="49" charset="0"/>
              </a:rPr>
              <a:t>op </a:t>
            </a:r>
            <a:r>
              <a:rPr lang="en-US" dirty="0" err="1">
                <a:latin typeface="Lucida Console" panose="020B0609040504020204" pitchFamily="49" charset="0"/>
              </a:rPr>
              <a:t>src</a:t>
            </a:r>
            <a:r>
              <a:rPr lang="en-US" dirty="0">
                <a:latin typeface="Lucida Console" panose="020B0609040504020204" pitchFamily="49" charset="0"/>
              </a:rPr>
              <a:t>, </a:t>
            </a:r>
            <a:r>
              <a:rPr lang="en-US" dirty="0" err="1">
                <a:latin typeface="Lucida Console" panose="020B0609040504020204" pitchFamily="49" charset="0"/>
              </a:rPr>
              <a:t>dst</a:t>
            </a:r>
            <a:r>
              <a:rPr lang="en-US" dirty="0"/>
              <a:t> which means </a:t>
            </a:r>
            <a:r>
              <a:rPr lang="en-US" dirty="0" err="1">
                <a:latin typeface="Lucida Console" panose="020B0609040504020204" pitchFamily="49" charset="0"/>
              </a:rPr>
              <a:t>dst</a:t>
            </a:r>
            <a:r>
              <a:rPr lang="en-US" dirty="0">
                <a:latin typeface="Lucida Console" panose="020B0609040504020204" pitchFamily="49" charset="0"/>
              </a:rPr>
              <a:t> = </a:t>
            </a:r>
            <a:r>
              <a:rPr lang="en-US" dirty="0" err="1">
                <a:latin typeface="Lucida Console" panose="020B0609040504020204" pitchFamily="49" charset="0"/>
              </a:rPr>
              <a:t>dst</a:t>
            </a:r>
            <a:r>
              <a:rPr lang="en-US" dirty="0">
                <a:latin typeface="Lucida Console" panose="020B0609040504020204" pitchFamily="49" charset="0"/>
              </a:rPr>
              <a:t> op </a:t>
            </a:r>
            <a:r>
              <a:rPr lang="en-US" dirty="0" err="1">
                <a:latin typeface="Lucida Console" panose="020B0609040504020204" pitchFamily="49" charset="0"/>
              </a:rPr>
              <a:t>src</a:t>
            </a:r>
            <a:endParaRPr lang="en-US" dirty="0">
              <a:latin typeface="Lucida Console" panose="020B0609040504020204" pitchFamily="49" charset="0"/>
            </a:endParaRPr>
          </a:p>
          <a:p>
            <a:pPr lvl="1"/>
            <a:r>
              <a:rPr lang="en-US" dirty="0"/>
              <a:t>Ex: </a:t>
            </a:r>
            <a:r>
              <a:rPr lang="en-US" dirty="0" err="1">
                <a:latin typeface="Lucida Console" panose="020B0609040504020204" pitchFamily="49" charset="0"/>
              </a:rPr>
              <a:t>addl</a:t>
            </a:r>
            <a:r>
              <a:rPr lang="en-US" dirty="0">
                <a:latin typeface="Lucida Console" panose="020B0609040504020204" pitchFamily="49" charset="0"/>
              </a:rPr>
              <a:t> %</a:t>
            </a:r>
            <a:r>
              <a:rPr lang="en-US" dirty="0" err="1">
                <a:latin typeface="Lucida Console" panose="020B0609040504020204" pitchFamily="49" charset="0"/>
              </a:rPr>
              <a:t>eax</a:t>
            </a:r>
            <a:r>
              <a:rPr lang="en-US" dirty="0">
                <a:latin typeface="Lucida Console" panose="020B0609040504020204" pitchFamily="49" charset="0"/>
              </a:rPr>
              <a:t>, %</a:t>
            </a:r>
            <a:r>
              <a:rPr lang="en-US" dirty="0" err="1">
                <a:latin typeface="Lucida Console" panose="020B0609040504020204" pitchFamily="49" charset="0"/>
              </a:rPr>
              <a:t>ebx</a:t>
            </a:r>
            <a:r>
              <a:rPr lang="en-US" dirty="0"/>
              <a:t> means </a:t>
            </a:r>
            <a:r>
              <a:rPr lang="en-US" dirty="0">
                <a:latin typeface="Lucida Console" panose="020B0609040504020204" pitchFamily="49" charset="0"/>
              </a:rPr>
              <a:t>%</a:t>
            </a:r>
            <a:r>
              <a:rPr lang="en-US" dirty="0" err="1">
                <a:latin typeface="Lucida Console" panose="020B0609040504020204" pitchFamily="49" charset="0"/>
              </a:rPr>
              <a:t>ebx</a:t>
            </a:r>
            <a:r>
              <a:rPr lang="en-US" dirty="0">
                <a:latin typeface="Lucida Console" panose="020B0609040504020204" pitchFamily="49" charset="0"/>
              </a:rPr>
              <a:t> = %</a:t>
            </a:r>
            <a:r>
              <a:rPr lang="en-US" dirty="0" err="1">
                <a:latin typeface="Lucida Console" panose="020B0609040504020204" pitchFamily="49" charset="0"/>
              </a:rPr>
              <a:t>ebx</a:t>
            </a:r>
            <a:r>
              <a:rPr lang="en-US" dirty="0">
                <a:latin typeface="Lucida Console" panose="020B0609040504020204" pitchFamily="49" charset="0"/>
              </a:rPr>
              <a:t> + %</a:t>
            </a:r>
            <a:r>
              <a:rPr lang="en-US" dirty="0" err="1">
                <a:latin typeface="Lucida Console" panose="020B0609040504020204" pitchFamily="49" charset="0"/>
              </a:rPr>
              <a:t>eax</a:t>
            </a:r>
            <a:endParaRPr lang="en-US" dirty="0">
              <a:latin typeface="Lucida Console" panose="020B0609040504020204" pitchFamily="49" charset="0"/>
            </a:endParaRPr>
          </a:p>
          <a:p>
            <a:pPr lvl="1"/>
            <a:r>
              <a:rPr lang="en-US" dirty="0"/>
              <a:t>Ex: </a:t>
            </a:r>
            <a:r>
              <a:rPr lang="en-US" dirty="0" err="1">
                <a:latin typeface="Lucida Console" panose="020B0609040504020204" pitchFamily="49" charset="0"/>
              </a:rPr>
              <a:t>subq</a:t>
            </a:r>
            <a:r>
              <a:rPr lang="en-US" dirty="0">
                <a:latin typeface="Lucida Console" panose="020B0609040504020204" pitchFamily="49" charset="0"/>
              </a:rPr>
              <a:t> %</a:t>
            </a:r>
            <a:r>
              <a:rPr lang="en-US" dirty="0" err="1">
                <a:latin typeface="Lucida Console" panose="020B0609040504020204" pitchFamily="49" charset="0"/>
              </a:rPr>
              <a:t>rdi</a:t>
            </a:r>
            <a:r>
              <a:rPr lang="en-US" dirty="0">
                <a:latin typeface="Lucida Console" panose="020B0609040504020204" pitchFamily="49" charset="0"/>
              </a:rPr>
              <a:t>, %r9</a:t>
            </a:r>
            <a:r>
              <a:rPr lang="en-US" dirty="0"/>
              <a:t> means </a:t>
            </a:r>
            <a:r>
              <a:rPr lang="en-US" dirty="0">
                <a:latin typeface="Lucida Console" panose="020B0609040504020204" pitchFamily="49" charset="0"/>
              </a:rPr>
              <a:t>%r9 = %r9 - %</a:t>
            </a:r>
            <a:r>
              <a:rPr lang="en-US" dirty="0" err="1">
                <a:latin typeface="Lucida Console" panose="020B0609040504020204" pitchFamily="49" charset="0"/>
              </a:rPr>
              <a:t>rdi</a:t>
            </a:r>
            <a:endParaRPr lang="en-US" dirty="0">
              <a:latin typeface="Lucida Console" panose="020B0609040504020204" pitchFamily="49" charset="0"/>
            </a:endParaRPr>
          </a:p>
          <a:p>
            <a:r>
              <a:rPr lang="en-US" dirty="0"/>
              <a:t>The Intel manuals describe the byte-level format of arithmetic instructions (and all others!)</a:t>
            </a:r>
          </a:p>
        </p:txBody>
      </p:sp>
      <p:pic>
        <p:nvPicPr>
          <p:cNvPr id="4" name="Picture 3">
            <a:extLst>
              <a:ext uri="{FF2B5EF4-FFF2-40B4-BE49-F238E27FC236}">
                <a16:creationId xmlns:a16="http://schemas.microsoft.com/office/drawing/2014/main" id="{21C60DAC-B194-A3FC-6637-029D028F896C}"/>
              </a:ext>
            </a:extLst>
          </p:cNvPr>
          <p:cNvPicPr>
            <a:picLocks noChangeAspect="1"/>
          </p:cNvPicPr>
          <p:nvPr/>
        </p:nvPicPr>
        <p:blipFill>
          <a:blip r:embed="rId3"/>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33E095A-CA50-9F0A-3264-B012BB1CECB8}"/>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7001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6B21-EE0F-8D3E-4140-0DD650E42AB1}"/>
              </a:ext>
            </a:extLst>
          </p:cNvPr>
          <p:cNvSpPr>
            <a:spLocks noGrp="1"/>
          </p:cNvSpPr>
          <p:nvPr>
            <p:ph type="title"/>
          </p:nvPr>
        </p:nvSpPr>
        <p:spPr>
          <a:xfrm>
            <a:off x="838200" y="6777"/>
            <a:ext cx="10515600" cy="876218"/>
          </a:xfrm>
        </p:spPr>
        <p:txBody>
          <a:bodyPr/>
          <a:lstStyle/>
          <a:p>
            <a:r>
              <a:rPr lang="en-US" dirty="0"/>
              <a:t>More Complicated Memory References</a:t>
            </a:r>
          </a:p>
        </p:txBody>
      </p:sp>
      <p:sp>
        <p:nvSpPr>
          <p:cNvPr id="3" name="Content Placeholder 2">
            <a:extLst>
              <a:ext uri="{FF2B5EF4-FFF2-40B4-BE49-F238E27FC236}">
                <a16:creationId xmlns:a16="http://schemas.microsoft.com/office/drawing/2014/main" id="{15755B9B-1AD2-0E22-5BF6-EBF66689B4C1}"/>
              </a:ext>
            </a:extLst>
          </p:cNvPr>
          <p:cNvSpPr>
            <a:spLocks noGrp="1"/>
          </p:cNvSpPr>
          <p:nvPr>
            <p:ph idx="1"/>
          </p:nvPr>
        </p:nvSpPr>
        <p:spPr>
          <a:xfrm>
            <a:off x="608570" y="790833"/>
            <a:ext cx="10974859" cy="2638168"/>
          </a:xfrm>
        </p:spPr>
        <p:txBody>
          <a:bodyPr>
            <a:normAutofit/>
          </a:bodyPr>
          <a:lstStyle/>
          <a:p>
            <a:r>
              <a:rPr lang="en-US" dirty="0"/>
              <a:t>x86 supports an </a:t>
            </a:r>
            <a:r>
              <a:rPr lang="en-US" dirty="0">
                <a:latin typeface="Lucida Console" panose="020B0609040504020204" pitchFamily="49" charset="0"/>
              </a:rPr>
              <a:t>offset(base, index, scale)</a:t>
            </a:r>
            <a:r>
              <a:rPr lang="en-US" dirty="0"/>
              <a:t> mode</a:t>
            </a:r>
          </a:p>
          <a:p>
            <a:pPr lvl="1"/>
            <a:r>
              <a:rPr lang="en-US" dirty="0"/>
              <a:t>The referenced value is at </a:t>
            </a:r>
            <a:r>
              <a:rPr lang="en-US" dirty="0">
                <a:latin typeface="Lucida Console" panose="020B0609040504020204" pitchFamily="49" charset="0"/>
              </a:rPr>
              <a:t>offset + base + (index * scale)</a:t>
            </a:r>
          </a:p>
          <a:p>
            <a:pPr lvl="1"/>
            <a:r>
              <a:rPr lang="en-US" dirty="0">
                <a:latin typeface="Lucida Console" panose="020B0609040504020204" pitchFamily="49" charset="0"/>
              </a:rPr>
              <a:t>offset</a:t>
            </a:r>
            <a:r>
              <a:rPr lang="en-US" dirty="0"/>
              <a:t> must be a constant</a:t>
            </a:r>
          </a:p>
          <a:p>
            <a:pPr lvl="1"/>
            <a:r>
              <a:rPr lang="en-US" dirty="0">
                <a:latin typeface="Lucida Console" panose="020B0609040504020204" pitchFamily="49" charset="0"/>
              </a:rPr>
              <a:t>scale</a:t>
            </a:r>
            <a:r>
              <a:rPr lang="en-US" dirty="0"/>
              <a:t> must be 1, 2, 4, or 8</a:t>
            </a:r>
          </a:p>
          <a:p>
            <a:pPr lvl="1"/>
            <a:r>
              <a:rPr lang="en-US" dirty="0"/>
              <a:t>The default </a:t>
            </a:r>
            <a:r>
              <a:rPr lang="en-US" dirty="0">
                <a:latin typeface="Lucida Console" panose="020B0609040504020204" pitchFamily="49" charset="0"/>
              </a:rPr>
              <a:t>offset</a:t>
            </a:r>
            <a:r>
              <a:rPr lang="en-US" dirty="0"/>
              <a:t>, </a:t>
            </a:r>
            <a:r>
              <a:rPr lang="en-US" dirty="0">
                <a:latin typeface="Lucida Console" panose="020B0609040504020204" pitchFamily="49" charset="0"/>
              </a:rPr>
              <a:t>base</a:t>
            </a:r>
            <a:r>
              <a:rPr lang="en-US" dirty="0"/>
              <a:t>, and </a:t>
            </a:r>
            <a:r>
              <a:rPr lang="en-US" dirty="0">
                <a:latin typeface="Lucida Console" panose="020B0609040504020204" pitchFamily="49" charset="0"/>
              </a:rPr>
              <a:t>index</a:t>
            </a:r>
            <a:r>
              <a:rPr lang="en-US" dirty="0"/>
              <a:t> are 0, whereas the default </a:t>
            </a:r>
            <a:r>
              <a:rPr lang="en-US" dirty="0">
                <a:latin typeface="Lucida Console" panose="020B0609040504020204" pitchFamily="49" charset="0"/>
              </a:rPr>
              <a:t>scale</a:t>
            </a:r>
            <a:r>
              <a:rPr lang="en-US" dirty="0"/>
              <a:t> is 1</a:t>
            </a:r>
          </a:p>
          <a:p>
            <a:r>
              <a:rPr lang="en-US" dirty="0"/>
              <a:t>This strategery is helpful for various kinds of array accesses</a:t>
            </a:r>
          </a:p>
        </p:txBody>
      </p:sp>
      <p:pic>
        <p:nvPicPr>
          <p:cNvPr id="1026" name="Picture 2">
            <a:extLst>
              <a:ext uri="{FF2B5EF4-FFF2-40B4-BE49-F238E27FC236}">
                <a16:creationId xmlns:a16="http://schemas.microsoft.com/office/drawing/2014/main" id="{37DCEDF6-80B0-5AAF-99E8-5DF69ED60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7627329-661A-F8ED-FC06-E1A505E6D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6C2415-3AB1-4F09-1E73-6D6611613CE7}"/>
              </a:ext>
            </a:extLst>
          </p:cNvPr>
          <p:cNvSpPr txBox="1"/>
          <p:nvPr/>
        </p:nvSpPr>
        <p:spPr>
          <a:xfrm>
            <a:off x="71050" y="3429000"/>
            <a:ext cx="4772797" cy="1323439"/>
          </a:xfrm>
          <a:prstGeom prst="rect">
            <a:avLst/>
          </a:prstGeom>
          <a:solidFill>
            <a:schemeClr val="bg1">
              <a:lumMod val="95000"/>
            </a:schemeClr>
          </a:solidFill>
        </p:spPr>
        <p:txBody>
          <a:bodyPr wrap="square">
            <a:spAutoFit/>
          </a:bodyPr>
          <a:lstStyle/>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arr</a:t>
            </a:r>
            <a:r>
              <a:rPr lang="en-US" sz="2000" dirty="0">
                <a:latin typeface="Lucida Console" panose="020B0609040504020204" pitchFamily="49" charset="0"/>
              </a:rPr>
              <a:t>[4] = {</a:t>
            </a:r>
            <a:r>
              <a:rPr lang="en-US" sz="2000" dirty="0">
                <a:solidFill>
                  <a:schemeClr val="accent2"/>
                </a:solidFill>
                <a:latin typeface="Lucida Console" panose="020B0609040504020204" pitchFamily="49" charset="0"/>
              </a:rPr>
              <a:t>99</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88</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77</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66</a:t>
            </a:r>
            <a:r>
              <a:rPr lang="en-US" sz="2000" dirty="0">
                <a:latin typeface="Lucida Console" panose="020B0609040504020204" pitchFamily="49" charset="0"/>
              </a:rPr>
              <a:t>};</a:t>
            </a:r>
          </a:p>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f(</a:t>
            </a:r>
            <a:r>
              <a:rPr lang="en-US" sz="2000" dirty="0">
                <a:solidFill>
                  <a:schemeClr val="accent1"/>
                </a:solidFill>
                <a:latin typeface="Lucida Console" panose="020B0609040504020204" pitchFamily="49" charset="0"/>
              </a:rPr>
              <a:t>unsigned int</a:t>
            </a: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return</a:t>
            </a:r>
            <a:r>
              <a:rPr lang="en-US" sz="2000" dirty="0">
                <a:latin typeface="Lucida Console" panose="020B0609040504020204" pitchFamily="49" charset="0"/>
              </a:rPr>
              <a:t> </a:t>
            </a:r>
            <a:r>
              <a:rPr lang="en-US" sz="2000" dirty="0" err="1">
                <a:latin typeface="Lucida Console" panose="020B0609040504020204" pitchFamily="49" charset="0"/>
              </a:rPr>
              <a:t>arr</a:t>
            </a:r>
            <a:r>
              <a:rPr lang="en-US" sz="2000" dirty="0">
                <a:latin typeface="Lucida Console" panose="020B0609040504020204" pitchFamily="49" charset="0"/>
              </a:rPr>
              <a:t>[</a:t>
            </a:r>
            <a:r>
              <a:rPr lang="en-US" sz="2000" dirty="0" err="1">
                <a:latin typeface="Lucida Console" panose="020B0609040504020204" pitchFamily="49" charset="0"/>
              </a:rPr>
              <a:t>i</a:t>
            </a:r>
            <a:r>
              <a:rPr lang="en-US" sz="2000" dirty="0">
                <a:latin typeface="Lucida Console" panose="020B0609040504020204" pitchFamily="49" charset="0"/>
              </a:rPr>
              <a:t>];</a:t>
            </a:r>
          </a:p>
          <a:p>
            <a:r>
              <a:rPr lang="en-US" sz="2000" dirty="0">
                <a:latin typeface="Lucida Console" panose="020B0609040504020204" pitchFamily="49" charset="0"/>
              </a:rPr>
              <a:t>}</a:t>
            </a:r>
          </a:p>
        </p:txBody>
      </p:sp>
      <p:sp>
        <p:nvSpPr>
          <p:cNvPr id="6" name="TextBox 5">
            <a:extLst>
              <a:ext uri="{FF2B5EF4-FFF2-40B4-BE49-F238E27FC236}">
                <a16:creationId xmlns:a16="http://schemas.microsoft.com/office/drawing/2014/main" id="{E9C69F54-E9F9-97E3-50A1-963C9A2BCDCD}"/>
              </a:ext>
            </a:extLst>
          </p:cNvPr>
          <p:cNvSpPr txBox="1"/>
          <p:nvPr/>
        </p:nvSpPr>
        <p:spPr>
          <a:xfrm>
            <a:off x="71050" y="4801018"/>
            <a:ext cx="10308366" cy="1938992"/>
          </a:xfrm>
          <a:prstGeom prst="rect">
            <a:avLst/>
          </a:prstGeom>
          <a:solidFill>
            <a:schemeClr val="bg1">
              <a:lumMod val="95000"/>
            </a:schemeClr>
          </a:solidFill>
        </p:spPr>
        <p:txBody>
          <a:bodyPr wrap="square">
            <a:spAutoFit/>
          </a:bodyPr>
          <a:lstStyle/>
          <a:p>
            <a:r>
              <a:rPr lang="en-US" sz="2000" dirty="0">
                <a:solidFill>
                  <a:srgbClr val="C00000"/>
                </a:solidFill>
                <a:latin typeface="Lucida Console" panose="020B0609040504020204" pitchFamily="49" charset="0"/>
              </a:rPr>
              <a:t>0000000000400470</a:t>
            </a:r>
            <a:r>
              <a:rPr lang="en-US" sz="2000" dirty="0">
                <a:latin typeface="Lucida Console" panose="020B0609040504020204" pitchFamily="49" charset="0"/>
              </a:rPr>
              <a:t> </a:t>
            </a:r>
            <a:r>
              <a:rPr lang="en-US" sz="2000" dirty="0">
                <a:solidFill>
                  <a:srgbClr val="00B050"/>
                </a:solidFill>
                <a:latin typeface="Lucida Console" panose="020B0609040504020204" pitchFamily="49" charset="0"/>
              </a:rPr>
              <a:t>&lt;f(unsigned int)&gt;</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a:solidFill>
                  <a:srgbClr val="C00000"/>
                </a:solidFill>
                <a:latin typeface="Lucida Console" panose="020B0609040504020204" pitchFamily="49" charset="0"/>
              </a:rPr>
              <a:t>400470</a:t>
            </a:r>
            <a:r>
              <a:rPr lang="en-US" sz="2000" dirty="0">
                <a:latin typeface="Lucida Console" panose="020B0609040504020204" pitchFamily="49" charset="0"/>
              </a:rPr>
              <a:t>:       </a:t>
            </a:r>
            <a:r>
              <a:rPr lang="en-US" sz="2000" dirty="0">
                <a:solidFill>
                  <a:srgbClr val="7030A0"/>
                </a:solidFill>
                <a:latin typeface="Lucida Console" panose="020B0609040504020204" pitchFamily="49" charset="0"/>
              </a:rPr>
              <a:t>89 f8                   </a:t>
            </a:r>
            <a:r>
              <a:rPr lang="en-US" sz="2000" dirty="0">
                <a:solidFill>
                  <a:srgbClr val="0070C0"/>
                </a:solidFill>
                <a:latin typeface="Lucida Console" panose="020B0609040504020204" pitchFamily="49" charset="0"/>
              </a:rPr>
              <a:t>mov</a:t>
            </a:r>
            <a:r>
              <a:rPr lang="en-US" sz="2000" dirty="0">
                <a:latin typeface="Lucida Console" panose="020B0609040504020204" pitchFamily="49" charset="0"/>
              </a:rPr>
              <a:t>    </a:t>
            </a:r>
            <a:r>
              <a:rPr lang="en-US" sz="2000" dirty="0">
                <a:solidFill>
                  <a:srgbClr val="FF66FF"/>
                </a:solidFill>
                <a:latin typeface="Lucida Console" panose="020B0609040504020204" pitchFamily="49" charset="0"/>
              </a:rPr>
              <a:t>%</a:t>
            </a:r>
            <a:r>
              <a:rPr lang="en-US" sz="2000" dirty="0" err="1">
                <a:solidFill>
                  <a:srgbClr val="FF66FF"/>
                </a:solidFill>
                <a:latin typeface="Lucida Console" panose="020B0609040504020204" pitchFamily="49" charset="0"/>
              </a:rPr>
              <a:t>edi</a:t>
            </a:r>
            <a:r>
              <a:rPr lang="en-US" sz="2000" dirty="0">
                <a:latin typeface="Lucida Console" panose="020B0609040504020204" pitchFamily="49" charset="0"/>
              </a:rPr>
              <a:t>,</a:t>
            </a:r>
            <a:r>
              <a:rPr lang="en-US" sz="2000" dirty="0">
                <a:solidFill>
                  <a:srgbClr val="FF66FF"/>
                </a:solidFill>
                <a:latin typeface="Lucida Console" panose="020B0609040504020204" pitchFamily="49" charset="0"/>
              </a:rPr>
              <a:t>%</a:t>
            </a:r>
            <a:r>
              <a:rPr lang="en-US" sz="2000" dirty="0" err="1">
                <a:solidFill>
                  <a:srgbClr val="FF66FF"/>
                </a:solidFill>
                <a:latin typeface="Lucida Console" panose="020B0609040504020204" pitchFamily="49" charset="0"/>
              </a:rPr>
              <a:t>eax</a:t>
            </a:r>
            <a:endParaRPr lang="en-US" sz="2000" dirty="0">
              <a:solidFill>
                <a:srgbClr val="FF66FF"/>
              </a:solidFill>
              <a:latin typeface="Lucida Console" panose="020B0609040504020204" pitchFamily="49" charset="0"/>
            </a:endParaRPr>
          </a:p>
          <a:p>
            <a:r>
              <a:rPr lang="en-US" sz="2000" dirty="0">
                <a:latin typeface="Lucida Console" panose="020B0609040504020204" pitchFamily="49" charset="0"/>
              </a:rPr>
              <a:t>  </a:t>
            </a:r>
            <a:r>
              <a:rPr lang="en-US" sz="2000" dirty="0">
                <a:solidFill>
                  <a:srgbClr val="C00000"/>
                </a:solidFill>
                <a:latin typeface="Lucida Console" panose="020B0609040504020204" pitchFamily="49" charset="0"/>
              </a:rPr>
              <a:t>400472</a:t>
            </a:r>
            <a:r>
              <a:rPr lang="en-US" sz="2000" dirty="0">
                <a:latin typeface="Lucida Console" panose="020B0609040504020204" pitchFamily="49" charset="0"/>
              </a:rPr>
              <a:t>:       </a:t>
            </a:r>
            <a:r>
              <a:rPr lang="en-US" sz="2000" dirty="0">
                <a:solidFill>
                  <a:srgbClr val="7030A0"/>
                </a:solidFill>
                <a:latin typeface="Lucida Console" panose="020B0609040504020204" pitchFamily="49" charset="0"/>
              </a:rPr>
              <a:t>48 8d 0d b7 0b 20 00    </a:t>
            </a:r>
            <a:r>
              <a:rPr lang="en-US" sz="2000" dirty="0">
                <a:solidFill>
                  <a:srgbClr val="0070C0"/>
                </a:solidFill>
                <a:latin typeface="Lucida Console" panose="020B0609040504020204" pitchFamily="49" charset="0"/>
              </a:rPr>
              <a:t>lea</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0x200bb7</a:t>
            </a:r>
            <a:r>
              <a:rPr lang="en-US" sz="2000" dirty="0">
                <a:latin typeface="Lucida Console" panose="020B0609040504020204" pitchFamily="49" charset="0"/>
              </a:rPr>
              <a:t>(</a:t>
            </a:r>
            <a:r>
              <a:rPr lang="en-US" sz="2000" dirty="0">
                <a:solidFill>
                  <a:srgbClr val="FF66FF"/>
                </a:solidFill>
                <a:latin typeface="Lucida Console" panose="020B0609040504020204" pitchFamily="49" charset="0"/>
              </a:rPr>
              <a:t>%rip</a:t>
            </a:r>
            <a:r>
              <a:rPr lang="en-US" sz="2000" dirty="0">
                <a:latin typeface="Lucida Console" panose="020B0609040504020204" pitchFamily="49" charset="0"/>
              </a:rPr>
              <a:t>),</a:t>
            </a:r>
            <a:r>
              <a:rPr lang="en-US" sz="2000" dirty="0">
                <a:solidFill>
                  <a:srgbClr val="FF66FF"/>
                </a:solidFill>
                <a:latin typeface="Lucida Console" panose="020B0609040504020204" pitchFamily="49" charset="0"/>
              </a:rPr>
              <a:t>%</a:t>
            </a:r>
            <a:r>
              <a:rPr lang="en-US" sz="2000" dirty="0" err="1">
                <a:solidFill>
                  <a:srgbClr val="FF66FF"/>
                </a:solidFill>
                <a:latin typeface="Lucida Console" panose="020B0609040504020204" pitchFamily="49" charset="0"/>
              </a:rPr>
              <a:t>rcx</a:t>
            </a:r>
            <a:endParaRPr lang="en-US" sz="2000" dirty="0">
              <a:solidFill>
                <a:srgbClr val="FF66FF"/>
              </a:solidFill>
              <a:latin typeface="Lucida Console" panose="020B0609040504020204" pitchFamily="49" charset="0"/>
            </a:endParaRPr>
          </a:p>
          <a:p>
            <a:r>
              <a:rPr lang="en-US" sz="2000" dirty="0">
                <a:latin typeface="Lucida Console" panose="020B0609040504020204" pitchFamily="49" charset="0"/>
              </a:rPr>
              <a:t>                                               </a:t>
            </a:r>
            <a:r>
              <a:rPr lang="en-US" sz="2000" dirty="0">
                <a:solidFill>
                  <a:srgbClr val="00B050"/>
                </a:solidFill>
                <a:latin typeface="Lucida Console" panose="020B0609040504020204" pitchFamily="49" charset="0"/>
              </a:rPr>
              <a:t>#&lt;arr&gt;</a:t>
            </a:r>
          </a:p>
          <a:p>
            <a:r>
              <a:rPr lang="en-US" sz="2000" dirty="0">
                <a:latin typeface="Lucida Console" panose="020B0609040504020204" pitchFamily="49" charset="0"/>
              </a:rPr>
              <a:t>  </a:t>
            </a:r>
            <a:r>
              <a:rPr lang="en-US" sz="2000" dirty="0">
                <a:solidFill>
                  <a:srgbClr val="C00000"/>
                </a:solidFill>
                <a:latin typeface="Lucida Console" panose="020B0609040504020204" pitchFamily="49" charset="0"/>
              </a:rPr>
              <a:t>400479</a:t>
            </a:r>
            <a:r>
              <a:rPr lang="en-US" sz="2000" dirty="0">
                <a:latin typeface="Lucida Console" panose="020B0609040504020204" pitchFamily="49" charset="0"/>
              </a:rPr>
              <a:t>:       </a:t>
            </a:r>
            <a:r>
              <a:rPr lang="en-US" sz="2000" dirty="0">
                <a:solidFill>
                  <a:srgbClr val="7030A0"/>
                </a:solidFill>
                <a:latin typeface="Lucida Console" panose="020B0609040504020204" pitchFamily="49" charset="0"/>
              </a:rPr>
              <a:t>8b 04 81                </a:t>
            </a:r>
            <a:r>
              <a:rPr lang="en-US" sz="2000" dirty="0">
                <a:solidFill>
                  <a:srgbClr val="0070C0"/>
                </a:solidFill>
                <a:latin typeface="Lucida Console" panose="020B0609040504020204" pitchFamily="49" charset="0"/>
              </a:rPr>
              <a:t>mov</a:t>
            </a:r>
            <a:r>
              <a:rPr lang="en-US" sz="2000" dirty="0">
                <a:latin typeface="Lucida Console" panose="020B0609040504020204" pitchFamily="49" charset="0"/>
              </a:rPr>
              <a:t>    (</a:t>
            </a:r>
            <a:r>
              <a:rPr lang="en-US" sz="2000" dirty="0">
                <a:solidFill>
                  <a:srgbClr val="FF66FF"/>
                </a:solidFill>
                <a:latin typeface="Lucida Console" panose="020B0609040504020204" pitchFamily="49" charset="0"/>
              </a:rPr>
              <a:t>%rcx</a:t>
            </a:r>
            <a:r>
              <a:rPr lang="en-US" sz="2000" dirty="0">
                <a:latin typeface="Lucida Console" panose="020B0609040504020204" pitchFamily="49" charset="0"/>
              </a:rPr>
              <a:t>,</a:t>
            </a:r>
            <a:r>
              <a:rPr lang="en-US" sz="2000" dirty="0">
                <a:solidFill>
                  <a:srgbClr val="FF66FF"/>
                </a:solidFill>
                <a:latin typeface="Lucida Console" panose="020B0609040504020204" pitchFamily="49" charset="0"/>
              </a:rPr>
              <a:t>%rax</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4</a:t>
            </a:r>
            <a:r>
              <a:rPr lang="en-US" sz="2000" dirty="0">
                <a:latin typeface="Lucida Console" panose="020B0609040504020204" pitchFamily="49" charset="0"/>
              </a:rPr>
              <a:t>),</a:t>
            </a:r>
            <a:r>
              <a:rPr lang="en-US" sz="2000" dirty="0">
                <a:solidFill>
                  <a:srgbClr val="FF66FF"/>
                </a:solidFill>
                <a:latin typeface="Lucida Console" panose="020B0609040504020204" pitchFamily="49" charset="0"/>
              </a:rPr>
              <a:t>%</a:t>
            </a:r>
            <a:r>
              <a:rPr lang="en-US" sz="2000" dirty="0" err="1">
                <a:solidFill>
                  <a:srgbClr val="FF66FF"/>
                </a:solidFill>
                <a:latin typeface="Lucida Console" panose="020B0609040504020204" pitchFamily="49" charset="0"/>
              </a:rPr>
              <a:t>eax</a:t>
            </a:r>
            <a:endParaRPr lang="en-US" sz="2000" dirty="0">
              <a:solidFill>
                <a:srgbClr val="FF66FF"/>
              </a:solidFill>
              <a:latin typeface="Lucida Console" panose="020B0609040504020204" pitchFamily="49" charset="0"/>
            </a:endParaRPr>
          </a:p>
          <a:p>
            <a:r>
              <a:rPr lang="en-US" sz="2000" dirty="0">
                <a:latin typeface="Lucida Console" panose="020B0609040504020204" pitchFamily="49" charset="0"/>
              </a:rPr>
              <a:t>  </a:t>
            </a:r>
            <a:r>
              <a:rPr lang="en-US" sz="2000" dirty="0">
                <a:solidFill>
                  <a:srgbClr val="C00000"/>
                </a:solidFill>
                <a:latin typeface="Lucida Console" panose="020B0609040504020204" pitchFamily="49" charset="0"/>
              </a:rPr>
              <a:t>40047c</a:t>
            </a:r>
            <a:r>
              <a:rPr lang="en-US" sz="2000" dirty="0">
                <a:latin typeface="Lucida Console" panose="020B0609040504020204" pitchFamily="49" charset="0"/>
              </a:rPr>
              <a:t>:       </a:t>
            </a:r>
            <a:r>
              <a:rPr lang="en-US" sz="2000" dirty="0">
                <a:solidFill>
                  <a:srgbClr val="7030A0"/>
                </a:solidFill>
                <a:latin typeface="Lucida Console" panose="020B0609040504020204" pitchFamily="49" charset="0"/>
              </a:rPr>
              <a:t>c3</a:t>
            </a:r>
            <a:r>
              <a:rPr lang="en-US" sz="2000" dirty="0">
                <a:latin typeface="Lucida Console" panose="020B0609040504020204" pitchFamily="49" charset="0"/>
              </a:rPr>
              <a:t>                      </a:t>
            </a:r>
            <a:r>
              <a:rPr lang="en-US" sz="2000" dirty="0" err="1">
                <a:solidFill>
                  <a:srgbClr val="0070C0"/>
                </a:solidFill>
                <a:latin typeface="Lucida Console" panose="020B0609040504020204" pitchFamily="49" charset="0"/>
              </a:rPr>
              <a:t>retq</a:t>
            </a:r>
            <a:endParaRPr lang="en-US" sz="2000" dirty="0">
              <a:solidFill>
                <a:srgbClr val="0070C0"/>
              </a:solidFill>
              <a:latin typeface="Lucida Console" panose="020B0609040504020204" pitchFamily="49" charset="0"/>
            </a:endParaRPr>
          </a:p>
        </p:txBody>
      </p:sp>
      <p:grpSp>
        <p:nvGrpSpPr>
          <p:cNvPr id="25" name="Group 24">
            <a:extLst>
              <a:ext uri="{FF2B5EF4-FFF2-40B4-BE49-F238E27FC236}">
                <a16:creationId xmlns:a16="http://schemas.microsoft.com/office/drawing/2014/main" id="{FB97F4A6-6369-944F-CD1E-3490771BF5BD}"/>
              </a:ext>
            </a:extLst>
          </p:cNvPr>
          <p:cNvGrpSpPr/>
          <p:nvPr/>
        </p:nvGrpSpPr>
        <p:grpSpPr>
          <a:xfrm>
            <a:off x="10091348" y="4801016"/>
            <a:ext cx="2180699" cy="1938994"/>
            <a:chOff x="10091348" y="4801016"/>
            <a:chExt cx="2180699" cy="1938994"/>
          </a:xfrm>
        </p:grpSpPr>
        <p:sp>
          <p:nvSpPr>
            <p:cNvPr id="9" name="TextBox 8">
              <a:extLst>
                <a:ext uri="{FF2B5EF4-FFF2-40B4-BE49-F238E27FC236}">
                  <a16:creationId xmlns:a16="http://schemas.microsoft.com/office/drawing/2014/main" id="{1387F567-6D11-0FD3-1009-38B7793C19DA}"/>
                </a:ext>
              </a:extLst>
            </p:cNvPr>
            <p:cNvSpPr txBox="1"/>
            <p:nvPr/>
          </p:nvSpPr>
          <p:spPr>
            <a:xfrm>
              <a:off x="10317491" y="4801018"/>
              <a:ext cx="1954556" cy="1938992"/>
            </a:xfrm>
            <a:prstGeom prst="rect">
              <a:avLst/>
            </a:prstGeom>
            <a:noFill/>
          </p:spPr>
          <p:txBody>
            <a:bodyPr wrap="square" rtlCol="0">
              <a:spAutoFit/>
            </a:bodyPr>
            <a:lstStyle/>
            <a:p>
              <a:pPr>
                <a:lnSpc>
                  <a:spcPts val="1800"/>
                </a:lnSpc>
              </a:pPr>
              <a:r>
                <a:rPr lang="en-US" b="1" dirty="0">
                  <a:latin typeface="Segoe UI" panose="020B0502040204020203" pitchFamily="34" charset="0"/>
                  <a:cs typeface="Segoe UI" panose="020B0502040204020203" pitchFamily="34" charset="0"/>
                </a:rPr>
                <a:t>Read the value at this memory location:</a:t>
              </a:r>
            </a:p>
            <a:p>
              <a:pPr>
                <a:lnSpc>
                  <a:spcPts val="1800"/>
                </a:lnSpc>
              </a:pPr>
              <a:r>
                <a:rPr lang="en-US" b="1" dirty="0">
                  <a:latin typeface="Segoe UI" panose="020B0502040204020203" pitchFamily="34" charset="0"/>
                  <a:cs typeface="Segoe UI" panose="020B0502040204020203" pitchFamily="34" charset="0"/>
                </a:rPr>
                <a:t>  </a:t>
              </a:r>
              <a:r>
                <a:rPr lang="en-US" b="1" dirty="0" err="1">
                  <a:latin typeface="Lucida Console" panose="020B0609040504020204" pitchFamily="49" charset="0"/>
                  <a:cs typeface="Segoe UI" panose="020B0502040204020203" pitchFamily="34" charset="0"/>
                </a:rPr>
                <a:t>arr</a:t>
              </a:r>
              <a:r>
                <a:rPr lang="en-US" b="1" dirty="0">
                  <a:latin typeface="Lucida Console" panose="020B0609040504020204" pitchFamily="49" charset="0"/>
                  <a:cs typeface="Segoe UI" panose="020B0502040204020203" pitchFamily="34" charset="0"/>
                </a:rPr>
                <a:t> + (</a:t>
              </a:r>
              <a:r>
                <a:rPr lang="en-US" b="1" dirty="0" err="1">
                  <a:latin typeface="Lucida Console" panose="020B0609040504020204" pitchFamily="49" charset="0"/>
                  <a:cs typeface="Segoe UI" panose="020B0502040204020203" pitchFamily="34" charset="0"/>
                </a:rPr>
                <a:t>i</a:t>
              </a:r>
              <a:r>
                <a:rPr lang="en-US" b="1" dirty="0">
                  <a:latin typeface="Lucida Console" panose="020B0609040504020204" pitchFamily="49" charset="0"/>
                  <a:cs typeface="Segoe UI" panose="020B0502040204020203" pitchFamily="34" charset="0"/>
                </a:rPr>
                <a:t>*4)</a:t>
              </a:r>
            </a:p>
            <a:p>
              <a:pPr>
                <a:lnSpc>
                  <a:spcPts val="1800"/>
                </a:lnSpc>
              </a:pPr>
              <a:r>
                <a:rPr lang="en-US" b="1" dirty="0">
                  <a:latin typeface="Segoe UI" panose="020B0502040204020203" pitchFamily="34" charset="0"/>
                  <a:cs typeface="Segoe UI" panose="020B0502040204020203" pitchFamily="34" charset="0"/>
                </a:rPr>
                <a:t>Recall that the</a:t>
              </a:r>
            </a:p>
            <a:p>
              <a:pPr>
                <a:lnSpc>
                  <a:spcPts val="1800"/>
                </a:lnSpc>
              </a:pPr>
              <a:r>
                <a:rPr lang="en-US" b="1" dirty="0" err="1">
                  <a:latin typeface="Lucida Console" panose="020B0609040504020204" pitchFamily="49" charset="0"/>
                  <a:cs typeface="Segoe UI" panose="020B0502040204020203" pitchFamily="34" charset="0"/>
                </a:rPr>
                <a:t>sizeof</a:t>
              </a:r>
              <a:r>
                <a:rPr lang="en-US" b="1" dirty="0">
                  <a:latin typeface="Lucida Console" panose="020B0609040504020204" pitchFamily="49" charset="0"/>
                  <a:cs typeface="Segoe UI" panose="020B0502040204020203" pitchFamily="34" charset="0"/>
                </a:rPr>
                <a:t>(int)</a:t>
              </a:r>
              <a:r>
                <a:rPr lang="en-US" b="1" dirty="0">
                  <a:latin typeface="Segoe UI" panose="020B0502040204020203" pitchFamily="34" charset="0"/>
                  <a:cs typeface="Segoe UI" panose="020B0502040204020203" pitchFamily="34" charset="0"/>
                </a:rPr>
                <a:t> is 4, and that </a:t>
              </a:r>
              <a:r>
                <a:rPr lang="en-US" b="1" dirty="0" err="1">
                  <a:latin typeface="Lucida Console" panose="020B0609040504020204" pitchFamily="49" charset="0"/>
                  <a:cs typeface="Segoe UI" panose="020B0502040204020203" pitchFamily="34" charset="0"/>
                </a:rPr>
                <a:t>arr</a:t>
              </a:r>
              <a:r>
                <a:rPr lang="en-US" b="1" dirty="0">
                  <a:latin typeface="Segoe UI" panose="020B0502040204020203" pitchFamily="34" charset="0"/>
                  <a:cs typeface="Segoe UI" panose="020B0502040204020203" pitchFamily="34" charset="0"/>
                </a:rPr>
                <a:t> contains </a:t>
              </a:r>
              <a:r>
                <a:rPr lang="en-US" b="1" dirty="0" err="1">
                  <a:latin typeface="Segoe UI" panose="020B0502040204020203" pitchFamily="34" charset="0"/>
                  <a:cs typeface="Segoe UI" panose="020B0502040204020203" pitchFamily="34" charset="0"/>
                </a:rPr>
                <a:t>ints</a:t>
              </a:r>
              <a:r>
                <a:rPr lang="en-US" b="1" dirty="0">
                  <a:latin typeface="Segoe UI" panose="020B0502040204020203" pitchFamily="34" charset="0"/>
                  <a:cs typeface="Segoe UI" panose="020B0502040204020203" pitchFamily="34" charset="0"/>
                </a:rPr>
                <a:t>!</a:t>
              </a:r>
              <a:endParaRPr lang="en-US" b="1" dirty="0">
                <a:latin typeface="Lucida Console" panose="020B0609040504020204" pitchFamily="49" charset="0"/>
                <a:cs typeface="Segoe UI" panose="020B0502040204020203" pitchFamily="34" charset="0"/>
              </a:endParaRPr>
            </a:p>
          </p:txBody>
        </p:sp>
        <p:sp>
          <p:nvSpPr>
            <p:cNvPr id="13" name="Right Brace 12">
              <a:extLst>
                <a:ext uri="{FF2B5EF4-FFF2-40B4-BE49-F238E27FC236}">
                  <a16:creationId xmlns:a16="http://schemas.microsoft.com/office/drawing/2014/main" id="{015FB768-844B-681B-67C4-2B623ED48DFC}"/>
                </a:ext>
              </a:extLst>
            </p:cNvPr>
            <p:cNvSpPr/>
            <p:nvPr/>
          </p:nvSpPr>
          <p:spPr>
            <a:xfrm rot="10800000">
              <a:off x="10091348" y="4801016"/>
              <a:ext cx="370988" cy="1889941"/>
            </a:xfrm>
            <a:prstGeom prst="rightBrace">
              <a:avLst>
                <a:gd name="adj1" fmla="val 0"/>
                <a:gd name="adj2" fmla="val 2381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450371A-6F74-9080-D09E-6FB73D95E9E4}"/>
              </a:ext>
            </a:extLst>
          </p:cNvPr>
          <p:cNvGrpSpPr/>
          <p:nvPr/>
        </p:nvGrpSpPr>
        <p:grpSpPr>
          <a:xfrm>
            <a:off x="7644968" y="3517981"/>
            <a:ext cx="2446380" cy="1679281"/>
            <a:chOff x="7644968" y="3517981"/>
            <a:chExt cx="2446380" cy="1679281"/>
          </a:xfrm>
        </p:grpSpPr>
        <p:sp>
          <p:nvSpPr>
            <p:cNvPr id="7" name="TextBox 6">
              <a:extLst>
                <a:ext uri="{FF2B5EF4-FFF2-40B4-BE49-F238E27FC236}">
                  <a16:creationId xmlns:a16="http://schemas.microsoft.com/office/drawing/2014/main" id="{E663B94D-5C6B-FD3E-1D38-E201E2CF4B04}"/>
                </a:ext>
              </a:extLst>
            </p:cNvPr>
            <p:cNvSpPr txBox="1"/>
            <p:nvPr/>
          </p:nvSpPr>
          <p:spPr>
            <a:xfrm>
              <a:off x="7644968" y="3517981"/>
              <a:ext cx="2446380" cy="553998"/>
            </a:xfrm>
            <a:prstGeom prst="rect">
              <a:avLst/>
            </a:prstGeom>
            <a:noFill/>
          </p:spPr>
          <p:txBody>
            <a:bodyPr wrap="square" rtlCol="0">
              <a:spAutoFit/>
            </a:bodyPr>
            <a:lstStyle/>
            <a:p>
              <a:pPr>
                <a:lnSpc>
                  <a:spcPts val="1800"/>
                </a:lnSpc>
              </a:pPr>
              <a:r>
                <a:rPr lang="en-US" b="1" dirty="0">
                  <a:latin typeface="Segoe UI" panose="020B0502040204020203" pitchFamily="34" charset="0"/>
                  <a:cs typeface="Segoe UI" panose="020B0502040204020203" pitchFamily="34" charset="0"/>
                </a:rPr>
                <a:t>Move the argument </a:t>
              </a:r>
              <a:r>
                <a:rPr lang="en-US" b="1" dirty="0" err="1">
                  <a:latin typeface="Lucida Console" panose="020B0609040504020204" pitchFamily="49" charset="0"/>
                  <a:cs typeface="Segoe UI" panose="020B0502040204020203" pitchFamily="34" charset="0"/>
                </a:rPr>
                <a:t>i</a:t>
              </a:r>
              <a:r>
                <a:rPr lang="en-US" b="1" dirty="0">
                  <a:latin typeface="Segoe UI" panose="020B0502040204020203" pitchFamily="34" charset="0"/>
                  <a:cs typeface="Segoe UI" panose="020B0502040204020203" pitchFamily="34" charset="0"/>
                </a:rPr>
                <a:t> into </a:t>
              </a: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eax</a:t>
              </a:r>
              <a:endParaRPr lang="en-US" b="1" dirty="0">
                <a:latin typeface="Lucida Console" panose="020B0609040504020204" pitchFamily="49" charset="0"/>
                <a:cs typeface="Segoe UI" panose="020B0502040204020203" pitchFamily="34" charset="0"/>
              </a:endParaRPr>
            </a:p>
          </p:txBody>
        </p:sp>
        <p:sp>
          <p:nvSpPr>
            <p:cNvPr id="10" name="Right Brace 9">
              <a:extLst>
                <a:ext uri="{FF2B5EF4-FFF2-40B4-BE49-F238E27FC236}">
                  <a16:creationId xmlns:a16="http://schemas.microsoft.com/office/drawing/2014/main" id="{CA12D0F8-A671-62E1-C83C-67B88F042A91}"/>
                </a:ext>
              </a:extLst>
            </p:cNvPr>
            <p:cNvSpPr/>
            <p:nvPr/>
          </p:nvSpPr>
          <p:spPr>
            <a:xfrm rot="5400000">
              <a:off x="8624349" y="3062980"/>
              <a:ext cx="289693" cy="2159245"/>
            </a:xfrm>
            <a:prstGeom prst="rightBrace">
              <a:avLst>
                <a:gd name="adj1" fmla="val 0"/>
                <a:gd name="adj2" fmla="val 6590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BA568C6F-59B4-E864-15A4-2F7299419EFA}"/>
                </a:ext>
              </a:extLst>
            </p:cNvPr>
            <p:cNvCxnSpPr>
              <a:cxnSpLocks/>
              <a:stCxn id="10" idx="1"/>
            </p:cNvCxnSpPr>
            <p:nvPr/>
          </p:nvCxnSpPr>
          <p:spPr>
            <a:xfrm>
              <a:off x="8425832" y="4287449"/>
              <a:ext cx="0" cy="9098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944F57E-3430-0156-D78E-DCB1F2C4E753}"/>
              </a:ext>
            </a:extLst>
          </p:cNvPr>
          <p:cNvGrpSpPr/>
          <p:nvPr/>
        </p:nvGrpSpPr>
        <p:grpSpPr>
          <a:xfrm>
            <a:off x="9954189" y="3698305"/>
            <a:ext cx="2291354" cy="1806769"/>
            <a:chOff x="9954189" y="3698305"/>
            <a:chExt cx="2291354" cy="1806769"/>
          </a:xfrm>
        </p:grpSpPr>
        <p:sp>
          <p:nvSpPr>
            <p:cNvPr id="8" name="TextBox 7">
              <a:extLst>
                <a:ext uri="{FF2B5EF4-FFF2-40B4-BE49-F238E27FC236}">
                  <a16:creationId xmlns:a16="http://schemas.microsoft.com/office/drawing/2014/main" id="{B116AB2D-CD14-6757-21C1-1D66A01E8669}"/>
                </a:ext>
              </a:extLst>
            </p:cNvPr>
            <p:cNvSpPr txBox="1"/>
            <p:nvPr/>
          </p:nvSpPr>
          <p:spPr>
            <a:xfrm>
              <a:off x="10165747" y="3698305"/>
              <a:ext cx="2079796" cy="784830"/>
            </a:xfrm>
            <a:prstGeom prst="rect">
              <a:avLst/>
            </a:prstGeom>
            <a:noFill/>
          </p:spPr>
          <p:txBody>
            <a:bodyPr wrap="square" rtlCol="0">
              <a:spAutoFit/>
            </a:bodyPr>
            <a:lstStyle/>
            <a:p>
              <a:pPr>
                <a:lnSpc>
                  <a:spcPts val="1800"/>
                </a:lnSpc>
              </a:pPr>
              <a:r>
                <a:rPr lang="en-US" b="1" dirty="0">
                  <a:latin typeface="Segoe UI" panose="020B0502040204020203" pitchFamily="34" charset="0"/>
                  <a:cs typeface="Segoe UI" panose="020B0502040204020203" pitchFamily="34" charset="0"/>
                </a:rPr>
                <a:t>Load the address of global variable </a:t>
              </a:r>
              <a:r>
                <a:rPr lang="en-US" b="1" dirty="0" err="1">
                  <a:latin typeface="Lucida Console" panose="020B0609040504020204" pitchFamily="49" charset="0"/>
                  <a:cs typeface="Segoe UI" panose="020B0502040204020203" pitchFamily="34" charset="0"/>
                </a:rPr>
                <a:t>arr</a:t>
              </a:r>
              <a:r>
                <a:rPr lang="en-US" b="1" dirty="0">
                  <a:latin typeface="Segoe UI" panose="020B0502040204020203" pitchFamily="34" charset="0"/>
                  <a:cs typeface="Segoe UI" panose="020B0502040204020203" pitchFamily="34" charset="0"/>
                </a:rPr>
                <a:t> into </a:t>
              </a: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rcx</a:t>
              </a:r>
              <a:endParaRPr lang="en-US" b="1" dirty="0">
                <a:latin typeface="Lucida Console" panose="020B0609040504020204" pitchFamily="49" charset="0"/>
                <a:cs typeface="Segoe UI" panose="020B0502040204020203" pitchFamily="34" charset="0"/>
              </a:endParaRPr>
            </a:p>
          </p:txBody>
        </p:sp>
        <p:sp>
          <p:nvSpPr>
            <p:cNvPr id="12" name="Right Brace 11">
              <a:extLst>
                <a:ext uri="{FF2B5EF4-FFF2-40B4-BE49-F238E27FC236}">
                  <a16:creationId xmlns:a16="http://schemas.microsoft.com/office/drawing/2014/main" id="{1F84DB9B-16EE-000C-332D-8B6CF9424A18}"/>
                </a:ext>
              </a:extLst>
            </p:cNvPr>
            <p:cNvSpPr/>
            <p:nvPr/>
          </p:nvSpPr>
          <p:spPr>
            <a:xfrm rot="5400000">
              <a:off x="11051326" y="3541223"/>
              <a:ext cx="262255" cy="1897074"/>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5191928-9CFB-793D-1030-2B4B4723EE46}"/>
                </a:ext>
              </a:extLst>
            </p:cNvPr>
            <p:cNvCxnSpPr>
              <a:cxnSpLocks/>
            </p:cNvCxnSpPr>
            <p:nvPr/>
          </p:nvCxnSpPr>
          <p:spPr>
            <a:xfrm>
              <a:off x="9954189" y="4610046"/>
              <a:ext cx="0" cy="8950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7A2EDE3-E116-43DD-4C15-8A04D4F43DB4}"/>
                </a:ext>
              </a:extLst>
            </p:cNvPr>
            <p:cNvCxnSpPr>
              <a:cxnSpLocks/>
            </p:cNvCxnSpPr>
            <p:nvPr/>
          </p:nvCxnSpPr>
          <p:spPr>
            <a:xfrm flipH="1">
              <a:off x="9954189" y="4620888"/>
              <a:ext cx="1239107"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684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6B21-EE0F-8D3E-4140-0DD650E42AB1}"/>
              </a:ext>
            </a:extLst>
          </p:cNvPr>
          <p:cNvSpPr>
            <a:spLocks noGrp="1"/>
          </p:cNvSpPr>
          <p:nvPr>
            <p:ph type="title"/>
          </p:nvPr>
        </p:nvSpPr>
        <p:spPr>
          <a:xfrm>
            <a:off x="838200" y="6777"/>
            <a:ext cx="10515600" cy="876218"/>
          </a:xfrm>
        </p:spPr>
        <p:txBody>
          <a:bodyPr/>
          <a:lstStyle/>
          <a:p>
            <a:r>
              <a:rPr lang="en-US" dirty="0"/>
              <a:t>More Complicated Memory References</a:t>
            </a:r>
          </a:p>
        </p:txBody>
      </p:sp>
      <p:sp>
        <p:nvSpPr>
          <p:cNvPr id="3" name="Content Placeholder 2">
            <a:extLst>
              <a:ext uri="{FF2B5EF4-FFF2-40B4-BE49-F238E27FC236}">
                <a16:creationId xmlns:a16="http://schemas.microsoft.com/office/drawing/2014/main" id="{15755B9B-1AD2-0E22-5BF6-EBF66689B4C1}"/>
              </a:ext>
            </a:extLst>
          </p:cNvPr>
          <p:cNvSpPr>
            <a:spLocks noGrp="1"/>
          </p:cNvSpPr>
          <p:nvPr>
            <p:ph idx="1"/>
          </p:nvPr>
        </p:nvSpPr>
        <p:spPr>
          <a:xfrm>
            <a:off x="608570" y="729048"/>
            <a:ext cx="11229203" cy="2693354"/>
          </a:xfrm>
        </p:spPr>
        <p:txBody>
          <a:bodyPr>
            <a:normAutofit/>
          </a:bodyPr>
          <a:lstStyle/>
          <a:p>
            <a:r>
              <a:rPr lang="en-US" dirty="0"/>
              <a:t>The </a:t>
            </a:r>
            <a:r>
              <a:rPr lang="en-US" dirty="0">
                <a:latin typeface="Lucida Console" panose="020B0609040504020204" pitchFamily="49" charset="0"/>
              </a:rPr>
              <a:t>lea</a:t>
            </a:r>
            <a:r>
              <a:rPr lang="en-US" dirty="0"/>
              <a:t> (“load effective address”) instruction performs an address calculation but does not actually read or write the memory at that location</a:t>
            </a:r>
          </a:p>
          <a:p>
            <a:pPr lvl="1"/>
            <a:r>
              <a:rPr lang="en-US" dirty="0"/>
              <a:t>Ex: </a:t>
            </a:r>
            <a:r>
              <a:rPr lang="it-IT" dirty="0">
                <a:latin typeface="Lucida Console" panose="020B0609040504020204" pitchFamily="49" charset="0"/>
              </a:rPr>
              <a:t>lea (%rdi,%rsi,8), %eax</a:t>
            </a:r>
            <a:r>
              <a:rPr lang="it-IT" dirty="0"/>
              <a:t>, with the </a:t>
            </a:r>
            <a:r>
              <a:rPr lang="it-IT" dirty="0">
                <a:latin typeface="Lucida Console" panose="020B0609040504020204" pitchFamily="49" charset="0"/>
              </a:rPr>
              <a:t>offset</a:t>
            </a:r>
            <a:r>
              <a:rPr lang="it-IT" dirty="0"/>
              <a:t> implicitly being 0</a:t>
            </a:r>
          </a:p>
          <a:p>
            <a:pPr lvl="1"/>
            <a:r>
              <a:rPr lang="it-IT" dirty="0"/>
              <a:t>Ex: The </a:t>
            </a:r>
            <a:r>
              <a:rPr lang="it-IT" dirty="0">
                <a:latin typeface="Lucida Console" panose="020B0609040504020204" pitchFamily="49" charset="0"/>
              </a:rPr>
              <a:t>lea 0x200bb7(%rip), %rax</a:t>
            </a:r>
            <a:r>
              <a:rPr lang="it-IT" dirty="0"/>
              <a:t> from the example below, with the </a:t>
            </a:r>
            <a:r>
              <a:rPr lang="it-IT" dirty="0">
                <a:latin typeface="Lucida Console" panose="020B0609040504020204" pitchFamily="49" charset="0"/>
              </a:rPr>
              <a:t>offset</a:t>
            </a:r>
            <a:r>
              <a:rPr lang="it-IT" dirty="0"/>
              <a:t> being </a:t>
            </a:r>
            <a:r>
              <a:rPr lang="it-IT" dirty="0">
                <a:latin typeface="Lucida Console" panose="020B0609040504020204" pitchFamily="49" charset="0"/>
              </a:rPr>
              <a:t>0x200bb7</a:t>
            </a:r>
            <a:r>
              <a:rPr lang="it-IT" dirty="0"/>
              <a:t>, and the </a:t>
            </a:r>
            <a:r>
              <a:rPr lang="it-IT" dirty="0">
                <a:latin typeface="Lucida Console" panose="020B0609040504020204" pitchFamily="49" charset="0"/>
              </a:rPr>
              <a:t>index</a:t>
            </a:r>
            <a:r>
              <a:rPr lang="it-IT" dirty="0"/>
              <a:t> implicitly being 0 and the </a:t>
            </a:r>
            <a:r>
              <a:rPr lang="it-IT" dirty="0">
                <a:latin typeface="Lucida Console" panose="020B0609040504020204" pitchFamily="49" charset="0"/>
              </a:rPr>
              <a:t>scale</a:t>
            </a:r>
            <a:r>
              <a:rPr lang="it-IT" dirty="0"/>
              <a:t> implicitly being 1 </a:t>
            </a:r>
            <a:endParaRPr lang="en-US" dirty="0"/>
          </a:p>
        </p:txBody>
      </p:sp>
      <p:pic>
        <p:nvPicPr>
          <p:cNvPr id="1026" name="Picture 2">
            <a:extLst>
              <a:ext uri="{FF2B5EF4-FFF2-40B4-BE49-F238E27FC236}">
                <a16:creationId xmlns:a16="http://schemas.microsoft.com/office/drawing/2014/main" id="{37DCEDF6-80B0-5AAF-99E8-5DF69ED60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7627329-661A-F8ED-FC06-E1A505E6D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6C2415-3AB1-4F09-1E73-6D6611613CE7}"/>
              </a:ext>
            </a:extLst>
          </p:cNvPr>
          <p:cNvSpPr txBox="1"/>
          <p:nvPr/>
        </p:nvSpPr>
        <p:spPr>
          <a:xfrm>
            <a:off x="71050" y="3429000"/>
            <a:ext cx="4772797" cy="1323439"/>
          </a:xfrm>
          <a:prstGeom prst="rect">
            <a:avLst/>
          </a:prstGeom>
          <a:solidFill>
            <a:schemeClr val="bg1">
              <a:lumMod val="95000"/>
            </a:schemeClr>
          </a:solidFill>
        </p:spPr>
        <p:txBody>
          <a:bodyPr wrap="square">
            <a:spAutoFit/>
          </a:bodyPr>
          <a:lstStyle/>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arr</a:t>
            </a:r>
            <a:r>
              <a:rPr lang="en-US" sz="2000" dirty="0">
                <a:latin typeface="Lucida Console" panose="020B0609040504020204" pitchFamily="49" charset="0"/>
              </a:rPr>
              <a:t>[4] = {</a:t>
            </a:r>
            <a:r>
              <a:rPr lang="en-US" sz="2000" dirty="0">
                <a:solidFill>
                  <a:schemeClr val="accent2"/>
                </a:solidFill>
                <a:latin typeface="Lucida Console" panose="020B0609040504020204" pitchFamily="49" charset="0"/>
              </a:rPr>
              <a:t>99</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88</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77</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66</a:t>
            </a:r>
            <a:r>
              <a:rPr lang="en-US" sz="2000" dirty="0">
                <a:latin typeface="Lucida Console" panose="020B0609040504020204" pitchFamily="49" charset="0"/>
              </a:rPr>
              <a:t>};</a:t>
            </a:r>
          </a:p>
          <a:p>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f(</a:t>
            </a:r>
            <a:r>
              <a:rPr lang="en-US" sz="2000" dirty="0">
                <a:solidFill>
                  <a:schemeClr val="accent1"/>
                </a:solidFill>
                <a:latin typeface="Lucida Console" panose="020B0609040504020204" pitchFamily="49" charset="0"/>
              </a:rPr>
              <a:t>unsigned int</a:t>
            </a: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a:t>
            </a:r>
          </a:p>
          <a:p>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return</a:t>
            </a:r>
            <a:r>
              <a:rPr lang="en-US" sz="2000" dirty="0">
                <a:latin typeface="Lucida Console" panose="020B0609040504020204" pitchFamily="49" charset="0"/>
              </a:rPr>
              <a:t> </a:t>
            </a:r>
            <a:r>
              <a:rPr lang="en-US" sz="2000" dirty="0" err="1">
                <a:latin typeface="Lucida Console" panose="020B0609040504020204" pitchFamily="49" charset="0"/>
              </a:rPr>
              <a:t>arr</a:t>
            </a:r>
            <a:r>
              <a:rPr lang="en-US" sz="2000" dirty="0">
                <a:latin typeface="Lucida Console" panose="020B0609040504020204" pitchFamily="49" charset="0"/>
              </a:rPr>
              <a:t>[</a:t>
            </a:r>
            <a:r>
              <a:rPr lang="en-US" sz="2000" dirty="0" err="1">
                <a:latin typeface="Lucida Console" panose="020B0609040504020204" pitchFamily="49" charset="0"/>
              </a:rPr>
              <a:t>i</a:t>
            </a:r>
            <a:r>
              <a:rPr lang="en-US" sz="2000" dirty="0">
                <a:latin typeface="Lucida Console" panose="020B0609040504020204" pitchFamily="49" charset="0"/>
              </a:rPr>
              <a:t>];</a:t>
            </a:r>
          </a:p>
          <a:p>
            <a:r>
              <a:rPr lang="en-US" sz="2000" dirty="0">
                <a:latin typeface="Lucida Console" panose="020B0609040504020204" pitchFamily="49" charset="0"/>
              </a:rPr>
              <a:t>}</a:t>
            </a:r>
          </a:p>
        </p:txBody>
      </p:sp>
      <p:sp>
        <p:nvSpPr>
          <p:cNvPr id="6" name="TextBox 5">
            <a:extLst>
              <a:ext uri="{FF2B5EF4-FFF2-40B4-BE49-F238E27FC236}">
                <a16:creationId xmlns:a16="http://schemas.microsoft.com/office/drawing/2014/main" id="{E9C69F54-E9F9-97E3-50A1-963C9A2BCDCD}"/>
              </a:ext>
            </a:extLst>
          </p:cNvPr>
          <p:cNvSpPr txBox="1"/>
          <p:nvPr/>
        </p:nvSpPr>
        <p:spPr>
          <a:xfrm>
            <a:off x="71050" y="4801018"/>
            <a:ext cx="10308366" cy="1938992"/>
          </a:xfrm>
          <a:prstGeom prst="rect">
            <a:avLst/>
          </a:prstGeom>
          <a:solidFill>
            <a:schemeClr val="bg1">
              <a:lumMod val="95000"/>
            </a:schemeClr>
          </a:solidFill>
        </p:spPr>
        <p:txBody>
          <a:bodyPr wrap="square">
            <a:spAutoFit/>
          </a:bodyPr>
          <a:lstStyle/>
          <a:p>
            <a:r>
              <a:rPr lang="en-US" sz="2000" dirty="0">
                <a:solidFill>
                  <a:srgbClr val="C00000"/>
                </a:solidFill>
                <a:latin typeface="Lucida Console" panose="020B0609040504020204" pitchFamily="49" charset="0"/>
              </a:rPr>
              <a:t>0000000000400470</a:t>
            </a:r>
            <a:r>
              <a:rPr lang="en-US" sz="2000" dirty="0">
                <a:latin typeface="Lucida Console" panose="020B0609040504020204" pitchFamily="49" charset="0"/>
              </a:rPr>
              <a:t> </a:t>
            </a:r>
            <a:r>
              <a:rPr lang="en-US" sz="2000" dirty="0">
                <a:solidFill>
                  <a:srgbClr val="00B050"/>
                </a:solidFill>
                <a:latin typeface="Lucida Console" panose="020B0609040504020204" pitchFamily="49" charset="0"/>
              </a:rPr>
              <a:t>&lt;f(unsigned int)&gt;</a:t>
            </a:r>
            <a:r>
              <a:rPr lang="en-US" sz="2000" dirty="0">
                <a:latin typeface="Lucida Console" panose="020B0609040504020204" pitchFamily="49" charset="0"/>
              </a:rPr>
              <a:t>:</a:t>
            </a:r>
          </a:p>
          <a:p>
            <a:r>
              <a:rPr lang="en-US" sz="2000" dirty="0">
                <a:latin typeface="Lucida Console" panose="020B0609040504020204" pitchFamily="49" charset="0"/>
              </a:rPr>
              <a:t>  </a:t>
            </a:r>
            <a:r>
              <a:rPr lang="en-US" sz="2000" dirty="0">
                <a:solidFill>
                  <a:srgbClr val="C00000"/>
                </a:solidFill>
                <a:latin typeface="Lucida Console" panose="020B0609040504020204" pitchFamily="49" charset="0"/>
              </a:rPr>
              <a:t>400470</a:t>
            </a:r>
            <a:r>
              <a:rPr lang="en-US" sz="2000" dirty="0">
                <a:latin typeface="Lucida Console" panose="020B0609040504020204" pitchFamily="49" charset="0"/>
              </a:rPr>
              <a:t>:       </a:t>
            </a:r>
            <a:r>
              <a:rPr lang="en-US" sz="2000" dirty="0">
                <a:solidFill>
                  <a:srgbClr val="7030A0"/>
                </a:solidFill>
                <a:latin typeface="Lucida Console" panose="020B0609040504020204" pitchFamily="49" charset="0"/>
              </a:rPr>
              <a:t>89 f8                   </a:t>
            </a:r>
            <a:r>
              <a:rPr lang="en-US" sz="2000" dirty="0">
                <a:solidFill>
                  <a:srgbClr val="0070C0"/>
                </a:solidFill>
                <a:latin typeface="Lucida Console" panose="020B0609040504020204" pitchFamily="49" charset="0"/>
              </a:rPr>
              <a:t>mov</a:t>
            </a:r>
            <a:r>
              <a:rPr lang="en-US" sz="2000" dirty="0">
                <a:latin typeface="Lucida Console" panose="020B0609040504020204" pitchFamily="49" charset="0"/>
              </a:rPr>
              <a:t>    </a:t>
            </a:r>
            <a:r>
              <a:rPr lang="en-US" sz="2000" dirty="0">
                <a:solidFill>
                  <a:srgbClr val="FF66FF"/>
                </a:solidFill>
                <a:latin typeface="Lucida Console" panose="020B0609040504020204" pitchFamily="49" charset="0"/>
              </a:rPr>
              <a:t>%</a:t>
            </a:r>
            <a:r>
              <a:rPr lang="en-US" sz="2000" dirty="0" err="1">
                <a:solidFill>
                  <a:srgbClr val="FF66FF"/>
                </a:solidFill>
                <a:latin typeface="Lucida Console" panose="020B0609040504020204" pitchFamily="49" charset="0"/>
              </a:rPr>
              <a:t>edi</a:t>
            </a:r>
            <a:r>
              <a:rPr lang="en-US" sz="2000" dirty="0">
                <a:latin typeface="Lucida Console" panose="020B0609040504020204" pitchFamily="49" charset="0"/>
              </a:rPr>
              <a:t>,</a:t>
            </a:r>
            <a:r>
              <a:rPr lang="en-US" sz="2000" dirty="0">
                <a:solidFill>
                  <a:srgbClr val="FF66FF"/>
                </a:solidFill>
                <a:latin typeface="Lucida Console" panose="020B0609040504020204" pitchFamily="49" charset="0"/>
              </a:rPr>
              <a:t>%</a:t>
            </a:r>
            <a:r>
              <a:rPr lang="en-US" sz="2000" dirty="0" err="1">
                <a:solidFill>
                  <a:srgbClr val="FF66FF"/>
                </a:solidFill>
                <a:latin typeface="Lucida Console" panose="020B0609040504020204" pitchFamily="49" charset="0"/>
              </a:rPr>
              <a:t>eax</a:t>
            </a:r>
            <a:endParaRPr lang="en-US" sz="2000" dirty="0">
              <a:solidFill>
                <a:srgbClr val="FF66FF"/>
              </a:solidFill>
              <a:latin typeface="Lucida Console" panose="020B0609040504020204" pitchFamily="49" charset="0"/>
            </a:endParaRPr>
          </a:p>
          <a:p>
            <a:r>
              <a:rPr lang="en-US" sz="2000" dirty="0">
                <a:latin typeface="Lucida Console" panose="020B0609040504020204" pitchFamily="49" charset="0"/>
              </a:rPr>
              <a:t>  </a:t>
            </a:r>
            <a:r>
              <a:rPr lang="en-US" sz="2000" dirty="0">
                <a:solidFill>
                  <a:srgbClr val="C00000"/>
                </a:solidFill>
                <a:latin typeface="Lucida Console" panose="020B0609040504020204" pitchFamily="49" charset="0"/>
              </a:rPr>
              <a:t>400472</a:t>
            </a:r>
            <a:r>
              <a:rPr lang="en-US" sz="2000" dirty="0">
                <a:latin typeface="Lucida Console" panose="020B0609040504020204" pitchFamily="49" charset="0"/>
              </a:rPr>
              <a:t>:       </a:t>
            </a:r>
            <a:r>
              <a:rPr lang="en-US" sz="2000" dirty="0">
                <a:solidFill>
                  <a:srgbClr val="7030A0"/>
                </a:solidFill>
                <a:latin typeface="Lucida Console" panose="020B0609040504020204" pitchFamily="49" charset="0"/>
              </a:rPr>
              <a:t>48 8d 0d b7 0b 20 00    </a:t>
            </a:r>
            <a:r>
              <a:rPr lang="en-US" sz="2000" dirty="0">
                <a:solidFill>
                  <a:srgbClr val="0070C0"/>
                </a:solidFill>
                <a:latin typeface="Lucida Console" panose="020B0609040504020204" pitchFamily="49" charset="0"/>
              </a:rPr>
              <a:t>lea</a:t>
            </a:r>
            <a:r>
              <a:rPr lang="en-US" sz="2000" dirty="0">
                <a:latin typeface="Lucida Console" panose="020B0609040504020204" pitchFamily="49" charset="0"/>
              </a:rPr>
              <a:t>    </a:t>
            </a:r>
            <a:r>
              <a:rPr lang="en-US" sz="2000" dirty="0">
                <a:solidFill>
                  <a:schemeClr val="accent2"/>
                </a:solidFill>
                <a:latin typeface="Lucida Console" panose="020B0609040504020204" pitchFamily="49" charset="0"/>
              </a:rPr>
              <a:t>0x200bb7</a:t>
            </a:r>
            <a:r>
              <a:rPr lang="en-US" sz="2000" dirty="0">
                <a:latin typeface="Lucida Console" panose="020B0609040504020204" pitchFamily="49" charset="0"/>
              </a:rPr>
              <a:t>(</a:t>
            </a:r>
            <a:r>
              <a:rPr lang="en-US" sz="2000" dirty="0">
                <a:solidFill>
                  <a:srgbClr val="FF66FF"/>
                </a:solidFill>
                <a:latin typeface="Lucida Console" panose="020B0609040504020204" pitchFamily="49" charset="0"/>
              </a:rPr>
              <a:t>%rip</a:t>
            </a:r>
            <a:r>
              <a:rPr lang="en-US" sz="2000" dirty="0">
                <a:latin typeface="Lucida Console" panose="020B0609040504020204" pitchFamily="49" charset="0"/>
              </a:rPr>
              <a:t>),</a:t>
            </a:r>
            <a:r>
              <a:rPr lang="en-US" sz="2000" dirty="0">
                <a:solidFill>
                  <a:srgbClr val="FF66FF"/>
                </a:solidFill>
                <a:latin typeface="Lucida Console" panose="020B0609040504020204" pitchFamily="49" charset="0"/>
              </a:rPr>
              <a:t>%</a:t>
            </a:r>
            <a:r>
              <a:rPr lang="en-US" sz="2000" dirty="0" err="1">
                <a:solidFill>
                  <a:srgbClr val="FF66FF"/>
                </a:solidFill>
                <a:latin typeface="Lucida Console" panose="020B0609040504020204" pitchFamily="49" charset="0"/>
              </a:rPr>
              <a:t>rcx</a:t>
            </a:r>
            <a:endParaRPr lang="en-US" sz="2000" dirty="0">
              <a:solidFill>
                <a:srgbClr val="FF66FF"/>
              </a:solidFill>
              <a:latin typeface="Lucida Console" panose="020B0609040504020204" pitchFamily="49" charset="0"/>
            </a:endParaRPr>
          </a:p>
          <a:p>
            <a:r>
              <a:rPr lang="en-US" sz="2000" dirty="0">
                <a:latin typeface="Lucida Console" panose="020B0609040504020204" pitchFamily="49" charset="0"/>
              </a:rPr>
              <a:t>                                               </a:t>
            </a:r>
            <a:r>
              <a:rPr lang="en-US" sz="2000" dirty="0">
                <a:solidFill>
                  <a:srgbClr val="00B050"/>
                </a:solidFill>
                <a:latin typeface="Lucida Console" panose="020B0609040504020204" pitchFamily="49" charset="0"/>
              </a:rPr>
              <a:t>#&lt;arr&gt;</a:t>
            </a:r>
          </a:p>
          <a:p>
            <a:r>
              <a:rPr lang="en-US" sz="2000" dirty="0">
                <a:latin typeface="Lucida Console" panose="020B0609040504020204" pitchFamily="49" charset="0"/>
              </a:rPr>
              <a:t>  </a:t>
            </a:r>
            <a:r>
              <a:rPr lang="en-US" sz="2000" dirty="0">
                <a:solidFill>
                  <a:srgbClr val="C00000"/>
                </a:solidFill>
                <a:latin typeface="Lucida Console" panose="020B0609040504020204" pitchFamily="49" charset="0"/>
              </a:rPr>
              <a:t>400479</a:t>
            </a:r>
            <a:r>
              <a:rPr lang="en-US" sz="2000" dirty="0">
                <a:latin typeface="Lucida Console" panose="020B0609040504020204" pitchFamily="49" charset="0"/>
              </a:rPr>
              <a:t>:       </a:t>
            </a:r>
            <a:r>
              <a:rPr lang="en-US" sz="2000" dirty="0">
                <a:solidFill>
                  <a:srgbClr val="7030A0"/>
                </a:solidFill>
                <a:latin typeface="Lucida Console" panose="020B0609040504020204" pitchFamily="49" charset="0"/>
              </a:rPr>
              <a:t>8b 04 81                </a:t>
            </a:r>
            <a:r>
              <a:rPr lang="en-US" sz="2000" dirty="0">
                <a:solidFill>
                  <a:srgbClr val="0070C0"/>
                </a:solidFill>
                <a:latin typeface="Lucida Console" panose="020B0609040504020204" pitchFamily="49" charset="0"/>
              </a:rPr>
              <a:t>mov</a:t>
            </a:r>
            <a:r>
              <a:rPr lang="en-US" sz="2000" dirty="0">
                <a:latin typeface="Lucida Console" panose="020B0609040504020204" pitchFamily="49" charset="0"/>
              </a:rPr>
              <a:t>    (</a:t>
            </a:r>
            <a:r>
              <a:rPr lang="en-US" sz="2000" dirty="0">
                <a:solidFill>
                  <a:srgbClr val="FF66FF"/>
                </a:solidFill>
                <a:latin typeface="Lucida Console" panose="020B0609040504020204" pitchFamily="49" charset="0"/>
              </a:rPr>
              <a:t>%rcx</a:t>
            </a:r>
            <a:r>
              <a:rPr lang="en-US" sz="2000" dirty="0">
                <a:latin typeface="Lucida Console" panose="020B0609040504020204" pitchFamily="49" charset="0"/>
              </a:rPr>
              <a:t>,</a:t>
            </a:r>
            <a:r>
              <a:rPr lang="en-US" sz="2000" dirty="0">
                <a:solidFill>
                  <a:srgbClr val="FF66FF"/>
                </a:solidFill>
                <a:latin typeface="Lucida Console" panose="020B0609040504020204" pitchFamily="49" charset="0"/>
              </a:rPr>
              <a:t>%rax</a:t>
            </a:r>
            <a:r>
              <a:rPr lang="en-US" sz="2000" dirty="0">
                <a:latin typeface="Lucida Console" panose="020B0609040504020204" pitchFamily="49" charset="0"/>
              </a:rPr>
              <a:t>,</a:t>
            </a:r>
            <a:r>
              <a:rPr lang="en-US" sz="2000" dirty="0">
                <a:solidFill>
                  <a:schemeClr val="accent2"/>
                </a:solidFill>
                <a:latin typeface="Lucida Console" panose="020B0609040504020204" pitchFamily="49" charset="0"/>
              </a:rPr>
              <a:t>4</a:t>
            </a:r>
            <a:r>
              <a:rPr lang="en-US" sz="2000" dirty="0">
                <a:latin typeface="Lucida Console" panose="020B0609040504020204" pitchFamily="49" charset="0"/>
              </a:rPr>
              <a:t>),</a:t>
            </a:r>
            <a:r>
              <a:rPr lang="en-US" sz="2000" dirty="0">
                <a:solidFill>
                  <a:srgbClr val="FF66FF"/>
                </a:solidFill>
                <a:latin typeface="Lucida Console" panose="020B0609040504020204" pitchFamily="49" charset="0"/>
              </a:rPr>
              <a:t>%</a:t>
            </a:r>
            <a:r>
              <a:rPr lang="en-US" sz="2000" dirty="0" err="1">
                <a:solidFill>
                  <a:srgbClr val="FF66FF"/>
                </a:solidFill>
                <a:latin typeface="Lucida Console" panose="020B0609040504020204" pitchFamily="49" charset="0"/>
              </a:rPr>
              <a:t>eax</a:t>
            </a:r>
            <a:endParaRPr lang="en-US" sz="2000" dirty="0">
              <a:solidFill>
                <a:srgbClr val="FF66FF"/>
              </a:solidFill>
              <a:latin typeface="Lucida Console" panose="020B0609040504020204" pitchFamily="49" charset="0"/>
            </a:endParaRPr>
          </a:p>
          <a:p>
            <a:r>
              <a:rPr lang="en-US" sz="2000" dirty="0">
                <a:latin typeface="Lucida Console" panose="020B0609040504020204" pitchFamily="49" charset="0"/>
              </a:rPr>
              <a:t>  </a:t>
            </a:r>
            <a:r>
              <a:rPr lang="en-US" sz="2000" dirty="0">
                <a:solidFill>
                  <a:srgbClr val="C00000"/>
                </a:solidFill>
                <a:latin typeface="Lucida Console" panose="020B0609040504020204" pitchFamily="49" charset="0"/>
              </a:rPr>
              <a:t>40047c</a:t>
            </a:r>
            <a:r>
              <a:rPr lang="en-US" sz="2000" dirty="0">
                <a:latin typeface="Lucida Console" panose="020B0609040504020204" pitchFamily="49" charset="0"/>
              </a:rPr>
              <a:t>:       </a:t>
            </a:r>
            <a:r>
              <a:rPr lang="en-US" sz="2000" dirty="0">
                <a:solidFill>
                  <a:srgbClr val="7030A0"/>
                </a:solidFill>
                <a:latin typeface="Lucida Console" panose="020B0609040504020204" pitchFamily="49" charset="0"/>
              </a:rPr>
              <a:t>c3</a:t>
            </a:r>
            <a:r>
              <a:rPr lang="en-US" sz="2000" dirty="0">
                <a:latin typeface="Lucida Console" panose="020B0609040504020204" pitchFamily="49" charset="0"/>
              </a:rPr>
              <a:t>                      </a:t>
            </a:r>
            <a:r>
              <a:rPr lang="en-US" sz="2000" dirty="0" err="1">
                <a:solidFill>
                  <a:srgbClr val="0070C0"/>
                </a:solidFill>
                <a:latin typeface="Lucida Console" panose="020B0609040504020204" pitchFamily="49" charset="0"/>
              </a:rPr>
              <a:t>retq</a:t>
            </a:r>
            <a:endParaRPr lang="en-US" sz="2000" dirty="0">
              <a:solidFill>
                <a:srgbClr val="0070C0"/>
              </a:solidFill>
              <a:latin typeface="Lucida Console" panose="020B0609040504020204" pitchFamily="49" charset="0"/>
            </a:endParaRPr>
          </a:p>
        </p:txBody>
      </p:sp>
      <p:grpSp>
        <p:nvGrpSpPr>
          <p:cNvPr id="25" name="Group 24">
            <a:extLst>
              <a:ext uri="{FF2B5EF4-FFF2-40B4-BE49-F238E27FC236}">
                <a16:creationId xmlns:a16="http://schemas.microsoft.com/office/drawing/2014/main" id="{FB97F4A6-6369-944F-CD1E-3490771BF5BD}"/>
              </a:ext>
            </a:extLst>
          </p:cNvPr>
          <p:cNvGrpSpPr/>
          <p:nvPr/>
        </p:nvGrpSpPr>
        <p:grpSpPr>
          <a:xfrm>
            <a:off x="10091348" y="4801016"/>
            <a:ext cx="2180699" cy="1938994"/>
            <a:chOff x="10091348" y="4801016"/>
            <a:chExt cx="2180699" cy="1938994"/>
          </a:xfrm>
        </p:grpSpPr>
        <p:sp>
          <p:nvSpPr>
            <p:cNvPr id="9" name="TextBox 8">
              <a:extLst>
                <a:ext uri="{FF2B5EF4-FFF2-40B4-BE49-F238E27FC236}">
                  <a16:creationId xmlns:a16="http://schemas.microsoft.com/office/drawing/2014/main" id="{1387F567-6D11-0FD3-1009-38B7793C19DA}"/>
                </a:ext>
              </a:extLst>
            </p:cNvPr>
            <p:cNvSpPr txBox="1"/>
            <p:nvPr/>
          </p:nvSpPr>
          <p:spPr>
            <a:xfrm>
              <a:off x="10317491" y="4801018"/>
              <a:ext cx="1954556" cy="1938992"/>
            </a:xfrm>
            <a:prstGeom prst="rect">
              <a:avLst/>
            </a:prstGeom>
            <a:noFill/>
          </p:spPr>
          <p:txBody>
            <a:bodyPr wrap="square" rtlCol="0">
              <a:spAutoFit/>
            </a:bodyPr>
            <a:lstStyle/>
            <a:p>
              <a:pPr>
                <a:lnSpc>
                  <a:spcPts val="1800"/>
                </a:lnSpc>
              </a:pPr>
              <a:r>
                <a:rPr lang="en-US" b="1" dirty="0">
                  <a:latin typeface="Segoe UI" panose="020B0502040204020203" pitchFamily="34" charset="0"/>
                  <a:cs typeface="Segoe UI" panose="020B0502040204020203" pitchFamily="34" charset="0"/>
                </a:rPr>
                <a:t>Read the value at this memory location:</a:t>
              </a:r>
            </a:p>
            <a:p>
              <a:pPr>
                <a:lnSpc>
                  <a:spcPts val="1800"/>
                </a:lnSpc>
              </a:pPr>
              <a:r>
                <a:rPr lang="en-US" b="1" dirty="0">
                  <a:latin typeface="Segoe UI" panose="020B0502040204020203" pitchFamily="34" charset="0"/>
                  <a:cs typeface="Segoe UI" panose="020B0502040204020203" pitchFamily="34" charset="0"/>
                </a:rPr>
                <a:t>  </a:t>
              </a:r>
              <a:r>
                <a:rPr lang="en-US" b="1" dirty="0" err="1">
                  <a:latin typeface="Lucida Console" panose="020B0609040504020204" pitchFamily="49" charset="0"/>
                  <a:cs typeface="Segoe UI" panose="020B0502040204020203" pitchFamily="34" charset="0"/>
                </a:rPr>
                <a:t>arr</a:t>
              </a:r>
              <a:r>
                <a:rPr lang="en-US" b="1" dirty="0">
                  <a:latin typeface="Lucida Console" panose="020B0609040504020204" pitchFamily="49" charset="0"/>
                  <a:cs typeface="Segoe UI" panose="020B0502040204020203" pitchFamily="34" charset="0"/>
                </a:rPr>
                <a:t> + (</a:t>
              </a:r>
              <a:r>
                <a:rPr lang="en-US" b="1" dirty="0" err="1">
                  <a:latin typeface="Lucida Console" panose="020B0609040504020204" pitchFamily="49" charset="0"/>
                  <a:cs typeface="Segoe UI" panose="020B0502040204020203" pitchFamily="34" charset="0"/>
                </a:rPr>
                <a:t>i</a:t>
              </a:r>
              <a:r>
                <a:rPr lang="en-US" b="1" dirty="0">
                  <a:latin typeface="Lucida Console" panose="020B0609040504020204" pitchFamily="49" charset="0"/>
                  <a:cs typeface="Segoe UI" panose="020B0502040204020203" pitchFamily="34" charset="0"/>
                </a:rPr>
                <a:t>*4)</a:t>
              </a:r>
            </a:p>
            <a:p>
              <a:pPr>
                <a:lnSpc>
                  <a:spcPts val="1800"/>
                </a:lnSpc>
              </a:pPr>
              <a:r>
                <a:rPr lang="en-US" b="1" dirty="0">
                  <a:latin typeface="Segoe UI" panose="020B0502040204020203" pitchFamily="34" charset="0"/>
                  <a:cs typeface="Segoe UI" panose="020B0502040204020203" pitchFamily="34" charset="0"/>
                </a:rPr>
                <a:t>Recall that the</a:t>
              </a:r>
            </a:p>
            <a:p>
              <a:pPr>
                <a:lnSpc>
                  <a:spcPts val="1800"/>
                </a:lnSpc>
              </a:pPr>
              <a:r>
                <a:rPr lang="en-US" b="1" dirty="0" err="1">
                  <a:latin typeface="Lucida Console" panose="020B0609040504020204" pitchFamily="49" charset="0"/>
                  <a:cs typeface="Segoe UI" panose="020B0502040204020203" pitchFamily="34" charset="0"/>
                </a:rPr>
                <a:t>sizeof</a:t>
              </a:r>
              <a:r>
                <a:rPr lang="en-US" b="1" dirty="0">
                  <a:latin typeface="Lucida Console" panose="020B0609040504020204" pitchFamily="49" charset="0"/>
                  <a:cs typeface="Segoe UI" panose="020B0502040204020203" pitchFamily="34" charset="0"/>
                </a:rPr>
                <a:t>(int)</a:t>
              </a:r>
              <a:r>
                <a:rPr lang="en-US" b="1" dirty="0">
                  <a:latin typeface="Segoe UI" panose="020B0502040204020203" pitchFamily="34" charset="0"/>
                  <a:cs typeface="Segoe UI" panose="020B0502040204020203" pitchFamily="34" charset="0"/>
                </a:rPr>
                <a:t> is 4, and that </a:t>
              </a:r>
              <a:r>
                <a:rPr lang="en-US" b="1" dirty="0" err="1">
                  <a:latin typeface="Lucida Console" panose="020B0609040504020204" pitchFamily="49" charset="0"/>
                  <a:cs typeface="Segoe UI" panose="020B0502040204020203" pitchFamily="34" charset="0"/>
                </a:rPr>
                <a:t>arr</a:t>
              </a:r>
              <a:r>
                <a:rPr lang="en-US" b="1" dirty="0">
                  <a:latin typeface="Segoe UI" panose="020B0502040204020203" pitchFamily="34" charset="0"/>
                  <a:cs typeface="Segoe UI" panose="020B0502040204020203" pitchFamily="34" charset="0"/>
                </a:rPr>
                <a:t> contains </a:t>
              </a:r>
              <a:r>
                <a:rPr lang="en-US" b="1" dirty="0" err="1">
                  <a:latin typeface="Segoe UI" panose="020B0502040204020203" pitchFamily="34" charset="0"/>
                  <a:cs typeface="Segoe UI" panose="020B0502040204020203" pitchFamily="34" charset="0"/>
                </a:rPr>
                <a:t>ints</a:t>
              </a:r>
              <a:r>
                <a:rPr lang="en-US" b="1" dirty="0">
                  <a:latin typeface="Segoe UI" panose="020B0502040204020203" pitchFamily="34" charset="0"/>
                  <a:cs typeface="Segoe UI" panose="020B0502040204020203" pitchFamily="34" charset="0"/>
                </a:rPr>
                <a:t>!</a:t>
              </a:r>
              <a:endParaRPr lang="en-US" b="1" dirty="0">
                <a:latin typeface="Lucida Console" panose="020B0609040504020204" pitchFamily="49" charset="0"/>
                <a:cs typeface="Segoe UI" panose="020B0502040204020203" pitchFamily="34" charset="0"/>
              </a:endParaRPr>
            </a:p>
          </p:txBody>
        </p:sp>
        <p:sp>
          <p:nvSpPr>
            <p:cNvPr id="13" name="Right Brace 12">
              <a:extLst>
                <a:ext uri="{FF2B5EF4-FFF2-40B4-BE49-F238E27FC236}">
                  <a16:creationId xmlns:a16="http://schemas.microsoft.com/office/drawing/2014/main" id="{015FB768-844B-681B-67C4-2B623ED48DFC}"/>
                </a:ext>
              </a:extLst>
            </p:cNvPr>
            <p:cNvSpPr/>
            <p:nvPr/>
          </p:nvSpPr>
          <p:spPr>
            <a:xfrm rot="10800000">
              <a:off x="10091348" y="4801016"/>
              <a:ext cx="370988" cy="1889941"/>
            </a:xfrm>
            <a:prstGeom prst="rightBrace">
              <a:avLst>
                <a:gd name="adj1" fmla="val 0"/>
                <a:gd name="adj2" fmla="val 2381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450371A-6F74-9080-D09E-6FB73D95E9E4}"/>
              </a:ext>
            </a:extLst>
          </p:cNvPr>
          <p:cNvGrpSpPr/>
          <p:nvPr/>
        </p:nvGrpSpPr>
        <p:grpSpPr>
          <a:xfrm>
            <a:off x="7644968" y="3517981"/>
            <a:ext cx="2446380" cy="1679281"/>
            <a:chOff x="7644968" y="3517981"/>
            <a:chExt cx="2446380" cy="1679281"/>
          </a:xfrm>
        </p:grpSpPr>
        <p:sp>
          <p:nvSpPr>
            <p:cNvPr id="7" name="TextBox 6">
              <a:extLst>
                <a:ext uri="{FF2B5EF4-FFF2-40B4-BE49-F238E27FC236}">
                  <a16:creationId xmlns:a16="http://schemas.microsoft.com/office/drawing/2014/main" id="{E663B94D-5C6B-FD3E-1D38-E201E2CF4B04}"/>
                </a:ext>
              </a:extLst>
            </p:cNvPr>
            <p:cNvSpPr txBox="1"/>
            <p:nvPr/>
          </p:nvSpPr>
          <p:spPr>
            <a:xfrm>
              <a:off x="7644968" y="3517981"/>
              <a:ext cx="2446380" cy="553998"/>
            </a:xfrm>
            <a:prstGeom prst="rect">
              <a:avLst/>
            </a:prstGeom>
            <a:noFill/>
          </p:spPr>
          <p:txBody>
            <a:bodyPr wrap="square" rtlCol="0">
              <a:spAutoFit/>
            </a:bodyPr>
            <a:lstStyle/>
            <a:p>
              <a:pPr>
                <a:lnSpc>
                  <a:spcPts val="1800"/>
                </a:lnSpc>
              </a:pPr>
              <a:r>
                <a:rPr lang="en-US" b="1" dirty="0">
                  <a:latin typeface="Segoe UI" panose="020B0502040204020203" pitchFamily="34" charset="0"/>
                  <a:cs typeface="Segoe UI" panose="020B0502040204020203" pitchFamily="34" charset="0"/>
                </a:rPr>
                <a:t>Move the argument </a:t>
              </a:r>
              <a:r>
                <a:rPr lang="en-US" b="1" dirty="0" err="1">
                  <a:latin typeface="Lucida Console" panose="020B0609040504020204" pitchFamily="49" charset="0"/>
                  <a:cs typeface="Segoe UI" panose="020B0502040204020203" pitchFamily="34" charset="0"/>
                </a:rPr>
                <a:t>i</a:t>
              </a:r>
              <a:r>
                <a:rPr lang="en-US" b="1" dirty="0">
                  <a:latin typeface="Segoe UI" panose="020B0502040204020203" pitchFamily="34" charset="0"/>
                  <a:cs typeface="Segoe UI" panose="020B0502040204020203" pitchFamily="34" charset="0"/>
                </a:rPr>
                <a:t> into </a:t>
              </a: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eax</a:t>
              </a:r>
              <a:endParaRPr lang="en-US" b="1" dirty="0">
                <a:latin typeface="Lucida Console" panose="020B0609040504020204" pitchFamily="49" charset="0"/>
                <a:cs typeface="Segoe UI" panose="020B0502040204020203" pitchFamily="34" charset="0"/>
              </a:endParaRPr>
            </a:p>
          </p:txBody>
        </p:sp>
        <p:sp>
          <p:nvSpPr>
            <p:cNvPr id="10" name="Right Brace 9">
              <a:extLst>
                <a:ext uri="{FF2B5EF4-FFF2-40B4-BE49-F238E27FC236}">
                  <a16:creationId xmlns:a16="http://schemas.microsoft.com/office/drawing/2014/main" id="{CA12D0F8-A671-62E1-C83C-67B88F042A91}"/>
                </a:ext>
              </a:extLst>
            </p:cNvPr>
            <p:cNvSpPr/>
            <p:nvPr/>
          </p:nvSpPr>
          <p:spPr>
            <a:xfrm rot="5400000">
              <a:off x="8624349" y="3062980"/>
              <a:ext cx="289693" cy="2159245"/>
            </a:xfrm>
            <a:prstGeom prst="rightBrace">
              <a:avLst>
                <a:gd name="adj1" fmla="val 0"/>
                <a:gd name="adj2" fmla="val 6590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BA568C6F-59B4-E864-15A4-2F7299419EFA}"/>
                </a:ext>
              </a:extLst>
            </p:cNvPr>
            <p:cNvCxnSpPr>
              <a:cxnSpLocks/>
              <a:stCxn id="10" idx="1"/>
            </p:cNvCxnSpPr>
            <p:nvPr/>
          </p:nvCxnSpPr>
          <p:spPr>
            <a:xfrm>
              <a:off x="8425832" y="4287449"/>
              <a:ext cx="0" cy="9098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944F57E-3430-0156-D78E-DCB1F2C4E753}"/>
              </a:ext>
            </a:extLst>
          </p:cNvPr>
          <p:cNvGrpSpPr/>
          <p:nvPr/>
        </p:nvGrpSpPr>
        <p:grpSpPr>
          <a:xfrm>
            <a:off x="9954189" y="3698305"/>
            <a:ext cx="2291354" cy="1806769"/>
            <a:chOff x="9954189" y="3698305"/>
            <a:chExt cx="2291354" cy="1806769"/>
          </a:xfrm>
        </p:grpSpPr>
        <p:sp>
          <p:nvSpPr>
            <p:cNvPr id="8" name="TextBox 7">
              <a:extLst>
                <a:ext uri="{FF2B5EF4-FFF2-40B4-BE49-F238E27FC236}">
                  <a16:creationId xmlns:a16="http://schemas.microsoft.com/office/drawing/2014/main" id="{B116AB2D-CD14-6757-21C1-1D66A01E8669}"/>
                </a:ext>
              </a:extLst>
            </p:cNvPr>
            <p:cNvSpPr txBox="1"/>
            <p:nvPr/>
          </p:nvSpPr>
          <p:spPr>
            <a:xfrm>
              <a:off x="10165747" y="3698305"/>
              <a:ext cx="2079796" cy="784830"/>
            </a:xfrm>
            <a:prstGeom prst="rect">
              <a:avLst/>
            </a:prstGeom>
            <a:noFill/>
          </p:spPr>
          <p:txBody>
            <a:bodyPr wrap="square" rtlCol="0">
              <a:spAutoFit/>
            </a:bodyPr>
            <a:lstStyle/>
            <a:p>
              <a:pPr>
                <a:lnSpc>
                  <a:spcPts val="1800"/>
                </a:lnSpc>
              </a:pPr>
              <a:r>
                <a:rPr lang="en-US" b="1" dirty="0">
                  <a:latin typeface="Segoe UI" panose="020B0502040204020203" pitchFamily="34" charset="0"/>
                  <a:cs typeface="Segoe UI" panose="020B0502040204020203" pitchFamily="34" charset="0"/>
                </a:rPr>
                <a:t>Load the address of global variable </a:t>
              </a:r>
              <a:r>
                <a:rPr lang="en-US" b="1" dirty="0" err="1">
                  <a:latin typeface="Lucida Console" panose="020B0609040504020204" pitchFamily="49" charset="0"/>
                  <a:cs typeface="Segoe UI" panose="020B0502040204020203" pitchFamily="34" charset="0"/>
                </a:rPr>
                <a:t>arr</a:t>
              </a:r>
              <a:r>
                <a:rPr lang="en-US" b="1" dirty="0">
                  <a:latin typeface="Segoe UI" panose="020B0502040204020203" pitchFamily="34" charset="0"/>
                  <a:cs typeface="Segoe UI" panose="020B0502040204020203" pitchFamily="34" charset="0"/>
                </a:rPr>
                <a:t> into </a:t>
              </a: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rcx</a:t>
              </a:r>
              <a:endParaRPr lang="en-US" b="1" dirty="0">
                <a:latin typeface="Lucida Console" panose="020B0609040504020204" pitchFamily="49" charset="0"/>
                <a:cs typeface="Segoe UI" panose="020B0502040204020203" pitchFamily="34" charset="0"/>
              </a:endParaRPr>
            </a:p>
          </p:txBody>
        </p:sp>
        <p:sp>
          <p:nvSpPr>
            <p:cNvPr id="12" name="Right Brace 11">
              <a:extLst>
                <a:ext uri="{FF2B5EF4-FFF2-40B4-BE49-F238E27FC236}">
                  <a16:creationId xmlns:a16="http://schemas.microsoft.com/office/drawing/2014/main" id="{1F84DB9B-16EE-000C-332D-8B6CF9424A18}"/>
                </a:ext>
              </a:extLst>
            </p:cNvPr>
            <p:cNvSpPr/>
            <p:nvPr/>
          </p:nvSpPr>
          <p:spPr>
            <a:xfrm rot="5400000">
              <a:off x="11051326" y="3541223"/>
              <a:ext cx="262255" cy="1897074"/>
            </a:xfrm>
            <a:prstGeom prst="rightBrace">
              <a:avLst>
                <a:gd name="adj1" fmla="val 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5191928-9CFB-793D-1030-2B4B4723EE46}"/>
                </a:ext>
              </a:extLst>
            </p:cNvPr>
            <p:cNvCxnSpPr>
              <a:cxnSpLocks/>
            </p:cNvCxnSpPr>
            <p:nvPr/>
          </p:nvCxnSpPr>
          <p:spPr>
            <a:xfrm>
              <a:off x="9954189" y="4610046"/>
              <a:ext cx="0" cy="8950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7A2EDE3-E116-43DD-4C15-8A04D4F43DB4}"/>
                </a:ext>
              </a:extLst>
            </p:cNvPr>
            <p:cNvCxnSpPr>
              <a:cxnSpLocks/>
            </p:cNvCxnSpPr>
            <p:nvPr/>
          </p:nvCxnSpPr>
          <p:spPr>
            <a:xfrm flipH="1">
              <a:off x="9954189" y="4620888"/>
              <a:ext cx="1239107"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1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A5C4-F823-6A4E-132B-5117D468477C}"/>
              </a:ext>
            </a:extLst>
          </p:cNvPr>
          <p:cNvSpPr>
            <a:spLocks noGrp="1"/>
          </p:cNvSpPr>
          <p:nvPr>
            <p:ph type="title"/>
          </p:nvPr>
        </p:nvSpPr>
        <p:spPr>
          <a:xfrm>
            <a:off x="838200" y="-17934"/>
            <a:ext cx="10515600" cy="1080181"/>
          </a:xfrm>
        </p:spPr>
        <p:txBody>
          <a:bodyPr/>
          <a:lstStyle/>
          <a:p>
            <a:r>
              <a:rPr lang="en-US" dirty="0"/>
              <a:t>Bitwise Operations</a:t>
            </a:r>
          </a:p>
        </p:txBody>
      </p:sp>
      <p:sp>
        <p:nvSpPr>
          <p:cNvPr id="3" name="Content Placeholder 2">
            <a:extLst>
              <a:ext uri="{FF2B5EF4-FFF2-40B4-BE49-F238E27FC236}">
                <a16:creationId xmlns:a16="http://schemas.microsoft.com/office/drawing/2014/main" id="{72537BCB-5266-F5AD-8851-617BA3B7B59F}"/>
              </a:ext>
            </a:extLst>
          </p:cNvPr>
          <p:cNvSpPr>
            <a:spLocks noGrp="1"/>
          </p:cNvSpPr>
          <p:nvPr>
            <p:ph idx="1"/>
          </p:nvPr>
        </p:nvSpPr>
        <p:spPr>
          <a:xfrm>
            <a:off x="0" y="775471"/>
            <a:ext cx="12192000" cy="6477947"/>
          </a:xfrm>
        </p:spPr>
        <p:txBody>
          <a:bodyPr>
            <a:normAutofit lnSpcReduction="10000"/>
          </a:bodyPr>
          <a:lstStyle/>
          <a:p>
            <a:r>
              <a:rPr lang="en-US" dirty="0"/>
              <a:t>Computers represent numbers using a binary representation, so bitwise operations are useful in a variety of settings</a:t>
            </a:r>
          </a:p>
          <a:p>
            <a:r>
              <a:rPr lang="en-US" dirty="0"/>
              <a:t>Left shifting and right shifting move the bits in a value to the left or to the right</a:t>
            </a:r>
          </a:p>
          <a:p>
            <a:pPr lvl="1"/>
            <a:r>
              <a:rPr lang="en-US" dirty="0">
                <a:latin typeface="Lucida Console" panose="020B0609040504020204" pitchFamily="49" charset="0"/>
              </a:rPr>
              <a:t>a &lt;&lt; i</a:t>
            </a:r>
            <a:r>
              <a:rPr lang="en-US" dirty="0"/>
              <a:t>: Move the bits in </a:t>
            </a:r>
            <a:r>
              <a:rPr lang="en-US" dirty="0">
                <a:latin typeface="Lucida Console" panose="020B0609040504020204" pitchFamily="49" charset="0"/>
              </a:rPr>
              <a:t>a</a:t>
            </a:r>
            <a:r>
              <a:rPr lang="en-US" dirty="0"/>
              <a:t> to the left by </a:t>
            </a:r>
            <a:r>
              <a:rPr lang="en-US" dirty="0" err="1">
                <a:latin typeface="Lucida Console" panose="020B0609040504020204" pitchFamily="49" charset="0"/>
              </a:rPr>
              <a:t>i</a:t>
            </a:r>
            <a:r>
              <a:rPr lang="en-US" dirty="0"/>
              <a:t> positions, filling the vacated bits on the right with 0s</a:t>
            </a:r>
          </a:p>
          <a:p>
            <a:pPr lvl="1"/>
            <a:r>
              <a:rPr lang="en-US" dirty="0"/>
              <a:t>Left-shifting is equivalent to setting </a:t>
            </a:r>
            <a:r>
              <a:rPr lang="en-US" dirty="0">
                <a:latin typeface="Lucida Console" panose="020B0609040504020204" pitchFamily="49" charset="0"/>
              </a:rPr>
              <a:t>a = a*2</a:t>
            </a:r>
            <a:r>
              <a:rPr lang="en-US" baseline="30000" dirty="0">
                <a:latin typeface="Lucida Console" panose="020B0609040504020204" pitchFamily="49" charset="0"/>
              </a:rPr>
              <a:t>i</a:t>
            </a:r>
            <a:r>
              <a:rPr lang="en-US" dirty="0"/>
              <a:t>, similar to how, in decimal arithmetic, left-shifting by </a:t>
            </a:r>
            <a:r>
              <a:rPr lang="en-US" dirty="0" err="1">
                <a:latin typeface="Lucida Console" panose="020B0609040504020204" pitchFamily="49" charset="0"/>
              </a:rPr>
              <a:t>i</a:t>
            </a:r>
            <a:r>
              <a:rPr lang="en-US" dirty="0"/>
              <a:t> digits is equivalent to multiplying by </a:t>
            </a:r>
            <a:r>
              <a:rPr lang="en-US" dirty="0">
                <a:latin typeface="Lucida Console" panose="020B0609040504020204" pitchFamily="49" charset="0"/>
              </a:rPr>
              <a:t>10</a:t>
            </a:r>
            <a:r>
              <a:rPr lang="en-US" baseline="30000" dirty="0">
                <a:latin typeface="Lucida Console" panose="020B0609040504020204" pitchFamily="49" charset="0"/>
              </a:rPr>
              <a:t>i</a:t>
            </a:r>
            <a:endParaRPr lang="en-US" dirty="0"/>
          </a:p>
          <a:p>
            <a:pPr lvl="1"/>
            <a:endParaRPr lang="en-US" baseline="30000" dirty="0">
              <a:latin typeface="Lucida Console" panose="020B0609040504020204" pitchFamily="49" charset="0"/>
            </a:endParaRPr>
          </a:p>
          <a:p>
            <a:pPr lvl="1"/>
            <a:endParaRPr lang="en-US" baseline="30000" dirty="0">
              <a:latin typeface="Lucida Console" panose="020B0609040504020204" pitchFamily="49" charset="0"/>
            </a:endParaRPr>
          </a:p>
          <a:p>
            <a:pPr lvl="1"/>
            <a:endParaRPr lang="en-US" baseline="30000" dirty="0">
              <a:latin typeface="Lucida Console" panose="020B0609040504020204" pitchFamily="49" charset="0"/>
            </a:endParaRPr>
          </a:p>
          <a:p>
            <a:pPr lvl="1"/>
            <a:endParaRPr lang="en-US" baseline="30000" dirty="0">
              <a:latin typeface="Lucida Console" panose="020B0609040504020204" pitchFamily="49" charset="0"/>
            </a:endParaRPr>
          </a:p>
          <a:p>
            <a:pPr lvl="1"/>
            <a:endParaRPr lang="en-US" baseline="30000" dirty="0">
              <a:latin typeface="Lucida Console" panose="020B0609040504020204" pitchFamily="49" charset="0"/>
            </a:endParaRPr>
          </a:p>
          <a:p>
            <a:pPr lvl="1"/>
            <a:r>
              <a:rPr lang="en-US" dirty="0">
                <a:latin typeface="Lucida Console" panose="020B0609040504020204" pitchFamily="49" charset="0"/>
              </a:rPr>
              <a:t>a &gt;&gt; i</a:t>
            </a:r>
            <a:r>
              <a:rPr lang="en-US" dirty="0"/>
              <a:t>: Move the bits in </a:t>
            </a:r>
            <a:r>
              <a:rPr lang="en-US" dirty="0">
                <a:latin typeface="Lucida Console" panose="020B0609040504020204" pitchFamily="49" charset="0"/>
              </a:rPr>
              <a:t>a</a:t>
            </a:r>
            <a:r>
              <a:rPr lang="en-US" dirty="0"/>
              <a:t> to the right by </a:t>
            </a:r>
            <a:r>
              <a:rPr lang="en-US" dirty="0" err="1">
                <a:latin typeface="Lucida Console" panose="020B0609040504020204" pitchFamily="49" charset="0"/>
              </a:rPr>
              <a:t>i</a:t>
            </a:r>
            <a:r>
              <a:rPr lang="en-US" dirty="0"/>
              <a:t> positions, filling the vacated bits with:</a:t>
            </a:r>
          </a:p>
          <a:p>
            <a:pPr lvl="2"/>
            <a:r>
              <a:rPr lang="en-US" dirty="0"/>
              <a:t>0 if </a:t>
            </a:r>
            <a:r>
              <a:rPr lang="en-US" dirty="0">
                <a:latin typeface="Lucida Console" panose="020B0609040504020204" pitchFamily="49" charset="0"/>
              </a:rPr>
              <a:t>a</a:t>
            </a:r>
            <a:r>
              <a:rPr lang="en-US" dirty="0"/>
              <a:t> is unsigned</a:t>
            </a:r>
          </a:p>
          <a:p>
            <a:pPr lvl="2"/>
            <a:r>
              <a:rPr lang="en-US" dirty="0"/>
              <a:t>The high-order sign bit (0 for a positive number, 1 for a negative number) if </a:t>
            </a:r>
            <a:r>
              <a:rPr lang="en-US" dirty="0">
                <a:latin typeface="Lucida Console" panose="020B0609040504020204" pitchFamily="49" charset="0"/>
              </a:rPr>
              <a:t>a</a:t>
            </a:r>
            <a:r>
              <a:rPr lang="en-US" dirty="0"/>
              <a:t> is signed</a:t>
            </a:r>
          </a:p>
          <a:p>
            <a:pPr lvl="1"/>
            <a:r>
              <a:rPr lang="en-US" dirty="0"/>
              <a:t>Right-shifting is equivalent to setting </a:t>
            </a:r>
            <a:r>
              <a:rPr lang="en-US" dirty="0">
                <a:latin typeface="Lucida Console" panose="020B0609040504020204" pitchFamily="49" charset="0"/>
              </a:rPr>
              <a:t>a = a/2</a:t>
            </a:r>
            <a:r>
              <a:rPr lang="en-US" baseline="30000" dirty="0">
                <a:latin typeface="Lucida Console" panose="020B0609040504020204" pitchFamily="49" charset="0"/>
              </a:rPr>
              <a:t>i</a:t>
            </a:r>
            <a:r>
              <a:rPr lang="en-US" dirty="0"/>
              <a:t> (rounded down) </a:t>
            </a:r>
          </a:p>
          <a:p>
            <a:pPr lvl="1"/>
            <a:r>
              <a:rPr lang="en-US" dirty="0"/>
              <a:t>On most CPUs, shift instructions are much faster than generic multiplication/division instructions, so compilers prefer to use shifting when multiplying or dividing by powers of two</a:t>
            </a:r>
          </a:p>
          <a:p>
            <a:pPr lvl="1"/>
            <a:endParaRPr lang="en-US" dirty="0"/>
          </a:p>
        </p:txBody>
      </p:sp>
      <p:sp>
        <p:nvSpPr>
          <p:cNvPr id="4" name="TextBox 3">
            <a:extLst>
              <a:ext uri="{FF2B5EF4-FFF2-40B4-BE49-F238E27FC236}">
                <a16:creationId xmlns:a16="http://schemas.microsoft.com/office/drawing/2014/main" id="{345BBB0A-751C-AC30-A0E0-5D51069AF96C}"/>
              </a:ext>
            </a:extLst>
          </p:cNvPr>
          <p:cNvSpPr txBox="1"/>
          <p:nvPr/>
        </p:nvSpPr>
        <p:spPr>
          <a:xfrm>
            <a:off x="2088290" y="3867656"/>
            <a:ext cx="3534033" cy="461665"/>
          </a:xfrm>
          <a:prstGeom prst="rect">
            <a:avLst/>
          </a:prstGeom>
          <a:noFill/>
        </p:spPr>
        <p:txBody>
          <a:bodyPr wrap="square" rtlCol="0">
            <a:spAutoFit/>
          </a:bodyPr>
          <a:lstStyle/>
          <a:p>
            <a:r>
              <a:rPr lang="en-US" sz="2400" dirty="0">
                <a:latin typeface="Lucida Console" panose="020B0609040504020204" pitchFamily="49" charset="0"/>
              </a:rPr>
              <a:t>Binary:  00110100</a:t>
            </a:r>
          </a:p>
        </p:txBody>
      </p:sp>
      <p:sp>
        <p:nvSpPr>
          <p:cNvPr id="5" name="TextBox 4">
            <a:extLst>
              <a:ext uri="{FF2B5EF4-FFF2-40B4-BE49-F238E27FC236}">
                <a16:creationId xmlns:a16="http://schemas.microsoft.com/office/drawing/2014/main" id="{D4ECA3B9-7E7D-8CF6-11A0-9E55307A630C}"/>
              </a:ext>
            </a:extLst>
          </p:cNvPr>
          <p:cNvSpPr txBox="1"/>
          <p:nvPr/>
        </p:nvSpPr>
        <p:spPr>
          <a:xfrm>
            <a:off x="2088290" y="3509484"/>
            <a:ext cx="2335427" cy="461665"/>
          </a:xfrm>
          <a:prstGeom prst="rect">
            <a:avLst/>
          </a:prstGeom>
          <a:noFill/>
        </p:spPr>
        <p:txBody>
          <a:bodyPr wrap="square" rtlCol="0">
            <a:spAutoFit/>
          </a:bodyPr>
          <a:lstStyle/>
          <a:p>
            <a:r>
              <a:rPr lang="en-US" sz="2400" dirty="0">
                <a:latin typeface="Lucida Console" panose="020B0609040504020204" pitchFamily="49" charset="0"/>
              </a:rPr>
              <a:t>Decimal: 52</a:t>
            </a:r>
          </a:p>
        </p:txBody>
      </p:sp>
      <p:grpSp>
        <p:nvGrpSpPr>
          <p:cNvPr id="9" name="Group 8">
            <a:extLst>
              <a:ext uri="{FF2B5EF4-FFF2-40B4-BE49-F238E27FC236}">
                <a16:creationId xmlns:a16="http://schemas.microsoft.com/office/drawing/2014/main" id="{6D785D91-5806-C42E-7125-74D6FD1B5A87}"/>
              </a:ext>
            </a:extLst>
          </p:cNvPr>
          <p:cNvGrpSpPr/>
          <p:nvPr/>
        </p:nvGrpSpPr>
        <p:grpSpPr>
          <a:xfrm>
            <a:off x="5461685" y="3308087"/>
            <a:ext cx="6427572" cy="1227268"/>
            <a:chOff x="5461685" y="3308087"/>
            <a:chExt cx="6427572" cy="1227268"/>
          </a:xfrm>
        </p:grpSpPr>
        <p:sp>
          <p:nvSpPr>
            <p:cNvPr id="6" name="Arrow: Right 5">
              <a:extLst>
                <a:ext uri="{FF2B5EF4-FFF2-40B4-BE49-F238E27FC236}">
                  <a16:creationId xmlns:a16="http://schemas.microsoft.com/office/drawing/2014/main" id="{9AE30588-DC43-E395-9F45-1D04FBCCA4A1}"/>
                </a:ext>
              </a:extLst>
            </p:cNvPr>
            <p:cNvSpPr/>
            <p:nvPr/>
          </p:nvSpPr>
          <p:spPr>
            <a:xfrm>
              <a:off x="5461685" y="3308087"/>
              <a:ext cx="1804087" cy="1227268"/>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Segoe UI" panose="020B0502040204020203" pitchFamily="34" charset="0"/>
                  <a:cs typeface="Segoe UI" panose="020B0502040204020203" pitchFamily="34" charset="0"/>
                </a:rPr>
                <a:t>Left-shift by 2</a:t>
              </a:r>
            </a:p>
          </p:txBody>
        </p:sp>
        <p:sp>
          <p:nvSpPr>
            <p:cNvPr id="7" name="TextBox 6">
              <a:extLst>
                <a:ext uri="{FF2B5EF4-FFF2-40B4-BE49-F238E27FC236}">
                  <a16:creationId xmlns:a16="http://schemas.microsoft.com/office/drawing/2014/main" id="{3894E005-C63C-95F1-5E77-B94C5DF0D757}"/>
                </a:ext>
              </a:extLst>
            </p:cNvPr>
            <p:cNvSpPr txBox="1"/>
            <p:nvPr/>
          </p:nvSpPr>
          <p:spPr>
            <a:xfrm>
              <a:off x="7381101" y="3867656"/>
              <a:ext cx="3534033" cy="461665"/>
            </a:xfrm>
            <a:prstGeom prst="rect">
              <a:avLst/>
            </a:prstGeom>
            <a:noFill/>
          </p:spPr>
          <p:txBody>
            <a:bodyPr wrap="square" rtlCol="0">
              <a:spAutoFit/>
            </a:bodyPr>
            <a:lstStyle/>
            <a:p>
              <a:r>
                <a:rPr lang="en-US" sz="2400" dirty="0">
                  <a:latin typeface="Lucida Console" panose="020B0609040504020204" pitchFamily="49" charset="0"/>
                </a:rPr>
                <a:t>Binary:  11010000</a:t>
              </a:r>
            </a:p>
          </p:txBody>
        </p:sp>
        <p:sp>
          <p:nvSpPr>
            <p:cNvPr id="8" name="TextBox 7">
              <a:extLst>
                <a:ext uri="{FF2B5EF4-FFF2-40B4-BE49-F238E27FC236}">
                  <a16:creationId xmlns:a16="http://schemas.microsoft.com/office/drawing/2014/main" id="{5941E079-0617-7F2C-6CE4-D2D0DAA0BE21}"/>
                </a:ext>
              </a:extLst>
            </p:cNvPr>
            <p:cNvSpPr txBox="1"/>
            <p:nvPr/>
          </p:nvSpPr>
          <p:spPr>
            <a:xfrm>
              <a:off x="7381101" y="3509484"/>
              <a:ext cx="4508156" cy="461665"/>
            </a:xfrm>
            <a:prstGeom prst="rect">
              <a:avLst/>
            </a:prstGeom>
            <a:noFill/>
          </p:spPr>
          <p:txBody>
            <a:bodyPr wrap="square" rtlCol="0">
              <a:spAutoFit/>
            </a:bodyPr>
            <a:lstStyle/>
            <a:p>
              <a:r>
                <a:rPr lang="en-US" sz="2400" dirty="0">
                  <a:latin typeface="Lucida Console" panose="020B0609040504020204" pitchFamily="49" charset="0"/>
                </a:rPr>
                <a:t>Decimal: 208(=52*2</a:t>
              </a:r>
              <a:r>
                <a:rPr lang="en-US" sz="3600" baseline="30000" dirty="0">
                  <a:latin typeface="Lucida Console" panose="020B0609040504020204" pitchFamily="49" charset="0"/>
                </a:rPr>
                <a:t>2</a:t>
              </a:r>
              <a:r>
                <a:rPr lang="en-US" sz="2400" dirty="0">
                  <a:latin typeface="Lucida Console" panose="020B0609040504020204" pitchFamily="49" charset="0"/>
                </a:rPr>
                <a:t>)</a:t>
              </a:r>
            </a:p>
          </p:txBody>
        </p:sp>
      </p:grpSp>
    </p:spTree>
    <p:extLst>
      <p:ext uri="{BB962C8B-B14F-4D97-AF65-F5344CB8AC3E}">
        <p14:creationId xmlns:p14="http://schemas.microsoft.com/office/powerpoint/2010/main" val="250625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A575-4CD2-BDE4-EA30-8D76DA18BBCE}"/>
              </a:ext>
            </a:extLst>
          </p:cNvPr>
          <p:cNvSpPr>
            <a:spLocks noGrp="1"/>
          </p:cNvSpPr>
          <p:nvPr>
            <p:ph type="title"/>
          </p:nvPr>
        </p:nvSpPr>
        <p:spPr>
          <a:xfrm>
            <a:off x="838200" y="-116798"/>
            <a:ext cx="10515600" cy="944691"/>
          </a:xfrm>
        </p:spPr>
        <p:txBody>
          <a:bodyPr/>
          <a:lstStyle/>
          <a:p>
            <a:r>
              <a:rPr lang="en-US" dirty="0"/>
              <a:t>Bitwise Not, And, Or, Exclusive Or </a:t>
            </a:r>
          </a:p>
        </p:txBody>
      </p:sp>
      <p:pic>
        <p:nvPicPr>
          <p:cNvPr id="4" name="Picture 3">
            <a:extLst>
              <a:ext uri="{FF2B5EF4-FFF2-40B4-BE49-F238E27FC236}">
                <a16:creationId xmlns:a16="http://schemas.microsoft.com/office/drawing/2014/main" id="{A1C444C9-202A-CB29-BD1D-5D62691BF121}"/>
              </a:ext>
            </a:extLst>
          </p:cNvPr>
          <p:cNvPicPr>
            <a:picLocks noChangeAspect="1"/>
          </p:cNvPicPr>
          <p:nvPr/>
        </p:nvPicPr>
        <p:blipFill>
          <a:blip r:embed="rId3"/>
          <a:stretch>
            <a:fillRect/>
          </a:stretch>
        </p:blipFill>
        <p:spPr>
          <a:xfrm>
            <a:off x="838200" y="617824"/>
            <a:ext cx="10277475" cy="2371725"/>
          </a:xfrm>
          <a:prstGeom prst="rect">
            <a:avLst/>
          </a:prstGeom>
        </p:spPr>
      </p:pic>
      <p:sp>
        <p:nvSpPr>
          <p:cNvPr id="8" name="Content Placeholder 2">
            <a:extLst>
              <a:ext uri="{FF2B5EF4-FFF2-40B4-BE49-F238E27FC236}">
                <a16:creationId xmlns:a16="http://schemas.microsoft.com/office/drawing/2014/main" id="{D608C02C-AAF1-6247-F663-6E9560BB48D0}"/>
              </a:ext>
            </a:extLst>
          </p:cNvPr>
          <p:cNvSpPr>
            <a:spLocks noGrp="1"/>
          </p:cNvSpPr>
          <p:nvPr>
            <p:ph idx="1"/>
          </p:nvPr>
        </p:nvSpPr>
        <p:spPr>
          <a:xfrm>
            <a:off x="1283045" y="2675222"/>
            <a:ext cx="10515600" cy="4281630"/>
          </a:xfrm>
        </p:spPr>
        <p:txBody>
          <a:bodyPr>
            <a:normAutofit/>
          </a:bodyPr>
          <a:lstStyle/>
          <a:p>
            <a:r>
              <a:rPr lang="en-US" sz="3000" dirty="0">
                <a:latin typeface="Lucida Console" panose="020B0609040504020204" pitchFamily="49" charset="0"/>
              </a:rPr>
              <a:t>(x &amp; 1) == 0</a:t>
            </a:r>
            <a:r>
              <a:rPr lang="en-US" sz="3000" dirty="0"/>
              <a:t> tests whether </a:t>
            </a:r>
            <a:r>
              <a:rPr lang="en-US" sz="3000" dirty="0">
                <a:latin typeface="Lucida Console" panose="020B0609040504020204" pitchFamily="49" charset="0"/>
              </a:rPr>
              <a:t>x</a:t>
            </a:r>
            <a:r>
              <a:rPr lang="en-US" sz="3000" dirty="0"/>
              <a:t> is even</a:t>
            </a:r>
          </a:p>
          <a:p>
            <a:r>
              <a:rPr lang="en-US" sz="3000" dirty="0">
                <a:latin typeface="Lucida Console" panose="020B0609040504020204" pitchFamily="49" charset="0"/>
              </a:rPr>
              <a:t>x &amp; 15</a:t>
            </a:r>
            <a:r>
              <a:rPr lang="en-US" sz="3000" dirty="0"/>
              <a:t> evaluates the decimal arithmetic test </a:t>
            </a:r>
            <a:r>
              <a:rPr lang="en-US" sz="3000" dirty="0">
                <a:latin typeface="Lucida Console" panose="020B0609040504020204" pitchFamily="49" charset="0"/>
              </a:rPr>
              <a:t>x % 16</a:t>
            </a:r>
          </a:p>
          <a:p>
            <a:r>
              <a:rPr lang="en-US" sz="3000" dirty="0"/>
              <a:t>System calls often accept “flag” arguments that can be combined via bitwise-or</a:t>
            </a:r>
          </a:p>
          <a:p>
            <a:endParaRPr lang="en-US" sz="3000" dirty="0"/>
          </a:p>
          <a:p>
            <a:endParaRPr lang="en-US" sz="3000" dirty="0"/>
          </a:p>
          <a:p>
            <a:r>
              <a:rPr lang="en-US" sz="3000" dirty="0"/>
              <a:t>There are a bunch of additional bitwise hacks—see the “Notes” section of this slide to learn more!</a:t>
            </a:r>
          </a:p>
        </p:txBody>
      </p:sp>
      <p:sp>
        <p:nvSpPr>
          <p:cNvPr id="11" name="TextBox 10">
            <a:extLst>
              <a:ext uri="{FF2B5EF4-FFF2-40B4-BE49-F238E27FC236}">
                <a16:creationId xmlns:a16="http://schemas.microsoft.com/office/drawing/2014/main" id="{1632D339-1BF5-8B54-4B17-9C9D4093EA67}"/>
              </a:ext>
            </a:extLst>
          </p:cNvPr>
          <p:cNvSpPr txBox="1"/>
          <p:nvPr/>
        </p:nvSpPr>
        <p:spPr>
          <a:xfrm>
            <a:off x="2124585" y="4611823"/>
            <a:ext cx="8625793" cy="1200329"/>
          </a:xfrm>
          <a:prstGeom prst="rect">
            <a:avLst/>
          </a:prstGeom>
          <a:noFill/>
        </p:spPr>
        <p:txBody>
          <a:bodyPr wrap="square">
            <a:spAutoFit/>
          </a:bodyPr>
          <a:lstStyle/>
          <a:p>
            <a:r>
              <a:rPr lang="en-US" dirty="0">
                <a:solidFill>
                  <a:srgbClr val="00B050"/>
                </a:solidFill>
                <a:latin typeface="Lucida Console" panose="020B0609040504020204" pitchFamily="49" charset="0"/>
              </a:rPr>
              <a:t>//Recall this example from the last lecture: PROT_READ is </a:t>
            </a:r>
          </a:p>
          <a:p>
            <a:r>
              <a:rPr lang="en-US" dirty="0">
                <a:solidFill>
                  <a:srgbClr val="00B050"/>
                </a:solidFill>
                <a:latin typeface="Lucida Console" panose="020B0609040504020204" pitchFamily="49" charset="0"/>
              </a:rPr>
              <a:t>//binary 001, PROT_WRITE is 010, and PROT_EXEC is 100.</a:t>
            </a:r>
          </a:p>
          <a:p>
            <a:r>
              <a:rPr lang="en-US" dirty="0">
                <a:solidFill>
                  <a:srgbClr val="0070C0"/>
                </a:solidFill>
                <a:latin typeface="Lucida Console" panose="020B0609040504020204" pitchFamily="49" charset="0"/>
              </a:rPr>
              <a:t>void* </a:t>
            </a:r>
            <a:r>
              <a:rPr lang="en-US" dirty="0">
                <a:latin typeface="Lucida Console" panose="020B0609040504020204" pitchFamily="49" charset="0"/>
              </a:rPr>
              <a:t>data = </a:t>
            </a:r>
            <a:r>
              <a:rPr lang="en-US" dirty="0" err="1">
                <a:latin typeface="Lucida Console" panose="020B0609040504020204" pitchFamily="49" charset="0"/>
              </a:rPr>
              <a:t>mmap</a:t>
            </a:r>
            <a:r>
              <a:rPr lang="en-US" dirty="0">
                <a:latin typeface="Lucida Console" panose="020B0609040504020204" pitchFamily="49" charset="0"/>
              </a:rPr>
              <a:t>(</a:t>
            </a:r>
            <a:r>
              <a:rPr lang="en-US" dirty="0" err="1">
                <a:solidFill>
                  <a:srgbClr val="0070C0"/>
                </a:solidFill>
                <a:latin typeface="Lucida Console" panose="020B0609040504020204" pitchFamily="49" charset="0"/>
              </a:rPr>
              <a:t>nullptr</a:t>
            </a:r>
            <a:r>
              <a:rPr lang="en-US" dirty="0">
                <a:latin typeface="Lucida Console" panose="020B0609040504020204" pitchFamily="49" charset="0"/>
              </a:rPr>
              <a:t>, </a:t>
            </a:r>
            <a:r>
              <a:rPr lang="en-US" dirty="0" err="1">
                <a:latin typeface="Lucida Console" panose="020B0609040504020204" pitchFamily="49" charset="0"/>
              </a:rPr>
              <a:t>s.st_size</a:t>
            </a:r>
            <a:r>
              <a:rPr lang="en-US" dirty="0">
                <a:latin typeface="Lucida Console" panose="020B0609040504020204" pitchFamily="49" charset="0"/>
              </a:rPr>
              <a:t>, </a:t>
            </a:r>
            <a:r>
              <a:rPr lang="en-US" dirty="0">
                <a:solidFill>
                  <a:schemeClr val="accent2"/>
                </a:solidFill>
                <a:latin typeface="Lucida Console" panose="020B0609040504020204" pitchFamily="49" charset="0"/>
              </a:rPr>
              <a:t>PROT_READ </a:t>
            </a:r>
            <a:r>
              <a:rPr lang="en-US" dirty="0">
                <a:latin typeface="Lucida Console" panose="020B0609040504020204" pitchFamily="49" charset="0"/>
              </a:rPr>
              <a:t>| </a:t>
            </a:r>
            <a:r>
              <a:rPr lang="en-US" dirty="0">
                <a:solidFill>
                  <a:schemeClr val="accent2"/>
                </a:solidFill>
                <a:latin typeface="Lucida Console" panose="020B0609040504020204" pitchFamily="49" charset="0"/>
              </a:rPr>
              <a:t>PROT_EXEC</a:t>
            </a:r>
            <a:r>
              <a:rPr lang="en-US" dirty="0">
                <a:latin typeface="Lucida Console" panose="020B0609040504020204" pitchFamily="49" charset="0"/>
              </a:rPr>
              <a:t>, </a:t>
            </a:r>
          </a:p>
          <a:p>
            <a:r>
              <a:rPr lang="en-US" dirty="0">
                <a:latin typeface="Lucida Console" panose="020B0609040504020204" pitchFamily="49" charset="0"/>
              </a:rPr>
              <a:t>                  </a:t>
            </a:r>
            <a:r>
              <a:rPr lang="en-US" dirty="0">
                <a:solidFill>
                  <a:schemeClr val="accent2"/>
                </a:solidFill>
                <a:latin typeface="Lucida Console" panose="020B0609040504020204" pitchFamily="49" charset="0"/>
              </a:rPr>
              <a:t>MAP_SHARED</a:t>
            </a:r>
            <a:r>
              <a:rPr lang="en-US" dirty="0">
                <a:latin typeface="Lucida Console" panose="020B0609040504020204" pitchFamily="49" charset="0"/>
              </a:rPr>
              <a:t>, </a:t>
            </a:r>
            <a:r>
              <a:rPr lang="en-US" dirty="0" err="1">
                <a:latin typeface="Lucida Console" panose="020B0609040504020204" pitchFamily="49" charset="0"/>
              </a:rPr>
              <a:t>fd</a:t>
            </a:r>
            <a:r>
              <a:rPr lang="en-US" dirty="0">
                <a:latin typeface="Lucida Console" panose="020B0609040504020204" pitchFamily="49" charset="0"/>
              </a:rPr>
              <a:t>, </a:t>
            </a:r>
            <a:r>
              <a:rPr lang="en-US" dirty="0">
                <a:solidFill>
                  <a:schemeClr val="accent2"/>
                </a:solidFill>
                <a:latin typeface="Lucida Console" panose="020B0609040504020204" pitchFamily="49" charset="0"/>
              </a:rPr>
              <a:t>0</a:t>
            </a:r>
            <a:r>
              <a:rPr lang="en-US" dirty="0">
                <a:latin typeface="Lucida Console" panose="020B0609040504020204" pitchFamily="49" charset="0"/>
              </a:rPr>
              <a:t>);</a:t>
            </a:r>
          </a:p>
        </p:txBody>
      </p:sp>
    </p:spTree>
    <p:extLst>
      <p:ext uri="{BB962C8B-B14F-4D97-AF65-F5344CB8AC3E}">
        <p14:creationId xmlns:p14="http://schemas.microsoft.com/office/powerpoint/2010/main" val="227323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E0FA613-E2F1-3451-CED5-08A623F5DC75}"/>
              </a:ext>
            </a:extLst>
          </p:cNvPr>
          <p:cNvSpPr>
            <a:spLocks noGrp="1"/>
          </p:cNvSpPr>
          <p:nvPr>
            <p:ph idx="1"/>
          </p:nvPr>
        </p:nvSpPr>
        <p:spPr>
          <a:xfrm>
            <a:off x="0" y="531335"/>
            <a:ext cx="5038979" cy="4720282"/>
          </a:xfrm>
        </p:spPr>
        <p:txBody>
          <a:bodyPr>
            <a:normAutofit/>
          </a:bodyPr>
          <a:lstStyle/>
          <a:p>
            <a:r>
              <a:rPr lang="en-US" dirty="0"/>
              <a:t>The CPU iteratively:</a:t>
            </a:r>
          </a:p>
          <a:p>
            <a:pPr lvl="1"/>
            <a:r>
              <a:rPr lang="en-US" dirty="0"/>
              <a:t>Fetches an instruction</a:t>
            </a:r>
          </a:p>
          <a:p>
            <a:pPr lvl="1"/>
            <a:r>
              <a:rPr lang="en-US" dirty="0"/>
              <a:t>Decodes the instruction</a:t>
            </a:r>
          </a:p>
          <a:p>
            <a:pPr lvl="1"/>
            <a:r>
              <a:rPr lang="en-US" dirty="0"/>
              <a:t>Performs the desired operation</a:t>
            </a:r>
          </a:p>
          <a:p>
            <a:r>
              <a:rPr lang="en-US" dirty="0"/>
              <a:t>Given the currently executing instruction </a:t>
            </a:r>
            <a:r>
              <a:rPr lang="en-US" dirty="0">
                <a:latin typeface="Lucida Console" panose="020B0609040504020204" pitchFamily="49" charset="0"/>
              </a:rPr>
              <a:t>instr</a:t>
            </a:r>
            <a:r>
              <a:rPr lang="en-US" sz="3600" baseline="-25000" dirty="0">
                <a:latin typeface="Lucida Console" panose="020B0609040504020204" pitchFamily="49" charset="0"/>
              </a:rPr>
              <a:t>i</a:t>
            </a:r>
            <a:r>
              <a:rPr lang="en-US" dirty="0"/>
              <a:t>, the next instruction to fetch is:</a:t>
            </a:r>
          </a:p>
          <a:p>
            <a:pPr lvl="1"/>
            <a:r>
              <a:rPr lang="en-US" dirty="0"/>
              <a:t>The sequentially adjacent </a:t>
            </a:r>
            <a:r>
              <a:rPr lang="en-US" dirty="0">
                <a:latin typeface="Lucida Console" panose="020B0609040504020204" pitchFamily="49" charset="0"/>
              </a:rPr>
              <a:t>instr</a:t>
            </a:r>
            <a:r>
              <a:rPr lang="en-US" sz="3200" baseline="-25000" dirty="0">
                <a:latin typeface="Lucida Console" panose="020B0609040504020204" pitchFamily="49" charset="0"/>
              </a:rPr>
              <a:t>i+1</a:t>
            </a:r>
            <a:r>
              <a:rPr lang="en-US" dirty="0"/>
              <a:t> by default . . .</a:t>
            </a:r>
          </a:p>
          <a:p>
            <a:pPr lvl="1"/>
            <a:r>
              <a:rPr lang="en-US" dirty="0"/>
              <a:t>. . . unless </a:t>
            </a:r>
            <a:r>
              <a:rPr lang="en-US" dirty="0">
                <a:latin typeface="Lucida Console" panose="020B0609040504020204" pitchFamily="49" charset="0"/>
              </a:rPr>
              <a:t>instr</a:t>
            </a:r>
            <a:r>
              <a:rPr lang="en-US" sz="3200" baseline="-25000" dirty="0">
                <a:latin typeface="Lucida Console" panose="020B0609040504020204" pitchFamily="49" charset="0"/>
              </a:rPr>
              <a:t>i</a:t>
            </a:r>
            <a:r>
              <a:rPr lang="en-US" dirty="0"/>
              <a:t> is a control flow instruction that redirects the program elsewhere</a:t>
            </a:r>
          </a:p>
        </p:txBody>
      </p:sp>
      <p:sp>
        <p:nvSpPr>
          <p:cNvPr id="7" name="Title 1">
            <a:extLst>
              <a:ext uri="{FF2B5EF4-FFF2-40B4-BE49-F238E27FC236}">
                <a16:creationId xmlns:a16="http://schemas.microsoft.com/office/drawing/2014/main" id="{AA141D15-E243-E896-D342-C1CCE80A4862}"/>
              </a:ext>
            </a:extLst>
          </p:cNvPr>
          <p:cNvSpPr>
            <a:spLocks noGrp="1"/>
          </p:cNvSpPr>
          <p:nvPr>
            <p:ph type="title"/>
          </p:nvPr>
        </p:nvSpPr>
        <p:spPr>
          <a:xfrm>
            <a:off x="838200" y="-185355"/>
            <a:ext cx="10515600" cy="989113"/>
          </a:xfrm>
        </p:spPr>
        <p:txBody>
          <a:bodyPr/>
          <a:lstStyle/>
          <a:p>
            <a:r>
              <a:rPr lang="en-US" dirty="0"/>
              <a:t>Overview of CPU Operation</a:t>
            </a:r>
          </a:p>
        </p:txBody>
      </p:sp>
      <p:grpSp>
        <p:nvGrpSpPr>
          <p:cNvPr id="10" name="Group 9">
            <a:extLst>
              <a:ext uri="{FF2B5EF4-FFF2-40B4-BE49-F238E27FC236}">
                <a16:creationId xmlns:a16="http://schemas.microsoft.com/office/drawing/2014/main" id="{742B4653-A6CF-74F9-1AE6-ECD33FB68410}"/>
              </a:ext>
            </a:extLst>
          </p:cNvPr>
          <p:cNvGrpSpPr/>
          <p:nvPr/>
        </p:nvGrpSpPr>
        <p:grpSpPr>
          <a:xfrm>
            <a:off x="5059286" y="853186"/>
            <a:ext cx="7219213" cy="3988912"/>
            <a:chOff x="23745" y="2871501"/>
            <a:chExt cx="7219213" cy="3988912"/>
          </a:xfrm>
        </p:grpSpPr>
        <p:sp>
          <p:nvSpPr>
            <p:cNvPr id="12" name="TextBox 11">
              <a:extLst>
                <a:ext uri="{FF2B5EF4-FFF2-40B4-BE49-F238E27FC236}">
                  <a16:creationId xmlns:a16="http://schemas.microsoft.com/office/drawing/2014/main" id="{977FCDD7-3E90-52D8-066D-B9BD20B790C5}"/>
                </a:ext>
              </a:extLst>
            </p:cNvPr>
            <p:cNvSpPr txBox="1"/>
            <p:nvPr/>
          </p:nvSpPr>
          <p:spPr>
            <a:xfrm>
              <a:off x="802216" y="2875781"/>
              <a:ext cx="3592257" cy="707886"/>
            </a:xfrm>
            <a:prstGeom prst="rect">
              <a:avLst/>
            </a:prstGeom>
            <a:noFill/>
          </p:spPr>
          <p:txBody>
            <a:bodyPr wrap="square" rtlCol="0">
              <a:spAutoFit/>
            </a:bodyPr>
            <a:lstStyle/>
            <a:p>
              <a:pPr algn="ctr">
                <a:lnSpc>
                  <a:spcPts val="2400"/>
                </a:lnSpc>
              </a:pPr>
              <a:r>
                <a:rPr lang="en-US" sz="2400" b="1" dirty="0">
                  <a:latin typeface="Segoe UI" panose="020B0502040204020203" pitchFamily="34" charset="0"/>
                  <a:cs typeface="Segoe UI" panose="020B0502040204020203" pitchFamily="34" charset="0"/>
                </a:rPr>
                <a:t>A (simplified!) view of an x86 CPU and RAM</a:t>
              </a:r>
            </a:p>
          </p:txBody>
        </p:sp>
        <p:grpSp>
          <p:nvGrpSpPr>
            <p:cNvPr id="13" name="Group 12">
              <a:extLst>
                <a:ext uri="{FF2B5EF4-FFF2-40B4-BE49-F238E27FC236}">
                  <a16:creationId xmlns:a16="http://schemas.microsoft.com/office/drawing/2014/main" id="{F3ACE42B-5C55-7921-83ED-472C66BB084A}"/>
                </a:ext>
              </a:extLst>
            </p:cNvPr>
            <p:cNvGrpSpPr/>
            <p:nvPr/>
          </p:nvGrpSpPr>
          <p:grpSpPr>
            <a:xfrm>
              <a:off x="1642151" y="5235289"/>
              <a:ext cx="1223067" cy="1123445"/>
              <a:chOff x="1930625" y="5004712"/>
              <a:chExt cx="1223067" cy="1123445"/>
            </a:xfrm>
          </p:grpSpPr>
          <p:sp>
            <p:nvSpPr>
              <p:cNvPr id="68" name="Arrow: Chevron 67">
                <a:extLst>
                  <a:ext uri="{FF2B5EF4-FFF2-40B4-BE49-F238E27FC236}">
                    <a16:creationId xmlns:a16="http://schemas.microsoft.com/office/drawing/2014/main" id="{2B6B47DC-043F-82B2-616D-B72021185DBB}"/>
                  </a:ext>
                </a:extLst>
              </p:cNvPr>
              <p:cNvSpPr/>
              <p:nvPr/>
            </p:nvSpPr>
            <p:spPr>
              <a:xfrm rot="5400000">
                <a:off x="1973209" y="5050041"/>
                <a:ext cx="1123445" cy="1032788"/>
              </a:xfrm>
              <a:prstGeom prst="chevron">
                <a:avLst/>
              </a:prstGeom>
              <a:solidFill>
                <a:schemeClr val="bg1">
                  <a:lumMod val="9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TextBox 68">
                <a:extLst>
                  <a:ext uri="{FF2B5EF4-FFF2-40B4-BE49-F238E27FC236}">
                    <a16:creationId xmlns:a16="http://schemas.microsoft.com/office/drawing/2014/main" id="{5D075690-CCE9-5F5D-07AB-4F9D5C7D66C3}"/>
                  </a:ext>
                </a:extLst>
              </p:cNvPr>
              <p:cNvSpPr txBox="1"/>
              <p:nvPr/>
            </p:nvSpPr>
            <p:spPr>
              <a:xfrm>
                <a:off x="1930625" y="5499968"/>
                <a:ext cx="1223067" cy="330860"/>
              </a:xfrm>
              <a:prstGeom prst="rect">
                <a:avLst/>
              </a:prstGeom>
              <a:noFill/>
            </p:spPr>
            <p:txBody>
              <a:bodyPr wrap="square" rtlCol="0">
                <a:spAutoFit/>
              </a:bodyPr>
              <a:lstStyle/>
              <a:p>
                <a:pPr algn="ctr"/>
                <a:r>
                  <a:rPr lang="en-US" sz="1550" b="1" dirty="0">
                    <a:latin typeface="Segoe UI" panose="020B0502040204020203" pitchFamily="34" charset="0"/>
                    <a:cs typeface="Segoe UI" panose="020B0502040204020203" pitchFamily="34" charset="0"/>
                  </a:rPr>
                  <a:t>ALU</a:t>
                </a:r>
              </a:p>
            </p:txBody>
          </p:sp>
        </p:grpSp>
        <p:sp>
          <p:nvSpPr>
            <p:cNvPr id="14" name="TextBox 13">
              <a:extLst>
                <a:ext uri="{FF2B5EF4-FFF2-40B4-BE49-F238E27FC236}">
                  <a16:creationId xmlns:a16="http://schemas.microsoft.com/office/drawing/2014/main" id="{DCF70AB4-75F8-0AD1-104A-493762E58233}"/>
                </a:ext>
              </a:extLst>
            </p:cNvPr>
            <p:cNvSpPr txBox="1"/>
            <p:nvPr/>
          </p:nvSpPr>
          <p:spPr>
            <a:xfrm>
              <a:off x="1637316" y="3498177"/>
              <a:ext cx="1223067" cy="338554"/>
            </a:xfrm>
            <a:prstGeom prst="rect">
              <a:avLst/>
            </a:prstGeom>
            <a:noFill/>
          </p:spPr>
          <p:txBody>
            <a:bodyPr wrap="square" rtlCol="0">
              <a:spAutoFit/>
            </a:bodyPr>
            <a:lstStyle/>
            <a:p>
              <a:pPr algn="ctr"/>
              <a:r>
                <a:rPr lang="en-US" sz="1550" b="1" dirty="0">
                  <a:latin typeface="Segoe UI" panose="020B0502040204020203" pitchFamily="34" charset="0"/>
                  <a:cs typeface="Segoe UI" panose="020B0502040204020203" pitchFamily="34" charset="0"/>
                </a:rPr>
                <a:t>Registers</a:t>
              </a:r>
            </a:p>
          </p:txBody>
        </p:sp>
        <p:sp>
          <p:nvSpPr>
            <p:cNvPr id="15" name="TextBox 14">
              <a:extLst>
                <a:ext uri="{FF2B5EF4-FFF2-40B4-BE49-F238E27FC236}">
                  <a16:creationId xmlns:a16="http://schemas.microsoft.com/office/drawing/2014/main" id="{6A74221D-422D-F69A-E6F7-441803E5722C}"/>
                </a:ext>
              </a:extLst>
            </p:cNvPr>
            <p:cNvSpPr txBox="1"/>
            <p:nvPr/>
          </p:nvSpPr>
          <p:spPr>
            <a:xfrm>
              <a:off x="5379424" y="6376998"/>
              <a:ext cx="728804" cy="369332"/>
            </a:xfrm>
            <a:prstGeom prst="rect">
              <a:avLst/>
            </a:prstGeom>
            <a:noFill/>
            <a:ln>
              <a:solidFill>
                <a:schemeClr val="tx1"/>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C63BB818-37C2-F35A-D78E-04690D7E60FE}"/>
                </a:ext>
              </a:extLst>
            </p:cNvPr>
            <p:cNvSpPr txBox="1"/>
            <p:nvPr/>
          </p:nvSpPr>
          <p:spPr>
            <a:xfrm>
              <a:off x="5379424" y="6007666"/>
              <a:ext cx="728804" cy="369332"/>
            </a:xfrm>
            <a:prstGeom prst="rect">
              <a:avLst/>
            </a:prstGeom>
            <a:noFill/>
            <a:ln>
              <a:solidFill>
                <a:schemeClr val="tx1"/>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D23BC549-EECC-6E6D-2F45-FC982C5A8ED8}"/>
                </a:ext>
              </a:extLst>
            </p:cNvPr>
            <p:cNvSpPr txBox="1"/>
            <p:nvPr/>
          </p:nvSpPr>
          <p:spPr>
            <a:xfrm>
              <a:off x="5381599" y="5638334"/>
              <a:ext cx="728804" cy="369332"/>
            </a:xfrm>
            <a:prstGeom prst="rect">
              <a:avLst/>
            </a:prstGeom>
            <a:noFill/>
            <a:ln>
              <a:solidFill>
                <a:schemeClr val="tx1"/>
              </a:solidFill>
            </a:ln>
          </p:spPr>
          <p:txBody>
            <a:bodyPr wrap="square" rtlCol="0">
              <a:spAutoFit/>
            </a:bodyPr>
            <a:lstStyle/>
            <a:p>
              <a:endParaRPr lang="en-US" dirty="0"/>
            </a:p>
          </p:txBody>
        </p:sp>
        <p:sp>
          <p:nvSpPr>
            <p:cNvPr id="18" name="TextBox 17">
              <a:extLst>
                <a:ext uri="{FF2B5EF4-FFF2-40B4-BE49-F238E27FC236}">
                  <a16:creationId xmlns:a16="http://schemas.microsoft.com/office/drawing/2014/main" id="{DFD6F4EF-E917-3A07-D4BB-1975F6E0D8EA}"/>
                </a:ext>
              </a:extLst>
            </p:cNvPr>
            <p:cNvSpPr txBox="1"/>
            <p:nvPr/>
          </p:nvSpPr>
          <p:spPr>
            <a:xfrm>
              <a:off x="5381599" y="5269002"/>
              <a:ext cx="728804" cy="369332"/>
            </a:xfrm>
            <a:prstGeom prst="rect">
              <a:avLst/>
            </a:prstGeom>
            <a:noFill/>
            <a:ln>
              <a:solidFill>
                <a:schemeClr val="tx1"/>
              </a:solidFill>
            </a:ln>
          </p:spPr>
          <p:txBody>
            <a:bodyPr wrap="square" rtlCol="0">
              <a:spAutoFit/>
            </a:bodyPr>
            <a:lstStyle/>
            <a:p>
              <a:endParaRPr lang="en-US" dirty="0"/>
            </a:p>
          </p:txBody>
        </p:sp>
        <p:grpSp>
          <p:nvGrpSpPr>
            <p:cNvPr id="19" name="Group 18">
              <a:extLst>
                <a:ext uri="{FF2B5EF4-FFF2-40B4-BE49-F238E27FC236}">
                  <a16:creationId xmlns:a16="http://schemas.microsoft.com/office/drawing/2014/main" id="{6C43D237-9C8F-581E-752C-2971328F1571}"/>
                </a:ext>
              </a:extLst>
            </p:cNvPr>
            <p:cNvGrpSpPr/>
            <p:nvPr/>
          </p:nvGrpSpPr>
          <p:grpSpPr>
            <a:xfrm>
              <a:off x="5379424" y="4530338"/>
              <a:ext cx="733925" cy="738664"/>
              <a:chOff x="531251" y="5907016"/>
              <a:chExt cx="1084009" cy="738664"/>
            </a:xfrm>
          </p:grpSpPr>
          <p:sp>
            <p:nvSpPr>
              <p:cNvPr id="66" name="TextBox 65">
                <a:extLst>
                  <a:ext uri="{FF2B5EF4-FFF2-40B4-BE49-F238E27FC236}">
                    <a16:creationId xmlns:a16="http://schemas.microsoft.com/office/drawing/2014/main" id="{4BFB55A2-8514-1DC2-0035-A868089C4FC3}"/>
                  </a:ext>
                </a:extLst>
              </p:cNvPr>
              <p:cNvSpPr txBox="1"/>
              <p:nvPr/>
            </p:nvSpPr>
            <p:spPr>
              <a:xfrm>
                <a:off x="531251" y="6276348"/>
                <a:ext cx="1084009" cy="369332"/>
              </a:xfrm>
              <a:prstGeom prst="rect">
                <a:avLst/>
              </a:prstGeom>
              <a:noFill/>
              <a:ln>
                <a:solidFill>
                  <a:schemeClr val="tx1"/>
                </a:solidFill>
              </a:ln>
            </p:spPr>
            <p:txBody>
              <a:bodyPr wrap="square" rtlCol="0">
                <a:spAutoFit/>
              </a:bodyPr>
              <a:lstStyle/>
              <a:p>
                <a:endParaRPr lang="en-US" dirty="0"/>
              </a:p>
            </p:txBody>
          </p:sp>
          <p:sp>
            <p:nvSpPr>
              <p:cNvPr id="67" name="TextBox 66">
                <a:extLst>
                  <a:ext uri="{FF2B5EF4-FFF2-40B4-BE49-F238E27FC236}">
                    <a16:creationId xmlns:a16="http://schemas.microsoft.com/office/drawing/2014/main" id="{C5C5586B-6954-9C89-544F-EC11EE82945C}"/>
                  </a:ext>
                </a:extLst>
              </p:cNvPr>
              <p:cNvSpPr txBox="1"/>
              <p:nvPr/>
            </p:nvSpPr>
            <p:spPr>
              <a:xfrm>
                <a:off x="531251" y="5907016"/>
                <a:ext cx="1084009" cy="369332"/>
              </a:xfrm>
              <a:prstGeom prst="rect">
                <a:avLst/>
              </a:prstGeom>
              <a:noFill/>
              <a:ln>
                <a:solidFill>
                  <a:schemeClr val="tx1"/>
                </a:solidFill>
              </a:ln>
            </p:spPr>
            <p:txBody>
              <a:bodyPr wrap="square" rtlCol="0">
                <a:spAutoFit/>
              </a:bodyPr>
              <a:lstStyle/>
              <a:p>
                <a:endParaRPr lang="en-US" dirty="0"/>
              </a:p>
            </p:txBody>
          </p:sp>
        </p:grpSp>
        <p:grpSp>
          <p:nvGrpSpPr>
            <p:cNvPr id="20" name="Group 19">
              <a:extLst>
                <a:ext uri="{FF2B5EF4-FFF2-40B4-BE49-F238E27FC236}">
                  <a16:creationId xmlns:a16="http://schemas.microsoft.com/office/drawing/2014/main" id="{1316356D-9A52-98AE-0988-FB20D34A3115}"/>
                </a:ext>
              </a:extLst>
            </p:cNvPr>
            <p:cNvGrpSpPr/>
            <p:nvPr/>
          </p:nvGrpSpPr>
          <p:grpSpPr>
            <a:xfrm>
              <a:off x="5384545" y="3237142"/>
              <a:ext cx="728804" cy="738664"/>
              <a:chOff x="521719" y="5907016"/>
              <a:chExt cx="1076445" cy="738664"/>
            </a:xfrm>
          </p:grpSpPr>
          <p:sp>
            <p:nvSpPr>
              <p:cNvPr id="64" name="TextBox 63">
                <a:extLst>
                  <a:ext uri="{FF2B5EF4-FFF2-40B4-BE49-F238E27FC236}">
                    <a16:creationId xmlns:a16="http://schemas.microsoft.com/office/drawing/2014/main" id="{CEE14875-DE96-73EB-712B-8C364AF325EE}"/>
                  </a:ext>
                </a:extLst>
              </p:cNvPr>
              <p:cNvSpPr txBox="1"/>
              <p:nvPr/>
            </p:nvSpPr>
            <p:spPr>
              <a:xfrm>
                <a:off x="521719" y="6276348"/>
                <a:ext cx="1076445" cy="369332"/>
              </a:xfrm>
              <a:prstGeom prst="rect">
                <a:avLst/>
              </a:prstGeom>
              <a:noFill/>
              <a:ln>
                <a:solidFill>
                  <a:schemeClr val="tx1"/>
                </a:solidFill>
              </a:ln>
            </p:spPr>
            <p:txBody>
              <a:bodyPr wrap="square" rtlCol="0">
                <a:spAutoFit/>
              </a:bodyPr>
              <a:lstStyle/>
              <a:p>
                <a:endParaRPr lang="en-US" dirty="0"/>
              </a:p>
            </p:txBody>
          </p:sp>
          <p:sp>
            <p:nvSpPr>
              <p:cNvPr id="65" name="TextBox 64">
                <a:extLst>
                  <a:ext uri="{FF2B5EF4-FFF2-40B4-BE49-F238E27FC236}">
                    <a16:creationId xmlns:a16="http://schemas.microsoft.com/office/drawing/2014/main" id="{F547C174-1F52-D919-7614-66AFEDDFECBF}"/>
                  </a:ext>
                </a:extLst>
              </p:cNvPr>
              <p:cNvSpPr txBox="1"/>
              <p:nvPr/>
            </p:nvSpPr>
            <p:spPr>
              <a:xfrm>
                <a:off x="521719" y="5907016"/>
                <a:ext cx="1076445" cy="369332"/>
              </a:xfrm>
              <a:prstGeom prst="rect">
                <a:avLst/>
              </a:prstGeom>
              <a:noFill/>
              <a:ln>
                <a:solidFill>
                  <a:schemeClr val="tx1"/>
                </a:solidFill>
              </a:ln>
            </p:spPr>
            <p:txBody>
              <a:bodyPr wrap="square" rtlCol="0">
                <a:spAutoFit/>
              </a:bodyPr>
              <a:lstStyle/>
              <a:p>
                <a:endParaRPr lang="en-US" dirty="0"/>
              </a:p>
            </p:txBody>
          </p:sp>
        </p:grpSp>
        <p:sp>
          <p:nvSpPr>
            <p:cNvPr id="21" name="TextBox 20">
              <a:extLst>
                <a:ext uri="{FF2B5EF4-FFF2-40B4-BE49-F238E27FC236}">
                  <a16:creationId xmlns:a16="http://schemas.microsoft.com/office/drawing/2014/main" id="{1D665397-3366-1C9A-789D-1678CDF4E61E}"/>
                </a:ext>
              </a:extLst>
            </p:cNvPr>
            <p:cNvSpPr txBox="1"/>
            <p:nvPr/>
          </p:nvSpPr>
          <p:spPr>
            <a:xfrm rot="5400000">
              <a:off x="5390792" y="4022465"/>
              <a:ext cx="874392" cy="47479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 . .</a:t>
              </a:r>
            </a:p>
          </p:txBody>
        </p:sp>
        <p:sp>
          <p:nvSpPr>
            <p:cNvPr id="22" name="TextBox 21">
              <a:extLst>
                <a:ext uri="{FF2B5EF4-FFF2-40B4-BE49-F238E27FC236}">
                  <a16:creationId xmlns:a16="http://schemas.microsoft.com/office/drawing/2014/main" id="{005153F8-0623-20B0-92D4-38DBA1DA31C1}"/>
                </a:ext>
              </a:extLst>
            </p:cNvPr>
            <p:cNvSpPr txBox="1"/>
            <p:nvPr/>
          </p:nvSpPr>
          <p:spPr>
            <a:xfrm>
              <a:off x="5928356" y="6369617"/>
              <a:ext cx="117694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Byte 0</a:t>
              </a:r>
            </a:p>
          </p:txBody>
        </p:sp>
        <p:sp>
          <p:nvSpPr>
            <p:cNvPr id="23" name="TextBox 22">
              <a:extLst>
                <a:ext uri="{FF2B5EF4-FFF2-40B4-BE49-F238E27FC236}">
                  <a16:creationId xmlns:a16="http://schemas.microsoft.com/office/drawing/2014/main" id="{6DE4098B-5C53-1AFF-A06B-7D576BF70CFA}"/>
                </a:ext>
              </a:extLst>
            </p:cNvPr>
            <p:cNvSpPr txBox="1"/>
            <p:nvPr/>
          </p:nvSpPr>
          <p:spPr>
            <a:xfrm>
              <a:off x="6066014" y="3233452"/>
              <a:ext cx="1176944" cy="369332"/>
            </a:xfrm>
            <a:prstGeom prst="rect">
              <a:avLst/>
            </a:prstGeom>
            <a:noFill/>
          </p:spPr>
          <p:txBody>
            <a:bodyPr wrap="square" rtlCol="0">
              <a:spAutoFit/>
            </a:bodyPr>
            <a:lstStyle/>
            <a:p>
              <a:pPr algn="ctr"/>
              <a:r>
                <a:rPr lang="en-US" b="1" dirty="0">
                  <a:latin typeface="Segoe UI" panose="020B0502040204020203" pitchFamily="34" charset="0"/>
                  <a:cs typeface="Segoe UI" panose="020B0502040204020203" pitchFamily="34" charset="0"/>
                </a:rPr>
                <a:t>Byte N-1</a:t>
              </a:r>
            </a:p>
          </p:txBody>
        </p:sp>
        <p:sp>
          <p:nvSpPr>
            <p:cNvPr id="24" name="TextBox 23">
              <a:extLst>
                <a:ext uri="{FF2B5EF4-FFF2-40B4-BE49-F238E27FC236}">
                  <a16:creationId xmlns:a16="http://schemas.microsoft.com/office/drawing/2014/main" id="{2FEC1752-DF31-54A5-C530-D3AF9DDA0F8C}"/>
                </a:ext>
              </a:extLst>
            </p:cNvPr>
            <p:cNvSpPr txBox="1"/>
            <p:nvPr/>
          </p:nvSpPr>
          <p:spPr>
            <a:xfrm>
              <a:off x="5149460" y="2871501"/>
              <a:ext cx="1223067"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RAM</a:t>
              </a:r>
            </a:p>
          </p:txBody>
        </p:sp>
        <p:sp>
          <p:nvSpPr>
            <p:cNvPr id="25" name="Rectangle 24">
              <a:extLst>
                <a:ext uri="{FF2B5EF4-FFF2-40B4-BE49-F238E27FC236}">
                  <a16:creationId xmlns:a16="http://schemas.microsoft.com/office/drawing/2014/main" id="{B17D12AF-DCEF-E259-06AB-B77B45B1FF91}"/>
                </a:ext>
              </a:extLst>
            </p:cNvPr>
            <p:cNvSpPr/>
            <p:nvPr/>
          </p:nvSpPr>
          <p:spPr>
            <a:xfrm>
              <a:off x="5344567" y="3198727"/>
              <a:ext cx="796124" cy="3583516"/>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CDAA8D93-3424-03FA-285B-127FDB59E47F}"/>
                </a:ext>
              </a:extLst>
            </p:cNvPr>
            <p:cNvGrpSpPr/>
            <p:nvPr/>
          </p:nvGrpSpPr>
          <p:grpSpPr>
            <a:xfrm>
              <a:off x="623998" y="3793194"/>
              <a:ext cx="3274514" cy="1908473"/>
              <a:chOff x="623998" y="3793194"/>
              <a:chExt cx="3274514" cy="1908473"/>
            </a:xfrm>
          </p:grpSpPr>
          <p:grpSp>
            <p:nvGrpSpPr>
              <p:cNvPr id="47" name="Group 46">
                <a:extLst>
                  <a:ext uri="{FF2B5EF4-FFF2-40B4-BE49-F238E27FC236}">
                    <a16:creationId xmlns:a16="http://schemas.microsoft.com/office/drawing/2014/main" id="{1692B67A-138C-89DD-7811-4FB352B6B4CE}"/>
                  </a:ext>
                </a:extLst>
              </p:cNvPr>
              <p:cNvGrpSpPr/>
              <p:nvPr/>
            </p:nvGrpSpPr>
            <p:grpSpPr>
              <a:xfrm>
                <a:off x="676030" y="3843240"/>
                <a:ext cx="1467286" cy="366443"/>
                <a:chOff x="490830" y="3919440"/>
                <a:chExt cx="1467286" cy="366443"/>
              </a:xfrm>
            </p:grpSpPr>
            <p:sp>
              <p:nvSpPr>
                <p:cNvPr id="62" name="TextBox 61">
                  <a:extLst>
                    <a:ext uri="{FF2B5EF4-FFF2-40B4-BE49-F238E27FC236}">
                      <a16:creationId xmlns:a16="http://schemas.microsoft.com/office/drawing/2014/main" id="{A790FB0B-9982-1050-0820-CAE1E668085B}"/>
                    </a:ext>
                  </a:extLst>
                </p:cNvPr>
                <p:cNvSpPr txBox="1"/>
                <p:nvPr/>
              </p:nvSpPr>
              <p:spPr>
                <a:xfrm>
                  <a:off x="1185405" y="3947329"/>
                  <a:ext cx="772711" cy="338554"/>
                </a:xfrm>
                <a:prstGeom prst="rect">
                  <a:avLst/>
                </a:prstGeom>
                <a:solidFill>
                  <a:schemeClr val="bg1"/>
                </a:solidFill>
                <a:ln w="38100">
                  <a:solidFill>
                    <a:schemeClr val="tx1"/>
                  </a:solidFill>
                </a:ln>
              </p:spPr>
              <p:txBody>
                <a:bodyPr wrap="square" rtlCol="0">
                  <a:spAutoFit/>
                </a:bodyPr>
                <a:lstStyle/>
                <a:p>
                  <a:pPr algn="ctr"/>
                  <a:endParaRPr lang="en-US" dirty="0">
                    <a:latin typeface="Segoe UI" panose="020B0502040204020203" pitchFamily="34" charset="0"/>
                    <a:cs typeface="Segoe UI" panose="020B0502040204020203" pitchFamily="34" charset="0"/>
                  </a:endParaRPr>
                </a:p>
              </p:txBody>
            </p:sp>
            <p:sp>
              <p:nvSpPr>
                <p:cNvPr id="63" name="TextBox 62">
                  <a:extLst>
                    <a:ext uri="{FF2B5EF4-FFF2-40B4-BE49-F238E27FC236}">
                      <a16:creationId xmlns:a16="http://schemas.microsoft.com/office/drawing/2014/main" id="{548B3DBF-09D7-78A4-762C-C2ED232B7F5A}"/>
                    </a:ext>
                  </a:extLst>
                </p:cNvPr>
                <p:cNvSpPr txBox="1"/>
                <p:nvPr/>
              </p:nvSpPr>
              <p:spPr>
                <a:xfrm>
                  <a:off x="490830" y="3919440"/>
                  <a:ext cx="772712" cy="330860"/>
                </a:xfrm>
                <a:prstGeom prst="rect">
                  <a:avLst/>
                </a:prstGeom>
                <a:noFill/>
              </p:spPr>
              <p:txBody>
                <a:bodyPr wrap="square" rtlCol="0">
                  <a:spAutoFit/>
                </a:bodyPr>
                <a:lstStyle/>
                <a:p>
                  <a:pPr algn="ctr"/>
                  <a:r>
                    <a:rPr lang="en-US" sz="1550" b="1" dirty="0">
                      <a:latin typeface="Lucida Console" panose="020B0609040504020204" pitchFamily="49" charset="0"/>
                      <a:cs typeface="Segoe UI" panose="020B0502040204020203" pitchFamily="34" charset="0"/>
                    </a:rPr>
                    <a:t>%</a:t>
                  </a:r>
                  <a:r>
                    <a:rPr lang="en-US" sz="1550" b="1" dirty="0" err="1">
                      <a:latin typeface="Lucida Console" panose="020B0609040504020204" pitchFamily="49" charset="0"/>
                      <a:cs typeface="Segoe UI" panose="020B0502040204020203" pitchFamily="34" charset="0"/>
                    </a:rPr>
                    <a:t>rax</a:t>
                  </a:r>
                  <a:endParaRPr lang="en-US" sz="1550" b="1" dirty="0">
                    <a:latin typeface="Lucida Console" panose="020B0609040504020204" pitchFamily="49" charset="0"/>
                    <a:cs typeface="Segoe UI" panose="020B0502040204020203" pitchFamily="34" charset="0"/>
                  </a:endParaRPr>
                </a:p>
              </p:txBody>
            </p:sp>
          </p:grpSp>
          <p:grpSp>
            <p:nvGrpSpPr>
              <p:cNvPr id="48" name="Group 47">
                <a:extLst>
                  <a:ext uri="{FF2B5EF4-FFF2-40B4-BE49-F238E27FC236}">
                    <a16:creationId xmlns:a16="http://schemas.microsoft.com/office/drawing/2014/main" id="{71C863D0-62AC-4EE0-21FA-C4A8E3BBFC11}"/>
                  </a:ext>
                </a:extLst>
              </p:cNvPr>
              <p:cNvGrpSpPr/>
              <p:nvPr/>
            </p:nvGrpSpPr>
            <p:grpSpPr>
              <a:xfrm>
                <a:off x="2362756" y="3866843"/>
                <a:ext cx="1481706" cy="343218"/>
                <a:chOff x="2266335" y="3943043"/>
                <a:chExt cx="1481706" cy="343218"/>
              </a:xfrm>
            </p:grpSpPr>
            <p:sp>
              <p:nvSpPr>
                <p:cNvPr id="60" name="TextBox 59">
                  <a:extLst>
                    <a:ext uri="{FF2B5EF4-FFF2-40B4-BE49-F238E27FC236}">
                      <a16:creationId xmlns:a16="http://schemas.microsoft.com/office/drawing/2014/main" id="{A068CF71-ACAD-F244-5299-9134E2EFA0B1}"/>
                    </a:ext>
                  </a:extLst>
                </p:cNvPr>
                <p:cNvSpPr txBox="1"/>
                <p:nvPr/>
              </p:nvSpPr>
              <p:spPr>
                <a:xfrm>
                  <a:off x="2266335" y="3947707"/>
                  <a:ext cx="772711" cy="338554"/>
                </a:xfrm>
                <a:prstGeom prst="rect">
                  <a:avLst/>
                </a:prstGeom>
                <a:solidFill>
                  <a:schemeClr val="bg1"/>
                </a:solidFill>
                <a:ln w="38100">
                  <a:solidFill>
                    <a:schemeClr val="tx1"/>
                  </a:solidFill>
                </a:ln>
              </p:spPr>
              <p:txBody>
                <a:bodyPr wrap="square" rtlCol="0">
                  <a:spAutoFit/>
                </a:bodyPr>
                <a:lstStyle/>
                <a:p>
                  <a:pPr algn="ctr"/>
                  <a:endParaRPr lang="en-US" dirty="0">
                    <a:latin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509DC288-9092-8DD5-148B-2803E8D91202}"/>
                    </a:ext>
                  </a:extLst>
                </p:cNvPr>
                <p:cNvSpPr txBox="1"/>
                <p:nvPr/>
              </p:nvSpPr>
              <p:spPr>
                <a:xfrm>
                  <a:off x="2975329" y="3943043"/>
                  <a:ext cx="772712" cy="330860"/>
                </a:xfrm>
                <a:prstGeom prst="rect">
                  <a:avLst/>
                </a:prstGeom>
                <a:noFill/>
              </p:spPr>
              <p:txBody>
                <a:bodyPr wrap="square" rtlCol="0">
                  <a:spAutoFit/>
                </a:bodyPr>
                <a:lstStyle/>
                <a:p>
                  <a:pPr algn="ctr"/>
                  <a:r>
                    <a:rPr lang="en-US" sz="1550" b="1" dirty="0">
                      <a:latin typeface="Lucida Console" panose="020B0609040504020204" pitchFamily="49" charset="0"/>
                      <a:cs typeface="Segoe UI" panose="020B0502040204020203" pitchFamily="34" charset="0"/>
                    </a:rPr>
                    <a:t>%</a:t>
                  </a:r>
                  <a:r>
                    <a:rPr lang="en-US" sz="1550" b="1" dirty="0" err="1">
                      <a:latin typeface="Lucida Console" panose="020B0609040504020204" pitchFamily="49" charset="0"/>
                      <a:cs typeface="Segoe UI" panose="020B0502040204020203" pitchFamily="34" charset="0"/>
                    </a:rPr>
                    <a:t>rbx</a:t>
                  </a:r>
                  <a:endParaRPr lang="en-US" sz="1550" b="1" dirty="0">
                    <a:latin typeface="Lucida Console" panose="020B0609040504020204" pitchFamily="49" charset="0"/>
                    <a:cs typeface="Segoe UI" panose="020B0502040204020203" pitchFamily="34" charset="0"/>
                  </a:endParaRPr>
                </a:p>
              </p:txBody>
            </p:sp>
          </p:grpSp>
          <p:grpSp>
            <p:nvGrpSpPr>
              <p:cNvPr id="49" name="Group 48">
                <a:extLst>
                  <a:ext uri="{FF2B5EF4-FFF2-40B4-BE49-F238E27FC236}">
                    <a16:creationId xmlns:a16="http://schemas.microsoft.com/office/drawing/2014/main" id="{3374C242-8AD1-1797-0565-E9B305832264}"/>
                  </a:ext>
                </a:extLst>
              </p:cNvPr>
              <p:cNvGrpSpPr/>
              <p:nvPr/>
            </p:nvGrpSpPr>
            <p:grpSpPr>
              <a:xfrm>
                <a:off x="623998" y="4238116"/>
                <a:ext cx="1467286" cy="366443"/>
                <a:chOff x="490830" y="3919440"/>
                <a:chExt cx="1467286" cy="366443"/>
              </a:xfrm>
            </p:grpSpPr>
            <p:sp>
              <p:nvSpPr>
                <p:cNvPr id="58" name="TextBox 57">
                  <a:extLst>
                    <a:ext uri="{FF2B5EF4-FFF2-40B4-BE49-F238E27FC236}">
                      <a16:creationId xmlns:a16="http://schemas.microsoft.com/office/drawing/2014/main" id="{EA39571B-80A9-1CAA-AFCB-B697327EFCCD}"/>
                    </a:ext>
                  </a:extLst>
                </p:cNvPr>
                <p:cNvSpPr txBox="1"/>
                <p:nvPr/>
              </p:nvSpPr>
              <p:spPr>
                <a:xfrm>
                  <a:off x="1185405" y="3947329"/>
                  <a:ext cx="772711" cy="338554"/>
                </a:xfrm>
                <a:prstGeom prst="rect">
                  <a:avLst/>
                </a:prstGeom>
                <a:solidFill>
                  <a:schemeClr val="bg1"/>
                </a:solidFill>
                <a:ln w="38100">
                  <a:solidFill>
                    <a:schemeClr val="tx1"/>
                  </a:solidFill>
                </a:ln>
              </p:spPr>
              <p:txBody>
                <a:bodyPr wrap="square" rtlCol="0">
                  <a:spAutoFit/>
                </a:bodyPr>
                <a:lstStyle/>
                <a:p>
                  <a:pPr algn="ctr"/>
                  <a:endParaRPr lang="en-US" dirty="0">
                    <a:latin typeface="Segoe UI" panose="020B0502040204020203" pitchFamily="34" charset="0"/>
                    <a:cs typeface="Segoe UI" panose="020B0502040204020203" pitchFamily="34" charset="0"/>
                  </a:endParaRPr>
                </a:p>
              </p:txBody>
            </p:sp>
            <p:sp>
              <p:nvSpPr>
                <p:cNvPr id="59" name="TextBox 58">
                  <a:extLst>
                    <a:ext uri="{FF2B5EF4-FFF2-40B4-BE49-F238E27FC236}">
                      <a16:creationId xmlns:a16="http://schemas.microsoft.com/office/drawing/2014/main" id="{BED66386-765E-2F0E-D0F3-656C9810A8DA}"/>
                    </a:ext>
                  </a:extLst>
                </p:cNvPr>
                <p:cNvSpPr txBox="1"/>
                <p:nvPr/>
              </p:nvSpPr>
              <p:spPr>
                <a:xfrm>
                  <a:off x="490830" y="3919440"/>
                  <a:ext cx="772712" cy="330860"/>
                </a:xfrm>
                <a:prstGeom prst="rect">
                  <a:avLst/>
                </a:prstGeom>
                <a:noFill/>
              </p:spPr>
              <p:txBody>
                <a:bodyPr wrap="square" rtlCol="0">
                  <a:spAutoFit/>
                </a:bodyPr>
                <a:lstStyle/>
                <a:p>
                  <a:pPr algn="ctr"/>
                  <a:r>
                    <a:rPr lang="en-US" sz="1550" b="1" dirty="0">
                      <a:latin typeface="Lucida Console" panose="020B0609040504020204" pitchFamily="49" charset="0"/>
                      <a:cs typeface="Segoe UI" panose="020B0502040204020203" pitchFamily="34" charset="0"/>
                    </a:rPr>
                    <a:t>%</a:t>
                  </a:r>
                  <a:r>
                    <a:rPr lang="en-US" sz="1550" b="1" dirty="0" err="1">
                      <a:latin typeface="Lucida Console" panose="020B0609040504020204" pitchFamily="49" charset="0"/>
                      <a:cs typeface="Segoe UI" panose="020B0502040204020203" pitchFamily="34" charset="0"/>
                    </a:rPr>
                    <a:t>rcx</a:t>
                  </a:r>
                  <a:endParaRPr lang="en-US" sz="1550" b="1" dirty="0">
                    <a:latin typeface="Lucida Console" panose="020B0609040504020204" pitchFamily="49" charset="0"/>
                    <a:cs typeface="Segoe UI" panose="020B0502040204020203" pitchFamily="34" charset="0"/>
                  </a:endParaRPr>
                </a:p>
              </p:txBody>
            </p:sp>
          </p:grpSp>
          <p:grpSp>
            <p:nvGrpSpPr>
              <p:cNvPr id="50" name="Group 49">
                <a:extLst>
                  <a:ext uri="{FF2B5EF4-FFF2-40B4-BE49-F238E27FC236}">
                    <a16:creationId xmlns:a16="http://schemas.microsoft.com/office/drawing/2014/main" id="{C201925E-94A9-03F0-306C-23A10F1D3CEC}"/>
                  </a:ext>
                </a:extLst>
              </p:cNvPr>
              <p:cNvGrpSpPr/>
              <p:nvPr/>
            </p:nvGrpSpPr>
            <p:grpSpPr>
              <a:xfrm>
                <a:off x="2416806" y="4263360"/>
                <a:ext cx="1481706" cy="343218"/>
                <a:chOff x="2266335" y="3943043"/>
                <a:chExt cx="1481706" cy="343218"/>
              </a:xfrm>
            </p:grpSpPr>
            <p:sp>
              <p:nvSpPr>
                <p:cNvPr id="56" name="TextBox 55">
                  <a:extLst>
                    <a:ext uri="{FF2B5EF4-FFF2-40B4-BE49-F238E27FC236}">
                      <a16:creationId xmlns:a16="http://schemas.microsoft.com/office/drawing/2014/main" id="{F6DA9B99-797B-2679-7C76-FDD4F8A2C6AA}"/>
                    </a:ext>
                  </a:extLst>
                </p:cNvPr>
                <p:cNvSpPr txBox="1"/>
                <p:nvPr/>
              </p:nvSpPr>
              <p:spPr>
                <a:xfrm>
                  <a:off x="2266335" y="3947707"/>
                  <a:ext cx="772711" cy="338554"/>
                </a:xfrm>
                <a:prstGeom prst="rect">
                  <a:avLst/>
                </a:prstGeom>
                <a:noFill/>
                <a:ln w="38100">
                  <a:solidFill>
                    <a:schemeClr val="tx1"/>
                  </a:solidFill>
                </a:ln>
              </p:spPr>
              <p:txBody>
                <a:bodyPr wrap="square" rtlCol="0">
                  <a:spAutoFit/>
                </a:bodyPr>
                <a:lstStyle/>
                <a:p>
                  <a:pPr algn="ctr"/>
                  <a:endParaRPr lang="en-US" dirty="0">
                    <a:latin typeface="Segoe UI" panose="020B0502040204020203" pitchFamily="34" charset="0"/>
                    <a:cs typeface="Segoe UI" panose="020B0502040204020203" pitchFamily="34" charset="0"/>
                  </a:endParaRPr>
                </a:p>
              </p:txBody>
            </p:sp>
            <p:sp>
              <p:nvSpPr>
                <p:cNvPr id="57" name="TextBox 56">
                  <a:extLst>
                    <a:ext uri="{FF2B5EF4-FFF2-40B4-BE49-F238E27FC236}">
                      <a16:creationId xmlns:a16="http://schemas.microsoft.com/office/drawing/2014/main" id="{AA0B53C2-86C6-383D-DD19-6A2205498557}"/>
                    </a:ext>
                  </a:extLst>
                </p:cNvPr>
                <p:cNvSpPr txBox="1"/>
                <p:nvPr/>
              </p:nvSpPr>
              <p:spPr>
                <a:xfrm>
                  <a:off x="2975329" y="3943043"/>
                  <a:ext cx="772712" cy="330860"/>
                </a:xfrm>
                <a:prstGeom prst="rect">
                  <a:avLst/>
                </a:prstGeom>
                <a:noFill/>
              </p:spPr>
              <p:txBody>
                <a:bodyPr wrap="square" rtlCol="0">
                  <a:spAutoFit/>
                </a:bodyPr>
                <a:lstStyle/>
                <a:p>
                  <a:pPr algn="ctr"/>
                  <a:r>
                    <a:rPr lang="en-US" sz="1550" b="1" dirty="0">
                      <a:latin typeface="Lucida Console" panose="020B0609040504020204" pitchFamily="49" charset="0"/>
                      <a:cs typeface="Segoe UI" panose="020B0502040204020203" pitchFamily="34" charset="0"/>
                    </a:rPr>
                    <a:t>%</a:t>
                  </a:r>
                  <a:r>
                    <a:rPr lang="en-US" sz="1550" b="1" dirty="0" err="1">
                      <a:latin typeface="Lucida Console" panose="020B0609040504020204" pitchFamily="49" charset="0"/>
                      <a:cs typeface="Segoe UI" panose="020B0502040204020203" pitchFamily="34" charset="0"/>
                    </a:rPr>
                    <a:t>rdx</a:t>
                  </a:r>
                  <a:endParaRPr lang="en-US" sz="1550" b="1" dirty="0">
                    <a:latin typeface="Lucida Console" panose="020B0609040504020204" pitchFamily="49" charset="0"/>
                    <a:cs typeface="Segoe UI" panose="020B0502040204020203" pitchFamily="34" charset="0"/>
                  </a:endParaRPr>
                </a:p>
              </p:txBody>
            </p:sp>
          </p:grpSp>
          <p:cxnSp>
            <p:nvCxnSpPr>
              <p:cNvPr id="51" name="Connector: Elbow 50">
                <a:extLst>
                  <a:ext uri="{FF2B5EF4-FFF2-40B4-BE49-F238E27FC236}">
                    <a16:creationId xmlns:a16="http://schemas.microsoft.com/office/drawing/2014/main" id="{AA5AC8EB-D7C0-F412-24C4-D1EF10B72D28}"/>
                  </a:ext>
                </a:extLst>
              </p:cNvPr>
              <p:cNvCxnSpPr>
                <a:cxnSpLocks/>
                <a:stCxn id="58" idx="2"/>
              </p:cNvCxnSpPr>
              <p:nvPr/>
            </p:nvCxnSpPr>
            <p:spPr>
              <a:xfrm rot="16200000" flipH="1">
                <a:off x="1393619" y="4915869"/>
                <a:ext cx="957574" cy="334954"/>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0D1840A3-8027-BAAD-FA47-903457298DDD}"/>
                  </a:ext>
                </a:extLst>
              </p:cNvPr>
              <p:cNvCxnSpPr>
                <a:cxnSpLocks/>
                <a:stCxn id="56" idx="2"/>
              </p:cNvCxnSpPr>
              <p:nvPr/>
            </p:nvCxnSpPr>
            <p:spPr>
              <a:xfrm rot="5400000">
                <a:off x="2142116" y="4901086"/>
                <a:ext cx="955555" cy="366538"/>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A51E7E4A-D03F-E48C-7CBC-8F7952B3D97B}"/>
                  </a:ext>
                </a:extLst>
              </p:cNvPr>
              <p:cNvCxnSpPr>
                <a:cxnSpLocks/>
              </p:cNvCxnSpPr>
              <p:nvPr/>
            </p:nvCxnSpPr>
            <p:spPr>
              <a:xfrm>
                <a:off x="2143316" y="4018946"/>
                <a:ext cx="44488" cy="168272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9C587C98-2498-13B6-FEBB-063E72978BDC}"/>
                  </a:ext>
                </a:extLst>
              </p:cNvPr>
              <p:cNvCxnSpPr>
                <a:cxnSpLocks/>
              </p:cNvCxnSpPr>
              <p:nvPr/>
            </p:nvCxnSpPr>
            <p:spPr>
              <a:xfrm rot="10800000" flipV="1">
                <a:off x="2308099" y="4019344"/>
                <a:ext cx="50002" cy="168232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F5E61CF4-4A2E-5D8F-A16F-8431765A663C}"/>
                  </a:ext>
                </a:extLst>
              </p:cNvPr>
              <p:cNvSpPr/>
              <p:nvPr/>
            </p:nvSpPr>
            <p:spPr>
              <a:xfrm>
                <a:off x="719777" y="3793194"/>
                <a:ext cx="3058146" cy="906632"/>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BA1FBF66-E787-D59E-0FA6-46038B85BC4D}"/>
                </a:ext>
              </a:extLst>
            </p:cNvPr>
            <p:cNvGrpSpPr/>
            <p:nvPr/>
          </p:nvGrpSpPr>
          <p:grpSpPr>
            <a:xfrm>
              <a:off x="3629982" y="4246510"/>
              <a:ext cx="1714585" cy="1333170"/>
              <a:chOff x="3629982" y="4246510"/>
              <a:chExt cx="1714585" cy="1333170"/>
            </a:xfrm>
          </p:grpSpPr>
          <p:sp>
            <p:nvSpPr>
              <p:cNvPr id="44" name="TextBox 43">
                <a:extLst>
                  <a:ext uri="{FF2B5EF4-FFF2-40B4-BE49-F238E27FC236}">
                    <a16:creationId xmlns:a16="http://schemas.microsoft.com/office/drawing/2014/main" id="{4ED7A44B-B911-E565-4B53-5FF42DC50686}"/>
                  </a:ext>
                </a:extLst>
              </p:cNvPr>
              <p:cNvSpPr txBox="1"/>
              <p:nvPr/>
            </p:nvSpPr>
            <p:spPr>
              <a:xfrm>
                <a:off x="3629982" y="4933349"/>
                <a:ext cx="1282438" cy="646331"/>
              </a:xfrm>
              <a:prstGeom prst="rect">
                <a:avLst/>
              </a:prstGeom>
              <a:solidFill>
                <a:schemeClr val="bg1">
                  <a:lumMod val="95000"/>
                </a:schemeClr>
              </a:solidFill>
              <a:ln>
                <a:solidFill>
                  <a:schemeClr val="tx1"/>
                </a:solidFill>
              </a:ln>
            </p:spPr>
            <p:txBody>
              <a:bodyPr wrap="square" rtlCol="0">
                <a:spAutoFit/>
              </a:bodyPr>
              <a:lstStyle/>
              <a:p>
                <a:pPr algn="ctr"/>
                <a:r>
                  <a:rPr lang="en-US" b="1" dirty="0">
                    <a:latin typeface="Segoe UI" panose="020B0502040204020203" pitchFamily="34" charset="0"/>
                    <a:cs typeface="Segoe UI" panose="020B0502040204020203" pitchFamily="34" charset="0"/>
                  </a:rPr>
                  <a:t>RAM controller</a:t>
                </a:r>
              </a:p>
            </p:txBody>
          </p:sp>
          <p:cxnSp>
            <p:nvCxnSpPr>
              <p:cNvPr id="45" name="Straight Arrow Connector 44">
                <a:extLst>
                  <a:ext uri="{FF2B5EF4-FFF2-40B4-BE49-F238E27FC236}">
                    <a16:creationId xmlns:a16="http://schemas.microsoft.com/office/drawing/2014/main" id="{CC8966DD-3941-7D33-D4D2-AFE4F3C193AA}"/>
                  </a:ext>
                </a:extLst>
              </p:cNvPr>
              <p:cNvCxnSpPr/>
              <p:nvPr/>
            </p:nvCxnSpPr>
            <p:spPr>
              <a:xfrm>
                <a:off x="4912420" y="5235289"/>
                <a:ext cx="43214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172DA4FF-15E3-640F-85ED-B5B8B4409A9B}"/>
                  </a:ext>
                </a:extLst>
              </p:cNvPr>
              <p:cNvCxnSpPr>
                <a:stCxn id="55" idx="3"/>
                <a:endCxn id="44" idx="0"/>
              </p:cNvCxnSpPr>
              <p:nvPr/>
            </p:nvCxnSpPr>
            <p:spPr>
              <a:xfrm>
                <a:off x="3777923" y="4246510"/>
                <a:ext cx="493278" cy="686839"/>
              </a:xfrm>
              <a:prstGeom prst="bentConnector2">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6E3CAB2F-3340-C3FD-E885-F17BBE5BEC9E}"/>
                </a:ext>
              </a:extLst>
            </p:cNvPr>
            <p:cNvGrpSpPr/>
            <p:nvPr/>
          </p:nvGrpSpPr>
          <p:grpSpPr>
            <a:xfrm>
              <a:off x="1061359" y="5575642"/>
              <a:ext cx="3639035" cy="1284771"/>
              <a:chOff x="1061359" y="5575642"/>
              <a:chExt cx="3639035" cy="1284771"/>
            </a:xfrm>
          </p:grpSpPr>
          <p:cxnSp>
            <p:nvCxnSpPr>
              <p:cNvPr id="42" name="Connector: Elbow 41">
                <a:extLst>
                  <a:ext uri="{FF2B5EF4-FFF2-40B4-BE49-F238E27FC236}">
                    <a16:creationId xmlns:a16="http://schemas.microsoft.com/office/drawing/2014/main" id="{92C89C2B-54A2-E454-060E-B543C51F8C7C}"/>
                  </a:ext>
                </a:extLst>
              </p:cNvPr>
              <p:cNvCxnSpPr>
                <a:cxnSpLocks/>
                <a:stCxn id="39" idx="2"/>
              </p:cNvCxnSpPr>
              <p:nvPr/>
            </p:nvCxnSpPr>
            <p:spPr>
              <a:xfrm rot="5400000" flipH="1" flipV="1">
                <a:off x="2469968" y="4167033"/>
                <a:ext cx="821817" cy="3639035"/>
              </a:xfrm>
              <a:prstGeom prst="bentConnector4">
                <a:avLst>
                  <a:gd name="adj1" fmla="val -27816"/>
                  <a:gd name="adj2" fmla="val 10001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4E96004-87BE-82ED-0A2A-DDDA927609E2}"/>
                  </a:ext>
                </a:extLst>
              </p:cNvPr>
              <p:cNvSpPr txBox="1"/>
              <p:nvPr/>
            </p:nvSpPr>
            <p:spPr>
              <a:xfrm>
                <a:off x="1089779" y="6583414"/>
                <a:ext cx="3610615" cy="27699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RAM controller command</a:t>
                </a:r>
              </a:p>
            </p:txBody>
          </p:sp>
        </p:grpSp>
        <p:grpSp>
          <p:nvGrpSpPr>
            <p:cNvPr id="29" name="Group 28">
              <a:extLst>
                <a:ext uri="{FF2B5EF4-FFF2-40B4-BE49-F238E27FC236}">
                  <a16:creationId xmlns:a16="http://schemas.microsoft.com/office/drawing/2014/main" id="{423A823D-84F1-B67F-31DD-996AF3C35047}"/>
                </a:ext>
              </a:extLst>
            </p:cNvPr>
            <p:cNvGrpSpPr/>
            <p:nvPr/>
          </p:nvGrpSpPr>
          <p:grpSpPr>
            <a:xfrm>
              <a:off x="500875" y="5874239"/>
              <a:ext cx="1577768" cy="631941"/>
              <a:chOff x="500875" y="5874239"/>
              <a:chExt cx="1577768" cy="631941"/>
            </a:xfrm>
          </p:grpSpPr>
          <p:sp>
            <p:nvSpPr>
              <p:cNvPr id="39" name="TextBox 38">
                <a:extLst>
                  <a:ext uri="{FF2B5EF4-FFF2-40B4-BE49-F238E27FC236}">
                    <a16:creationId xmlns:a16="http://schemas.microsoft.com/office/drawing/2014/main" id="{B439CFFD-0ECD-D48D-EF5E-87775C9EC74D}"/>
                  </a:ext>
                </a:extLst>
              </p:cNvPr>
              <p:cNvSpPr txBox="1"/>
              <p:nvPr/>
            </p:nvSpPr>
            <p:spPr>
              <a:xfrm>
                <a:off x="500875" y="5874239"/>
                <a:ext cx="1120970" cy="523220"/>
              </a:xfrm>
              <a:prstGeom prst="rect">
                <a:avLst/>
              </a:prstGeom>
              <a:solidFill>
                <a:schemeClr val="bg1">
                  <a:lumMod val="95000"/>
                </a:schemeClr>
              </a:solidFill>
              <a:ln w="38100">
                <a:solidFill>
                  <a:schemeClr val="tx1"/>
                </a:solidFill>
              </a:ln>
            </p:spPr>
            <p:txBody>
              <a:bodyPr wrap="square" rtlCol="0">
                <a:spAutoFit/>
              </a:bodyPr>
              <a:lstStyle/>
              <a:p>
                <a:pPr algn="ctr"/>
                <a:r>
                  <a:rPr lang="en-US" sz="1400" b="1" dirty="0">
                    <a:latin typeface="Segoe UI" panose="020B0502040204020203" pitchFamily="34" charset="0"/>
                    <a:cs typeface="Segoe UI" panose="020B0502040204020203" pitchFamily="34" charset="0"/>
                  </a:rPr>
                  <a:t>Instruction</a:t>
                </a:r>
              </a:p>
              <a:p>
                <a:pPr algn="ctr"/>
                <a:r>
                  <a:rPr lang="en-US" sz="1400" b="1" dirty="0">
                    <a:latin typeface="Segoe UI" panose="020B0502040204020203" pitchFamily="34" charset="0"/>
                    <a:cs typeface="Segoe UI" panose="020B0502040204020203" pitchFamily="34" charset="0"/>
                  </a:rPr>
                  <a:t>decode</a:t>
                </a:r>
              </a:p>
            </p:txBody>
          </p:sp>
          <p:cxnSp>
            <p:nvCxnSpPr>
              <p:cNvPr id="40" name="Straight Arrow Connector 39">
                <a:extLst>
                  <a:ext uri="{FF2B5EF4-FFF2-40B4-BE49-F238E27FC236}">
                    <a16:creationId xmlns:a16="http://schemas.microsoft.com/office/drawing/2014/main" id="{9872DC29-493A-518C-85E3-AFAF90642199}"/>
                  </a:ext>
                </a:extLst>
              </p:cNvPr>
              <p:cNvCxnSpPr>
                <a:cxnSpLocks/>
                <a:stCxn id="39" idx="3"/>
              </p:cNvCxnSpPr>
              <p:nvPr/>
            </p:nvCxnSpPr>
            <p:spPr>
              <a:xfrm>
                <a:off x="1621845" y="6135849"/>
                <a:ext cx="4180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98D2F9C-6BD2-41A8-E817-DDC45F0BC7A0}"/>
                  </a:ext>
                </a:extLst>
              </p:cNvPr>
              <p:cNvSpPr txBox="1"/>
              <p:nvPr/>
            </p:nvSpPr>
            <p:spPr>
              <a:xfrm>
                <a:off x="1485927" y="6154609"/>
                <a:ext cx="592716" cy="351571"/>
              </a:xfrm>
              <a:prstGeom prst="rect">
                <a:avLst/>
              </a:prstGeom>
              <a:noFill/>
            </p:spPr>
            <p:txBody>
              <a:bodyPr wrap="square" rtlCol="0">
                <a:spAutoFit/>
              </a:bodyPr>
              <a:lstStyle/>
              <a:p>
                <a:pPr algn="ctr">
                  <a:lnSpc>
                    <a:spcPts val="1000"/>
                  </a:lnSpc>
                </a:pPr>
                <a:r>
                  <a:rPr lang="en-US" sz="1200" dirty="0">
                    <a:latin typeface="Segoe UI" panose="020B0502040204020203" pitchFamily="34" charset="0"/>
                    <a:cs typeface="Segoe UI" panose="020B0502040204020203" pitchFamily="34" charset="0"/>
                  </a:rPr>
                  <a:t>ALU op</a:t>
                </a:r>
              </a:p>
            </p:txBody>
          </p:sp>
        </p:grpSp>
        <p:sp>
          <p:nvSpPr>
            <p:cNvPr id="30" name="Rectangle 29">
              <a:extLst>
                <a:ext uri="{FF2B5EF4-FFF2-40B4-BE49-F238E27FC236}">
                  <a16:creationId xmlns:a16="http://schemas.microsoft.com/office/drawing/2014/main" id="{C3B2019C-FA16-5DA9-F0FF-968DEDE7F101}"/>
                </a:ext>
              </a:extLst>
            </p:cNvPr>
            <p:cNvSpPr/>
            <p:nvPr/>
          </p:nvSpPr>
          <p:spPr>
            <a:xfrm>
              <a:off x="394368" y="3545026"/>
              <a:ext cx="4695189" cy="3271942"/>
            </a:xfrm>
            <a:prstGeom prst="rect">
              <a:avLst/>
            </a:prstGeom>
            <a:noFill/>
            <a:ln w="2857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1A0F72D-2390-90A6-8FE9-8462DC5EE307}"/>
                </a:ext>
              </a:extLst>
            </p:cNvPr>
            <p:cNvSpPr txBox="1"/>
            <p:nvPr/>
          </p:nvSpPr>
          <p:spPr>
            <a:xfrm rot="16200000">
              <a:off x="-387734" y="4857152"/>
              <a:ext cx="1223067" cy="400110"/>
            </a:xfrm>
            <a:prstGeom prst="rect">
              <a:avLst/>
            </a:prstGeom>
            <a:noFill/>
          </p:spPr>
          <p:txBody>
            <a:bodyPr wrap="square" rtlCol="0">
              <a:spAutoFit/>
            </a:bodyPr>
            <a:lstStyle/>
            <a:p>
              <a:pPr algn="ctr"/>
              <a:r>
                <a:rPr lang="en-US" sz="2000" b="1" dirty="0">
                  <a:latin typeface="Segoe UI" panose="020B0502040204020203" pitchFamily="34" charset="0"/>
                  <a:cs typeface="Segoe UI" panose="020B0502040204020203" pitchFamily="34" charset="0"/>
                </a:rPr>
                <a:t>CPU</a:t>
              </a:r>
            </a:p>
          </p:txBody>
        </p:sp>
        <p:grpSp>
          <p:nvGrpSpPr>
            <p:cNvPr id="32" name="Group 31">
              <a:extLst>
                <a:ext uri="{FF2B5EF4-FFF2-40B4-BE49-F238E27FC236}">
                  <a16:creationId xmlns:a16="http://schemas.microsoft.com/office/drawing/2014/main" id="{D01698E7-D96F-FE20-AEE7-D80264B4528E}"/>
                </a:ext>
              </a:extLst>
            </p:cNvPr>
            <p:cNvGrpSpPr/>
            <p:nvPr/>
          </p:nvGrpSpPr>
          <p:grpSpPr>
            <a:xfrm>
              <a:off x="2246458" y="4699826"/>
              <a:ext cx="1138393" cy="1682038"/>
              <a:chOff x="2246458" y="4699826"/>
              <a:chExt cx="1138393" cy="1682038"/>
            </a:xfrm>
          </p:grpSpPr>
          <p:sp>
            <p:nvSpPr>
              <p:cNvPr id="36" name="TextBox 35">
                <a:extLst>
                  <a:ext uri="{FF2B5EF4-FFF2-40B4-BE49-F238E27FC236}">
                    <a16:creationId xmlns:a16="http://schemas.microsoft.com/office/drawing/2014/main" id="{E14C55CC-ED9D-754D-E719-C8D780EA5117}"/>
                  </a:ext>
                </a:extLst>
              </p:cNvPr>
              <p:cNvSpPr txBox="1"/>
              <p:nvPr/>
            </p:nvSpPr>
            <p:spPr>
              <a:xfrm>
                <a:off x="2365413" y="6104865"/>
                <a:ext cx="971079" cy="276999"/>
              </a:xfrm>
              <a:prstGeom prst="rect">
                <a:avLst/>
              </a:prstGeom>
              <a:noFill/>
            </p:spPr>
            <p:txBody>
              <a:bodyPr wrap="square" rtlCol="0">
                <a:spAutoFit/>
              </a:bodyPr>
              <a:lstStyle/>
              <a:p>
                <a:pPr algn="ctr"/>
                <a:r>
                  <a:rPr lang="en-US" sz="1200" dirty="0">
                    <a:latin typeface="Segoe UI" panose="020B0502040204020203" pitchFamily="34" charset="0"/>
                    <a:cs typeface="Segoe UI" panose="020B0502040204020203" pitchFamily="34" charset="0"/>
                  </a:rPr>
                  <a:t>ALU output</a:t>
                </a:r>
              </a:p>
            </p:txBody>
          </p:sp>
          <p:cxnSp>
            <p:nvCxnSpPr>
              <p:cNvPr id="37" name="Straight Arrow Connector 36">
                <a:extLst>
                  <a:ext uri="{FF2B5EF4-FFF2-40B4-BE49-F238E27FC236}">
                    <a16:creationId xmlns:a16="http://schemas.microsoft.com/office/drawing/2014/main" id="{FDF792C9-CEDC-0C4E-0729-E6182EF99B5F}"/>
                  </a:ext>
                </a:extLst>
              </p:cNvPr>
              <p:cNvCxnSpPr>
                <a:cxnSpLocks/>
              </p:cNvCxnSpPr>
              <p:nvPr/>
            </p:nvCxnSpPr>
            <p:spPr>
              <a:xfrm flipH="1" flipV="1">
                <a:off x="3355770" y="4699826"/>
                <a:ext cx="8318" cy="16564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CBC0B6-6280-6E34-8AC0-2DB6CD05DE2A}"/>
                  </a:ext>
                </a:extLst>
              </p:cNvPr>
              <p:cNvCxnSpPr>
                <a:cxnSpLocks/>
              </p:cNvCxnSpPr>
              <p:nvPr/>
            </p:nvCxnSpPr>
            <p:spPr>
              <a:xfrm flipH="1" flipV="1">
                <a:off x="2246458" y="6364731"/>
                <a:ext cx="1138393" cy="77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3E58214-C74F-BE15-D86F-8FF1D3F2E9A3}"/>
                </a:ext>
              </a:extLst>
            </p:cNvPr>
            <p:cNvGrpSpPr/>
            <p:nvPr/>
          </p:nvGrpSpPr>
          <p:grpSpPr>
            <a:xfrm>
              <a:off x="3357660" y="5579680"/>
              <a:ext cx="931714" cy="792842"/>
              <a:chOff x="3357660" y="5579680"/>
              <a:chExt cx="931714" cy="792842"/>
            </a:xfrm>
          </p:grpSpPr>
          <p:cxnSp>
            <p:nvCxnSpPr>
              <p:cNvPr id="34" name="Straight Connector 33">
                <a:extLst>
                  <a:ext uri="{FF2B5EF4-FFF2-40B4-BE49-F238E27FC236}">
                    <a16:creationId xmlns:a16="http://schemas.microsoft.com/office/drawing/2014/main" id="{83AF5FC4-AE3C-9B2A-9010-49972F662675}"/>
                  </a:ext>
                </a:extLst>
              </p:cNvPr>
              <p:cNvCxnSpPr>
                <a:cxnSpLocks/>
              </p:cNvCxnSpPr>
              <p:nvPr/>
            </p:nvCxnSpPr>
            <p:spPr>
              <a:xfrm flipH="1">
                <a:off x="3357660" y="6371151"/>
                <a:ext cx="9317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F6A6F6-DF77-F231-361A-42376C721A28}"/>
                  </a:ext>
                </a:extLst>
              </p:cNvPr>
              <p:cNvCxnSpPr>
                <a:cxnSpLocks/>
                <a:endCxn id="44" idx="2"/>
              </p:cNvCxnSpPr>
              <p:nvPr/>
            </p:nvCxnSpPr>
            <p:spPr>
              <a:xfrm flipV="1">
                <a:off x="4271201" y="5579680"/>
                <a:ext cx="0" cy="792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0" name="Content Placeholder 2">
            <a:extLst>
              <a:ext uri="{FF2B5EF4-FFF2-40B4-BE49-F238E27FC236}">
                <a16:creationId xmlns:a16="http://schemas.microsoft.com/office/drawing/2014/main" id="{B5B1E7F1-8D88-E1A3-50C1-382E181566F2}"/>
              </a:ext>
            </a:extLst>
          </p:cNvPr>
          <p:cNvSpPr txBox="1">
            <a:spLocks/>
          </p:cNvSpPr>
          <p:nvPr/>
        </p:nvSpPr>
        <p:spPr>
          <a:xfrm>
            <a:off x="-20306" y="5251617"/>
            <a:ext cx="12212306" cy="4720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are three basic types of instructions </a:t>
            </a:r>
          </a:p>
          <a:p>
            <a:pPr lvl="1"/>
            <a:r>
              <a:rPr lang="en-US" b="1" i="1" dirty="0"/>
              <a:t>Arithmetic instructions</a:t>
            </a:r>
            <a:r>
              <a:rPr lang="en-US" dirty="0"/>
              <a:t> perform math on values in registers or memory</a:t>
            </a:r>
          </a:p>
          <a:p>
            <a:pPr lvl="1"/>
            <a:r>
              <a:rPr lang="en-US" b="1" i="1" dirty="0"/>
              <a:t>Data movement instructions</a:t>
            </a:r>
            <a:r>
              <a:rPr lang="en-US" dirty="0"/>
              <a:t> copy values between registers and memory</a:t>
            </a:r>
          </a:p>
          <a:p>
            <a:pPr lvl="1"/>
            <a:r>
              <a:rPr lang="en-US" b="1" i="1" dirty="0"/>
              <a:t>Control flow instructions</a:t>
            </a:r>
            <a:r>
              <a:rPr lang="en-US" dirty="0"/>
              <a:t> implement if-else statements, for loops, function call/return, etc.</a:t>
            </a:r>
          </a:p>
        </p:txBody>
      </p:sp>
    </p:spTree>
    <p:extLst>
      <p:ext uri="{BB962C8B-B14F-4D97-AF65-F5344CB8AC3E}">
        <p14:creationId xmlns:p14="http://schemas.microsoft.com/office/powerpoint/2010/main" val="192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9E12D7B-0033-1458-D2C3-07108B9C8299}"/>
              </a:ext>
            </a:extLst>
          </p:cNvPr>
          <p:cNvGrpSpPr/>
          <p:nvPr/>
        </p:nvGrpSpPr>
        <p:grpSpPr>
          <a:xfrm>
            <a:off x="6135629" y="109154"/>
            <a:ext cx="3840930" cy="1781266"/>
            <a:chOff x="5091143" y="33022"/>
            <a:chExt cx="3840930" cy="1781266"/>
          </a:xfrm>
        </p:grpSpPr>
        <p:pic>
          <p:nvPicPr>
            <p:cNvPr id="4" name="Picture 3">
              <a:extLst>
                <a:ext uri="{FF2B5EF4-FFF2-40B4-BE49-F238E27FC236}">
                  <a16:creationId xmlns:a16="http://schemas.microsoft.com/office/drawing/2014/main" id="{4AC5C6D0-FDCF-904F-C6C4-4B3315937AC1}"/>
                </a:ext>
              </a:extLst>
            </p:cNvPr>
            <p:cNvPicPr>
              <a:picLocks noChangeAspect="1"/>
            </p:cNvPicPr>
            <p:nvPr/>
          </p:nvPicPr>
          <p:blipFill>
            <a:blip r:embed="rId3"/>
            <a:stretch>
              <a:fillRect/>
            </a:stretch>
          </p:blipFill>
          <p:spPr>
            <a:xfrm>
              <a:off x="5091143" y="33022"/>
              <a:ext cx="2100490" cy="1781266"/>
            </a:xfrm>
            <a:prstGeom prst="rect">
              <a:avLst/>
            </a:prstGeom>
          </p:spPr>
        </p:pic>
        <p:pic>
          <p:nvPicPr>
            <p:cNvPr id="8" name="Picture 7">
              <a:extLst>
                <a:ext uri="{FF2B5EF4-FFF2-40B4-BE49-F238E27FC236}">
                  <a16:creationId xmlns:a16="http://schemas.microsoft.com/office/drawing/2014/main" id="{DD4AD934-437B-3A0B-3B78-C54819CF9B14}"/>
                </a:ext>
              </a:extLst>
            </p:cNvPr>
            <p:cNvPicPr>
              <a:picLocks noChangeAspect="1"/>
            </p:cNvPicPr>
            <p:nvPr/>
          </p:nvPicPr>
          <p:blipFill>
            <a:blip r:embed="rId4"/>
            <a:stretch>
              <a:fillRect/>
            </a:stretch>
          </p:blipFill>
          <p:spPr>
            <a:xfrm>
              <a:off x="6993923" y="33502"/>
              <a:ext cx="1082294" cy="1776236"/>
            </a:xfrm>
            <a:prstGeom prst="rect">
              <a:avLst/>
            </a:prstGeom>
          </p:spPr>
        </p:pic>
        <p:pic>
          <p:nvPicPr>
            <p:cNvPr id="9" name="Picture 8">
              <a:extLst>
                <a:ext uri="{FF2B5EF4-FFF2-40B4-BE49-F238E27FC236}">
                  <a16:creationId xmlns:a16="http://schemas.microsoft.com/office/drawing/2014/main" id="{EE4DB5A9-AF86-5A3E-55A5-62A3BD9B666C}"/>
                </a:ext>
              </a:extLst>
            </p:cNvPr>
            <p:cNvPicPr>
              <a:picLocks noChangeAspect="1"/>
            </p:cNvPicPr>
            <p:nvPr/>
          </p:nvPicPr>
          <p:blipFill>
            <a:blip r:embed="rId4"/>
            <a:stretch>
              <a:fillRect/>
            </a:stretch>
          </p:blipFill>
          <p:spPr>
            <a:xfrm>
              <a:off x="7849779" y="33502"/>
              <a:ext cx="1082294" cy="1776236"/>
            </a:xfrm>
            <a:prstGeom prst="rect">
              <a:avLst/>
            </a:prstGeom>
          </p:spPr>
        </p:pic>
      </p:grpSp>
      <p:sp>
        <p:nvSpPr>
          <p:cNvPr id="5" name="TextBox 4">
            <a:extLst>
              <a:ext uri="{FF2B5EF4-FFF2-40B4-BE49-F238E27FC236}">
                <a16:creationId xmlns:a16="http://schemas.microsoft.com/office/drawing/2014/main" id="{D8B547BD-0049-BE8E-1722-5066FFF47DF2}"/>
              </a:ext>
            </a:extLst>
          </p:cNvPr>
          <p:cNvSpPr txBox="1"/>
          <p:nvPr/>
        </p:nvSpPr>
        <p:spPr>
          <a:xfrm>
            <a:off x="92675" y="2847653"/>
            <a:ext cx="10781271" cy="4154984"/>
          </a:xfrm>
          <a:prstGeom prst="rect">
            <a:avLst/>
          </a:prstGeom>
          <a:solidFill>
            <a:schemeClr val="bg1">
              <a:lumMod val="95000"/>
            </a:schemeClr>
          </a:solidFill>
        </p:spPr>
        <p:txBody>
          <a:bodyPr wrap="square">
            <a:spAutoFit/>
          </a:bodyPr>
          <a:lstStyle/>
          <a:p>
            <a:r>
              <a:rPr lang="en-US" sz="2150" dirty="0">
                <a:solidFill>
                  <a:srgbClr val="C00000"/>
                </a:solidFill>
                <a:latin typeface="Lucida Console" panose="020B0609040504020204" pitchFamily="49" charset="0"/>
              </a:rPr>
              <a:t>00000000004004a6</a:t>
            </a:r>
            <a:r>
              <a:rPr lang="en-US" sz="2150" dirty="0">
                <a:latin typeface="Lucida Console" panose="020B0609040504020204" pitchFamily="49" charset="0"/>
              </a:rPr>
              <a:t> </a:t>
            </a:r>
            <a:r>
              <a:rPr lang="en-US" sz="2150" dirty="0">
                <a:solidFill>
                  <a:srgbClr val="00B050"/>
                </a:solidFill>
                <a:latin typeface="Lucida Console" panose="020B0609040504020204" pitchFamily="49" charset="0"/>
              </a:rPr>
              <a:t>&lt;f()&gt;</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4004a6</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55</a:t>
            </a:r>
            <a:r>
              <a:rPr lang="en-US" sz="2150" dirty="0">
                <a:latin typeface="Lucida Console" panose="020B0609040504020204" pitchFamily="49" charset="0"/>
              </a:rPr>
              <a:t>                      </a:t>
            </a:r>
            <a:r>
              <a:rPr lang="en-US" sz="2150" dirty="0">
                <a:solidFill>
                  <a:schemeClr val="accent1"/>
                </a:solidFill>
                <a:latin typeface="Lucida Console" panose="020B0609040504020204" pitchFamily="49" charset="0"/>
              </a:rPr>
              <a:t>push</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endParaRPr lang="en-US" sz="2150" dirty="0">
              <a:solidFill>
                <a:srgbClr val="FF66FF"/>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4004a7</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48 89 e5                </a:t>
            </a:r>
            <a:r>
              <a:rPr lang="en-US" sz="2150" dirty="0">
                <a:solidFill>
                  <a:schemeClr val="accent1"/>
                </a:solidFill>
                <a:latin typeface="Lucida Console" panose="020B0609040504020204" pitchFamily="49" charset="0"/>
              </a:rPr>
              <a:t>mov</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rsp</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endParaRPr lang="en-US" sz="2150" dirty="0">
              <a:solidFill>
                <a:srgbClr val="FF66FF"/>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4004aa</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c7 45 fc 00 00 00 00    </a:t>
            </a:r>
            <a:r>
              <a:rPr lang="en-US" sz="2150" dirty="0" err="1">
                <a:solidFill>
                  <a:schemeClr val="accent1"/>
                </a:solidFill>
                <a:latin typeface="Lucida Console" panose="020B0609040504020204" pitchFamily="49" charset="0"/>
              </a:rPr>
              <a:t>movl</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$0x0</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-0x4</a:t>
            </a:r>
            <a:r>
              <a:rPr lang="en-US" sz="2150" dirty="0">
                <a:latin typeface="Lucida Console" panose="020B0609040504020204" pitchFamily="49" charset="0"/>
              </a:rPr>
              <a:t>(</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4004b1</a:t>
            </a:r>
            <a:r>
              <a:rPr lang="en-US" sz="2150" dirty="0">
                <a:latin typeface="Lucida Console" panose="020B0609040504020204" pitchFamily="49" charset="0"/>
              </a:rPr>
              <a:t>:       </a:t>
            </a:r>
            <a:r>
              <a:rPr lang="en-US" sz="2150" dirty="0" err="1">
                <a:solidFill>
                  <a:srgbClr val="7030A0"/>
                </a:solidFill>
                <a:latin typeface="Lucida Console" panose="020B0609040504020204" pitchFamily="49" charset="0"/>
              </a:rPr>
              <a:t>eb</a:t>
            </a:r>
            <a:r>
              <a:rPr lang="en-US" sz="2150" dirty="0">
                <a:solidFill>
                  <a:srgbClr val="7030A0"/>
                </a:solidFill>
                <a:latin typeface="Lucida Console" panose="020B0609040504020204" pitchFamily="49" charset="0"/>
              </a:rPr>
              <a:t> 04                   </a:t>
            </a:r>
            <a:r>
              <a:rPr lang="en-US" sz="2150" dirty="0" err="1">
                <a:solidFill>
                  <a:schemeClr val="accent1"/>
                </a:solidFill>
                <a:latin typeface="Lucida Console" panose="020B0609040504020204" pitchFamily="49" charset="0"/>
              </a:rPr>
              <a:t>jmp</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4004b7</a:t>
            </a:r>
            <a:r>
              <a:rPr lang="en-US" sz="2150" dirty="0">
                <a:latin typeface="Lucida Console" panose="020B0609040504020204" pitchFamily="49" charset="0"/>
              </a:rPr>
              <a:t> &lt;</a:t>
            </a:r>
            <a:r>
              <a:rPr lang="en-US" sz="2150" dirty="0">
                <a:solidFill>
                  <a:srgbClr val="00B050"/>
                </a:solidFill>
                <a:latin typeface="Lucida Console" panose="020B0609040504020204" pitchFamily="49" charset="0"/>
              </a:rPr>
              <a:t>f()</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0x11</a:t>
            </a:r>
            <a:r>
              <a:rPr lang="en-US" sz="2150" dirty="0">
                <a:latin typeface="Lucida Console" panose="020B0609040504020204" pitchFamily="49" charset="0"/>
              </a:rPr>
              <a:t>&gt;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4004b3</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83 45 fc 02             </a:t>
            </a:r>
            <a:r>
              <a:rPr lang="en-US" sz="2150" dirty="0" err="1">
                <a:solidFill>
                  <a:schemeClr val="accent1"/>
                </a:solidFill>
                <a:latin typeface="Lucida Console" panose="020B0609040504020204" pitchFamily="49" charset="0"/>
              </a:rPr>
              <a:t>addl</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$0x2</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-0x4</a:t>
            </a:r>
            <a:r>
              <a:rPr lang="en-US" sz="2150" dirty="0">
                <a:latin typeface="Lucida Console" panose="020B0609040504020204" pitchFamily="49" charset="0"/>
              </a:rPr>
              <a:t>(</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4004b7</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83 7d fc 09             </a:t>
            </a:r>
            <a:r>
              <a:rPr lang="en-US" sz="2150" dirty="0" err="1">
                <a:solidFill>
                  <a:schemeClr val="accent1"/>
                </a:solidFill>
                <a:latin typeface="Lucida Console" panose="020B0609040504020204" pitchFamily="49" charset="0"/>
              </a:rPr>
              <a:t>cmpl</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$0x9</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-0x4</a:t>
            </a:r>
            <a:r>
              <a:rPr lang="en-US" sz="2150" dirty="0">
                <a:latin typeface="Lucida Console" panose="020B0609040504020204" pitchFamily="49" charset="0"/>
              </a:rPr>
              <a:t>(</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4004bb</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7e f6                   </a:t>
            </a:r>
            <a:r>
              <a:rPr lang="en-US" sz="2150" dirty="0" err="1">
                <a:solidFill>
                  <a:schemeClr val="accent1"/>
                </a:solidFill>
                <a:latin typeface="Lucida Console" panose="020B0609040504020204" pitchFamily="49" charset="0"/>
              </a:rPr>
              <a:t>jle</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4004b3</a:t>
            </a:r>
            <a:r>
              <a:rPr lang="en-US" sz="2150" dirty="0">
                <a:latin typeface="Lucida Console" panose="020B0609040504020204" pitchFamily="49" charset="0"/>
              </a:rPr>
              <a:t> &lt;</a:t>
            </a:r>
            <a:r>
              <a:rPr lang="en-US" sz="2150" dirty="0">
                <a:solidFill>
                  <a:srgbClr val="00B050"/>
                </a:solidFill>
                <a:latin typeface="Lucida Console" panose="020B0609040504020204" pitchFamily="49" charset="0"/>
              </a:rPr>
              <a:t>f()</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0xd</a:t>
            </a:r>
            <a:r>
              <a:rPr lang="en-US" sz="2150" dirty="0">
                <a:latin typeface="Lucida Console" panose="020B0609040504020204" pitchFamily="49" charset="0"/>
              </a:rPr>
              <a:t>&gt;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4004bd</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90</a:t>
            </a:r>
            <a:r>
              <a:rPr lang="en-US" sz="2150" dirty="0">
                <a:latin typeface="Lucida Console" panose="020B0609040504020204" pitchFamily="49" charset="0"/>
              </a:rPr>
              <a:t>                      </a:t>
            </a:r>
            <a:r>
              <a:rPr lang="en-US" sz="2150" dirty="0" err="1">
                <a:solidFill>
                  <a:schemeClr val="accent1"/>
                </a:solidFill>
                <a:latin typeface="Lucida Console" panose="020B0609040504020204" pitchFamily="49" charset="0"/>
              </a:rPr>
              <a:t>nop</a:t>
            </a:r>
            <a:endParaRPr lang="en-US" sz="2150" dirty="0">
              <a:solidFill>
                <a:schemeClr val="accent1"/>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4004be</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90</a:t>
            </a:r>
            <a:r>
              <a:rPr lang="en-US" sz="2150" dirty="0">
                <a:latin typeface="Lucida Console" panose="020B0609040504020204" pitchFamily="49" charset="0"/>
              </a:rPr>
              <a:t>                      </a:t>
            </a:r>
            <a:r>
              <a:rPr lang="en-US" sz="2150" dirty="0" err="1">
                <a:solidFill>
                  <a:schemeClr val="accent1"/>
                </a:solidFill>
                <a:latin typeface="Lucida Console" panose="020B0609040504020204" pitchFamily="49" charset="0"/>
              </a:rPr>
              <a:t>nop</a:t>
            </a:r>
            <a:endParaRPr lang="en-US" sz="2150" dirty="0">
              <a:solidFill>
                <a:schemeClr val="accent1"/>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4004bf</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5d</a:t>
            </a:r>
            <a:r>
              <a:rPr lang="en-US" sz="2150" dirty="0">
                <a:latin typeface="Lucida Console" panose="020B0609040504020204" pitchFamily="49" charset="0"/>
              </a:rPr>
              <a:t>                      </a:t>
            </a:r>
            <a:r>
              <a:rPr lang="en-US" sz="2150" dirty="0">
                <a:solidFill>
                  <a:schemeClr val="accent1"/>
                </a:solidFill>
                <a:latin typeface="Lucida Console" panose="020B0609040504020204" pitchFamily="49" charset="0"/>
              </a:rPr>
              <a:t>pop</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endParaRPr lang="en-US" sz="2150" dirty="0">
              <a:solidFill>
                <a:srgbClr val="FF66FF"/>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4004c0</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c3</a:t>
            </a:r>
            <a:r>
              <a:rPr lang="en-US" sz="2150" dirty="0">
                <a:latin typeface="Lucida Console" panose="020B0609040504020204" pitchFamily="49" charset="0"/>
              </a:rPr>
              <a:t>                      </a:t>
            </a:r>
            <a:r>
              <a:rPr lang="en-US" sz="2150" dirty="0" err="1">
                <a:solidFill>
                  <a:schemeClr val="accent1"/>
                </a:solidFill>
                <a:latin typeface="Lucida Console" panose="020B0609040504020204" pitchFamily="49" charset="0"/>
              </a:rPr>
              <a:t>retq</a:t>
            </a:r>
            <a:endParaRPr lang="en-US" sz="2150" dirty="0">
              <a:solidFill>
                <a:schemeClr val="accent1"/>
              </a:solidFill>
              <a:latin typeface="Lucida Console" panose="020B0609040504020204" pitchFamily="49" charset="0"/>
            </a:endParaRPr>
          </a:p>
        </p:txBody>
      </p:sp>
      <p:sp>
        <p:nvSpPr>
          <p:cNvPr id="6" name="TextBox 5">
            <a:extLst>
              <a:ext uri="{FF2B5EF4-FFF2-40B4-BE49-F238E27FC236}">
                <a16:creationId xmlns:a16="http://schemas.microsoft.com/office/drawing/2014/main" id="{2B9A3AFF-DB53-71D3-8C6C-635E12ADBB3F}"/>
              </a:ext>
            </a:extLst>
          </p:cNvPr>
          <p:cNvSpPr txBox="1"/>
          <p:nvPr/>
        </p:nvSpPr>
        <p:spPr>
          <a:xfrm>
            <a:off x="1854092" y="109154"/>
            <a:ext cx="3238533" cy="2246769"/>
          </a:xfrm>
          <a:prstGeom prst="rect">
            <a:avLst/>
          </a:prstGeom>
          <a:solidFill>
            <a:schemeClr val="bg1">
              <a:lumMod val="95000"/>
            </a:schemeClr>
          </a:solidFill>
        </p:spPr>
        <p:txBody>
          <a:bodyPr wrap="square">
            <a:spAutoFit/>
          </a:bodyPr>
          <a:lstStyle/>
          <a:p>
            <a:pPr>
              <a:lnSpc>
                <a:spcPts val="2100"/>
              </a:lnSpc>
            </a:pPr>
            <a:r>
              <a:rPr lang="en-US" sz="2000" dirty="0">
                <a:solidFill>
                  <a:schemeClr val="accent1"/>
                </a:solidFill>
                <a:latin typeface="Lucida Console" panose="020B0609040504020204" pitchFamily="49" charset="0"/>
              </a:rPr>
              <a:t>void</a:t>
            </a:r>
            <a:r>
              <a:rPr lang="en-US" sz="2000" dirty="0">
                <a:latin typeface="Lucida Console" panose="020B0609040504020204" pitchFamily="49" charset="0"/>
              </a:rPr>
              <a:t> f() {</a:t>
            </a:r>
          </a:p>
          <a:p>
            <a:pPr>
              <a:lnSpc>
                <a:spcPts val="21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pPr>
              <a:lnSpc>
                <a:spcPts val="21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while</a:t>
            </a: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&lt; </a:t>
            </a:r>
            <a:r>
              <a:rPr lang="en-US" sz="2000" dirty="0">
                <a:solidFill>
                  <a:schemeClr val="accent2"/>
                </a:solidFill>
                <a:latin typeface="Lucida Console" panose="020B0609040504020204" pitchFamily="49" charset="0"/>
              </a:rPr>
              <a:t>10</a:t>
            </a:r>
            <a:r>
              <a:rPr lang="en-US" sz="2000" dirty="0">
                <a:latin typeface="Lucida Console" panose="020B0609040504020204" pitchFamily="49" charset="0"/>
              </a:rPr>
              <a:t>) {</a:t>
            </a:r>
          </a:p>
          <a:p>
            <a:pPr>
              <a:lnSpc>
                <a:spcPts val="2100"/>
              </a:lnSpc>
            </a:pP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2</a:t>
            </a:r>
            <a:r>
              <a:rPr lang="en-US" sz="2000" dirty="0">
                <a:latin typeface="Lucida Console" panose="020B0609040504020204" pitchFamily="49" charset="0"/>
              </a:rPr>
              <a:t>;</a:t>
            </a:r>
          </a:p>
          <a:p>
            <a:pPr>
              <a:lnSpc>
                <a:spcPts val="2100"/>
              </a:lnSpc>
            </a:pPr>
            <a:r>
              <a:rPr lang="en-US" sz="2000" dirty="0">
                <a:latin typeface="Lucida Console" panose="020B0609040504020204" pitchFamily="49" charset="0"/>
              </a:rPr>
              <a:t>    }</a:t>
            </a:r>
          </a:p>
          <a:p>
            <a:pPr>
              <a:lnSpc>
                <a:spcPts val="2100"/>
              </a:lnSpc>
            </a:pPr>
            <a:r>
              <a:rPr lang="en-US" sz="2000" dirty="0">
                <a:latin typeface="Lucida Console" panose="020B0609040504020204" pitchFamily="49" charset="0"/>
              </a:rPr>
              <a:t>}</a:t>
            </a:r>
          </a:p>
          <a:p>
            <a:pPr>
              <a:lnSpc>
                <a:spcPts val="2100"/>
              </a:lnSpc>
            </a:pPr>
            <a:endParaRPr lang="en-US" sz="2000" dirty="0">
              <a:latin typeface="Lucida Console" panose="020B0609040504020204" pitchFamily="49" charset="0"/>
            </a:endParaRPr>
          </a:p>
          <a:p>
            <a:pPr>
              <a:lnSpc>
                <a:spcPts val="2100"/>
              </a:lnSpc>
            </a:pP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p:txBody>
      </p:sp>
      <p:sp>
        <p:nvSpPr>
          <p:cNvPr id="10" name="TextBox 9">
            <a:extLst>
              <a:ext uri="{FF2B5EF4-FFF2-40B4-BE49-F238E27FC236}">
                <a16:creationId xmlns:a16="http://schemas.microsoft.com/office/drawing/2014/main" id="{FD06F226-0CBD-0A37-D472-BCCA97B846F7}"/>
              </a:ext>
            </a:extLst>
          </p:cNvPr>
          <p:cNvSpPr txBox="1"/>
          <p:nvPr/>
        </p:nvSpPr>
        <p:spPr>
          <a:xfrm>
            <a:off x="6333610" y="602980"/>
            <a:ext cx="3188598" cy="646331"/>
          </a:xfrm>
          <a:prstGeom prst="rect">
            <a:avLst/>
          </a:prstGeom>
          <a:noFill/>
        </p:spPr>
        <p:txBody>
          <a:bodyPr wrap="square" rtlCol="0">
            <a:spAutoFit/>
          </a:bodyPr>
          <a:lstStyle/>
          <a:p>
            <a:r>
              <a:rPr lang="en-US" dirty="0">
                <a:latin typeface="Lucida Console" panose="020B0609040504020204" pitchFamily="49" charset="0"/>
              </a:rPr>
              <a:t>&gt; g++ test.cc</a:t>
            </a:r>
          </a:p>
          <a:p>
            <a:r>
              <a:rPr lang="en-US" dirty="0">
                <a:latin typeface="Lucida Console" panose="020B0609040504020204" pitchFamily="49" charset="0"/>
              </a:rPr>
              <a:t>&gt; </a:t>
            </a:r>
            <a:r>
              <a:rPr lang="en-US" dirty="0" err="1">
                <a:latin typeface="Lucida Console" panose="020B0609040504020204" pitchFamily="49" charset="0"/>
              </a:rPr>
              <a:t>objdump</a:t>
            </a:r>
            <a:r>
              <a:rPr lang="en-US" dirty="0">
                <a:latin typeface="Lucida Console" panose="020B0609040504020204" pitchFamily="49" charset="0"/>
              </a:rPr>
              <a:t> –d –C </a:t>
            </a:r>
            <a:r>
              <a:rPr lang="en-US" dirty="0" err="1">
                <a:latin typeface="Lucida Console" panose="020B0609040504020204" pitchFamily="49" charset="0"/>
              </a:rPr>
              <a:t>a.out</a:t>
            </a:r>
            <a:endParaRPr lang="en-US" dirty="0">
              <a:latin typeface="Lucida Console" panose="020B0609040504020204" pitchFamily="49" charset="0"/>
            </a:endParaRPr>
          </a:p>
        </p:txBody>
      </p:sp>
      <p:sp>
        <p:nvSpPr>
          <p:cNvPr id="13" name="TextBox 12">
            <a:extLst>
              <a:ext uri="{FF2B5EF4-FFF2-40B4-BE49-F238E27FC236}">
                <a16:creationId xmlns:a16="http://schemas.microsoft.com/office/drawing/2014/main" id="{34CC3C10-57FF-9FBF-8663-CD6C1F27C16A}"/>
              </a:ext>
            </a:extLst>
          </p:cNvPr>
          <p:cNvSpPr txBox="1"/>
          <p:nvPr/>
        </p:nvSpPr>
        <p:spPr>
          <a:xfrm>
            <a:off x="92675" y="2484603"/>
            <a:ext cx="2502244"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Memory addresses</a:t>
            </a:r>
          </a:p>
        </p:txBody>
      </p:sp>
      <p:sp>
        <p:nvSpPr>
          <p:cNvPr id="14" name="TextBox 13">
            <a:extLst>
              <a:ext uri="{FF2B5EF4-FFF2-40B4-BE49-F238E27FC236}">
                <a16:creationId xmlns:a16="http://schemas.microsoft.com/office/drawing/2014/main" id="{CC0B8975-AA44-5BEF-2753-04BB8C70C53F}"/>
              </a:ext>
            </a:extLst>
          </p:cNvPr>
          <p:cNvSpPr txBox="1"/>
          <p:nvPr/>
        </p:nvSpPr>
        <p:spPr>
          <a:xfrm>
            <a:off x="2669637" y="2484603"/>
            <a:ext cx="3916513"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Byte encodings of instructions</a:t>
            </a:r>
          </a:p>
        </p:txBody>
      </p:sp>
      <p:sp>
        <p:nvSpPr>
          <p:cNvPr id="16" name="TextBox 15">
            <a:extLst>
              <a:ext uri="{FF2B5EF4-FFF2-40B4-BE49-F238E27FC236}">
                <a16:creationId xmlns:a16="http://schemas.microsoft.com/office/drawing/2014/main" id="{46AC2C59-1CB0-6399-764E-4CBB61076908}"/>
              </a:ext>
            </a:extLst>
          </p:cNvPr>
          <p:cNvSpPr txBox="1"/>
          <p:nvPr/>
        </p:nvSpPr>
        <p:spPr>
          <a:xfrm>
            <a:off x="6670727" y="2484603"/>
            <a:ext cx="3916513"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Assembler mnemonics</a:t>
            </a:r>
          </a:p>
        </p:txBody>
      </p:sp>
      <p:sp>
        <p:nvSpPr>
          <p:cNvPr id="18" name="Arrow: Right 17">
            <a:extLst>
              <a:ext uri="{FF2B5EF4-FFF2-40B4-BE49-F238E27FC236}">
                <a16:creationId xmlns:a16="http://schemas.microsoft.com/office/drawing/2014/main" id="{20EB5699-81E4-6116-BD8B-1F08EF98C1B1}"/>
              </a:ext>
            </a:extLst>
          </p:cNvPr>
          <p:cNvSpPr/>
          <p:nvPr/>
        </p:nvSpPr>
        <p:spPr>
          <a:xfrm>
            <a:off x="5171882" y="602980"/>
            <a:ext cx="884490" cy="892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5BB5FDBD-F8D7-6564-2A9E-5835FCCB46DE}"/>
              </a:ext>
            </a:extLst>
          </p:cNvPr>
          <p:cNvSpPr/>
          <p:nvPr/>
        </p:nvSpPr>
        <p:spPr>
          <a:xfrm rot="5400000">
            <a:off x="7686255" y="1802826"/>
            <a:ext cx="704308" cy="892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4E098F56-A274-6AB5-3B9F-FE3A59B661D9}"/>
              </a:ext>
            </a:extLst>
          </p:cNvPr>
          <p:cNvGrpSpPr/>
          <p:nvPr/>
        </p:nvGrpSpPr>
        <p:grpSpPr>
          <a:xfrm>
            <a:off x="1022521" y="4400207"/>
            <a:ext cx="4672321" cy="2457793"/>
            <a:chOff x="1022521" y="4400207"/>
            <a:chExt cx="4672321" cy="2457793"/>
          </a:xfrm>
        </p:grpSpPr>
        <p:pic>
          <p:nvPicPr>
            <p:cNvPr id="3" name="Picture 2">
              <a:extLst>
                <a:ext uri="{FF2B5EF4-FFF2-40B4-BE49-F238E27FC236}">
                  <a16:creationId xmlns:a16="http://schemas.microsoft.com/office/drawing/2014/main" id="{3FD1D1ED-3893-B71A-6CFB-342B2D3E663B}"/>
                </a:ext>
              </a:extLst>
            </p:cNvPr>
            <p:cNvPicPr>
              <a:picLocks noChangeAspect="1"/>
            </p:cNvPicPr>
            <p:nvPr/>
          </p:nvPicPr>
          <p:blipFill>
            <a:blip r:embed="rId5"/>
            <a:stretch>
              <a:fillRect/>
            </a:stretch>
          </p:blipFill>
          <p:spPr>
            <a:xfrm>
              <a:off x="3560944" y="4400207"/>
              <a:ext cx="2133898" cy="2457793"/>
            </a:xfrm>
            <a:prstGeom prst="rect">
              <a:avLst/>
            </a:prstGeom>
          </p:spPr>
        </p:pic>
        <p:sp>
          <p:nvSpPr>
            <p:cNvPr id="7" name="Speech Bubble: Rectangle with Corners Rounded 6">
              <a:extLst>
                <a:ext uri="{FF2B5EF4-FFF2-40B4-BE49-F238E27FC236}">
                  <a16:creationId xmlns:a16="http://schemas.microsoft.com/office/drawing/2014/main" id="{A1DD4147-B364-C969-67D2-871AF3A9861B}"/>
                </a:ext>
              </a:extLst>
            </p:cNvPr>
            <p:cNvSpPr/>
            <p:nvPr/>
          </p:nvSpPr>
          <p:spPr>
            <a:xfrm>
              <a:off x="1022521" y="4925145"/>
              <a:ext cx="2862649" cy="630704"/>
            </a:xfrm>
            <a:prstGeom prst="wedgeRoundRectCallout">
              <a:avLst>
                <a:gd name="adj1" fmla="val 51769"/>
                <a:gd name="adj2" fmla="val 1330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Segoe UI" panose="020B0502040204020203" pitchFamily="34" charset="0"/>
                  <a:cs typeface="Segoe UI" panose="020B0502040204020203" pitchFamily="34" charset="0"/>
                </a:rPr>
                <a:t>x86 has variable-length instructions!</a:t>
              </a:r>
            </a:p>
          </p:txBody>
        </p:sp>
      </p:grpSp>
    </p:spTree>
    <p:extLst>
      <p:ext uri="{BB962C8B-B14F-4D97-AF65-F5344CB8AC3E}">
        <p14:creationId xmlns:p14="http://schemas.microsoft.com/office/powerpoint/2010/main" val="425232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00"/>
                                        <p:tgtEl>
                                          <p:spTgt spid="17"/>
                                        </p:tgtEl>
                                      </p:cBhvr>
                                    </p:animEffect>
                                    <p:anim calcmode="lin" valueType="num">
                                      <p:cBhvr>
                                        <p:cTn id="8" dur="700" fill="hold"/>
                                        <p:tgtEl>
                                          <p:spTgt spid="17"/>
                                        </p:tgtEl>
                                        <p:attrNameLst>
                                          <p:attrName>ppt_x</p:attrName>
                                        </p:attrNameLst>
                                      </p:cBhvr>
                                      <p:tavLst>
                                        <p:tav tm="0">
                                          <p:val>
                                            <p:strVal val="#ppt_x"/>
                                          </p:val>
                                        </p:tav>
                                        <p:tav tm="100000">
                                          <p:val>
                                            <p:strVal val="#ppt_x"/>
                                          </p:val>
                                        </p:tav>
                                      </p:tavLst>
                                    </p:anim>
                                    <p:anim calcmode="lin" valueType="num">
                                      <p:cBhvr>
                                        <p:cTn id="9" dur="7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9E12D7B-0033-1458-D2C3-07108B9C8299}"/>
              </a:ext>
            </a:extLst>
          </p:cNvPr>
          <p:cNvGrpSpPr/>
          <p:nvPr/>
        </p:nvGrpSpPr>
        <p:grpSpPr>
          <a:xfrm>
            <a:off x="6135629" y="109154"/>
            <a:ext cx="3840930" cy="1781266"/>
            <a:chOff x="5091143" y="33022"/>
            <a:chExt cx="3840930" cy="1781266"/>
          </a:xfrm>
        </p:grpSpPr>
        <p:pic>
          <p:nvPicPr>
            <p:cNvPr id="4" name="Picture 3">
              <a:extLst>
                <a:ext uri="{FF2B5EF4-FFF2-40B4-BE49-F238E27FC236}">
                  <a16:creationId xmlns:a16="http://schemas.microsoft.com/office/drawing/2014/main" id="{4AC5C6D0-FDCF-904F-C6C4-4B3315937AC1}"/>
                </a:ext>
              </a:extLst>
            </p:cNvPr>
            <p:cNvPicPr>
              <a:picLocks noChangeAspect="1"/>
            </p:cNvPicPr>
            <p:nvPr/>
          </p:nvPicPr>
          <p:blipFill>
            <a:blip r:embed="rId3"/>
            <a:stretch>
              <a:fillRect/>
            </a:stretch>
          </p:blipFill>
          <p:spPr>
            <a:xfrm>
              <a:off x="5091143" y="33022"/>
              <a:ext cx="2100490" cy="1781266"/>
            </a:xfrm>
            <a:prstGeom prst="rect">
              <a:avLst/>
            </a:prstGeom>
          </p:spPr>
        </p:pic>
        <p:pic>
          <p:nvPicPr>
            <p:cNvPr id="8" name="Picture 7">
              <a:extLst>
                <a:ext uri="{FF2B5EF4-FFF2-40B4-BE49-F238E27FC236}">
                  <a16:creationId xmlns:a16="http://schemas.microsoft.com/office/drawing/2014/main" id="{DD4AD934-437B-3A0B-3B78-C54819CF9B14}"/>
                </a:ext>
              </a:extLst>
            </p:cNvPr>
            <p:cNvPicPr>
              <a:picLocks noChangeAspect="1"/>
            </p:cNvPicPr>
            <p:nvPr/>
          </p:nvPicPr>
          <p:blipFill>
            <a:blip r:embed="rId4"/>
            <a:stretch>
              <a:fillRect/>
            </a:stretch>
          </p:blipFill>
          <p:spPr>
            <a:xfrm>
              <a:off x="6993923" y="33502"/>
              <a:ext cx="1082294" cy="1776236"/>
            </a:xfrm>
            <a:prstGeom prst="rect">
              <a:avLst/>
            </a:prstGeom>
          </p:spPr>
        </p:pic>
        <p:pic>
          <p:nvPicPr>
            <p:cNvPr id="9" name="Picture 8">
              <a:extLst>
                <a:ext uri="{FF2B5EF4-FFF2-40B4-BE49-F238E27FC236}">
                  <a16:creationId xmlns:a16="http://schemas.microsoft.com/office/drawing/2014/main" id="{EE4DB5A9-AF86-5A3E-55A5-62A3BD9B666C}"/>
                </a:ext>
              </a:extLst>
            </p:cNvPr>
            <p:cNvPicPr>
              <a:picLocks noChangeAspect="1"/>
            </p:cNvPicPr>
            <p:nvPr/>
          </p:nvPicPr>
          <p:blipFill>
            <a:blip r:embed="rId4"/>
            <a:stretch>
              <a:fillRect/>
            </a:stretch>
          </p:blipFill>
          <p:spPr>
            <a:xfrm>
              <a:off x="7849779" y="33502"/>
              <a:ext cx="1082294" cy="1776236"/>
            </a:xfrm>
            <a:prstGeom prst="rect">
              <a:avLst/>
            </a:prstGeom>
          </p:spPr>
        </p:pic>
      </p:grpSp>
      <p:sp>
        <p:nvSpPr>
          <p:cNvPr id="5" name="TextBox 4">
            <a:extLst>
              <a:ext uri="{FF2B5EF4-FFF2-40B4-BE49-F238E27FC236}">
                <a16:creationId xmlns:a16="http://schemas.microsoft.com/office/drawing/2014/main" id="{D8B547BD-0049-BE8E-1722-5066FFF47DF2}"/>
              </a:ext>
            </a:extLst>
          </p:cNvPr>
          <p:cNvSpPr txBox="1"/>
          <p:nvPr/>
        </p:nvSpPr>
        <p:spPr>
          <a:xfrm>
            <a:off x="92675" y="2847653"/>
            <a:ext cx="10781271" cy="4154984"/>
          </a:xfrm>
          <a:prstGeom prst="rect">
            <a:avLst/>
          </a:prstGeom>
          <a:solidFill>
            <a:schemeClr val="bg1">
              <a:lumMod val="95000"/>
            </a:schemeClr>
          </a:solidFill>
        </p:spPr>
        <p:txBody>
          <a:bodyPr wrap="square">
            <a:spAutoFit/>
          </a:bodyPr>
          <a:lstStyle/>
          <a:p>
            <a:r>
              <a:rPr lang="en-US" sz="2150" dirty="0">
                <a:solidFill>
                  <a:srgbClr val="C00000"/>
                </a:solidFill>
                <a:latin typeface="Lucida Console" panose="020B0609040504020204" pitchFamily="49" charset="0"/>
              </a:rPr>
              <a:t>00000000004004a6</a:t>
            </a:r>
            <a:r>
              <a:rPr lang="en-US" sz="2150" dirty="0">
                <a:latin typeface="Lucida Console" panose="020B0609040504020204" pitchFamily="49" charset="0"/>
              </a:rPr>
              <a:t> </a:t>
            </a:r>
            <a:r>
              <a:rPr lang="en-US" sz="2150" dirty="0">
                <a:solidFill>
                  <a:srgbClr val="00B050"/>
                </a:solidFill>
                <a:latin typeface="Lucida Console" panose="020B0609040504020204" pitchFamily="49" charset="0"/>
              </a:rPr>
              <a:t>&lt;f()&gt;</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4004a6</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55</a:t>
            </a:r>
            <a:r>
              <a:rPr lang="en-US" sz="2150" dirty="0">
                <a:latin typeface="Lucida Console" panose="020B0609040504020204" pitchFamily="49" charset="0"/>
              </a:rPr>
              <a:t>                      </a:t>
            </a:r>
            <a:r>
              <a:rPr lang="en-US" sz="2150" dirty="0">
                <a:solidFill>
                  <a:schemeClr val="accent1"/>
                </a:solidFill>
                <a:latin typeface="Lucida Console" panose="020B0609040504020204" pitchFamily="49" charset="0"/>
              </a:rPr>
              <a:t>push</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endParaRPr lang="en-US" sz="2150" dirty="0">
              <a:solidFill>
                <a:srgbClr val="FF66FF"/>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4004a7</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48 89 e5                </a:t>
            </a:r>
            <a:r>
              <a:rPr lang="en-US" sz="2150" dirty="0">
                <a:solidFill>
                  <a:schemeClr val="accent1"/>
                </a:solidFill>
                <a:latin typeface="Lucida Console" panose="020B0609040504020204" pitchFamily="49" charset="0"/>
              </a:rPr>
              <a:t>mov</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rsp</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endParaRPr lang="en-US" sz="2150" dirty="0">
              <a:solidFill>
                <a:srgbClr val="FF66FF"/>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4004aa</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c7 45 fc 00 00 00 00    </a:t>
            </a:r>
            <a:r>
              <a:rPr lang="en-US" sz="2150" dirty="0" err="1">
                <a:solidFill>
                  <a:schemeClr val="accent1"/>
                </a:solidFill>
                <a:latin typeface="Lucida Console" panose="020B0609040504020204" pitchFamily="49" charset="0"/>
              </a:rPr>
              <a:t>movl</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$0x0</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-0x4</a:t>
            </a:r>
            <a:r>
              <a:rPr lang="en-US" sz="2150" dirty="0">
                <a:latin typeface="Lucida Console" panose="020B0609040504020204" pitchFamily="49" charset="0"/>
              </a:rPr>
              <a:t>(</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4004b1</a:t>
            </a:r>
            <a:r>
              <a:rPr lang="en-US" sz="2150" dirty="0">
                <a:latin typeface="Lucida Console" panose="020B0609040504020204" pitchFamily="49" charset="0"/>
              </a:rPr>
              <a:t>:       </a:t>
            </a:r>
            <a:r>
              <a:rPr lang="en-US" sz="2150" dirty="0" err="1">
                <a:solidFill>
                  <a:srgbClr val="7030A0"/>
                </a:solidFill>
                <a:latin typeface="Lucida Console" panose="020B0609040504020204" pitchFamily="49" charset="0"/>
              </a:rPr>
              <a:t>eb</a:t>
            </a:r>
            <a:r>
              <a:rPr lang="en-US" sz="2150" dirty="0">
                <a:solidFill>
                  <a:srgbClr val="7030A0"/>
                </a:solidFill>
                <a:latin typeface="Lucida Console" panose="020B0609040504020204" pitchFamily="49" charset="0"/>
              </a:rPr>
              <a:t> 04                   </a:t>
            </a:r>
            <a:r>
              <a:rPr lang="en-US" sz="2150" dirty="0" err="1">
                <a:solidFill>
                  <a:schemeClr val="accent1"/>
                </a:solidFill>
                <a:latin typeface="Lucida Console" panose="020B0609040504020204" pitchFamily="49" charset="0"/>
              </a:rPr>
              <a:t>jmp</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4004b7</a:t>
            </a:r>
            <a:r>
              <a:rPr lang="en-US" sz="2150" dirty="0">
                <a:latin typeface="Lucida Console" panose="020B0609040504020204" pitchFamily="49" charset="0"/>
              </a:rPr>
              <a:t> &lt;</a:t>
            </a:r>
            <a:r>
              <a:rPr lang="en-US" sz="2150" dirty="0">
                <a:solidFill>
                  <a:srgbClr val="00B050"/>
                </a:solidFill>
                <a:latin typeface="Lucida Console" panose="020B0609040504020204" pitchFamily="49" charset="0"/>
              </a:rPr>
              <a:t>f()</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0x11</a:t>
            </a:r>
            <a:r>
              <a:rPr lang="en-US" sz="2150" dirty="0">
                <a:latin typeface="Lucida Console" panose="020B0609040504020204" pitchFamily="49" charset="0"/>
              </a:rPr>
              <a:t>&gt;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4004b3</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83 45 fc 02             </a:t>
            </a:r>
            <a:r>
              <a:rPr lang="en-US" sz="2150" dirty="0" err="1">
                <a:solidFill>
                  <a:schemeClr val="accent1"/>
                </a:solidFill>
                <a:latin typeface="Lucida Console" panose="020B0609040504020204" pitchFamily="49" charset="0"/>
              </a:rPr>
              <a:t>addl</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$0x2</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-0x4</a:t>
            </a:r>
            <a:r>
              <a:rPr lang="en-US" sz="2150" dirty="0">
                <a:latin typeface="Lucida Console" panose="020B0609040504020204" pitchFamily="49" charset="0"/>
              </a:rPr>
              <a:t>(</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4004b7</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83 7d fc 09             </a:t>
            </a:r>
            <a:r>
              <a:rPr lang="en-US" sz="2150" dirty="0" err="1">
                <a:solidFill>
                  <a:schemeClr val="accent1"/>
                </a:solidFill>
                <a:latin typeface="Lucida Console" panose="020B0609040504020204" pitchFamily="49" charset="0"/>
              </a:rPr>
              <a:t>cmpl</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$0x9</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-0x4</a:t>
            </a:r>
            <a:r>
              <a:rPr lang="en-US" sz="2150" dirty="0">
                <a:latin typeface="Lucida Console" panose="020B0609040504020204" pitchFamily="49" charset="0"/>
              </a:rPr>
              <a:t>(</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4004bb</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7e f6                   </a:t>
            </a:r>
            <a:r>
              <a:rPr lang="en-US" sz="2150" dirty="0" err="1">
                <a:solidFill>
                  <a:schemeClr val="accent1"/>
                </a:solidFill>
                <a:latin typeface="Lucida Console" panose="020B0609040504020204" pitchFamily="49" charset="0"/>
              </a:rPr>
              <a:t>jle</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4004b3</a:t>
            </a:r>
            <a:r>
              <a:rPr lang="en-US" sz="2150" dirty="0">
                <a:latin typeface="Lucida Console" panose="020B0609040504020204" pitchFamily="49" charset="0"/>
              </a:rPr>
              <a:t> &lt;</a:t>
            </a:r>
            <a:r>
              <a:rPr lang="en-US" sz="2150" dirty="0">
                <a:solidFill>
                  <a:srgbClr val="00B050"/>
                </a:solidFill>
                <a:latin typeface="Lucida Console" panose="020B0609040504020204" pitchFamily="49" charset="0"/>
              </a:rPr>
              <a:t>f()</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0xd</a:t>
            </a:r>
            <a:r>
              <a:rPr lang="en-US" sz="2150" dirty="0">
                <a:latin typeface="Lucida Console" panose="020B0609040504020204" pitchFamily="49" charset="0"/>
              </a:rPr>
              <a:t>&gt;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4004bd</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90</a:t>
            </a:r>
            <a:r>
              <a:rPr lang="en-US" sz="2150" dirty="0">
                <a:latin typeface="Lucida Console" panose="020B0609040504020204" pitchFamily="49" charset="0"/>
              </a:rPr>
              <a:t>                      </a:t>
            </a:r>
            <a:r>
              <a:rPr lang="en-US" sz="2150" dirty="0" err="1">
                <a:solidFill>
                  <a:schemeClr val="accent1"/>
                </a:solidFill>
                <a:latin typeface="Lucida Console" panose="020B0609040504020204" pitchFamily="49" charset="0"/>
              </a:rPr>
              <a:t>nop</a:t>
            </a:r>
            <a:endParaRPr lang="en-US" sz="2150" dirty="0">
              <a:solidFill>
                <a:schemeClr val="accent1"/>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4004be</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90</a:t>
            </a:r>
            <a:r>
              <a:rPr lang="en-US" sz="2150" dirty="0">
                <a:latin typeface="Lucida Console" panose="020B0609040504020204" pitchFamily="49" charset="0"/>
              </a:rPr>
              <a:t>                      </a:t>
            </a:r>
            <a:r>
              <a:rPr lang="en-US" sz="2150" dirty="0" err="1">
                <a:solidFill>
                  <a:schemeClr val="accent1"/>
                </a:solidFill>
                <a:latin typeface="Lucida Console" panose="020B0609040504020204" pitchFamily="49" charset="0"/>
              </a:rPr>
              <a:t>nop</a:t>
            </a:r>
            <a:endParaRPr lang="en-US" sz="2150" dirty="0">
              <a:solidFill>
                <a:schemeClr val="accent1"/>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4004bf</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5d</a:t>
            </a:r>
            <a:r>
              <a:rPr lang="en-US" sz="2150" dirty="0">
                <a:latin typeface="Lucida Console" panose="020B0609040504020204" pitchFamily="49" charset="0"/>
              </a:rPr>
              <a:t>                      </a:t>
            </a:r>
            <a:r>
              <a:rPr lang="en-US" sz="2150" dirty="0">
                <a:solidFill>
                  <a:schemeClr val="accent1"/>
                </a:solidFill>
                <a:latin typeface="Lucida Console" panose="020B0609040504020204" pitchFamily="49" charset="0"/>
              </a:rPr>
              <a:t>pop</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endParaRPr lang="en-US" sz="2150" dirty="0">
              <a:solidFill>
                <a:srgbClr val="FF66FF"/>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4004c0</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c3</a:t>
            </a:r>
            <a:r>
              <a:rPr lang="en-US" sz="2150" dirty="0">
                <a:latin typeface="Lucida Console" panose="020B0609040504020204" pitchFamily="49" charset="0"/>
              </a:rPr>
              <a:t>                      </a:t>
            </a:r>
            <a:r>
              <a:rPr lang="en-US" sz="2150" dirty="0" err="1">
                <a:solidFill>
                  <a:schemeClr val="accent1"/>
                </a:solidFill>
                <a:latin typeface="Lucida Console" panose="020B0609040504020204" pitchFamily="49" charset="0"/>
              </a:rPr>
              <a:t>retq</a:t>
            </a:r>
            <a:endParaRPr lang="en-US" sz="2150" dirty="0">
              <a:solidFill>
                <a:schemeClr val="accent1"/>
              </a:solidFill>
              <a:latin typeface="Lucida Console" panose="020B0609040504020204" pitchFamily="49" charset="0"/>
            </a:endParaRPr>
          </a:p>
        </p:txBody>
      </p:sp>
      <p:sp>
        <p:nvSpPr>
          <p:cNvPr id="6" name="TextBox 5">
            <a:extLst>
              <a:ext uri="{FF2B5EF4-FFF2-40B4-BE49-F238E27FC236}">
                <a16:creationId xmlns:a16="http://schemas.microsoft.com/office/drawing/2014/main" id="{2B9A3AFF-DB53-71D3-8C6C-635E12ADBB3F}"/>
              </a:ext>
            </a:extLst>
          </p:cNvPr>
          <p:cNvSpPr txBox="1"/>
          <p:nvPr/>
        </p:nvSpPr>
        <p:spPr>
          <a:xfrm>
            <a:off x="1854092" y="109154"/>
            <a:ext cx="3238533" cy="2246769"/>
          </a:xfrm>
          <a:prstGeom prst="rect">
            <a:avLst/>
          </a:prstGeom>
          <a:solidFill>
            <a:schemeClr val="bg1">
              <a:lumMod val="95000"/>
            </a:schemeClr>
          </a:solidFill>
        </p:spPr>
        <p:txBody>
          <a:bodyPr wrap="square">
            <a:spAutoFit/>
          </a:bodyPr>
          <a:lstStyle/>
          <a:p>
            <a:pPr>
              <a:lnSpc>
                <a:spcPts val="2100"/>
              </a:lnSpc>
            </a:pPr>
            <a:r>
              <a:rPr lang="en-US" sz="2000" dirty="0">
                <a:solidFill>
                  <a:schemeClr val="accent1"/>
                </a:solidFill>
                <a:latin typeface="Lucida Console" panose="020B0609040504020204" pitchFamily="49" charset="0"/>
              </a:rPr>
              <a:t>void</a:t>
            </a:r>
            <a:r>
              <a:rPr lang="en-US" sz="2000" dirty="0">
                <a:latin typeface="Lucida Console" panose="020B0609040504020204" pitchFamily="49" charset="0"/>
              </a:rPr>
              <a:t> f() {</a:t>
            </a:r>
          </a:p>
          <a:p>
            <a:pPr>
              <a:lnSpc>
                <a:spcPts val="21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pPr>
              <a:lnSpc>
                <a:spcPts val="21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while</a:t>
            </a: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&lt; </a:t>
            </a:r>
            <a:r>
              <a:rPr lang="en-US" sz="2000" dirty="0">
                <a:solidFill>
                  <a:schemeClr val="accent2"/>
                </a:solidFill>
                <a:latin typeface="Lucida Console" panose="020B0609040504020204" pitchFamily="49" charset="0"/>
              </a:rPr>
              <a:t>10</a:t>
            </a:r>
            <a:r>
              <a:rPr lang="en-US" sz="2000" dirty="0">
                <a:latin typeface="Lucida Console" panose="020B0609040504020204" pitchFamily="49" charset="0"/>
              </a:rPr>
              <a:t>) {</a:t>
            </a:r>
          </a:p>
          <a:p>
            <a:pPr>
              <a:lnSpc>
                <a:spcPts val="2100"/>
              </a:lnSpc>
            </a:pP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2</a:t>
            </a:r>
            <a:r>
              <a:rPr lang="en-US" sz="2000" dirty="0">
                <a:latin typeface="Lucida Console" panose="020B0609040504020204" pitchFamily="49" charset="0"/>
              </a:rPr>
              <a:t>;</a:t>
            </a:r>
          </a:p>
          <a:p>
            <a:pPr>
              <a:lnSpc>
                <a:spcPts val="2100"/>
              </a:lnSpc>
            </a:pPr>
            <a:r>
              <a:rPr lang="en-US" sz="2000" dirty="0">
                <a:latin typeface="Lucida Console" panose="020B0609040504020204" pitchFamily="49" charset="0"/>
              </a:rPr>
              <a:t>    }</a:t>
            </a:r>
          </a:p>
          <a:p>
            <a:pPr>
              <a:lnSpc>
                <a:spcPts val="2100"/>
              </a:lnSpc>
            </a:pPr>
            <a:r>
              <a:rPr lang="en-US" sz="2000" dirty="0">
                <a:latin typeface="Lucida Console" panose="020B0609040504020204" pitchFamily="49" charset="0"/>
              </a:rPr>
              <a:t>}</a:t>
            </a:r>
          </a:p>
          <a:p>
            <a:pPr>
              <a:lnSpc>
                <a:spcPts val="2100"/>
              </a:lnSpc>
            </a:pPr>
            <a:endParaRPr lang="en-US" sz="2000" dirty="0">
              <a:latin typeface="Lucida Console" panose="020B0609040504020204" pitchFamily="49" charset="0"/>
            </a:endParaRPr>
          </a:p>
          <a:p>
            <a:pPr>
              <a:lnSpc>
                <a:spcPts val="2100"/>
              </a:lnSpc>
            </a:pP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p:txBody>
      </p:sp>
      <p:sp>
        <p:nvSpPr>
          <p:cNvPr id="10" name="TextBox 9">
            <a:extLst>
              <a:ext uri="{FF2B5EF4-FFF2-40B4-BE49-F238E27FC236}">
                <a16:creationId xmlns:a16="http://schemas.microsoft.com/office/drawing/2014/main" id="{FD06F226-0CBD-0A37-D472-BCCA97B846F7}"/>
              </a:ext>
            </a:extLst>
          </p:cNvPr>
          <p:cNvSpPr txBox="1"/>
          <p:nvPr/>
        </p:nvSpPr>
        <p:spPr>
          <a:xfrm>
            <a:off x="6333610" y="602980"/>
            <a:ext cx="3188598" cy="646331"/>
          </a:xfrm>
          <a:prstGeom prst="rect">
            <a:avLst/>
          </a:prstGeom>
          <a:noFill/>
        </p:spPr>
        <p:txBody>
          <a:bodyPr wrap="square" rtlCol="0">
            <a:spAutoFit/>
          </a:bodyPr>
          <a:lstStyle/>
          <a:p>
            <a:r>
              <a:rPr lang="en-US" dirty="0">
                <a:latin typeface="Lucida Console" panose="020B0609040504020204" pitchFamily="49" charset="0"/>
              </a:rPr>
              <a:t>&gt; g++ test.cc</a:t>
            </a:r>
          </a:p>
          <a:p>
            <a:r>
              <a:rPr lang="en-US" dirty="0">
                <a:latin typeface="Lucida Console" panose="020B0609040504020204" pitchFamily="49" charset="0"/>
              </a:rPr>
              <a:t>&gt; </a:t>
            </a:r>
            <a:r>
              <a:rPr lang="en-US" dirty="0" err="1">
                <a:latin typeface="Lucida Console" panose="020B0609040504020204" pitchFamily="49" charset="0"/>
              </a:rPr>
              <a:t>objdump</a:t>
            </a:r>
            <a:r>
              <a:rPr lang="en-US" dirty="0">
                <a:latin typeface="Lucida Console" panose="020B0609040504020204" pitchFamily="49" charset="0"/>
              </a:rPr>
              <a:t> –d –C </a:t>
            </a:r>
            <a:r>
              <a:rPr lang="en-US" dirty="0" err="1">
                <a:latin typeface="Lucida Console" panose="020B0609040504020204" pitchFamily="49" charset="0"/>
              </a:rPr>
              <a:t>a.out</a:t>
            </a:r>
            <a:endParaRPr lang="en-US" dirty="0">
              <a:latin typeface="Lucida Console" panose="020B0609040504020204" pitchFamily="49" charset="0"/>
            </a:endParaRPr>
          </a:p>
        </p:txBody>
      </p:sp>
      <p:sp>
        <p:nvSpPr>
          <p:cNvPr id="13" name="TextBox 12">
            <a:extLst>
              <a:ext uri="{FF2B5EF4-FFF2-40B4-BE49-F238E27FC236}">
                <a16:creationId xmlns:a16="http://schemas.microsoft.com/office/drawing/2014/main" id="{34CC3C10-57FF-9FBF-8663-CD6C1F27C16A}"/>
              </a:ext>
            </a:extLst>
          </p:cNvPr>
          <p:cNvSpPr txBox="1"/>
          <p:nvPr/>
        </p:nvSpPr>
        <p:spPr>
          <a:xfrm>
            <a:off x="92675" y="2484603"/>
            <a:ext cx="2502244"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Memory addresses</a:t>
            </a:r>
          </a:p>
        </p:txBody>
      </p:sp>
      <p:sp>
        <p:nvSpPr>
          <p:cNvPr id="14" name="TextBox 13">
            <a:extLst>
              <a:ext uri="{FF2B5EF4-FFF2-40B4-BE49-F238E27FC236}">
                <a16:creationId xmlns:a16="http://schemas.microsoft.com/office/drawing/2014/main" id="{CC0B8975-AA44-5BEF-2753-04BB8C70C53F}"/>
              </a:ext>
            </a:extLst>
          </p:cNvPr>
          <p:cNvSpPr txBox="1"/>
          <p:nvPr/>
        </p:nvSpPr>
        <p:spPr>
          <a:xfrm>
            <a:off x="2669637" y="2484603"/>
            <a:ext cx="3916513"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Byte encodings of instructions</a:t>
            </a:r>
          </a:p>
        </p:txBody>
      </p:sp>
      <p:sp>
        <p:nvSpPr>
          <p:cNvPr id="16" name="TextBox 15">
            <a:extLst>
              <a:ext uri="{FF2B5EF4-FFF2-40B4-BE49-F238E27FC236}">
                <a16:creationId xmlns:a16="http://schemas.microsoft.com/office/drawing/2014/main" id="{46AC2C59-1CB0-6399-764E-4CBB61076908}"/>
              </a:ext>
            </a:extLst>
          </p:cNvPr>
          <p:cNvSpPr txBox="1"/>
          <p:nvPr/>
        </p:nvSpPr>
        <p:spPr>
          <a:xfrm>
            <a:off x="6670727" y="2484603"/>
            <a:ext cx="3916513"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Assembler mnemonics</a:t>
            </a:r>
          </a:p>
        </p:txBody>
      </p:sp>
      <p:sp>
        <p:nvSpPr>
          <p:cNvPr id="18" name="Arrow: Right 17">
            <a:extLst>
              <a:ext uri="{FF2B5EF4-FFF2-40B4-BE49-F238E27FC236}">
                <a16:creationId xmlns:a16="http://schemas.microsoft.com/office/drawing/2014/main" id="{20EB5699-81E4-6116-BD8B-1F08EF98C1B1}"/>
              </a:ext>
            </a:extLst>
          </p:cNvPr>
          <p:cNvSpPr/>
          <p:nvPr/>
        </p:nvSpPr>
        <p:spPr>
          <a:xfrm>
            <a:off x="5171882" y="602980"/>
            <a:ext cx="884490" cy="892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5BB5FDBD-F8D7-6564-2A9E-5835FCCB46DE}"/>
              </a:ext>
            </a:extLst>
          </p:cNvPr>
          <p:cNvSpPr/>
          <p:nvPr/>
        </p:nvSpPr>
        <p:spPr>
          <a:xfrm rot="5400000">
            <a:off x="7686255" y="1802826"/>
            <a:ext cx="704308" cy="892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6C6DE512-4BC3-811A-682E-4CFDFC961CE2}"/>
              </a:ext>
            </a:extLst>
          </p:cNvPr>
          <p:cNvGrpSpPr/>
          <p:nvPr/>
        </p:nvGrpSpPr>
        <p:grpSpPr>
          <a:xfrm>
            <a:off x="6670727" y="3060736"/>
            <a:ext cx="5511280" cy="600164"/>
            <a:chOff x="6670727" y="3060736"/>
            <a:chExt cx="5511280" cy="600164"/>
          </a:xfrm>
        </p:grpSpPr>
        <p:sp>
          <p:nvSpPr>
            <p:cNvPr id="3" name="TextBox 2">
              <a:extLst>
                <a:ext uri="{FF2B5EF4-FFF2-40B4-BE49-F238E27FC236}">
                  <a16:creationId xmlns:a16="http://schemas.microsoft.com/office/drawing/2014/main" id="{E249BB0B-3F05-457B-ED01-6B8DC9D3CDE6}"/>
                </a:ext>
              </a:extLst>
            </p:cNvPr>
            <p:cNvSpPr txBox="1"/>
            <p:nvPr/>
          </p:nvSpPr>
          <p:spPr>
            <a:xfrm>
              <a:off x="10824175" y="3060736"/>
              <a:ext cx="1357832" cy="600164"/>
            </a:xfrm>
            <a:prstGeom prst="rect">
              <a:avLst/>
            </a:prstGeom>
            <a:noFill/>
          </p:spPr>
          <p:txBody>
            <a:bodyPr wrap="square" rtlCol="0">
              <a:spAutoFit/>
            </a:bodyPr>
            <a:lstStyle/>
            <a:p>
              <a:pPr algn="ctr"/>
              <a:r>
                <a:rPr lang="en-US" sz="1650" b="1" dirty="0">
                  <a:latin typeface="Segoe UI" panose="020B0502040204020203" pitchFamily="34" charset="0"/>
                  <a:cs typeface="Segoe UI" panose="020B0502040204020203" pitchFamily="34" charset="0"/>
                </a:rPr>
                <a:t>Current instruction</a:t>
              </a:r>
            </a:p>
          </p:txBody>
        </p:sp>
        <p:sp>
          <p:nvSpPr>
            <p:cNvPr id="7" name="Rectangle 6">
              <a:extLst>
                <a:ext uri="{FF2B5EF4-FFF2-40B4-BE49-F238E27FC236}">
                  <a16:creationId xmlns:a16="http://schemas.microsoft.com/office/drawing/2014/main" id="{5DF20C83-A563-7FD9-B01C-F5BFD0E2FE1E}"/>
                </a:ext>
              </a:extLst>
            </p:cNvPr>
            <p:cNvSpPr/>
            <p:nvPr/>
          </p:nvSpPr>
          <p:spPr>
            <a:xfrm>
              <a:off x="6670727" y="3188043"/>
              <a:ext cx="4017868" cy="370264"/>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144E0DA1-DA6D-99FA-9BF2-18E75697A0C1}"/>
              </a:ext>
            </a:extLst>
          </p:cNvPr>
          <p:cNvPicPr>
            <a:picLocks noChangeAspect="1"/>
          </p:cNvPicPr>
          <p:nvPr/>
        </p:nvPicPr>
        <p:blipFill>
          <a:blip r:embed="rId5"/>
          <a:stretch>
            <a:fillRect/>
          </a:stretch>
        </p:blipFill>
        <p:spPr>
          <a:xfrm flipH="1">
            <a:off x="3499159" y="4400207"/>
            <a:ext cx="2133898" cy="2457793"/>
          </a:xfrm>
          <a:prstGeom prst="rect">
            <a:avLst/>
          </a:prstGeom>
        </p:spPr>
      </p:pic>
      <p:sp>
        <p:nvSpPr>
          <p:cNvPr id="22" name="Speech Bubble: Rectangle with Corners Rounded 21">
            <a:extLst>
              <a:ext uri="{FF2B5EF4-FFF2-40B4-BE49-F238E27FC236}">
                <a16:creationId xmlns:a16="http://schemas.microsoft.com/office/drawing/2014/main" id="{9B90D348-316E-AE92-530E-53B4C74A938A}"/>
              </a:ext>
            </a:extLst>
          </p:cNvPr>
          <p:cNvSpPr/>
          <p:nvPr/>
        </p:nvSpPr>
        <p:spPr>
          <a:xfrm>
            <a:off x="1857998" y="3618471"/>
            <a:ext cx="3461453" cy="796413"/>
          </a:xfrm>
          <a:prstGeom prst="wedgeRoundRectCallout">
            <a:avLst>
              <a:gd name="adj1" fmla="val -4139"/>
              <a:gd name="adj2" fmla="val 1687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Segoe UI" panose="020B0502040204020203" pitchFamily="34" charset="0"/>
                <a:cs typeface="Segoe UI" panose="020B0502040204020203" pitchFamily="34" charset="0"/>
              </a:rPr>
              <a:t>Save the old </a:t>
            </a:r>
            <a:r>
              <a:rPr lang="en-US" b="1" dirty="0" err="1">
                <a:latin typeface="Segoe UI" panose="020B0502040204020203" pitchFamily="34" charset="0"/>
                <a:cs typeface="Segoe UI" panose="020B0502040204020203" pitchFamily="34" charset="0"/>
              </a:rPr>
              <a:t>breakpointer</a:t>
            </a:r>
            <a:r>
              <a:rPr lang="en-US" b="1" dirty="0">
                <a:latin typeface="Segoe UI" panose="020B0502040204020203" pitchFamily="34" charset="0"/>
                <a:cs typeface="Segoe UI" panose="020B0502040204020203" pitchFamily="34" charset="0"/>
              </a:rPr>
              <a:t> (i.e., </a:t>
            </a:r>
            <a:r>
              <a:rPr lang="en-US" b="1" dirty="0">
                <a:latin typeface="Lucida Console" panose="020B0609040504020204" pitchFamily="49" charset="0"/>
                <a:cs typeface="Segoe UI" panose="020B0502040204020203" pitchFamily="34" charset="0"/>
              </a:rPr>
              <a:t>main()</a:t>
            </a:r>
            <a:r>
              <a:rPr lang="en-US" b="1" dirty="0">
                <a:latin typeface="Segoe UI" panose="020B0502040204020203" pitchFamily="34" charset="0"/>
                <a:cs typeface="Segoe UI" panose="020B0502040204020203" pitchFamily="34" charset="0"/>
              </a:rPr>
              <a:t>’s </a:t>
            </a:r>
            <a:r>
              <a:rPr lang="en-US" b="1" dirty="0" err="1">
                <a:latin typeface="Segoe UI" panose="020B0502040204020203" pitchFamily="34" charset="0"/>
                <a:cs typeface="Segoe UI" panose="020B0502040204020203" pitchFamily="34" charset="0"/>
              </a:rPr>
              <a:t>breakpointer</a:t>
            </a:r>
            <a:r>
              <a:rPr lang="en-US" b="1" dirty="0">
                <a:latin typeface="Segoe UI" panose="020B0502040204020203" pitchFamily="34" charset="0"/>
                <a:cs typeface="Segoe UI" panose="020B0502040204020203" pitchFamily="34" charset="0"/>
              </a:rPr>
              <a:t>) on the stack.</a:t>
            </a:r>
          </a:p>
        </p:txBody>
      </p:sp>
      <p:sp>
        <p:nvSpPr>
          <p:cNvPr id="23" name="Speech Bubble: Rectangle with Corners Rounded 22">
            <a:extLst>
              <a:ext uri="{FF2B5EF4-FFF2-40B4-BE49-F238E27FC236}">
                <a16:creationId xmlns:a16="http://schemas.microsoft.com/office/drawing/2014/main" id="{E771ADAE-1B60-76E1-B643-B3A7B18E768C}"/>
              </a:ext>
            </a:extLst>
          </p:cNvPr>
          <p:cNvSpPr/>
          <p:nvPr/>
        </p:nvSpPr>
        <p:spPr>
          <a:xfrm>
            <a:off x="1831188" y="3841946"/>
            <a:ext cx="3284339" cy="594183"/>
          </a:xfrm>
          <a:prstGeom prst="wedgeRoundRectCallout">
            <a:avLst>
              <a:gd name="adj1" fmla="val -319"/>
              <a:gd name="adj2" fmla="val 1519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Segoe UI" panose="020B0502040204020203" pitchFamily="34" charset="0"/>
                <a:cs typeface="Segoe UI" panose="020B0502040204020203" pitchFamily="34" charset="0"/>
              </a:rPr>
              <a:t>Update the </a:t>
            </a:r>
            <a:r>
              <a:rPr lang="en-US" b="1" dirty="0" err="1">
                <a:latin typeface="Segoe UI" panose="020B0502040204020203" pitchFamily="34" charset="0"/>
                <a:cs typeface="Segoe UI" panose="020B0502040204020203" pitchFamily="34" charset="0"/>
              </a:rPr>
              <a:t>breakpointer</a:t>
            </a:r>
            <a:r>
              <a:rPr lang="en-US" b="1" dirty="0">
                <a:latin typeface="Segoe UI" panose="020B0502040204020203" pitchFamily="34" charset="0"/>
                <a:cs typeface="Segoe UI" panose="020B0502040204020203" pitchFamily="34" charset="0"/>
              </a:rPr>
              <a:t> to point to </a:t>
            </a:r>
            <a:r>
              <a:rPr lang="en-US" b="1" dirty="0">
                <a:latin typeface="Lucida Console" panose="020B0609040504020204" pitchFamily="49" charset="0"/>
                <a:cs typeface="Segoe UI" panose="020B0502040204020203" pitchFamily="34" charset="0"/>
              </a:rPr>
              <a:t>f()</a:t>
            </a:r>
            <a:r>
              <a:rPr lang="en-US" b="1" dirty="0">
                <a:latin typeface="Segoe UI" panose="020B0502040204020203" pitchFamily="34" charset="0"/>
                <a:cs typeface="Segoe UI" panose="020B0502040204020203" pitchFamily="34" charset="0"/>
              </a:rPr>
              <a:t>’s stack frame!</a:t>
            </a:r>
          </a:p>
        </p:txBody>
      </p:sp>
      <p:sp>
        <p:nvSpPr>
          <p:cNvPr id="24" name="Speech Bubble: Rectangle with Corners Rounded 23">
            <a:extLst>
              <a:ext uri="{FF2B5EF4-FFF2-40B4-BE49-F238E27FC236}">
                <a16:creationId xmlns:a16="http://schemas.microsoft.com/office/drawing/2014/main" id="{5409FA79-21D8-667C-CE55-96A834E7BB02}"/>
              </a:ext>
            </a:extLst>
          </p:cNvPr>
          <p:cNvSpPr/>
          <p:nvPr/>
        </p:nvSpPr>
        <p:spPr>
          <a:xfrm>
            <a:off x="1597870" y="3422528"/>
            <a:ext cx="4331109" cy="997686"/>
          </a:xfrm>
          <a:prstGeom prst="wedgeRoundRectCallout">
            <a:avLst>
              <a:gd name="adj1" fmla="val -6066"/>
              <a:gd name="adj2" fmla="val 14413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Segoe UI" panose="020B0502040204020203" pitchFamily="34" charset="0"/>
                <a:cs typeface="Segoe UI" panose="020B0502040204020203" pitchFamily="34" charset="0"/>
              </a:rPr>
              <a:t>The local variable </a:t>
            </a:r>
            <a:r>
              <a:rPr lang="en-US" b="1" dirty="0" err="1">
                <a:latin typeface="Lucida Console" panose="020B0609040504020204" pitchFamily="49" charset="0"/>
                <a:cs typeface="Segoe UI" panose="020B0502040204020203" pitchFamily="34" charset="0"/>
              </a:rPr>
              <a:t>i</a:t>
            </a:r>
            <a:r>
              <a:rPr lang="en-US" b="1" dirty="0">
                <a:latin typeface="Segoe UI" panose="020B0502040204020203" pitchFamily="34" charset="0"/>
                <a:cs typeface="Segoe UI" panose="020B0502040204020203" pitchFamily="34" charset="0"/>
              </a:rPr>
              <a:t> lives in the stack, and is accessed via a memory offset from the </a:t>
            </a:r>
            <a:r>
              <a:rPr lang="en-US" b="1" dirty="0" err="1">
                <a:latin typeface="Segoe UI" panose="020B0502040204020203" pitchFamily="34" charset="0"/>
                <a:cs typeface="Segoe UI" panose="020B0502040204020203" pitchFamily="34" charset="0"/>
              </a:rPr>
              <a:t>breakpointer</a:t>
            </a:r>
            <a:r>
              <a:rPr lang="en-US" b="1" dirty="0">
                <a:latin typeface="Segoe UI" panose="020B0502040204020203" pitchFamily="34" charset="0"/>
                <a:cs typeface="Segoe UI" panose="020B0502040204020203" pitchFamily="34" charset="0"/>
              </a:rPr>
              <a:t>. Assign 0 to </a:t>
            </a:r>
            <a:r>
              <a:rPr lang="en-US" b="1" dirty="0" err="1">
                <a:latin typeface="Lucida Console" panose="020B0609040504020204" pitchFamily="49" charset="0"/>
                <a:cs typeface="Segoe UI" panose="020B0502040204020203" pitchFamily="34" charset="0"/>
              </a:rPr>
              <a:t>i</a:t>
            </a:r>
            <a:r>
              <a:rPr lang="en-US" b="1" dirty="0">
                <a:latin typeface="Segoe UI" panose="020B0502040204020203" pitchFamily="34" charset="0"/>
                <a:cs typeface="Segoe UI" panose="020B0502040204020203" pitchFamily="34" charset="0"/>
              </a:rPr>
              <a:t>.</a:t>
            </a:r>
          </a:p>
        </p:txBody>
      </p:sp>
      <p:sp>
        <p:nvSpPr>
          <p:cNvPr id="25" name="Speech Bubble: Rectangle with Corners Rounded 24">
            <a:extLst>
              <a:ext uri="{FF2B5EF4-FFF2-40B4-BE49-F238E27FC236}">
                <a16:creationId xmlns:a16="http://schemas.microsoft.com/office/drawing/2014/main" id="{8269933A-DA7E-8ACB-EDB7-43B31AB4178C}"/>
              </a:ext>
            </a:extLst>
          </p:cNvPr>
          <p:cNvSpPr/>
          <p:nvPr/>
        </p:nvSpPr>
        <p:spPr>
          <a:xfrm>
            <a:off x="1358619" y="3682800"/>
            <a:ext cx="4809610" cy="912474"/>
          </a:xfrm>
          <a:prstGeom prst="wedgeRoundRectCallout">
            <a:avLst>
              <a:gd name="adj1" fmla="val -3669"/>
              <a:gd name="adj2" fmla="val 1391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Segoe UI" panose="020B0502040204020203" pitchFamily="34" charset="0"/>
                <a:cs typeface="Segoe UI" panose="020B0502040204020203" pitchFamily="34" charset="0"/>
              </a:rPr>
              <a:t>Redirect control flow to the instruction at address </a:t>
            </a:r>
            <a:r>
              <a:rPr lang="en-US" b="1" dirty="0">
                <a:latin typeface="Lucida Console" panose="020B0609040504020204" pitchFamily="49" charset="0"/>
                <a:cs typeface="Segoe UI" panose="020B0502040204020203" pitchFamily="34" charset="0"/>
              </a:rPr>
              <a:t>4004b7</a:t>
            </a:r>
            <a:r>
              <a:rPr lang="en-US" b="1" dirty="0">
                <a:latin typeface="Segoe UI" panose="020B0502040204020203" pitchFamily="34" charset="0"/>
                <a:cs typeface="Segoe UI" panose="020B0502040204020203" pitchFamily="34" charset="0"/>
              </a:rPr>
              <a:t>—this is the instruction which performs the loop test!</a:t>
            </a:r>
          </a:p>
        </p:txBody>
      </p:sp>
    </p:spTree>
    <p:extLst>
      <p:ext uri="{BB962C8B-B14F-4D97-AF65-F5344CB8AC3E}">
        <p14:creationId xmlns:p14="http://schemas.microsoft.com/office/powerpoint/2010/main" val="115226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700"/>
                                        <p:tgtEl>
                                          <p:spTgt spid="22"/>
                                        </p:tgtEl>
                                      </p:cBhvr>
                                    </p:animEffect>
                                    <p:anim calcmode="lin" valueType="num">
                                      <p:cBhvr>
                                        <p:cTn id="16" dur="700" fill="hold"/>
                                        <p:tgtEl>
                                          <p:spTgt spid="22"/>
                                        </p:tgtEl>
                                        <p:attrNameLst>
                                          <p:attrName>ppt_x</p:attrName>
                                        </p:attrNameLst>
                                      </p:cBhvr>
                                      <p:tavLst>
                                        <p:tav tm="0">
                                          <p:val>
                                            <p:strVal val="#ppt_x"/>
                                          </p:val>
                                        </p:tav>
                                        <p:tav tm="100000">
                                          <p:val>
                                            <p:strVal val="#ppt_x"/>
                                          </p:val>
                                        </p:tav>
                                      </p:tavLst>
                                    </p:anim>
                                    <p:anim calcmode="lin" valueType="num">
                                      <p:cBhvr>
                                        <p:cTn id="17" dur="7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700"/>
                                        <p:tgtEl>
                                          <p:spTgt spid="26"/>
                                        </p:tgtEl>
                                      </p:cBhvr>
                                    </p:animEffect>
                                    <p:anim calcmode="lin" valueType="num">
                                      <p:cBhvr>
                                        <p:cTn id="21" dur="700" fill="hold"/>
                                        <p:tgtEl>
                                          <p:spTgt spid="26"/>
                                        </p:tgtEl>
                                        <p:attrNameLst>
                                          <p:attrName>ppt_x</p:attrName>
                                        </p:attrNameLst>
                                      </p:cBhvr>
                                      <p:tavLst>
                                        <p:tav tm="0">
                                          <p:val>
                                            <p:strVal val="#ppt_x"/>
                                          </p:val>
                                        </p:tav>
                                        <p:tav tm="100000">
                                          <p:val>
                                            <p:strVal val="#ppt_x"/>
                                          </p:val>
                                        </p:tav>
                                      </p:tavLst>
                                    </p:anim>
                                    <p:anim calcmode="lin" valueType="num">
                                      <p:cBhvr>
                                        <p:cTn id="22" dur="7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2.91667E-6 3.7037E-6 L -0.00039 0.05393 " pathEditMode="relative" rAng="0" ptsTypes="AA">
                                      <p:cBhvr>
                                        <p:cTn id="26" dur="2000" fill="hold"/>
                                        <p:tgtEl>
                                          <p:spTgt spid="17"/>
                                        </p:tgtEl>
                                        <p:attrNameLst>
                                          <p:attrName>ppt_x</p:attrName>
                                          <p:attrName>ppt_y</p:attrName>
                                        </p:attrNameLst>
                                      </p:cBhvr>
                                      <p:rCtr x="-26" y="2685"/>
                                    </p:animMotion>
                                  </p:childTnLst>
                                </p:cTn>
                              </p:par>
                              <p:par>
                                <p:cTn id="27" presetID="10" presetClass="exit" presetSubtype="0" fill="hold" grpId="1"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32" presetClass="emph" presetSubtype="0" fill="hold" grpId="1" nodeType="withEffect">
                                  <p:stCondLst>
                                    <p:cond delay="0"/>
                                  </p:stCondLst>
                                  <p:childTnLst>
                                    <p:animRot by="120000">
                                      <p:cBhvr>
                                        <p:cTn id="35" dur="100" fill="hold">
                                          <p:stCondLst>
                                            <p:cond delay="0"/>
                                          </p:stCondLst>
                                        </p:cTn>
                                        <p:tgtEl>
                                          <p:spTgt spid="23"/>
                                        </p:tgtEl>
                                        <p:attrNameLst>
                                          <p:attrName>r</p:attrName>
                                        </p:attrNameLst>
                                      </p:cBhvr>
                                    </p:animRot>
                                    <p:animRot by="-240000">
                                      <p:cBhvr>
                                        <p:cTn id="36" dur="200" fill="hold">
                                          <p:stCondLst>
                                            <p:cond delay="200"/>
                                          </p:stCondLst>
                                        </p:cTn>
                                        <p:tgtEl>
                                          <p:spTgt spid="23"/>
                                        </p:tgtEl>
                                        <p:attrNameLst>
                                          <p:attrName>r</p:attrName>
                                        </p:attrNameLst>
                                      </p:cBhvr>
                                    </p:animRot>
                                    <p:animRot by="240000">
                                      <p:cBhvr>
                                        <p:cTn id="37" dur="200" fill="hold">
                                          <p:stCondLst>
                                            <p:cond delay="400"/>
                                          </p:stCondLst>
                                        </p:cTn>
                                        <p:tgtEl>
                                          <p:spTgt spid="23"/>
                                        </p:tgtEl>
                                        <p:attrNameLst>
                                          <p:attrName>r</p:attrName>
                                        </p:attrNameLst>
                                      </p:cBhvr>
                                    </p:animRot>
                                    <p:animRot by="-240000">
                                      <p:cBhvr>
                                        <p:cTn id="38" dur="200" fill="hold">
                                          <p:stCondLst>
                                            <p:cond delay="600"/>
                                          </p:stCondLst>
                                        </p:cTn>
                                        <p:tgtEl>
                                          <p:spTgt spid="23"/>
                                        </p:tgtEl>
                                        <p:attrNameLst>
                                          <p:attrName>r</p:attrName>
                                        </p:attrNameLst>
                                      </p:cBhvr>
                                    </p:animRot>
                                    <p:animRot by="120000">
                                      <p:cBhvr>
                                        <p:cTn id="39" dur="200" fill="hold">
                                          <p:stCondLst>
                                            <p:cond delay="800"/>
                                          </p:stCondLst>
                                        </p:cTn>
                                        <p:tgtEl>
                                          <p:spTgt spid="23"/>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00039 0.05393 L -0.00039 0.10046 " pathEditMode="relative" rAng="0" ptsTypes="AA">
                                      <p:cBhvr>
                                        <p:cTn id="43" dur="2000" fill="hold"/>
                                        <p:tgtEl>
                                          <p:spTgt spid="17"/>
                                        </p:tgtEl>
                                        <p:attrNameLst>
                                          <p:attrName>ppt_x</p:attrName>
                                          <p:attrName>ppt_y</p:attrName>
                                        </p:attrNameLst>
                                      </p:cBhvr>
                                      <p:rCtr x="0" y="2315"/>
                                    </p:animMotion>
                                  </p:childTnLst>
                                </p:cTn>
                              </p:par>
                              <p:par>
                                <p:cTn id="44" presetID="10" presetClass="exit" presetSubtype="0" fill="hold" grpId="2"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32" presetClass="emph" presetSubtype="0" fill="hold" grpId="1" nodeType="withEffect">
                                  <p:stCondLst>
                                    <p:cond delay="0"/>
                                  </p:stCondLst>
                                  <p:childTnLst>
                                    <p:animRot by="120000">
                                      <p:cBhvr>
                                        <p:cTn id="52" dur="100" fill="hold">
                                          <p:stCondLst>
                                            <p:cond delay="0"/>
                                          </p:stCondLst>
                                        </p:cTn>
                                        <p:tgtEl>
                                          <p:spTgt spid="24"/>
                                        </p:tgtEl>
                                        <p:attrNameLst>
                                          <p:attrName>r</p:attrName>
                                        </p:attrNameLst>
                                      </p:cBhvr>
                                    </p:animRot>
                                    <p:animRot by="-240000">
                                      <p:cBhvr>
                                        <p:cTn id="53" dur="200" fill="hold">
                                          <p:stCondLst>
                                            <p:cond delay="200"/>
                                          </p:stCondLst>
                                        </p:cTn>
                                        <p:tgtEl>
                                          <p:spTgt spid="24"/>
                                        </p:tgtEl>
                                        <p:attrNameLst>
                                          <p:attrName>r</p:attrName>
                                        </p:attrNameLst>
                                      </p:cBhvr>
                                    </p:animRot>
                                    <p:animRot by="240000">
                                      <p:cBhvr>
                                        <p:cTn id="54" dur="200" fill="hold">
                                          <p:stCondLst>
                                            <p:cond delay="400"/>
                                          </p:stCondLst>
                                        </p:cTn>
                                        <p:tgtEl>
                                          <p:spTgt spid="24"/>
                                        </p:tgtEl>
                                        <p:attrNameLst>
                                          <p:attrName>r</p:attrName>
                                        </p:attrNameLst>
                                      </p:cBhvr>
                                    </p:animRot>
                                    <p:animRot by="-240000">
                                      <p:cBhvr>
                                        <p:cTn id="55" dur="200" fill="hold">
                                          <p:stCondLst>
                                            <p:cond delay="600"/>
                                          </p:stCondLst>
                                        </p:cTn>
                                        <p:tgtEl>
                                          <p:spTgt spid="24"/>
                                        </p:tgtEl>
                                        <p:attrNameLst>
                                          <p:attrName>r</p:attrName>
                                        </p:attrNameLst>
                                      </p:cBhvr>
                                    </p:animRot>
                                    <p:animRot by="120000">
                                      <p:cBhvr>
                                        <p:cTn id="56" dur="200" fill="hold">
                                          <p:stCondLst>
                                            <p:cond delay="800"/>
                                          </p:stCondLst>
                                        </p:cTn>
                                        <p:tgtEl>
                                          <p:spTgt spid="24"/>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0.00039 0.10046 L -0.00039 0.14629 " pathEditMode="relative" rAng="0" ptsTypes="AA">
                                      <p:cBhvr>
                                        <p:cTn id="60" dur="2000" fill="hold"/>
                                        <p:tgtEl>
                                          <p:spTgt spid="17"/>
                                        </p:tgtEl>
                                        <p:attrNameLst>
                                          <p:attrName>ppt_x</p:attrName>
                                          <p:attrName>ppt_y</p:attrName>
                                        </p:attrNameLst>
                                      </p:cBhvr>
                                      <p:rCtr x="0" y="2292"/>
                                    </p:animMotion>
                                  </p:childTnLst>
                                </p:cTn>
                              </p:par>
                              <p:par>
                                <p:cTn id="61" presetID="10" presetClass="exit" presetSubtype="0" fill="hold" grpId="2" nodeType="withEffect">
                                  <p:stCondLst>
                                    <p:cond delay="0"/>
                                  </p:stCondLst>
                                  <p:childTnLst>
                                    <p:animEffect transition="out" filter="fade">
                                      <p:cBhvr>
                                        <p:cTn id="62" dur="500"/>
                                        <p:tgtEl>
                                          <p:spTgt spid="24"/>
                                        </p:tgtEl>
                                      </p:cBhvr>
                                    </p:animEffect>
                                    <p:set>
                                      <p:cBhvr>
                                        <p:cTn id="63" dur="1" fill="hold">
                                          <p:stCondLst>
                                            <p:cond delay="499"/>
                                          </p:stCondLst>
                                        </p:cTn>
                                        <p:tgtEl>
                                          <p:spTgt spid="24"/>
                                        </p:tgtEl>
                                        <p:attrNameLst>
                                          <p:attrName>style.visibility</p:attrName>
                                        </p:attrNameLst>
                                      </p:cBhvr>
                                      <p:to>
                                        <p:strVal val="hidden"/>
                                      </p:to>
                                    </p:se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32" presetClass="emph" presetSubtype="0" fill="hold" grpId="1" nodeType="withEffect">
                                  <p:stCondLst>
                                    <p:cond delay="0"/>
                                  </p:stCondLst>
                                  <p:childTnLst>
                                    <p:animRot by="120000">
                                      <p:cBhvr>
                                        <p:cTn id="69" dur="100" fill="hold">
                                          <p:stCondLst>
                                            <p:cond delay="0"/>
                                          </p:stCondLst>
                                        </p:cTn>
                                        <p:tgtEl>
                                          <p:spTgt spid="25"/>
                                        </p:tgtEl>
                                        <p:attrNameLst>
                                          <p:attrName>r</p:attrName>
                                        </p:attrNameLst>
                                      </p:cBhvr>
                                    </p:animRot>
                                    <p:animRot by="-240000">
                                      <p:cBhvr>
                                        <p:cTn id="70" dur="200" fill="hold">
                                          <p:stCondLst>
                                            <p:cond delay="200"/>
                                          </p:stCondLst>
                                        </p:cTn>
                                        <p:tgtEl>
                                          <p:spTgt spid="25"/>
                                        </p:tgtEl>
                                        <p:attrNameLst>
                                          <p:attrName>r</p:attrName>
                                        </p:attrNameLst>
                                      </p:cBhvr>
                                    </p:animRot>
                                    <p:animRot by="240000">
                                      <p:cBhvr>
                                        <p:cTn id="71" dur="200" fill="hold">
                                          <p:stCondLst>
                                            <p:cond delay="400"/>
                                          </p:stCondLst>
                                        </p:cTn>
                                        <p:tgtEl>
                                          <p:spTgt spid="25"/>
                                        </p:tgtEl>
                                        <p:attrNameLst>
                                          <p:attrName>r</p:attrName>
                                        </p:attrNameLst>
                                      </p:cBhvr>
                                    </p:animRot>
                                    <p:animRot by="-240000">
                                      <p:cBhvr>
                                        <p:cTn id="72" dur="200" fill="hold">
                                          <p:stCondLst>
                                            <p:cond delay="600"/>
                                          </p:stCondLst>
                                        </p:cTn>
                                        <p:tgtEl>
                                          <p:spTgt spid="25"/>
                                        </p:tgtEl>
                                        <p:attrNameLst>
                                          <p:attrName>r</p:attrName>
                                        </p:attrNameLst>
                                      </p:cBhvr>
                                    </p:animRot>
                                    <p:animRot by="120000">
                                      <p:cBhvr>
                                        <p:cTn id="73"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3" grpId="2" animBg="1"/>
      <p:bldP spid="24" grpId="0" animBg="1"/>
      <p:bldP spid="24" grpId="1" animBg="1"/>
      <p:bldP spid="24" grpId="2"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9E12D7B-0033-1458-D2C3-07108B9C8299}"/>
              </a:ext>
            </a:extLst>
          </p:cNvPr>
          <p:cNvGrpSpPr/>
          <p:nvPr/>
        </p:nvGrpSpPr>
        <p:grpSpPr>
          <a:xfrm>
            <a:off x="6135629" y="109154"/>
            <a:ext cx="3840930" cy="1781266"/>
            <a:chOff x="5091143" y="33022"/>
            <a:chExt cx="3840930" cy="1781266"/>
          </a:xfrm>
        </p:grpSpPr>
        <p:pic>
          <p:nvPicPr>
            <p:cNvPr id="4" name="Picture 3">
              <a:extLst>
                <a:ext uri="{FF2B5EF4-FFF2-40B4-BE49-F238E27FC236}">
                  <a16:creationId xmlns:a16="http://schemas.microsoft.com/office/drawing/2014/main" id="{4AC5C6D0-FDCF-904F-C6C4-4B3315937AC1}"/>
                </a:ext>
              </a:extLst>
            </p:cNvPr>
            <p:cNvPicPr>
              <a:picLocks noChangeAspect="1"/>
            </p:cNvPicPr>
            <p:nvPr/>
          </p:nvPicPr>
          <p:blipFill>
            <a:blip r:embed="rId3"/>
            <a:stretch>
              <a:fillRect/>
            </a:stretch>
          </p:blipFill>
          <p:spPr>
            <a:xfrm>
              <a:off x="5091143" y="33022"/>
              <a:ext cx="2100490" cy="1781266"/>
            </a:xfrm>
            <a:prstGeom prst="rect">
              <a:avLst/>
            </a:prstGeom>
          </p:spPr>
        </p:pic>
        <p:pic>
          <p:nvPicPr>
            <p:cNvPr id="8" name="Picture 7">
              <a:extLst>
                <a:ext uri="{FF2B5EF4-FFF2-40B4-BE49-F238E27FC236}">
                  <a16:creationId xmlns:a16="http://schemas.microsoft.com/office/drawing/2014/main" id="{DD4AD934-437B-3A0B-3B78-C54819CF9B14}"/>
                </a:ext>
              </a:extLst>
            </p:cNvPr>
            <p:cNvPicPr>
              <a:picLocks noChangeAspect="1"/>
            </p:cNvPicPr>
            <p:nvPr/>
          </p:nvPicPr>
          <p:blipFill>
            <a:blip r:embed="rId4"/>
            <a:stretch>
              <a:fillRect/>
            </a:stretch>
          </p:blipFill>
          <p:spPr>
            <a:xfrm>
              <a:off x="6993923" y="33502"/>
              <a:ext cx="1082294" cy="1776236"/>
            </a:xfrm>
            <a:prstGeom prst="rect">
              <a:avLst/>
            </a:prstGeom>
          </p:spPr>
        </p:pic>
        <p:pic>
          <p:nvPicPr>
            <p:cNvPr id="9" name="Picture 8">
              <a:extLst>
                <a:ext uri="{FF2B5EF4-FFF2-40B4-BE49-F238E27FC236}">
                  <a16:creationId xmlns:a16="http://schemas.microsoft.com/office/drawing/2014/main" id="{EE4DB5A9-AF86-5A3E-55A5-62A3BD9B666C}"/>
                </a:ext>
              </a:extLst>
            </p:cNvPr>
            <p:cNvPicPr>
              <a:picLocks noChangeAspect="1"/>
            </p:cNvPicPr>
            <p:nvPr/>
          </p:nvPicPr>
          <p:blipFill>
            <a:blip r:embed="rId4"/>
            <a:stretch>
              <a:fillRect/>
            </a:stretch>
          </p:blipFill>
          <p:spPr>
            <a:xfrm>
              <a:off x="7849779" y="33502"/>
              <a:ext cx="1082294" cy="1776236"/>
            </a:xfrm>
            <a:prstGeom prst="rect">
              <a:avLst/>
            </a:prstGeom>
          </p:spPr>
        </p:pic>
      </p:grpSp>
      <p:sp>
        <p:nvSpPr>
          <p:cNvPr id="5" name="TextBox 4">
            <a:extLst>
              <a:ext uri="{FF2B5EF4-FFF2-40B4-BE49-F238E27FC236}">
                <a16:creationId xmlns:a16="http://schemas.microsoft.com/office/drawing/2014/main" id="{D8B547BD-0049-BE8E-1722-5066FFF47DF2}"/>
              </a:ext>
            </a:extLst>
          </p:cNvPr>
          <p:cNvSpPr txBox="1"/>
          <p:nvPr/>
        </p:nvSpPr>
        <p:spPr>
          <a:xfrm>
            <a:off x="92675" y="2847653"/>
            <a:ext cx="10781271" cy="4154984"/>
          </a:xfrm>
          <a:prstGeom prst="rect">
            <a:avLst/>
          </a:prstGeom>
          <a:solidFill>
            <a:schemeClr val="bg1">
              <a:lumMod val="95000"/>
            </a:schemeClr>
          </a:solidFill>
        </p:spPr>
        <p:txBody>
          <a:bodyPr wrap="square">
            <a:spAutoFit/>
          </a:bodyPr>
          <a:lstStyle/>
          <a:p>
            <a:r>
              <a:rPr lang="en-US" sz="2150" dirty="0">
                <a:solidFill>
                  <a:srgbClr val="C00000"/>
                </a:solidFill>
                <a:latin typeface="Lucida Console" panose="020B0609040504020204" pitchFamily="49" charset="0"/>
              </a:rPr>
              <a:t>00000000004004a6</a:t>
            </a:r>
            <a:r>
              <a:rPr lang="en-US" sz="2150" dirty="0">
                <a:latin typeface="Lucida Console" panose="020B0609040504020204" pitchFamily="49" charset="0"/>
              </a:rPr>
              <a:t> </a:t>
            </a:r>
            <a:r>
              <a:rPr lang="en-US" sz="2150" dirty="0">
                <a:solidFill>
                  <a:srgbClr val="00B050"/>
                </a:solidFill>
                <a:latin typeface="Lucida Console" panose="020B0609040504020204" pitchFamily="49" charset="0"/>
              </a:rPr>
              <a:t>&lt;f()&gt;</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4004a6</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55</a:t>
            </a:r>
            <a:r>
              <a:rPr lang="en-US" sz="2150" dirty="0">
                <a:latin typeface="Lucida Console" panose="020B0609040504020204" pitchFamily="49" charset="0"/>
              </a:rPr>
              <a:t>                      </a:t>
            </a:r>
            <a:r>
              <a:rPr lang="en-US" sz="2150" dirty="0">
                <a:solidFill>
                  <a:schemeClr val="accent1"/>
                </a:solidFill>
                <a:latin typeface="Lucida Console" panose="020B0609040504020204" pitchFamily="49" charset="0"/>
              </a:rPr>
              <a:t>push</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endParaRPr lang="en-US" sz="2150" dirty="0">
              <a:solidFill>
                <a:srgbClr val="FF66FF"/>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4004a7</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48 89 e5                </a:t>
            </a:r>
            <a:r>
              <a:rPr lang="en-US" sz="2150" dirty="0">
                <a:solidFill>
                  <a:schemeClr val="accent1"/>
                </a:solidFill>
                <a:latin typeface="Lucida Console" panose="020B0609040504020204" pitchFamily="49" charset="0"/>
              </a:rPr>
              <a:t>mov</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rsp</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endParaRPr lang="en-US" sz="2150" dirty="0">
              <a:solidFill>
                <a:srgbClr val="FF66FF"/>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4004aa</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c7 45 fc 00 00 00 00    </a:t>
            </a:r>
            <a:r>
              <a:rPr lang="en-US" sz="2150" dirty="0" err="1">
                <a:solidFill>
                  <a:schemeClr val="accent1"/>
                </a:solidFill>
                <a:latin typeface="Lucida Console" panose="020B0609040504020204" pitchFamily="49" charset="0"/>
              </a:rPr>
              <a:t>movl</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$0x0</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-0x4</a:t>
            </a:r>
            <a:r>
              <a:rPr lang="en-US" sz="2150" dirty="0">
                <a:latin typeface="Lucida Console" panose="020B0609040504020204" pitchFamily="49" charset="0"/>
              </a:rPr>
              <a:t>(</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4004b1</a:t>
            </a:r>
            <a:r>
              <a:rPr lang="en-US" sz="2150" dirty="0">
                <a:latin typeface="Lucida Console" panose="020B0609040504020204" pitchFamily="49" charset="0"/>
              </a:rPr>
              <a:t>:       </a:t>
            </a:r>
            <a:r>
              <a:rPr lang="en-US" sz="2150" dirty="0" err="1">
                <a:solidFill>
                  <a:srgbClr val="7030A0"/>
                </a:solidFill>
                <a:latin typeface="Lucida Console" panose="020B0609040504020204" pitchFamily="49" charset="0"/>
              </a:rPr>
              <a:t>eb</a:t>
            </a:r>
            <a:r>
              <a:rPr lang="en-US" sz="2150" dirty="0">
                <a:solidFill>
                  <a:srgbClr val="7030A0"/>
                </a:solidFill>
                <a:latin typeface="Lucida Console" panose="020B0609040504020204" pitchFamily="49" charset="0"/>
              </a:rPr>
              <a:t> 04                   </a:t>
            </a:r>
            <a:r>
              <a:rPr lang="en-US" sz="2150" dirty="0" err="1">
                <a:solidFill>
                  <a:schemeClr val="accent1"/>
                </a:solidFill>
                <a:latin typeface="Lucida Console" panose="020B0609040504020204" pitchFamily="49" charset="0"/>
              </a:rPr>
              <a:t>jmp</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4004b7</a:t>
            </a:r>
            <a:r>
              <a:rPr lang="en-US" sz="2150" dirty="0">
                <a:latin typeface="Lucida Console" panose="020B0609040504020204" pitchFamily="49" charset="0"/>
              </a:rPr>
              <a:t> &lt;</a:t>
            </a:r>
            <a:r>
              <a:rPr lang="en-US" sz="2150" dirty="0">
                <a:solidFill>
                  <a:srgbClr val="00B050"/>
                </a:solidFill>
                <a:latin typeface="Lucida Console" panose="020B0609040504020204" pitchFamily="49" charset="0"/>
              </a:rPr>
              <a:t>f()</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0x11</a:t>
            </a:r>
            <a:r>
              <a:rPr lang="en-US" sz="2150" dirty="0">
                <a:latin typeface="Lucida Console" panose="020B0609040504020204" pitchFamily="49" charset="0"/>
              </a:rPr>
              <a:t>&gt;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4004b3</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83 45 fc 02             </a:t>
            </a:r>
            <a:r>
              <a:rPr lang="en-US" sz="2150" dirty="0" err="1">
                <a:solidFill>
                  <a:schemeClr val="accent1"/>
                </a:solidFill>
                <a:latin typeface="Lucida Console" panose="020B0609040504020204" pitchFamily="49" charset="0"/>
              </a:rPr>
              <a:t>addl</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$0x2</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-0x4</a:t>
            </a:r>
            <a:r>
              <a:rPr lang="en-US" sz="2150" dirty="0">
                <a:latin typeface="Lucida Console" panose="020B0609040504020204" pitchFamily="49" charset="0"/>
              </a:rPr>
              <a:t>(</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4004b7</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83 7d fc 09             </a:t>
            </a:r>
            <a:r>
              <a:rPr lang="en-US" sz="2150" dirty="0" err="1">
                <a:solidFill>
                  <a:schemeClr val="accent1"/>
                </a:solidFill>
                <a:latin typeface="Lucida Console" panose="020B0609040504020204" pitchFamily="49" charset="0"/>
              </a:rPr>
              <a:t>cmpl</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$0x9</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-0x4</a:t>
            </a:r>
            <a:r>
              <a:rPr lang="en-US" sz="2150" dirty="0">
                <a:latin typeface="Lucida Console" panose="020B0609040504020204" pitchFamily="49" charset="0"/>
              </a:rPr>
              <a:t>(</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r>
              <a:rPr lang="en-US" sz="2150" dirty="0">
                <a:latin typeface="Lucida Console" panose="020B0609040504020204" pitchFamily="49" charset="0"/>
              </a:rPr>
              <a: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4004bb</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7e f6                   </a:t>
            </a:r>
            <a:r>
              <a:rPr lang="en-US" sz="2150" dirty="0" err="1">
                <a:solidFill>
                  <a:schemeClr val="accent1"/>
                </a:solidFill>
                <a:latin typeface="Lucida Console" panose="020B0609040504020204" pitchFamily="49" charset="0"/>
              </a:rPr>
              <a:t>jle</a:t>
            </a:r>
            <a:r>
              <a:rPr lang="en-US" sz="2150" dirty="0">
                <a:latin typeface="Lucida Console" panose="020B0609040504020204" pitchFamily="49" charset="0"/>
              </a:rPr>
              <a:t>    </a:t>
            </a:r>
            <a:r>
              <a:rPr lang="en-US" sz="2150" dirty="0">
                <a:solidFill>
                  <a:schemeClr val="accent2"/>
                </a:solidFill>
                <a:latin typeface="Lucida Console" panose="020B0609040504020204" pitchFamily="49" charset="0"/>
              </a:rPr>
              <a:t>4004b3</a:t>
            </a:r>
            <a:r>
              <a:rPr lang="en-US" sz="2150" dirty="0">
                <a:latin typeface="Lucida Console" panose="020B0609040504020204" pitchFamily="49" charset="0"/>
              </a:rPr>
              <a:t> &lt;</a:t>
            </a:r>
            <a:r>
              <a:rPr lang="en-US" sz="2150" dirty="0">
                <a:solidFill>
                  <a:srgbClr val="00B050"/>
                </a:solidFill>
                <a:latin typeface="Lucida Console" panose="020B0609040504020204" pitchFamily="49" charset="0"/>
              </a:rPr>
              <a:t>f()</a:t>
            </a:r>
            <a:r>
              <a:rPr lang="en-US" sz="2150" dirty="0">
                <a:latin typeface="Lucida Console" panose="020B0609040504020204" pitchFamily="49" charset="0"/>
              </a:rPr>
              <a:t>+</a:t>
            </a:r>
            <a:r>
              <a:rPr lang="en-US" sz="2150" dirty="0">
                <a:solidFill>
                  <a:schemeClr val="accent2"/>
                </a:solidFill>
                <a:latin typeface="Lucida Console" panose="020B0609040504020204" pitchFamily="49" charset="0"/>
              </a:rPr>
              <a:t>0xd</a:t>
            </a:r>
            <a:r>
              <a:rPr lang="en-US" sz="2150" dirty="0">
                <a:latin typeface="Lucida Console" panose="020B0609040504020204" pitchFamily="49" charset="0"/>
              </a:rPr>
              <a:t>&gt;</a:t>
            </a: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4004bd</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90</a:t>
            </a:r>
            <a:r>
              <a:rPr lang="en-US" sz="2150" dirty="0">
                <a:latin typeface="Lucida Console" panose="020B0609040504020204" pitchFamily="49" charset="0"/>
              </a:rPr>
              <a:t>                      </a:t>
            </a:r>
            <a:r>
              <a:rPr lang="en-US" sz="2150" dirty="0" err="1">
                <a:solidFill>
                  <a:schemeClr val="accent1"/>
                </a:solidFill>
                <a:latin typeface="Lucida Console" panose="020B0609040504020204" pitchFamily="49" charset="0"/>
              </a:rPr>
              <a:t>nop</a:t>
            </a:r>
            <a:endParaRPr lang="en-US" sz="2150" dirty="0">
              <a:solidFill>
                <a:schemeClr val="accent1"/>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4004be</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90</a:t>
            </a:r>
            <a:r>
              <a:rPr lang="en-US" sz="2150" dirty="0">
                <a:latin typeface="Lucida Console" panose="020B0609040504020204" pitchFamily="49" charset="0"/>
              </a:rPr>
              <a:t>                      </a:t>
            </a:r>
            <a:r>
              <a:rPr lang="en-US" sz="2150" dirty="0" err="1">
                <a:solidFill>
                  <a:schemeClr val="accent1"/>
                </a:solidFill>
                <a:latin typeface="Lucida Console" panose="020B0609040504020204" pitchFamily="49" charset="0"/>
              </a:rPr>
              <a:t>nop</a:t>
            </a:r>
            <a:endParaRPr lang="en-US" sz="2150" dirty="0">
              <a:solidFill>
                <a:schemeClr val="accent1"/>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4004bf</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5d</a:t>
            </a:r>
            <a:r>
              <a:rPr lang="en-US" sz="2150" dirty="0">
                <a:latin typeface="Lucida Console" panose="020B0609040504020204" pitchFamily="49" charset="0"/>
              </a:rPr>
              <a:t>                      </a:t>
            </a:r>
            <a:r>
              <a:rPr lang="en-US" sz="2150" dirty="0">
                <a:solidFill>
                  <a:schemeClr val="accent1"/>
                </a:solidFill>
                <a:latin typeface="Lucida Console" panose="020B0609040504020204" pitchFamily="49" charset="0"/>
              </a:rPr>
              <a:t>pop</a:t>
            </a:r>
            <a:r>
              <a:rPr lang="en-US" sz="2150" dirty="0">
                <a:latin typeface="Lucida Console" panose="020B0609040504020204" pitchFamily="49" charset="0"/>
              </a:rPr>
              <a:t>    </a:t>
            </a:r>
            <a:r>
              <a:rPr lang="en-US" sz="2150" dirty="0">
                <a:solidFill>
                  <a:srgbClr val="FF66FF"/>
                </a:solidFill>
                <a:latin typeface="Lucida Console" panose="020B0609040504020204" pitchFamily="49" charset="0"/>
              </a:rPr>
              <a:t>%</a:t>
            </a:r>
            <a:r>
              <a:rPr lang="en-US" sz="2150" dirty="0" err="1">
                <a:solidFill>
                  <a:srgbClr val="FF66FF"/>
                </a:solidFill>
                <a:latin typeface="Lucida Console" panose="020B0609040504020204" pitchFamily="49" charset="0"/>
              </a:rPr>
              <a:t>rbp</a:t>
            </a:r>
            <a:endParaRPr lang="en-US" sz="2150" dirty="0">
              <a:solidFill>
                <a:srgbClr val="FF66FF"/>
              </a:solidFill>
              <a:latin typeface="Lucida Console" panose="020B0609040504020204" pitchFamily="49" charset="0"/>
            </a:endParaRPr>
          </a:p>
          <a:p>
            <a:r>
              <a:rPr lang="en-US" sz="2150" dirty="0">
                <a:latin typeface="Lucida Console" panose="020B0609040504020204" pitchFamily="49" charset="0"/>
              </a:rPr>
              <a:t>  </a:t>
            </a:r>
            <a:r>
              <a:rPr lang="en-US" sz="2150" dirty="0">
                <a:solidFill>
                  <a:srgbClr val="C00000"/>
                </a:solidFill>
                <a:latin typeface="Lucida Console" panose="020B0609040504020204" pitchFamily="49" charset="0"/>
              </a:rPr>
              <a:t>4004c0</a:t>
            </a:r>
            <a:r>
              <a:rPr lang="en-US" sz="2150" dirty="0">
                <a:latin typeface="Lucida Console" panose="020B0609040504020204" pitchFamily="49" charset="0"/>
              </a:rPr>
              <a:t>:       </a:t>
            </a:r>
            <a:r>
              <a:rPr lang="en-US" sz="2150" dirty="0">
                <a:solidFill>
                  <a:srgbClr val="7030A0"/>
                </a:solidFill>
                <a:latin typeface="Lucida Console" panose="020B0609040504020204" pitchFamily="49" charset="0"/>
              </a:rPr>
              <a:t>c3</a:t>
            </a:r>
            <a:r>
              <a:rPr lang="en-US" sz="2150" dirty="0">
                <a:latin typeface="Lucida Console" panose="020B0609040504020204" pitchFamily="49" charset="0"/>
              </a:rPr>
              <a:t>                      </a:t>
            </a:r>
            <a:r>
              <a:rPr lang="en-US" sz="2150" dirty="0" err="1">
                <a:solidFill>
                  <a:schemeClr val="accent1"/>
                </a:solidFill>
                <a:latin typeface="Lucida Console" panose="020B0609040504020204" pitchFamily="49" charset="0"/>
              </a:rPr>
              <a:t>retq</a:t>
            </a:r>
            <a:endParaRPr lang="en-US" sz="2150" dirty="0">
              <a:solidFill>
                <a:schemeClr val="accent1"/>
              </a:solidFill>
              <a:latin typeface="Lucida Console" panose="020B0609040504020204" pitchFamily="49" charset="0"/>
            </a:endParaRPr>
          </a:p>
        </p:txBody>
      </p:sp>
      <p:sp>
        <p:nvSpPr>
          <p:cNvPr id="6" name="TextBox 5">
            <a:extLst>
              <a:ext uri="{FF2B5EF4-FFF2-40B4-BE49-F238E27FC236}">
                <a16:creationId xmlns:a16="http://schemas.microsoft.com/office/drawing/2014/main" id="{2B9A3AFF-DB53-71D3-8C6C-635E12ADBB3F}"/>
              </a:ext>
            </a:extLst>
          </p:cNvPr>
          <p:cNvSpPr txBox="1"/>
          <p:nvPr/>
        </p:nvSpPr>
        <p:spPr>
          <a:xfrm>
            <a:off x="1854092" y="109154"/>
            <a:ext cx="3238533" cy="2246769"/>
          </a:xfrm>
          <a:prstGeom prst="rect">
            <a:avLst/>
          </a:prstGeom>
          <a:solidFill>
            <a:schemeClr val="bg1">
              <a:lumMod val="95000"/>
            </a:schemeClr>
          </a:solidFill>
        </p:spPr>
        <p:txBody>
          <a:bodyPr wrap="square">
            <a:spAutoFit/>
          </a:bodyPr>
          <a:lstStyle/>
          <a:p>
            <a:pPr>
              <a:lnSpc>
                <a:spcPts val="2100"/>
              </a:lnSpc>
            </a:pPr>
            <a:r>
              <a:rPr lang="en-US" sz="2000" dirty="0">
                <a:solidFill>
                  <a:schemeClr val="accent1"/>
                </a:solidFill>
                <a:latin typeface="Lucida Console" panose="020B0609040504020204" pitchFamily="49" charset="0"/>
              </a:rPr>
              <a:t>void</a:t>
            </a:r>
            <a:r>
              <a:rPr lang="en-US" sz="2000" dirty="0">
                <a:latin typeface="Lucida Console" panose="020B0609040504020204" pitchFamily="49" charset="0"/>
              </a:rPr>
              <a:t> f() {</a:t>
            </a:r>
          </a:p>
          <a:p>
            <a:pPr>
              <a:lnSpc>
                <a:spcPts val="21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0</a:t>
            </a:r>
            <a:r>
              <a:rPr lang="en-US" sz="2000" dirty="0">
                <a:latin typeface="Lucida Console" panose="020B0609040504020204" pitchFamily="49" charset="0"/>
              </a:rPr>
              <a:t>;</a:t>
            </a:r>
          </a:p>
          <a:p>
            <a:pPr>
              <a:lnSpc>
                <a:spcPts val="2100"/>
              </a:lnSpc>
            </a:pPr>
            <a:r>
              <a:rPr lang="en-US" sz="2000" dirty="0">
                <a:latin typeface="Lucida Console" panose="020B0609040504020204" pitchFamily="49" charset="0"/>
              </a:rPr>
              <a:t>    </a:t>
            </a:r>
            <a:r>
              <a:rPr lang="en-US" sz="2000" dirty="0">
                <a:solidFill>
                  <a:schemeClr val="accent1"/>
                </a:solidFill>
                <a:latin typeface="Lucida Console" panose="020B0609040504020204" pitchFamily="49" charset="0"/>
              </a:rPr>
              <a:t>while</a:t>
            </a: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&lt; </a:t>
            </a:r>
            <a:r>
              <a:rPr lang="en-US" sz="2000" dirty="0">
                <a:solidFill>
                  <a:schemeClr val="accent2"/>
                </a:solidFill>
                <a:latin typeface="Lucida Console" panose="020B0609040504020204" pitchFamily="49" charset="0"/>
              </a:rPr>
              <a:t>10</a:t>
            </a:r>
            <a:r>
              <a:rPr lang="en-US" sz="2000" dirty="0">
                <a:latin typeface="Lucida Console" panose="020B0609040504020204" pitchFamily="49" charset="0"/>
              </a:rPr>
              <a:t>) {</a:t>
            </a:r>
          </a:p>
          <a:p>
            <a:pPr>
              <a:lnSpc>
                <a:spcPts val="2100"/>
              </a:lnSpc>
            </a:pPr>
            <a:r>
              <a:rPr lang="en-US" sz="2000" dirty="0">
                <a:latin typeface="Lucida Console" panose="020B0609040504020204" pitchFamily="49" charset="0"/>
              </a:rPr>
              <a:t>        </a:t>
            </a:r>
            <a:r>
              <a:rPr lang="en-US" sz="2000" dirty="0" err="1">
                <a:latin typeface="Lucida Console" panose="020B0609040504020204" pitchFamily="49" charset="0"/>
              </a:rPr>
              <a:t>i</a:t>
            </a:r>
            <a:r>
              <a:rPr lang="en-US" sz="2000" dirty="0">
                <a:latin typeface="Lucida Console" panose="020B0609040504020204" pitchFamily="49" charset="0"/>
              </a:rPr>
              <a:t> += </a:t>
            </a:r>
            <a:r>
              <a:rPr lang="en-US" sz="2000" dirty="0">
                <a:solidFill>
                  <a:schemeClr val="accent2"/>
                </a:solidFill>
                <a:latin typeface="Lucida Console" panose="020B0609040504020204" pitchFamily="49" charset="0"/>
              </a:rPr>
              <a:t>2</a:t>
            </a:r>
            <a:r>
              <a:rPr lang="en-US" sz="2000" dirty="0">
                <a:latin typeface="Lucida Console" panose="020B0609040504020204" pitchFamily="49" charset="0"/>
              </a:rPr>
              <a:t>;</a:t>
            </a:r>
          </a:p>
          <a:p>
            <a:pPr>
              <a:lnSpc>
                <a:spcPts val="2100"/>
              </a:lnSpc>
            </a:pPr>
            <a:r>
              <a:rPr lang="en-US" sz="2000" dirty="0">
                <a:latin typeface="Lucida Console" panose="020B0609040504020204" pitchFamily="49" charset="0"/>
              </a:rPr>
              <a:t>    }</a:t>
            </a:r>
          </a:p>
          <a:p>
            <a:pPr>
              <a:lnSpc>
                <a:spcPts val="2100"/>
              </a:lnSpc>
            </a:pPr>
            <a:r>
              <a:rPr lang="en-US" sz="2000" dirty="0">
                <a:latin typeface="Lucida Console" panose="020B0609040504020204" pitchFamily="49" charset="0"/>
              </a:rPr>
              <a:t>}</a:t>
            </a:r>
          </a:p>
          <a:p>
            <a:pPr>
              <a:lnSpc>
                <a:spcPts val="2100"/>
              </a:lnSpc>
            </a:pPr>
            <a:endParaRPr lang="en-US" sz="2000" dirty="0">
              <a:latin typeface="Lucida Console" panose="020B0609040504020204" pitchFamily="49" charset="0"/>
            </a:endParaRPr>
          </a:p>
          <a:p>
            <a:pPr>
              <a:lnSpc>
                <a:spcPts val="2100"/>
              </a:lnSpc>
            </a:pPr>
            <a:r>
              <a:rPr lang="en-US" sz="2000" dirty="0">
                <a:solidFill>
                  <a:schemeClr val="accent1"/>
                </a:solidFill>
                <a:latin typeface="Lucida Console" panose="020B0609040504020204" pitchFamily="49" charset="0"/>
              </a:rPr>
              <a:t>int</a:t>
            </a:r>
            <a:r>
              <a:rPr lang="en-US" sz="2000" dirty="0">
                <a:latin typeface="Lucida Console" panose="020B0609040504020204" pitchFamily="49" charset="0"/>
              </a:rPr>
              <a:t> main() {...}</a:t>
            </a:r>
          </a:p>
        </p:txBody>
      </p:sp>
      <p:pic>
        <p:nvPicPr>
          <p:cNvPr id="12" name="Picture 11">
            <a:extLst>
              <a:ext uri="{FF2B5EF4-FFF2-40B4-BE49-F238E27FC236}">
                <a16:creationId xmlns:a16="http://schemas.microsoft.com/office/drawing/2014/main" id="{BCFC8454-6CCF-0E09-9BBE-3285DCC75811}"/>
              </a:ext>
            </a:extLst>
          </p:cNvPr>
          <p:cNvPicPr>
            <a:picLocks noChangeAspect="1"/>
          </p:cNvPicPr>
          <p:nvPr/>
        </p:nvPicPr>
        <p:blipFill>
          <a:blip r:embed="rId4"/>
          <a:stretch>
            <a:fillRect/>
          </a:stretch>
        </p:blipFill>
        <p:spPr>
          <a:xfrm>
            <a:off x="9120703" y="109154"/>
            <a:ext cx="1082294" cy="1776236"/>
          </a:xfrm>
          <a:prstGeom prst="rect">
            <a:avLst/>
          </a:prstGeom>
        </p:spPr>
      </p:pic>
      <p:sp>
        <p:nvSpPr>
          <p:cNvPr id="10" name="TextBox 9">
            <a:extLst>
              <a:ext uri="{FF2B5EF4-FFF2-40B4-BE49-F238E27FC236}">
                <a16:creationId xmlns:a16="http://schemas.microsoft.com/office/drawing/2014/main" id="{FD06F226-0CBD-0A37-D472-BCCA97B846F7}"/>
              </a:ext>
            </a:extLst>
          </p:cNvPr>
          <p:cNvSpPr txBox="1"/>
          <p:nvPr/>
        </p:nvSpPr>
        <p:spPr>
          <a:xfrm>
            <a:off x="6333610" y="602980"/>
            <a:ext cx="3188598" cy="646331"/>
          </a:xfrm>
          <a:prstGeom prst="rect">
            <a:avLst/>
          </a:prstGeom>
          <a:noFill/>
        </p:spPr>
        <p:txBody>
          <a:bodyPr wrap="square" rtlCol="0">
            <a:spAutoFit/>
          </a:bodyPr>
          <a:lstStyle/>
          <a:p>
            <a:r>
              <a:rPr lang="en-US" dirty="0">
                <a:latin typeface="Lucida Console" panose="020B0609040504020204" pitchFamily="49" charset="0"/>
              </a:rPr>
              <a:t>&gt; g++ test.cc</a:t>
            </a:r>
          </a:p>
          <a:p>
            <a:r>
              <a:rPr lang="en-US" dirty="0">
                <a:latin typeface="Lucida Console" panose="020B0609040504020204" pitchFamily="49" charset="0"/>
              </a:rPr>
              <a:t>&gt; </a:t>
            </a:r>
            <a:r>
              <a:rPr lang="en-US" dirty="0" err="1">
                <a:latin typeface="Lucida Console" panose="020B0609040504020204" pitchFamily="49" charset="0"/>
              </a:rPr>
              <a:t>objdump</a:t>
            </a:r>
            <a:r>
              <a:rPr lang="en-US" dirty="0">
                <a:latin typeface="Lucida Console" panose="020B0609040504020204" pitchFamily="49" charset="0"/>
              </a:rPr>
              <a:t> –d –C </a:t>
            </a:r>
            <a:r>
              <a:rPr lang="en-US" dirty="0" err="1">
                <a:latin typeface="Lucida Console" panose="020B0609040504020204" pitchFamily="49" charset="0"/>
              </a:rPr>
              <a:t>a.out</a:t>
            </a:r>
            <a:endParaRPr lang="en-US" dirty="0">
              <a:latin typeface="Lucida Console" panose="020B0609040504020204" pitchFamily="49" charset="0"/>
            </a:endParaRPr>
          </a:p>
        </p:txBody>
      </p:sp>
      <p:sp>
        <p:nvSpPr>
          <p:cNvPr id="13" name="TextBox 12">
            <a:extLst>
              <a:ext uri="{FF2B5EF4-FFF2-40B4-BE49-F238E27FC236}">
                <a16:creationId xmlns:a16="http://schemas.microsoft.com/office/drawing/2014/main" id="{34CC3C10-57FF-9FBF-8663-CD6C1F27C16A}"/>
              </a:ext>
            </a:extLst>
          </p:cNvPr>
          <p:cNvSpPr txBox="1"/>
          <p:nvPr/>
        </p:nvSpPr>
        <p:spPr>
          <a:xfrm>
            <a:off x="92675" y="2484603"/>
            <a:ext cx="2502244"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Memory addresses</a:t>
            </a:r>
          </a:p>
        </p:txBody>
      </p:sp>
      <p:sp>
        <p:nvSpPr>
          <p:cNvPr id="14" name="TextBox 13">
            <a:extLst>
              <a:ext uri="{FF2B5EF4-FFF2-40B4-BE49-F238E27FC236}">
                <a16:creationId xmlns:a16="http://schemas.microsoft.com/office/drawing/2014/main" id="{CC0B8975-AA44-5BEF-2753-04BB8C70C53F}"/>
              </a:ext>
            </a:extLst>
          </p:cNvPr>
          <p:cNvSpPr txBox="1"/>
          <p:nvPr/>
        </p:nvSpPr>
        <p:spPr>
          <a:xfrm>
            <a:off x="2669637" y="2484603"/>
            <a:ext cx="3916513"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Byte encodings of instructions</a:t>
            </a:r>
          </a:p>
        </p:txBody>
      </p:sp>
      <p:sp>
        <p:nvSpPr>
          <p:cNvPr id="16" name="TextBox 15">
            <a:extLst>
              <a:ext uri="{FF2B5EF4-FFF2-40B4-BE49-F238E27FC236}">
                <a16:creationId xmlns:a16="http://schemas.microsoft.com/office/drawing/2014/main" id="{46AC2C59-1CB0-6399-764E-4CBB61076908}"/>
              </a:ext>
            </a:extLst>
          </p:cNvPr>
          <p:cNvSpPr txBox="1"/>
          <p:nvPr/>
        </p:nvSpPr>
        <p:spPr>
          <a:xfrm>
            <a:off x="6670727" y="2484603"/>
            <a:ext cx="3916513" cy="400110"/>
          </a:xfrm>
          <a:prstGeom prst="rect">
            <a:avLst/>
          </a:prstGeom>
          <a:noFill/>
        </p:spPr>
        <p:txBody>
          <a:bodyPr wrap="square" rtlCol="0">
            <a:spAutoFit/>
          </a:bodyPr>
          <a:lstStyle/>
          <a:p>
            <a:r>
              <a:rPr lang="en-US" sz="2000" b="1" dirty="0">
                <a:latin typeface="Segoe UI" panose="020B0502040204020203" pitchFamily="34" charset="0"/>
                <a:cs typeface="Segoe UI" panose="020B0502040204020203" pitchFamily="34" charset="0"/>
              </a:rPr>
              <a:t>Assembler mnemonics</a:t>
            </a:r>
          </a:p>
        </p:txBody>
      </p:sp>
      <p:sp>
        <p:nvSpPr>
          <p:cNvPr id="18" name="Arrow: Right 17">
            <a:extLst>
              <a:ext uri="{FF2B5EF4-FFF2-40B4-BE49-F238E27FC236}">
                <a16:creationId xmlns:a16="http://schemas.microsoft.com/office/drawing/2014/main" id="{20EB5699-81E4-6116-BD8B-1F08EF98C1B1}"/>
              </a:ext>
            </a:extLst>
          </p:cNvPr>
          <p:cNvSpPr/>
          <p:nvPr/>
        </p:nvSpPr>
        <p:spPr>
          <a:xfrm>
            <a:off x="5171882" y="602980"/>
            <a:ext cx="884490" cy="892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5BB5FDBD-F8D7-6564-2A9E-5835FCCB46DE}"/>
              </a:ext>
            </a:extLst>
          </p:cNvPr>
          <p:cNvSpPr/>
          <p:nvPr/>
        </p:nvSpPr>
        <p:spPr>
          <a:xfrm rot="5400000">
            <a:off x="7686255" y="1802826"/>
            <a:ext cx="704308" cy="89218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6C6DE512-4BC3-811A-682E-4CFDFC961CE2}"/>
              </a:ext>
            </a:extLst>
          </p:cNvPr>
          <p:cNvGrpSpPr/>
          <p:nvPr/>
        </p:nvGrpSpPr>
        <p:grpSpPr>
          <a:xfrm>
            <a:off x="6667669" y="4064942"/>
            <a:ext cx="5511280" cy="600164"/>
            <a:chOff x="6670727" y="3060736"/>
            <a:chExt cx="5511280" cy="600164"/>
          </a:xfrm>
        </p:grpSpPr>
        <p:sp>
          <p:nvSpPr>
            <p:cNvPr id="3" name="TextBox 2">
              <a:extLst>
                <a:ext uri="{FF2B5EF4-FFF2-40B4-BE49-F238E27FC236}">
                  <a16:creationId xmlns:a16="http://schemas.microsoft.com/office/drawing/2014/main" id="{E249BB0B-3F05-457B-ED01-6B8DC9D3CDE6}"/>
                </a:ext>
              </a:extLst>
            </p:cNvPr>
            <p:cNvSpPr txBox="1"/>
            <p:nvPr/>
          </p:nvSpPr>
          <p:spPr>
            <a:xfrm>
              <a:off x="10824175" y="3060736"/>
              <a:ext cx="1357832" cy="600164"/>
            </a:xfrm>
            <a:prstGeom prst="rect">
              <a:avLst/>
            </a:prstGeom>
            <a:noFill/>
          </p:spPr>
          <p:txBody>
            <a:bodyPr wrap="square" rtlCol="0">
              <a:spAutoFit/>
            </a:bodyPr>
            <a:lstStyle/>
            <a:p>
              <a:pPr algn="ctr"/>
              <a:r>
                <a:rPr lang="en-US" sz="1650" b="1" dirty="0">
                  <a:latin typeface="Segoe UI" panose="020B0502040204020203" pitchFamily="34" charset="0"/>
                  <a:cs typeface="Segoe UI" panose="020B0502040204020203" pitchFamily="34" charset="0"/>
                </a:rPr>
                <a:t>Current instruction</a:t>
              </a:r>
            </a:p>
          </p:txBody>
        </p:sp>
        <p:sp>
          <p:nvSpPr>
            <p:cNvPr id="7" name="Rectangle 6">
              <a:extLst>
                <a:ext uri="{FF2B5EF4-FFF2-40B4-BE49-F238E27FC236}">
                  <a16:creationId xmlns:a16="http://schemas.microsoft.com/office/drawing/2014/main" id="{5DF20C83-A563-7FD9-B01C-F5BFD0E2FE1E}"/>
                </a:ext>
              </a:extLst>
            </p:cNvPr>
            <p:cNvSpPr/>
            <p:nvPr/>
          </p:nvSpPr>
          <p:spPr>
            <a:xfrm>
              <a:off x="6670727" y="3188043"/>
              <a:ext cx="4017868" cy="370264"/>
            </a:xfrm>
            <a:prstGeom prst="rect">
              <a:avLst/>
            </a:prstGeom>
            <a:noFill/>
            <a:ln w="3810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FF7BB62-C22A-E955-AA20-53574739B2F4}"/>
              </a:ext>
            </a:extLst>
          </p:cNvPr>
          <p:cNvGrpSpPr/>
          <p:nvPr/>
        </p:nvGrpSpPr>
        <p:grpSpPr>
          <a:xfrm>
            <a:off x="10865460" y="4192249"/>
            <a:ext cx="1313488" cy="2071684"/>
            <a:chOff x="10865460" y="4192249"/>
            <a:chExt cx="1313488" cy="2071684"/>
          </a:xfrm>
        </p:grpSpPr>
        <p:cxnSp>
          <p:nvCxnSpPr>
            <p:cNvPr id="34" name="Straight Connector 33">
              <a:extLst>
                <a:ext uri="{FF2B5EF4-FFF2-40B4-BE49-F238E27FC236}">
                  <a16:creationId xmlns:a16="http://schemas.microsoft.com/office/drawing/2014/main" id="{38329214-3685-BABC-6783-D084922DE736}"/>
                </a:ext>
              </a:extLst>
            </p:cNvPr>
            <p:cNvCxnSpPr>
              <a:cxnSpLocks/>
            </p:cNvCxnSpPr>
            <p:nvPr/>
          </p:nvCxnSpPr>
          <p:spPr>
            <a:xfrm flipV="1">
              <a:off x="11129558" y="4672211"/>
              <a:ext cx="0" cy="450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D0AFF2A-E321-D3F5-A0FC-C0EBFB012D13}"/>
                </a:ext>
              </a:extLst>
            </p:cNvPr>
            <p:cNvCxnSpPr>
              <a:cxnSpLocks/>
            </p:cNvCxnSpPr>
            <p:nvPr/>
          </p:nvCxnSpPr>
          <p:spPr>
            <a:xfrm flipH="1">
              <a:off x="10873946" y="4687409"/>
              <a:ext cx="268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49F0F9E-6164-FBAA-4FFB-D2C8F9AF8BA2}"/>
                </a:ext>
              </a:extLst>
            </p:cNvPr>
            <p:cNvCxnSpPr>
              <a:cxnSpLocks/>
            </p:cNvCxnSpPr>
            <p:nvPr/>
          </p:nvCxnSpPr>
          <p:spPr>
            <a:xfrm flipV="1">
              <a:off x="11131318" y="5596447"/>
              <a:ext cx="0" cy="1171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6EDD8DB-241D-5F92-405F-87EF61036C79}"/>
                </a:ext>
              </a:extLst>
            </p:cNvPr>
            <p:cNvCxnSpPr>
              <a:cxnSpLocks/>
            </p:cNvCxnSpPr>
            <p:nvPr/>
          </p:nvCxnSpPr>
          <p:spPr>
            <a:xfrm flipH="1">
              <a:off x="10865460" y="5704877"/>
              <a:ext cx="268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36C9A78-37AC-0F65-7E20-8B2160972574}"/>
                </a:ext>
              </a:extLst>
            </p:cNvPr>
            <p:cNvSpPr txBox="1"/>
            <p:nvPr/>
          </p:nvSpPr>
          <p:spPr>
            <a:xfrm>
              <a:off x="10902256" y="5743021"/>
              <a:ext cx="1276691" cy="520912"/>
            </a:xfrm>
            <a:prstGeom prst="rect">
              <a:avLst/>
            </a:prstGeom>
            <a:noFill/>
          </p:spPr>
          <p:txBody>
            <a:bodyPr wrap="square" rtlCol="0">
              <a:spAutoFit/>
            </a:bodyPr>
            <a:lstStyle/>
            <a:p>
              <a:pPr>
                <a:lnSpc>
                  <a:spcPts val="1100"/>
                </a:lnSpc>
              </a:pPr>
              <a:r>
                <a:rPr lang="en-US" sz="1400" b="1" dirty="0">
                  <a:latin typeface="Segoe UI" panose="020B0502040204020203" pitchFamily="34" charset="0"/>
                  <a:cs typeface="Segoe UI" panose="020B0502040204020203" pitchFamily="34" charset="0"/>
                </a:rPr>
                <a:t>Fall-through to the next instruction</a:t>
              </a:r>
            </a:p>
          </p:txBody>
        </p:sp>
        <p:sp>
          <p:nvSpPr>
            <p:cNvPr id="47" name="TextBox 46">
              <a:extLst>
                <a:ext uri="{FF2B5EF4-FFF2-40B4-BE49-F238E27FC236}">
                  <a16:creationId xmlns:a16="http://schemas.microsoft.com/office/drawing/2014/main" id="{BF9830C9-3397-9807-BECC-BDF17795EEE3}"/>
                </a:ext>
              </a:extLst>
            </p:cNvPr>
            <p:cNvSpPr txBox="1"/>
            <p:nvPr/>
          </p:nvSpPr>
          <p:spPr>
            <a:xfrm>
              <a:off x="10873945" y="4192249"/>
              <a:ext cx="1305003" cy="520912"/>
            </a:xfrm>
            <a:prstGeom prst="rect">
              <a:avLst/>
            </a:prstGeom>
            <a:noFill/>
          </p:spPr>
          <p:txBody>
            <a:bodyPr wrap="square" rtlCol="0">
              <a:spAutoFit/>
            </a:bodyPr>
            <a:lstStyle/>
            <a:p>
              <a:pPr>
                <a:lnSpc>
                  <a:spcPts val="1100"/>
                </a:lnSpc>
              </a:pPr>
              <a:r>
                <a:rPr lang="en-US" sz="1400" b="1" dirty="0">
                  <a:latin typeface="Segoe UI" panose="020B0502040204020203" pitchFamily="34" charset="0"/>
                  <a:cs typeface="Segoe UI" panose="020B0502040204020203" pitchFamily="34" charset="0"/>
                </a:rPr>
                <a:t>Jump to the start of the loop body</a:t>
              </a:r>
            </a:p>
          </p:txBody>
        </p:sp>
      </p:grpSp>
      <p:pic>
        <p:nvPicPr>
          <p:cNvPr id="50" name="Picture 49">
            <a:extLst>
              <a:ext uri="{FF2B5EF4-FFF2-40B4-BE49-F238E27FC236}">
                <a16:creationId xmlns:a16="http://schemas.microsoft.com/office/drawing/2014/main" id="{D17804F9-4696-FD9E-8CD5-BE037FF62C53}"/>
              </a:ext>
            </a:extLst>
          </p:cNvPr>
          <p:cNvPicPr>
            <a:picLocks noChangeAspect="1"/>
          </p:cNvPicPr>
          <p:nvPr/>
        </p:nvPicPr>
        <p:blipFill>
          <a:blip r:embed="rId5"/>
          <a:stretch>
            <a:fillRect/>
          </a:stretch>
        </p:blipFill>
        <p:spPr>
          <a:xfrm flipH="1">
            <a:off x="3499159" y="4400207"/>
            <a:ext cx="2133898" cy="2457793"/>
          </a:xfrm>
          <a:prstGeom prst="rect">
            <a:avLst/>
          </a:prstGeom>
        </p:spPr>
      </p:pic>
      <p:sp>
        <p:nvSpPr>
          <p:cNvPr id="52" name="Rectangle 51">
            <a:extLst>
              <a:ext uri="{FF2B5EF4-FFF2-40B4-BE49-F238E27FC236}">
                <a16:creationId xmlns:a16="http://schemas.microsoft.com/office/drawing/2014/main" id="{5FBF7F62-EE36-93D1-5066-2131B43F6EE7}"/>
              </a:ext>
            </a:extLst>
          </p:cNvPr>
          <p:cNvSpPr/>
          <p:nvPr/>
        </p:nvSpPr>
        <p:spPr>
          <a:xfrm>
            <a:off x="1469792" y="109154"/>
            <a:ext cx="8971667" cy="249192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with Corners Rounded 1">
            <a:extLst>
              <a:ext uri="{FF2B5EF4-FFF2-40B4-BE49-F238E27FC236}">
                <a16:creationId xmlns:a16="http://schemas.microsoft.com/office/drawing/2014/main" id="{22441529-0259-3E62-62F3-FD133DC2170D}"/>
              </a:ext>
            </a:extLst>
          </p:cNvPr>
          <p:cNvSpPr/>
          <p:nvPr/>
        </p:nvSpPr>
        <p:spPr>
          <a:xfrm>
            <a:off x="926762" y="2386559"/>
            <a:ext cx="5614086" cy="2175953"/>
          </a:xfrm>
          <a:prstGeom prst="wedgeRoundRectCallout">
            <a:avLst>
              <a:gd name="adj1" fmla="val -2568"/>
              <a:gd name="adj2" fmla="val 9072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Segoe UI" panose="020B0502040204020203" pitchFamily="34" charset="0"/>
                <a:cs typeface="Segoe UI" panose="020B0502040204020203" pitchFamily="34" charset="0"/>
              </a:rPr>
              <a:t>Like sub $0x9, -0x4(%</a:t>
            </a:r>
            <a:r>
              <a:rPr lang="en-US" b="1" dirty="0" err="1">
                <a:latin typeface="Segoe UI" panose="020B0502040204020203" pitchFamily="34" charset="0"/>
                <a:cs typeface="Segoe UI" panose="020B0502040204020203" pitchFamily="34" charset="0"/>
              </a:rPr>
              <a:t>rbp</a:t>
            </a:r>
            <a:r>
              <a:rPr lang="en-US" b="1" dirty="0">
                <a:latin typeface="Segoe UI" panose="020B0502040204020203" pitchFamily="34" charset="0"/>
                <a:cs typeface="Segoe UI" panose="020B0502040204020203" pitchFamily="34" charset="0"/>
              </a:rPr>
              <a:t>) (i.e., </a:t>
            </a:r>
            <a:r>
              <a:rPr lang="en-US" b="1" dirty="0" err="1">
                <a:latin typeface="Segoe UI" panose="020B0502040204020203" pitchFamily="34" charset="0"/>
                <a:cs typeface="Segoe UI" panose="020B0502040204020203" pitchFamily="34" charset="0"/>
              </a:rPr>
              <a:t>i</a:t>
            </a:r>
            <a:r>
              <a:rPr lang="en-US" b="1" dirty="0">
                <a:latin typeface="Segoe UI" panose="020B0502040204020203" pitchFamily="34" charset="0"/>
                <a:cs typeface="Segoe UI" panose="020B0502040204020203" pitchFamily="34" charset="0"/>
              </a:rPr>
              <a:t>=</a:t>
            </a:r>
            <a:r>
              <a:rPr lang="en-US" b="1" dirty="0" err="1">
                <a:latin typeface="Segoe UI" panose="020B0502040204020203" pitchFamily="34" charset="0"/>
                <a:cs typeface="Segoe UI" panose="020B0502040204020203" pitchFamily="34" charset="0"/>
              </a:rPr>
              <a:t>i</a:t>
            </a:r>
            <a:r>
              <a:rPr lang="en-US" b="1" dirty="0">
                <a:latin typeface="Segoe UI" panose="020B0502040204020203" pitchFamily="34" charset="0"/>
                <a:cs typeface="Segoe UI" panose="020B0502040204020203" pitchFamily="34" charset="0"/>
              </a:rPr>
              <a:t>–9), but no arguments are modified. However, status flags in the special </a:t>
            </a:r>
            <a:r>
              <a:rPr lang="en-US" b="1" dirty="0">
                <a:latin typeface="Lucida Console" panose="020B0609040504020204" pitchFamily="49" charset="0"/>
                <a:cs typeface="Segoe UI" panose="020B0502040204020203" pitchFamily="34" charset="0"/>
              </a:rPr>
              <a:t>%</a:t>
            </a:r>
            <a:r>
              <a:rPr lang="en-US" b="1" dirty="0" err="1">
                <a:latin typeface="Lucida Console" panose="020B0609040504020204" pitchFamily="49" charset="0"/>
                <a:cs typeface="Segoe UI" panose="020B0502040204020203" pitchFamily="34" charset="0"/>
              </a:rPr>
              <a:t>rflags</a:t>
            </a:r>
            <a:r>
              <a:rPr lang="en-US" b="1" dirty="0">
                <a:latin typeface="Segoe UI" panose="020B0502040204020203" pitchFamily="34" charset="0"/>
                <a:cs typeface="Segoe UI" panose="020B0502040204020203" pitchFamily="34" charset="0"/>
              </a:rPr>
              <a:t> register are set.</a:t>
            </a:r>
          </a:p>
          <a:p>
            <a:r>
              <a:rPr lang="en-US" b="1" dirty="0">
                <a:latin typeface="Segoe UI" panose="020B0502040204020203" pitchFamily="34" charset="0"/>
                <a:cs typeface="Segoe UI" panose="020B0502040204020203" pitchFamily="34" charset="0"/>
              </a:rPr>
              <a:t>ZF:  Zero flag—was the result of the subtraction zero, </a:t>
            </a:r>
            <a:r>
              <a:rPr lang="en-US" b="1" dirty="0" err="1">
                <a:latin typeface="Segoe UI" panose="020B0502040204020203" pitchFamily="34" charset="0"/>
                <a:cs typeface="Segoe UI" panose="020B0502040204020203" pitchFamily="34" charset="0"/>
              </a:rPr>
              <a:t>i.e</a:t>
            </a:r>
            <a:r>
              <a:rPr lang="en-US" b="1" dirty="0">
                <a:latin typeface="Segoe UI" panose="020B0502040204020203" pitchFamily="34" charset="0"/>
                <a:cs typeface="Segoe UI" panose="020B0502040204020203" pitchFamily="34" charset="0"/>
              </a:rPr>
              <a:t>, were the two arguments equal?</a:t>
            </a:r>
          </a:p>
          <a:p>
            <a:r>
              <a:rPr lang="en-US" b="1" dirty="0">
                <a:latin typeface="Segoe UI" panose="020B0502040204020203" pitchFamily="34" charset="0"/>
                <a:cs typeface="Segoe UI" panose="020B0502040204020203" pitchFamily="34" charset="0"/>
              </a:rPr>
              <a:t>CF: Carry flag—set to 1 if the </a:t>
            </a:r>
            <a:r>
              <a:rPr lang="en-US" b="1" dirty="0" err="1">
                <a:latin typeface="Lucida Console" panose="020B0609040504020204" pitchFamily="49" charset="0"/>
                <a:cs typeface="Segoe UI" panose="020B0502040204020203" pitchFamily="34" charset="0"/>
              </a:rPr>
              <a:t>dst</a:t>
            </a:r>
            <a:r>
              <a:rPr lang="en-US" b="1" dirty="0">
                <a:latin typeface="Segoe UI" panose="020B0502040204020203" pitchFamily="34" charset="0"/>
                <a:cs typeface="Segoe UI" panose="020B0502040204020203" pitchFamily="34" charset="0"/>
              </a:rPr>
              <a:t> was less than </a:t>
            </a:r>
            <a:r>
              <a:rPr lang="en-US" b="1" dirty="0" err="1">
                <a:latin typeface="Lucida Console" panose="020B0609040504020204" pitchFamily="49" charset="0"/>
                <a:cs typeface="Segoe UI" panose="020B0502040204020203" pitchFamily="34" charset="0"/>
              </a:rPr>
              <a:t>src</a:t>
            </a:r>
            <a:r>
              <a:rPr lang="en-US" b="1" dirty="0">
                <a:latin typeface="Segoe UI" panose="020B0502040204020203" pitchFamily="34" charset="0"/>
                <a:cs typeface="Segoe UI" panose="020B0502040204020203" pitchFamily="34" charset="0"/>
              </a:rPr>
              <a:t>, otherwise set to 0.</a:t>
            </a:r>
          </a:p>
        </p:txBody>
      </p:sp>
      <p:sp>
        <p:nvSpPr>
          <p:cNvPr id="15" name="Speech Bubble: Rectangle with Corners Rounded 14">
            <a:extLst>
              <a:ext uri="{FF2B5EF4-FFF2-40B4-BE49-F238E27FC236}">
                <a16:creationId xmlns:a16="http://schemas.microsoft.com/office/drawing/2014/main" id="{A0866C19-F854-CF66-8345-1113789AD1DC}"/>
              </a:ext>
            </a:extLst>
          </p:cNvPr>
          <p:cNvSpPr/>
          <p:nvPr/>
        </p:nvSpPr>
        <p:spPr>
          <a:xfrm>
            <a:off x="1009768" y="2808169"/>
            <a:ext cx="5208868" cy="1012967"/>
          </a:xfrm>
          <a:prstGeom prst="wedgeRoundRectCallout">
            <a:avLst>
              <a:gd name="adj1" fmla="val -1534"/>
              <a:gd name="adj2" fmla="val 2188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Segoe UI" panose="020B0502040204020203" pitchFamily="34" charset="0"/>
                <a:cs typeface="Segoe UI" panose="020B0502040204020203" pitchFamily="34" charset="0"/>
              </a:rPr>
              <a:t>The </a:t>
            </a:r>
            <a:r>
              <a:rPr lang="en-US" b="1" dirty="0" err="1">
                <a:latin typeface="Segoe UI" panose="020B0502040204020203" pitchFamily="34" charset="0"/>
                <a:cs typeface="Segoe UI" panose="020B0502040204020203" pitchFamily="34" charset="0"/>
              </a:rPr>
              <a:t>jle</a:t>
            </a:r>
            <a:r>
              <a:rPr lang="en-US" b="1" dirty="0">
                <a:latin typeface="Segoe UI" panose="020B0502040204020203" pitchFamily="34" charset="0"/>
                <a:cs typeface="Segoe UI" panose="020B0502040204020203" pitchFamily="34" charset="0"/>
              </a:rPr>
              <a:t> (“jump less than or equal”) instruction diverts control flow only if </a:t>
            </a:r>
            <a:r>
              <a:rPr lang="en-US" b="1" dirty="0" err="1">
                <a:latin typeface="Lucida Console" panose="020B0609040504020204" pitchFamily="49" charset="0"/>
                <a:cs typeface="Segoe UI" panose="020B0502040204020203" pitchFamily="34" charset="0"/>
              </a:rPr>
              <a:t>dst</a:t>
            </a:r>
            <a:r>
              <a:rPr lang="en-US" b="1" dirty="0">
                <a:latin typeface="Segoe UI" panose="020B0502040204020203" pitchFamily="34" charset="0"/>
                <a:cs typeface="Segoe UI" panose="020B0502040204020203" pitchFamily="34" charset="0"/>
              </a:rPr>
              <a:t> &lt;= </a:t>
            </a:r>
            <a:r>
              <a:rPr lang="en-US" b="1" dirty="0" err="1">
                <a:latin typeface="Lucida Console" panose="020B0609040504020204" pitchFamily="49" charset="0"/>
                <a:cs typeface="Segoe UI" panose="020B0502040204020203" pitchFamily="34" charset="0"/>
              </a:rPr>
              <a:t>src</a:t>
            </a:r>
            <a:r>
              <a:rPr lang="en-US" b="1" dirty="0">
                <a:latin typeface="Lucida Console" panose="020B0609040504020204" pitchFamily="49" charset="0"/>
                <a:cs typeface="Segoe UI" panose="020B0502040204020203" pitchFamily="34" charset="0"/>
              </a:rPr>
              <a:t> </a:t>
            </a:r>
            <a:r>
              <a:rPr lang="en-US" b="1" dirty="0">
                <a:latin typeface="Segoe UI" panose="020B0502040204020203" pitchFamily="34" charset="0"/>
                <a:cs typeface="Segoe UI" panose="020B0502040204020203" pitchFamily="34" charset="0"/>
              </a:rPr>
              <a:t>(as determined by ZF and CF).</a:t>
            </a:r>
          </a:p>
        </p:txBody>
      </p:sp>
      <p:sp>
        <p:nvSpPr>
          <p:cNvPr id="49" name="Speech Bubble: Rectangle with Corners Rounded 48">
            <a:extLst>
              <a:ext uri="{FF2B5EF4-FFF2-40B4-BE49-F238E27FC236}">
                <a16:creationId xmlns:a16="http://schemas.microsoft.com/office/drawing/2014/main" id="{3D0C4BB2-9E04-7BF6-9DD8-F72131026105}"/>
              </a:ext>
            </a:extLst>
          </p:cNvPr>
          <p:cNvSpPr/>
          <p:nvPr/>
        </p:nvSpPr>
        <p:spPr>
          <a:xfrm>
            <a:off x="29950" y="3997419"/>
            <a:ext cx="3571103" cy="2175953"/>
          </a:xfrm>
          <a:prstGeom prst="wedgeRoundRectCallout">
            <a:avLst>
              <a:gd name="adj1" fmla="val 60111"/>
              <a:gd name="adj2" fmla="val 601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latin typeface="Segoe UI" panose="020B0502040204020203" pitchFamily="34" charset="0"/>
                <a:cs typeface="Segoe UI" panose="020B0502040204020203" pitchFamily="34" charset="0"/>
              </a:rPr>
              <a:t>It’s unclear why the compiler generated the </a:t>
            </a:r>
            <a:r>
              <a:rPr lang="en-US" b="1" dirty="0" err="1">
                <a:latin typeface="Lucida Console" panose="020B0609040504020204" pitchFamily="49" charset="0"/>
                <a:cs typeface="Segoe UI" panose="020B0502040204020203" pitchFamily="34" charset="0"/>
              </a:rPr>
              <a:t>nop</a:t>
            </a:r>
            <a:r>
              <a:rPr lang="en-US" b="1" dirty="0">
                <a:latin typeface="Segoe UI" panose="020B0502040204020203" pitchFamily="34" charset="0"/>
                <a:cs typeface="Segoe UI" panose="020B0502040204020203" pitchFamily="34" charset="0"/>
              </a:rPr>
              <a:t> (“no operation”) instructions: they literally don’t do anything! The compiler doesn’t emit these when optimizations are enabled LOL.</a:t>
            </a:r>
          </a:p>
        </p:txBody>
      </p:sp>
      <p:sp>
        <p:nvSpPr>
          <p:cNvPr id="53" name="Content Placeholder 2">
            <a:extLst>
              <a:ext uri="{FF2B5EF4-FFF2-40B4-BE49-F238E27FC236}">
                <a16:creationId xmlns:a16="http://schemas.microsoft.com/office/drawing/2014/main" id="{9227CD44-3F51-4F72-3A50-FE9C30F51F8A}"/>
              </a:ext>
            </a:extLst>
          </p:cNvPr>
          <p:cNvSpPr>
            <a:spLocks noGrp="1"/>
          </p:cNvSpPr>
          <p:nvPr>
            <p:ph idx="1"/>
          </p:nvPr>
        </p:nvSpPr>
        <p:spPr>
          <a:xfrm>
            <a:off x="1854092" y="98856"/>
            <a:ext cx="9499708" cy="2200398"/>
          </a:xfrm>
        </p:spPr>
        <p:txBody>
          <a:bodyPr>
            <a:normAutofit lnSpcReduction="10000"/>
          </a:bodyPr>
          <a:lstStyle/>
          <a:p>
            <a:r>
              <a:rPr lang="en-US" dirty="0"/>
              <a:t>Arithmetic instructions: </a:t>
            </a:r>
            <a:r>
              <a:rPr lang="en-US" dirty="0">
                <a:latin typeface="Lucida Console" panose="020B0609040504020204" pitchFamily="49" charset="0"/>
              </a:rPr>
              <a:t>add</a:t>
            </a:r>
            <a:r>
              <a:rPr lang="en-US" dirty="0"/>
              <a:t>, </a:t>
            </a:r>
            <a:r>
              <a:rPr lang="en-US" dirty="0" err="1">
                <a:latin typeface="Lucida Console" panose="020B0609040504020204" pitchFamily="49" charset="0"/>
              </a:rPr>
              <a:t>cmp</a:t>
            </a:r>
            <a:endParaRPr lang="en-US" dirty="0">
              <a:latin typeface="Lucida Console" panose="020B0609040504020204" pitchFamily="49" charset="0"/>
            </a:endParaRPr>
          </a:p>
          <a:p>
            <a:r>
              <a:rPr lang="en-US" dirty="0"/>
              <a:t>Data movement instructions: </a:t>
            </a:r>
            <a:r>
              <a:rPr lang="en-US" dirty="0">
                <a:latin typeface="Lucida Console" panose="020B0609040504020204" pitchFamily="49" charset="0"/>
              </a:rPr>
              <a:t>push</a:t>
            </a:r>
            <a:r>
              <a:rPr lang="en-US" dirty="0"/>
              <a:t>, </a:t>
            </a:r>
            <a:r>
              <a:rPr lang="en-US" dirty="0">
                <a:latin typeface="Lucida Console" panose="020B0609040504020204" pitchFamily="49" charset="0"/>
              </a:rPr>
              <a:t>mov</a:t>
            </a:r>
            <a:r>
              <a:rPr lang="en-US" dirty="0"/>
              <a:t>, </a:t>
            </a:r>
            <a:r>
              <a:rPr lang="en-US" dirty="0">
                <a:latin typeface="Lucida Console" panose="020B0609040504020204" pitchFamily="49" charset="0"/>
              </a:rPr>
              <a:t>pop</a:t>
            </a:r>
          </a:p>
          <a:p>
            <a:r>
              <a:rPr lang="en-US" dirty="0"/>
              <a:t>Branching instructions:</a:t>
            </a:r>
          </a:p>
          <a:p>
            <a:pPr lvl="1"/>
            <a:r>
              <a:rPr lang="en-US" dirty="0"/>
              <a:t>Unconditional (i.e., always jump): </a:t>
            </a:r>
            <a:r>
              <a:rPr lang="en-US" dirty="0" err="1">
                <a:latin typeface="Lucida Console" panose="020B0609040504020204" pitchFamily="49" charset="0"/>
              </a:rPr>
              <a:t>jmp</a:t>
            </a:r>
            <a:r>
              <a:rPr lang="en-US" dirty="0"/>
              <a:t>, </a:t>
            </a:r>
            <a:r>
              <a:rPr lang="en-US" dirty="0">
                <a:latin typeface="Lucida Console" panose="020B0609040504020204" pitchFamily="49" charset="0"/>
              </a:rPr>
              <a:t>ret</a:t>
            </a:r>
          </a:p>
          <a:p>
            <a:pPr lvl="1"/>
            <a:r>
              <a:rPr lang="en-US" dirty="0"/>
              <a:t>Conditional (i.e., only jump in certain circumstances): </a:t>
            </a:r>
            <a:r>
              <a:rPr lang="en-US" dirty="0" err="1">
                <a:latin typeface="Lucida Console" panose="020B0609040504020204" pitchFamily="49" charset="0"/>
              </a:rPr>
              <a:t>jle</a:t>
            </a:r>
            <a:endParaRPr lang="en-US" dirty="0">
              <a:latin typeface="Lucida Console" panose="020B0609040504020204" pitchFamily="49" charset="0"/>
            </a:endParaRPr>
          </a:p>
        </p:txBody>
      </p:sp>
      <p:grpSp>
        <p:nvGrpSpPr>
          <p:cNvPr id="57" name="Group 56">
            <a:extLst>
              <a:ext uri="{FF2B5EF4-FFF2-40B4-BE49-F238E27FC236}">
                <a16:creationId xmlns:a16="http://schemas.microsoft.com/office/drawing/2014/main" id="{BB2244BB-AB33-E697-7924-4D67540C2ACA}"/>
              </a:ext>
            </a:extLst>
          </p:cNvPr>
          <p:cNvGrpSpPr/>
          <p:nvPr/>
        </p:nvGrpSpPr>
        <p:grpSpPr>
          <a:xfrm>
            <a:off x="-25930" y="0"/>
            <a:ext cx="12205053" cy="6858000"/>
            <a:chOff x="-1" y="0"/>
            <a:chExt cx="12205053" cy="6858000"/>
          </a:xfrm>
        </p:grpSpPr>
        <p:sp>
          <p:nvSpPr>
            <p:cNvPr id="58" name="Rectangle 57">
              <a:extLst>
                <a:ext uri="{FF2B5EF4-FFF2-40B4-BE49-F238E27FC236}">
                  <a16:creationId xmlns:a16="http://schemas.microsoft.com/office/drawing/2014/main" id="{70874D70-AE1C-319C-4D2A-A83B1919E5D3}"/>
                </a:ext>
              </a:extLst>
            </p:cNvPr>
            <p:cNvSpPr/>
            <p:nvPr/>
          </p:nvSpPr>
          <p:spPr>
            <a:xfrm>
              <a:off x="-1" y="0"/>
              <a:ext cx="12205053" cy="6858000"/>
            </a:xfrm>
            <a:prstGeom prst="rect">
              <a:avLst/>
            </a:prstGeom>
            <a:solidFill>
              <a:schemeClr val="tx1">
                <a:alpha val="6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EA3069A3-CE92-2AA7-2B71-44D2A6DC9540}"/>
                </a:ext>
              </a:extLst>
            </p:cNvPr>
            <p:cNvPicPr>
              <a:picLocks noChangeAspect="1"/>
            </p:cNvPicPr>
            <p:nvPr/>
          </p:nvPicPr>
          <p:blipFill rotWithShape="1">
            <a:blip r:embed="rId6"/>
            <a:srcRect t="868"/>
            <a:stretch/>
          </p:blipFill>
          <p:spPr>
            <a:xfrm>
              <a:off x="2195512" y="284204"/>
              <a:ext cx="7800975" cy="6345195"/>
            </a:xfrm>
            <a:prstGeom prst="rect">
              <a:avLst/>
            </a:prstGeom>
          </p:spPr>
        </p:pic>
      </p:grpSp>
    </p:spTree>
    <p:extLst>
      <p:ext uri="{BB962C8B-B14F-4D97-AF65-F5344CB8AC3E}">
        <p14:creationId xmlns:p14="http://schemas.microsoft.com/office/powerpoint/2010/main" val="162433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33333E-6 -4.07407E-6 L -0.00052 0.09584 " pathEditMode="relative" rAng="0" ptsTypes="AA">
                                      <p:cBhvr>
                                        <p:cTn id="6" dur="2000" fill="hold"/>
                                        <p:tgtEl>
                                          <p:spTgt spid="17"/>
                                        </p:tgtEl>
                                        <p:attrNameLst>
                                          <p:attrName>ppt_x</p:attrName>
                                          <p:attrName>ppt_y</p:attrName>
                                        </p:attrNameLst>
                                      </p:cBhvr>
                                      <p:rCtr x="-26" y="479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32" presetClass="emph" presetSubtype="0" fill="hold" grpId="1" nodeType="withEffect">
                                  <p:stCondLst>
                                    <p:cond delay="0"/>
                                  </p:st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7"/>
                                        </p:tgtEl>
                                      </p:cBhvr>
                                    </p:animEffect>
                                    <p:set>
                                      <p:cBhvr>
                                        <p:cTn id="29" dur="1" fill="hold">
                                          <p:stCondLst>
                                            <p:cond delay="499"/>
                                          </p:stCondLst>
                                        </p:cTn>
                                        <p:tgtEl>
                                          <p:spTgt spid="57"/>
                                        </p:tgtEl>
                                        <p:attrNameLst>
                                          <p:attrName>style.visibility</p:attrName>
                                        </p:attrNameLst>
                                      </p:cBhvr>
                                      <p:to>
                                        <p:strVal val="hidden"/>
                                      </p:to>
                                    </p:set>
                                  </p:childTnLst>
                                </p:cTn>
                              </p:par>
                              <p:par>
                                <p:cTn id="30" presetID="42" presetClass="path" presetSubtype="0" accel="50000" decel="50000" fill="hold" nodeType="withEffect">
                                  <p:stCondLst>
                                    <p:cond delay="0"/>
                                  </p:stCondLst>
                                  <p:childTnLst>
                                    <p:animMotion origin="layout" path="M -0.00052 0.09584 L -0.00131 0.14561 " pathEditMode="relative" rAng="0" ptsTypes="AA">
                                      <p:cBhvr>
                                        <p:cTn id="31" dur="2000" fill="hold"/>
                                        <p:tgtEl>
                                          <p:spTgt spid="17"/>
                                        </p:tgtEl>
                                        <p:attrNameLst>
                                          <p:attrName>ppt_x</p:attrName>
                                          <p:attrName>ppt_y</p:attrName>
                                        </p:attrNameLst>
                                      </p:cBhvr>
                                      <p:rCtr x="-39" y="2477"/>
                                    </p:animMotion>
                                  </p:childTnLst>
                                </p:cTn>
                              </p:par>
                              <p:par>
                                <p:cTn id="32" presetID="10" presetClass="exit" presetSubtype="0" fill="hold" grpId="2" nodeType="with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32" presetClass="emph" presetSubtype="0" fill="hold" grpId="1" nodeType="withEffect">
                                  <p:stCondLst>
                                    <p:cond delay="0"/>
                                  </p:stCondLst>
                                  <p:childTnLst>
                                    <p:animRot by="120000">
                                      <p:cBhvr>
                                        <p:cTn id="40" dur="100" fill="hold">
                                          <p:stCondLst>
                                            <p:cond delay="0"/>
                                          </p:stCondLst>
                                        </p:cTn>
                                        <p:tgtEl>
                                          <p:spTgt spid="15"/>
                                        </p:tgtEl>
                                        <p:attrNameLst>
                                          <p:attrName>r</p:attrName>
                                        </p:attrNameLst>
                                      </p:cBhvr>
                                    </p:animRot>
                                    <p:animRot by="-240000">
                                      <p:cBhvr>
                                        <p:cTn id="41" dur="200" fill="hold">
                                          <p:stCondLst>
                                            <p:cond delay="200"/>
                                          </p:stCondLst>
                                        </p:cTn>
                                        <p:tgtEl>
                                          <p:spTgt spid="15"/>
                                        </p:tgtEl>
                                        <p:attrNameLst>
                                          <p:attrName>r</p:attrName>
                                        </p:attrNameLst>
                                      </p:cBhvr>
                                    </p:animRot>
                                    <p:animRot by="240000">
                                      <p:cBhvr>
                                        <p:cTn id="42" dur="200" fill="hold">
                                          <p:stCondLst>
                                            <p:cond delay="400"/>
                                          </p:stCondLst>
                                        </p:cTn>
                                        <p:tgtEl>
                                          <p:spTgt spid="15"/>
                                        </p:tgtEl>
                                        <p:attrNameLst>
                                          <p:attrName>r</p:attrName>
                                        </p:attrNameLst>
                                      </p:cBhvr>
                                    </p:animRot>
                                    <p:animRot by="-240000">
                                      <p:cBhvr>
                                        <p:cTn id="43" dur="200" fill="hold">
                                          <p:stCondLst>
                                            <p:cond delay="600"/>
                                          </p:stCondLst>
                                        </p:cTn>
                                        <p:tgtEl>
                                          <p:spTgt spid="15"/>
                                        </p:tgtEl>
                                        <p:attrNameLst>
                                          <p:attrName>r</p:attrName>
                                        </p:attrNameLst>
                                      </p:cBhvr>
                                    </p:animRot>
                                    <p:animRot by="120000">
                                      <p:cBhvr>
                                        <p:cTn id="44" dur="200" fill="hold">
                                          <p:stCondLst>
                                            <p:cond delay="800"/>
                                          </p:stCondLst>
                                        </p:cTn>
                                        <p:tgtEl>
                                          <p:spTgt spid="15"/>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32" presetClass="emph" presetSubtype="0" fill="hold" nodeType="withEffect">
                                  <p:stCondLst>
                                    <p:cond delay="0"/>
                                  </p:stCondLst>
                                  <p:childTnLst>
                                    <p:animRot by="120000">
                                      <p:cBhvr>
                                        <p:cTn id="51" dur="100" fill="hold">
                                          <p:stCondLst>
                                            <p:cond delay="0"/>
                                          </p:stCondLst>
                                        </p:cTn>
                                        <p:tgtEl>
                                          <p:spTgt spid="48"/>
                                        </p:tgtEl>
                                        <p:attrNameLst>
                                          <p:attrName>r</p:attrName>
                                        </p:attrNameLst>
                                      </p:cBhvr>
                                    </p:animRot>
                                    <p:animRot by="-240000">
                                      <p:cBhvr>
                                        <p:cTn id="52" dur="200" fill="hold">
                                          <p:stCondLst>
                                            <p:cond delay="200"/>
                                          </p:stCondLst>
                                        </p:cTn>
                                        <p:tgtEl>
                                          <p:spTgt spid="48"/>
                                        </p:tgtEl>
                                        <p:attrNameLst>
                                          <p:attrName>r</p:attrName>
                                        </p:attrNameLst>
                                      </p:cBhvr>
                                    </p:animRot>
                                    <p:animRot by="240000">
                                      <p:cBhvr>
                                        <p:cTn id="53" dur="200" fill="hold">
                                          <p:stCondLst>
                                            <p:cond delay="400"/>
                                          </p:stCondLst>
                                        </p:cTn>
                                        <p:tgtEl>
                                          <p:spTgt spid="48"/>
                                        </p:tgtEl>
                                        <p:attrNameLst>
                                          <p:attrName>r</p:attrName>
                                        </p:attrNameLst>
                                      </p:cBhvr>
                                    </p:animRot>
                                    <p:animRot by="-240000">
                                      <p:cBhvr>
                                        <p:cTn id="54" dur="200" fill="hold">
                                          <p:stCondLst>
                                            <p:cond delay="600"/>
                                          </p:stCondLst>
                                        </p:cTn>
                                        <p:tgtEl>
                                          <p:spTgt spid="48"/>
                                        </p:tgtEl>
                                        <p:attrNameLst>
                                          <p:attrName>r</p:attrName>
                                        </p:attrNameLst>
                                      </p:cBhvr>
                                    </p:animRot>
                                    <p:animRot by="120000">
                                      <p:cBhvr>
                                        <p:cTn id="55" dur="200" fill="hold">
                                          <p:stCondLst>
                                            <p:cond delay="800"/>
                                          </p:stCondLst>
                                        </p:cTn>
                                        <p:tgtEl>
                                          <p:spTgt spid="48"/>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32" presetClass="emph" presetSubtype="0" fill="hold" grpId="1" nodeType="withEffect">
                                  <p:stCondLst>
                                    <p:cond delay="0"/>
                                  </p:stCondLst>
                                  <p:childTnLst>
                                    <p:animRot by="120000">
                                      <p:cBhvr>
                                        <p:cTn id="62" dur="100" fill="hold">
                                          <p:stCondLst>
                                            <p:cond delay="0"/>
                                          </p:stCondLst>
                                        </p:cTn>
                                        <p:tgtEl>
                                          <p:spTgt spid="49"/>
                                        </p:tgtEl>
                                        <p:attrNameLst>
                                          <p:attrName>r</p:attrName>
                                        </p:attrNameLst>
                                      </p:cBhvr>
                                    </p:animRot>
                                    <p:animRot by="-240000">
                                      <p:cBhvr>
                                        <p:cTn id="63" dur="200" fill="hold">
                                          <p:stCondLst>
                                            <p:cond delay="200"/>
                                          </p:stCondLst>
                                        </p:cTn>
                                        <p:tgtEl>
                                          <p:spTgt spid="49"/>
                                        </p:tgtEl>
                                        <p:attrNameLst>
                                          <p:attrName>r</p:attrName>
                                        </p:attrNameLst>
                                      </p:cBhvr>
                                    </p:animRot>
                                    <p:animRot by="240000">
                                      <p:cBhvr>
                                        <p:cTn id="64" dur="200" fill="hold">
                                          <p:stCondLst>
                                            <p:cond delay="400"/>
                                          </p:stCondLst>
                                        </p:cTn>
                                        <p:tgtEl>
                                          <p:spTgt spid="49"/>
                                        </p:tgtEl>
                                        <p:attrNameLst>
                                          <p:attrName>r</p:attrName>
                                        </p:attrNameLst>
                                      </p:cBhvr>
                                    </p:animRot>
                                    <p:animRot by="-240000">
                                      <p:cBhvr>
                                        <p:cTn id="65" dur="200" fill="hold">
                                          <p:stCondLst>
                                            <p:cond delay="600"/>
                                          </p:stCondLst>
                                        </p:cTn>
                                        <p:tgtEl>
                                          <p:spTgt spid="49"/>
                                        </p:tgtEl>
                                        <p:attrNameLst>
                                          <p:attrName>r</p:attrName>
                                        </p:attrNameLst>
                                      </p:cBhvr>
                                    </p:animRot>
                                    <p:animRot by="120000">
                                      <p:cBhvr>
                                        <p:cTn id="66" dur="200" fill="hold">
                                          <p:stCondLst>
                                            <p:cond delay="800"/>
                                          </p:stCondLst>
                                        </p:cTn>
                                        <p:tgtEl>
                                          <p:spTgt spid="49"/>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3">
                                            <p:txEl>
                                              <p:pRg st="0" end="0"/>
                                            </p:txEl>
                                          </p:spTgt>
                                        </p:tgtEl>
                                        <p:attrNameLst>
                                          <p:attrName>style.visibility</p:attrName>
                                        </p:attrNameLst>
                                      </p:cBhvr>
                                      <p:to>
                                        <p:strVal val="visible"/>
                                      </p:to>
                                    </p:set>
                                    <p:animEffect transition="in" filter="fade">
                                      <p:cBhvr>
                                        <p:cTn id="71" dur="500"/>
                                        <p:tgtEl>
                                          <p:spTgt spid="53">
                                            <p:txEl>
                                              <p:pRg st="0" end="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53">
                                            <p:txEl>
                                              <p:pRg st="1" end="1"/>
                                            </p:txEl>
                                          </p:spTgt>
                                        </p:tgtEl>
                                        <p:attrNameLst>
                                          <p:attrName>style.visibility</p:attrName>
                                        </p:attrNameLst>
                                      </p:cBhvr>
                                      <p:to>
                                        <p:strVal val="visible"/>
                                      </p:to>
                                    </p:set>
                                    <p:animEffect transition="in" filter="fade">
                                      <p:cBhvr>
                                        <p:cTn id="74" dur="500"/>
                                        <p:tgtEl>
                                          <p:spTgt spid="53">
                                            <p:txEl>
                                              <p:pRg st="1" end="1"/>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53">
                                            <p:txEl>
                                              <p:pRg st="2" end="2"/>
                                            </p:txEl>
                                          </p:spTgt>
                                        </p:tgtEl>
                                        <p:attrNameLst>
                                          <p:attrName>style.visibility</p:attrName>
                                        </p:attrNameLst>
                                      </p:cBhvr>
                                      <p:to>
                                        <p:strVal val="visible"/>
                                      </p:to>
                                    </p:set>
                                    <p:animEffect transition="in" filter="fade">
                                      <p:cBhvr>
                                        <p:cTn id="77" dur="500"/>
                                        <p:tgtEl>
                                          <p:spTgt spid="53">
                                            <p:txEl>
                                              <p:pRg st="2" end="2"/>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53">
                                            <p:txEl>
                                              <p:pRg st="3" end="3"/>
                                            </p:txEl>
                                          </p:spTgt>
                                        </p:tgtEl>
                                        <p:attrNameLst>
                                          <p:attrName>style.visibility</p:attrName>
                                        </p:attrNameLst>
                                      </p:cBhvr>
                                      <p:to>
                                        <p:strVal val="visible"/>
                                      </p:to>
                                    </p:set>
                                    <p:animEffect transition="in" filter="fade">
                                      <p:cBhvr>
                                        <p:cTn id="80" dur="500"/>
                                        <p:tgtEl>
                                          <p:spTgt spid="53">
                                            <p:txEl>
                                              <p:pRg st="3" end="3"/>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53">
                                            <p:txEl>
                                              <p:pRg st="4" end="4"/>
                                            </p:txEl>
                                          </p:spTgt>
                                        </p:tgtEl>
                                        <p:attrNameLst>
                                          <p:attrName>style.visibility</p:attrName>
                                        </p:attrNameLst>
                                      </p:cBhvr>
                                      <p:to>
                                        <p:strVal val="visible"/>
                                      </p:to>
                                    </p:set>
                                    <p:animEffect transition="in" filter="fade">
                                      <p:cBhvr>
                                        <p:cTn id="83" dur="500"/>
                                        <p:tgtEl>
                                          <p:spTgt spid="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animBg="1"/>
      <p:bldP spid="2" grpId="1" animBg="1"/>
      <p:bldP spid="2" grpId="2" animBg="1"/>
      <p:bldP spid="15" grpId="0" animBg="1"/>
      <p:bldP spid="15" grpId="1" animBg="1"/>
      <p:bldP spid="49" grpId="0" animBg="1"/>
      <p:bldP spid="4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ACE95-664A-D09C-FAD5-6D945E141EED}"/>
              </a:ext>
            </a:extLst>
          </p:cNvPr>
          <p:cNvPicPr>
            <a:picLocks noChangeAspect="1"/>
          </p:cNvPicPr>
          <p:nvPr/>
        </p:nvPicPr>
        <p:blipFill rotWithShape="1">
          <a:blip r:embed="rId3"/>
          <a:srcRect r="2297"/>
          <a:stretch/>
        </p:blipFill>
        <p:spPr>
          <a:xfrm>
            <a:off x="0" y="0"/>
            <a:ext cx="11911914" cy="6858000"/>
          </a:xfrm>
          <a:prstGeom prst="rect">
            <a:avLst/>
          </a:prstGeom>
        </p:spPr>
      </p:pic>
      <p:sp>
        <p:nvSpPr>
          <p:cNvPr id="6" name="Oval 5">
            <a:extLst>
              <a:ext uri="{FF2B5EF4-FFF2-40B4-BE49-F238E27FC236}">
                <a16:creationId xmlns:a16="http://schemas.microsoft.com/office/drawing/2014/main" id="{0C45FAF8-8D1F-25AC-1C98-14B5D5F40BCA}"/>
              </a:ext>
            </a:extLst>
          </p:cNvPr>
          <p:cNvSpPr/>
          <p:nvPr/>
        </p:nvSpPr>
        <p:spPr>
          <a:xfrm>
            <a:off x="3225114" y="1594071"/>
            <a:ext cx="2100648" cy="161868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A4D4DF81-8F34-B40C-426E-EEB229F3C8EF}"/>
              </a:ext>
            </a:extLst>
          </p:cNvPr>
          <p:cNvSpPr/>
          <p:nvPr/>
        </p:nvSpPr>
        <p:spPr>
          <a:xfrm rot="17328345">
            <a:off x="3440554" y="3414229"/>
            <a:ext cx="902043" cy="55605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1DA1F18-F8C7-A690-25DC-DC8FE315749A}"/>
              </a:ext>
            </a:extLst>
          </p:cNvPr>
          <p:cNvPicPr>
            <a:picLocks noChangeAspect="1"/>
          </p:cNvPicPr>
          <p:nvPr/>
        </p:nvPicPr>
        <p:blipFill>
          <a:blip r:embed="rId4"/>
          <a:stretch>
            <a:fillRect/>
          </a:stretch>
        </p:blipFill>
        <p:spPr>
          <a:xfrm>
            <a:off x="0" y="0"/>
            <a:ext cx="12192000" cy="6858000"/>
          </a:xfrm>
          <a:prstGeom prst="rect">
            <a:avLst/>
          </a:prstGeom>
        </p:spPr>
      </p:pic>
      <p:grpSp>
        <p:nvGrpSpPr>
          <p:cNvPr id="18" name="Group 17">
            <a:extLst>
              <a:ext uri="{FF2B5EF4-FFF2-40B4-BE49-F238E27FC236}">
                <a16:creationId xmlns:a16="http://schemas.microsoft.com/office/drawing/2014/main" id="{A2879EB9-59FD-2171-C7C3-78BC33AD25BE}"/>
              </a:ext>
            </a:extLst>
          </p:cNvPr>
          <p:cNvGrpSpPr/>
          <p:nvPr/>
        </p:nvGrpSpPr>
        <p:grpSpPr>
          <a:xfrm>
            <a:off x="1161535" y="273977"/>
            <a:ext cx="10096619" cy="6233206"/>
            <a:chOff x="1161535" y="273977"/>
            <a:chExt cx="10096619" cy="6233206"/>
          </a:xfrm>
        </p:grpSpPr>
        <p:pic>
          <p:nvPicPr>
            <p:cNvPr id="11" name="Picture 10">
              <a:extLst>
                <a:ext uri="{FF2B5EF4-FFF2-40B4-BE49-F238E27FC236}">
                  <a16:creationId xmlns:a16="http://schemas.microsoft.com/office/drawing/2014/main" id="{2CCA4CD9-76F3-2B3D-97C1-9F550E39937D}"/>
                </a:ext>
              </a:extLst>
            </p:cNvPr>
            <p:cNvPicPr>
              <a:picLocks noChangeAspect="1"/>
            </p:cNvPicPr>
            <p:nvPr/>
          </p:nvPicPr>
          <p:blipFill>
            <a:blip r:embed="rId5"/>
            <a:stretch>
              <a:fillRect/>
            </a:stretch>
          </p:blipFill>
          <p:spPr>
            <a:xfrm>
              <a:off x="2680966" y="4305552"/>
              <a:ext cx="8577188" cy="2201631"/>
            </a:xfrm>
            <a:prstGeom prst="rect">
              <a:avLst/>
            </a:prstGeom>
          </p:spPr>
        </p:pic>
        <p:cxnSp>
          <p:nvCxnSpPr>
            <p:cNvPr id="13" name="Straight Connector 12">
              <a:extLst>
                <a:ext uri="{FF2B5EF4-FFF2-40B4-BE49-F238E27FC236}">
                  <a16:creationId xmlns:a16="http://schemas.microsoft.com/office/drawing/2014/main" id="{EEDDAB0E-E4D5-CB4D-1C0C-9AE8669C4A9E}"/>
                </a:ext>
              </a:extLst>
            </p:cNvPr>
            <p:cNvCxnSpPr>
              <a:cxnSpLocks/>
            </p:cNvCxnSpPr>
            <p:nvPr/>
          </p:nvCxnSpPr>
          <p:spPr>
            <a:xfrm>
              <a:off x="1161535" y="273977"/>
              <a:ext cx="1519431" cy="3934849"/>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92C8645-91CB-46E9-029D-D63FE9426EB8}"/>
                </a:ext>
              </a:extLst>
            </p:cNvPr>
            <p:cNvCxnSpPr>
              <a:cxnSpLocks/>
            </p:cNvCxnSpPr>
            <p:nvPr/>
          </p:nvCxnSpPr>
          <p:spPr>
            <a:xfrm>
              <a:off x="2199505" y="273977"/>
              <a:ext cx="9058649" cy="403157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22" name="Picture 21">
            <a:extLst>
              <a:ext uri="{FF2B5EF4-FFF2-40B4-BE49-F238E27FC236}">
                <a16:creationId xmlns:a16="http://schemas.microsoft.com/office/drawing/2014/main" id="{F3BB5589-7F6C-186A-5CC1-85E6779C1E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 y="0"/>
            <a:ext cx="5371802" cy="6858000"/>
          </a:xfrm>
          <a:prstGeom prst="rect">
            <a:avLst/>
          </a:prstGeom>
        </p:spPr>
      </p:pic>
      <p:sp>
        <p:nvSpPr>
          <p:cNvPr id="23" name="Rectangle 22">
            <a:extLst>
              <a:ext uri="{FF2B5EF4-FFF2-40B4-BE49-F238E27FC236}">
                <a16:creationId xmlns:a16="http://schemas.microsoft.com/office/drawing/2014/main" id="{8431A063-C478-A1D2-C381-F25DFDA8D91F}"/>
              </a:ext>
            </a:extLst>
          </p:cNvPr>
          <p:cNvSpPr/>
          <p:nvPr/>
        </p:nvSpPr>
        <p:spPr>
          <a:xfrm>
            <a:off x="5374964" y="0"/>
            <a:ext cx="6817036"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a:extLst>
              <a:ext uri="{FF2B5EF4-FFF2-40B4-BE49-F238E27FC236}">
                <a16:creationId xmlns:a16="http://schemas.microsoft.com/office/drawing/2014/main" id="{C89F6C80-F757-6285-6EFB-7172E63576D0}"/>
              </a:ext>
            </a:extLst>
          </p:cNvPr>
          <p:cNvSpPr>
            <a:spLocks noGrp="1"/>
          </p:cNvSpPr>
          <p:nvPr>
            <p:ph idx="1"/>
          </p:nvPr>
        </p:nvSpPr>
        <p:spPr>
          <a:xfrm>
            <a:off x="5424166" y="461457"/>
            <a:ext cx="6536950" cy="6460455"/>
          </a:xfrm>
        </p:spPr>
        <p:txBody>
          <a:bodyPr>
            <a:normAutofit fontScale="92500"/>
          </a:bodyPr>
          <a:lstStyle/>
          <a:p>
            <a:r>
              <a:rPr lang="en-US" sz="4400" dirty="0">
                <a:solidFill>
                  <a:schemeClr val="bg1"/>
                </a:solidFill>
              </a:rPr>
              <a:t>The Intel manuals get easier to read with practice</a:t>
            </a:r>
          </a:p>
          <a:p>
            <a:r>
              <a:rPr lang="en-US" sz="4400" dirty="0">
                <a:solidFill>
                  <a:schemeClr val="bg1"/>
                </a:solidFill>
              </a:rPr>
              <a:t>The Intel manuals are also the definitive source on how x86 chips work!</a:t>
            </a:r>
          </a:p>
          <a:p>
            <a:pPr lvl="1"/>
            <a:r>
              <a:rPr lang="en-US" sz="4000" dirty="0">
                <a:solidFill>
                  <a:schemeClr val="bg1"/>
                </a:solidFill>
              </a:rPr>
              <a:t>Random Internet sources are not always correct</a:t>
            </a:r>
          </a:p>
          <a:p>
            <a:pPr lvl="1"/>
            <a:r>
              <a:rPr lang="en-US" sz="4000" dirty="0">
                <a:solidFill>
                  <a:schemeClr val="bg1"/>
                </a:solidFill>
              </a:rPr>
              <a:t>Being able to search the Intel manuals for ground truth is a very useful skill😅</a:t>
            </a:r>
            <a:endParaRPr lang="en-US" sz="4000" b="1" dirty="0"/>
          </a:p>
        </p:txBody>
      </p:sp>
    </p:spTree>
    <p:extLst>
      <p:ext uri="{BB962C8B-B14F-4D97-AF65-F5344CB8AC3E}">
        <p14:creationId xmlns:p14="http://schemas.microsoft.com/office/powerpoint/2010/main" val="418771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Effect transition="in" filter="fade">
                                      <p:cBhvr>
                                        <p:cTn id="20" dur="500"/>
                                        <p:tgtEl>
                                          <p:spTgt spid="24">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xEl>
                                              <p:pRg st="2" end="2"/>
                                            </p:txEl>
                                          </p:spTgt>
                                        </p:tgtEl>
                                        <p:attrNameLst>
                                          <p:attrName>style.visibility</p:attrName>
                                        </p:attrNameLst>
                                      </p:cBhvr>
                                      <p:to>
                                        <p:strVal val="visible"/>
                                      </p:to>
                                    </p:set>
                                    <p:animEffect transition="in" filter="fade">
                                      <p:cBhvr>
                                        <p:cTn id="23" dur="500"/>
                                        <p:tgtEl>
                                          <p:spTgt spid="2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xEl>
                                              <p:pRg st="3" end="3"/>
                                            </p:txEl>
                                          </p:spTgt>
                                        </p:tgtEl>
                                        <p:attrNameLst>
                                          <p:attrName>style.visibility</p:attrName>
                                        </p:attrNameLst>
                                      </p:cBhvr>
                                      <p:to>
                                        <p:strVal val="visible"/>
                                      </p:to>
                                    </p:set>
                                    <p:animEffect transition="in" filter="fade">
                                      <p:cBhvr>
                                        <p:cTn id="26" dur="500"/>
                                        <p:tgtEl>
                                          <p:spTgt spid="24">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0C8B-E613-8D38-42D4-5D06F6ECFC8A}"/>
              </a:ext>
            </a:extLst>
          </p:cNvPr>
          <p:cNvSpPr>
            <a:spLocks noGrp="1"/>
          </p:cNvSpPr>
          <p:nvPr>
            <p:ph type="title"/>
          </p:nvPr>
        </p:nvSpPr>
        <p:spPr>
          <a:xfrm>
            <a:off x="0" y="0"/>
            <a:ext cx="12192000" cy="787657"/>
          </a:xfrm>
        </p:spPr>
        <p:txBody>
          <a:bodyPr/>
          <a:lstStyle/>
          <a:p>
            <a:r>
              <a:rPr lang="en-US" dirty="0"/>
              <a:t>Register Slices</a:t>
            </a:r>
          </a:p>
        </p:txBody>
      </p:sp>
      <p:sp>
        <p:nvSpPr>
          <p:cNvPr id="3" name="Content Placeholder 2">
            <a:extLst>
              <a:ext uri="{FF2B5EF4-FFF2-40B4-BE49-F238E27FC236}">
                <a16:creationId xmlns:a16="http://schemas.microsoft.com/office/drawing/2014/main" id="{18C88ECE-B497-52E1-6791-CEFFB5FBBC51}"/>
              </a:ext>
            </a:extLst>
          </p:cNvPr>
          <p:cNvSpPr>
            <a:spLocks noGrp="1"/>
          </p:cNvSpPr>
          <p:nvPr>
            <p:ph idx="1"/>
          </p:nvPr>
        </p:nvSpPr>
        <p:spPr>
          <a:xfrm>
            <a:off x="170934" y="787656"/>
            <a:ext cx="11839833" cy="6070343"/>
          </a:xfrm>
        </p:spPr>
        <p:txBody>
          <a:bodyPr>
            <a:normAutofit fontScale="92500"/>
          </a:bodyPr>
          <a:lstStyle/>
          <a:p>
            <a:r>
              <a:rPr lang="en-US" dirty="0"/>
              <a:t>Recall that an b-bit processor has registers that are b bits wide</a:t>
            </a:r>
          </a:p>
          <a:p>
            <a:r>
              <a:rPr lang="en-US" dirty="0"/>
              <a:t>The bit-width of x86 processors has evolved over time</a:t>
            </a:r>
          </a:p>
          <a:p>
            <a:pPr lvl="1"/>
            <a:r>
              <a:rPr lang="en-US" dirty="0"/>
              <a:t>The first x86 processor was 16-bit</a:t>
            </a:r>
          </a:p>
          <a:p>
            <a:pPr lvl="1"/>
            <a:r>
              <a:rPr lang="en-US" dirty="0"/>
              <a:t>Eventually, x86 processors transitioned to 32-bits and then 64-bits</a:t>
            </a:r>
          </a:p>
          <a:p>
            <a:r>
              <a:rPr lang="en-US" dirty="0"/>
              <a:t>However, on a modern x86-64 processor, some general-purpose registers can be accessed via slices that expose only a contiguous subset of the bits in the register!</a:t>
            </a:r>
          </a:p>
          <a:p>
            <a:pPr lvl="1"/>
            <a:r>
              <a:rPr lang="en-US" dirty="0">
                <a:latin typeface="Lucida Console" panose="020B0609040504020204" pitchFamily="49" charset="0"/>
              </a:rPr>
              <a:t>%</a:t>
            </a:r>
            <a:r>
              <a:rPr lang="en-US" dirty="0" err="1">
                <a:latin typeface="Lucida Console" panose="020B0609040504020204" pitchFamily="49" charset="0"/>
              </a:rPr>
              <a:t>rax</a:t>
            </a:r>
            <a:r>
              <a:rPr lang="en-US" dirty="0"/>
              <a:t>: the entire register (bits 0—63)</a:t>
            </a:r>
          </a:p>
          <a:p>
            <a:pPr lvl="1"/>
            <a:r>
              <a:rPr lang="en-US" dirty="0">
                <a:latin typeface="Lucida Console" panose="020B0609040504020204" pitchFamily="49" charset="0"/>
              </a:rPr>
              <a:t>%</a:t>
            </a:r>
            <a:r>
              <a:rPr lang="en-US" dirty="0" err="1">
                <a:latin typeface="Lucida Console" panose="020B0609040504020204" pitchFamily="49" charset="0"/>
              </a:rPr>
              <a:t>eax</a:t>
            </a:r>
            <a:r>
              <a:rPr lang="en-US" dirty="0"/>
              <a:t>: the lowest 32 bits (bits 0—31)</a:t>
            </a:r>
          </a:p>
          <a:p>
            <a:pPr lvl="1"/>
            <a:r>
              <a:rPr lang="en-US" dirty="0">
                <a:latin typeface="Lucida Console" panose="020B0609040504020204" pitchFamily="49" charset="0"/>
              </a:rPr>
              <a:t>%ax</a:t>
            </a:r>
            <a:r>
              <a:rPr lang="en-US" dirty="0"/>
              <a:t>: the lowest 16 bits (bits 0—15)</a:t>
            </a:r>
          </a:p>
          <a:p>
            <a:pPr lvl="1"/>
            <a:r>
              <a:rPr lang="en-US" dirty="0">
                <a:latin typeface="Lucida Console" panose="020B0609040504020204" pitchFamily="49" charset="0"/>
              </a:rPr>
              <a:t>%ah</a:t>
            </a:r>
            <a:r>
              <a:rPr lang="en-US" dirty="0"/>
              <a:t>: bits 8—15</a:t>
            </a:r>
          </a:p>
          <a:p>
            <a:r>
              <a:rPr lang="en-US" dirty="0"/>
              <a:t>For instructions that manipulate registers, the suffix of the instruction indicates which register slices are being manipulated</a:t>
            </a:r>
          </a:p>
          <a:p>
            <a:pPr lvl="1"/>
            <a:r>
              <a:rPr lang="en-US" dirty="0" err="1">
                <a:latin typeface="Lucida Console" panose="020B0609040504020204" pitchFamily="49" charset="0"/>
              </a:rPr>
              <a:t>movl</a:t>
            </a:r>
            <a:r>
              <a:rPr lang="en-US" dirty="0">
                <a:latin typeface="Lucida Console" panose="020B0609040504020204" pitchFamily="49" charset="0"/>
              </a:rPr>
              <a:t> $100, %</a:t>
            </a:r>
            <a:r>
              <a:rPr lang="en-US" dirty="0" err="1">
                <a:latin typeface="Lucida Console" panose="020B0609040504020204" pitchFamily="49" charset="0"/>
              </a:rPr>
              <a:t>eax</a:t>
            </a:r>
            <a:r>
              <a:rPr lang="en-US" dirty="0"/>
              <a:t>: Move the 32-bit number 100 into </a:t>
            </a:r>
            <a:r>
              <a:rPr lang="en-US" dirty="0">
                <a:latin typeface="Lucida Console" panose="020B0609040504020204" pitchFamily="49" charset="0"/>
              </a:rPr>
              <a:t>%</a:t>
            </a:r>
            <a:r>
              <a:rPr lang="en-US" dirty="0" err="1">
                <a:latin typeface="Lucida Console" panose="020B0609040504020204" pitchFamily="49" charset="0"/>
              </a:rPr>
              <a:t>eax</a:t>
            </a:r>
            <a:r>
              <a:rPr lang="en-US" dirty="0"/>
              <a:t>, setting bits 32—63 to zero</a:t>
            </a:r>
          </a:p>
          <a:p>
            <a:pPr lvl="1"/>
            <a:r>
              <a:rPr lang="en-US" dirty="0" err="1">
                <a:latin typeface="Lucida Console" panose="020B0609040504020204" pitchFamily="49" charset="0"/>
              </a:rPr>
              <a:t>movq</a:t>
            </a:r>
            <a:r>
              <a:rPr lang="en-US" dirty="0">
                <a:latin typeface="Lucida Console" panose="020B0609040504020204" pitchFamily="49" charset="0"/>
              </a:rPr>
              <a:t> $100, %</a:t>
            </a:r>
            <a:r>
              <a:rPr lang="en-US" dirty="0" err="1">
                <a:latin typeface="Lucida Console" panose="020B0609040504020204" pitchFamily="49" charset="0"/>
              </a:rPr>
              <a:t>rax</a:t>
            </a:r>
            <a:r>
              <a:rPr lang="en-US" dirty="0"/>
              <a:t>: Move the 64-bit number 100 into </a:t>
            </a:r>
            <a:r>
              <a:rPr lang="en-US" dirty="0">
                <a:latin typeface="Lucida Console" panose="020B0609040504020204" pitchFamily="49" charset="0"/>
              </a:rPr>
              <a:t>%</a:t>
            </a:r>
            <a:r>
              <a:rPr lang="en-US" dirty="0" err="1">
                <a:latin typeface="Lucida Console" panose="020B0609040504020204" pitchFamily="49" charset="0"/>
              </a:rPr>
              <a:t>rax</a:t>
            </a:r>
            <a:endParaRPr lang="en-US" dirty="0">
              <a:latin typeface="Lucida Console" panose="020B0609040504020204" pitchFamily="49" charset="0"/>
            </a:endParaRPr>
          </a:p>
          <a:p>
            <a:pPr lvl="1"/>
            <a:r>
              <a:rPr lang="en-US" dirty="0" err="1">
                <a:latin typeface="Lucida Console" panose="020B0609040504020204" pitchFamily="49" charset="0"/>
              </a:rPr>
              <a:t>movl</a:t>
            </a:r>
            <a:r>
              <a:rPr lang="en-US" dirty="0">
                <a:latin typeface="Lucida Console" panose="020B0609040504020204" pitchFamily="49" charset="0"/>
              </a:rPr>
              <a:t> $100, %</a:t>
            </a:r>
            <a:r>
              <a:rPr lang="en-US" dirty="0" err="1">
                <a:latin typeface="Lucida Console" panose="020B0609040504020204" pitchFamily="49" charset="0"/>
              </a:rPr>
              <a:t>rax</a:t>
            </a:r>
            <a:r>
              <a:rPr lang="en-US" dirty="0"/>
              <a:t>: Syntax error!</a:t>
            </a:r>
          </a:p>
          <a:p>
            <a:pPr lvl="1"/>
            <a:endParaRPr lang="en-US" dirty="0"/>
          </a:p>
        </p:txBody>
      </p:sp>
      <p:grpSp>
        <p:nvGrpSpPr>
          <p:cNvPr id="8" name="Group 7">
            <a:extLst>
              <a:ext uri="{FF2B5EF4-FFF2-40B4-BE49-F238E27FC236}">
                <a16:creationId xmlns:a16="http://schemas.microsoft.com/office/drawing/2014/main" id="{D69A21CE-AA70-9951-1DE2-D433E9B6989D}"/>
              </a:ext>
            </a:extLst>
          </p:cNvPr>
          <p:cNvGrpSpPr/>
          <p:nvPr/>
        </p:nvGrpSpPr>
        <p:grpSpPr>
          <a:xfrm>
            <a:off x="6481674" y="3268828"/>
            <a:ext cx="5336259" cy="2081648"/>
            <a:chOff x="6481674" y="3268828"/>
            <a:chExt cx="5336259" cy="2081648"/>
          </a:xfrm>
        </p:grpSpPr>
        <p:sp>
          <p:nvSpPr>
            <p:cNvPr id="5" name="TextBox 4">
              <a:extLst>
                <a:ext uri="{FF2B5EF4-FFF2-40B4-BE49-F238E27FC236}">
                  <a16:creationId xmlns:a16="http://schemas.microsoft.com/office/drawing/2014/main" id="{4E47E152-277E-A5E4-C9B2-24D7D26DFEC9}"/>
                </a:ext>
              </a:extLst>
            </p:cNvPr>
            <p:cNvSpPr txBox="1"/>
            <p:nvPr/>
          </p:nvSpPr>
          <p:spPr>
            <a:xfrm>
              <a:off x="8271543" y="3268828"/>
              <a:ext cx="3546390" cy="1477328"/>
            </a:xfrm>
            <a:prstGeom prst="rect">
              <a:avLst/>
            </a:prstGeom>
            <a:solidFill>
              <a:schemeClr val="bg1">
                <a:lumMod val="95000"/>
              </a:schemeClr>
            </a:solidFill>
            <a:ln>
              <a:solidFill>
                <a:schemeClr val="tx1"/>
              </a:solidFill>
            </a:ln>
          </p:spPr>
          <p:txBody>
            <a:bodyPr wrap="square" rtlCol="0">
              <a:spAutoFit/>
            </a:bodyPr>
            <a:lstStyle/>
            <a:p>
              <a:r>
                <a:rPr lang="en-US" b="1" u="sng" dirty="0"/>
                <a:t>Instruction suffix table</a:t>
              </a:r>
            </a:p>
            <a:p>
              <a:r>
                <a:rPr lang="en-US" b="1" dirty="0"/>
                <a:t>b: 8-bit operands (“</a:t>
              </a:r>
              <a:r>
                <a:rPr lang="en-US" b="1" i="1" u="sng" dirty="0"/>
                <a:t>b</a:t>
              </a:r>
              <a:r>
                <a:rPr lang="en-US" b="1" dirty="0"/>
                <a:t>ytes”)</a:t>
              </a:r>
            </a:p>
            <a:p>
              <a:r>
                <a:rPr lang="en-US" b="1" dirty="0"/>
                <a:t>w: 16-bit operands (“</a:t>
              </a:r>
              <a:r>
                <a:rPr lang="en-US" b="1" i="1" u="sng" dirty="0"/>
                <a:t>w</a:t>
              </a:r>
              <a:r>
                <a:rPr lang="en-US" b="1" dirty="0"/>
                <a:t>ords”)</a:t>
              </a:r>
            </a:p>
            <a:p>
              <a:r>
                <a:rPr lang="en-US" b="1" dirty="0"/>
                <a:t>l: 32-bit operands (“</a:t>
              </a:r>
              <a:r>
                <a:rPr lang="en-US" b="1" i="1" u="sng" dirty="0"/>
                <a:t>l</a:t>
              </a:r>
              <a:r>
                <a:rPr lang="en-US" b="1" dirty="0"/>
                <a:t>ong words”)</a:t>
              </a:r>
            </a:p>
            <a:p>
              <a:r>
                <a:rPr lang="en-US" b="1" dirty="0"/>
                <a:t>q: 64-bit operands (“</a:t>
              </a:r>
              <a:r>
                <a:rPr lang="en-US" b="1" i="1" u="sng" dirty="0"/>
                <a:t>q</a:t>
              </a:r>
              <a:r>
                <a:rPr lang="en-US" b="1" dirty="0"/>
                <a:t>uad words”)</a:t>
              </a:r>
            </a:p>
          </p:txBody>
        </p:sp>
        <p:cxnSp>
          <p:nvCxnSpPr>
            <p:cNvPr id="7" name="Connector: Elbow 6">
              <a:extLst>
                <a:ext uri="{FF2B5EF4-FFF2-40B4-BE49-F238E27FC236}">
                  <a16:creationId xmlns:a16="http://schemas.microsoft.com/office/drawing/2014/main" id="{BA26A337-AA03-BDBA-7269-B0DBED1B6297}"/>
                </a:ext>
              </a:extLst>
            </p:cNvPr>
            <p:cNvCxnSpPr>
              <a:cxnSpLocks/>
            </p:cNvCxnSpPr>
            <p:nvPr/>
          </p:nvCxnSpPr>
          <p:spPr>
            <a:xfrm flipV="1">
              <a:off x="6481674" y="4746157"/>
              <a:ext cx="5143424" cy="604319"/>
            </a:xfrm>
            <a:prstGeom prst="bentConnector2">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781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0C8B-E613-8D38-42D4-5D06F6ECFC8A}"/>
              </a:ext>
            </a:extLst>
          </p:cNvPr>
          <p:cNvSpPr>
            <a:spLocks noGrp="1"/>
          </p:cNvSpPr>
          <p:nvPr>
            <p:ph type="title"/>
          </p:nvPr>
        </p:nvSpPr>
        <p:spPr>
          <a:xfrm>
            <a:off x="0" y="0"/>
            <a:ext cx="12192000" cy="787657"/>
          </a:xfrm>
        </p:spPr>
        <p:txBody>
          <a:bodyPr/>
          <a:lstStyle/>
          <a:p>
            <a:r>
              <a:rPr lang="en-US" dirty="0"/>
              <a:t>Register Slices</a:t>
            </a:r>
          </a:p>
        </p:txBody>
      </p:sp>
      <p:sp>
        <p:nvSpPr>
          <p:cNvPr id="3" name="Content Placeholder 2">
            <a:extLst>
              <a:ext uri="{FF2B5EF4-FFF2-40B4-BE49-F238E27FC236}">
                <a16:creationId xmlns:a16="http://schemas.microsoft.com/office/drawing/2014/main" id="{18C88ECE-B497-52E1-6791-CEFFB5FBBC51}"/>
              </a:ext>
            </a:extLst>
          </p:cNvPr>
          <p:cNvSpPr>
            <a:spLocks noGrp="1"/>
          </p:cNvSpPr>
          <p:nvPr>
            <p:ph idx="1"/>
          </p:nvPr>
        </p:nvSpPr>
        <p:spPr>
          <a:xfrm>
            <a:off x="170934" y="815550"/>
            <a:ext cx="11839833" cy="6413157"/>
          </a:xfrm>
        </p:spPr>
        <p:txBody>
          <a:bodyPr>
            <a:normAutofit/>
          </a:bodyPr>
          <a:lstStyle/>
          <a:p>
            <a:pPr>
              <a:lnSpc>
                <a:spcPct val="85000"/>
              </a:lnSpc>
            </a:pPr>
            <a:r>
              <a:rPr lang="en-US" dirty="0"/>
              <a:t>Compilers use register slices to naturally map source-code numeric types to the appropriately-sized registers</a:t>
            </a:r>
          </a:p>
          <a:p>
            <a:pPr>
              <a:lnSpc>
                <a:spcPct val="85000"/>
              </a:lnSpc>
            </a:pPr>
            <a:endParaRPr lang="en-US" dirty="0"/>
          </a:p>
          <a:p>
            <a:pPr>
              <a:lnSpc>
                <a:spcPct val="85000"/>
              </a:lnSpc>
            </a:pPr>
            <a:endParaRPr lang="en-US" dirty="0"/>
          </a:p>
          <a:p>
            <a:pPr>
              <a:lnSpc>
                <a:spcPct val="85000"/>
              </a:lnSpc>
            </a:pPr>
            <a:endParaRPr lang="en-US" dirty="0"/>
          </a:p>
          <a:p>
            <a:pPr>
              <a:lnSpc>
                <a:spcPct val="85000"/>
              </a:lnSpc>
            </a:pPr>
            <a:endParaRPr lang="en-US" dirty="0"/>
          </a:p>
          <a:p>
            <a:pPr>
              <a:lnSpc>
                <a:spcPct val="85000"/>
              </a:lnSpc>
            </a:pPr>
            <a:endParaRPr lang="en-US" dirty="0"/>
          </a:p>
          <a:p>
            <a:pPr>
              <a:lnSpc>
                <a:spcPct val="85000"/>
              </a:lnSpc>
            </a:pPr>
            <a:endParaRPr lang="en-US" dirty="0"/>
          </a:p>
          <a:p>
            <a:pPr>
              <a:lnSpc>
                <a:spcPct val="85000"/>
              </a:lnSpc>
            </a:pPr>
            <a:r>
              <a:rPr lang="en-US" dirty="0"/>
              <a:t>Supporting 16-bit and 32-bit instructions also allows an x86-64 CPU to provide </a:t>
            </a:r>
            <a:r>
              <a:rPr lang="en-US" b="1" i="1" dirty="0"/>
              <a:t>backwards compatibility</a:t>
            </a:r>
            <a:r>
              <a:rPr lang="en-US" dirty="0"/>
              <a:t> with old software that was compiled for 16-bit or 32-bit x86 CPUs!</a:t>
            </a:r>
          </a:p>
          <a:p>
            <a:pPr lvl="1">
              <a:lnSpc>
                <a:spcPct val="85000"/>
              </a:lnSpc>
            </a:pPr>
            <a:r>
              <a:rPr lang="en-US" dirty="0"/>
              <a:t>Such software will automatically benefit from the faster clock speeds of a modern chip</a:t>
            </a:r>
          </a:p>
          <a:p>
            <a:pPr lvl="1">
              <a:lnSpc>
                <a:spcPct val="85000"/>
              </a:lnSpc>
            </a:pPr>
            <a:r>
              <a:rPr lang="en-US" dirty="0"/>
              <a:t>However, Intel engineers experience continual sadness in having to always add compatibility circuitry to otherwise state-of-the-art chips</a:t>
            </a:r>
          </a:p>
        </p:txBody>
      </p:sp>
      <p:grpSp>
        <p:nvGrpSpPr>
          <p:cNvPr id="13" name="Group 12">
            <a:extLst>
              <a:ext uri="{FF2B5EF4-FFF2-40B4-BE49-F238E27FC236}">
                <a16:creationId xmlns:a16="http://schemas.microsoft.com/office/drawing/2014/main" id="{233D7878-DD53-9DD7-ADFC-FDF846F34F22}"/>
              </a:ext>
            </a:extLst>
          </p:cNvPr>
          <p:cNvGrpSpPr/>
          <p:nvPr/>
        </p:nvGrpSpPr>
        <p:grpSpPr>
          <a:xfrm>
            <a:off x="2026512" y="1742303"/>
            <a:ext cx="3768811" cy="2855103"/>
            <a:chOff x="2026512" y="1742303"/>
            <a:chExt cx="3768811" cy="2855103"/>
          </a:xfrm>
        </p:grpSpPr>
        <p:sp>
          <p:nvSpPr>
            <p:cNvPr id="4" name="TextBox 3">
              <a:extLst>
                <a:ext uri="{FF2B5EF4-FFF2-40B4-BE49-F238E27FC236}">
                  <a16:creationId xmlns:a16="http://schemas.microsoft.com/office/drawing/2014/main" id="{028C2CA2-914C-DEFD-0290-2E68FC263502}"/>
                </a:ext>
              </a:extLst>
            </p:cNvPr>
            <p:cNvSpPr txBox="1"/>
            <p:nvPr/>
          </p:nvSpPr>
          <p:spPr>
            <a:xfrm>
              <a:off x="2026512" y="1742303"/>
              <a:ext cx="3299254" cy="1200329"/>
            </a:xfrm>
            <a:prstGeom prst="rect">
              <a:avLst/>
            </a:prstGeom>
            <a:solidFill>
              <a:schemeClr val="bg1">
                <a:lumMod val="95000"/>
              </a:schemeClr>
            </a:solidFill>
          </p:spPr>
          <p:txBody>
            <a:bodyPr wrap="square">
              <a:spAutoFit/>
            </a:bodyPr>
            <a:lstStyle/>
            <a:p>
              <a:r>
                <a:rPr lang="en-US" dirty="0">
                  <a:solidFill>
                    <a:srgbClr val="00B050"/>
                  </a:solidFill>
                  <a:latin typeface="Lucida Console" panose="020B0609040504020204" pitchFamily="49" charset="0"/>
                </a:rPr>
                <a:t>//C++ code</a:t>
              </a:r>
            </a:p>
            <a:p>
              <a:r>
                <a:rPr lang="en-US" dirty="0">
                  <a:solidFill>
                    <a:schemeClr val="accent1"/>
                  </a:solidFill>
                  <a:latin typeface="Lucida Console" panose="020B0609040504020204" pitchFamily="49" charset="0"/>
                </a:rPr>
                <a:t>int</a:t>
              </a:r>
              <a:r>
                <a:rPr lang="en-US" dirty="0">
                  <a:latin typeface="Lucida Console" panose="020B0609040504020204" pitchFamily="49" charset="0"/>
                </a:rPr>
                <a:t> f(</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x, </a:t>
              </a:r>
              <a:r>
                <a:rPr lang="en-US" dirty="0">
                  <a:solidFill>
                    <a:schemeClr val="accent1"/>
                  </a:solidFill>
                  <a:latin typeface="Lucida Console" panose="020B0609040504020204" pitchFamily="49" charset="0"/>
                </a:rPr>
                <a:t>int</a:t>
              </a:r>
              <a:r>
                <a:rPr lang="en-US" dirty="0">
                  <a:latin typeface="Lucida Console" panose="020B0609040504020204" pitchFamily="49" charset="0"/>
                </a:rPr>
                <a:t> y)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x + y;</a:t>
              </a:r>
            </a:p>
            <a:p>
              <a:r>
                <a:rPr lang="en-US" dirty="0">
                  <a:latin typeface="Lucida Console" panose="020B0609040504020204" pitchFamily="49" charset="0"/>
                </a:rPr>
                <a:t>}</a:t>
              </a:r>
            </a:p>
          </p:txBody>
        </p:sp>
        <p:sp>
          <p:nvSpPr>
            <p:cNvPr id="5" name="TextBox 4">
              <a:extLst>
                <a:ext uri="{FF2B5EF4-FFF2-40B4-BE49-F238E27FC236}">
                  <a16:creationId xmlns:a16="http://schemas.microsoft.com/office/drawing/2014/main" id="{28F3C2E5-8908-4F45-2697-C4627F53D482}"/>
                </a:ext>
              </a:extLst>
            </p:cNvPr>
            <p:cNvSpPr txBox="1"/>
            <p:nvPr/>
          </p:nvSpPr>
          <p:spPr>
            <a:xfrm>
              <a:off x="2026512" y="3674076"/>
              <a:ext cx="3768811" cy="923330"/>
            </a:xfrm>
            <a:prstGeom prst="rect">
              <a:avLst/>
            </a:prstGeom>
            <a:noFill/>
          </p:spPr>
          <p:txBody>
            <a:bodyPr wrap="square">
              <a:spAutoFit/>
            </a:bodyPr>
            <a:lstStyle/>
            <a:p>
              <a:r>
                <a:rPr lang="en-US" dirty="0">
                  <a:solidFill>
                    <a:srgbClr val="00B050"/>
                  </a:solidFill>
                  <a:latin typeface="Lucida Console" panose="020B0609040504020204" pitchFamily="49" charset="0"/>
                </a:rPr>
                <a:t>//x86 assembly</a:t>
              </a:r>
            </a:p>
            <a:p>
              <a:r>
                <a:rPr lang="en-US" dirty="0">
                  <a:solidFill>
                    <a:schemeClr val="accent1"/>
                  </a:solidFill>
                  <a:latin typeface="Lucida Console" panose="020B0609040504020204" pitchFamily="49" charset="0"/>
                </a:rPr>
                <a:t>leal</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r>
                <a:rPr lang="en-US" dirty="0">
                  <a:latin typeface="Lucida Console" panose="020B0609040504020204" pitchFamily="49" charset="0"/>
                </a:rPr>
                <a:t>,</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rsi</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eax</a:t>
              </a:r>
              <a:endParaRPr lang="en-US" dirty="0">
                <a:solidFill>
                  <a:srgbClr val="FF66FF"/>
                </a:solidFill>
                <a:latin typeface="Lucida Console" panose="020B0609040504020204" pitchFamily="49" charset="0"/>
              </a:endParaRPr>
            </a:p>
            <a:p>
              <a:r>
                <a:rPr lang="en-US" dirty="0" err="1">
                  <a:solidFill>
                    <a:schemeClr val="accent1"/>
                  </a:solidFill>
                  <a:latin typeface="Lucida Console" panose="020B0609040504020204" pitchFamily="49" charset="0"/>
                </a:rPr>
                <a:t>retq</a:t>
              </a:r>
              <a:endParaRPr lang="en-US" dirty="0">
                <a:solidFill>
                  <a:schemeClr val="accent1"/>
                </a:solidFill>
                <a:latin typeface="Lucida Console" panose="020B0609040504020204" pitchFamily="49" charset="0"/>
              </a:endParaRPr>
            </a:p>
          </p:txBody>
        </p:sp>
        <p:cxnSp>
          <p:nvCxnSpPr>
            <p:cNvPr id="6" name="Connector: Elbow 5">
              <a:extLst>
                <a:ext uri="{FF2B5EF4-FFF2-40B4-BE49-F238E27FC236}">
                  <a16:creationId xmlns:a16="http://schemas.microsoft.com/office/drawing/2014/main" id="{4EA78AFA-6B57-BB9B-D037-E964E108664C}"/>
                </a:ext>
              </a:extLst>
            </p:cNvPr>
            <p:cNvCxnSpPr>
              <a:cxnSpLocks/>
            </p:cNvCxnSpPr>
            <p:nvPr/>
          </p:nvCxnSpPr>
          <p:spPr>
            <a:xfrm rot="5400000">
              <a:off x="3078727" y="3076665"/>
              <a:ext cx="731446" cy="463378"/>
            </a:xfrm>
            <a:prstGeom prst="bentConnector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7C333F35-86FF-EA19-D16D-0A190DC09854}"/>
              </a:ext>
            </a:extLst>
          </p:cNvPr>
          <p:cNvGrpSpPr/>
          <p:nvPr/>
        </p:nvGrpSpPr>
        <p:grpSpPr>
          <a:xfrm>
            <a:off x="6118662" y="1742302"/>
            <a:ext cx="3768811" cy="2855104"/>
            <a:chOff x="6118662" y="1742302"/>
            <a:chExt cx="3768811" cy="2855104"/>
          </a:xfrm>
        </p:grpSpPr>
        <p:sp>
          <p:nvSpPr>
            <p:cNvPr id="7" name="TextBox 6">
              <a:extLst>
                <a:ext uri="{FF2B5EF4-FFF2-40B4-BE49-F238E27FC236}">
                  <a16:creationId xmlns:a16="http://schemas.microsoft.com/office/drawing/2014/main" id="{C74BADBB-F3D0-E091-87F8-409219E58AA2}"/>
                </a:ext>
              </a:extLst>
            </p:cNvPr>
            <p:cNvSpPr txBox="1"/>
            <p:nvPr/>
          </p:nvSpPr>
          <p:spPr>
            <a:xfrm>
              <a:off x="6118662" y="3674076"/>
              <a:ext cx="3768811" cy="923330"/>
            </a:xfrm>
            <a:prstGeom prst="rect">
              <a:avLst/>
            </a:prstGeom>
            <a:noFill/>
          </p:spPr>
          <p:txBody>
            <a:bodyPr wrap="square">
              <a:spAutoFit/>
            </a:bodyPr>
            <a:lstStyle/>
            <a:p>
              <a:r>
                <a:rPr lang="en-US" dirty="0">
                  <a:solidFill>
                    <a:srgbClr val="00B050"/>
                  </a:solidFill>
                  <a:latin typeface="Lucida Console" panose="020B0609040504020204" pitchFamily="49" charset="0"/>
                </a:rPr>
                <a:t>//x86 assembly</a:t>
              </a:r>
            </a:p>
            <a:p>
              <a:r>
                <a:rPr lang="en-US" dirty="0" err="1">
                  <a:solidFill>
                    <a:schemeClr val="accent1"/>
                  </a:solidFill>
                  <a:latin typeface="Lucida Console" panose="020B0609040504020204" pitchFamily="49" charset="0"/>
                </a:rPr>
                <a:t>lea</a:t>
              </a:r>
              <a:r>
                <a:rPr lang="en-US" b="1" u="sng" dirty="0" err="1">
                  <a:solidFill>
                    <a:schemeClr val="accent1"/>
                  </a:solidFill>
                  <a:latin typeface="Lucida Console" panose="020B0609040504020204" pitchFamily="49" charset="0"/>
                </a:rPr>
                <a:t>q</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rdi</a:t>
              </a:r>
              <a:r>
                <a:rPr lang="en-US" dirty="0">
                  <a:latin typeface="Lucida Console" panose="020B0609040504020204" pitchFamily="49" charset="0"/>
                </a:rPr>
                <a:t>,</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rsi</a:t>
              </a:r>
              <a:r>
                <a:rPr lang="en-US" dirty="0">
                  <a:latin typeface="Lucida Console" panose="020B0609040504020204" pitchFamily="49" charset="0"/>
                </a:rPr>
                <a:t>), </a:t>
              </a:r>
              <a:r>
                <a:rPr lang="en-US" dirty="0">
                  <a:solidFill>
                    <a:srgbClr val="FF66FF"/>
                  </a:solidFill>
                  <a:latin typeface="Lucida Console" panose="020B0609040504020204" pitchFamily="49" charset="0"/>
                </a:rPr>
                <a:t>%</a:t>
              </a:r>
              <a:r>
                <a:rPr lang="en-US" dirty="0" err="1">
                  <a:solidFill>
                    <a:srgbClr val="FF66FF"/>
                  </a:solidFill>
                  <a:latin typeface="Lucida Console" panose="020B0609040504020204" pitchFamily="49" charset="0"/>
                </a:rPr>
                <a:t>rax</a:t>
              </a:r>
              <a:endParaRPr lang="en-US" dirty="0">
                <a:solidFill>
                  <a:srgbClr val="FF66FF"/>
                </a:solidFill>
                <a:latin typeface="Lucida Console" panose="020B0609040504020204" pitchFamily="49" charset="0"/>
              </a:endParaRPr>
            </a:p>
            <a:p>
              <a:r>
                <a:rPr lang="en-US" dirty="0" err="1">
                  <a:solidFill>
                    <a:schemeClr val="accent1"/>
                  </a:solidFill>
                  <a:latin typeface="Lucida Console" panose="020B0609040504020204" pitchFamily="49" charset="0"/>
                </a:rPr>
                <a:t>retq</a:t>
              </a:r>
              <a:endParaRPr lang="en-US" dirty="0">
                <a:solidFill>
                  <a:schemeClr val="accent1"/>
                </a:solidFill>
                <a:latin typeface="Lucida Console" panose="020B0609040504020204" pitchFamily="49" charset="0"/>
              </a:endParaRPr>
            </a:p>
          </p:txBody>
        </p:sp>
        <p:sp>
          <p:nvSpPr>
            <p:cNvPr id="8" name="TextBox 7">
              <a:extLst>
                <a:ext uri="{FF2B5EF4-FFF2-40B4-BE49-F238E27FC236}">
                  <a16:creationId xmlns:a16="http://schemas.microsoft.com/office/drawing/2014/main" id="{6971077D-65A7-7A96-0443-40051B39B44F}"/>
                </a:ext>
              </a:extLst>
            </p:cNvPr>
            <p:cNvSpPr txBox="1"/>
            <p:nvPr/>
          </p:nvSpPr>
          <p:spPr>
            <a:xfrm>
              <a:off x="6118663" y="1742302"/>
              <a:ext cx="3521676" cy="1200329"/>
            </a:xfrm>
            <a:prstGeom prst="rect">
              <a:avLst/>
            </a:prstGeom>
            <a:solidFill>
              <a:schemeClr val="bg1">
                <a:lumMod val="95000"/>
              </a:schemeClr>
            </a:solidFill>
          </p:spPr>
          <p:txBody>
            <a:bodyPr wrap="square">
              <a:spAutoFit/>
            </a:bodyPr>
            <a:lstStyle/>
            <a:p>
              <a:r>
                <a:rPr lang="en-US" dirty="0">
                  <a:solidFill>
                    <a:srgbClr val="00B050"/>
                  </a:solidFill>
                  <a:latin typeface="Lucida Console" panose="020B0609040504020204" pitchFamily="49" charset="0"/>
                </a:rPr>
                <a:t>//C++ code</a:t>
              </a:r>
            </a:p>
            <a:p>
              <a:r>
                <a:rPr lang="en-US" b="1" u="sng" dirty="0">
                  <a:solidFill>
                    <a:schemeClr val="accent1"/>
                  </a:solidFill>
                  <a:latin typeface="Lucida Console" panose="020B0609040504020204" pitchFamily="49" charset="0"/>
                </a:rPr>
                <a:t>long</a:t>
              </a:r>
              <a:r>
                <a:rPr lang="en-US" dirty="0">
                  <a:latin typeface="Lucida Console" panose="020B0609040504020204" pitchFamily="49" charset="0"/>
                </a:rPr>
                <a:t> f(</a:t>
              </a:r>
              <a:r>
                <a:rPr lang="en-US" b="1" u="sng" dirty="0">
                  <a:solidFill>
                    <a:schemeClr val="accent1"/>
                  </a:solidFill>
                  <a:latin typeface="Lucida Console" panose="020B0609040504020204" pitchFamily="49" charset="0"/>
                </a:rPr>
                <a:t>long</a:t>
              </a:r>
              <a:r>
                <a:rPr lang="en-US" dirty="0">
                  <a:latin typeface="Lucida Console" panose="020B0609040504020204" pitchFamily="49" charset="0"/>
                </a:rPr>
                <a:t> x, </a:t>
              </a:r>
              <a:r>
                <a:rPr lang="en-US" b="1" u="sng" dirty="0">
                  <a:solidFill>
                    <a:schemeClr val="accent1"/>
                  </a:solidFill>
                  <a:latin typeface="Lucida Console" panose="020B0609040504020204" pitchFamily="49" charset="0"/>
                </a:rPr>
                <a:t>long</a:t>
              </a:r>
              <a:r>
                <a:rPr lang="en-US" dirty="0">
                  <a:latin typeface="Lucida Console" panose="020B0609040504020204" pitchFamily="49" charset="0"/>
                </a:rPr>
                <a:t> y) {</a:t>
              </a:r>
            </a:p>
            <a:p>
              <a:r>
                <a:rPr lang="en-US" dirty="0">
                  <a:latin typeface="Lucida Console" panose="020B0609040504020204" pitchFamily="49" charset="0"/>
                </a:rPr>
                <a:t>    </a:t>
              </a:r>
              <a:r>
                <a:rPr lang="en-US" dirty="0">
                  <a:solidFill>
                    <a:schemeClr val="accent1"/>
                  </a:solidFill>
                  <a:latin typeface="Lucida Console" panose="020B0609040504020204" pitchFamily="49" charset="0"/>
                </a:rPr>
                <a:t>return</a:t>
              </a:r>
              <a:r>
                <a:rPr lang="en-US" dirty="0">
                  <a:latin typeface="Lucida Console" panose="020B0609040504020204" pitchFamily="49" charset="0"/>
                </a:rPr>
                <a:t> x + y;</a:t>
              </a:r>
            </a:p>
            <a:p>
              <a:r>
                <a:rPr lang="en-US" dirty="0">
                  <a:latin typeface="Lucida Console" panose="020B0609040504020204" pitchFamily="49" charset="0"/>
                </a:rPr>
                <a:t>}</a:t>
              </a:r>
            </a:p>
          </p:txBody>
        </p:sp>
        <p:cxnSp>
          <p:nvCxnSpPr>
            <p:cNvPr id="9" name="Connector: Elbow 8">
              <a:extLst>
                <a:ext uri="{FF2B5EF4-FFF2-40B4-BE49-F238E27FC236}">
                  <a16:creationId xmlns:a16="http://schemas.microsoft.com/office/drawing/2014/main" id="{2014BE34-DFA3-C2DE-DE92-F411AC680283}"/>
                </a:ext>
              </a:extLst>
            </p:cNvPr>
            <p:cNvCxnSpPr>
              <a:cxnSpLocks/>
              <a:stCxn id="8" idx="2"/>
              <a:endCxn id="7" idx="0"/>
            </p:cNvCxnSpPr>
            <p:nvPr/>
          </p:nvCxnSpPr>
          <p:spPr>
            <a:xfrm rot="16200000" flipH="1">
              <a:off x="7575562" y="3246569"/>
              <a:ext cx="731445" cy="123567"/>
            </a:xfrm>
            <a:prstGeom prst="bentConnector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61AC27AE-C2E8-0CE4-32A7-A1D984032400}"/>
                </a:ext>
              </a:extLst>
            </p:cNvPr>
            <p:cNvSpPr/>
            <p:nvPr/>
          </p:nvSpPr>
          <p:spPr>
            <a:xfrm>
              <a:off x="8997784" y="3924328"/>
              <a:ext cx="755875" cy="390586"/>
            </a:xfrm>
            <a:prstGeom prst="ellipse">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0E23EE-864C-1F9F-AE73-7FA1E9D416A0}"/>
                </a:ext>
              </a:extLst>
            </p:cNvPr>
            <p:cNvSpPr/>
            <p:nvPr/>
          </p:nvSpPr>
          <p:spPr>
            <a:xfrm>
              <a:off x="6524371" y="3956568"/>
              <a:ext cx="395416" cy="358346"/>
            </a:xfrm>
            <a:prstGeom prst="ellipse">
              <a:avLst/>
            </a:prstGeom>
            <a:no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363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FD6C63-BDCA-EC40-FDCB-F74EE6AC5452}"/>
              </a:ext>
            </a:extLst>
          </p:cNvPr>
          <p:cNvPicPr>
            <a:picLocks noChangeAspect="1"/>
          </p:cNvPicPr>
          <p:nvPr/>
        </p:nvPicPr>
        <p:blipFill>
          <a:blip r:embed="rId3"/>
          <a:stretch>
            <a:fillRect/>
          </a:stretch>
        </p:blipFill>
        <p:spPr>
          <a:xfrm>
            <a:off x="6357" y="0"/>
            <a:ext cx="12179285" cy="6858000"/>
          </a:xfrm>
          <a:prstGeom prst="rect">
            <a:avLst/>
          </a:prstGeom>
        </p:spPr>
      </p:pic>
      <p:sp>
        <p:nvSpPr>
          <p:cNvPr id="8" name="Title 1">
            <a:extLst>
              <a:ext uri="{FF2B5EF4-FFF2-40B4-BE49-F238E27FC236}">
                <a16:creationId xmlns:a16="http://schemas.microsoft.com/office/drawing/2014/main" id="{8F63BB44-AB6D-3AA5-DAB2-444B8F67E4AE}"/>
              </a:ext>
            </a:extLst>
          </p:cNvPr>
          <p:cNvSpPr>
            <a:spLocks noGrp="1"/>
          </p:cNvSpPr>
          <p:nvPr>
            <p:ph type="title"/>
          </p:nvPr>
        </p:nvSpPr>
        <p:spPr>
          <a:xfrm>
            <a:off x="2187146" y="1"/>
            <a:ext cx="10095470" cy="1050324"/>
          </a:xfrm>
          <a:solidFill>
            <a:schemeClr val="bg1">
              <a:alpha val="48000"/>
            </a:schemeClr>
          </a:solidFill>
        </p:spPr>
        <p:txBody>
          <a:bodyPr>
            <a:noAutofit/>
          </a:bodyPr>
          <a:lstStyle/>
          <a:p>
            <a:r>
              <a:rPr lang="en-US" sz="3000" dirty="0"/>
              <a:t>An Internet Person installed Windows 98 (which has 16-bit and 32-bit code) on a modern x86-64 machine!</a:t>
            </a:r>
          </a:p>
        </p:txBody>
      </p:sp>
    </p:spTree>
    <p:extLst>
      <p:ext uri="{BB962C8B-B14F-4D97-AF65-F5344CB8AC3E}">
        <p14:creationId xmlns:p14="http://schemas.microsoft.com/office/powerpoint/2010/main" val="342066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13204</TotalTime>
  <Words>3972</Words>
  <Application>Microsoft Office PowerPoint</Application>
  <PresentationFormat>Widescreen</PresentationFormat>
  <Paragraphs>389</Paragraphs>
  <Slides>19</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Bahnschrift</vt:lpstr>
      <vt:lpstr>Calibri</vt:lpstr>
      <vt:lpstr>Consolas</vt:lpstr>
      <vt:lpstr>Lucida Console</vt:lpstr>
      <vt:lpstr>Segoe UI</vt:lpstr>
      <vt:lpstr>Segoe UI Light</vt:lpstr>
      <vt:lpstr>Office Theme</vt:lpstr>
      <vt:lpstr>Assembly: Part I</vt:lpstr>
      <vt:lpstr>Overview of CPU Operation</vt:lpstr>
      <vt:lpstr>PowerPoint Presentation</vt:lpstr>
      <vt:lpstr>PowerPoint Presentation</vt:lpstr>
      <vt:lpstr>PowerPoint Presentation</vt:lpstr>
      <vt:lpstr>PowerPoint Presentation</vt:lpstr>
      <vt:lpstr>Register Slices</vt:lpstr>
      <vt:lpstr>Register Slices</vt:lpstr>
      <vt:lpstr>An Internet Person installed Windows 98 (which has 16-bit and 32-bit code) on a modern x86-64 machine!</vt:lpstr>
      <vt:lpstr>Intel is floating trial balloons about dropping 16-bit and 32-bit support from x86-64</vt:lpstr>
      <vt:lpstr>General-purpose Registers on the x86-64</vt:lpstr>
      <vt:lpstr>Special-purpose Registers on the x86-64</vt:lpstr>
      <vt:lpstr>Data Operands and Address Modes</vt:lpstr>
      <vt:lpstr>Data Operands and Address Modes</vt:lpstr>
      <vt:lpstr>Arithmetic Instructions</vt:lpstr>
      <vt:lpstr>More Complicated Memory References</vt:lpstr>
      <vt:lpstr>More Complicated Memory References</vt:lpstr>
      <vt:lpstr>Bitwise Operations</vt:lpstr>
      <vt:lpstr>Bitwise Not, And, Or, Exclusive 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161</dc:title>
  <dc:creator>James Mickens</dc:creator>
  <cp:lastModifiedBy>James Mickens</cp:lastModifiedBy>
  <cp:revision>3164</cp:revision>
  <dcterms:created xsi:type="dcterms:W3CDTF">2017-01-17T01:11:39Z</dcterms:created>
  <dcterms:modified xsi:type="dcterms:W3CDTF">2023-09-28T00:07:06Z</dcterms:modified>
</cp:coreProperties>
</file>