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45" r:id="rId3"/>
    <p:sldId id="343" r:id="rId4"/>
    <p:sldId id="368" r:id="rId5"/>
    <p:sldId id="349" r:id="rId6"/>
    <p:sldId id="350" r:id="rId7"/>
    <p:sldId id="351" r:id="rId8"/>
    <p:sldId id="352" r:id="rId9"/>
    <p:sldId id="353" r:id="rId10"/>
    <p:sldId id="354" r:id="rId11"/>
    <p:sldId id="355" r:id="rId12"/>
    <p:sldId id="356" r:id="rId13"/>
    <p:sldId id="358" r:id="rId14"/>
    <p:sldId id="357" r:id="rId15"/>
    <p:sldId id="359" r:id="rId16"/>
    <p:sldId id="361" r:id="rId17"/>
    <p:sldId id="362" r:id="rId18"/>
    <p:sldId id="366" r:id="rId19"/>
    <p:sldId id="367" r:id="rId20"/>
    <p:sldId id="364" r:id="rId21"/>
    <p:sldId id="3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B7F0FB"/>
    <a:srgbClr val="FFCCCC"/>
    <a:srgbClr val="5BFFC8"/>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59" autoAdjust="0"/>
  </p:normalViewPr>
  <p:slideViewPr>
    <p:cSldViewPr snapToGrid="0">
      <p:cViewPr varScale="1">
        <p:scale>
          <a:sx n="52" d="100"/>
          <a:sy n="52" d="100"/>
        </p:scale>
        <p:origin x="5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95D4E-0080-48D8-8D56-50D2584104C6}"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9842A-5CF9-4F0B-9230-CA0D438F5D42}" type="slidenum">
              <a:rPr lang="en-US" smtClean="0"/>
              <a:t>‹#›</a:t>
            </a:fld>
            <a:endParaRPr lang="en-US"/>
          </a:p>
        </p:txBody>
      </p:sp>
    </p:spTree>
    <p:extLst>
      <p:ext uri="{BB962C8B-B14F-4D97-AF65-F5344CB8AC3E}">
        <p14:creationId xmlns:p14="http://schemas.microsoft.com/office/powerpoint/2010/main" val="356533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435F9-9C11-46D4-B977-888AB3BA3DAE}" type="slidenum">
              <a:rPr lang="en-US" smtClean="0"/>
              <a:t>1</a:t>
            </a:fld>
            <a:endParaRPr lang="en-US"/>
          </a:p>
        </p:txBody>
      </p:sp>
    </p:spTree>
    <p:extLst>
      <p:ext uri="{BB962C8B-B14F-4D97-AF65-F5344CB8AC3E}">
        <p14:creationId xmlns:p14="http://schemas.microsoft.com/office/powerpoint/2010/main" val="66995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that, in the System V ABI, the first argument is passed via %</a:t>
            </a:r>
            <a:r>
              <a:rPr lang="en-US" dirty="0" err="1"/>
              <a:t>rdi</a:t>
            </a:r>
            <a:r>
              <a:rPr lang="en-US" dirty="0"/>
              <a:t> and the second one is passed via %</a:t>
            </a:r>
            <a:r>
              <a:rPr lang="en-US" dirty="0" err="1"/>
              <a:t>rsi</a:t>
            </a:r>
            <a:r>
              <a:rPr lang="en-US" dirty="0"/>
              <a:t>; see Lecture 4! [Note that %</a:t>
            </a:r>
            <a:r>
              <a:rPr lang="en-US" dirty="0" err="1"/>
              <a:t>edi</a:t>
            </a:r>
            <a:r>
              <a:rPr lang="en-US" dirty="0"/>
              <a:t> represents the first 32 bits of the 64-bit register %</a:t>
            </a:r>
            <a:r>
              <a:rPr lang="en-US" dirty="0" err="1"/>
              <a:t>rdi</a:t>
            </a:r>
            <a:r>
              <a:rPr lang="en-US" dirty="0"/>
              <a:t>, and %</a:t>
            </a:r>
            <a:r>
              <a:rPr lang="en-US" dirty="0" err="1"/>
              <a:t>esi</a:t>
            </a:r>
            <a:r>
              <a:rPr lang="en-US" dirty="0"/>
              <a:t> represents the first 32-bits of the 64-bit register %</a:t>
            </a:r>
            <a:r>
              <a:rPr lang="en-US" dirty="0" err="1"/>
              <a:t>rsi</a:t>
            </a:r>
            <a:r>
              <a:rPr lang="en-US" dirty="0"/>
              <a:t>; see https://cs61.seas.harvard.edu/site/2023/Asm/#Registers.]</a:t>
            </a:r>
          </a:p>
        </p:txBody>
      </p:sp>
      <p:sp>
        <p:nvSpPr>
          <p:cNvPr id="4" name="Slide Number Placeholder 3"/>
          <p:cNvSpPr>
            <a:spLocks noGrp="1"/>
          </p:cNvSpPr>
          <p:nvPr>
            <p:ph type="sldNum" sz="quarter" idx="5"/>
          </p:nvPr>
        </p:nvSpPr>
        <p:spPr/>
        <p:txBody>
          <a:bodyPr/>
          <a:lstStyle/>
          <a:p>
            <a:fld id="{2049842A-5CF9-4F0B-9230-CA0D438F5D42}" type="slidenum">
              <a:rPr lang="en-US" smtClean="0"/>
              <a:t>12</a:t>
            </a:fld>
            <a:endParaRPr lang="en-US"/>
          </a:p>
        </p:txBody>
      </p:sp>
    </p:spTree>
    <p:extLst>
      <p:ext uri="{BB962C8B-B14F-4D97-AF65-F5344CB8AC3E}">
        <p14:creationId xmlns:p14="http://schemas.microsoft.com/office/powerpoint/2010/main" val="3350683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13</a:t>
            </a:fld>
            <a:endParaRPr lang="en-US"/>
          </a:p>
        </p:txBody>
      </p:sp>
    </p:spTree>
    <p:extLst>
      <p:ext uri="{BB962C8B-B14F-4D97-AF65-F5344CB8AC3E}">
        <p14:creationId xmlns:p14="http://schemas.microsoft.com/office/powerpoint/2010/main" val="2596080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 instruction “</a:t>
            </a:r>
            <a:r>
              <a:rPr lang="en-US" b="1" dirty="0"/>
              <a:t>l</a:t>
            </a:r>
            <a:r>
              <a:rPr lang="en-US" dirty="0"/>
              <a:t>oads an </a:t>
            </a:r>
            <a:r>
              <a:rPr lang="en-US" b="1" u="sng" dirty="0"/>
              <a:t>e</a:t>
            </a:r>
            <a:r>
              <a:rPr lang="en-US" dirty="0"/>
              <a:t>ffective </a:t>
            </a:r>
            <a:r>
              <a:rPr lang="en-US" b="1" u="sng" dirty="0"/>
              <a:t>a</a:t>
            </a:r>
            <a:r>
              <a:rPr lang="en-US" dirty="0"/>
              <a:t>ddress,” and is often used by compilers to implement array indexing. The instruction . . .</a:t>
            </a:r>
          </a:p>
          <a:p>
            <a:r>
              <a:rPr lang="en-US" dirty="0"/>
              <a:t>    </a:t>
            </a:r>
            <a:r>
              <a:rPr lang="pt-BR" dirty="0"/>
              <a:t>lea (%src1, %src2, N), %dst</a:t>
            </a:r>
            <a:endParaRPr lang="en-US" dirty="0"/>
          </a:p>
          <a:p>
            <a:r>
              <a:rPr lang="en-US" dirty="0"/>
              <a:t>. .  has these semantics:</a:t>
            </a:r>
          </a:p>
          <a:p>
            <a:r>
              <a:rPr lang="en-US" dirty="0"/>
              <a:t>    %</a:t>
            </a:r>
            <a:r>
              <a:rPr lang="en-US" dirty="0" err="1"/>
              <a:t>dst</a:t>
            </a:r>
            <a:r>
              <a:rPr lang="en-US" dirty="0"/>
              <a:t> = %src1 + (N * %src2)</a:t>
            </a:r>
          </a:p>
          <a:p>
            <a:r>
              <a:rPr lang="en-US" dirty="0"/>
              <a:t>Such an instruction is useful if you want to calculate the memory address of the </a:t>
            </a:r>
            <a:r>
              <a:rPr lang="en-US" dirty="0" err="1"/>
              <a:t>i-th</a:t>
            </a:r>
            <a:r>
              <a:rPr lang="en-US" dirty="0"/>
              <a:t> element of an array where each element has a </a:t>
            </a:r>
            <a:r>
              <a:rPr lang="en-US" dirty="0" err="1"/>
              <a:t>sizeof</a:t>
            </a:r>
            <a:r>
              <a:rPr lang="en-US" dirty="0"/>
              <a:t>==N; just place the starting address of the array in %src1 and the index </a:t>
            </a:r>
            <a:r>
              <a:rPr lang="en-US" dirty="0" err="1"/>
              <a:t>i</a:t>
            </a:r>
            <a:r>
              <a:rPr lang="en-US" dirty="0"/>
              <a:t> in %src2! In the example above, the function f uses the instruction . . .</a:t>
            </a:r>
          </a:p>
          <a:p>
            <a:r>
              <a:rPr lang="en-US" dirty="0"/>
              <a:t>    leal (%</a:t>
            </a:r>
            <a:r>
              <a:rPr lang="en-US" dirty="0" err="1"/>
              <a:t>rdi</a:t>
            </a:r>
            <a:r>
              <a:rPr lang="en-US" dirty="0"/>
              <a:t>, %</a:t>
            </a:r>
            <a:r>
              <a:rPr lang="en-US" dirty="0" err="1"/>
              <a:t>rsi</a:t>
            </a:r>
            <a:r>
              <a:rPr lang="en-US" dirty="0"/>
              <a:t>), %</a:t>
            </a:r>
            <a:r>
              <a:rPr lang="en-US" dirty="0" err="1"/>
              <a:t>eax</a:t>
            </a:r>
            <a:endParaRPr lang="en-US" dirty="0"/>
          </a:p>
          <a:p>
            <a:r>
              <a:rPr lang="en-US" dirty="0"/>
              <a:t>. . . with the N value implicitly being 1.</a:t>
            </a:r>
          </a:p>
          <a:p>
            <a:endParaRPr lang="en-US" dirty="0"/>
          </a:p>
          <a:p>
            <a:endParaRPr lang="en-US" dirty="0"/>
          </a:p>
          <a:p>
            <a:r>
              <a:rPr lang="en-US" dirty="0"/>
              <a:t>[You can try this example yourself on Godbolt (https://godbolt.org/)! The compiler used in this example was x86-64 clang 16.0.0 with no optimizations or –O1 optimizations.]</a:t>
            </a:r>
          </a:p>
        </p:txBody>
      </p:sp>
      <p:sp>
        <p:nvSpPr>
          <p:cNvPr id="4" name="Slide Number Placeholder 3"/>
          <p:cNvSpPr>
            <a:spLocks noGrp="1"/>
          </p:cNvSpPr>
          <p:nvPr>
            <p:ph type="sldNum" sz="quarter" idx="5"/>
          </p:nvPr>
        </p:nvSpPr>
        <p:spPr/>
        <p:txBody>
          <a:bodyPr/>
          <a:lstStyle/>
          <a:p>
            <a:fld id="{2049842A-5CF9-4F0B-9230-CA0D438F5D42}" type="slidenum">
              <a:rPr lang="en-US" smtClean="0"/>
              <a:t>14</a:t>
            </a:fld>
            <a:endParaRPr lang="en-US"/>
          </a:p>
        </p:txBody>
      </p:sp>
    </p:spTree>
    <p:extLst>
      <p:ext uri="{BB962C8B-B14F-4D97-AF65-F5344CB8AC3E}">
        <p14:creationId xmlns:p14="http://schemas.microsoft.com/office/powerpoint/2010/main" val="291401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an obvious inefficiency was shown in the previous example of unoptimized code. The compiler could have just done arithmetic directly on the registers containing the arguments x and y. However, the compiler instead generated instructions to store the arguments in memory locations, and then perform math that read those values from memory and stored the result in a register.</a:t>
            </a:r>
          </a:p>
          <a:p>
            <a:endParaRPr lang="en-US" dirty="0"/>
          </a:p>
          <a:p>
            <a:r>
              <a:rPr lang="en-US" dirty="0"/>
              <a:t>The “-d” option for </a:t>
            </a:r>
            <a:r>
              <a:rPr lang="en-US" dirty="0" err="1"/>
              <a:t>objdump</a:t>
            </a:r>
            <a:r>
              <a:rPr lang="en-US" dirty="0"/>
              <a:t> instructs </a:t>
            </a:r>
            <a:r>
              <a:rPr lang="en-US" dirty="0" err="1"/>
              <a:t>objdump</a:t>
            </a:r>
            <a:r>
              <a:rPr lang="en-US" dirty="0"/>
              <a:t> to “disassemble” a binary, i.e., parse the binary and display the static data and executable instructions in that binary.</a:t>
            </a:r>
          </a:p>
        </p:txBody>
      </p:sp>
      <p:sp>
        <p:nvSpPr>
          <p:cNvPr id="4" name="Slide Number Placeholder 3"/>
          <p:cNvSpPr>
            <a:spLocks noGrp="1"/>
          </p:cNvSpPr>
          <p:nvPr>
            <p:ph type="sldNum" sz="quarter" idx="5"/>
          </p:nvPr>
        </p:nvSpPr>
        <p:spPr/>
        <p:txBody>
          <a:bodyPr/>
          <a:lstStyle/>
          <a:p>
            <a:fld id="{2049842A-5CF9-4F0B-9230-CA0D438F5D42}" type="slidenum">
              <a:rPr lang="en-US" smtClean="0"/>
              <a:t>15</a:t>
            </a:fld>
            <a:endParaRPr lang="en-US"/>
          </a:p>
        </p:txBody>
      </p:sp>
    </p:spTree>
    <p:extLst>
      <p:ext uri="{BB962C8B-B14F-4D97-AF65-F5344CB8AC3E}">
        <p14:creationId xmlns:p14="http://schemas.microsoft.com/office/powerpoint/2010/main" val="2180366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 at the end of an arithmetic instruction like “leal” means that the instruction represents an x86-64-level “double word” that is 4 bytes long. The “q” indicates an operation on an 8-byte “quad word.” [Trivia: On x86-64, a “word” is 16 bits (i.e., two bytes) long because the original x86 CPUs were 16-bit!]</a:t>
            </a:r>
          </a:p>
        </p:txBody>
      </p:sp>
      <p:sp>
        <p:nvSpPr>
          <p:cNvPr id="4" name="Slide Number Placeholder 3"/>
          <p:cNvSpPr>
            <a:spLocks noGrp="1"/>
          </p:cNvSpPr>
          <p:nvPr>
            <p:ph type="sldNum" sz="quarter" idx="5"/>
          </p:nvPr>
        </p:nvSpPr>
        <p:spPr/>
        <p:txBody>
          <a:bodyPr/>
          <a:lstStyle/>
          <a:p>
            <a:fld id="{2049842A-5CF9-4F0B-9230-CA0D438F5D42}" type="slidenum">
              <a:rPr lang="en-US" smtClean="0"/>
              <a:t>17</a:t>
            </a:fld>
            <a:endParaRPr lang="en-US"/>
          </a:p>
        </p:txBody>
      </p:sp>
    </p:spTree>
    <p:extLst>
      <p:ext uri="{BB962C8B-B14F-4D97-AF65-F5344CB8AC3E}">
        <p14:creationId xmlns:p14="http://schemas.microsoft.com/office/powerpoint/2010/main" val="3968326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use of asserts in this function probably isn’t what you’d want to do in real code. System calls often fail in real life, so you often don’t want to treat them as fatal. For example, an open() may fail for a variety of reasons, e.g., the desired file has been deleted, or the file exists but the user doesn’t have the appropriate access permissions.]</a:t>
            </a:r>
          </a:p>
        </p:txBody>
      </p:sp>
      <p:sp>
        <p:nvSpPr>
          <p:cNvPr id="4" name="Slide Number Placeholder 3"/>
          <p:cNvSpPr>
            <a:spLocks noGrp="1"/>
          </p:cNvSpPr>
          <p:nvPr>
            <p:ph type="sldNum" sz="quarter" idx="5"/>
          </p:nvPr>
        </p:nvSpPr>
        <p:spPr/>
        <p:txBody>
          <a:bodyPr/>
          <a:lstStyle/>
          <a:p>
            <a:fld id="{2049842A-5CF9-4F0B-9230-CA0D438F5D42}" type="slidenum">
              <a:rPr lang="en-US" smtClean="0"/>
              <a:t>18</a:t>
            </a:fld>
            <a:endParaRPr lang="en-US"/>
          </a:p>
        </p:txBody>
      </p:sp>
    </p:spTree>
    <p:extLst>
      <p:ext uri="{BB962C8B-B14F-4D97-AF65-F5344CB8AC3E}">
        <p14:creationId xmlns:p14="http://schemas.microsoft.com/office/powerpoint/2010/main" val="975962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19</a:t>
            </a:fld>
            <a:endParaRPr lang="en-US"/>
          </a:p>
        </p:txBody>
      </p:sp>
    </p:spTree>
    <p:extLst>
      <p:ext uri="{BB962C8B-B14F-4D97-AF65-F5344CB8AC3E}">
        <p14:creationId xmlns:p14="http://schemas.microsoft.com/office/powerpoint/2010/main" val="830207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think of a bytecode as being the CPU instructions for the virtual CPU that is defined by the interpreter!</a:t>
            </a:r>
          </a:p>
          <a:p>
            <a:endParaRPr lang="en-US" dirty="0"/>
          </a:p>
          <a:p>
            <a:r>
              <a:rPr lang="en-US" dirty="0"/>
              <a:t>[Ref: https://docs.python.org/3/library/dis.html</a:t>
            </a:r>
          </a:p>
          <a:p>
            <a:r>
              <a:rPr lang="en-US" dirty="0"/>
              <a:t>        https://lerner.co.il/wp-content/uploads/2020/04/Function-dissection-lab.pdf]</a:t>
            </a:r>
          </a:p>
        </p:txBody>
      </p:sp>
      <p:sp>
        <p:nvSpPr>
          <p:cNvPr id="4" name="Slide Number Placeholder 3"/>
          <p:cNvSpPr>
            <a:spLocks noGrp="1"/>
          </p:cNvSpPr>
          <p:nvPr>
            <p:ph type="sldNum" sz="quarter" idx="5"/>
          </p:nvPr>
        </p:nvSpPr>
        <p:spPr/>
        <p:txBody>
          <a:bodyPr/>
          <a:lstStyle/>
          <a:p>
            <a:fld id="{2049842A-5CF9-4F0B-9230-CA0D438F5D42}" type="slidenum">
              <a:rPr lang="en-US" smtClean="0"/>
              <a:t>20</a:t>
            </a:fld>
            <a:endParaRPr lang="en-US"/>
          </a:p>
        </p:txBody>
      </p:sp>
    </p:spTree>
    <p:extLst>
      <p:ext uri="{BB962C8B-B14F-4D97-AF65-F5344CB8AC3E}">
        <p14:creationId xmlns:p14="http://schemas.microsoft.com/office/powerpoint/2010/main" val="372955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For a breezy introduction to the important topic of Yoda’s grammar, see https://www.quickanddirtytips.com/articles/yoda-grammar/.]</a:t>
            </a:r>
          </a:p>
        </p:txBody>
      </p:sp>
      <p:sp>
        <p:nvSpPr>
          <p:cNvPr id="4" name="Slide Number Placeholder 3"/>
          <p:cNvSpPr>
            <a:spLocks noGrp="1"/>
          </p:cNvSpPr>
          <p:nvPr>
            <p:ph type="sldNum" sz="quarter" idx="5"/>
          </p:nvPr>
        </p:nvSpPr>
        <p:spPr/>
        <p:txBody>
          <a:bodyPr/>
          <a:lstStyle/>
          <a:p>
            <a:fld id="{2049842A-5CF9-4F0B-9230-CA0D438F5D42}" type="slidenum">
              <a:rPr lang="en-US" smtClean="0"/>
              <a:t>2</a:t>
            </a:fld>
            <a:endParaRPr lang="en-US"/>
          </a:p>
        </p:txBody>
      </p:sp>
    </p:spTree>
    <p:extLst>
      <p:ext uri="{BB962C8B-B14F-4D97-AF65-F5344CB8AC3E}">
        <p14:creationId xmlns:p14="http://schemas.microsoft.com/office/powerpoint/2010/main" val="256871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https://docs.python.org/3/reference/grammar</a:t>
            </a:r>
            <a:r>
              <a:rPr lang="en-US"/>
              <a:t>.html]</a:t>
            </a:r>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3</a:t>
            </a:fld>
            <a:endParaRPr lang="en-US"/>
          </a:p>
        </p:txBody>
      </p:sp>
    </p:spTree>
    <p:extLst>
      <p:ext uri="{BB962C8B-B14F-4D97-AF65-F5344CB8AC3E}">
        <p14:creationId xmlns:p14="http://schemas.microsoft.com/office/powerpoint/2010/main" val="195889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https://alx71hub.github.io/hcb/]</a:t>
            </a:r>
          </a:p>
        </p:txBody>
      </p:sp>
      <p:sp>
        <p:nvSpPr>
          <p:cNvPr id="4" name="Slide Number Placeholder 3"/>
          <p:cNvSpPr>
            <a:spLocks noGrp="1"/>
          </p:cNvSpPr>
          <p:nvPr>
            <p:ph type="sldNum" sz="quarter" idx="5"/>
          </p:nvPr>
        </p:nvSpPr>
        <p:spPr/>
        <p:txBody>
          <a:bodyPr/>
          <a:lstStyle/>
          <a:p>
            <a:fld id="{2049842A-5CF9-4F0B-9230-CA0D438F5D42}" type="slidenum">
              <a:rPr lang="en-US" smtClean="0"/>
              <a:t>4</a:t>
            </a:fld>
            <a:endParaRPr lang="en-US"/>
          </a:p>
        </p:txBody>
      </p:sp>
    </p:spTree>
    <p:extLst>
      <p:ext uri="{BB962C8B-B14F-4D97-AF65-F5344CB8AC3E}">
        <p14:creationId xmlns:p14="http://schemas.microsoft.com/office/powerpoint/2010/main" val="2726568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“abstract syntax tree” is “abstract” because it doesn’t necessarily capture every aspect of syntax that is represented in the higher-level source code. For instance, in the example above, the AST does not explicitly represent semicolon </a:t>
            </a:r>
            <a:r>
              <a:rPr lang="en-US" dirty="0" err="1"/>
              <a:t>puctuators</a:t>
            </a:r>
            <a:r>
              <a:rPr lang="en-US" dirty="0"/>
              <a:t>. As another example, programmers often use parentheses to force the compiler to evaluate operations in a certain order---this . . .</a:t>
            </a:r>
          </a:p>
          <a:p>
            <a:r>
              <a:rPr lang="en-US" dirty="0"/>
              <a:t>    x+(y*z)</a:t>
            </a:r>
          </a:p>
          <a:p>
            <a:r>
              <a:rPr lang="en-US" dirty="0"/>
              <a:t>. . . is different than this:</a:t>
            </a:r>
          </a:p>
          <a:p>
            <a:r>
              <a:rPr lang="en-US" dirty="0"/>
              <a:t>    (</a:t>
            </a:r>
            <a:r>
              <a:rPr lang="en-US" dirty="0" err="1"/>
              <a:t>x+y</a:t>
            </a:r>
            <a:r>
              <a:rPr lang="en-US" dirty="0"/>
              <a:t>)*z</a:t>
            </a:r>
          </a:p>
          <a:p>
            <a:r>
              <a:rPr lang="en-US" dirty="0"/>
              <a:t>However, in both cases, the AST doesn’t need to capture the parentheses; the first AST just needs to correctly indicate what the leftmost and rightmost arguments to the various mathematical operators are.]</a:t>
            </a:r>
          </a:p>
          <a:p>
            <a:endParaRPr lang="en-US" dirty="0"/>
          </a:p>
          <a:p>
            <a:r>
              <a:rPr lang="en-US" dirty="0"/>
              <a:t>[Note that the AST shown above is simpler than the one that would be generated by the C++ grammar from https://alx71hub.github.io/hcb/#unqualified-id. However, the basic idea is the same!]</a:t>
            </a:r>
          </a:p>
        </p:txBody>
      </p:sp>
      <p:sp>
        <p:nvSpPr>
          <p:cNvPr id="4" name="Slide Number Placeholder 3"/>
          <p:cNvSpPr>
            <a:spLocks noGrp="1"/>
          </p:cNvSpPr>
          <p:nvPr>
            <p:ph type="sldNum" sz="quarter" idx="5"/>
          </p:nvPr>
        </p:nvSpPr>
        <p:spPr/>
        <p:txBody>
          <a:bodyPr/>
          <a:lstStyle/>
          <a:p>
            <a:fld id="{2049842A-5CF9-4F0B-9230-CA0D438F5D42}" type="slidenum">
              <a:rPr lang="en-US" smtClean="0"/>
              <a:t>6</a:t>
            </a:fld>
            <a:endParaRPr lang="en-US"/>
          </a:p>
        </p:txBody>
      </p:sp>
    </p:spTree>
    <p:extLst>
      <p:ext uri="{BB962C8B-B14F-4D97-AF65-F5344CB8AC3E}">
        <p14:creationId xmlns:p14="http://schemas.microsoft.com/office/powerpoint/2010/main" val="3557427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x86 </a:t>
            </a:r>
            <a:r>
              <a:rPr lang="en-US" dirty="0" err="1"/>
              <a:t>inc</a:t>
            </a:r>
            <a:r>
              <a:rPr lang="en-US" dirty="0"/>
              <a:t> instruction simply adds 1 to the operand (either a register or memory location) and stores the result in the operand. Ref: https://www.felixcloutier.com/x86/inc]</a:t>
            </a:r>
          </a:p>
        </p:txBody>
      </p:sp>
      <p:sp>
        <p:nvSpPr>
          <p:cNvPr id="4" name="Slide Number Placeholder 3"/>
          <p:cNvSpPr>
            <a:spLocks noGrp="1"/>
          </p:cNvSpPr>
          <p:nvPr>
            <p:ph type="sldNum" sz="quarter" idx="5"/>
          </p:nvPr>
        </p:nvSpPr>
        <p:spPr/>
        <p:txBody>
          <a:bodyPr/>
          <a:lstStyle/>
          <a:p>
            <a:fld id="{2049842A-5CF9-4F0B-9230-CA0D438F5D42}" type="slidenum">
              <a:rPr lang="en-US" smtClean="0"/>
              <a:t>7</a:t>
            </a:fld>
            <a:endParaRPr lang="en-US"/>
          </a:p>
        </p:txBody>
      </p:sp>
    </p:spTree>
    <p:extLst>
      <p:ext uri="{BB962C8B-B14F-4D97-AF65-F5344CB8AC3E}">
        <p14:creationId xmlns:p14="http://schemas.microsoft.com/office/powerpoint/2010/main" val="1063473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let’s imagine that the developer didn’t ask the compiler to perform optimizations.</a:t>
            </a:r>
          </a:p>
        </p:txBody>
      </p:sp>
      <p:sp>
        <p:nvSpPr>
          <p:cNvPr id="4" name="Slide Number Placeholder 3"/>
          <p:cNvSpPr>
            <a:spLocks noGrp="1"/>
          </p:cNvSpPr>
          <p:nvPr>
            <p:ph type="sldNum" sz="quarter" idx="5"/>
          </p:nvPr>
        </p:nvSpPr>
        <p:spPr/>
        <p:txBody>
          <a:bodyPr/>
          <a:lstStyle/>
          <a:p>
            <a:fld id="{2049842A-5CF9-4F0B-9230-CA0D438F5D42}" type="slidenum">
              <a:rPr lang="en-US" smtClean="0"/>
              <a:t>8</a:t>
            </a:fld>
            <a:endParaRPr lang="en-US"/>
          </a:p>
        </p:txBody>
      </p:sp>
    </p:spTree>
    <p:extLst>
      <p:ext uri="{BB962C8B-B14F-4D97-AF65-F5344CB8AC3E}">
        <p14:creationId xmlns:p14="http://schemas.microsoft.com/office/powerpoint/2010/main" val="408226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9</a:t>
            </a:fld>
            <a:endParaRPr lang="en-US"/>
          </a:p>
        </p:txBody>
      </p:sp>
    </p:spTree>
    <p:extLst>
      <p:ext uri="{BB962C8B-B14F-4D97-AF65-F5344CB8AC3E}">
        <p14:creationId xmlns:p14="http://schemas.microsoft.com/office/powerpoint/2010/main" val="98432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optimization is an example of constant folding: the compiler can just look at the source code, without even executing it, and know that </a:t>
            </a:r>
            <a:r>
              <a:rPr lang="en-US" dirty="0" err="1"/>
              <a:t>i</a:t>
            </a:r>
            <a:r>
              <a:rPr lang="en-US" dirty="0"/>
              <a:t> will be set to the value 41+1. [See https://en.wikipedia.org/wiki/Constant_folding.]</a:t>
            </a:r>
          </a:p>
          <a:p>
            <a:endParaRPr lang="en-US" dirty="0"/>
          </a:p>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11</a:t>
            </a:fld>
            <a:endParaRPr lang="en-US"/>
          </a:p>
        </p:txBody>
      </p:sp>
    </p:spTree>
    <p:extLst>
      <p:ext uri="{BB962C8B-B14F-4D97-AF65-F5344CB8AC3E}">
        <p14:creationId xmlns:p14="http://schemas.microsoft.com/office/powerpoint/2010/main" val="357837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2074FEE-3217-43D0-AFC4-9E46ADFE2F91}"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42800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4767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95116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20257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b="1"/>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074FEE-3217-43D0-AFC4-9E46ADFE2F91}"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12056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74FEE-3217-43D0-AFC4-9E46ADFE2F91}"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9622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74FEE-3217-43D0-AFC4-9E46ADFE2F91}"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7228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074FEE-3217-43D0-AFC4-9E46ADFE2F91}"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96283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4FEE-3217-43D0-AFC4-9E46ADFE2F91}"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8664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355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31013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4FEE-3217-43D0-AFC4-9E46ADFE2F91}" type="datetimeFigureOut">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BD41-F5C0-43D0-BA08-0465A13FD434}" type="slidenum">
              <a:rPr lang="en-US" smtClean="0"/>
              <a:t>‹#›</a:t>
            </a:fld>
            <a:endParaRPr lang="en-US"/>
          </a:p>
        </p:txBody>
      </p:sp>
    </p:spTree>
    <p:extLst>
      <p:ext uri="{BB962C8B-B14F-4D97-AF65-F5344CB8AC3E}">
        <p14:creationId xmlns:p14="http://schemas.microsoft.com/office/powerpoint/2010/main" val="99029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ebp"/><Relationship Id="rId4" Type="http://schemas.openxmlformats.org/officeDocument/2006/relationships/image" Target="../media/image2.webp"/></Relationships>
</file>

<file path=ppt/slides/_rels/slide10.xml.rels><?xml version="1.0" encoding="UTF-8" standalone="yes"?>
<Relationships xmlns="http://schemas.openxmlformats.org/package/2006/relationships"><Relationship Id="rId2" Type="http://schemas.openxmlformats.org/officeDocument/2006/relationships/image" Target="../media/image7.web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6890407-7F8D-412F-97C8-95D453954D60}"/>
              </a:ext>
            </a:extLst>
          </p:cNvPr>
          <p:cNvSpPr>
            <a:spLocks noGrp="1"/>
          </p:cNvSpPr>
          <p:nvPr>
            <p:ph type="ctrTitle"/>
          </p:nvPr>
        </p:nvSpPr>
        <p:spPr>
          <a:xfrm>
            <a:off x="945266" y="89180"/>
            <a:ext cx="10301468" cy="1334948"/>
          </a:xfrm>
          <a:noFill/>
        </p:spPr>
        <p:txBody>
          <a:bodyPr>
            <a:normAutofit fontScale="90000"/>
          </a:bodyPr>
          <a:lstStyle/>
          <a:p>
            <a:pPr>
              <a:lnSpc>
                <a:spcPts val="6500"/>
              </a:lnSpc>
            </a:pPr>
            <a:r>
              <a:rPr lang="en-US" sz="6600" dirty="0">
                <a:solidFill>
                  <a:schemeClr val="bg1"/>
                </a:solidFill>
                <a:latin typeface="Bahnschrift" panose="020B0502040204020203" pitchFamily="34" charset="0"/>
              </a:rPr>
              <a:t>Compilation and Interpreters</a:t>
            </a:r>
          </a:p>
        </p:txBody>
      </p:sp>
      <p:sp>
        <p:nvSpPr>
          <p:cNvPr id="8" name="Title 1">
            <a:extLst>
              <a:ext uri="{FF2B5EF4-FFF2-40B4-BE49-F238E27FC236}">
                <a16:creationId xmlns:a16="http://schemas.microsoft.com/office/drawing/2014/main" id="{70A541D8-D8C0-7FB8-CE96-0EA6AB041DA3}"/>
              </a:ext>
            </a:extLst>
          </p:cNvPr>
          <p:cNvSpPr txBox="1">
            <a:spLocks/>
          </p:cNvSpPr>
          <p:nvPr/>
        </p:nvSpPr>
        <p:spPr>
          <a:xfrm>
            <a:off x="3429000" y="1223498"/>
            <a:ext cx="5334000" cy="1364848"/>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tx1"/>
                </a:solidFill>
                <a:latin typeface="Segoe UI" panose="020B0502040204020203" pitchFamily="34" charset="0"/>
                <a:ea typeface="+mj-ea"/>
                <a:cs typeface="Segoe UI" panose="020B0502040204020203" pitchFamily="34" charset="0"/>
              </a:defRPr>
            </a:lvl1pPr>
          </a:lstStyle>
          <a:p>
            <a:pPr>
              <a:lnSpc>
                <a:spcPts val="4500"/>
              </a:lnSpc>
            </a:pPr>
            <a:r>
              <a:rPr lang="en-US" sz="4400" dirty="0">
                <a:solidFill>
                  <a:schemeClr val="bg1"/>
                </a:solidFill>
                <a:latin typeface="Bahnschrift" panose="020B0502040204020203" pitchFamily="34" charset="0"/>
              </a:rPr>
              <a:t>CS 61: Lecture 6</a:t>
            </a:r>
            <a:br>
              <a:rPr lang="en-US" sz="4400" dirty="0">
                <a:solidFill>
                  <a:schemeClr val="bg1"/>
                </a:solidFill>
                <a:latin typeface="Bahnschrift" panose="020B0502040204020203" pitchFamily="34" charset="0"/>
              </a:rPr>
            </a:br>
            <a:r>
              <a:rPr lang="en-US" sz="3600" dirty="0">
                <a:solidFill>
                  <a:schemeClr val="bg1"/>
                </a:solidFill>
                <a:latin typeface="Bahnschrift" panose="020B0502040204020203" pitchFamily="34" charset="0"/>
              </a:rPr>
              <a:t>9/25/2023</a:t>
            </a:r>
            <a:endParaRPr lang="en-US" sz="6600" dirty="0">
              <a:solidFill>
                <a:schemeClr val="bg1"/>
              </a:solidFill>
              <a:latin typeface="Bahnschrift" panose="020B0502040204020203" pitchFamily="34" charset="0"/>
            </a:endParaRPr>
          </a:p>
        </p:txBody>
      </p:sp>
      <p:pic>
        <p:nvPicPr>
          <p:cNvPr id="4" name="Picture 3">
            <a:extLst>
              <a:ext uri="{FF2B5EF4-FFF2-40B4-BE49-F238E27FC236}">
                <a16:creationId xmlns:a16="http://schemas.microsoft.com/office/drawing/2014/main" id="{9E34A322-4F6F-35BF-AC7F-7B97CAD8DB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7787" y="2800503"/>
            <a:ext cx="4775757" cy="3776180"/>
          </a:xfrm>
          <a:prstGeom prst="rect">
            <a:avLst/>
          </a:prstGeom>
          <a:ln w="38100">
            <a:solidFill>
              <a:schemeClr val="bg1"/>
            </a:solidFill>
          </a:ln>
        </p:spPr>
      </p:pic>
      <p:pic>
        <p:nvPicPr>
          <p:cNvPr id="7" name="Picture 6">
            <a:extLst>
              <a:ext uri="{FF2B5EF4-FFF2-40B4-BE49-F238E27FC236}">
                <a16:creationId xmlns:a16="http://schemas.microsoft.com/office/drawing/2014/main" id="{ADFF4052-5465-9278-26CB-324F7073A96B}"/>
              </a:ext>
            </a:extLst>
          </p:cNvPr>
          <p:cNvPicPr>
            <a:picLocks noChangeAspect="1"/>
          </p:cNvPicPr>
          <p:nvPr/>
        </p:nvPicPr>
        <p:blipFill rotWithShape="1">
          <a:blip r:embed="rId4">
            <a:extLst>
              <a:ext uri="{28A0092B-C50C-407E-A947-70E740481C1C}">
                <a14:useLocalDpi xmlns:a14="http://schemas.microsoft.com/office/drawing/2010/main" val="0"/>
              </a:ext>
            </a:extLst>
          </a:blip>
          <a:srcRect b="4010"/>
          <a:stretch/>
        </p:blipFill>
        <p:spPr>
          <a:xfrm>
            <a:off x="154025" y="2800504"/>
            <a:ext cx="2950445" cy="3776179"/>
          </a:xfrm>
          <a:prstGeom prst="rect">
            <a:avLst/>
          </a:prstGeom>
          <a:ln w="38100">
            <a:solidFill>
              <a:schemeClr val="bg1"/>
            </a:solidFill>
          </a:ln>
        </p:spPr>
      </p:pic>
      <p:pic>
        <p:nvPicPr>
          <p:cNvPr id="10" name="Picture 9">
            <a:extLst>
              <a:ext uri="{FF2B5EF4-FFF2-40B4-BE49-F238E27FC236}">
                <a16:creationId xmlns:a16="http://schemas.microsoft.com/office/drawing/2014/main" id="{05045DDF-94DC-4870-56B9-9019988594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1680" y="2800503"/>
            <a:ext cx="3776181" cy="3776181"/>
          </a:xfrm>
          <a:prstGeom prst="rect">
            <a:avLst/>
          </a:prstGeom>
          <a:ln w="38100">
            <a:solidFill>
              <a:schemeClr val="bg1"/>
            </a:solidFill>
          </a:ln>
        </p:spPr>
      </p:pic>
    </p:spTree>
    <p:extLst>
      <p:ext uri="{BB962C8B-B14F-4D97-AF65-F5344CB8AC3E}">
        <p14:creationId xmlns:p14="http://schemas.microsoft.com/office/powerpoint/2010/main" val="64241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C787-02B9-271B-6D5B-170AFEC8D16C}"/>
              </a:ext>
            </a:extLst>
          </p:cNvPr>
          <p:cNvSpPr>
            <a:spLocks noGrp="1"/>
          </p:cNvSpPr>
          <p:nvPr>
            <p:ph type="title"/>
          </p:nvPr>
        </p:nvSpPr>
        <p:spPr>
          <a:xfrm>
            <a:off x="0" y="1914737"/>
            <a:ext cx="3039865" cy="3028525"/>
          </a:xfrm>
        </p:spPr>
        <p:txBody>
          <a:bodyPr>
            <a:normAutofit/>
          </a:bodyPr>
          <a:lstStyle/>
          <a:p>
            <a:r>
              <a:rPr lang="en-US" sz="6600" dirty="0">
                <a:solidFill>
                  <a:schemeClr val="bg1"/>
                </a:solidFill>
              </a:rPr>
              <a:t>AND NOW</a:t>
            </a:r>
            <a:br>
              <a:rPr lang="en-US" sz="6600" dirty="0">
                <a:solidFill>
                  <a:schemeClr val="bg1"/>
                </a:solidFill>
              </a:rPr>
            </a:br>
            <a:r>
              <a:rPr lang="en-US" sz="6600" dirty="0">
                <a:solidFill>
                  <a:schemeClr val="bg1"/>
                </a:solidFill>
              </a:rPr>
              <a:t>. . .</a:t>
            </a:r>
          </a:p>
        </p:txBody>
      </p:sp>
      <p:pic>
        <p:nvPicPr>
          <p:cNvPr id="7" name="Picture 6">
            <a:extLst>
              <a:ext uri="{FF2B5EF4-FFF2-40B4-BE49-F238E27FC236}">
                <a16:creationId xmlns:a16="http://schemas.microsoft.com/office/drawing/2014/main" id="{06DA1F6F-E92F-FA70-A04C-B4102C3DE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9865" y="0"/>
            <a:ext cx="9152135" cy="6858000"/>
          </a:xfrm>
          <a:prstGeom prst="rect">
            <a:avLst/>
          </a:prstGeom>
        </p:spPr>
      </p:pic>
    </p:spTree>
    <p:extLst>
      <p:ext uri="{BB962C8B-B14F-4D97-AF65-F5344CB8AC3E}">
        <p14:creationId xmlns:p14="http://schemas.microsoft.com/office/powerpoint/2010/main" val="5228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C239-5C0E-E874-2278-CA8BC4FC3062}"/>
              </a:ext>
            </a:extLst>
          </p:cNvPr>
          <p:cNvSpPr>
            <a:spLocks noGrp="1"/>
          </p:cNvSpPr>
          <p:nvPr>
            <p:ph type="title"/>
          </p:nvPr>
        </p:nvSpPr>
        <p:spPr>
          <a:xfrm>
            <a:off x="838200" y="-5583"/>
            <a:ext cx="10515600" cy="940509"/>
          </a:xfrm>
        </p:spPr>
        <p:txBody>
          <a:bodyPr/>
          <a:lstStyle/>
          <a:p>
            <a:r>
              <a:rPr lang="en-US" dirty="0"/>
              <a:t>Simple Examples of Optimization</a:t>
            </a:r>
          </a:p>
        </p:txBody>
      </p:sp>
      <p:grpSp>
        <p:nvGrpSpPr>
          <p:cNvPr id="6" name="Group 5">
            <a:extLst>
              <a:ext uri="{FF2B5EF4-FFF2-40B4-BE49-F238E27FC236}">
                <a16:creationId xmlns:a16="http://schemas.microsoft.com/office/drawing/2014/main" id="{CA844BAB-3E91-21B0-57CF-DFAA0268A14B}"/>
              </a:ext>
            </a:extLst>
          </p:cNvPr>
          <p:cNvGrpSpPr/>
          <p:nvPr/>
        </p:nvGrpSpPr>
        <p:grpSpPr>
          <a:xfrm>
            <a:off x="144160" y="1617639"/>
            <a:ext cx="3192162" cy="1108701"/>
            <a:chOff x="8625007" y="1126350"/>
            <a:chExt cx="3192162" cy="1108701"/>
          </a:xfrm>
        </p:grpSpPr>
        <p:sp>
          <p:nvSpPr>
            <p:cNvPr id="7" name="TextBox 6">
              <a:extLst>
                <a:ext uri="{FF2B5EF4-FFF2-40B4-BE49-F238E27FC236}">
                  <a16:creationId xmlns:a16="http://schemas.microsoft.com/office/drawing/2014/main" id="{303E3865-DD7D-1634-AD30-713B9BC6B877}"/>
                </a:ext>
              </a:extLst>
            </p:cNvPr>
            <p:cNvSpPr txBox="1"/>
            <p:nvPr/>
          </p:nvSpPr>
          <p:spPr>
            <a:xfrm>
              <a:off x="8649720" y="1527165"/>
              <a:ext cx="1952367" cy="707886"/>
            </a:xfrm>
            <a:prstGeom prst="rect">
              <a:avLst/>
            </a:prstGeom>
            <a:noFill/>
          </p:spPr>
          <p:txBody>
            <a:bodyPr wrap="square" rtlCol="0">
              <a:spAutoFit/>
            </a:bodyPr>
            <a:lstStyle/>
            <a:p>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a:t>
              </a:r>
              <a:r>
                <a:rPr lang="en-US" sz="2000" dirty="0" err="1">
                  <a:latin typeface="Lucida Console" panose="020B0609040504020204" pitchFamily="49" charset="0"/>
                </a:rPr>
                <a:t>i</a:t>
              </a:r>
              <a:r>
                <a:rPr lang="en-US" sz="2000" dirty="0">
                  <a:latin typeface="Lucida Console" panose="020B0609040504020204" pitchFamily="49" charset="0"/>
                </a:rPr>
                <a:t> = </a:t>
              </a:r>
              <a:r>
                <a:rPr lang="en-US" sz="2000" dirty="0">
                  <a:solidFill>
                    <a:schemeClr val="accent2"/>
                  </a:solidFill>
                  <a:latin typeface="Lucida Console" panose="020B0609040504020204" pitchFamily="49" charset="0"/>
                </a:rPr>
                <a:t>41</a:t>
              </a:r>
              <a:r>
                <a:rPr lang="en-US" sz="2000" dirty="0">
                  <a:latin typeface="Lucida Console" panose="020B0609040504020204" pitchFamily="49" charset="0"/>
                </a:rPr>
                <a:t>;</a:t>
              </a:r>
            </a:p>
            <a:p>
              <a:r>
                <a:rPr lang="en-US" sz="2000" dirty="0" err="1">
                  <a:latin typeface="Lucida Console" panose="020B0609040504020204" pitchFamily="49" charset="0"/>
                </a:rPr>
                <a:t>i</a:t>
              </a:r>
              <a:r>
                <a:rPr lang="en-US" sz="2000" dirty="0">
                  <a:latin typeface="Lucida Console" panose="020B0609040504020204" pitchFamily="49" charset="0"/>
                </a:rPr>
                <a:t>++;</a:t>
              </a:r>
            </a:p>
          </p:txBody>
        </p:sp>
        <p:sp>
          <p:nvSpPr>
            <p:cNvPr id="8" name="TextBox 7">
              <a:extLst>
                <a:ext uri="{FF2B5EF4-FFF2-40B4-BE49-F238E27FC236}">
                  <a16:creationId xmlns:a16="http://schemas.microsoft.com/office/drawing/2014/main" id="{B81CCF8D-7414-EB81-4E5B-693A8A56D991}"/>
                </a:ext>
              </a:extLst>
            </p:cNvPr>
            <p:cNvSpPr txBox="1"/>
            <p:nvPr/>
          </p:nvSpPr>
          <p:spPr>
            <a:xfrm>
              <a:off x="8625007" y="1126350"/>
              <a:ext cx="3192162"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Original source code</a:t>
              </a:r>
            </a:p>
          </p:txBody>
        </p:sp>
      </p:grpSp>
      <p:grpSp>
        <p:nvGrpSpPr>
          <p:cNvPr id="9" name="Group 8">
            <a:extLst>
              <a:ext uri="{FF2B5EF4-FFF2-40B4-BE49-F238E27FC236}">
                <a16:creationId xmlns:a16="http://schemas.microsoft.com/office/drawing/2014/main" id="{E6759960-8463-477D-CF1D-093F7C1E8C77}"/>
              </a:ext>
            </a:extLst>
          </p:cNvPr>
          <p:cNvGrpSpPr/>
          <p:nvPr/>
        </p:nvGrpSpPr>
        <p:grpSpPr>
          <a:xfrm>
            <a:off x="3431050" y="1636055"/>
            <a:ext cx="4662621" cy="1108701"/>
            <a:chOff x="8204872" y="1126350"/>
            <a:chExt cx="4662621" cy="1108701"/>
          </a:xfrm>
        </p:grpSpPr>
        <p:sp>
          <p:nvSpPr>
            <p:cNvPr id="10" name="TextBox 9">
              <a:extLst>
                <a:ext uri="{FF2B5EF4-FFF2-40B4-BE49-F238E27FC236}">
                  <a16:creationId xmlns:a16="http://schemas.microsoft.com/office/drawing/2014/main" id="{1B06F088-56E0-C2A0-35B5-86B11A7D6D03}"/>
                </a:ext>
              </a:extLst>
            </p:cNvPr>
            <p:cNvSpPr txBox="1"/>
            <p:nvPr/>
          </p:nvSpPr>
          <p:spPr>
            <a:xfrm>
              <a:off x="8649720" y="1527165"/>
              <a:ext cx="2722605" cy="707886"/>
            </a:xfrm>
            <a:prstGeom prst="rect">
              <a:avLst/>
            </a:prstGeom>
            <a:noFill/>
          </p:spPr>
          <p:txBody>
            <a:bodyPr wrap="square" rtlCol="0">
              <a:spAutoFit/>
            </a:bodyPr>
            <a:lstStyle/>
            <a:p>
              <a:r>
                <a:rPr lang="en-US" sz="2000" dirty="0">
                  <a:solidFill>
                    <a:schemeClr val="accent1"/>
                  </a:solidFill>
                  <a:latin typeface="Lucida Console" panose="020B0609040504020204" pitchFamily="49" charset="0"/>
                </a:rPr>
                <a:t>mov</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41</a:t>
              </a:r>
              <a:r>
                <a:rPr lang="en-US" sz="2000" dirty="0">
                  <a:latin typeface="Lucida Console" panose="020B0609040504020204" pitchFamily="49" charset="0"/>
                </a:rPr>
                <a:t>, </a:t>
              </a:r>
              <a:r>
                <a:rPr lang="en-US" sz="2000" dirty="0">
                  <a:solidFill>
                    <a:srgbClr val="FF66FF"/>
                  </a:solidFill>
                  <a:latin typeface="Lucida Console" panose="020B0609040504020204" pitchFamily="49" charset="0"/>
                </a:rPr>
                <a:t>%</a:t>
              </a:r>
              <a:r>
                <a:rPr lang="en-US" sz="2000" dirty="0" err="1">
                  <a:solidFill>
                    <a:srgbClr val="FF66FF"/>
                  </a:solidFill>
                  <a:latin typeface="Lucida Console" panose="020B0609040504020204" pitchFamily="49" charset="0"/>
                </a:rPr>
                <a:t>rax</a:t>
              </a:r>
              <a:endParaRPr lang="en-US" sz="2000" dirty="0">
                <a:solidFill>
                  <a:srgbClr val="FF66FF"/>
                </a:solidFill>
                <a:latin typeface="Lucida Console" panose="020B0609040504020204" pitchFamily="49" charset="0"/>
              </a:endParaRPr>
            </a:p>
            <a:p>
              <a:r>
                <a:rPr lang="en-US" sz="2000" dirty="0" err="1">
                  <a:solidFill>
                    <a:schemeClr val="accent1"/>
                  </a:solidFill>
                  <a:latin typeface="Lucida Console" panose="020B0609040504020204" pitchFamily="49" charset="0"/>
                </a:rPr>
                <a:t>inc</a:t>
              </a:r>
              <a:r>
                <a:rPr lang="en-US" sz="2000" dirty="0">
                  <a:latin typeface="Lucida Console" panose="020B0609040504020204" pitchFamily="49" charset="0"/>
                </a:rPr>
                <a:t> </a:t>
              </a:r>
              <a:r>
                <a:rPr lang="en-US" sz="2000" dirty="0">
                  <a:solidFill>
                    <a:srgbClr val="FF66FF"/>
                  </a:solidFill>
                  <a:latin typeface="Lucida Console" panose="020B0609040504020204" pitchFamily="49" charset="0"/>
                </a:rPr>
                <a:t>%</a:t>
              </a:r>
              <a:r>
                <a:rPr lang="en-US" sz="2000" dirty="0" err="1">
                  <a:solidFill>
                    <a:srgbClr val="FF66FF"/>
                  </a:solidFill>
                  <a:latin typeface="Lucida Console" panose="020B0609040504020204" pitchFamily="49" charset="0"/>
                </a:rPr>
                <a:t>rax</a:t>
              </a:r>
              <a:endParaRPr lang="en-US" sz="2000" dirty="0">
                <a:solidFill>
                  <a:srgbClr val="FF66FF"/>
                </a:solidFill>
                <a:latin typeface="Lucida Console" panose="020B0609040504020204" pitchFamily="49" charset="0"/>
              </a:endParaRPr>
            </a:p>
          </p:txBody>
        </p:sp>
        <p:sp>
          <p:nvSpPr>
            <p:cNvPr id="11" name="TextBox 10">
              <a:extLst>
                <a:ext uri="{FF2B5EF4-FFF2-40B4-BE49-F238E27FC236}">
                  <a16:creationId xmlns:a16="http://schemas.microsoft.com/office/drawing/2014/main" id="{2D65102B-3C0A-E4FD-2C17-F4281933E8A6}"/>
                </a:ext>
              </a:extLst>
            </p:cNvPr>
            <p:cNvSpPr txBox="1"/>
            <p:nvPr/>
          </p:nvSpPr>
          <p:spPr>
            <a:xfrm>
              <a:off x="8204872" y="1126350"/>
              <a:ext cx="4662621"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Unoptimized instructions</a:t>
              </a:r>
            </a:p>
          </p:txBody>
        </p:sp>
      </p:grpSp>
      <p:grpSp>
        <p:nvGrpSpPr>
          <p:cNvPr id="12" name="Group 11">
            <a:extLst>
              <a:ext uri="{FF2B5EF4-FFF2-40B4-BE49-F238E27FC236}">
                <a16:creationId xmlns:a16="http://schemas.microsoft.com/office/drawing/2014/main" id="{A5A21606-6CF3-DD77-D571-C2828AE5FDE0}"/>
              </a:ext>
            </a:extLst>
          </p:cNvPr>
          <p:cNvGrpSpPr/>
          <p:nvPr/>
        </p:nvGrpSpPr>
        <p:grpSpPr>
          <a:xfrm>
            <a:off x="7702371" y="1636055"/>
            <a:ext cx="4254849" cy="800925"/>
            <a:chOff x="8254965" y="1126350"/>
            <a:chExt cx="3847070" cy="800925"/>
          </a:xfrm>
        </p:grpSpPr>
        <p:sp>
          <p:nvSpPr>
            <p:cNvPr id="13" name="TextBox 12">
              <a:extLst>
                <a:ext uri="{FF2B5EF4-FFF2-40B4-BE49-F238E27FC236}">
                  <a16:creationId xmlns:a16="http://schemas.microsoft.com/office/drawing/2014/main" id="{D9E5F7AD-861D-7EF4-8AB5-B60D0D22B1E8}"/>
                </a:ext>
              </a:extLst>
            </p:cNvPr>
            <p:cNvSpPr txBox="1"/>
            <p:nvPr/>
          </p:nvSpPr>
          <p:spPr>
            <a:xfrm>
              <a:off x="8649720" y="1527165"/>
              <a:ext cx="2722605" cy="400110"/>
            </a:xfrm>
            <a:prstGeom prst="rect">
              <a:avLst/>
            </a:prstGeom>
            <a:noFill/>
          </p:spPr>
          <p:txBody>
            <a:bodyPr wrap="square" rtlCol="0">
              <a:spAutoFit/>
            </a:bodyPr>
            <a:lstStyle/>
            <a:p>
              <a:r>
                <a:rPr lang="en-US" sz="2000" dirty="0">
                  <a:solidFill>
                    <a:schemeClr val="accent1"/>
                  </a:solidFill>
                  <a:latin typeface="Lucida Console" panose="020B0609040504020204" pitchFamily="49" charset="0"/>
                </a:rPr>
                <a:t>mov</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42</a:t>
              </a:r>
              <a:r>
                <a:rPr lang="en-US" sz="2000" dirty="0">
                  <a:latin typeface="Lucida Console" panose="020B0609040504020204" pitchFamily="49" charset="0"/>
                </a:rPr>
                <a:t>, </a:t>
              </a:r>
              <a:r>
                <a:rPr lang="en-US" sz="2000" dirty="0">
                  <a:solidFill>
                    <a:srgbClr val="FF66FF"/>
                  </a:solidFill>
                  <a:latin typeface="Lucida Console" panose="020B0609040504020204" pitchFamily="49" charset="0"/>
                </a:rPr>
                <a:t>%</a:t>
              </a:r>
              <a:r>
                <a:rPr lang="en-US" sz="2000" dirty="0" err="1">
                  <a:solidFill>
                    <a:srgbClr val="FF66FF"/>
                  </a:solidFill>
                  <a:latin typeface="Lucida Console" panose="020B0609040504020204" pitchFamily="49" charset="0"/>
                </a:rPr>
                <a:t>rax</a:t>
              </a:r>
              <a:endParaRPr lang="en-US" sz="2000" dirty="0">
                <a:solidFill>
                  <a:srgbClr val="FF66FF"/>
                </a:solidFill>
                <a:latin typeface="Lucida Console" panose="020B0609040504020204" pitchFamily="49" charset="0"/>
              </a:endParaRPr>
            </a:p>
          </p:txBody>
        </p:sp>
        <p:sp>
          <p:nvSpPr>
            <p:cNvPr id="14" name="TextBox 13">
              <a:extLst>
                <a:ext uri="{FF2B5EF4-FFF2-40B4-BE49-F238E27FC236}">
                  <a16:creationId xmlns:a16="http://schemas.microsoft.com/office/drawing/2014/main" id="{D1EA14A8-36A8-8101-01FA-E54FD906460A}"/>
                </a:ext>
              </a:extLst>
            </p:cNvPr>
            <p:cNvSpPr txBox="1"/>
            <p:nvPr/>
          </p:nvSpPr>
          <p:spPr>
            <a:xfrm>
              <a:off x="8254965" y="1126350"/>
              <a:ext cx="3847070"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Optimized instructions</a:t>
              </a:r>
            </a:p>
          </p:txBody>
        </p:sp>
      </p:grpSp>
      <p:sp>
        <p:nvSpPr>
          <p:cNvPr id="15" name="TextBox 14">
            <a:extLst>
              <a:ext uri="{FF2B5EF4-FFF2-40B4-BE49-F238E27FC236}">
                <a16:creationId xmlns:a16="http://schemas.microsoft.com/office/drawing/2014/main" id="{43649BA4-A279-D1A5-B32D-25D2F13243E7}"/>
              </a:ext>
            </a:extLst>
          </p:cNvPr>
          <p:cNvSpPr txBox="1"/>
          <p:nvPr/>
        </p:nvSpPr>
        <p:spPr>
          <a:xfrm>
            <a:off x="1194484" y="786642"/>
            <a:ext cx="10023390" cy="830997"/>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In general, given two sequences of instructions with equivalent semantics, the sequence with fewer instructions will execute faster!</a:t>
            </a:r>
          </a:p>
        </p:txBody>
      </p:sp>
    </p:spTree>
    <p:extLst>
      <p:ext uri="{BB962C8B-B14F-4D97-AF65-F5344CB8AC3E}">
        <p14:creationId xmlns:p14="http://schemas.microsoft.com/office/powerpoint/2010/main" val="485214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C239-5C0E-E874-2278-CA8BC4FC3062}"/>
              </a:ext>
            </a:extLst>
          </p:cNvPr>
          <p:cNvSpPr>
            <a:spLocks noGrp="1"/>
          </p:cNvSpPr>
          <p:nvPr>
            <p:ph type="title"/>
          </p:nvPr>
        </p:nvSpPr>
        <p:spPr>
          <a:xfrm>
            <a:off x="838200" y="-5583"/>
            <a:ext cx="10515600" cy="940509"/>
          </a:xfrm>
        </p:spPr>
        <p:txBody>
          <a:bodyPr/>
          <a:lstStyle/>
          <a:p>
            <a:r>
              <a:rPr lang="en-US" dirty="0"/>
              <a:t>Simple Examples of Optimization</a:t>
            </a:r>
          </a:p>
        </p:txBody>
      </p:sp>
      <p:grpSp>
        <p:nvGrpSpPr>
          <p:cNvPr id="3" name="Group 2">
            <a:extLst>
              <a:ext uri="{FF2B5EF4-FFF2-40B4-BE49-F238E27FC236}">
                <a16:creationId xmlns:a16="http://schemas.microsoft.com/office/drawing/2014/main" id="{0A4F7A62-427B-6227-BD7B-695BB9FAF029}"/>
              </a:ext>
            </a:extLst>
          </p:cNvPr>
          <p:cNvGrpSpPr/>
          <p:nvPr/>
        </p:nvGrpSpPr>
        <p:grpSpPr>
          <a:xfrm>
            <a:off x="156516" y="2488209"/>
            <a:ext cx="3212759" cy="2712791"/>
            <a:chOff x="123563" y="3946306"/>
            <a:chExt cx="3212759" cy="2712791"/>
          </a:xfrm>
        </p:grpSpPr>
        <p:sp>
          <p:nvSpPr>
            <p:cNvPr id="4" name="TextBox 3">
              <a:extLst>
                <a:ext uri="{FF2B5EF4-FFF2-40B4-BE49-F238E27FC236}">
                  <a16:creationId xmlns:a16="http://schemas.microsoft.com/office/drawing/2014/main" id="{480D853E-8545-DDC1-BEE1-0AB87DD9DEA0}"/>
                </a:ext>
              </a:extLst>
            </p:cNvPr>
            <p:cNvSpPr txBox="1"/>
            <p:nvPr/>
          </p:nvSpPr>
          <p:spPr>
            <a:xfrm>
              <a:off x="144160" y="4350773"/>
              <a:ext cx="3192162" cy="2308324"/>
            </a:xfrm>
            <a:prstGeom prst="rect">
              <a:avLst/>
            </a:prstGeom>
            <a:noFill/>
          </p:spPr>
          <p:txBody>
            <a:bodyPr wrap="square">
              <a:spAutoFit/>
            </a:bodyPr>
            <a:lstStyle/>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f(</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x,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a:p>
              <a:endParaRPr lang="en-US" dirty="0">
                <a:latin typeface="Lucida Console" panose="020B0609040504020204" pitchFamily="49" charset="0"/>
              </a:endParaRPr>
            </a:p>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r>
                <a:rPr lang="en-US" dirty="0">
                  <a:latin typeface="Lucida Console" panose="020B0609040504020204" pitchFamily="49" charset="0"/>
                </a:rPr>
                <a:t>    f(</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a:t>
              </a:r>
            </a:p>
          </p:txBody>
        </p:sp>
        <p:sp>
          <p:nvSpPr>
            <p:cNvPr id="5" name="TextBox 4">
              <a:extLst>
                <a:ext uri="{FF2B5EF4-FFF2-40B4-BE49-F238E27FC236}">
                  <a16:creationId xmlns:a16="http://schemas.microsoft.com/office/drawing/2014/main" id="{4E7183D2-E3B9-7A00-C4A3-DB1A7CAC8348}"/>
                </a:ext>
              </a:extLst>
            </p:cNvPr>
            <p:cNvSpPr txBox="1"/>
            <p:nvPr/>
          </p:nvSpPr>
          <p:spPr>
            <a:xfrm>
              <a:off x="123563" y="3946306"/>
              <a:ext cx="3192162"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Original source code</a:t>
              </a:r>
            </a:p>
          </p:txBody>
        </p:sp>
      </p:grpSp>
      <p:grpSp>
        <p:nvGrpSpPr>
          <p:cNvPr id="98" name="Group 97">
            <a:extLst>
              <a:ext uri="{FF2B5EF4-FFF2-40B4-BE49-F238E27FC236}">
                <a16:creationId xmlns:a16="http://schemas.microsoft.com/office/drawing/2014/main" id="{9DFF4619-2828-C29F-FFF2-BCD06FD29C52}"/>
              </a:ext>
            </a:extLst>
          </p:cNvPr>
          <p:cNvGrpSpPr/>
          <p:nvPr/>
        </p:nvGrpSpPr>
        <p:grpSpPr>
          <a:xfrm>
            <a:off x="3332199" y="870675"/>
            <a:ext cx="4662621" cy="5915374"/>
            <a:chOff x="3332199" y="870675"/>
            <a:chExt cx="4662621" cy="5915374"/>
          </a:xfrm>
        </p:grpSpPr>
        <p:sp>
          <p:nvSpPr>
            <p:cNvPr id="18" name="TextBox 17">
              <a:extLst>
                <a:ext uri="{FF2B5EF4-FFF2-40B4-BE49-F238E27FC236}">
                  <a16:creationId xmlns:a16="http://schemas.microsoft.com/office/drawing/2014/main" id="{D28B21A0-FB67-0877-E3DE-34F40B0C9BA3}"/>
                </a:ext>
              </a:extLst>
            </p:cNvPr>
            <p:cNvSpPr txBox="1"/>
            <p:nvPr/>
          </p:nvSpPr>
          <p:spPr>
            <a:xfrm>
              <a:off x="3756445" y="1307626"/>
              <a:ext cx="3818248" cy="5478423"/>
            </a:xfrm>
            <a:prstGeom prst="rect">
              <a:avLst/>
            </a:prstGeom>
            <a:noFill/>
          </p:spPr>
          <p:txBody>
            <a:bodyPr wrap="square">
              <a:spAutoFit/>
            </a:bodyPr>
            <a:lstStyle/>
            <a:p>
              <a:pPr>
                <a:lnSpc>
                  <a:spcPts val="2000"/>
                </a:lnSpc>
              </a:pPr>
              <a:r>
                <a:rPr lang="en-US" dirty="0">
                  <a:solidFill>
                    <a:srgbClr val="00B050"/>
                  </a:solidFill>
                  <a:latin typeface="Lucida Console" panose="020B0609040504020204" pitchFamily="49" charset="0"/>
                </a:rPr>
                <a:t>f(int, int):</a:t>
              </a:r>
            </a:p>
            <a:p>
              <a:pPr>
                <a:lnSpc>
                  <a:spcPts val="2000"/>
                </a:lnSpc>
              </a:pPr>
              <a:r>
                <a:rPr lang="en-US" dirty="0">
                  <a:solidFill>
                    <a:schemeClr val="accent1"/>
                  </a:solidFill>
                  <a:latin typeface="Lucida Console" panose="020B0609040504020204" pitchFamily="49" charset="0"/>
                </a:rPr>
                <a:t>    </a:t>
              </a:r>
              <a:r>
                <a:rPr lang="en-US" dirty="0" err="1">
                  <a:solidFill>
                    <a:schemeClr val="accent1"/>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main:</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subq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callq</a:t>
              </a:r>
              <a:r>
                <a:rPr lang="en-US" dirty="0">
                  <a:latin typeface="Lucida Console" panose="020B0609040504020204" pitchFamily="49" charset="0"/>
                </a:rPr>
                <a:t>   </a:t>
              </a:r>
              <a:r>
                <a:rPr lang="en-US" dirty="0">
                  <a:solidFill>
                    <a:srgbClr val="00B050"/>
                  </a:solidFill>
                  <a:latin typeface="Lucida Console" panose="020B0609040504020204" pitchFamily="49" charset="0"/>
                </a:rPr>
                <a:t>f(int, int)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p:txBody>
        </p:sp>
        <p:sp>
          <p:nvSpPr>
            <p:cNvPr id="19" name="TextBox 18">
              <a:extLst>
                <a:ext uri="{FF2B5EF4-FFF2-40B4-BE49-F238E27FC236}">
                  <a16:creationId xmlns:a16="http://schemas.microsoft.com/office/drawing/2014/main" id="{047E1B49-C134-127C-31A9-C1EF61C6EED9}"/>
                </a:ext>
              </a:extLst>
            </p:cNvPr>
            <p:cNvSpPr txBox="1"/>
            <p:nvPr/>
          </p:nvSpPr>
          <p:spPr>
            <a:xfrm>
              <a:off x="3332199" y="870675"/>
              <a:ext cx="4662621"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Unoptimized instructions</a:t>
              </a:r>
            </a:p>
          </p:txBody>
        </p:sp>
      </p:grpSp>
      <p:grpSp>
        <p:nvGrpSpPr>
          <p:cNvPr id="32" name="Group 31">
            <a:extLst>
              <a:ext uri="{FF2B5EF4-FFF2-40B4-BE49-F238E27FC236}">
                <a16:creationId xmlns:a16="http://schemas.microsoft.com/office/drawing/2014/main" id="{C555C21E-47FB-B4C4-DA43-72BCA87E2458}"/>
              </a:ext>
            </a:extLst>
          </p:cNvPr>
          <p:cNvGrpSpPr/>
          <p:nvPr/>
        </p:nvGrpSpPr>
        <p:grpSpPr>
          <a:xfrm>
            <a:off x="7531435" y="1549954"/>
            <a:ext cx="2874293" cy="522460"/>
            <a:chOff x="7531435" y="1549954"/>
            <a:chExt cx="2874293" cy="522460"/>
          </a:xfrm>
        </p:grpSpPr>
        <p:sp>
          <p:nvSpPr>
            <p:cNvPr id="24" name="Right Brace 23">
              <a:extLst>
                <a:ext uri="{FF2B5EF4-FFF2-40B4-BE49-F238E27FC236}">
                  <a16:creationId xmlns:a16="http://schemas.microsoft.com/office/drawing/2014/main" id="{5748115D-4C6F-DBED-5813-73150CF4380C}"/>
                </a:ext>
              </a:extLst>
            </p:cNvPr>
            <p:cNvSpPr/>
            <p:nvPr/>
          </p:nvSpPr>
          <p:spPr>
            <a:xfrm>
              <a:off x="7531435" y="1549954"/>
              <a:ext cx="432487" cy="522460"/>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543C6565-2089-8804-8D54-1E8AC1451A88}"/>
                </a:ext>
              </a:extLst>
            </p:cNvPr>
            <p:cNvSpPr txBox="1"/>
            <p:nvPr/>
          </p:nvSpPr>
          <p:spPr>
            <a:xfrm>
              <a:off x="7858123" y="1632083"/>
              <a:ext cx="2547605" cy="338554"/>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Set up </a:t>
              </a:r>
              <a:r>
                <a:rPr lang="en-US" sz="1600" b="1" dirty="0">
                  <a:latin typeface="Lucida Console" panose="020B0609040504020204" pitchFamily="49" charset="0"/>
                  <a:cs typeface="Segoe UI" panose="020B0502040204020203" pitchFamily="34" charset="0"/>
                </a:rPr>
                <a:t>f()</a:t>
              </a:r>
              <a:r>
                <a:rPr lang="en-US" sz="1600" b="1" dirty="0">
                  <a:latin typeface="Segoe UI" panose="020B0502040204020203" pitchFamily="34" charset="0"/>
                  <a:cs typeface="Segoe UI" panose="020B0502040204020203" pitchFamily="34" charset="0"/>
                </a:rPr>
                <a:t>’s stack frame</a:t>
              </a:r>
            </a:p>
          </p:txBody>
        </p:sp>
      </p:grpSp>
      <p:grpSp>
        <p:nvGrpSpPr>
          <p:cNvPr id="33" name="Group 32">
            <a:extLst>
              <a:ext uri="{FF2B5EF4-FFF2-40B4-BE49-F238E27FC236}">
                <a16:creationId xmlns:a16="http://schemas.microsoft.com/office/drawing/2014/main" id="{1F430FFA-3116-BE39-70A6-CECBB61F6B5E}"/>
              </a:ext>
            </a:extLst>
          </p:cNvPr>
          <p:cNvGrpSpPr/>
          <p:nvPr/>
        </p:nvGrpSpPr>
        <p:grpSpPr>
          <a:xfrm>
            <a:off x="7531434" y="2104090"/>
            <a:ext cx="4867839" cy="522460"/>
            <a:chOff x="7531434" y="2104090"/>
            <a:chExt cx="4867839" cy="522460"/>
          </a:xfrm>
        </p:grpSpPr>
        <p:sp>
          <p:nvSpPr>
            <p:cNvPr id="25" name="Right Brace 24">
              <a:extLst>
                <a:ext uri="{FF2B5EF4-FFF2-40B4-BE49-F238E27FC236}">
                  <a16:creationId xmlns:a16="http://schemas.microsoft.com/office/drawing/2014/main" id="{3FCF546B-66CA-7ABB-0C39-99D9B4CB1900}"/>
                </a:ext>
              </a:extLst>
            </p:cNvPr>
            <p:cNvSpPr/>
            <p:nvPr/>
          </p:nvSpPr>
          <p:spPr>
            <a:xfrm>
              <a:off x="7531434" y="2104090"/>
              <a:ext cx="432487" cy="522460"/>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C0E620F4-7E5B-EF27-CE98-4F5B877E5538}"/>
                </a:ext>
              </a:extLst>
            </p:cNvPr>
            <p:cNvSpPr txBox="1"/>
            <p:nvPr/>
          </p:nvSpPr>
          <p:spPr>
            <a:xfrm>
              <a:off x="7916544" y="2112364"/>
              <a:ext cx="4482729" cy="507831"/>
            </a:xfrm>
            <a:prstGeom prst="rect">
              <a:avLst/>
            </a:prstGeom>
            <a:noFill/>
          </p:spPr>
          <p:txBody>
            <a:bodyPr wrap="square" rtlCol="0">
              <a:spAutoFit/>
            </a:bodyPr>
            <a:lstStyle/>
            <a:p>
              <a:r>
                <a:rPr lang="en-US" sz="1350" b="1" dirty="0">
                  <a:latin typeface="Segoe UI" panose="020B0502040204020203" pitchFamily="34" charset="0"/>
                  <a:cs typeface="Segoe UI" panose="020B0502040204020203" pitchFamily="34" charset="0"/>
                </a:rPr>
                <a:t>Copy the function arguments </a:t>
              </a:r>
              <a:r>
                <a:rPr lang="en-US" sz="1350" b="1" dirty="0">
                  <a:latin typeface="Lucida Console" panose="020B0609040504020204" pitchFamily="49" charset="0"/>
                  <a:cs typeface="Segoe UI" panose="020B0502040204020203" pitchFamily="34" charset="0"/>
                </a:rPr>
                <a:t>x</a:t>
              </a:r>
              <a:r>
                <a:rPr lang="en-US" sz="1350" b="1" dirty="0">
                  <a:latin typeface="Segoe UI" panose="020B0502040204020203" pitchFamily="34" charset="0"/>
                  <a:cs typeface="Segoe UI" panose="020B0502040204020203" pitchFamily="34" charset="0"/>
                </a:rPr>
                <a:t> and </a:t>
              </a:r>
              <a:r>
                <a:rPr lang="en-US" sz="1350" b="1" dirty="0">
                  <a:latin typeface="Lucida Console" panose="020B0609040504020204" pitchFamily="49" charset="0"/>
                  <a:cs typeface="Segoe UI" panose="020B0502040204020203" pitchFamily="34" charset="0"/>
                </a:rPr>
                <a:t>y</a:t>
              </a:r>
              <a:r>
                <a:rPr lang="en-US" sz="1350" b="1" dirty="0">
                  <a:latin typeface="Segoe UI" panose="020B0502040204020203" pitchFamily="34" charset="0"/>
                  <a:cs typeface="Segoe UI" panose="020B0502040204020203" pitchFamily="34" charset="0"/>
                </a:rPr>
                <a:t> (which are in </a:t>
              </a:r>
              <a:r>
                <a:rPr lang="en-US" sz="1350" b="1" dirty="0">
                  <a:latin typeface="Lucida Console" panose="020B0609040504020204" pitchFamily="49" charset="0"/>
                  <a:cs typeface="Segoe UI" panose="020B0502040204020203" pitchFamily="34" charset="0"/>
                </a:rPr>
                <a:t>%</a:t>
              </a:r>
              <a:r>
                <a:rPr lang="en-US" sz="1350" b="1" dirty="0" err="1">
                  <a:latin typeface="Lucida Console" panose="020B0609040504020204" pitchFamily="49" charset="0"/>
                  <a:cs typeface="Segoe UI" panose="020B0502040204020203" pitchFamily="34" charset="0"/>
                </a:rPr>
                <a:t>edi</a:t>
              </a:r>
              <a:r>
                <a:rPr lang="en-US" sz="1350" b="1" dirty="0">
                  <a:latin typeface="Segoe UI" panose="020B0502040204020203" pitchFamily="34" charset="0"/>
                  <a:cs typeface="Segoe UI" panose="020B0502040204020203" pitchFamily="34" charset="0"/>
                </a:rPr>
                <a:t> and </a:t>
              </a:r>
              <a:r>
                <a:rPr lang="en-US" sz="1350" b="1" dirty="0">
                  <a:latin typeface="Lucida Console" panose="020B0609040504020204" pitchFamily="49" charset="0"/>
                  <a:cs typeface="Segoe UI" panose="020B0502040204020203" pitchFamily="34" charset="0"/>
                </a:rPr>
                <a:t>%</a:t>
              </a:r>
              <a:r>
                <a:rPr lang="en-US" sz="1350" b="1" dirty="0" err="1">
                  <a:latin typeface="Lucida Console" panose="020B0609040504020204" pitchFamily="49" charset="0"/>
                  <a:cs typeface="Segoe UI" panose="020B0502040204020203" pitchFamily="34" charset="0"/>
                </a:rPr>
                <a:t>esi</a:t>
              </a:r>
              <a:r>
                <a:rPr lang="en-US" sz="1350" b="1" dirty="0">
                  <a:latin typeface="Segoe UI" panose="020B0502040204020203" pitchFamily="34" charset="0"/>
                  <a:cs typeface="Segoe UI" panose="020B0502040204020203" pitchFamily="34" charset="0"/>
                </a:rPr>
                <a:t>) to locations in </a:t>
              </a:r>
              <a:r>
                <a:rPr lang="en-US" sz="1350" b="1" dirty="0">
                  <a:latin typeface="Lucida Console" panose="020B0609040504020204" pitchFamily="49" charset="0"/>
                  <a:cs typeface="Segoe UI" panose="020B0502040204020203" pitchFamily="34" charset="0"/>
                </a:rPr>
                <a:t>f()</a:t>
              </a:r>
              <a:r>
                <a:rPr lang="en-US" sz="1350" b="1" dirty="0">
                  <a:latin typeface="Segoe UI" panose="020B0502040204020203" pitchFamily="34" charset="0"/>
                  <a:cs typeface="Segoe UI" panose="020B0502040204020203" pitchFamily="34" charset="0"/>
                </a:rPr>
                <a:t>’s stack frame</a:t>
              </a:r>
            </a:p>
          </p:txBody>
        </p:sp>
      </p:grpSp>
      <p:grpSp>
        <p:nvGrpSpPr>
          <p:cNvPr id="34" name="Group 33">
            <a:extLst>
              <a:ext uri="{FF2B5EF4-FFF2-40B4-BE49-F238E27FC236}">
                <a16:creationId xmlns:a16="http://schemas.microsoft.com/office/drawing/2014/main" id="{FA5BA840-3023-1440-1ABA-11E594FA5C21}"/>
              </a:ext>
            </a:extLst>
          </p:cNvPr>
          <p:cNvGrpSpPr/>
          <p:nvPr/>
        </p:nvGrpSpPr>
        <p:grpSpPr>
          <a:xfrm>
            <a:off x="7529376" y="2602266"/>
            <a:ext cx="4205416" cy="523220"/>
            <a:chOff x="7529376" y="2602266"/>
            <a:chExt cx="4205416" cy="523220"/>
          </a:xfrm>
        </p:grpSpPr>
        <p:sp>
          <p:nvSpPr>
            <p:cNvPr id="26" name="Right Brace 25">
              <a:extLst>
                <a:ext uri="{FF2B5EF4-FFF2-40B4-BE49-F238E27FC236}">
                  <a16:creationId xmlns:a16="http://schemas.microsoft.com/office/drawing/2014/main" id="{62802002-6681-44C5-F08B-84E1C3DC8495}"/>
                </a:ext>
              </a:extLst>
            </p:cNvPr>
            <p:cNvSpPr/>
            <p:nvPr/>
          </p:nvSpPr>
          <p:spPr>
            <a:xfrm>
              <a:off x="7529376" y="2658226"/>
              <a:ext cx="432487" cy="461665"/>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EA5EC1BB-7546-8DB5-72E4-99EA37A7351E}"/>
                </a:ext>
              </a:extLst>
            </p:cNvPr>
            <p:cNvSpPr txBox="1"/>
            <p:nvPr/>
          </p:nvSpPr>
          <p:spPr>
            <a:xfrm>
              <a:off x="7916544" y="2602266"/>
              <a:ext cx="3818248" cy="523220"/>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Copy </a:t>
              </a:r>
              <a:r>
                <a:rPr lang="en-US" sz="1400" b="1" dirty="0">
                  <a:latin typeface="Lucida Console" panose="020B0609040504020204" pitchFamily="49" charset="0"/>
                  <a:cs typeface="Segoe UI" panose="020B0502040204020203" pitchFamily="34" charset="0"/>
                </a:rPr>
                <a:t>x</a:t>
              </a:r>
              <a:r>
                <a:rPr lang="en-US" sz="1400" b="1" dirty="0">
                  <a:latin typeface="Segoe UI" panose="020B0502040204020203" pitchFamily="34" charset="0"/>
                  <a:cs typeface="Segoe UI" panose="020B0502040204020203" pitchFamily="34" charset="0"/>
                </a:rPr>
                <a:t>’s value in the stack to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r>
                <a:rPr lang="en-US" sz="1400" b="1" dirty="0">
                  <a:latin typeface="Segoe UI" panose="020B0502040204020203" pitchFamily="34" charset="0"/>
                  <a:cs typeface="Segoe UI" panose="020B0502040204020203" pitchFamily="34" charset="0"/>
                </a:rPr>
                <a:t>, then add y’s value in the stack to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endParaRPr lang="en-US" sz="1400" b="1" dirty="0">
                <a:latin typeface="Lucida Console" panose="020B0609040504020204" pitchFamily="49" charset="0"/>
                <a:cs typeface="Segoe UI" panose="020B0502040204020203" pitchFamily="34" charset="0"/>
              </a:endParaRPr>
            </a:p>
          </p:txBody>
        </p:sp>
      </p:grpSp>
      <p:grpSp>
        <p:nvGrpSpPr>
          <p:cNvPr id="35" name="Group 34">
            <a:extLst>
              <a:ext uri="{FF2B5EF4-FFF2-40B4-BE49-F238E27FC236}">
                <a16:creationId xmlns:a16="http://schemas.microsoft.com/office/drawing/2014/main" id="{C02ECB73-7B9E-63C7-B989-30A8E819DB87}"/>
              </a:ext>
            </a:extLst>
          </p:cNvPr>
          <p:cNvGrpSpPr/>
          <p:nvPr/>
        </p:nvGrpSpPr>
        <p:grpSpPr>
          <a:xfrm>
            <a:off x="7529375" y="3148761"/>
            <a:ext cx="4205417" cy="523220"/>
            <a:chOff x="7529375" y="3148761"/>
            <a:chExt cx="4205417" cy="523220"/>
          </a:xfrm>
        </p:grpSpPr>
        <p:sp>
          <p:nvSpPr>
            <p:cNvPr id="27" name="Right Brace 26">
              <a:extLst>
                <a:ext uri="{FF2B5EF4-FFF2-40B4-BE49-F238E27FC236}">
                  <a16:creationId xmlns:a16="http://schemas.microsoft.com/office/drawing/2014/main" id="{A1A10C56-23E6-3FB6-EE1D-8C2E2250D9CB}"/>
                </a:ext>
              </a:extLst>
            </p:cNvPr>
            <p:cNvSpPr/>
            <p:nvPr/>
          </p:nvSpPr>
          <p:spPr>
            <a:xfrm>
              <a:off x="7529375" y="3151567"/>
              <a:ext cx="432487" cy="461665"/>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a:extLst>
                <a:ext uri="{FF2B5EF4-FFF2-40B4-BE49-F238E27FC236}">
                  <a16:creationId xmlns:a16="http://schemas.microsoft.com/office/drawing/2014/main" id="{D2052BCE-3B02-412A-E3B3-F68051DF6EB4}"/>
                </a:ext>
              </a:extLst>
            </p:cNvPr>
            <p:cNvSpPr txBox="1"/>
            <p:nvPr/>
          </p:nvSpPr>
          <p:spPr>
            <a:xfrm>
              <a:off x="7916544" y="3148761"/>
              <a:ext cx="3818248" cy="523220"/>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The return value is in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r>
                <a:rPr lang="en-US" sz="1400" b="1" dirty="0">
                  <a:latin typeface="Segoe UI" panose="020B0502040204020203" pitchFamily="34" charset="0"/>
                  <a:cs typeface="Segoe UI" panose="020B0502040204020203" pitchFamily="34" charset="0"/>
                </a:rPr>
                <a:t>; return from the function!</a:t>
              </a:r>
            </a:p>
          </p:txBody>
        </p:sp>
      </p:grpSp>
      <p:sp>
        <p:nvSpPr>
          <p:cNvPr id="44" name="Rectangle 43">
            <a:extLst>
              <a:ext uri="{FF2B5EF4-FFF2-40B4-BE49-F238E27FC236}">
                <a16:creationId xmlns:a16="http://schemas.microsoft.com/office/drawing/2014/main" id="{371702C4-044F-AA74-09DF-208A67DCF280}"/>
              </a:ext>
            </a:extLst>
          </p:cNvPr>
          <p:cNvSpPr/>
          <p:nvPr/>
        </p:nvSpPr>
        <p:spPr>
          <a:xfrm>
            <a:off x="8328455" y="4687672"/>
            <a:ext cx="1297461" cy="601992"/>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rbp</a:t>
            </a:r>
            <a:r>
              <a:rPr lang="en-US" b="1" dirty="0">
                <a:latin typeface="Segoe UI" panose="020B0502040204020203" pitchFamily="34" charset="0"/>
                <a:cs typeface="Segoe UI" panose="020B0502040204020203" pitchFamily="34" charset="0"/>
              </a:rPr>
              <a:t> for </a:t>
            </a:r>
            <a:r>
              <a:rPr lang="en-US" b="1" dirty="0">
                <a:latin typeface="Lucida Console" panose="020B0609040504020204" pitchFamily="49" charset="0"/>
                <a:cs typeface="Segoe UI" panose="020B0502040204020203" pitchFamily="34" charset="0"/>
              </a:rPr>
              <a:t>main()</a:t>
            </a:r>
          </a:p>
        </p:txBody>
      </p:sp>
      <p:cxnSp>
        <p:nvCxnSpPr>
          <p:cNvPr id="49" name="Connector: Elbow 48">
            <a:extLst>
              <a:ext uri="{FF2B5EF4-FFF2-40B4-BE49-F238E27FC236}">
                <a16:creationId xmlns:a16="http://schemas.microsoft.com/office/drawing/2014/main" id="{3D58BA49-92B9-B2E2-00AA-071E91F882EC}"/>
              </a:ext>
            </a:extLst>
          </p:cNvPr>
          <p:cNvCxnSpPr>
            <a:cxnSpLocks/>
            <a:stCxn id="40" idx="1"/>
            <a:endCxn id="41" idx="3"/>
          </p:cNvCxnSpPr>
          <p:nvPr/>
        </p:nvCxnSpPr>
        <p:spPr>
          <a:xfrm rot="10800000" flipV="1">
            <a:off x="9625916" y="3640544"/>
            <a:ext cx="779810" cy="615498"/>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650F1F98-D129-4BB8-C0B0-7CCCD7AD86C6}"/>
              </a:ext>
            </a:extLst>
          </p:cNvPr>
          <p:cNvSpPr/>
          <p:nvPr/>
        </p:nvSpPr>
        <p:spPr>
          <a:xfrm>
            <a:off x="8328454" y="5289663"/>
            <a:ext cx="1297461" cy="59490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Lucida Console" panose="020B0609040504020204" pitchFamily="49" charset="0"/>
                <a:cs typeface="Segoe UI" panose="020B0502040204020203" pitchFamily="34" charset="0"/>
              </a:rPr>
              <a:t>x</a:t>
            </a:r>
            <a:r>
              <a:rPr lang="en-US" b="1" dirty="0">
                <a:latin typeface="Segoe UI" panose="020B0502040204020203" pitchFamily="34" charset="0"/>
                <a:cs typeface="Segoe UI" panose="020B0502040204020203" pitchFamily="34" charset="0"/>
              </a:rPr>
              <a:t>’s value</a:t>
            </a:r>
          </a:p>
        </p:txBody>
      </p:sp>
      <p:sp>
        <p:nvSpPr>
          <p:cNvPr id="55" name="Rectangle 54">
            <a:extLst>
              <a:ext uri="{FF2B5EF4-FFF2-40B4-BE49-F238E27FC236}">
                <a16:creationId xmlns:a16="http://schemas.microsoft.com/office/drawing/2014/main" id="{0D7E12DA-086A-33DA-A9F6-67D1319B726A}"/>
              </a:ext>
            </a:extLst>
          </p:cNvPr>
          <p:cNvSpPr/>
          <p:nvPr/>
        </p:nvSpPr>
        <p:spPr>
          <a:xfrm>
            <a:off x="8328454" y="5884568"/>
            <a:ext cx="1297461" cy="59490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Lucida Console" panose="020B0609040504020204" pitchFamily="49" charset="0"/>
                <a:cs typeface="Segoe UI" panose="020B0502040204020203" pitchFamily="34" charset="0"/>
              </a:rPr>
              <a:t>y</a:t>
            </a:r>
            <a:r>
              <a:rPr lang="en-US" b="1" dirty="0">
                <a:latin typeface="Segoe UI" panose="020B0502040204020203" pitchFamily="34" charset="0"/>
                <a:cs typeface="Segoe UI" panose="020B0502040204020203" pitchFamily="34" charset="0"/>
              </a:rPr>
              <a:t>’s value</a:t>
            </a:r>
          </a:p>
        </p:txBody>
      </p:sp>
      <p:grpSp>
        <p:nvGrpSpPr>
          <p:cNvPr id="57" name="Group 56">
            <a:extLst>
              <a:ext uri="{FF2B5EF4-FFF2-40B4-BE49-F238E27FC236}">
                <a16:creationId xmlns:a16="http://schemas.microsoft.com/office/drawing/2014/main" id="{D9AD70B9-4867-A69D-F24F-9AEBC5228A02}"/>
              </a:ext>
            </a:extLst>
          </p:cNvPr>
          <p:cNvGrpSpPr/>
          <p:nvPr/>
        </p:nvGrpSpPr>
        <p:grpSpPr>
          <a:xfrm>
            <a:off x="10405726" y="3440489"/>
            <a:ext cx="1110769" cy="749572"/>
            <a:chOff x="10405726" y="4021267"/>
            <a:chExt cx="1110769" cy="749572"/>
          </a:xfrm>
        </p:grpSpPr>
        <p:sp>
          <p:nvSpPr>
            <p:cNvPr id="40" name="TextBox 39">
              <a:extLst>
                <a:ext uri="{FF2B5EF4-FFF2-40B4-BE49-F238E27FC236}">
                  <a16:creationId xmlns:a16="http://schemas.microsoft.com/office/drawing/2014/main" id="{2685EF86-96F1-8546-01CD-95074A56F388}"/>
                </a:ext>
              </a:extLst>
            </p:cNvPr>
            <p:cNvSpPr txBox="1"/>
            <p:nvPr/>
          </p:nvSpPr>
          <p:spPr>
            <a:xfrm>
              <a:off x="10405726" y="4021267"/>
              <a:ext cx="1110769" cy="400110"/>
            </a:xfrm>
            <a:prstGeom prst="rect">
              <a:avLst/>
            </a:prstGeom>
            <a:solidFill>
              <a:schemeClr val="bg1">
                <a:lumMod val="95000"/>
              </a:schemeClr>
            </a:solidFill>
            <a:ln>
              <a:solidFill>
                <a:schemeClr val="tx1"/>
              </a:solidFill>
            </a:ln>
          </p:spPr>
          <p:txBody>
            <a:bodyPr wrap="square" rtlCol="0">
              <a:spAutoFit/>
            </a:bodyPr>
            <a:lstStyle/>
            <a:p>
              <a:pPr algn="ctr"/>
              <a:r>
                <a:rPr lang="en-US" sz="2000" b="1" dirty="0">
                  <a:latin typeface="Lucida Console" panose="020B0609040504020204" pitchFamily="49" charset="0"/>
                </a:rPr>
                <a:t>[</a:t>
              </a:r>
              <a:r>
                <a:rPr lang="en-US" sz="2000" b="1" dirty="0" err="1">
                  <a:latin typeface="Lucida Console" panose="020B0609040504020204" pitchFamily="49" charset="0"/>
                </a:rPr>
                <a:t>Addr</a:t>
              </a:r>
              <a:r>
                <a:rPr lang="en-US" sz="2000" b="1" dirty="0">
                  <a:latin typeface="Lucida Console" panose="020B0609040504020204" pitchFamily="49" charset="0"/>
                </a:rPr>
                <a:t>]</a:t>
              </a:r>
            </a:p>
          </p:txBody>
        </p:sp>
        <p:sp>
          <p:nvSpPr>
            <p:cNvPr id="56" name="TextBox 55">
              <a:extLst>
                <a:ext uri="{FF2B5EF4-FFF2-40B4-BE49-F238E27FC236}">
                  <a16:creationId xmlns:a16="http://schemas.microsoft.com/office/drawing/2014/main" id="{891562A0-BC66-678F-8312-15DA42A5FFA4}"/>
                </a:ext>
              </a:extLst>
            </p:cNvPr>
            <p:cNvSpPr txBox="1"/>
            <p:nvPr/>
          </p:nvSpPr>
          <p:spPr>
            <a:xfrm>
              <a:off x="10405726" y="4400977"/>
              <a:ext cx="1022278" cy="369862"/>
            </a:xfrm>
            <a:prstGeom prst="rect">
              <a:avLst/>
            </a:prstGeom>
            <a:noFill/>
          </p:spPr>
          <p:txBody>
            <a:bodyPr wrap="square" rtlCol="0">
              <a:spAutoFit/>
            </a:bodyP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rbp</a:t>
              </a:r>
              <a:endParaRPr lang="en-US" b="1" dirty="0">
                <a:latin typeface="Segoe UI" panose="020B0502040204020203" pitchFamily="34" charset="0"/>
                <a:cs typeface="Segoe UI" panose="020B0502040204020203" pitchFamily="34" charset="0"/>
              </a:endParaRPr>
            </a:p>
          </p:txBody>
        </p:sp>
      </p:grpSp>
      <p:grpSp>
        <p:nvGrpSpPr>
          <p:cNvPr id="58" name="Group 57">
            <a:extLst>
              <a:ext uri="{FF2B5EF4-FFF2-40B4-BE49-F238E27FC236}">
                <a16:creationId xmlns:a16="http://schemas.microsoft.com/office/drawing/2014/main" id="{C12B01FF-4480-2875-48C4-E1B912890564}"/>
              </a:ext>
            </a:extLst>
          </p:cNvPr>
          <p:cNvGrpSpPr/>
          <p:nvPr/>
        </p:nvGrpSpPr>
        <p:grpSpPr>
          <a:xfrm>
            <a:off x="10405726" y="4274897"/>
            <a:ext cx="1110769" cy="739741"/>
            <a:chOff x="10405726" y="4021267"/>
            <a:chExt cx="1110769" cy="739741"/>
          </a:xfrm>
        </p:grpSpPr>
        <p:sp>
          <p:nvSpPr>
            <p:cNvPr id="59" name="TextBox 58">
              <a:extLst>
                <a:ext uri="{FF2B5EF4-FFF2-40B4-BE49-F238E27FC236}">
                  <a16:creationId xmlns:a16="http://schemas.microsoft.com/office/drawing/2014/main" id="{DC96E52D-4163-60DB-5A9A-436C7FF2D6E9}"/>
                </a:ext>
              </a:extLst>
            </p:cNvPr>
            <p:cNvSpPr txBox="1"/>
            <p:nvPr/>
          </p:nvSpPr>
          <p:spPr>
            <a:xfrm>
              <a:off x="10405726" y="4021267"/>
              <a:ext cx="1110769" cy="400110"/>
            </a:xfrm>
            <a:prstGeom prst="rect">
              <a:avLst/>
            </a:prstGeom>
            <a:solidFill>
              <a:schemeClr val="bg1">
                <a:lumMod val="95000"/>
              </a:schemeClr>
            </a:solidFill>
            <a:ln>
              <a:solidFill>
                <a:schemeClr val="tx1"/>
              </a:solidFill>
            </a:ln>
          </p:spPr>
          <p:txBody>
            <a:bodyPr wrap="square" rtlCol="0">
              <a:spAutoFit/>
            </a:bodyPr>
            <a:lstStyle/>
            <a:p>
              <a:pPr algn="ctr"/>
              <a:r>
                <a:rPr lang="en-US" sz="2000" b="1" dirty="0">
                  <a:latin typeface="Lucida Console" panose="020B0609040504020204" pitchFamily="49" charset="0"/>
                </a:rPr>
                <a:t>[</a:t>
              </a:r>
              <a:r>
                <a:rPr lang="en-US" sz="2000" b="1" dirty="0" err="1">
                  <a:latin typeface="Lucida Console" panose="020B0609040504020204" pitchFamily="49" charset="0"/>
                </a:rPr>
                <a:t>Addr</a:t>
              </a:r>
              <a:r>
                <a:rPr lang="en-US" sz="2000" b="1" dirty="0">
                  <a:latin typeface="Lucida Console" panose="020B0609040504020204" pitchFamily="49" charset="0"/>
                </a:rPr>
                <a:t>]</a:t>
              </a:r>
            </a:p>
          </p:txBody>
        </p:sp>
        <p:sp>
          <p:nvSpPr>
            <p:cNvPr id="60" name="TextBox 59">
              <a:extLst>
                <a:ext uri="{FF2B5EF4-FFF2-40B4-BE49-F238E27FC236}">
                  <a16:creationId xmlns:a16="http://schemas.microsoft.com/office/drawing/2014/main" id="{E56D33AA-A8E7-EC7A-C9B3-A95A4E743A81}"/>
                </a:ext>
              </a:extLst>
            </p:cNvPr>
            <p:cNvSpPr txBox="1"/>
            <p:nvPr/>
          </p:nvSpPr>
          <p:spPr>
            <a:xfrm>
              <a:off x="10405726" y="4391146"/>
              <a:ext cx="1022278" cy="369862"/>
            </a:xfrm>
            <a:prstGeom prst="rect">
              <a:avLst/>
            </a:prstGeom>
            <a:noFill/>
          </p:spPr>
          <p:txBody>
            <a:bodyPr wrap="square" rtlCol="0">
              <a:spAutoFit/>
            </a:bodyP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rsp</a:t>
              </a:r>
              <a:endParaRPr lang="en-US" b="1" dirty="0">
                <a:latin typeface="Segoe UI" panose="020B0502040204020203" pitchFamily="34" charset="0"/>
                <a:cs typeface="Segoe UI" panose="020B0502040204020203" pitchFamily="34" charset="0"/>
              </a:endParaRPr>
            </a:p>
          </p:txBody>
        </p:sp>
      </p:grpSp>
      <p:cxnSp>
        <p:nvCxnSpPr>
          <p:cNvPr id="72" name="Connector: Elbow 71">
            <a:extLst>
              <a:ext uri="{FF2B5EF4-FFF2-40B4-BE49-F238E27FC236}">
                <a16:creationId xmlns:a16="http://schemas.microsoft.com/office/drawing/2014/main" id="{4A2365C8-599E-1F35-F719-3467F5BC698C}"/>
              </a:ext>
            </a:extLst>
          </p:cNvPr>
          <p:cNvCxnSpPr>
            <a:cxnSpLocks/>
          </p:cNvCxnSpPr>
          <p:nvPr/>
        </p:nvCxnSpPr>
        <p:spPr>
          <a:xfrm rot="10800000" flipV="1">
            <a:off x="9625924" y="4480034"/>
            <a:ext cx="779803" cy="209798"/>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E000139D-0161-8349-D24A-EFBA826A51CD}"/>
              </a:ext>
            </a:extLst>
          </p:cNvPr>
          <p:cNvCxnSpPr>
            <a:cxnSpLocks/>
          </p:cNvCxnSpPr>
          <p:nvPr/>
        </p:nvCxnSpPr>
        <p:spPr>
          <a:xfrm rot="10800000" flipV="1">
            <a:off x="9625916" y="3657500"/>
            <a:ext cx="779810" cy="1623486"/>
          </a:xfrm>
          <a:prstGeom prst="bentConnector3">
            <a:avLst>
              <a:gd name="adj1" fmla="val 63129"/>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0ACAA812-E8EA-C9F5-9E61-6BD87EA3BC66}"/>
              </a:ext>
            </a:extLst>
          </p:cNvPr>
          <p:cNvGrpSpPr/>
          <p:nvPr/>
        </p:nvGrpSpPr>
        <p:grpSpPr>
          <a:xfrm>
            <a:off x="10410634" y="5106819"/>
            <a:ext cx="1110769" cy="739741"/>
            <a:chOff x="10405726" y="4021267"/>
            <a:chExt cx="1110769" cy="739741"/>
          </a:xfrm>
        </p:grpSpPr>
        <p:sp>
          <p:nvSpPr>
            <p:cNvPr id="91" name="TextBox 90">
              <a:extLst>
                <a:ext uri="{FF2B5EF4-FFF2-40B4-BE49-F238E27FC236}">
                  <a16:creationId xmlns:a16="http://schemas.microsoft.com/office/drawing/2014/main" id="{C7F47FE2-C1C6-0AC0-CBC8-845171422FD2}"/>
                </a:ext>
              </a:extLst>
            </p:cNvPr>
            <p:cNvSpPr txBox="1"/>
            <p:nvPr/>
          </p:nvSpPr>
          <p:spPr>
            <a:xfrm>
              <a:off x="10405726" y="4021267"/>
              <a:ext cx="1110769" cy="400110"/>
            </a:xfrm>
            <a:prstGeom prst="rect">
              <a:avLst/>
            </a:prstGeom>
            <a:solidFill>
              <a:schemeClr val="bg1">
                <a:lumMod val="95000"/>
              </a:schemeClr>
            </a:solidFill>
            <a:ln>
              <a:solidFill>
                <a:schemeClr val="tx1"/>
              </a:solidFill>
            </a:ln>
          </p:spPr>
          <p:txBody>
            <a:bodyPr wrap="square" rtlCol="0">
              <a:spAutoFit/>
            </a:bodyPr>
            <a:lstStyle/>
            <a:p>
              <a:pPr algn="ctr"/>
              <a:r>
                <a:rPr lang="en-US" sz="2000" b="1" dirty="0">
                  <a:latin typeface="Lucida Console" panose="020B0609040504020204" pitchFamily="49" charset="0"/>
                </a:rPr>
                <a:t>x</a:t>
              </a:r>
            </a:p>
          </p:txBody>
        </p:sp>
        <p:sp>
          <p:nvSpPr>
            <p:cNvPr id="92" name="TextBox 91">
              <a:extLst>
                <a:ext uri="{FF2B5EF4-FFF2-40B4-BE49-F238E27FC236}">
                  <a16:creationId xmlns:a16="http://schemas.microsoft.com/office/drawing/2014/main" id="{12ACD98F-09A3-5D09-7DEF-745DDB1CACC1}"/>
                </a:ext>
              </a:extLst>
            </p:cNvPr>
            <p:cNvSpPr txBox="1"/>
            <p:nvPr/>
          </p:nvSpPr>
          <p:spPr>
            <a:xfrm>
              <a:off x="10405726" y="4391146"/>
              <a:ext cx="1022278" cy="369862"/>
            </a:xfrm>
            <a:prstGeom prst="rect">
              <a:avLst/>
            </a:prstGeom>
            <a:noFill/>
          </p:spPr>
          <p:txBody>
            <a:bodyPr wrap="square" rtlCol="0">
              <a:spAutoFit/>
            </a:bodyP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edi</a:t>
              </a:r>
              <a:endParaRPr lang="en-US" b="1" dirty="0">
                <a:latin typeface="Segoe UI" panose="020B0502040204020203" pitchFamily="34" charset="0"/>
                <a:cs typeface="Segoe UI" panose="020B0502040204020203" pitchFamily="34" charset="0"/>
              </a:endParaRPr>
            </a:p>
          </p:txBody>
        </p:sp>
      </p:grpSp>
      <p:grpSp>
        <p:nvGrpSpPr>
          <p:cNvPr id="93" name="Group 92">
            <a:extLst>
              <a:ext uri="{FF2B5EF4-FFF2-40B4-BE49-F238E27FC236}">
                <a16:creationId xmlns:a16="http://schemas.microsoft.com/office/drawing/2014/main" id="{EF280C5F-66A0-D29F-F3FC-A7FC07E9954E}"/>
              </a:ext>
            </a:extLst>
          </p:cNvPr>
          <p:cNvGrpSpPr/>
          <p:nvPr/>
        </p:nvGrpSpPr>
        <p:grpSpPr>
          <a:xfrm>
            <a:off x="10405726" y="5938749"/>
            <a:ext cx="1110769" cy="739741"/>
            <a:chOff x="10405726" y="4021267"/>
            <a:chExt cx="1110769" cy="739741"/>
          </a:xfrm>
        </p:grpSpPr>
        <p:sp>
          <p:nvSpPr>
            <p:cNvPr id="94" name="TextBox 93">
              <a:extLst>
                <a:ext uri="{FF2B5EF4-FFF2-40B4-BE49-F238E27FC236}">
                  <a16:creationId xmlns:a16="http://schemas.microsoft.com/office/drawing/2014/main" id="{9BAF1888-7EE9-F551-DCA6-55C60C6AC577}"/>
                </a:ext>
              </a:extLst>
            </p:cNvPr>
            <p:cNvSpPr txBox="1"/>
            <p:nvPr/>
          </p:nvSpPr>
          <p:spPr>
            <a:xfrm>
              <a:off x="10405726" y="4021267"/>
              <a:ext cx="1110769" cy="400110"/>
            </a:xfrm>
            <a:prstGeom prst="rect">
              <a:avLst/>
            </a:prstGeom>
            <a:solidFill>
              <a:schemeClr val="bg1">
                <a:lumMod val="95000"/>
              </a:schemeClr>
            </a:solidFill>
            <a:ln>
              <a:solidFill>
                <a:schemeClr val="tx1"/>
              </a:solidFill>
            </a:ln>
          </p:spPr>
          <p:txBody>
            <a:bodyPr wrap="square" rtlCol="0">
              <a:spAutoFit/>
            </a:bodyPr>
            <a:lstStyle/>
            <a:p>
              <a:pPr algn="ctr"/>
              <a:r>
                <a:rPr lang="en-US" sz="2000" b="1" dirty="0">
                  <a:latin typeface="Lucida Console" panose="020B0609040504020204" pitchFamily="49" charset="0"/>
                </a:rPr>
                <a:t>y</a:t>
              </a:r>
            </a:p>
          </p:txBody>
        </p:sp>
        <p:sp>
          <p:nvSpPr>
            <p:cNvPr id="95" name="TextBox 94">
              <a:extLst>
                <a:ext uri="{FF2B5EF4-FFF2-40B4-BE49-F238E27FC236}">
                  <a16:creationId xmlns:a16="http://schemas.microsoft.com/office/drawing/2014/main" id="{F3491424-AE00-1809-A462-A91111FCA742}"/>
                </a:ext>
              </a:extLst>
            </p:cNvPr>
            <p:cNvSpPr txBox="1"/>
            <p:nvPr/>
          </p:nvSpPr>
          <p:spPr>
            <a:xfrm>
              <a:off x="10405726" y="4391146"/>
              <a:ext cx="1022278" cy="369862"/>
            </a:xfrm>
            <a:prstGeom prst="rect">
              <a:avLst/>
            </a:prstGeom>
            <a:noFill/>
          </p:spPr>
          <p:txBody>
            <a:bodyPr wrap="square" rtlCol="0">
              <a:spAutoFit/>
            </a:bodyP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esi</a:t>
              </a:r>
              <a:endParaRPr lang="en-US" b="1" dirty="0">
                <a:latin typeface="Segoe UI" panose="020B0502040204020203" pitchFamily="34" charset="0"/>
                <a:cs typeface="Segoe UI" panose="020B0502040204020203" pitchFamily="34" charset="0"/>
              </a:endParaRPr>
            </a:p>
          </p:txBody>
        </p:sp>
      </p:grpSp>
      <p:cxnSp>
        <p:nvCxnSpPr>
          <p:cNvPr id="97" name="Connector: Elbow 96">
            <a:extLst>
              <a:ext uri="{FF2B5EF4-FFF2-40B4-BE49-F238E27FC236}">
                <a16:creationId xmlns:a16="http://schemas.microsoft.com/office/drawing/2014/main" id="{88BD542E-2C69-3859-DE31-7F8AE86DBB5A}"/>
              </a:ext>
            </a:extLst>
          </p:cNvPr>
          <p:cNvCxnSpPr>
            <a:cxnSpLocks/>
          </p:cNvCxnSpPr>
          <p:nvPr/>
        </p:nvCxnSpPr>
        <p:spPr>
          <a:xfrm rot="10800000" flipV="1">
            <a:off x="9623312" y="4517792"/>
            <a:ext cx="779811" cy="771170"/>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B397144-1B2E-E061-ACCC-905B4B2F5508}"/>
              </a:ext>
            </a:extLst>
          </p:cNvPr>
          <p:cNvGrpSpPr/>
          <p:nvPr/>
        </p:nvGrpSpPr>
        <p:grpSpPr>
          <a:xfrm>
            <a:off x="7232103" y="3820199"/>
            <a:ext cx="2393813" cy="867473"/>
            <a:chOff x="7232103" y="3820199"/>
            <a:chExt cx="2393813" cy="867473"/>
          </a:xfrm>
        </p:grpSpPr>
        <p:sp>
          <p:nvSpPr>
            <p:cNvPr id="41" name="Rectangle 40">
              <a:extLst>
                <a:ext uri="{FF2B5EF4-FFF2-40B4-BE49-F238E27FC236}">
                  <a16:creationId xmlns:a16="http://schemas.microsoft.com/office/drawing/2014/main" id="{58103569-71F4-EFE9-2D30-B74A1968A0EB}"/>
                </a:ext>
              </a:extLst>
            </p:cNvPr>
            <p:cNvSpPr/>
            <p:nvPr/>
          </p:nvSpPr>
          <p:spPr>
            <a:xfrm>
              <a:off x="8328455" y="3824412"/>
              <a:ext cx="1297461" cy="86326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Segoe UI" panose="020B0502040204020203" pitchFamily="34" charset="0"/>
                <a:cs typeface="Segoe UI" panose="020B0502040204020203" pitchFamily="34" charset="0"/>
              </a:endParaRPr>
            </a:p>
          </p:txBody>
        </p:sp>
        <p:sp>
          <p:nvSpPr>
            <p:cNvPr id="99" name="Right Brace 98">
              <a:extLst>
                <a:ext uri="{FF2B5EF4-FFF2-40B4-BE49-F238E27FC236}">
                  <a16:creationId xmlns:a16="http://schemas.microsoft.com/office/drawing/2014/main" id="{A3097DEE-2852-8D2A-3A28-04131AE5970C}"/>
                </a:ext>
              </a:extLst>
            </p:cNvPr>
            <p:cNvSpPr/>
            <p:nvPr/>
          </p:nvSpPr>
          <p:spPr>
            <a:xfrm rot="10800000">
              <a:off x="8022385" y="3820199"/>
              <a:ext cx="272920" cy="866162"/>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TextBox 99">
              <a:extLst>
                <a:ext uri="{FF2B5EF4-FFF2-40B4-BE49-F238E27FC236}">
                  <a16:creationId xmlns:a16="http://schemas.microsoft.com/office/drawing/2014/main" id="{BD7D4378-79EE-65AE-31F9-A40110D56C12}"/>
                </a:ext>
              </a:extLst>
            </p:cNvPr>
            <p:cNvSpPr txBox="1"/>
            <p:nvPr/>
          </p:nvSpPr>
          <p:spPr>
            <a:xfrm>
              <a:off x="7232103" y="4111376"/>
              <a:ext cx="951069" cy="430887"/>
            </a:xfrm>
            <a:prstGeom prst="rect">
              <a:avLst/>
            </a:prstGeom>
            <a:noFill/>
          </p:spPr>
          <p:txBody>
            <a:bodyPr wrap="square" rtlCol="0">
              <a:spAutoFit/>
            </a:bodyPr>
            <a:lstStyle/>
            <a:p>
              <a:pPr algn="ctr"/>
              <a:r>
                <a:rPr lang="en-US" sz="1100" b="1" dirty="0">
                  <a:latin typeface="Consolas" panose="020B0609020204030204" pitchFamily="49" charset="0"/>
                  <a:cs typeface="Segoe UI" panose="020B0502040204020203" pitchFamily="34" charset="0"/>
                </a:rPr>
                <a:t>main()</a:t>
              </a:r>
              <a:r>
                <a:rPr lang="en-US" sz="1100" b="1" dirty="0">
                  <a:latin typeface="Segoe UI" panose="020B0502040204020203" pitchFamily="34" charset="0"/>
                  <a:cs typeface="Segoe UI" panose="020B0502040204020203" pitchFamily="34" charset="0"/>
                </a:rPr>
                <a:t>’s stack frame</a:t>
              </a:r>
            </a:p>
          </p:txBody>
        </p:sp>
      </p:grpSp>
      <p:grpSp>
        <p:nvGrpSpPr>
          <p:cNvPr id="7" name="Group 6">
            <a:extLst>
              <a:ext uri="{FF2B5EF4-FFF2-40B4-BE49-F238E27FC236}">
                <a16:creationId xmlns:a16="http://schemas.microsoft.com/office/drawing/2014/main" id="{D69928FF-06D6-8E30-7758-0EF1F6DE0480}"/>
              </a:ext>
            </a:extLst>
          </p:cNvPr>
          <p:cNvGrpSpPr/>
          <p:nvPr/>
        </p:nvGrpSpPr>
        <p:grpSpPr>
          <a:xfrm>
            <a:off x="11399164" y="5527054"/>
            <a:ext cx="1110769" cy="739741"/>
            <a:chOff x="10405726" y="4021267"/>
            <a:chExt cx="1110769" cy="739741"/>
          </a:xfrm>
        </p:grpSpPr>
        <p:sp>
          <p:nvSpPr>
            <p:cNvPr id="8" name="TextBox 7">
              <a:extLst>
                <a:ext uri="{FF2B5EF4-FFF2-40B4-BE49-F238E27FC236}">
                  <a16:creationId xmlns:a16="http://schemas.microsoft.com/office/drawing/2014/main" id="{2A303D0C-F58A-B43D-6570-258A849DE00A}"/>
                </a:ext>
              </a:extLst>
            </p:cNvPr>
            <p:cNvSpPr txBox="1"/>
            <p:nvPr/>
          </p:nvSpPr>
          <p:spPr>
            <a:xfrm>
              <a:off x="10405726" y="4021267"/>
              <a:ext cx="1110769" cy="400110"/>
            </a:xfrm>
            <a:prstGeom prst="rect">
              <a:avLst/>
            </a:prstGeom>
            <a:solidFill>
              <a:schemeClr val="bg1">
                <a:lumMod val="95000"/>
              </a:schemeClr>
            </a:solidFill>
            <a:ln>
              <a:solidFill>
                <a:schemeClr val="tx1"/>
              </a:solidFill>
            </a:ln>
          </p:spPr>
          <p:txBody>
            <a:bodyPr wrap="square" rtlCol="0">
              <a:spAutoFit/>
            </a:bodyPr>
            <a:lstStyle/>
            <a:p>
              <a:r>
                <a:rPr lang="en-US" sz="2000" b="1" dirty="0">
                  <a:latin typeface="Lucida Console" panose="020B0609040504020204" pitchFamily="49" charset="0"/>
                </a:rPr>
                <a:t> </a:t>
              </a:r>
              <a:r>
                <a:rPr lang="en-US" sz="2000" b="1" dirty="0" err="1">
                  <a:latin typeface="Lucida Console" panose="020B0609040504020204" pitchFamily="49" charset="0"/>
                </a:rPr>
                <a:t>x+y</a:t>
              </a:r>
              <a:endParaRPr lang="en-US" sz="2000" b="1" dirty="0">
                <a:latin typeface="Lucida Console" panose="020B0609040504020204" pitchFamily="49" charset="0"/>
              </a:endParaRPr>
            </a:p>
          </p:txBody>
        </p:sp>
        <p:sp>
          <p:nvSpPr>
            <p:cNvPr id="9" name="TextBox 8">
              <a:extLst>
                <a:ext uri="{FF2B5EF4-FFF2-40B4-BE49-F238E27FC236}">
                  <a16:creationId xmlns:a16="http://schemas.microsoft.com/office/drawing/2014/main" id="{5C01CB85-8879-6330-481B-BC275B5C308E}"/>
                </a:ext>
              </a:extLst>
            </p:cNvPr>
            <p:cNvSpPr txBox="1"/>
            <p:nvPr/>
          </p:nvSpPr>
          <p:spPr>
            <a:xfrm>
              <a:off x="10405726" y="4391146"/>
              <a:ext cx="1022278" cy="369862"/>
            </a:xfrm>
            <a:prstGeom prst="rect">
              <a:avLst/>
            </a:prstGeom>
            <a:noFill/>
          </p:spPr>
          <p:txBody>
            <a:bodyPr wrap="square" rtlCol="0">
              <a:spAutoFit/>
            </a:bodyPr>
            <a:lstStyle/>
            <a:p>
              <a:pPr algn="ct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eax</a:t>
              </a:r>
              <a:endParaRPr lang="en-US" b="1" dirty="0">
                <a:latin typeface="Segoe UI" panose="020B0502040204020203" pitchFamily="34" charset="0"/>
                <a:cs typeface="Segoe UI" panose="020B0502040204020203" pitchFamily="34" charset="0"/>
              </a:endParaRPr>
            </a:p>
          </p:txBody>
        </p:sp>
      </p:grpSp>
      <p:grpSp>
        <p:nvGrpSpPr>
          <p:cNvPr id="12" name="Group 11">
            <a:extLst>
              <a:ext uri="{FF2B5EF4-FFF2-40B4-BE49-F238E27FC236}">
                <a16:creationId xmlns:a16="http://schemas.microsoft.com/office/drawing/2014/main" id="{2C187809-8DD2-85E2-5EBE-E149FF097E65}"/>
              </a:ext>
            </a:extLst>
          </p:cNvPr>
          <p:cNvGrpSpPr/>
          <p:nvPr/>
        </p:nvGrpSpPr>
        <p:grpSpPr>
          <a:xfrm>
            <a:off x="7240874" y="4721157"/>
            <a:ext cx="1054431" cy="1758316"/>
            <a:chOff x="7240874" y="4721157"/>
            <a:chExt cx="1054431" cy="1758316"/>
          </a:xfrm>
        </p:grpSpPr>
        <p:sp>
          <p:nvSpPr>
            <p:cNvPr id="10" name="Right Brace 9">
              <a:extLst>
                <a:ext uri="{FF2B5EF4-FFF2-40B4-BE49-F238E27FC236}">
                  <a16:creationId xmlns:a16="http://schemas.microsoft.com/office/drawing/2014/main" id="{333A4D6A-DAAE-8636-0A99-3EC34C9B4C32}"/>
                </a:ext>
              </a:extLst>
            </p:cNvPr>
            <p:cNvSpPr/>
            <p:nvPr/>
          </p:nvSpPr>
          <p:spPr>
            <a:xfrm rot="10800000">
              <a:off x="8022385" y="4721157"/>
              <a:ext cx="272920" cy="1758316"/>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7C044AAD-BBA1-C527-9EB9-9D3545A8B96F}"/>
                </a:ext>
              </a:extLst>
            </p:cNvPr>
            <p:cNvSpPr txBox="1"/>
            <p:nvPr/>
          </p:nvSpPr>
          <p:spPr>
            <a:xfrm>
              <a:off x="7240874" y="5334930"/>
              <a:ext cx="951069" cy="430887"/>
            </a:xfrm>
            <a:prstGeom prst="rect">
              <a:avLst/>
            </a:prstGeom>
            <a:noFill/>
          </p:spPr>
          <p:txBody>
            <a:bodyPr wrap="square" rtlCol="0">
              <a:spAutoFit/>
            </a:bodyPr>
            <a:lstStyle/>
            <a:p>
              <a:pPr algn="ctr"/>
              <a:r>
                <a:rPr lang="en-US" sz="1100" b="1" dirty="0">
                  <a:latin typeface="Consolas" panose="020B0609020204030204" pitchFamily="49" charset="0"/>
                  <a:cs typeface="Segoe UI" panose="020B0502040204020203" pitchFamily="34" charset="0"/>
                </a:rPr>
                <a:t>f()</a:t>
              </a:r>
              <a:r>
                <a:rPr lang="en-US" sz="1100" b="1" dirty="0">
                  <a:latin typeface="Segoe UI" panose="020B0502040204020203" pitchFamily="34" charset="0"/>
                  <a:cs typeface="Segoe UI" panose="020B0502040204020203" pitchFamily="34" charset="0"/>
                </a:rPr>
                <a:t>’s stack frame</a:t>
              </a:r>
            </a:p>
          </p:txBody>
        </p:sp>
      </p:grpSp>
    </p:spTree>
    <p:extLst>
      <p:ext uri="{BB962C8B-B14F-4D97-AF65-F5344CB8AC3E}">
        <p14:creationId xmlns:p14="http://schemas.microsoft.com/office/powerpoint/2010/main" val="2438033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gtEl>
                                        <p:attrNameLst>
                                          <p:attrName>style.visibility</p:attrName>
                                        </p:attrNameLst>
                                      </p:cBhvr>
                                      <p:to>
                                        <p:strVal val="visible"/>
                                      </p:to>
                                    </p:set>
                                    <p:animEffect transition="in" filter="fade">
                                      <p:cBhvr>
                                        <p:cTn id="12" dur="500"/>
                                        <p:tgtEl>
                                          <p:spTgt spid="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par>
                                <p:cTn id="18" presetID="32" presetClass="emph" presetSubtype="0" fill="hold" nodeType="withEffect">
                                  <p:stCondLst>
                                    <p:cond delay="0"/>
                                  </p:stCondLst>
                                  <p:childTnLst>
                                    <p:animRot by="120000">
                                      <p:cBhvr>
                                        <p:cTn id="19" dur="100" fill="hold">
                                          <p:stCondLst>
                                            <p:cond delay="0"/>
                                          </p:stCondLst>
                                        </p:cTn>
                                        <p:tgtEl>
                                          <p:spTgt spid="32"/>
                                        </p:tgtEl>
                                        <p:attrNameLst>
                                          <p:attrName>r</p:attrName>
                                        </p:attrNameLst>
                                      </p:cBhvr>
                                    </p:animRot>
                                    <p:animRot by="-240000">
                                      <p:cBhvr>
                                        <p:cTn id="20" dur="200" fill="hold">
                                          <p:stCondLst>
                                            <p:cond delay="200"/>
                                          </p:stCondLst>
                                        </p:cTn>
                                        <p:tgtEl>
                                          <p:spTgt spid="32"/>
                                        </p:tgtEl>
                                        <p:attrNameLst>
                                          <p:attrName>r</p:attrName>
                                        </p:attrNameLst>
                                      </p:cBhvr>
                                    </p:animRot>
                                    <p:animRot by="240000">
                                      <p:cBhvr>
                                        <p:cTn id="21" dur="200" fill="hold">
                                          <p:stCondLst>
                                            <p:cond delay="400"/>
                                          </p:stCondLst>
                                        </p:cTn>
                                        <p:tgtEl>
                                          <p:spTgt spid="32"/>
                                        </p:tgtEl>
                                        <p:attrNameLst>
                                          <p:attrName>r</p:attrName>
                                        </p:attrNameLst>
                                      </p:cBhvr>
                                    </p:animRot>
                                    <p:animRot by="-240000">
                                      <p:cBhvr>
                                        <p:cTn id="22" dur="200" fill="hold">
                                          <p:stCondLst>
                                            <p:cond delay="600"/>
                                          </p:stCondLst>
                                        </p:cTn>
                                        <p:tgtEl>
                                          <p:spTgt spid="32"/>
                                        </p:tgtEl>
                                        <p:attrNameLst>
                                          <p:attrName>r</p:attrName>
                                        </p:attrNameLst>
                                      </p:cBhvr>
                                    </p:animRot>
                                    <p:animRot by="120000">
                                      <p:cBhvr>
                                        <p:cTn id="23" dur="200" fill="hold">
                                          <p:stCondLst>
                                            <p:cond delay="800"/>
                                          </p:stCondLst>
                                        </p:cTn>
                                        <p:tgtEl>
                                          <p:spTgt spid="32"/>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500"/>
                                        <p:tgtEl>
                                          <p:spTgt spid="72"/>
                                        </p:tgtEl>
                                      </p:cBhvr>
                                    </p:animEffect>
                                  </p:childTnLst>
                                </p:cTn>
                              </p:par>
                              <p:par>
                                <p:cTn id="34" presetID="10" presetClass="entr" presetSubtype="0" fill="hold"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fade">
                                      <p:cBhvr>
                                        <p:cTn id="36" dur="500"/>
                                        <p:tgtEl>
                                          <p:spTgt spid="5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
                                        <p:tgtEl>
                                          <p:spTgt spid="49"/>
                                        </p:tgtEl>
                                      </p:cBhvr>
                                    </p:animEffect>
                                  </p:childTnLst>
                                </p:cTn>
                              </p:par>
                              <p:par>
                                <p:cTn id="42" presetID="10" presetClass="entr" presetSubtype="0" fill="hold"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500"/>
                                        <p:tgtEl>
                                          <p:spTgt spid="5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up)">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72"/>
                                        </p:tgtEl>
                                      </p:cBhvr>
                                    </p:animEffect>
                                    <p:set>
                                      <p:cBhvr>
                                        <p:cTn id="54" dur="1" fill="hold">
                                          <p:stCondLst>
                                            <p:cond delay="499"/>
                                          </p:stCondLst>
                                        </p:cTn>
                                        <p:tgtEl>
                                          <p:spTgt spid="72"/>
                                        </p:tgtEl>
                                        <p:attrNameLst>
                                          <p:attrName>style.visibility</p:attrName>
                                        </p:attrNameLst>
                                      </p:cBhvr>
                                      <p:to>
                                        <p:strVal val="hidden"/>
                                      </p:to>
                                    </p:set>
                                  </p:childTnLst>
                                </p:cTn>
                              </p:par>
                              <p:par>
                                <p:cTn id="55" presetID="10" presetClass="entr" presetSubtype="0" fill="hold" nodeType="with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fade">
                                      <p:cBhvr>
                                        <p:cTn id="57" dur="500"/>
                                        <p:tgtEl>
                                          <p:spTgt spid="9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49"/>
                                        </p:tgtEl>
                                      </p:cBhvr>
                                    </p:animEffect>
                                    <p:set>
                                      <p:cBhvr>
                                        <p:cTn id="62" dur="1" fill="hold">
                                          <p:stCondLst>
                                            <p:cond delay="499"/>
                                          </p:stCondLst>
                                        </p:cTn>
                                        <p:tgtEl>
                                          <p:spTgt spid="49"/>
                                        </p:tgtEl>
                                        <p:attrNameLst>
                                          <p:attrName>style.visibility</p:attrName>
                                        </p:attrNameLst>
                                      </p:cBhvr>
                                      <p:to>
                                        <p:strVal val="hidden"/>
                                      </p:to>
                                    </p:set>
                                  </p:childTnLst>
                                </p:cTn>
                              </p:par>
                              <p:par>
                                <p:cTn id="63" presetID="10" presetClass="entr" presetSubtype="0" fill="hold" nodeType="with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500"/>
                                        <p:tgtEl>
                                          <p:spTgt spid="7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par>
                                <p:cTn id="71" presetID="32" presetClass="emph" presetSubtype="0" fill="hold" nodeType="withEffect">
                                  <p:stCondLst>
                                    <p:cond delay="0"/>
                                  </p:stCondLst>
                                  <p:childTnLst>
                                    <p:animRot by="120000">
                                      <p:cBhvr>
                                        <p:cTn id="72" dur="100" fill="hold">
                                          <p:stCondLst>
                                            <p:cond delay="0"/>
                                          </p:stCondLst>
                                        </p:cTn>
                                        <p:tgtEl>
                                          <p:spTgt spid="33"/>
                                        </p:tgtEl>
                                        <p:attrNameLst>
                                          <p:attrName>r</p:attrName>
                                        </p:attrNameLst>
                                      </p:cBhvr>
                                    </p:animRot>
                                    <p:animRot by="-240000">
                                      <p:cBhvr>
                                        <p:cTn id="73" dur="200" fill="hold">
                                          <p:stCondLst>
                                            <p:cond delay="200"/>
                                          </p:stCondLst>
                                        </p:cTn>
                                        <p:tgtEl>
                                          <p:spTgt spid="33"/>
                                        </p:tgtEl>
                                        <p:attrNameLst>
                                          <p:attrName>r</p:attrName>
                                        </p:attrNameLst>
                                      </p:cBhvr>
                                    </p:animRot>
                                    <p:animRot by="240000">
                                      <p:cBhvr>
                                        <p:cTn id="74" dur="200" fill="hold">
                                          <p:stCondLst>
                                            <p:cond delay="400"/>
                                          </p:stCondLst>
                                        </p:cTn>
                                        <p:tgtEl>
                                          <p:spTgt spid="33"/>
                                        </p:tgtEl>
                                        <p:attrNameLst>
                                          <p:attrName>r</p:attrName>
                                        </p:attrNameLst>
                                      </p:cBhvr>
                                    </p:animRot>
                                    <p:animRot by="-240000">
                                      <p:cBhvr>
                                        <p:cTn id="75" dur="200" fill="hold">
                                          <p:stCondLst>
                                            <p:cond delay="600"/>
                                          </p:stCondLst>
                                        </p:cTn>
                                        <p:tgtEl>
                                          <p:spTgt spid="33"/>
                                        </p:tgtEl>
                                        <p:attrNameLst>
                                          <p:attrName>r</p:attrName>
                                        </p:attrNameLst>
                                      </p:cBhvr>
                                    </p:animRot>
                                    <p:animRot by="120000">
                                      <p:cBhvr>
                                        <p:cTn id="76" dur="200" fill="hold">
                                          <p:stCondLst>
                                            <p:cond delay="800"/>
                                          </p:stCondLst>
                                        </p:cTn>
                                        <p:tgtEl>
                                          <p:spTgt spid="33"/>
                                        </p:tgtEl>
                                        <p:attrNameLst>
                                          <p:attrName>r</p:attrName>
                                        </p:attrNameLst>
                                      </p:cBhvr>
                                    </p:animRo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90"/>
                                        </p:tgtEl>
                                        <p:attrNameLst>
                                          <p:attrName>style.visibility</p:attrName>
                                        </p:attrNameLst>
                                      </p:cBhvr>
                                      <p:to>
                                        <p:strVal val="visible"/>
                                      </p:to>
                                    </p:set>
                                    <p:animEffect transition="in" filter="fade">
                                      <p:cBhvr>
                                        <p:cTn id="81" dur="500"/>
                                        <p:tgtEl>
                                          <p:spTgt spid="90"/>
                                        </p:tgtEl>
                                      </p:cBhvr>
                                    </p:animEffect>
                                  </p:childTnLst>
                                </p:cTn>
                              </p:par>
                              <p:par>
                                <p:cTn id="82" presetID="10" presetClass="entr" presetSubtype="0" fill="hold" nodeType="withEffect">
                                  <p:stCondLst>
                                    <p:cond delay="0"/>
                                  </p:stCondLst>
                                  <p:childTnLst>
                                    <p:set>
                                      <p:cBhvr>
                                        <p:cTn id="83" dur="1" fill="hold">
                                          <p:stCondLst>
                                            <p:cond delay="0"/>
                                          </p:stCondLst>
                                        </p:cTn>
                                        <p:tgtEl>
                                          <p:spTgt spid="93"/>
                                        </p:tgtEl>
                                        <p:attrNameLst>
                                          <p:attrName>style.visibility</p:attrName>
                                        </p:attrNameLst>
                                      </p:cBhvr>
                                      <p:to>
                                        <p:strVal val="visible"/>
                                      </p:to>
                                    </p:set>
                                    <p:animEffect transition="in" filter="fade">
                                      <p:cBhvr>
                                        <p:cTn id="84" dur="500"/>
                                        <p:tgtEl>
                                          <p:spTgt spid="93"/>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fade">
                                      <p:cBhvr>
                                        <p:cTn id="89" dur="500"/>
                                        <p:tgtEl>
                                          <p:spTgt spid="5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500"/>
                                        <p:tgtEl>
                                          <p:spTgt spid="55"/>
                                        </p:tgtEl>
                                      </p:cBhvr>
                                    </p:animEffect>
                                  </p:childTnLst>
                                </p:cTn>
                              </p:par>
                              <p:par>
                                <p:cTn id="93" presetID="10" presetClass="entr" presetSubtype="0" fill="hold" nodeType="with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500"/>
                                        <p:tgtEl>
                                          <p:spTgt spid="1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500"/>
                                        <p:tgtEl>
                                          <p:spTgt spid="34"/>
                                        </p:tgtEl>
                                      </p:cBhvr>
                                    </p:animEffect>
                                  </p:childTnLst>
                                </p:cTn>
                              </p:par>
                              <p:par>
                                <p:cTn id="101" presetID="32" presetClass="emph" presetSubtype="0" fill="hold" nodeType="withEffect">
                                  <p:stCondLst>
                                    <p:cond delay="0"/>
                                  </p:stCondLst>
                                  <p:childTnLst>
                                    <p:animRot by="120000">
                                      <p:cBhvr>
                                        <p:cTn id="102" dur="100" fill="hold">
                                          <p:stCondLst>
                                            <p:cond delay="0"/>
                                          </p:stCondLst>
                                        </p:cTn>
                                        <p:tgtEl>
                                          <p:spTgt spid="34"/>
                                        </p:tgtEl>
                                        <p:attrNameLst>
                                          <p:attrName>r</p:attrName>
                                        </p:attrNameLst>
                                      </p:cBhvr>
                                    </p:animRot>
                                    <p:animRot by="-240000">
                                      <p:cBhvr>
                                        <p:cTn id="103" dur="200" fill="hold">
                                          <p:stCondLst>
                                            <p:cond delay="200"/>
                                          </p:stCondLst>
                                        </p:cTn>
                                        <p:tgtEl>
                                          <p:spTgt spid="34"/>
                                        </p:tgtEl>
                                        <p:attrNameLst>
                                          <p:attrName>r</p:attrName>
                                        </p:attrNameLst>
                                      </p:cBhvr>
                                    </p:animRot>
                                    <p:animRot by="240000">
                                      <p:cBhvr>
                                        <p:cTn id="104" dur="200" fill="hold">
                                          <p:stCondLst>
                                            <p:cond delay="400"/>
                                          </p:stCondLst>
                                        </p:cTn>
                                        <p:tgtEl>
                                          <p:spTgt spid="34"/>
                                        </p:tgtEl>
                                        <p:attrNameLst>
                                          <p:attrName>r</p:attrName>
                                        </p:attrNameLst>
                                      </p:cBhvr>
                                    </p:animRot>
                                    <p:animRot by="-240000">
                                      <p:cBhvr>
                                        <p:cTn id="105" dur="200" fill="hold">
                                          <p:stCondLst>
                                            <p:cond delay="600"/>
                                          </p:stCondLst>
                                        </p:cTn>
                                        <p:tgtEl>
                                          <p:spTgt spid="34"/>
                                        </p:tgtEl>
                                        <p:attrNameLst>
                                          <p:attrName>r</p:attrName>
                                        </p:attrNameLst>
                                      </p:cBhvr>
                                    </p:animRot>
                                    <p:animRot by="120000">
                                      <p:cBhvr>
                                        <p:cTn id="106" dur="200" fill="hold">
                                          <p:stCondLst>
                                            <p:cond delay="800"/>
                                          </p:stCondLst>
                                        </p:cTn>
                                        <p:tgtEl>
                                          <p:spTgt spid="34"/>
                                        </p:tgtEl>
                                        <p:attrNameLst>
                                          <p:attrName>r</p:attrName>
                                        </p:attrNameLst>
                                      </p:cBhvr>
                                    </p:animRo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7"/>
                                        </p:tgtEl>
                                        <p:attrNameLst>
                                          <p:attrName>style.visibility</p:attrName>
                                        </p:attrNameLst>
                                      </p:cBhvr>
                                      <p:to>
                                        <p:strVal val="visible"/>
                                      </p:to>
                                    </p:set>
                                    <p:animEffect transition="in" filter="fade">
                                      <p:cBhvr>
                                        <p:cTn id="111" dur="500"/>
                                        <p:tgtEl>
                                          <p:spTgt spid="7"/>
                                        </p:tgtEl>
                                      </p:cBhvr>
                                    </p:animEffect>
                                  </p:childTnLst>
                                </p:cTn>
                              </p:par>
                              <p:par>
                                <p:cTn id="112" presetID="32" presetClass="emph" presetSubtype="0" fill="hold" nodeType="withEffect">
                                  <p:stCondLst>
                                    <p:cond delay="0"/>
                                  </p:stCondLst>
                                  <p:childTnLst>
                                    <p:animRot by="120000">
                                      <p:cBhvr>
                                        <p:cTn id="113" dur="100" fill="hold">
                                          <p:stCondLst>
                                            <p:cond delay="0"/>
                                          </p:stCondLst>
                                        </p:cTn>
                                        <p:tgtEl>
                                          <p:spTgt spid="7"/>
                                        </p:tgtEl>
                                        <p:attrNameLst>
                                          <p:attrName>r</p:attrName>
                                        </p:attrNameLst>
                                      </p:cBhvr>
                                    </p:animRot>
                                    <p:animRot by="-240000">
                                      <p:cBhvr>
                                        <p:cTn id="114" dur="200" fill="hold">
                                          <p:stCondLst>
                                            <p:cond delay="200"/>
                                          </p:stCondLst>
                                        </p:cTn>
                                        <p:tgtEl>
                                          <p:spTgt spid="7"/>
                                        </p:tgtEl>
                                        <p:attrNameLst>
                                          <p:attrName>r</p:attrName>
                                        </p:attrNameLst>
                                      </p:cBhvr>
                                    </p:animRot>
                                    <p:animRot by="240000">
                                      <p:cBhvr>
                                        <p:cTn id="115" dur="200" fill="hold">
                                          <p:stCondLst>
                                            <p:cond delay="400"/>
                                          </p:stCondLst>
                                        </p:cTn>
                                        <p:tgtEl>
                                          <p:spTgt spid="7"/>
                                        </p:tgtEl>
                                        <p:attrNameLst>
                                          <p:attrName>r</p:attrName>
                                        </p:attrNameLst>
                                      </p:cBhvr>
                                    </p:animRot>
                                    <p:animRot by="-240000">
                                      <p:cBhvr>
                                        <p:cTn id="116" dur="200" fill="hold">
                                          <p:stCondLst>
                                            <p:cond delay="600"/>
                                          </p:stCondLst>
                                        </p:cTn>
                                        <p:tgtEl>
                                          <p:spTgt spid="7"/>
                                        </p:tgtEl>
                                        <p:attrNameLst>
                                          <p:attrName>r</p:attrName>
                                        </p:attrNameLst>
                                      </p:cBhvr>
                                    </p:animRot>
                                    <p:animRot by="120000">
                                      <p:cBhvr>
                                        <p:cTn id="117" dur="200" fill="hold">
                                          <p:stCondLst>
                                            <p:cond delay="800"/>
                                          </p:stCondLst>
                                        </p:cTn>
                                        <p:tgtEl>
                                          <p:spTgt spid="7"/>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500"/>
                                        <p:tgtEl>
                                          <p:spTgt spid="35"/>
                                        </p:tgtEl>
                                      </p:cBhvr>
                                    </p:animEffect>
                                  </p:childTnLst>
                                </p:cTn>
                              </p:par>
                              <p:par>
                                <p:cTn id="123" presetID="32" presetClass="emph" presetSubtype="0" fill="hold" nodeType="withEffect">
                                  <p:stCondLst>
                                    <p:cond delay="0"/>
                                  </p:stCondLst>
                                  <p:childTnLst>
                                    <p:animRot by="120000">
                                      <p:cBhvr>
                                        <p:cTn id="124" dur="100" fill="hold">
                                          <p:stCondLst>
                                            <p:cond delay="0"/>
                                          </p:stCondLst>
                                        </p:cTn>
                                        <p:tgtEl>
                                          <p:spTgt spid="35"/>
                                        </p:tgtEl>
                                        <p:attrNameLst>
                                          <p:attrName>r</p:attrName>
                                        </p:attrNameLst>
                                      </p:cBhvr>
                                    </p:animRot>
                                    <p:animRot by="-240000">
                                      <p:cBhvr>
                                        <p:cTn id="125" dur="200" fill="hold">
                                          <p:stCondLst>
                                            <p:cond delay="200"/>
                                          </p:stCondLst>
                                        </p:cTn>
                                        <p:tgtEl>
                                          <p:spTgt spid="35"/>
                                        </p:tgtEl>
                                        <p:attrNameLst>
                                          <p:attrName>r</p:attrName>
                                        </p:attrNameLst>
                                      </p:cBhvr>
                                    </p:animRot>
                                    <p:animRot by="240000">
                                      <p:cBhvr>
                                        <p:cTn id="126" dur="200" fill="hold">
                                          <p:stCondLst>
                                            <p:cond delay="400"/>
                                          </p:stCondLst>
                                        </p:cTn>
                                        <p:tgtEl>
                                          <p:spTgt spid="35"/>
                                        </p:tgtEl>
                                        <p:attrNameLst>
                                          <p:attrName>r</p:attrName>
                                        </p:attrNameLst>
                                      </p:cBhvr>
                                    </p:animRot>
                                    <p:animRot by="-240000">
                                      <p:cBhvr>
                                        <p:cTn id="127" dur="200" fill="hold">
                                          <p:stCondLst>
                                            <p:cond delay="600"/>
                                          </p:stCondLst>
                                        </p:cTn>
                                        <p:tgtEl>
                                          <p:spTgt spid="35"/>
                                        </p:tgtEl>
                                        <p:attrNameLst>
                                          <p:attrName>r</p:attrName>
                                        </p:attrNameLst>
                                      </p:cBhvr>
                                    </p:animRot>
                                    <p:animRot by="120000">
                                      <p:cBhvr>
                                        <p:cTn id="128" dur="200" fill="hold">
                                          <p:stCondLst>
                                            <p:cond delay="800"/>
                                          </p:stCondLst>
                                        </p:cTn>
                                        <p:tgtEl>
                                          <p:spTgt spid="35"/>
                                        </p:tgtEl>
                                        <p:attrNameLst>
                                          <p:attrName>r</p:attrName>
                                        </p:attrNameLst>
                                      </p:cBhvr>
                                    </p:animRo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49"/>
                                        </p:tgtEl>
                                        <p:attrNameLst>
                                          <p:attrName>style.visibility</p:attrName>
                                        </p:attrNameLst>
                                      </p:cBhvr>
                                      <p:to>
                                        <p:strVal val="visible"/>
                                      </p:to>
                                    </p:set>
                                    <p:animEffect transition="in" filter="fade">
                                      <p:cBhvr>
                                        <p:cTn id="133" dur="500"/>
                                        <p:tgtEl>
                                          <p:spTgt spid="49"/>
                                        </p:tgtEl>
                                      </p:cBhvr>
                                    </p:animEffect>
                                  </p:childTnLst>
                                </p:cTn>
                              </p:par>
                              <p:par>
                                <p:cTn id="134" presetID="10" presetClass="exit" presetSubtype="0" fill="hold" nodeType="withEffect">
                                  <p:stCondLst>
                                    <p:cond delay="0"/>
                                  </p:stCondLst>
                                  <p:childTnLst>
                                    <p:animEffect transition="out" filter="fade">
                                      <p:cBhvr>
                                        <p:cTn id="135" dur="500"/>
                                        <p:tgtEl>
                                          <p:spTgt spid="78"/>
                                        </p:tgtEl>
                                      </p:cBhvr>
                                    </p:animEffect>
                                    <p:set>
                                      <p:cBhvr>
                                        <p:cTn id="136" dur="1" fill="hold">
                                          <p:stCondLst>
                                            <p:cond delay="499"/>
                                          </p:stCondLst>
                                        </p:cTn>
                                        <p:tgtEl>
                                          <p:spTgt spid="78"/>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nodeType="clickEffect">
                                  <p:stCondLst>
                                    <p:cond delay="0"/>
                                  </p:stCondLst>
                                  <p:childTnLst>
                                    <p:set>
                                      <p:cBhvr>
                                        <p:cTn id="140" dur="1" fill="hold">
                                          <p:stCondLst>
                                            <p:cond delay="0"/>
                                          </p:stCondLst>
                                        </p:cTn>
                                        <p:tgtEl>
                                          <p:spTgt spid="72"/>
                                        </p:tgtEl>
                                        <p:attrNameLst>
                                          <p:attrName>style.visibility</p:attrName>
                                        </p:attrNameLst>
                                      </p:cBhvr>
                                      <p:to>
                                        <p:strVal val="visible"/>
                                      </p:to>
                                    </p:set>
                                    <p:animEffect transition="in" filter="fade">
                                      <p:cBhvr>
                                        <p:cTn id="141" dur="500"/>
                                        <p:tgtEl>
                                          <p:spTgt spid="72"/>
                                        </p:tgtEl>
                                      </p:cBhvr>
                                    </p:animEffect>
                                  </p:childTnLst>
                                </p:cTn>
                              </p:par>
                              <p:par>
                                <p:cTn id="142" presetID="10" presetClass="exit" presetSubtype="0" fill="hold" nodeType="withEffect">
                                  <p:stCondLst>
                                    <p:cond delay="0"/>
                                  </p:stCondLst>
                                  <p:childTnLst>
                                    <p:animEffect transition="out" filter="fade">
                                      <p:cBhvr>
                                        <p:cTn id="143" dur="500"/>
                                        <p:tgtEl>
                                          <p:spTgt spid="97"/>
                                        </p:tgtEl>
                                      </p:cBhvr>
                                    </p:animEffect>
                                    <p:set>
                                      <p:cBhvr>
                                        <p:cTn id="144" dur="1" fill="hold">
                                          <p:stCondLst>
                                            <p:cond delay="499"/>
                                          </p:stCondLst>
                                        </p:cTn>
                                        <p:tgtEl>
                                          <p:spTgt spid="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4" grpId="0" animBg="1"/>
      <p:bldP spid="5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C239-5C0E-E874-2278-CA8BC4FC3062}"/>
              </a:ext>
            </a:extLst>
          </p:cNvPr>
          <p:cNvSpPr>
            <a:spLocks noGrp="1"/>
          </p:cNvSpPr>
          <p:nvPr>
            <p:ph type="title"/>
          </p:nvPr>
        </p:nvSpPr>
        <p:spPr>
          <a:xfrm>
            <a:off x="838200" y="-5583"/>
            <a:ext cx="10515600" cy="940509"/>
          </a:xfrm>
        </p:spPr>
        <p:txBody>
          <a:bodyPr/>
          <a:lstStyle/>
          <a:p>
            <a:r>
              <a:rPr lang="en-US" dirty="0"/>
              <a:t>Simple Examples of Optimization</a:t>
            </a:r>
          </a:p>
        </p:txBody>
      </p:sp>
      <p:grpSp>
        <p:nvGrpSpPr>
          <p:cNvPr id="3" name="Group 2">
            <a:extLst>
              <a:ext uri="{FF2B5EF4-FFF2-40B4-BE49-F238E27FC236}">
                <a16:creationId xmlns:a16="http://schemas.microsoft.com/office/drawing/2014/main" id="{0A4F7A62-427B-6227-BD7B-695BB9FAF029}"/>
              </a:ext>
            </a:extLst>
          </p:cNvPr>
          <p:cNvGrpSpPr/>
          <p:nvPr/>
        </p:nvGrpSpPr>
        <p:grpSpPr>
          <a:xfrm>
            <a:off x="156516" y="2488209"/>
            <a:ext cx="3212759" cy="2712791"/>
            <a:chOff x="123563" y="3946306"/>
            <a:chExt cx="3212759" cy="2712791"/>
          </a:xfrm>
        </p:grpSpPr>
        <p:sp>
          <p:nvSpPr>
            <p:cNvPr id="4" name="TextBox 3">
              <a:extLst>
                <a:ext uri="{FF2B5EF4-FFF2-40B4-BE49-F238E27FC236}">
                  <a16:creationId xmlns:a16="http://schemas.microsoft.com/office/drawing/2014/main" id="{480D853E-8545-DDC1-BEE1-0AB87DD9DEA0}"/>
                </a:ext>
              </a:extLst>
            </p:cNvPr>
            <p:cNvSpPr txBox="1"/>
            <p:nvPr/>
          </p:nvSpPr>
          <p:spPr>
            <a:xfrm>
              <a:off x="144160" y="4350773"/>
              <a:ext cx="3192162" cy="2308324"/>
            </a:xfrm>
            <a:prstGeom prst="rect">
              <a:avLst/>
            </a:prstGeom>
            <a:noFill/>
          </p:spPr>
          <p:txBody>
            <a:bodyPr wrap="square">
              <a:spAutoFit/>
            </a:bodyPr>
            <a:lstStyle/>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f(</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x,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a:p>
              <a:endParaRPr lang="en-US" dirty="0">
                <a:latin typeface="Lucida Console" panose="020B0609040504020204" pitchFamily="49" charset="0"/>
              </a:endParaRPr>
            </a:p>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r>
                <a:rPr lang="en-US" dirty="0">
                  <a:latin typeface="Lucida Console" panose="020B0609040504020204" pitchFamily="49" charset="0"/>
                </a:rPr>
                <a:t>    f(</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a:t>
              </a:r>
            </a:p>
          </p:txBody>
        </p:sp>
        <p:sp>
          <p:nvSpPr>
            <p:cNvPr id="5" name="TextBox 4">
              <a:extLst>
                <a:ext uri="{FF2B5EF4-FFF2-40B4-BE49-F238E27FC236}">
                  <a16:creationId xmlns:a16="http://schemas.microsoft.com/office/drawing/2014/main" id="{4E7183D2-E3B9-7A00-C4A3-DB1A7CAC8348}"/>
                </a:ext>
              </a:extLst>
            </p:cNvPr>
            <p:cNvSpPr txBox="1"/>
            <p:nvPr/>
          </p:nvSpPr>
          <p:spPr>
            <a:xfrm>
              <a:off x="123563" y="3946306"/>
              <a:ext cx="3192162"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Original source code</a:t>
              </a:r>
            </a:p>
          </p:txBody>
        </p:sp>
      </p:grpSp>
      <p:sp>
        <p:nvSpPr>
          <p:cNvPr id="18" name="TextBox 17">
            <a:extLst>
              <a:ext uri="{FF2B5EF4-FFF2-40B4-BE49-F238E27FC236}">
                <a16:creationId xmlns:a16="http://schemas.microsoft.com/office/drawing/2014/main" id="{D28B21A0-FB67-0877-E3DE-34F40B0C9BA3}"/>
              </a:ext>
            </a:extLst>
          </p:cNvPr>
          <p:cNvSpPr txBox="1"/>
          <p:nvPr/>
        </p:nvSpPr>
        <p:spPr>
          <a:xfrm>
            <a:off x="3756445" y="1307626"/>
            <a:ext cx="3818248" cy="5478423"/>
          </a:xfrm>
          <a:prstGeom prst="rect">
            <a:avLst/>
          </a:prstGeom>
          <a:noFill/>
        </p:spPr>
        <p:txBody>
          <a:bodyPr wrap="square">
            <a:spAutoFit/>
          </a:bodyPr>
          <a:lstStyle/>
          <a:p>
            <a:pPr>
              <a:lnSpc>
                <a:spcPts val="2000"/>
              </a:lnSpc>
            </a:pPr>
            <a:r>
              <a:rPr lang="en-US" dirty="0">
                <a:solidFill>
                  <a:srgbClr val="00B050"/>
                </a:solidFill>
                <a:latin typeface="Lucida Console" panose="020B0609040504020204" pitchFamily="49" charset="0"/>
              </a:rPr>
              <a:t>f(int, int):</a:t>
            </a:r>
          </a:p>
          <a:p>
            <a:pPr>
              <a:lnSpc>
                <a:spcPts val="2000"/>
              </a:lnSpc>
            </a:pPr>
            <a:r>
              <a:rPr lang="en-US" dirty="0">
                <a:solidFill>
                  <a:schemeClr val="accent1"/>
                </a:solidFill>
                <a:latin typeface="Lucida Console" panose="020B0609040504020204" pitchFamily="49" charset="0"/>
              </a:rPr>
              <a:t>    </a:t>
            </a:r>
            <a:r>
              <a:rPr lang="en-US" dirty="0" err="1">
                <a:solidFill>
                  <a:schemeClr val="accent1"/>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main:</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subq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callq</a:t>
            </a:r>
            <a:r>
              <a:rPr lang="en-US" dirty="0">
                <a:latin typeface="Lucida Console" panose="020B0609040504020204" pitchFamily="49" charset="0"/>
              </a:rPr>
              <a:t>   </a:t>
            </a:r>
            <a:r>
              <a:rPr lang="en-US" dirty="0">
                <a:solidFill>
                  <a:srgbClr val="00B050"/>
                </a:solidFill>
                <a:latin typeface="Lucida Console" panose="020B0609040504020204" pitchFamily="49" charset="0"/>
              </a:rPr>
              <a:t>f(int, int)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p:txBody>
      </p:sp>
      <p:sp>
        <p:nvSpPr>
          <p:cNvPr id="19" name="TextBox 18">
            <a:extLst>
              <a:ext uri="{FF2B5EF4-FFF2-40B4-BE49-F238E27FC236}">
                <a16:creationId xmlns:a16="http://schemas.microsoft.com/office/drawing/2014/main" id="{047E1B49-C134-127C-31A9-C1EF61C6EED9}"/>
              </a:ext>
            </a:extLst>
          </p:cNvPr>
          <p:cNvSpPr txBox="1"/>
          <p:nvPr/>
        </p:nvSpPr>
        <p:spPr>
          <a:xfrm>
            <a:off x="3332199" y="870675"/>
            <a:ext cx="4662621"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Unoptimized instructions</a:t>
            </a:r>
          </a:p>
        </p:txBody>
      </p:sp>
      <p:grpSp>
        <p:nvGrpSpPr>
          <p:cNvPr id="32" name="Group 31">
            <a:extLst>
              <a:ext uri="{FF2B5EF4-FFF2-40B4-BE49-F238E27FC236}">
                <a16:creationId xmlns:a16="http://schemas.microsoft.com/office/drawing/2014/main" id="{C555C21E-47FB-B4C4-DA43-72BCA87E2458}"/>
              </a:ext>
            </a:extLst>
          </p:cNvPr>
          <p:cNvGrpSpPr/>
          <p:nvPr/>
        </p:nvGrpSpPr>
        <p:grpSpPr>
          <a:xfrm>
            <a:off x="7531435" y="1549954"/>
            <a:ext cx="2874293" cy="522460"/>
            <a:chOff x="7531435" y="1549954"/>
            <a:chExt cx="2874293" cy="522460"/>
          </a:xfrm>
        </p:grpSpPr>
        <p:sp>
          <p:nvSpPr>
            <p:cNvPr id="24" name="Right Brace 23">
              <a:extLst>
                <a:ext uri="{FF2B5EF4-FFF2-40B4-BE49-F238E27FC236}">
                  <a16:creationId xmlns:a16="http://schemas.microsoft.com/office/drawing/2014/main" id="{5748115D-4C6F-DBED-5813-73150CF4380C}"/>
                </a:ext>
              </a:extLst>
            </p:cNvPr>
            <p:cNvSpPr/>
            <p:nvPr/>
          </p:nvSpPr>
          <p:spPr>
            <a:xfrm>
              <a:off x="7531435" y="1549954"/>
              <a:ext cx="432487" cy="522460"/>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543C6565-2089-8804-8D54-1E8AC1451A88}"/>
                </a:ext>
              </a:extLst>
            </p:cNvPr>
            <p:cNvSpPr txBox="1"/>
            <p:nvPr/>
          </p:nvSpPr>
          <p:spPr>
            <a:xfrm>
              <a:off x="7858123" y="1632083"/>
              <a:ext cx="2547605" cy="338554"/>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Set up </a:t>
              </a:r>
              <a:r>
                <a:rPr lang="en-US" sz="1600" b="1" dirty="0">
                  <a:latin typeface="Lucida Console" panose="020B0609040504020204" pitchFamily="49" charset="0"/>
                  <a:cs typeface="Segoe UI" panose="020B0502040204020203" pitchFamily="34" charset="0"/>
                </a:rPr>
                <a:t>f()</a:t>
              </a:r>
              <a:r>
                <a:rPr lang="en-US" sz="1600" b="1" dirty="0">
                  <a:latin typeface="Segoe UI" panose="020B0502040204020203" pitchFamily="34" charset="0"/>
                  <a:cs typeface="Segoe UI" panose="020B0502040204020203" pitchFamily="34" charset="0"/>
                </a:rPr>
                <a:t>’s stack frame</a:t>
              </a:r>
            </a:p>
          </p:txBody>
        </p:sp>
      </p:grpSp>
      <p:grpSp>
        <p:nvGrpSpPr>
          <p:cNvPr id="33" name="Group 32">
            <a:extLst>
              <a:ext uri="{FF2B5EF4-FFF2-40B4-BE49-F238E27FC236}">
                <a16:creationId xmlns:a16="http://schemas.microsoft.com/office/drawing/2014/main" id="{1F430FFA-3116-BE39-70A6-CECBB61F6B5E}"/>
              </a:ext>
            </a:extLst>
          </p:cNvPr>
          <p:cNvGrpSpPr/>
          <p:nvPr/>
        </p:nvGrpSpPr>
        <p:grpSpPr>
          <a:xfrm>
            <a:off x="7531434" y="2104090"/>
            <a:ext cx="4867839" cy="522460"/>
            <a:chOff x="7531434" y="2104090"/>
            <a:chExt cx="4867839" cy="522460"/>
          </a:xfrm>
        </p:grpSpPr>
        <p:sp>
          <p:nvSpPr>
            <p:cNvPr id="25" name="Right Brace 24">
              <a:extLst>
                <a:ext uri="{FF2B5EF4-FFF2-40B4-BE49-F238E27FC236}">
                  <a16:creationId xmlns:a16="http://schemas.microsoft.com/office/drawing/2014/main" id="{3FCF546B-66CA-7ABB-0C39-99D9B4CB1900}"/>
                </a:ext>
              </a:extLst>
            </p:cNvPr>
            <p:cNvSpPr/>
            <p:nvPr/>
          </p:nvSpPr>
          <p:spPr>
            <a:xfrm>
              <a:off x="7531434" y="2104090"/>
              <a:ext cx="432487" cy="522460"/>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C0E620F4-7E5B-EF27-CE98-4F5B877E5538}"/>
                </a:ext>
              </a:extLst>
            </p:cNvPr>
            <p:cNvSpPr txBox="1"/>
            <p:nvPr/>
          </p:nvSpPr>
          <p:spPr>
            <a:xfrm>
              <a:off x="7916544" y="2112364"/>
              <a:ext cx="4482729" cy="507831"/>
            </a:xfrm>
            <a:prstGeom prst="rect">
              <a:avLst/>
            </a:prstGeom>
            <a:noFill/>
          </p:spPr>
          <p:txBody>
            <a:bodyPr wrap="square" rtlCol="0">
              <a:spAutoFit/>
            </a:bodyPr>
            <a:lstStyle/>
            <a:p>
              <a:r>
                <a:rPr lang="en-US" sz="1350" b="1" dirty="0">
                  <a:latin typeface="Segoe UI" panose="020B0502040204020203" pitchFamily="34" charset="0"/>
                  <a:cs typeface="Segoe UI" panose="020B0502040204020203" pitchFamily="34" charset="0"/>
                </a:rPr>
                <a:t>Copy the function arguments </a:t>
              </a:r>
              <a:r>
                <a:rPr lang="en-US" sz="1350" b="1" dirty="0">
                  <a:latin typeface="Lucida Console" panose="020B0609040504020204" pitchFamily="49" charset="0"/>
                  <a:cs typeface="Segoe UI" panose="020B0502040204020203" pitchFamily="34" charset="0"/>
                </a:rPr>
                <a:t>x</a:t>
              </a:r>
              <a:r>
                <a:rPr lang="en-US" sz="1350" b="1" dirty="0">
                  <a:latin typeface="Segoe UI" panose="020B0502040204020203" pitchFamily="34" charset="0"/>
                  <a:cs typeface="Segoe UI" panose="020B0502040204020203" pitchFamily="34" charset="0"/>
                </a:rPr>
                <a:t> and </a:t>
              </a:r>
              <a:r>
                <a:rPr lang="en-US" sz="1350" b="1" dirty="0">
                  <a:latin typeface="Lucida Console" panose="020B0609040504020204" pitchFamily="49" charset="0"/>
                  <a:cs typeface="Segoe UI" panose="020B0502040204020203" pitchFamily="34" charset="0"/>
                </a:rPr>
                <a:t>y</a:t>
              </a:r>
              <a:r>
                <a:rPr lang="en-US" sz="1350" b="1" dirty="0">
                  <a:latin typeface="Segoe UI" panose="020B0502040204020203" pitchFamily="34" charset="0"/>
                  <a:cs typeface="Segoe UI" panose="020B0502040204020203" pitchFamily="34" charset="0"/>
                </a:rPr>
                <a:t> (which are in </a:t>
              </a:r>
              <a:r>
                <a:rPr lang="en-US" sz="1350" b="1" dirty="0">
                  <a:latin typeface="Lucida Console" panose="020B0609040504020204" pitchFamily="49" charset="0"/>
                  <a:cs typeface="Segoe UI" panose="020B0502040204020203" pitchFamily="34" charset="0"/>
                </a:rPr>
                <a:t>%</a:t>
              </a:r>
              <a:r>
                <a:rPr lang="en-US" sz="1350" b="1" dirty="0" err="1">
                  <a:latin typeface="Lucida Console" panose="020B0609040504020204" pitchFamily="49" charset="0"/>
                  <a:cs typeface="Segoe UI" panose="020B0502040204020203" pitchFamily="34" charset="0"/>
                </a:rPr>
                <a:t>edi</a:t>
              </a:r>
              <a:r>
                <a:rPr lang="en-US" sz="1350" b="1" dirty="0">
                  <a:latin typeface="Segoe UI" panose="020B0502040204020203" pitchFamily="34" charset="0"/>
                  <a:cs typeface="Segoe UI" panose="020B0502040204020203" pitchFamily="34" charset="0"/>
                </a:rPr>
                <a:t> and </a:t>
              </a:r>
              <a:r>
                <a:rPr lang="en-US" sz="1350" b="1" dirty="0">
                  <a:latin typeface="Lucida Console" panose="020B0609040504020204" pitchFamily="49" charset="0"/>
                  <a:cs typeface="Segoe UI" panose="020B0502040204020203" pitchFamily="34" charset="0"/>
                </a:rPr>
                <a:t>%</a:t>
              </a:r>
              <a:r>
                <a:rPr lang="en-US" sz="1350" b="1" dirty="0" err="1">
                  <a:latin typeface="Lucida Console" panose="020B0609040504020204" pitchFamily="49" charset="0"/>
                  <a:cs typeface="Segoe UI" panose="020B0502040204020203" pitchFamily="34" charset="0"/>
                </a:rPr>
                <a:t>esi</a:t>
              </a:r>
              <a:r>
                <a:rPr lang="en-US" sz="1350" b="1" dirty="0">
                  <a:latin typeface="Segoe UI" panose="020B0502040204020203" pitchFamily="34" charset="0"/>
                  <a:cs typeface="Segoe UI" panose="020B0502040204020203" pitchFamily="34" charset="0"/>
                </a:rPr>
                <a:t>) to locations in </a:t>
              </a:r>
              <a:r>
                <a:rPr lang="en-US" sz="1350" b="1" dirty="0">
                  <a:latin typeface="Lucida Console" panose="020B0609040504020204" pitchFamily="49" charset="0"/>
                  <a:cs typeface="Segoe UI" panose="020B0502040204020203" pitchFamily="34" charset="0"/>
                </a:rPr>
                <a:t>f()</a:t>
              </a:r>
              <a:r>
                <a:rPr lang="en-US" sz="1350" b="1" dirty="0">
                  <a:latin typeface="Segoe UI" panose="020B0502040204020203" pitchFamily="34" charset="0"/>
                  <a:cs typeface="Segoe UI" panose="020B0502040204020203" pitchFamily="34" charset="0"/>
                </a:rPr>
                <a:t>’s stack frame</a:t>
              </a:r>
            </a:p>
          </p:txBody>
        </p:sp>
      </p:grpSp>
      <p:grpSp>
        <p:nvGrpSpPr>
          <p:cNvPr id="34" name="Group 33">
            <a:extLst>
              <a:ext uri="{FF2B5EF4-FFF2-40B4-BE49-F238E27FC236}">
                <a16:creationId xmlns:a16="http://schemas.microsoft.com/office/drawing/2014/main" id="{FA5BA840-3023-1440-1ABA-11E594FA5C21}"/>
              </a:ext>
            </a:extLst>
          </p:cNvPr>
          <p:cNvGrpSpPr/>
          <p:nvPr/>
        </p:nvGrpSpPr>
        <p:grpSpPr>
          <a:xfrm>
            <a:off x="7529376" y="2602266"/>
            <a:ext cx="4205416" cy="523220"/>
            <a:chOff x="7529376" y="2602266"/>
            <a:chExt cx="4205416" cy="523220"/>
          </a:xfrm>
        </p:grpSpPr>
        <p:sp>
          <p:nvSpPr>
            <p:cNvPr id="26" name="Right Brace 25">
              <a:extLst>
                <a:ext uri="{FF2B5EF4-FFF2-40B4-BE49-F238E27FC236}">
                  <a16:creationId xmlns:a16="http://schemas.microsoft.com/office/drawing/2014/main" id="{62802002-6681-44C5-F08B-84E1C3DC8495}"/>
                </a:ext>
              </a:extLst>
            </p:cNvPr>
            <p:cNvSpPr/>
            <p:nvPr/>
          </p:nvSpPr>
          <p:spPr>
            <a:xfrm>
              <a:off x="7529376" y="2658226"/>
              <a:ext cx="432487" cy="461665"/>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EA5EC1BB-7546-8DB5-72E4-99EA37A7351E}"/>
                </a:ext>
              </a:extLst>
            </p:cNvPr>
            <p:cNvSpPr txBox="1"/>
            <p:nvPr/>
          </p:nvSpPr>
          <p:spPr>
            <a:xfrm>
              <a:off x="7916544" y="2602266"/>
              <a:ext cx="3818248" cy="523220"/>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Copy </a:t>
              </a:r>
              <a:r>
                <a:rPr lang="en-US" sz="1400" b="1" dirty="0">
                  <a:latin typeface="Lucida Console" panose="020B0609040504020204" pitchFamily="49" charset="0"/>
                  <a:cs typeface="Segoe UI" panose="020B0502040204020203" pitchFamily="34" charset="0"/>
                </a:rPr>
                <a:t>x</a:t>
              </a:r>
              <a:r>
                <a:rPr lang="en-US" sz="1400" b="1" dirty="0">
                  <a:latin typeface="Segoe UI" panose="020B0502040204020203" pitchFamily="34" charset="0"/>
                  <a:cs typeface="Segoe UI" panose="020B0502040204020203" pitchFamily="34" charset="0"/>
                </a:rPr>
                <a:t>’s value in the stack to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r>
                <a:rPr lang="en-US" sz="1400" b="1" dirty="0">
                  <a:latin typeface="Segoe UI" panose="020B0502040204020203" pitchFamily="34" charset="0"/>
                  <a:cs typeface="Segoe UI" panose="020B0502040204020203" pitchFamily="34" charset="0"/>
                </a:rPr>
                <a:t>, then add y’s value in the stack to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endParaRPr lang="en-US" sz="1400" b="1" dirty="0">
                <a:latin typeface="Lucida Console" panose="020B0609040504020204" pitchFamily="49" charset="0"/>
                <a:cs typeface="Segoe UI" panose="020B0502040204020203" pitchFamily="34" charset="0"/>
              </a:endParaRPr>
            </a:p>
          </p:txBody>
        </p:sp>
      </p:grpSp>
      <p:grpSp>
        <p:nvGrpSpPr>
          <p:cNvPr id="35" name="Group 34">
            <a:extLst>
              <a:ext uri="{FF2B5EF4-FFF2-40B4-BE49-F238E27FC236}">
                <a16:creationId xmlns:a16="http://schemas.microsoft.com/office/drawing/2014/main" id="{C02ECB73-7B9E-63C7-B989-30A8E819DB87}"/>
              </a:ext>
            </a:extLst>
          </p:cNvPr>
          <p:cNvGrpSpPr/>
          <p:nvPr/>
        </p:nvGrpSpPr>
        <p:grpSpPr>
          <a:xfrm>
            <a:off x="7529375" y="3148761"/>
            <a:ext cx="4205417" cy="523220"/>
            <a:chOff x="7529375" y="3148761"/>
            <a:chExt cx="4205417" cy="523220"/>
          </a:xfrm>
        </p:grpSpPr>
        <p:sp>
          <p:nvSpPr>
            <p:cNvPr id="27" name="Right Brace 26">
              <a:extLst>
                <a:ext uri="{FF2B5EF4-FFF2-40B4-BE49-F238E27FC236}">
                  <a16:creationId xmlns:a16="http://schemas.microsoft.com/office/drawing/2014/main" id="{A1A10C56-23E6-3FB6-EE1D-8C2E2250D9CB}"/>
                </a:ext>
              </a:extLst>
            </p:cNvPr>
            <p:cNvSpPr/>
            <p:nvPr/>
          </p:nvSpPr>
          <p:spPr>
            <a:xfrm>
              <a:off x="7529375" y="3151567"/>
              <a:ext cx="432487" cy="461665"/>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a:extLst>
                <a:ext uri="{FF2B5EF4-FFF2-40B4-BE49-F238E27FC236}">
                  <a16:creationId xmlns:a16="http://schemas.microsoft.com/office/drawing/2014/main" id="{D2052BCE-3B02-412A-E3B3-F68051DF6EB4}"/>
                </a:ext>
              </a:extLst>
            </p:cNvPr>
            <p:cNvSpPr txBox="1"/>
            <p:nvPr/>
          </p:nvSpPr>
          <p:spPr>
            <a:xfrm>
              <a:off x="7916544" y="3148761"/>
              <a:ext cx="3818248" cy="523220"/>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The return value is in </a:t>
              </a:r>
              <a:r>
                <a:rPr lang="en-US" sz="1400" b="1" dirty="0">
                  <a:latin typeface="Lucida Console" panose="020B0609040504020204" pitchFamily="49" charset="0"/>
                  <a:cs typeface="Segoe UI" panose="020B0502040204020203" pitchFamily="34" charset="0"/>
                </a:rPr>
                <a:t>%</a:t>
              </a:r>
              <a:r>
                <a:rPr lang="en-US" sz="1400" b="1" dirty="0" err="1">
                  <a:latin typeface="Lucida Console" panose="020B0609040504020204" pitchFamily="49" charset="0"/>
                  <a:cs typeface="Segoe UI" panose="020B0502040204020203" pitchFamily="34" charset="0"/>
                </a:rPr>
                <a:t>eax</a:t>
              </a:r>
              <a:r>
                <a:rPr lang="en-US" sz="1400" b="1" dirty="0">
                  <a:latin typeface="Segoe UI" panose="020B0502040204020203" pitchFamily="34" charset="0"/>
                  <a:cs typeface="Segoe UI" panose="020B0502040204020203" pitchFamily="34" charset="0"/>
                </a:rPr>
                <a:t>; return from the function!</a:t>
              </a:r>
            </a:p>
          </p:txBody>
        </p:sp>
      </p:grpSp>
      <p:grpSp>
        <p:nvGrpSpPr>
          <p:cNvPr id="6" name="Group 5">
            <a:extLst>
              <a:ext uri="{FF2B5EF4-FFF2-40B4-BE49-F238E27FC236}">
                <a16:creationId xmlns:a16="http://schemas.microsoft.com/office/drawing/2014/main" id="{C3256192-DCAC-40EF-9FAD-7F4ADC07B2CB}"/>
              </a:ext>
            </a:extLst>
          </p:cNvPr>
          <p:cNvGrpSpPr/>
          <p:nvPr/>
        </p:nvGrpSpPr>
        <p:grpSpPr>
          <a:xfrm>
            <a:off x="7529375" y="3894447"/>
            <a:ext cx="4205417" cy="692921"/>
            <a:chOff x="7529375" y="3151567"/>
            <a:chExt cx="4205417" cy="692921"/>
          </a:xfrm>
        </p:grpSpPr>
        <p:sp>
          <p:nvSpPr>
            <p:cNvPr id="7" name="Right Brace 6">
              <a:extLst>
                <a:ext uri="{FF2B5EF4-FFF2-40B4-BE49-F238E27FC236}">
                  <a16:creationId xmlns:a16="http://schemas.microsoft.com/office/drawing/2014/main" id="{D02282D4-45A7-24D9-7E19-D5F1404D1A33}"/>
                </a:ext>
              </a:extLst>
            </p:cNvPr>
            <p:cNvSpPr/>
            <p:nvPr/>
          </p:nvSpPr>
          <p:spPr>
            <a:xfrm>
              <a:off x="7529375" y="3151567"/>
              <a:ext cx="432487" cy="692921"/>
            </a:xfrm>
            <a:prstGeom prst="righ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A5C44C76-0858-68BB-F373-485494060799}"/>
                </a:ext>
              </a:extLst>
            </p:cNvPr>
            <p:cNvSpPr txBox="1"/>
            <p:nvPr/>
          </p:nvSpPr>
          <p:spPr>
            <a:xfrm>
              <a:off x="7916544" y="3325805"/>
              <a:ext cx="3818248" cy="307777"/>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Set up </a:t>
              </a:r>
              <a:r>
                <a:rPr lang="en-US" sz="1400" b="1" dirty="0">
                  <a:latin typeface="Lucida Console" panose="020B0609040504020204" pitchFamily="49" charset="0"/>
                  <a:cs typeface="Segoe UI" panose="020B0502040204020203" pitchFamily="34" charset="0"/>
                </a:rPr>
                <a:t>main()</a:t>
              </a:r>
              <a:r>
                <a:rPr lang="en-US" sz="1400" b="1" dirty="0">
                  <a:latin typeface="Segoe UI" panose="020B0502040204020203" pitchFamily="34" charset="0"/>
                  <a:cs typeface="Segoe UI" panose="020B0502040204020203" pitchFamily="34" charset="0"/>
                </a:rPr>
                <a:t>‘s stack frame</a:t>
              </a:r>
            </a:p>
          </p:txBody>
        </p:sp>
      </p:grpSp>
      <p:grpSp>
        <p:nvGrpSpPr>
          <p:cNvPr id="9" name="Group 8">
            <a:extLst>
              <a:ext uri="{FF2B5EF4-FFF2-40B4-BE49-F238E27FC236}">
                <a16:creationId xmlns:a16="http://schemas.microsoft.com/office/drawing/2014/main" id="{76378799-6D0F-6978-B45C-FB3BE91DD317}"/>
              </a:ext>
            </a:extLst>
          </p:cNvPr>
          <p:cNvGrpSpPr/>
          <p:nvPr/>
        </p:nvGrpSpPr>
        <p:grpSpPr>
          <a:xfrm>
            <a:off x="7529375" y="4615125"/>
            <a:ext cx="4205417" cy="1030462"/>
            <a:chOff x="7529375" y="3151567"/>
            <a:chExt cx="4205417" cy="1030462"/>
          </a:xfrm>
        </p:grpSpPr>
        <p:sp>
          <p:nvSpPr>
            <p:cNvPr id="10" name="Right Brace 9">
              <a:extLst>
                <a:ext uri="{FF2B5EF4-FFF2-40B4-BE49-F238E27FC236}">
                  <a16:creationId xmlns:a16="http://schemas.microsoft.com/office/drawing/2014/main" id="{5F513E81-859F-77E1-2F0B-600BFDE93565}"/>
                </a:ext>
              </a:extLst>
            </p:cNvPr>
            <p:cNvSpPr/>
            <p:nvPr/>
          </p:nvSpPr>
          <p:spPr>
            <a:xfrm>
              <a:off x="7529375" y="3151567"/>
              <a:ext cx="432487" cy="1030462"/>
            </a:xfrm>
            <a:prstGeom prst="rightBrace">
              <a:avLst>
                <a:gd name="adj1" fmla="val 0"/>
                <a:gd name="adj2" fmla="val 4317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EAA8E4AB-34D1-0287-7940-AD318F358722}"/>
                </a:ext>
              </a:extLst>
            </p:cNvPr>
            <p:cNvSpPr txBox="1"/>
            <p:nvPr/>
          </p:nvSpPr>
          <p:spPr>
            <a:xfrm>
              <a:off x="7916544" y="3325805"/>
              <a:ext cx="3818248" cy="523220"/>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Set up the arguments to </a:t>
              </a:r>
              <a:r>
                <a:rPr lang="en-US" sz="1400" b="1" dirty="0">
                  <a:latin typeface="Lucida Console" panose="020B0609040504020204" pitchFamily="49" charset="0"/>
                  <a:cs typeface="Segoe UI" panose="020B0502040204020203" pitchFamily="34" charset="0"/>
                </a:rPr>
                <a:t>f()</a:t>
              </a:r>
              <a:r>
                <a:rPr lang="en-US" sz="1400" b="1" dirty="0">
                  <a:latin typeface="Segoe UI" panose="020B0502040204020203" pitchFamily="34" charset="0"/>
                  <a:cs typeface="Segoe UI" panose="020B0502040204020203" pitchFamily="34" charset="0"/>
                </a:rPr>
                <a:t> stack frame and then invoke </a:t>
              </a:r>
              <a:r>
                <a:rPr lang="en-US" sz="1400" b="1" dirty="0">
                  <a:latin typeface="Lucida Console" panose="020B0609040504020204" pitchFamily="49" charset="0"/>
                  <a:cs typeface="Segoe UI" panose="020B0502040204020203" pitchFamily="34" charset="0"/>
                </a:rPr>
                <a:t>f()</a:t>
              </a:r>
              <a:endParaRPr lang="en-US" sz="1400" b="1" dirty="0">
                <a:latin typeface="Segoe UI" panose="020B0502040204020203" pitchFamily="34" charset="0"/>
                <a:cs typeface="Segoe UI" panose="020B0502040204020203" pitchFamily="34" charset="0"/>
              </a:endParaRPr>
            </a:p>
          </p:txBody>
        </p:sp>
      </p:grpSp>
      <p:grpSp>
        <p:nvGrpSpPr>
          <p:cNvPr id="12" name="Group 11">
            <a:extLst>
              <a:ext uri="{FF2B5EF4-FFF2-40B4-BE49-F238E27FC236}">
                <a16:creationId xmlns:a16="http://schemas.microsoft.com/office/drawing/2014/main" id="{21BEA807-8114-1EE5-19D7-4C29E9024A96}"/>
              </a:ext>
            </a:extLst>
          </p:cNvPr>
          <p:cNvGrpSpPr/>
          <p:nvPr/>
        </p:nvGrpSpPr>
        <p:grpSpPr>
          <a:xfrm>
            <a:off x="7529375" y="5685048"/>
            <a:ext cx="4205417" cy="1030462"/>
            <a:chOff x="7529375" y="3151567"/>
            <a:chExt cx="4205417" cy="1030462"/>
          </a:xfrm>
        </p:grpSpPr>
        <p:sp>
          <p:nvSpPr>
            <p:cNvPr id="13" name="Right Brace 12">
              <a:extLst>
                <a:ext uri="{FF2B5EF4-FFF2-40B4-BE49-F238E27FC236}">
                  <a16:creationId xmlns:a16="http://schemas.microsoft.com/office/drawing/2014/main" id="{EA4FF6A4-EEBA-C638-53DE-31AFD786CDFB}"/>
                </a:ext>
              </a:extLst>
            </p:cNvPr>
            <p:cNvSpPr/>
            <p:nvPr/>
          </p:nvSpPr>
          <p:spPr>
            <a:xfrm>
              <a:off x="7529375" y="3151567"/>
              <a:ext cx="432487" cy="1030462"/>
            </a:xfrm>
            <a:prstGeom prst="rightBrace">
              <a:avLst>
                <a:gd name="adj1" fmla="val 0"/>
                <a:gd name="adj2" fmla="val 4317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8B6EFD8E-1DE6-E055-CB69-A4F282D9D2E8}"/>
                </a:ext>
              </a:extLst>
            </p:cNvPr>
            <p:cNvSpPr txBox="1"/>
            <p:nvPr/>
          </p:nvSpPr>
          <p:spPr>
            <a:xfrm>
              <a:off x="7916544" y="3214592"/>
              <a:ext cx="3818248" cy="954107"/>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Place the return value of 0 in %</a:t>
              </a:r>
              <a:r>
                <a:rPr lang="en-US" sz="1400" b="1" dirty="0" err="1">
                  <a:latin typeface="Segoe UI" panose="020B0502040204020203" pitchFamily="34" charset="0"/>
                  <a:cs typeface="Segoe UI" panose="020B0502040204020203" pitchFamily="34" charset="0"/>
                </a:rPr>
                <a:t>eax</a:t>
              </a:r>
              <a:r>
                <a:rPr lang="en-US" sz="1400" b="1" dirty="0">
                  <a:latin typeface="Segoe UI" panose="020B0502040204020203" pitchFamily="34" charset="0"/>
                  <a:cs typeface="Segoe UI" panose="020B0502040204020203" pitchFamily="34" charset="0"/>
                </a:rPr>
                <a:t> (recall that </a:t>
              </a:r>
              <a:r>
                <a:rPr lang="en-US" sz="1400" b="1" dirty="0" err="1">
                  <a:latin typeface="Segoe UI" panose="020B0502040204020203" pitchFamily="34" charset="0"/>
                  <a:cs typeface="Segoe UI" panose="020B0502040204020203" pitchFamily="34" charset="0"/>
                </a:rPr>
                <a:t>XOR’ing</a:t>
              </a:r>
              <a:r>
                <a:rPr lang="en-US" sz="1400" b="1" dirty="0">
                  <a:latin typeface="Segoe UI" panose="020B0502040204020203" pitchFamily="34" charset="0"/>
                  <a:cs typeface="Segoe UI" panose="020B0502040204020203" pitchFamily="34" charset="0"/>
                </a:rPr>
                <a:t> a value with itself always results in 0!), deallocate the stack frame by incrementing %</a:t>
              </a:r>
              <a:r>
                <a:rPr lang="en-US" sz="1400" b="1" dirty="0" err="1">
                  <a:latin typeface="Segoe UI" panose="020B0502040204020203" pitchFamily="34" charset="0"/>
                  <a:cs typeface="Segoe UI" panose="020B0502040204020203" pitchFamily="34" charset="0"/>
                </a:rPr>
                <a:t>rsp</a:t>
              </a:r>
              <a:r>
                <a:rPr lang="en-US" sz="1400" b="1" dirty="0">
                  <a:latin typeface="Segoe UI" panose="020B0502040204020203" pitchFamily="34" charset="0"/>
                  <a:cs typeface="Segoe UI" panose="020B0502040204020203" pitchFamily="34" charset="0"/>
                </a:rPr>
                <a:t>, and return!</a:t>
              </a:r>
            </a:p>
          </p:txBody>
        </p:sp>
      </p:grpSp>
    </p:spTree>
    <p:extLst>
      <p:ext uri="{BB962C8B-B14F-4D97-AF65-F5344CB8AC3E}">
        <p14:creationId xmlns:p14="http://schemas.microsoft.com/office/powerpoint/2010/main" val="129170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32" presetClass="emph" presetSubtype="0" fill="hold" nodeType="withEffect">
                                  <p:stCondLst>
                                    <p:cond delay="0"/>
                                  </p:stCondLst>
                                  <p:childTnLst>
                                    <p:animRot by="120000">
                                      <p:cBhvr>
                                        <p:cTn id="9" dur="100" fill="hold">
                                          <p:stCondLst>
                                            <p:cond delay="0"/>
                                          </p:stCondLst>
                                        </p:cTn>
                                        <p:tgtEl>
                                          <p:spTgt spid="6"/>
                                        </p:tgtEl>
                                        <p:attrNameLst>
                                          <p:attrName>r</p:attrName>
                                        </p:attrNameLst>
                                      </p:cBhvr>
                                    </p:animRot>
                                    <p:animRot by="-240000">
                                      <p:cBhvr>
                                        <p:cTn id="10" dur="200" fill="hold">
                                          <p:stCondLst>
                                            <p:cond delay="200"/>
                                          </p:stCondLst>
                                        </p:cTn>
                                        <p:tgtEl>
                                          <p:spTgt spid="6"/>
                                        </p:tgtEl>
                                        <p:attrNameLst>
                                          <p:attrName>r</p:attrName>
                                        </p:attrNameLst>
                                      </p:cBhvr>
                                    </p:animRot>
                                    <p:animRot by="240000">
                                      <p:cBhvr>
                                        <p:cTn id="11" dur="200" fill="hold">
                                          <p:stCondLst>
                                            <p:cond delay="400"/>
                                          </p:stCondLst>
                                        </p:cTn>
                                        <p:tgtEl>
                                          <p:spTgt spid="6"/>
                                        </p:tgtEl>
                                        <p:attrNameLst>
                                          <p:attrName>r</p:attrName>
                                        </p:attrNameLst>
                                      </p:cBhvr>
                                    </p:animRot>
                                    <p:animRot by="-240000">
                                      <p:cBhvr>
                                        <p:cTn id="12" dur="200" fill="hold">
                                          <p:stCondLst>
                                            <p:cond delay="600"/>
                                          </p:stCondLst>
                                        </p:cTn>
                                        <p:tgtEl>
                                          <p:spTgt spid="6"/>
                                        </p:tgtEl>
                                        <p:attrNameLst>
                                          <p:attrName>r</p:attrName>
                                        </p:attrNameLst>
                                      </p:cBhvr>
                                    </p:animRot>
                                    <p:animRot by="120000">
                                      <p:cBhvr>
                                        <p:cTn id="13" dur="200" fill="hold">
                                          <p:stCondLst>
                                            <p:cond delay="800"/>
                                          </p:stCondLst>
                                        </p:cTn>
                                        <p:tgtEl>
                                          <p:spTgt spid="6"/>
                                        </p:tgtEl>
                                        <p:attrNameLst>
                                          <p:attrName>r</p:attrName>
                                        </p:attrNameLst>
                                      </p:cBhvr>
                                    </p:animRo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32" presetClass="emph" presetSubtype="0" fill="hold" nodeType="withEffect">
                                  <p:stCondLst>
                                    <p:cond delay="0"/>
                                  </p:stCondLst>
                                  <p:childTnLst>
                                    <p:animRot by="120000">
                                      <p:cBhvr>
                                        <p:cTn id="18" dur="100" fill="hold">
                                          <p:stCondLst>
                                            <p:cond delay="0"/>
                                          </p:stCondLst>
                                        </p:cTn>
                                        <p:tgtEl>
                                          <p:spTgt spid="9"/>
                                        </p:tgtEl>
                                        <p:attrNameLst>
                                          <p:attrName>r</p:attrName>
                                        </p:attrNameLst>
                                      </p:cBhvr>
                                    </p:animRot>
                                    <p:animRot by="-240000">
                                      <p:cBhvr>
                                        <p:cTn id="19" dur="200" fill="hold">
                                          <p:stCondLst>
                                            <p:cond delay="200"/>
                                          </p:stCondLst>
                                        </p:cTn>
                                        <p:tgtEl>
                                          <p:spTgt spid="9"/>
                                        </p:tgtEl>
                                        <p:attrNameLst>
                                          <p:attrName>r</p:attrName>
                                        </p:attrNameLst>
                                      </p:cBhvr>
                                    </p:animRot>
                                    <p:animRot by="240000">
                                      <p:cBhvr>
                                        <p:cTn id="20" dur="200" fill="hold">
                                          <p:stCondLst>
                                            <p:cond delay="400"/>
                                          </p:stCondLst>
                                        </p:cTn>
                                        <p:tgtEl>
                                          <p:spTgt spid="9"/>
                                        </p:tgtEl>
                                        <p:attrNameLst>
                                          <p:attrName>r</p:attrName>
                                        </p:attrNameLst>
                                      </p:cBhvr>
                                    </p:animRot>
                                    <p:animRot by="-240000">
                                      <p:cBhvr>
                                        <p:cTn id="21" dur="200" fill="hold">
                                          <p:stCondLst>
                                            <p:cond delay="600"/>
                                          </p:stCondLst>
                                        </p:cTn>
                                        <p:tgtEl>
                                          <p:spTgt spid="9"/>
                                        </p:tgtEl>
                                        <p:attrNameLst>
                                          <p:attrName>r</p:attrName>
                                        </p:attrNameLst>
                                      </p:cBhvr>
                                    </p:animRot>
                                    <p:animRot by="120000">
                                      <p:cBhvr>
                                        <p:cTn id="22" dur="200" fill="hold">
                                          <p:stCondLst>
                                            <p:cond delay="800"/>
                                          </p:stCondLst>
                                        </p:cTn>
                                        <p:tgtEl>
                                          <p:spTgt spid="9"/>
                                        </p:tgtEl>
                                        <p:attrNameLst>
                                          <p:attrName>r</p:attrName>
                                        </p:attrNameLst>
                                      </p:cBhvr>
                                    </p:animRo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32" presetClass="emph" presetSubtype="0" fill="hold" nodeType="withEffect">
                                  <p:stCondLst>
                                    <p:cond delay="0"/>
                                  </p:stCondLst>
                                  <p:childTnLst>
                                    <p:animRot by="120000">
                                      <p:cBhvr>
                                        <p:cTn id="27" dur="100" fill="hold">
                                          <p:stCondLst>
                                            <p:cond delay="0"/>
                                          </p:stCondLst>
                                        </p:cTn>
                                        <p:tgtEl>
                                          <p:spTgt spid="12"/>
                                        </p:tgtEl>
                                        <p:attrNameLst>
                                          <p:attrName>r</p:attrName>
                                        </p:attrNameLst>
                                      </p:cBhvr>
                                    </p:animRot>
                                    <p:animRot by="-240000">
                                      <p:cBhvr>
                                        <p:cTn id="28" dur="200" fill="hold">
                                          <p:stCondLst>
                                            <p:cond delay="200"/>
                                          </p:stCondLst>
                                        </p:cTn>
                                        <p:tgtEl>
                                          <p:spTgt spid="12"/>
                                        </p:tgtEl>
                                        <p:attrNameLst>
                                          <p:attrName>r</p:attrName>
                                        </p:attrNameLst>
                                      </p:cBhvr>
                                    </p:animRot>
                                    <p:animRot by="240000">
                                      <p:cBhvr>
                                        <p:cTn id="29" dur="200" fill="hold">
                                          <p:stCondLst>
                                            <p:cond delay="400"/>
                                          </p:stCondLst>
                                        </p:cTn>
                                        <p:tgtEl>
                                          <p:spTgt spid="12"/>
                                        </p:tgtEl>
                                        <p:attrNameLst>
                                          <p:attrName>r</p:attrName>
                                        </p:attrNameLst>
                                      </p:cBhvr>
                                    </p:animRot>
                                    <p:animRot by="-240000">
                                      <p:cBhvr>
                                        <p:cTn id="30" dur="200" fill="hold">
                                          <p:stCondLst>
                                            <p:cond delay="600"/>
                                          </p:stCondLst>
                                        </p:cTn>
                                        <p:tgtEl>
                                          <p:spTgt spid="12"/>
                                        </p:tgtEl>
                                        <p:attrNameLst>
                                          <p:attrName>r</p:attrName>
                                        </p:attrNameLst>
                                      </p:cBhvr>
                                    </p:animRot>
                                    <p:animRot by="120000">
                                      <p:cBhvr>
                                        <p:cTn id="31" dur="200" fill="hold">
                                          <p:stCondLst>
                                            <p:cond delay="80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C239-5C0E-E874-2278-CA8BC4FC3062}"/>
              </a:ext>
            </a:extLst>
          </p:cNvPr>
          <p:cNvSpPr>
            <a:spLocks noGrp="1"/>
          </p:cNvSpPr>
          <p:nvPr>
            <p:ph type="title"/>
          </p:nvPr>
        </p:nvSpPr>
        <p:spPr>
          <a:xfrm>
            <a:off x="838200" y="-5583"/>
            <a:ext cx="10515600" cy="940509"/>
          </a:xfrm>
        </p:spPr>
        <p:txBody>
          <a:bodyPr/>
          <a:lstStyle/>
          <a:p>
            <a:r>
              <a:rPr lang="en-US" dirty="0"/>
              <a:t>Simple Examples of Optimization</a:t>
            </a:r>
          </a:p>
        </p:txBody>
      </p:sp>
      <p:grpSp>
        <p:nvGrpSpPr>
          <p:cNvPr id="3" name="Group 2">
            <a:extLst>
              <a:ext uri="{FF2B5EF4-FFF2-40B4-BE49-F238E27FC236}">
                <a16:creationId xmlns:a16="http://schemas.microsoft.com/office/drawing/2014/main" id="{0A4F7A62-427B-6227-BD7B-695BB9FAF029}"/>
              </a:ext>
            </a:extLst>
          </p:cNvPr>
          <p:cNvGrpSpPr/>
          <p:nvPr/>
        </p:nvGrpSpPr>
        <p:grpSpPr>
          <a:xfrm>
            <a:off x="156516" y="2488209"/>
            <a:ext cx="3212759" cy="2712791"/>
            <a:chOff x="123563" y="3946306"/>
            <a:chExt cx="3212759" cy="2712791"/>
          </a:xfrm>
        </p:grpSpPr>
        <p:sp>
          <p:nvSpPr>
            <p:cNvPr id="4" name="TextBox 3">
              <a:extLst>
                <a:ext uri="{FF2B5EF4-FFF2-40B4-BE49-F238E27FC236}">
                  <a16:creationId xmlns:a16="http://schemas.microsoft.com/office/drawing/2014/main" id="{480D853E-8545-DDC1-BEE1-0AB87DD9DEA0}"/>
                </a:ext>
              </a:extLst>
            </p:cNvPr>
            <p:cNvSpPr txBox="1"/>
            <p:nvPr/>
          </p:nvSpPr>
          <p:spPr>
            <a:xfrm>
              <a:off x="144160" y="4350773"/>
              <a:ext cx="3192162" cy="2308324"/>
            </a:xfrm>
            <a:prstGeom prst="rect">
              <a:avLst/>
            </a:prstGeom>
            <a:noFill/>
          </p:spPr>
          <p:txBody>
            <a:bodyPr wrap="square">
              <a:spAutoFit/>
            </a:bodyPr>
            <a:lstStyle/>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f(</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x,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a:p>
              <a:endParaRPr lang="en-US" dirty="0">
                <a:latin typeface="Lucida Console" panose="020B0609040504020204" pitchFamily="49" charset="0"/>
              </a:endParaRPr>
            </a:p>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r>
                <a:rPr lang="en-US" dirty="0">
                  <a:latin typeface="Lucida Console" panose="020B0609040504020204" pitchFamily="49" charset="0"/>
                </a:rPr>
                <a:t>    f(</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a:t>
              </a:r>
            </a:p>
          </p:txBody>
        </p:sp>
        <p:sp>
          <p:nvSpPr>
            <p:cNvPr id="5" name="TextBox 4">
              <a:extLst>
                <a:ext uri="{FF2B5EF4-FFF2-40B4-BE49-F238E27FC236}">
                  <a16:creationId xmlns:a16="http://schemas.microsoft.com/office/drawing/2014/main" id="{4E7183D2-E3B9-7A00-C4A3-DB1A7CAC8348}"/>
                </a:ext>
              </a:extLst>
            </p:cNvPr>
            <p:cNvSpPr txBox="1"/>
            <p:nvPr/>
          </p:nvSpPr>
          <p:spPr>
            <a:xfrm>
              <a:off x="123563" y="3946306"/>
              <a:ext cx="3192162"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Original source code</a:t>
              </a:r>
            </a:p>
          </p:txBody>
        </p:sp>
      </p:grpSp>
      <p:sp>
        <p:nvSpPr>
          <p:cNvPr id="17" name="TextBox 16">
            <a:extLst>
              <a:ext uri="{FF2B5EF4-FFF2-40B4-BE49-F238E27FC236}">
                <a16:creationId xmlns:a16="http://schemas.microsoft.com/office/drawing/2014/main" id="{213F6741-5148-0F87-73FA-2519A498A3BC}"/>
              </a:ext>
            </a:extLst>
          </p:cNvPr>
          <p:cNvSpPr txBox="1"/>
          <p:nvPr/>
        </p:nvSpPr>
        <p:spPr>
          <a:xfrm>
            <a:off x="3756444" y="1307626"/>
            <a:ext cx="5029205" cy="5478423"/>
          </a:xfrm>
          <a:prstGeom prst="rect">
            <a:avLst/>
          </a:prstGeom>
          <a:noFill/>
        </p:spPr>
        <p:txBody>
          <a:bodyPr wrap="square">
            <a:spAutoFit/>
          </a:bodyPr>
          <a:lstStyle/>
          <a:p>
            <a:pPr>
              <a:lnSpc>
                <a:spcPts val="2000"/>
              </a:lnSpc>
            </a:pPr>
            <a:r>
              <a:rPr lang="en-US" dirty="0">
                <a:solidFill>
                  <a:srgbClr val="00B050"/>
                </a:solidFill>
                <a:latin typeface="Lucida Console" panose="020B0609040504020204" pitchFamily="49" charset="0"/>
              </a:rPr>
              <a:t>f(int, int):</a:t>
            </a:r>
          </a:p>
          <a:p>
            <a:pPr>
              <a:lnSpc>
                <a:spcPts val="2000"/>
              </a:lnSpc>
            </a:pPr>
            <a:r>
              <a:rPr lang="en-US" dirty="0">
                <a:solidFill>
                  <a:schemeClr val="accent1"/>
                </a:solidFill>
                <a:latin typeface="Lucida Console" panose="020B0609040504020204" pitchFamily="49" charset="0"/>
              </a:rPr>
              <a:t>    </a:t>
            </a:r>
            <a:r>
              <a:rPr lang="en-US" dirty="0" err="1">
                <a:solidFill>
                  <a:schemeClr val="accent1"/>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chemeClr val="accent1"/>
                </a:solidFill>
                <a:latin typeface="Lucida Console" panose="020B0609040504020204" pitchFamily="49" charset="0"/>
              </a:rPr>
              <a:t>movl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-8</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main:</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pushq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subq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a:solidFill>
                  <a:schemeClr val="accent2"/>
                </a:solidFill>
                <a:latin typeface="Lucida Console" panose="020B0609040504020204" pitchFamily="49" charset="0"/>
              </a:rPr>
              <a:t>-4</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movl</a:t>
            </a:r>
            <a:r>
              <a:rPr lang="en-US" dirty="0">
                <a:latin typeface="Lucida Console" panose="020B0609040504020204" pitchFamily="49" charset="0"/>
              </a:rPr>
              <a:t>    </a:t>
            </a:r>
            <a:r>
              <a:rPr lang="en-US" dirty="0">
                <a:solidFill>
                  <a:schemeClr val="accent2"/>
                </a:solidFill>
                <a:latin typeface="Lucida Console" panose="020B0609040504020204" pitchFamily="49" charset="0"/>
              </a:rPr>
              <a:t>$30</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edi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esi</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callq</a:t>
            </a:r>
            <a:r>
              <a:rPr lang="en-US" dirty="0">
                <a:latin typeface="Lucida Console" panose="020B0609040504020204" pitchFamily="49" charset="0"/>
              </a:rPr>
              <a:t>   </a:t>
            </a:r>
            <a:r>
              <a:rPr lang="en-US" dirty="0">
                <a:solidFill>
                  <a:srgbClr val="00B050"/>
                </a:solidFill>
                <a:latin typeface="Lucida Console" panose="020B0609040504020204" pitchFamily="49" charset="0"/>
              </a:rPr>
              <a:t>f(int, int)</a:t>
            </a: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xorl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addq</a:t>
            </a:r>
            <a:r>
              <a:rPr lang="en-US" dirty="0">
                <a:latin typeface="Lucida Console" panose="020B0609040504020204" pitchFamily="49" charset="0"/>
              </a:rPr>
              <a:t>    </a:t>
            </a:r>
            <a:r>
              <a:rPr lang="en-US" dirty="0">
                <a:solidFill>
                  <a:schemeClr val="accent2"/>
                </a:solidFill>
                <a:latin typeface="Lucida Console" panose="020B0609040504020204" pitchFamily="49" charset="0"/>
              </a:rPr>
              <a:t>$16</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popq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rbp</a:t>
            </a:r>
            <a:endParaRPr lang="en-US" dirty="0">
              <a:solidFill>
                <a:srgbClr val="FF66FF"/>
              </a:solidFill>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err="1">
                <a:solidFill>
                  <a:srgbClr val="0070C0"/>
                </a:solidFill>
                <a:latin typeface="Lucida Console" panose="020B0609040504020204" pitchFamily="49" charset="0"/>
              </a:rPr>
              <a:t>retq</a:t>
            </a:r>
            <a:endParaRPr lang="en-US" dirty="0">
              <a:solidFill>
                <a:srgbClr val="0070C0"/>
              </a:solidFill>
              <a:latin typeface="Lucida Console" panose="020B0609040504020204" pitchFamily="49" charset="0"/>
            </a:endParaRPr>
          </a:p>
        </p:txBody>
      </p:sp>
      <p:sp>
        <p:nvSpPr>
          <p:cNvPr id="16" name="TextBox 15">
            <a:extLst>
              <a:ext uri="{FF2B5EF4-FFF2-40B4-BE49-F238E27FC236}">
                <a16:creationId xmlns:a16="http://schemas.microsoft.com/office/drawing/2014/main" id="{EF77A4AC-FB83-6B4D-FF7C-2BD18916EB8D}"/>
              </a:ext>
            </a:extLst>
          </p:cNvPr>
          <p:cNvSpPr txBox="1"/>
          <p:nvPr/>
        </p:nvSpPr>
        <p:spPr>
          <a:xfrm>
            <a:off x="3332199" y="870675"/>
            <a:ext cx="4662621"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Unoptimized instructions</a:t>
            </a:r>
          </a:p>
        </p:txBody>
      </p:sp>
      <p:sp>
        <p:nvSpPr>
          <p:cNvPr id="6" name="TextBox 5">
            <a:extLst>
              <a:ext uri="{FF2B5EF4-FFF2-40B4-BE49-F238E27FC236}">
                <a16:creationId xmlns:a16="http://schemas.microsoft.com/office/drawing/2014/main" id="{C22977B6-4150-F481-6CD6-75FB04A72C24}"/>
              </a:ext>
            </a:extLst>
          </p:cNvPr>
          <p:cNvSpPr txBox="1"/>
          <p:nvPr/>
        </p:nvSpPr>
        <p:spPr>
          <a:xfrm>
            <a:off x="7661177" y="870675"/>
            <a:ext cx="4032422"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Optimized instructions</a:t>
            </a:r>
          </a:p>
        </p:txBody>
      </p:sp>
      <p:sp>
        <p:nvSpPr>
          <p:cNvPr id="7" name="TextBox 6">
            <a:extLst>
              <a:ext uri="{FF2B5EF4-FFF2-40B4-BE49-F238E27FC236}">
                <a16:creationId xmlns:a16="http://schemas.microsoft.com/office/drawing/2014/main" id="{0EEBC552-682F-A4E0-6D20-B6ED1C3D8584}"/>
              </a:ext>
            </a:extLst>
          </p:cNvPr>
          <p:cNvSpPr txBox="1"/>
          <p:nvPr/>
        </p:nvSpPr>
        <p:spPr>
          <a:xfrm>
            <a:off x="7937145" y="1307625"/>
            <a:ext cx="4283685" cy="1631216"/>
          </a:xfrm>
          <a:prstGeom prst="rect">
            <a:avLst/>
          </a:prstGeom>
          <a:noFill/>
        </p:spPr>
        <p:txBody>
          <a:bodyPr wrap="square">
            <a:spAutoFit/>
          </a:bodyPr>
          <a:lstStyle/>
          <a:p>
            <a:pPr>
              <a:lnSpc>
                <a:spcPts val="2000"/>
              </a:lnSpc>
            </a:pPr>
            <a:r>
              <a:rPr lang="en-US" dirty="0">
                <a:solidFill>
                  <a:srgbClr val="00B050"/>
                </a:solidFill>
                <a:latin typeface="Lucida Console" panose="020B0609040504020204" pitchFamily="49" charset="0"/>
              </a:rPr>
              <a:t>f(int, int):</a:t>
            </a:r>
          </a:p>
          <a:p>
            <a:pPr>
              <a:lnSpc>
                <a:spcPts val="2000"/>
              </a:lnSpc>
            </a:pPr>
            <a:r>
              <a:rPr lang="en-US" dirty="0">
                <a:solidFill>
                  <a:srgbClr val="00B050"/>
                </a:solidFill>
                <a:latin typeface="Lucida Console" panose="020B0609040504020204" pitchFamily="49" charset="0"/>
              </a:rPr>
              <a:t>    </a:t>
            </a:r>
            <a:r>
              <a:rPr lang="en-US" dirty="0">
                <a:solidFill>
                  <a:schemeClr val="accent1"/>
                </a:solidFill>
                <a:latin typeface="Lucida Console" panose="020B0609040504020204" pitchFamily="49" charset="0"/>
              </a:rPr>
              <a:t>leal</a:t>
            </a:r>
            <a:r>
              <a:rPr lang="en-US" dirty="0">
                <a:solidFill>
                  <a:srgbClr val="00B050"/>
                </a:solidFill>
                <a:latin typeface="Lucida Console" panose="020B0609040504020204" pitchFamily="49" charset="0"/>
              </a:rPr>
              <a:t>    </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rdi</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    </a:t>
            </a:r>
            <a:r>
              <a:rPr lang="en-US" dirty="0" err="1">
                <a:solidFill>
                  <a:schemeClr val="accent1"/>
                </a:solidFill>
                <a:latin typeface="Lucida Console" panose="020B0609040504020204" pitchFamily="49" charset="0"/>
              </a:rPr>
              <a:t>retq</a:t>
            </a:r>
            <a:endParaRPr lang="en-US" dirty="0">
              <a:solidFill>
                <a:schemeClr val="accent1"/>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main:</a:t>
            </a:r>
          </a:p>
          <a:p>
            <a:pPr>
              <a:lnSpc>
                <a:spcPts val="2000"/>
              </a:lnSpc>
            </a:pPr>
            <a:r>
              <a:rPr lang="en-US" dirty="0">
                <a:solidFill>
                  <a:srgbClr val="00B050"/>
                </a:solidFill>
                <a:latin typeface="Lucida Console" panose="020B0609040504020204" pitchFamily="49" charset="0"/>
              </a:rPr>
              <a:t>    </a:t>
            </a:r>
            <a:r>
              <a:rPr lang="en-US" dirty="0" err="1">
                <a:solidFill>
                  <a:schemeClr val="accent1"/>
                </a:solidFill>
                <a:latin typeface="Lucida Console" panose="020B0609040504020204" pitchFamily="49" charset="0"/>
              </a:rPr>
              <a:t>xorl</a:t>
            </a:r>
            <a:r>
              <a:rPr lang="en-US" dirty="0">
                <a:solidFill>
                  <a:srgbClr val="00B050"/>
                </a:solidFill>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pPr>
              <a:lnSpc>
                <a:spcPts val="2000"/>
              </a:lnSpc>
            </a:pPr>
            <a:r>
              <a:rPr lang="en-US" dirty="0">
                <a:solidFill>
                  <a:srgbClr val="00B050"/>
                </a:solidFill>
                <a:latin typeface="Lucida Console" panose="020B0609040504020204" pitchFamily="49" charset="0"/>
              </a:rPr>
              <a:t>    </a:t>
            </a:r>
            <a:r>
              <a:rPr lang="en-US" dirty="0" err="1">
                <a:solidFill>
                  <a:schemeClr val="accent1"/>
                </a:solidFill>
                <a:latin typeface="Lucida Console" panose="020B0609040504020204" pitchFamily="49" charset="0"/>
              </a:rPr>
              <a:t>retq</a:t>
            </a:r>
            <a:endParaRPr lang="en-US" dirty="0">
              <a:solidFill>
                <a:schemeClr val="accent1"/>
              </a:solidFill>
              <a:latin typeface="Lucida Console" panose="020B0609040504020204" pitchFamily="49" charset="0"/>
            </a:endParaRPr>
          </a:p>
        </p:txBody>
      </p:sp>
      <p:sp>
        <p:nvSpPr>
          <p:cNvPr id="8" name="Content Placeholder 2">
            <a:extLst>
              <a:ext uri="{FF2B5EF4-FFF2-40B4-BE49-F238E27FC236}">
                <a16:creationId xmlns:a16="http://schemas.microsoft.com/office/drawing/2014/main" id="{54AC2C88-1F1B-8035-AF50-611AB61B1E1E}"/>
              </a:ext>
            </a:extLst>
          </p:cNvPr>
          <p:cNvSpPr>
            <a:spLocks noGrp="1"/>
          </p:cNvSpPr>
          <p:nvPr>
            <p:ph idx="1"/>
          </p:nvPr>
        </p:nvSpPr>
        <p:spPr>
          <a:xfrm>
            <a:off x="8435545" y="2949874"/>
            <a:ext cx="3785285" cy="3970706"/>
          </a:xfrm>
        </p:spPr>
        <p:txBody>
          <a:bodyPr/>
          <a:lstStyle/>
          <a:p>
            <a:pPr marL="0" indent="0">
              <a:buNone/>
            </a:pPr>
            <a:r>
              <a:rPr lang="en-US" dirty="0"/>
              <a:t>The compiler sees that:</a:t>
            </a:r>
          </a:p>
          <a:p>
            <a:pPr lvl="1"/>
            <a:r>
              <a:rPr lang="en-US" dirty="0">
                <a:latin typeface="Lucida Console" panose="020B0609040504020204" pitchFamily="49" charset="0"/>
              </a:rPr>
              <a:t>f()</a:t>
            </a:r>
            <a:r>
              <a:rPr lang="en-US" dirty="0"/>
              <a:t> can use a single </a:t>
            </a:r>
            <a:r>
              <a:rPr lang="en-US" dirty="0">
                <a:latin typeface="Lucida Console" panose="020B0609040504020204" pitchFamily="49" charset="0"/>
              </a:rPr>
              <a:t>leal</a:t>
            </a:r>
            <a:r>
              <a:rPr lang="en-US" dirty="0"/>
              <a:t> instruction to add the function arguments and put the result in </a:t>
            </a:r>
            <a:r>
              <a:rPr lang="en-US" dirty="0">
                <a:latin typeface="Lucida Console" panose="020B0609040504020204" pitchFamily="49" charset="0"/>
              </a:rPr>
              <a:t>%</a:t>
            </a:r>
            <a:r>
              <a:rPr lang="en-US" dirty="0" err="1">
                <a:latin typeface="Lucida Console" panose="020B0609040504020204" pitchFamily="49" charset="0"/>
              </a:rPr>
              <a:t>eax</a:t>
            </a:r>
            <a:endParaRPr lang="en-US" dirty="0">
              <a:latin typeface="Lucida Console" panose="020B0609040504020204" pitchFamily="49" charset="0"/>
            </a:endParaRPr>
          </a:p>
          <a:p>
            <a:pPr lvl="1"/>
            <a:r>
              <a:rPr lang="en-US" dirty="0">
                <a:latin typeface="Lucida Console" panose="020B0609040504020204" pitchFamily="49" charset="0"/>
              </a:rPr>
              <a:t>main()</a:t>
            </a:r>
            <a:r>
              <a:rPr lang="en-US" dirty="0"/>
              <a:t> will always return 0, so there’s no need to even call </a:t>
            </a:r>
            <a:r>
              <a:rPr lang="en-US" dirty="0">
                <a:latin typeface="Lucida Console" panose="020B0609040504020204" pitchFamily="49" charset="0"/>
              </a:rPr>
              <a:t>f()</a:t>
            </a:r>
            <a:r>
              <a:rPr lang="en-US" dirty="0"/>
              <a:t>—just place 0 in </a:t>
            </a:r>
            <a:r>
              <a:rPr lang="en-US" dirty="0">
                <a:latin typeface="Lucida Console" panose="020B0609040504020204" pitchFamily="49" charset="0"/>
              </a:rPr>
              <a:t>%</a:t>
            </a:r>
            <a:r>
              <a:rPr lang="en-US" dirty="0" err="1">
                <a:latin typeface="Lucida Console" panose="020B0609040504020204" pitchFamily="49" charset="0"/>
              </a:rPr>
              <a:t>eax</a:t>
            </a:r>
            <a:r>
              <a:rPr lang="en-US" dirty="0"/>
              <a:t> and return!</a:t>
            </a:r>
          </a:p>
        </p:txBody>
      </p:sp>
    </p:spTree>
    <p:extLst>
      <p:ext uri="{BB962C8B-B14F-4D97-AF65-F5344CB8AC3E}">
        <p14:creationId xmlns:p14="http://schemas.microsoft.com/office/powerpoint/2010/main" val="2337183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32" presetClass="emph" presetSubtype="0" fill="hold" grpId="1" nodeType="withEffect">
                                  <p:stCondLst>
                                    <p:cond delay="0"/>
                                  </p:stCondLst>
                                  <p:childTnLst>
                                    <p:animRot by="120000">
                                      <p:cBhvr>
                                        <p:cTn id="15" dur="100" fill="hold">
                                          <p:stCondLst>
                                            <p:cond delay="0"/>
                                          </p:stCondLst>
                                        </p:cTn>
                                        <p:tgtEl>
                                          <p:spTgt spid="7"/>
                                        </p:tgtEl>
                                        <p:attrNameLst>
                                          <p:attrName>r</p:attrName>
                                        </p:attrNameLst>
                                      </p:cBhvr>
                                    </p:animRot>
                                    <p:animRot by="-240000">
                                      <p:cBhvr>
                                        <p:cTn id="16" dur="200" fill="hold">
                                          <p:stCondLst>
                                            <p:cond delay="200"/>
                                          </p:stCondLst>
                                        </p:cTn>
                                        <p:tgtEl>
                                          <p:spTgt spid="7"/>
                                        </p:tgtEl>
                                        <p:attrNameLst>
                                          <p:attrName>r</p:attrName>
                                        </p:attrNameLst>
                                      </p:cBhvr>
                                    </p:animRot>
                                    <p:animRot by="240000">
                                      <p:cBhvr>
                                        <p:cTn id="17" dur="200" fill="hold">
                                          <p:stCondLst>
                                            <p:cond delay="400"/>
                                          </p:stCondLst>
                                        </p:cTn>
                                        <p:tgtEl>
                                          <p:spTgt spid="7"/>
                                        </p:tgtEl>
                                        <p:attrNameLst>
                                          <p:attrName>r</p:attrName>
                                        </p:attrNameLst>
                                      </p:cBhvr>
                                    </p:animRot>
                                    <p:animRot by="-240000">
                                      <p:cBhvr>
                                        <p:cTn id="18" dur="200" fill="hold">
                                          <p:stCondLst>
                                            <p:cond delay="600"/>
                                          </p:stCondLst>
                                        </p:cTn>
                                        <p:tgtEl>
                                          <p:spTgt spid="7"/>
                                        </p:tgtEl>
                                        <p:attrNameLst>
                                          <p:attrName>r</p:attrName>
                                        </p:attrNameLst>
                                      </p:cBhvr>
                                    </p:animRot>
                                    <p:animRot by="120000">
                                      <p:cBhvr>
                                        <p:cTn id="19" dur="200" fill="hold">
                                          <p:stCondLst>
                                            <p:cond delay="800"/>
                                          </p:stCondLst>
                                        </p:cTn>
                                        <p:tgtEl>
                                          <p:spTgt spid="7"/>
                                        </p:tgtEl>
                                        <p:attrNameLst>
                                          <p:attrName>r</p:attrName>
                                        </p:attrNameLst>
                                      </p:cBhvr>
                                    </p:animRot>
                                  </p:childTnLst>
                                </p:cTn>
                              </p:par>
                              <p:par>
                                <p:cTn id="20" presetID="10" presetClass="entr" presetSubtype="0" fill="hold"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500"/>
                                        <p:tgtEl>
                                          <p:spTgt spid="8">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2466B-50B9-B522-37A2-51380DAD0100}"/>
              </a:ext>
            </a:extLst>
          </p:cNvPr>
          <p:cNvSpPr>
            <a:spLocks noGrp="1"/>
          </p:cNvSpPr>
          <p:nvPr>
            <p:ph type="title"/>
          </p:nvPr>
        </p:nvSpPr>
        <p:spPr>
          <a:xfrm>
            <a:off x="267730" y="711114"/>
            <a:ext cx="11924270" cy="1325563"/>
          </a:xfrm>
        </p:spPr>
        <p:txBody>
          <a:bodyPr>
            <a:normAutofit/>
          </a:bodyPr>
          <a:lstStyle/>
          <a:p>
            <a:r>
              <a:rPr lang="en-US" dirty="0"/>
              <a:t>Compilers May Generate Spooky Binaries!</a:t>
            </a:r>
          </a:p>
        </p:txBody>
      </p:sp>
      <p:sp>
        <p:nvSpPr>
          <p:cNvPr id="3" name="Content Placeholder 2">
            <a:extLst>
              <a:ext uri="{FF2B5EF4-FFF2-40B4-BE49-F238E27FC236}">
                <a16:creationId xmlns:a16="http://schemas.microsoft.com/office/drawing/2014/main" id="{8896CD8C-2319-E18D-934D-19C5D9CEA83A}"/>
              </a:ext>
            </a:extLst>
          </p:cNvPr>
          <p:cNvSpPr>
            <a:spLocks noGrp="1"/>
          </p:cNvSpPr>
          <p:nvPr>
            <p:ph idx="1"/>
          </p:nvPr>
        </p:nvSpPr>
        <p:spPr>
          <a:xfrm>
            <a:off x="504567" y="1912122"/>
            <a:ext cx="11182865" cy="4945878"/>
          </a:xfrm>
        </p:spPr>
        <p:txBody>
          <a:bodyPr>
            <a:normAutofit/>
          </a:bodyPr>
          <a:lstStyle/>
          <a:p>
            <a:r>
              <a:rPr lang="en-US" sz="3200" dirty="0"/>
              <a:t>With no/few optimizations enabled, the compiler may generate code that contains obvious inefficiencies</a:t>
            </a:r>
          </a:p>
          <a:p>
            <a:r>
              <a:rPr lang="en-US" sz="3200" dirty="0"/>
              <a:t>With optimizations enabled, the compiler may generate seemingly weird sequences</a:t>
            </a:r>
          </a:p>
          <a:p>
            <a:pPr lvl="1"/>
            <a:r>
              <a:rPr lang="en-US" sz="2800" dirty="0"/>
              <a:t>The semantics of the instruction sequences may not be obvious</a:t>
            </a:r>
          </a:p>
          <a:p>
            <a:pPr lvl="1"/>
            <a:r>
              <a:rPr lang="en-US" sz="2800" dirty="0"/>
              <a:t>The compiler may omit (i.e., “optimize away”) entire parts of your source code!</a:t>
            </a:r>
          </a:p>
          <a:p>
            <a:pPr lvl="1"/>
            <a:r>
              <a:rPr lang="en-US" sz="2800" dirty="0"/>
              <a:t>Use </a:t>
            </a:r>
            <a:r>
              <a:rPr lang="en-US" sz="2800" dirty="0" err="1">
                <a:latin typeface="Lucida Console" panose="020B0609040504020204" pitchFamily="49" charset="0"/>
              </a:rPr>
              <a:t>objdump</a:t>
            </a:r>
            <a:r>
              <a:rPr lang="en-US" sz="2800" dirty="0">
                <a:latin typeface="Lucida Console" panose="020B0609040504020204" pitchFamily="49" charset="0"/>
              </a:rPr>
              <a:t> –d &lt;</a:t>
            </a:r>
            <a:r>
              <a:rPr lang="en-US" sz="2800" dirty="0" err="1">
                <a:latin typeface="Lucida Console" panose="020B0609040504020204" pitchFamily="49" charset="0"/>
              </a:rPr>
              <a:t>executableName</a:t>
            </a:r>
            <a:r>
              <a:rPr lang="en-US" sz="2800" dirty="0">
                <a:latin typeface="Lucida Console" panose="020B0609040504020204" pitchFamily="49" charset="0"/>
              </a:rPr>
              <a:t>&gt;</a:t>
            </a:r>
            <a:r>
              <a:rPr lang="en-US" sz="2800" dirty="0"/>
              <a:t> to display the instructions in a binary!</a:t>
            </a:r>
          </a:p>
        </p:txBody>
      </p:sp>
    </p:spTree>
    <p:extLst>
      <p:ext uri="{BB962C8B-B14F-4D97-AF65-F5344CB8AC3E}">
        <p14:creationId xmlns:p14="http://schemas.microsoft.com/office/powerpoint/2010/main" val="2600524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02FA-7413-7577-1561-8F2E6BC7E0EB}"/>
              </a:ext>
            </a:extLst>
          </p:cNvPr>
          <p:cNvSpPr>
            <a:spLocks noGrp="1"/>
          </p:cNvSpPr>
          <p:nvPr>
            <p:ph type="title"/>
          </p:nvPr>
        </p:nvSpPr>
        <p:spPr>
          <a:xfrm>
            <a:off x="838200" y="154179"/>
            <a:ext cx="10515600" cy="1325563"/>
          </a:xfrm>
        </p:spPr>
        <p:txBody>
          <a:bodyPr/>
          <a:lstStyle/>
          <a:p>
            <a:r>
              <a:rPr lang="en-US" dirty="0"/>
              <a:t>The Many-to-Many Mappings Between Source Code and CPU Instructions</a:t>
            </a:r>
          </a:p>
        </p:txBody>
      </p:sp>
      <p:sp>
        <p:nvSpPr>
          <p:cNvPr id="3" name="Content Placeholder 2">
            <a:extLst>
              <a:ext uri="{FF2B5EF4-FFF2-40B4-BE49-F238E27FC236}">
                <a16:creationId xmlns:a16="http://schemas.microsoft.com/office/drawing/2014/main" id="{93F62516-151B-B596-7883-92457C77554E}"/>
              </a:ext>
            </a:extLst>
          </p:cNvPr>
          <p:cNvSpPr>
            <a:spLocks noGrp="1"/>
          </p:cNvSpPr>
          <p:nvPr>
            <p:ph idx="1"/>
          </p:nvPr>
        </p:nvSpPr>
        <p:spPr>
          <a:xfrm>
            <a:off x="838200" y="1479742"/>
            <a:ext cx="10515600" cy="5378257"/>
          </a:xfrm>
        </p:spPr>
        <p:txBody>
          <a:bodyPr>
            <a:normAutofit/>
          </a:bodyPr>
          <a:lstStyle/>
          <a:p>
            <a:r>
              <a:rPr lang="en-US" dirty="0"/>
              <a:t>The same piece of source code can be mapped to many different sequences of machine instructions</a:t>
            </a:r>
          </a:p>
          <a:p>
            <a:pPr lvl="1"/>
            <a:r>
              <a:rPr lang="en-US" dirty="0"/>
              <a:t>Ex: An optimizing compiler may generate shorter sequences than a non-optimizing compiler</a:t>
            </a:r>
          </a:p>
          <a:p>
            <a:pPr lvl="1"/>
            <a:r>
              <a:rPr lang="en-US" dirty="0"/>
              <a:t>Ex: A sanitizing compiler may add “extra” instructions to check for undefined behavior</a:t>
            </a:r>
          </a:p>
          <a:p>
            <a:pPr lvl="1"/>
            <a:r>
              <a:rPr lang="en-US" dirty="0"/>
              <a:t>Ex: A security-conscious compiler may add “extra” instructions to check for security problems</a:t>
            </a:r>
          </a:p>
          <a:p>
            <a:r>
              <a:rPr lang="en-US" dirty="0"/>
              <a:t>Similarly, the same sequence of machine instructions can be mapped to multiple kinds of source code</a:t>
            </a:r>
          </a:p>
          <a:p>
            <a:pPr lvl="1"/>
            <a:r>
              <a:rPr lang="en-US" dirty="0"/>
              <a:t>A set of bytes in a register or in memory can be interpreted in different ways by higher-level languages</a:t>
            </a:r>
          </a:p>
          <a:p>
            <a:pPr lvl="1"/>
            <a:r>
              <a:rPr lang="en-US" dirty="0"/>
              <a:t>Semantically-different pieces of source code might still perform the same instruction-level operations</a:t>
            </a:r>
          </a:p>
        </p:txBody>
      </p:sp>
    </p:spTree>
    <p:extLst>
      <p:ext uri="{BB962C8B-B14F-4D97-AF65-F5344CB8AC3E}">
        <p14:creationId xmlns:p14="http://schemas.microsoft.com/office/powerpoint/2010/main" val="128670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5B92B5-5405-22A5-52BA-06749E50951E}"/>
              </a:ext>
            </a:extLst>
          </p:cNvPr>
          <p:cNvSpPr txBox="1"/>
          <p:nvPr/>
        </p:nvSpPr>
        <p:spPr>
          <a:xfrm>
            <a:off x="1890587" y="0"/>
            <a:ext cx="3299254" cy="1200329"/>
          </a:xfrm>
          <a:prstGeom prst="rect">
            <a:avLst/>
          </a:prstGeom>
          <a:solidFill>
            <a:schemeClr val="bg1">
              <a:lumMod val="95000"/>
            </a:schemeClr>
          </a:solidFill>
        </p:spPr>
        <p:txBody>
          <a:bodyPr wrap="square">
            <a:spAutoFit/>
          </a:bodyPr>
          <a:lstStyle/>
          <a:p>
            <a:r>
              <a:rPr lang="en-US" dirty="0">
                <a:solidFill>
                  <a:srgbClr val="00B050"/>
                </a:solidFill>
                <a:latin typeface="Lucida Console" panose="020B0609040504020204" pitchFamily="49" charset="0"/>
              </a:rPr>
              <a:t>//C++ code</a:t>
            </a:r>
          </a:p>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f(</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x,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p:txBody>
      </p:sp>
      <p:sp>
        <p:nvSpPr>
          <p:cNvPr id="6" name="TextBox 5">
            <a:extLst>
              <a:ext uri="{FF2B5EF4-FFF2-40B4-BE49-F238E27FC236}">
                <a16:creationId xmlns:a16="http://schemas.microsoft.com/office/drawing/2014/main" id="{6B824FD3-9898-BF09-E01B-25FF3DC4FF44}"/>
              </a:ext>
            </a:extLst>
          </p:cNvPr>
          <p:cNvSpPr txBox="1"/>
          <p:nvPr/>
        </p:nvSpPr>
        <p:spPr>
          <a:xfrm>
            <a:off x="6009503" y="0"/>
            <a:ext cx="4666738" cy="1200329"/>
          </a:xfrm>
          <a:prstGeom prst="rect">
            <a:avLst/>
          </a:prstGeom>
          <a:solidFill>
            <a:schemeClr val="bg1">
              <a:lumMod val="95000"/>
            </a:schemeClr>
          </a:solidFill>
        </p:spPr>
        <p:txBody>
          <a:bodyPr wrap="square">
            <a:spAutoFit/>
          </a:bodyPr>
          <a:lstStyle/>
          <a:p>
            <a:r>
              <a:rPr lang="en-US" dirty="0">
                <a:solidFill>
                  <a:srgbClr val="00B050"/>
                </a:solidFill>
                <a:latin typeface="Lucida Console" panose="020B0609040504020204" pitchFamily="49" charset="0"/>
              </a:rPr>
              <a:t>//C++ code</a:t>
            </a:r>
          </a:p>
          <a:p>
            <a:r>
              <a:rPr lang="en-US" dirty="0">
                <a:solidFill>
                  <a:schemeClr val="accent1"/>
                </a:solidFill>
                <a:latin typeface="Lucida Console" panose="020B0609040504020204" pitchFamily="49" charset="0"/>
              </a:rPr>
              <a:t>int</a:t>
            </a:r>
            <a:r>
              <a:rPr lang="en-US" dirty="0">
                <a:latin typeface="Lucida Console" panose="020B0609040504020204" pitchFamily="49" charset="0"/>
              </a:rPr>
              <a:t> f(</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b="1" u="sng" dirty="0">
                <a:latin typeface="Lucida Console" panose="020B0609040504020204" pitchFamily="49" charset="0"/>
              </a:rPr>
              <a:t>orange</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b="1" u="sng" dirty="0" err="1">
                <a:latin typeface="Lucida Console" panose="020B0609040504020204" pitchFamily="49" charset="0"/>
              </a:rPr>
              <a:t>julius</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b="1" u="sng" dirty="0">
                <a:latin typeface="Lucida Console" panose="020B0609040504020204" pitchFamily="49" charset="0"/>
              </a:rPr>
              <a:t>orange</a:t>
            </a:r>
            <a:r>
              <a:rPr lang="en-US" dirty="0">
                <a:latin typeface="Lucida Console" panose="020B0609040504020204" pitchFamily="49" charset="0"/>
              </a:rPr>
              <a:t> + </a:t>
            </a:r>
            <a:r>
              <a:rPr lang="en-US" b="1" u="sng" dirty="0" err="1">
                <a:latin typeface="Lucida Console" panose="020B0609040504020204" pitchFamily="49" charset="0"/>
              </a:rPr>
              <a:t>julius</a:t>
            </a:r>
            <a:r>
              <a:rPr lang="en-US" dirty="0">
                <a:latin typeface="Lucida Console" panose="020B0609040504020204" pitchFamily="49" charset="0"/>
              </a:rPr>
              <a:t>;</a:t>
            </a:r>
          </a:p>
          <a:p>
            <a:r>
              <a:rPr lang="en-US" dirty="0">
                <a:latin typeface="Lucida Console" panose="020B0609040504020204" pitchFamily="49" charset="0"/>
              </a:rPr>
              <a:t>}</a:t>
            </a:r>
          </a:p>
        </p:txBody>
      </p:sp>
      <p:sp>
        <p:nvSpPr>
          <p:cNvPr id="7" name="TextBox 6">
            <a:extLst>
              <a:ext uri="{FF2B5EF4-FFF2-40B4-BE49-F238E27FC236}">
                <a16:creationId xmlns:a16="http://schemas.microsoft.com/office/drawing/2014/main" id="{6C708436-4D84-4D98-7826-DCFFE5B2BCEC}"/>
              </a:ext>
            </a:extLst>
          </p:cNvPr>
          <p:cNvSpPr txBox="1"/>
          <p:nvPr/>
        </p:nvSpPr>
        <p:spPr>
          <a:xfrm>
            <a:off x="1890587" y="1931773"/>
            <a:ext cx="3768811" cy="923330"/>
          </a:xfrm>
          <a:prstGeom prst="rect">
            <a:avLst/>
          </a:prstGeom>
          <a:noFill/>
        </p:spPr>
        <p:txBody>
          <a:bodyPr wrap="square">
            <a:spAutoFit/>
          </a:bodyPr>
          <a:lstStyle/>
          <a:p>
            <a:r>
              <a:rPr lang="en-US" dirty="0">
                <a:solidFill>
                  <a:srgbClr val="00B050"/>
                </a:solidFill>
                <a:latin typeface="Lucida Console" panose="020B0609040504020204" pitchFamily="49" charset="0"/>
              </a:rPr>
              <a:t>//x86 assembly</a:t>
            </a:r>
          </a:p>
          <a:p>
            <a:r>
              <a:rPr lang="en-US" dirty="0">
                <a:solidFill>
                  <a:schemeClr val="accent1"/>
                </a:solidFill>
                <a:latin typeface="Lucida Console" panose="020B0609040504020204" pitchFamily="49" charset="0"/>
              </a:rPr>
              <a:t>leal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rdi</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r>
              <a:rPr lang="en-US" dirty="0" err="1">
                <a:solidFill>
                  <a:schemeClr val="accent1"/>
                </a:solidFill>
                <a:latin typeface="Lucida Console" panose="020B0609040504020204" pitchFamily="49" charset="0"/>
              </a:rPr>
              <a:t>retq</a:t>
            </a:r>
            <a:endParaRPr lang="en-US" dirty="0">
              <a:solidFill>
                <a:schemeClr val="accent1"/>
              </a:solidFill>
              <a:latin typeface="Lucida Console" panose="020B0609040504020204" pitchFamily="49" charset="0"/>
            </a:endParaRPr>
          </a:p>
        </p:txBody>
      </p:sp>
      <p:sp>
        <p:nvSpPr>
          <p:cNvPr id="8" name="TextBox 7">
            <a:extLst>
              <a:ext uri="{FF2B5EF4-FFF2-40B4-BE49-F238E27FC236}">
                <a16:creationId xmlns:a16="http://schemas.microsoft.com/office/drawing/2014/main" id="{EDDA31E4-0E4C-9930-13A7-12D22444B822}"/>
              </a:ext>
            </a:extLst>
          </p:cNvPr>
          <p:cNvSpPr txBox="1"/>
          <p:nvPr/>
        </p:nvSpPr>
        <p:spPr>
          <a:xfrm>
            <a:off x="6003326" y="1654774"/>
            <a:ext cx="4672915" cy="1477328"/>
          </a:xfrm>
          <a:prstGeom prst="rect">
            <a:avLst/>
          </a:prstGeom>
          <a:solidFill>
            <a:schemeClr val="bg1">
              <a:lumMod val="95000"/>
            </a:schemeClr>
          </a:solidFill>
        </p:spPr>
        <p:txBody>
          <a:bodyPr wrap="square">
            <a:spAutoFit/>
          </a:bodyPr>
          <a:lstStyle/>
          <a:p>
            <a:r>
              <a:rPr lang="en-US" dirty="0">
                <a:solidFill>
                  <a:srgbClr val="00B050"/>
                </a:solidFill>
                <a:latin typeface="Lucida Console" panose="020B0609040504020204" pitchFamily="49" charset="0"/>
              </a:rPr>
              <a:t>//C++ code</a:t>
            </a:r>
          </a:p>
          <a:p>
            <a:r>
              <a:rPr lang="en-US" b="1" u="sng" dirty="0">
                <a:solidFill>
                  <a:schemeClr val="accent1"/>
                </a:solidFill>
                <a:latin typeface="Lucida Console" panose="020B0609040504020204" pitchFamily="49" charset="0"/>
              </a:rPr>
              <a:t>unsigned int</a:t>
            </a:r>
            <a:r>
              <a:rPr lang="en-US" dirty="0">
                <a:latin typeface="Lucida Console" panose="020B0609040504020204" pitchFamily="49" charset="0"/>
              </a:rPr>
              <a:t> f(</a:t>
            </a:r>
            <a:r>
              <a:rPr lang="en-US" b="1" u="sng" dirty="0">
                <a:solidFill>
                  <a:schemeClr val="accent1"/>
                </a:solidFill>
                <a:latin typeface="Lucida Console" panose="020B0609040504020204" pitchFamily="49" charset="0"/>
              </a:rPr>
              <a:t>unsigned</a:t>
            </a:r>
            <a:r>
              <a:rPr lang="en-US" b="1" u="sng" dirty="0">
                <a:latin typeface="Lucida Console" panose="020B0609040504020204" pitchFamily="49" charset="0"/>
              </a:rPr>
              <a:t> </a:t>
            </a:r>
            <a:r>
              <a:rPr lang="en-US" b="1" u="sng" dirty="0">
                <a:solidFill>
                  <a:schemeClr val="accent1"/>
                </a:solidFill>
                <a:latin typeface="Lucida Console" panose="020B0609040504020204" pitchFamily="49" charset="0"/>
              </a:rPr>
              <a:t>int</a:t>
            </a:r>
            <a:r>
              <a:rPr lang="en-US" dirty="0">
                <a:latin typeface="Lucida Console" panose="020B0609040504020204" pitchFamily="49" charset="0"/>
              </a:rPr>
              <a:t> x,</a:t>
            </a:r>
          </a:p>
          <a:p>
            <a:r>
              <a:rPr lang="en-US" dirty="0">
                <a:latin typeface="Lucida Console" panose="020B0609040504020204" pitchFamily="49" charset="0"/>
              </a:rPr>
              <a:t>               </a:t>
            </a:r>
            <a:r>
              <a:rPr lang="en-US" b="1" u="sng" dirty="0">
                <a:solidFill>
                  <a:schemeClr val="accent1"/>
                </a:solidFill>
                <a:latin typeface="Lucida Console" panose="020B0609040504020204" pitchFamily="49" charset="0"/>
              </a:rPr>
              <a:t>unsigned</a:t>
            </a:r>
            <a:r>
              <a:rPr lang="en-US" b="1" u="sng" dirty="0">
                <a:latin typeface="Lucida Console" panose="020B0609040504020204" pitchFamily="49" charset="0"/>
              </a:rPr>
              <a:t> </a:t>
            </a:r>
            <a:r>
              <a:rPr lang="en-US" b="1" u="sng" dirty="0">
                <a:solidFill>
                  <a:schemeClr val="accent1"/>
                </a:solidFill>
                <a:latin typeface="Lucida Console" panose="020B0609040504020204" pitchFamily="49" charset="0"/>
              </a:rPr>
              <a:t>int</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p:txBody>
      </p:sp>
      <p:cxnSp>
        <p:nvCxnSpPr>
          <p:cNvPr id="10" name="Connector: Elbow 9">
            <a:extLst>
              <a:ext uri="{FF2B5EF4-FFF2-40B4-BE49-F238E27FC236}">
                <a16:creationId xmlns:a16="http://schemas.microsoft.com/office/drawing/2014/main" id="{83376103-9C9D-5858-8783-1ED8CA9423F8}"/>
              </a:ext>
            </a:extLst>
          </p:cNvPr>
          <p:cNvCxnSpPr>
            <a:cxnSpLocks/>
          </p:cNvCxnSpPr>
          <p:nvPr/>
        </p:nvCxnSpPr>
        <p:spPr>
          <a:xfrm rot="5400000">
            <a:off x="2942802" y="1334362"/>
            <a:ext cx="731446" cy="463378"/>
          </a:xfrm>
          <a:prstGeom prst="bentConnector3">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75EACB-6786-960E-4714-3B4337F8CA81}"/>
              </a:ext>
            </a:extLst>
          </p:cNvPr>
          <p:cNvCxnSpPr>
            <a:cxnSpLocks/>
            <a:stCxn id="8" idx="1"/>
            <a:endCxn id="7" idx="3"/>
          </p:cNvCxnSpPr>
          <p:nvPr/>
        </p:nvCxnSpPr>
        <p:spPr>
          <a:xfrm flipH="1">
            <a:off x="5659398" y="2393438"/>
            <a:ext cx="343928"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BBCBC2C-AB8F-6581-429B-127BD1911637}"/>
              </a:ext>
            </a:extLst>
          </p:cNvPr>
          <p:cNvCxnSpPr>
            <a:cxnSpLocks/>
            <a:endCxn id="7" idx="0"/>
          </p:cNvCxnSpPr>
          <p:nvPr/>
        </p:nvCxnSpPr>
        <p:spPr>
          <a:xfrm>
            <a:off x="3774993" y="1654774"/>
            <a:ext cx="0" cy="27699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625C460-E7BF-0893-AB61-7CE6B7D2F2EA}"/>
              </a:ext>
            </a:extLst>
          </p:cNvPr>
          <p:cNvCxnSpPr>
            <a:cxnSpLocks/>
          </p:cNvCxnSpPr>
          <p:nvPr/>
        </p:nvCxnSpPr>
        <p:spPr>
          <a:xfrm flipH="1">
            <a:off x="5592290" y="587808"/>
            <a:ext cx="417213" cy="0"/>
          </a:xfrm>
          <a:prstGeom prst="straightConnector1">
            <a:avLst/>
          </a:prstGeom>
          <a:ln w="28575">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7DD9498-522C-1335-EBFC-41DADE165D31}"/>
              </a:ext>
            </a:extLst>
          </p:cNvPr>
          <p:cNvCxnSpPr>
            <a:cxnSpLocks/>
          </p:cNvCxnSpPr>
          <p:nvPr/>
        </p:nvCxnSpPr>
        <p:spPr>
          <a:xfrm flipH="1">
            <a:off x="3762740" y="1654774"/>
            <a:ext cx="1816797" cy="0"/>
          </a:xfrm>
          <a:prstGeom prst="straightConnector1">
            <a:avLst/>
          </a:prstGeom>
          <a:ln w="28575">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C1438EE-16F9-C018-F8FD-E710959E54FC}"/>
              </a:ext>
            </a:extLst>
          </p:cNvPr>
          <p:cNvCxnSpPr>
            <a:cxnSpLocks/>
          </p:cNvCxnSpPr>
          <p:nvPr/>
        </p:nvCxnSpPr>
        <p:spPr>
          <a:xfrm flipH="1">
            <a:off x="5571706" y="584365"/>
            <a:ext cx="15663" cy="1080328"/>
          </a:xfrm>
          <a:prstGeom prst="straightConnector1">
            <a:avLst/>
          </a:prstGeom>
          <a:ln w="28575">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71767B7-FAAE-663F-D855-A7238DFC972B}"/>
              </a:ext>
            </a:extLst>
          </p:cNvPr>
          <p:cNvSpPr txBox="1"/>
          <p:nvPr/>
        </p:nvSpPr>
        <p:spPr>
          <a:xfrm>
            <a:off x="1890587" y="5934670"/>
            <a:ext cx="3768811" cy="923330"/>
          </a:xfrm>
          <a:prstGeom prst="rect">
            <a:avLst/>
          </a:prstGeom>
          <a:noFill/>
        </p:spPr>
        <p:txBody>
          <a:bodyPr wrap="square">
            <a:spAutoFit/>
          </a:bodyPr>
          <a:lstStyle/>
          <a:p>
            <a:r>
              <a:rPr lang="en-US" dirty="0">
                <a:solidFill>
                  <a:srgbClr val="00B050"/>
                </a:solidFill>
                <a:latin typeface="Lucida Console" panose="020B0609040504020204" pitchFamily="49" charset="0"/>
              </a:rPr>
              <a:t>//x86 assembly</a:t>
            </a:r>
          </a:p>
          <a:p>
            <a:r>
              <a:rPr lang="en-US" dirty="0" err="1">
                <a:solidFill>
                  <a:schemeClr val="accent1"/>
                </a:solidFill>
                <a:latin typeface="Lucida Console" panose="020B0609040504020204" pitchFamily="49" charset="0"/>
              </a:rPr>
              <a:t>lea</a:t>
            </a:r>
            <a:r>
              <a:rPr lang="en-US" b="1" u="sng" dirty="0" err="1">
                <a:solidFill>
                  <a:schemeClr val="accent1"/>
                </a:solidFill>
                <a:latin typeface="Lucida Console" panose="020B0609040504020204" pitchFamily="49" charset="0"/>
              </a:rPr>
              <a:t>q</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rdi</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rax</a:t>
            </a:r>
            <a:endParaRPr lang="en-US" dirty="0">
              <a:solidFill>
                <a:srgbClr val="FF66FF"/>
              </a:solidFill>
              <a:latin typeface="Lucida Console" panose="020B0609040504020204" pitchFamily="49" charset="0"/>
            </a:endParaRPr>
          </a:p>
          <a:p>
            <a:r>
              <a:rPr lang="en-US" dirty="0" err="1">
                <a:solidFill>
                  <a:schemeClr val="accent1"/>
                </a:solidFill>
                <a:latin typeface="Lucida Console" panose="020B0609040504020204" pitchFamily="49" charset="0"/>
              </a:rPr>
              <a:t>retq</a:t>
            </a:r>
            <a:endParaRPr lang="en-US" dirty="0">
              <a:solidFill>
                <a:schemeClr val="accent1"/>
              </a:solidFill>
              <a:latin typeface="Lucida Console" panose="020B0609040504020204" pitchFamily="49" charset="0"/>
            </a:endParaRPr>
          </a:p>
        </p:txBody>
      </p:sp>
      <p:sp>
        <p:nvSpPr>
          <p:cNvPr id="43" name="Oval 42">
            <a:extLst>
              <a:ext uri="{FF2B5EF4-FFF2-40B4-BE49-F238E27FC236}">
                <a16:creationId xmlns:a16="http://schemas.microsoft.com/office/drawing/2014/main" id="{689A4361-188F-711B-C09A-F657CB2857E1}"/>
              </a:ext>
            </a:extLst>
          </p:cNvPr>
          <p:cNvSpPr/>
          <p:nvPr/>
        </p:nvSpPr>
        <p:spPr>
          <a:xfrm>
            <a:off x="2310716" y="6217162"/>
            <a:ext cx="395416" cy="358346"/>
          </a:xfrm>
          <a:prstGeom prst="ellipse">
            <a:avLst/>
          </a:prstGeom>
          <a:noFill/>
          <a:ln w="28575">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8A6BFEE-F1B7-2AEA-090B-5FCA41D9F01E}"/>
              </a:ext>
            </a:extLst>
          </p:cNvPr>
          <p:cNvSpPr txBox="1"/>
          <p:nvPr/>
        </p:nvSpPr>
        <p:spPr>
          <a:xfrm>
            <a:off x="1890588" y="4134177"/>
            <a:ext cx="3521676" cy="1200329"/>
          </a:xfrm>
          <a:prstGeom prst="rect">
            <a:avLst/>
          </a:prstGeom>
          <a:solidFill>
            <a:schemeClr val="bg1">
              <a:lumMod val="95000"/>
            </a:schemeClr>
          </a:solidFill>
        </p:spPr>
        <p:txBody>
          <a:bodyPr wrap="square">
            <a:spAutoFit/>
          </a:bodyPr>
          <a:lstStyle/>
          <a:p>
            <a:r>
              <a:rPr lang="en-US" dirty="0">
                <a:solidFill>
                  <a:srgbClr val="00B050"/>
                </a:solidFill>
                <a:latin typeface="Lucida Console" panose="020B0609040504020204" pitchFamily="49" charset="0"/>
              </a:rPr>
              <a:t>//C++ code</a:t>
            </a:r>
          </a:p>
          <a:p>
            <a:r>
              <a:rPr lang="en-US" b="1" u="sng" dirty="0">
                <a:solidFill>
                  <a:schemeClr val="accent1"/>
                </a:solidFill>
                <a:latin typeface="Lucida Console" panose="020B0609040504020204" pitchFamily="49" charset="0"/>
              </a:rPr>
              <a:t>long</a:t>
            </a:r>
            <a:r>
              <a:rPr lang="en-US" dirty="0">
                <a:latin typeface="Lucida Console" panose="020B0609040504020204" pitchFamily="49" charset="0"/>
              </a:rPr>
              <a:t> f(</a:t>
            </a:r>
            <a:r>
              <a:rPr lang="en-US" b="1" u="sng" dirty="0">
                <a:solidFill>
                  <a:schemeClr val="accent1"/>
                </a:solidFill>
                <a:latin typeface="Lucida Console" panose="020B0609040504020204" pitchFamily="49" charset="0"/>
              </a:rPr>
              <a:t>long</a:t>
            </a:r>
            <a:r>
              <a:rPr lang="en-US" dirty="0">
                <a:latin typeface="Lucida Console" panose="020B0609040504020204" pitchFamily="49" charset="0"/>
              </a:rPr>
              <a:t> x, </a:t>
            </a:r>
            <a:r>
              <a:rPr lang="en-US" b="1" u="sng" dirty="0">
                <a:solidFill>
                  <a:schemeClr val="accent1"/>
                </a:solidFill>
                <a:latin typeface="Lucida Console" panose="020B0609040504020204" pitchFamily="49" charset="0"/>
              </a:rPr>
              <a:t>long</a:t>
            </a:r>
            <a:r>
              <a:rPr lang="en-US" dirty="0">
                <a:latin typeface="Lucida Console" panose="020B0609040504020204" pitchFamily="49" charset="0"/>
              </a:rPr>
              <a:t> y)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x + y;</a:t>
            </a:r>
          </a:p>
          <a:p>
            <a:r>
              <a:rPr lang="en-US" dirty="0">
                <a:latin typeface="Lucida Console" panose="020B0609040504020204" pitchFamily="49" charset="0"/>
              </a:rPr>
              <a:t>}</a:t>
            </a:r>
          </a:p>
        </p:txBody>
      </p:sp>
      <p:cxnSp>
        <p:nvCxnSpPr>
          <p:cNvPr id="45" name="Connector: Elbow 44">
            <a:extLst>
              <a:ext uri="{FF2B5EF4-FFF2-40B4-BE49-F238E27FC236}">
                <a16:creationId xmlns:a16="http://schemas.microsoft.com/office/drawing/2014/main" id="{353CDD4B-62E3-C3B2-C4CB-DBD04C681A29}"/>
              </a:ext>
            </a:extLst>
          </p:cNvPr>
          <p:cNvCxnSpPr>
            <a:cxnSpLocks/>
            <a:stCxn id="44" idx="2"/>
            <a:endCxn id="42" idx="0"/>
          </p:cNvCxnSpPr>
          <p:nvPr/>
        </p:nvCxnSpPr>
        <p:spPr>
          <a:xfrm rot="16200000" flipH="1">
            <a:off x="3413127" y="5572804"/>
            <a:ext cx="600164" cy="123567"/>
          </a:xfrm>
          <a:prstGeom prst="bentConnector3">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47FFB3DF-B95C-0F79-3EF6-789F4A25F3AC}"/>
              </a:ext>
            </a:extLst>
          </p:cNvPr>
          <p:cNvSpPr txBox="1"/>
          <p:nvPr/>
        </p:nvSpPr>
        <p:spPr>
          <a:xfrm>
            <a:off x="6003325" y="4134177"/>
            <a:ext cx="4672915" cy="1200329"/>
          </a:xfrm>
          <a:prstGeom prst="rect">
            <a:avLst/>
          </a:prstGeom>
          <a:solidFill>
            <a:schemeClr val="bg1">
              <a:lumMod val="95000"/>
            </a:schemeClr>
          </a:solidFill>
        </p:spPr>
        <p:txBody>
          <a:bodyPr wrap="square">
            <a:spAutoFit/>
          </a:bodyPr>
          <a:lstStyle/>
          <a:p>
            <a:r>
              <a:rPr lang="en-US" dirty="0">
                <a:solidFill>
                  <a:srgbClr val="00B050"/>
                </a:solidFill>
                <a:latin typeface="Lucida Console" panose="020B0609040504020204" pitchFamily="49" charset="0"/>
              </a:rPr>
              <a:t>//C++ code</a:t>
            </a:r>
          </a:p>
          <a:p>
            <a:r>
              <a:rPr lang="en-US" b="1" u="sng" dirty="0">
                <a:solidFill>
                  <a:schemeClr val="accent1"/>
                </a:solidFill>
                <a:latin typeface="Lucida Console" panose="020B0609040504020204" pitchFamily="49" charset="0"/>
              </a:rPr>
              <a:t>char*</a:t>
            </a:r>
            <a:r>
              <a:rPr lang="en-US" dirty="0">
                <a:latin typeface="Lucida Console" panose="020B0609040504020204" pitchFamily="49" charset="0"/>
              </a:rPr>
              <a:t> f(</a:t>
            </a:r>
            <a:r>
              <a:rPr lang="en-US" b="1" u="sng" dirty="0">
                <a:solidFill>
                  <a:schemeClr val="accent1"/>
                </a:solidFill>
                <a:latin typeface="Lucida Console" panose="020B0609040504020204" pitchFamily="49" charset="0"/>
              </a:rPr>
              <a:t>char*</a:t>
            </a:r>
            <a:r>
              <a:rPr lang="en-US" dirty="0">
                <a:latin typeface="Lucida Console" panose="020B0609040504020204" pitchFamily="49" charset="0"/>
              </a:rPr>
              <a:t> a, </a:t>
            </a:r>
            <a:r>
              <a:rPr lang="en-US" b="1" u="sng" dirty="0">
                <a:solidFill>
                  <a:schemeClr val="accent1"/>
                </a:solidFill>
                <a:latin typeface="Lucida Console" panose="020B0609040504020204" pitchFamily="49" charset="0"/>
              </a:rPr>
              <a:t>long</a:t>
            </a:r>
            <a:r>
              <a:rPr lang="en-US" dirty="0">
                <a:latin typeface="Lucida Console" panose="020B0609040504020204" pitchFamily="49" charset="0"/>
              </a:rPr>
              <a:t> b) {</a:t>
            </a:r>
          </a:p>
          <a:p>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&amp;a[b];</a:t>
            </a:r>
          </a:p>
          <a:p>
            <a:r>
              <a:rPr lang="en-US" dirty="0">
                <a:latin typeface="Lucida Console" panose="020B0609040504020204" pitchFamily="49" charset="0"/>
              </a:rPr>
              <a:t>}</a:t>
            </a:r>
          </a:p>
        </p:txBody>
      </p:sp>
      <p:cxnSp>
        <p:nvCxnSpPr>
          <p:cNvPr id="50" name="Connector: Elbow 49">
            <a:extLst>
              <a:ext uri="{FF2B5EF4-FFF2-40B4-BE49-F238E27FC236}">
                <a16:creationId xmlns:a16="http://schemas.microsoft.com/office/drawing/2014/main" id="{A409C557-4371-C51E-E74E-D0EEDFDFF693}"/>
              </a:ext>
            </a:extLst>
          </p:cNvPr>
          <p:cNvCxnSpPr>
            <a:cxnSpLocks/>
            <a:stCxn id="49" idx="2"/>
            <a:endCxn id="42" idx="3"/>
          </p:cNvCxnSpPr>
          <p:nvPr/>
        </p:nvCxnSpPr>
        <p:spPr>
          <a:xfrm rot="5400000">
            <a:off x="6468677" y="4525228"/>
            <a:ext cx="1061829" cy="2680385"/>
          </a:xfrm>
          <a:prstGeom prst="bent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EFE84A93-EF05-71D6-7748-3692378EEABC}"/>
              </a:ext>
            </a:extLst>
          </p:cNvPr>
          <p:cNvSpPr/>
          <p:nvPr/>
        </p:nvSpPr>
        <p:spPr>
          <a:xfrm>
            <a:off x="4831493" y="6198280"/>
            <a:ext cx="755875" cy="390586"/>
          </a:xfrm>
          <a:prstGeom prst="ellipse">
            <a:avLst/>
          </a:prstGeom>
          <a:noFill/>
          <a:ln w="28575">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35D818FE-8363-7F41-66C2-1629DB759CA1}"/>
              </a:ext>
            </a:extLst>
          </p:cNvPr>
          <p:cNvSpPr txBox="1"/>
          <p:nvPr/>
        </p:nvSpPr>
        <p:spPr>
          <a:xfrm>
            <a:off x="10697226" y="0"/>
            <a:ext cx="1454790" cy="1182375"/>
          </a:xfrm>
          <a:prstGeom prst="rect">
            <a:avLst/>
          </a:prstGeom>
          <a:solidFill>
            <a:schemeClr val="tx1"/>
          </a:solidFill>
        </p:spPr>
        <p:txBody>
          <a:bodyPr wrap="square" rtlCol="0">
            <a:spAutoFit/>
          </a:bodyPr>
          <a:lstStyle/>
          <a:p>
            <a:pPr>
              <a:lnSpc>
                <a:spcPts val="1700"/>
              </a:lnSpc>
            </a:pPr>
            <a:r>
              <a:rPr lang="en-US" sz="1600" b="1" dirty="0">
                <a:solidFill>
                  <a:schemeClr val="bg1"/>
                </a:solidFill>
                <a:latin typeface="Segoe UI" panose="020B0502040204020203" pitchFamily="34" charset="0"/>
                <a:cs typeface="Segoe UI" panose="020B0502040204020203" pitchFamily="34" charset="0"/>
              </a:rPr>
              <a:t>Source code names aren’t reflected in the CPU instructions!</a:t>
            </a:r>
          </a:p>
        </p:txBody>
      </p:sp>
      <p:sp>
        <p:nvSpPr>
          <p:cNvPr id="56" name="TextBox 55">
            <a:extLst>
              <a:ext uri="{FF2B5EF4-FFF2-40B4-BE49-F238E27FC236}">
                <a16:creationId xmlns:a16="http://schemas.microsoft.com/office/drawing/2014/main" id="{3C4E93C1-E070-C21C-B6AA-3402D0E5CB2F}"/>
              </a:ext>
            </a:extLst>
          </p:cNvPr>
          <p:cNvSpPr txBox="1"/>
          <p:nvPr/>
        </p:nvSpPr>
        <p:spPr>
          <a:xfrm>
            <a:off x="10697226" y="1658179"/>
            <a:ext cx="1454790" cy="1473096"/>
          </a:xfrm>
          <a:prstGeom prst="rect">
            <a:avLst/>
          </a:prstGeom>
          <a:solidFill>
            <a:schemeClr val="tx1"/>
          </a:solidFill>
        </p:spPr>
        <p:txBody>
          <a:bodyPr wrap="square" rtlCol="0">
            <a:spAutoFit/>
          </a:bodyPr>
          <a:lstStyle/>
          <a:p>
            <a:pPr>
              <a:lnSpc>
                <a:spcPts val="2200"/>
              </a:lnSpc>
            </a:pPr>
            <a:r>
              <a:rPr lang="en-US" sz="1400" b="1" dirty="0">
                <a:solidFill>
                  <a:schemeClr val="bg1"/>
                </a:solidFill>
                <a:latin typeface="Segoe UI" panose="020B0502040204020203" pitchFamily="34" charset="0"/>
                <a:cs typeface="Segoe UI" panose="020B0502040204020203" pitchFamily="34" charset="0"/>
              </a:rPr>
              <a:t>The same x86-64 instructions do math on 32-bit </a:t>
            </a:r>
            <a:r>
              <a:rPr lang="en-US" sz="1400" b="1" dirty="0" err="1">
                <a:solidFill>
                  <a:schemeClr val="bg1"/>
                </a:solidFill>
                <a:latin typeface="Segoe UI" panose="020B0502040204020203" pitchFamily="34" charset="0"/>
                <a:cs typeface="Segoe UI" panose="020B0502040204020203" pitchFamily="34" charset="0"/>
              </a:rPr>
              <a:t>ints</a:t>
            </a:r>
            <a:r>
              <a:rPr lang="en-US" sz="1400" b="1" dirty="0">
                <a:solidFill>
                  <a:schemeClr val="bg1"/>
                </a:solidFill>
                <a:latin typeface="Segoe UI" panose="020B0502040204020203" pitchFamily="34" charset="0"/>
                <a:cs typeface="Segoe UI" panose="020B0502040204020203" pitchFamily="34" charset="0"/>
              </a:rPr>
              <a:t> and unsigned </a:t>
            </a:r>
            <a:r>
              <a:rPr lang="en-US" sz="1400" b="1" dirty="0" err="1">
                <a:solidFill>
                  <a:schemeClr val="bg1"/>
                </a:solidFill>
                <a:latin typeface="Segoe UI" panose="020B0502040204020203" pitchFamily="34" charset="0"/>
                <a:cs typeface="Segoe UI" panose="020B0502040204020203" pitchFamily="34" charset="0"/>
              </a:rPr>
              <a:t>ints</a:t>
            </a:r>
            <a:r>
              <a:rPr lang="en-US" sz="1400" b="1" dirty="0">
                <a:solidFill>
                  <a:schemeClr val="bg1"/>
                </a:solidFill>
                <a:latin typeface="Segoe UI" panose="020B0502040204020203" pitchFamily="34" charset="0"/>
                <a:cs typeface="Segoe UI" panose="020B0502040204020203" pitchFamily="34" charset="0"/>
              </a:rPr>
              <a:t>!</a:t>
            </a:r>
          </a:p>
        </p:txBody>
      </p:sp>
      <p:sp>
        <p:nvSpPr>
          <p:cNvPr id="57" name="TextBox 56">
            <a:extLst>
              <a:ext uri="{FF2B5EF4-FFF2-40B4-BE49-F238E27FC236}">
                <a16:creationId xmlns:a16="http://schemas.microsoft.com/office/drawing/2014/main" id="{88684BA0-9206-8BF5-05E7-3C523DC63C49}"/>
              </a:ext>
            </a:extLst>
          </p:cNvPr>
          <p:cNvSpPr txBox="1"/>
          <p:nvPr/>
        </p:nvSpPr>
        <p:spPr>
          <a:xfrm>
            <a:off x="383059" y="4134177"/>
            <a:ext cx="1507527" cy="1182375"/>
          </a:xfrm>
          <a:prstGeom prst="rect">
            <a:avLst/>
          </a:prstGeom>
          <a:solidFill>
            <a:schemeClr val="tx1"/>
          </a:solidFill>
        </p:spPr>
        <p:txBody>
          <a:bodyPr wrap="square" rtlCol="0">
            <a:spAutoFit/>
          </a:bodyPr>
          <a:lstStyle/>
          <a:p>
            <a:pPr>
              <a:lnSpc>
                <a:spcPts val="1700"/>
              </a:lnSpc>
            </a:pPr>
            <a:r>
              <a:rPr lang="en-US" sz="1600" b="1" dirty="0">
                <a:solidFill>
                  <a:schemeClr val="bg1"/>
                </a:solidFill>
                <a:latin typeface="Segoe UI" panose="020B0502040204020203" pitchFamily="34" charset="0"/>
                <a:cs typeface="Segoe UI" panose="020B0502040204020203" pitchFamily="34" charset="0"/>
              </a:rPr>
              <a:t>64-bit math uses different instructions than 32-bit math!</a:t>
            </a:r>
          </a:p>
        </p:txBody>
      </p:sp>
      <p:sp>
        <p:nvSpPr>
          <p:cNvPr id="58" name="TextBox 57">
            <a:extLst>
              <a:ext uri="{FF2B5EF4-FFF2-40B4-BE49-F238E27FC236}">
                <a16:creationId xmlns:a16="http://schemas.microsoft.com/office/drawing/2014/main" id="{36AB2CA9-6602-8285-56C9-E03EFFF996E3}"/>
              </a:ext>
            </a:extLst>
          </p:cNvPr>
          <p:cNvSpPr txBox="1"/>
          <p:nvPr/>
        </p:nvSpPr>
        <p:spPr>
          <a:xfrm>
            <a:off x="10670857" y="4152130"/>
            <a:ext cx="1507527" cy="1196802"/>
          </a:xfrm>
          <a:prstGeom prst="rect">
            <a:avLst/>
          </a:prstGeom>
          <a:solidFill>
            <a:schemeClr val="tx1"/>
          </a:solidFill>
        </p:spPr>
        <p:txBody>
          <a:bodyPr wrap="square" rtlCol="0">
            <a:spAutoFit/>
          </a:bodyPr>
          <a:lstStyle/>
          <a:p>
            <a:pPr>
              <a:lnSpc>
                <a:spcPts val="2200"/>
              </a:lnSpc>
            </a:pPr>
            <a:r>
              <a:rPr lang="en-US" sz="1600" b="1" dirty="0">
                <a:solidFill>
                  <a:schemeClr val="bg1"/>
                </a:solidFill>
                <a:latin typeface="Segoe UI" panose="020B0502040204020203" pitchFamily="34" charset="0"/>
                <a:cs typeface="Segoe UI" panose="020B0502040204020203" pitchFamily="34" charset="0"/>
              </a:rPr>
              <a:t>On a 64-bit CPU, pointers hold 64-bit addresses!</a:t>
            </a:r>
          </a:p>
        </p:txBody>
      </p:sp>
      <p:sp>
        <p:nvSpPr>
          <p:cNvPr id="59" name="TextBox 58">
            <a:extLst>
              <a:ext uri="{FF2B5EF4-FFF2-40B4-BE49-F238E27FC236}">
                <a16:creationId xmlns:a16="http://schemas.microsoft.com/office/drawing/2014/main" id="{15A5E226-F115-3DA9-FC76-9F31A7203AF5}"/>
              </a:ext>
            </a:extLst>
          </p:cNvPr>
          <p:cNvSpPr txBox="1"/>
          <p:nvPr/>
        </p:nvSpPr>
        <p:spPr>
          <a:xfrm>
            <a:off x="383058" y="5348932"/>
            <a:ext cx="1507527" cy="964367"/>
          </a:xfrm>
          <a:prstGeom prst="rect">
            <a:avLst/>
          </a:prstGeom>
          <a:solidFill>
            <a:schemeClr val="tx1"/>
          </a:solidFill>
        </p:spPr>
        <p:txBody>
          <a:bodyPr wrap="square" rtlCol="0">
            <a:spAutoFit/>
          </a:bodyPr>
          <a:lstStyle/>
          <a:p>
            <a:pPr>
              <a:lnSpc>
                <a:spcPts val="1700"/>
              </a:lnSpc>
            </a:pPr>
            <a:r>
              <a:rPr lang="en-US" sz="1600" b="1" dirty="0">
                <a:solidFill>
                  <a:schemeClr val="bg1"/>
                </a:solidFill>
                <a:latin typeface="Segoe UI" panose="020B0502040204020203" pitchFamily="34" charset="0"/>
                <a:cs typeface="Segoe UI" panose="020B0502040204020203" pitchFamily="34" charset="0"/>
              </a:rPr>
              <a:t>Returning a 64-bit value requires a 64-bit register!</a:t>
            </a:r>
          </a:p>
        </p:txBody>
      </p:sp>
    </p:spTree>
    <p:extLst>
      <p:ext uri="{BB962C8B-B14F-4D97-AF65-F5344CB8AC3E}">
        <p14:creationId xmlns:p14="http://schemas.microsoft.com/office/powerpoint/2010/main" val="50122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030F-8530-EFD4-FBFA-E15753541892}"/>
              </a:ext>
            </a:extLst>
          </p:cNvPr>
          <p:cNvSpPr>
            <a:spLocks noGrp="1"/>
          </p:cNvSpPr>
          <p:nvPr>
            <p:ph type="title"/>
          </p:nvPr>
        </p:nvSpPr>
        <p:spPr>
          <a:xfrm>
            <a:off x="0" y="117694"/>
            <a:ext cx="5535827" cy="846134"/>
          </a:xfrm>
        </p:spPr>
        <p:txBody>
          <a:bodyPr/>
          <a:lstStyle/>
          <a:p>
            <a:r>
              <a:rPr lang="en-US" dirty="0"/>
              <a:t>An Interesting Stunt</a:t>
            </a:r>
          </a:p>
        </p:txBody>
      </p:sp>
      <p:pic>
        <p:nvPicPr>
          <p:cNvPr id="5" name="Content Placeholder 4">
            <a:extLst>
              <a:ext uri="{FF2B5EF4-FFF2-40B4-BE49-F238E27FC236}">
                <a16:creationId xmlns:a16="http://schemas.microsoft.com/office/drawing/2014/main" id="{FB9EEC16-EDF5-0EDD-EFA9-CE25D9C571E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053" y="940144"/>
            <a:ext cx="5051854" cy="5051854"/>
          </a:xfrm>
        </p:spPr>
      </p:pic>
      <p:sp>
        <p:nvSpPr>
          <p:cNvPr id="6" name="TextBox 5">
            <a:extLst>
              <a:ext uri="{FF2B5EF4-FFF2-40B4-BE49-F238E27FC236}">
                <a16:creationId xmlns:a16="http://schemas.microsoft.com/office/drawing/2014/main" id="{3D9BF8BF-EC0C-0505-DA82-113701E32378}"/>
              </a:ext>
            </a:extLst>
          </p:cNvPr>
          <p:cNvSpPr txBox="1"/>
          <p:nvPr/>
        </p:nvSpPr>
        <p:spPr>
          <a:xfrm>
            <a:off x="648728" y="5991998"/>
            <a:ext cx="4104503" cy="523220"/>
          </a:xfrm>
          <a:prstGeom prst="rect">
            <a:avLst/>
          </a:prstGeom>
          <a:noFill/>
        </p:spPr>
        <p:txBody>
          <a:bodyPr wrap="square" rtlCol="0">
            <a:spAutoFit/>
          </a:bodyPr>
          <a:lstStyle/>
          <a:p>
            <a:pPr algn="ctr"/>
            <a:r>
              <a:rPr lang="en-US" sz="2800" b="1" dirty="0">
                <a:latin typeface="Segoe UI" panose="020B0502040204020203" pitchFamily="34" charset="0"/>
                <a:cs typeface="Segoe UI" panose="020B0502040204020203" pitchFamily="34" charset="0"/>
              </a:rPr>
              <a:t>cs61hello.jpg</a:t>
            </a:r>
          </a:p>
        </p:txBody>
      </p:sp>
      <p:sp>
        <p:nvSpPr>
          <p:cNvPr id="8" name="TextBox 7">
            <a:extLst>
              <a:ext uri="{FF2B5EF4-FFF2-40B4-BE49-F238E27FC236}">
                <a16:creationId xmlns:a16="http://schemas.microsoft.com/office/drawing/2014/main" id="{F1A9C387-E002-9A91-7FA3-7C16411BF587}"/>
              </a:ext>
            </a:extLst>
          </p:cNvPr>
          <p:cNvSpPr txBox="1"/>
          <p:nvPr/>
        </p:nvSpPr>
        <p:spPr>
          <a:xfrm>
            <a:off x="5700582" y="321278"/>
            <a:ext cx="6606748" cy="8956298"/>
          </a:xfrm>
          <a:prstGeom prst="rect">
            <a:avLst/>
          </a:prstGeom>
          <a:noFill/>
        </p:spPr>
        <p:txBody>
          <a:bodyPr wrap="square">
            <a:spAutoFit/>
          </a:bodyPr>
          <a:lstStyle/>
          <a:p>
            <a:r>
              <a:rPr lang="en-US" dirty="0">
                <a:solidFill>
                  <a:srgbClr val="0070C0"/>
                </a:solidFill>
                <a:latin typeface="Lucida Console" panose="020B0609040504020204" pitchFamily="49" charset="0"/>
              </a:rPr>
              <a:t>int</a:t>
            </a:r>
            <a:r>
              <a:rPr lang="en-US" dirty="0">
                <a:latin typeface="Lucida Console" panose="020B0609040504020204" pitchFamily="49" charset="0"/>
              </a:rPr>
              <a:t> add(</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b) {</a:t>
            </a:r>
          </a:p>
          <a:p>
            <a:r>
              <a:rPr lang="en-US" dirty="0">
                <a:latin typeface="Lucida Console" panose="020B0609040504020204" pitchFamily="49" charset="0"/>
              </a:rPr>
              <a:t>    </a:t>
            </a:r>
            <a:r>
              <a:rPr lang="en-US" dirty="0">
                <a:solidFill>
                  <a:srgbClr val="00B050"/>
                </a:solidFill>
                <a:latin typeface="Lucida Console" panose="020B0609040504020204" pitchFamily="49" charset="0"/>
              </a:rPr>
              <a:t>// Open the image file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const char*</a:t>
            </a:r>
            <a:r>
              <a:rPr lang="en-US" dirty="0">
                <a:latin typeface="Lucida Console" panose="020B0609040504020204" pitchFamily="49" charset="0"/>
              </a:rPr>
              <a:t> file = </a:t>
            </a:r>
            <a:r>
              <a:rPr lang="en-US" dirty="0">
                <a:solidFill>
                  <a:schemeClr val="accent2"/>
                </a:solidFill>
                <a:latin typeface="Lucida Console" panose="020B0609040504020204" pitchFamily="49" charset="0"/>
              </a:rPr>
              <a:t>"cs61hello.jpg"</a:t>
            </a:r>
            <a:r>
              <a:rPr lang="en-US" dirty="0">
                <a:latin typeface="Lucida Console" panose="020B0609040504020204" pitchFamily="49" charset="0"/>
              </a:rPr>
              <a:t>;</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fd</a:t>
            </a:r>
            <a:r>
              <a:rPr lang="en-US" dirty="0">
                <a:latin typeface="Lucida Console" panose="020B0609040504020204" pitchFamily="49" charset="0"/>
              </a:rPr>
              <a:t> = open(file, </a:t>
            </a:r>
            <a:r>
              <a:rPr lang="en-US" dirty="0">
                <a:solidFill>
                  <a:schemeClr val="accent2"/>
                </a:solidFill>
                <a:latin typeface="Lucida Console" panose="020B0609040504020204" pitchFamily="49" charset="0"/>
              </a:rPr>
              <a:t>O_RDONLY</a:t>
            </a:r>
            <a:r>
              <a:rPr lang="en-US" dirty="0">
                <a:latin typeface="Lucida Console" panose="020B0609040504020204" pitchFamily="49" charset="0"/>
              </a:rPr>
              <a:t>);</a:t>
            </a:r>
          </a:p>
          <a:p>
            <a:r>
              <a:rPr lang="en-US" dirty="0">
                <a:latin typeface="Lucida Console" panose="020B0609040504020204" pitchFamily="49" charset="0"/>
              </a:rPr>
              <a:t>    assert(</a:t>
            </a:r>
            <a:r>
              <a:rPr lang="en-US" dirty="0" err="1">
                <a:latin typeface="Lucida Console" panose="020B0609040504020204" pitchFamily="49" charset="0"/>
              </a:rPr>
              <a:t>fd</a:t>
            </a:r>
            <a:r>
              <a:rPr lang="en-US" dirty="0">
                <a:latin typeface="Lucida Console" panose="020B0609040504020204" pitchFamily="49" charset="0"/>
              </a:rPr>
              <a:t>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Look up the file’s size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struct</a:t>
            </a:r>
            <a:r>
              <a:rPr lang="en-US" dirty="0">
                <a:latin typeface="Lucida Console" panose="020B0609040504020204" pitchFamily="49" charset="0"/>
              </a:rPr>
              <a:t> stat s;</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r = </a:t>
            </a:r>
            <a:r>
              <a:rPr lang="en-US" dirty="0" err="1">
                <a:latin typeface="Lucida Console" panose="020B0609040504020204" pitchFamily="49" charset="0"/>
              </a:rPr>
              <a:t>fstat</a:t>
            </a:r>
            <a:r>
              <a:rPr lang="en-US" dirty="0">
                <a:latin typeface="Lucida Console" panose="020B0609040504020204" pitchFamily="49" charset="0"/>
              </a:rPr>
              <a:t>(</a:t>
            </a:r>
            <a:r>
              <a:rPr lang="en-US" dirty="0" err="1">
                <a:latin typeface="Lucida Console" panose="020B0609040504020204" pitchFamily="49" charset="0"/>
              </a:rPr>
              <a:t>fd</a:t>
            </a:r>
            <a:r>
              <a:rPr lang="en-US" dirty="0">
                <a:latin typeface="Lucida Console" panose="020B0609040504020204" pitchFamily="49" charset="0"/>
              </a:rPr>
              <a:t>, &amp;s);</a:t>
            </a:r>
          </a:p>
          <a:p>
            <a:r>
              <a:rPr lang="en-US" dirty="0">
                <a:latin typeface="Lucida Console" panose="020B0609040504020204" pitchFamily="49" charset="0"/>
              </a:rPr>
              <a:t>    assert(r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&amp;&amp; S_ISREG(</a:t>
            </a:r>
            <a:r>
              <a:rPr lang="en-US" dirty="0" err="1">
                <a:latin typeface="Lucida Console" panose="020B0609040504020204" pitchFamily="49" charset="0"/>
              </a:rPr>
              <a:t>s.st_mode</a:t>
            </a:r>
            <a:r>
              <a:rPr lang="en-US" dirty="0">
                <a:latin typeface="Lucida Console" panose="020B0609040504020204" pitchFamily="49" charset="0"/>
              </a:rPr>
              <a:t>) &amp;&amp; </a:t>
            </a:r>
          </a:p>
          <a:p>
            <a:r>
              <a:rPr lang="en-US" dirty="0">
                <a:latin typeface="Lucida Console" panose="020B0609040504020204" pitchFamily="49" charset="0"/>
              </a:rPr>
              <a:t>           </a:t>
            </a:r>
            <a:r>
              <a:rPr lang="en-US" dirty="0" err="1">
                <a:latin typeface="Lucida Console" panose="020B0609040504020204" pitchFamily="49" charset="0"/>
              </a:rPr>
              <a:t>s.st_size</a:t>
            </a:r>
            <a:r>
              <a:rPr lang="en-US" dirty="0">
                <a:latin typeface="Lucida Console" panose="020B0609040504020204" pitchFamily="49" charset="0"/>
              </a:rPr>
              <a:t>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Load it into memory starting at </a:t>
            </a:r>
          </a:p>
          <a:p>
            <a:r>
              <a:rPr lang="en-US" dirty="0">
                <a:solidFill>
                  <a:srgbClr val="00B050"/>
                </a:solidFill>
                <a:latin typeface="Lucida Console" panose="020B0609040504020204" pitchFamily="49" charset="0"/>
              </a:rPr>
              <a:t>    // address `data`; treat it as executable!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void* </a:t>
            </a:r>
            <a:r>
              <a:rPr lang="en-US" dirty="0">
                <a:latin typeface="Lucida Console" panose="020B0609040504020204" pitchFamily="49" charset="0"/>
              </a:rPr>
              <a:t>data = </a:t>
            </a:r>
            <a:r>
              <a:rPr lang="en-US" dirty="0" err="1">
                <a:latin typeface="Lucida Console" panose="020B0609040504020204" pitchFamily="49" charset="0"/>
              </a:rPr>
              <a:t>mmap</a:t>
            </a:r>
            <a:r>
              <a:rPr lang="en-US" dirty="0">
                <a:latin typeface="Lucida Console" panose="020B0609040504020204" pitchFamily="49" charset="0"/>
              </a:rPr>
              <a:t>(</a:t>
            </a:r>
            <a:r>
              <a:rPr lang="en-US" dirty="0" err="1">
                <a:solidFill>
                  <a:srgbClr val="0070C0"/>
                </a:solidFill>
                <a:latin typeface="Lucida Console" panose="020B0609040504020204" pitchFamily="49" charset="0"/>
              </a:rPr>
              <a:t>nullptr</a:t>
            </a:r>
            <a:r>
              <a:rPr lang="en-US" dirty="0">
                <a:latin typeface="Lucida Console" panose="020B0609040504020204" pitchFamily="49" charset="0"/>
              </a:rPr>
              <a:t>, </a:t>
            </a:r>
            <a:r>
              <a:rPr lang="en-US" dirty="0" err="1">
                <a:latin typeface="Lucida Console" panose="020B0609040504020204" pitchFamily="49" charset="0"/>
              </a:rPr>
              <a:t>s.st_size</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chemeClr val="accent2"/>
                </a:solidFill>
                <a:latin typeface="Lucida Console" panose="020B0609040504020204" pitchFamily="49" charset="0"/>
              </a:rPr>
              <a:t>PROT_READ </a:t>
            </a:r>
            <a:r>
              <a:rPr lang="en-US" dirty="0">
                <a:latin typeface="Lucida Console" panose="020B0609040504020204" pitchFamily="49" charset="0"/>
              </a:rPr>
              <a:t>| </a:t>
            </a:r>
            <a:r>
              <a:rPr lang="en-US" dirty="0">
                <a:solidFill>
                  <a:schemeClr val="accent2"/>
                </a:solidFill>
                <a:latin typeface="Lucida Console" panose="020B0609040504020204" pitchFamily="49" charset="0"/>
              </a:rPr>
              <a:t>PROT_EXEC</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chemeClr val="accent2"/>
                </a:solidFill>
                <a:latin typeface="Lucida Console" panose="020B0609040504020204" pitchFamily="49" charset="0"/>
              </a:rPr>
              <a:t>MAP_SHARED</a:t>
            </a:r>
            <a:r>
              <a:rPr lang="en-US" dirty="0">
                <a:latin typeface="Lucida Console" panose="020B0609040504020204" pitchFamily="49" charset="0"/>
              </a:rPr>
              <a:t>, </a:t>
            </a:r>
            <a:r>
              <a:rPr lang="en-US" dirty="0" err="1">
                <a:latin typeface="Lucida Console" panose="020B0609040504020204" pitchFamily="49" charset="0"/>
              </a:rPr>
              <a:t>fd</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    assert(data != </a:t>
            </a:r>
            <a:r>
              <a:rPr lang="en-US" dirty="0">
                <a:solidFill>
                  <a:schemeClr val="accent2"/>
                </a:solidFill>
                <a:latin typeface="Lucida Console" panose="020B0609040504020204" pitchFamily="49" charset="0"/>
              </a:rPr>
              <a:t>MAP_FAILED</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Obtain address of bytes in the image</a:t>
            </a:r>
          </a:p>
          <a:p>
            <a:r>
              <a:rPr lang="en-US" dirty="0">
                <a:solidFill>
                  <a:srgbClr val="00B050"/>
                </a:solidFill>
                <a:latin typeface="Lucida Console" panose="020B0609040504020204" pitchFamily="49" charset="0"/>
              </a:rPr>
              <a:t>    // that represent 8d 04 37 c3 . . .</a:t>
            </a:r>
          </a:p>
          <a:p>
            <a:r>
              <a:rPr lang="en-US" dirty="0">
                <a:latin typeface="Lucida Console" panose="020B0609040504020204" pitchFamily="49" charset="0"/>
              </a:rPr>
              <a:t>    </a:t>
            </a:r>
            <a:r>
              <a:rPr lang="en-US" dirty="0" err="1">
                <a:solidFill>
                  <a:srgbClr val="0070C0"/>
                </a:solidFill>
                <a:latin typeface="Lucida Console" panose="020B0609040504020204" pitchFamily="49" charset="0"/>
              </a:rPr>
              <a:t>uintptr_t</a:t>
            </a:r>
            <a:r>
              <a:rPr lang="en-US" dirty="0">
                <a:latin typeface="Lucida Console" panose="020B0609040504020204" pitchFamily="49" charset="0"/>
              </a:rPr>
              <a:t> </a:t>
            </a:r>
            <a:r>
              <a:rPr lang="en-US" dirty="0" err="1">
                <a:latin typeface="Lucida Console" panose="020B0609040504020204" pitchFamily="49" charset="0"/>
              </a:rPr>
              <a:t>function_address</a:t>
            </a:r>
            <a:r>
              <a:rPr lang="en-US" dirty="0">
                <a:latin typeface="Lucida Console" panose="020B0609040504020204" pitchFamily="49" charset="0"/>
              </a:rPr>
              <a:t> =</a:t>
            </a:r>
          </a:p>
          <a:p>
            <a:r>
              <a:rPr lang="en-US" dirty="0">
                <a:latin typeface="Lucida Console" panose="020B0609040504020204" pitchFamily="49" charset="0"/>
              </a:rPr>
              <a:t>              (</a:t>
            </a:r>
            <a:r>
              <a:rPr lang="en-US" dirty="0" err="1">
                <a:solidFill>
                  <a:srgbClr val="0070C0"/>
                </a:solidFill>
                <a:latin typeface="Lucida Console" panose="020B0609040504020204" pitchFamily="49" charset="0"/>
              </a:rPr>
              <a:t>uintptr_t</a:t>
            </a:r>
            <a:r>
              <a:rPr lang="en-US" dirty="0">
                <a:latin typeface="Lucida Console" panose="020B0609040504020204" pitchFamily="49" charset="0"/>
              </a:rPr>
              <a:t>) data + </a:t>
            </a:r>
            <a:r>
              <a:rPr lang="en-US" dirty="0">
                <a:solidFill>
                  <a:schemeClr val="accent2"/>
                </a:solidFill>
                <a:latin typeface="Lucida Console" panose="020B0609040504020204" pitchFamily="49" charset="0"/>
              </a:rPr>
              <a:t>0x9efc</a:t>
            </a:r>
            <a:r>
              <a:rPr lang="en-US" dirty="0">
                <a:latin typeface="Lucida Console" panose="020B0609040504020204" pitchFamily="49" charset="0"/>
              </a:rPr>
              <a:t>;</a:t>
            </a:r>
          </a:p>
          <a:p>
            <a:r>
              <a:rPr lang="en-US" dirty="0">
                <a:latin typeface="Lucida Console" panose="020B0609040504020204" pitchFamily="49" charset="0"/>
              </a:rPr>
              <a:t>    </a:t>
            </a:r>
          </a:p>
          <a:p>
            <a:r>
              <a:rPr lang="en-US" dirty="0">
                <a:solidFill>
                  <a:srgbClr val="00B050"/>
                </a:solidFill>
                <a:latin typeface="Lucida Console" panose="020B0609040504020204" pitchFamily="49" charset="0"/>
              </a:rPr>
              <a:t>    // Add a and b using that code!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function_pointer</a:t>
            </a:r>
            <a:r>
              <a:rPr lang="en-US" dirty="0">
                <a:latin typeface="Lucida Console" panose="020B0609040504020204" pitchFamily="49" charset="0"/>
              </a:rPr>
              <a:t>)(</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function_address</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solidFill>
                  <a:srgbClr val="00B050"/>
                </a:solidFill>
                <a:latin typeface="Lucida Console" panose="020B0609040504020204" pitchFamily="49" charset="0"/>
              </a:rPr>
              <a:t>    // Call add function!</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return</a:t>
            </a:r>
            <a:r>
              <a:rPr lang="en-US" dirty="0">
                <a:latin typeface="Lucida Console" panose="020B0609040504020204" pitchFamily="49" charset="0"/>
              </a:rPr>
              <a:t> </a:t>
            </a:r>
            <a:r>
              <a:rPr lang="en-US" dirty="0" err="1">
                <a:latin typeface="Lucida Console" panose="020B0609040504020204" pitchFamily="49" charset="0"/>
              </a:rPr>
              <a:t>function_pointer</a:t>
            </a:r>
            <a:r>
              <a:rPr lang="en-US" dirty="0">
                <a:latin typeface="Lucida Console" panose="020B0609040504020204" pitchFamily="49" charset="0"/>
              </a:rPr>
              <a:t>(a, b);</a:t>
            </a:r>
          </a:p>
          <a:p>
            <a:r>
              <a:rPr lang="en-US" dirty="0">
                <a:latin typeface="Lucida Console" panose="020B0609040504020204" pitchFamily="49" charset="0"/>
              </a:rPr>
              <a:t>}</a:t>
            </a:r>
          </a:p>
        </p:txBody>
      </p:sp>
      <p:sp>
        <p:nvSpPr>
          <p:cNvPr id="9" name="TextBox 8">
            <a:extLst>
              <a:ext uri="{FF2B5EF4-FFF2-40B4-BE49-F238E27FC236}">
                <a16:creationId xmlns:a16="http://schemas.microsoft.com/office/drawing/2014/main" id="{595B86F2-1E3C-B0EF-4F67-09869F52E57E}"/>
              </a:ext>
            </a:extLst>
          </p:cNvPr>
          <p:cNvSpPr txBox="1"/>
          <p:nvPr/>
        </p:nvSpPr>
        <p:spPr>
          <a:xfrm>
            <a:off x="1215077" y="2041667"/>
            <a:ext cx="3768811" cy="1754326"/>
          </a:xfrm>
          <a:prstGeom prst="rect">
            <a:avLst/>
          </a:prstGeom>
          <a:solidFill>
            <a:schemeClr val="bg1"/>
          </a:solidFill>
          <a:ln w="38100">
            <a:solidFill>
              <a:schemeClr val="tx1"/>
            </a:solidFill>
          </a:ln>
        </p:spPr>
        <p:txBody>
          <a:bodyPr wrap="square">
            <a:spAutoFit/>
          </a:bodyPr>
          <a:lstStyle/>
          <a:p>
            <a:r>
              <a:rPr lang="en-US" dirty="0">
                <a:solidFill>
                  <a:srgbClr val="00B050"/>
                </a:solidFill>
                <a:latin typeface="Lucida Console" panose="020B0609040504020204" pitchFamily="49" charset="0"/>
              </a:rPr>
              <a:t>//x86 assembly</a:t>
            </a:r>
          </a:p>
          <a:p>
            <a:r>
              <a:rPr lang="en-US" dirty="0">
                <a:solidFill>
                  <a:schemeClr val="accent1"/>
                </a:solidFill>
                <a:latin typeface="Lucida Console" panose="020B0609040504020204" pitchFamily="49" charset="0"/>
              </a:rPr>
              <a:t>leal</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rdi</a:t>
            </a:r>
            <a:r>
              <a:rPr lang="en-US" dirty="0">
                <a:latin typeface="Lucida Console" panose="020B0609040504020204" pitchFamily="49" charset="0"/>
              </a:rPr>
              <a:t>,</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rsi</a:t>
            </a:r>
            <a:r>
              <a:rPr lang="en-US" dirty="0">
                <a:latin typeface="Lucida Console" panose="020B0609040504020204" pitchFamily="49" charset="0"/>
              </a:rPr>
              <a:t>), </a:t>
            </a:r>
            <a:r>
              <a:rPr lang="en-US" dirty="0">
                <a:solidFill>
                  <a:srgbClr val="FF66FF"/>
                </a:solidFill>
                <a:latin typeface="Lucida Console" panose="020B0609040504020204" pitchFamily="49" charset="0"/>
              </a:rPr>
              <a:t>%</a:t>
            </a:r>
            <a:r>
              <a:rPr lang="en-US" dirty="0" err="1">
                <a:solidFill>
                  <a:srgbClr val="FF66FF"/>
                </a:solidFill>
                <a:latin typeface="Lucida Console" panose="020B0609040504020204" pitchFamily="49" charset="0"/>
              </a:rPr>
              <a:t>eax</a:t>
            </a:r>
            <a:endParaRPr lang="en-US" dirty="0">
              <a:solidFill>
                <a:srgbClr val="FF66FF"/>
              </a:solidFill>
              <a:latin typeface="Lucida Console" panose="020B0609040504020204" pitchFamily="49" charset="0"/>
            </a:endParaRPr>
          </a:p>
          <a:p>
            <a:r>
              <a:rPr lang="en-US" dirty="0" err="1">
                <a:solidFill>
                  <a:schemeClr val="accent1"/>
                </a:solidFill>
                <a:latin typeface="Lucida Console" panose="020B0609040504020204" pitchFamily="49" charset="0"/>
              </a:rPr>
              <a:t>retq</a:t>
            </a:r>
            <a:endParaRPr lang="en-US" dirty="0">
              <a:solidFill>
                <a:schemeClr val="accent1"/>
              </a:solidFill>
              <a:latin typeface="Lucida Console" panose="020B0609040504020204" pitchFamily="49" charset="0"/>
            </a:endParaRPr>
          </a:p>
          <a:p>
            <a:endParaRPr lang="en-US" dirty="0">
              <a:solidFill>
                <a:schemeClr val="accent1"/>
              </a:solidFill>
              <a:latin typeface="Lucida Console" panose="020B0609040504020204" pitchFamily="49" charset="0"/>
            </a:endParaRPr>
          </a:p>
          <a:p>
            <a:r>
              <a:rPr lang="en-US" dirty="0">
                <a:solidFill>
                  <a:srgbClr val="00B050"/>
                </a:solidFill>
                <a:latin typeface="Lucida Console" panose="020B0609040504020204" pitchFamily="49" charset="0"/>
              </a:rPr>
              <a:t>//Byte representation</a:t>
            </a:r>
          </a:p>
          <a:p>
            <a:r>
              <a:rPr lang="en-US" dirty="0">
                <a:solidFill>
                  <a:schemeClr val="accent1"/>
                </a:solidFill>
                <a:latin typeface="Lucida Console" panose="020B0609040504020204" pitchFamily="49" charset="0"/>
              </a:rPr>
              <a:t>8d 04 37 c3</a:t>
            </a:r>
          </a:p>
        </p:txBody>
      </p:sp>
      <p:cxnSp>
        <p:nvCxnSpPr>
          <p:cNvPr id="11" name="Connector: Elbow 10">
            <a:extLst>
              <a:ext uri="{FF2B5EF4-FFF2-40B4-BE49-F238E27FC236}">
                <a16:creationId xmlns:a16="http://schemas.microsoft.com/office/drawing/2014/main" id="{8F70B898-2EAC-2215-D013-CE3A9C8DC131}"/>
              </a:ext>
            </a:extLst>
          </p:cNvPr>
          <p:cNvCxnSpPr>
            <a:cxnSpLocks/>
          </p:cNvCxnSpPr>
          <p:nvPr/>
        </p:nvCxnSpPr>
        <p:spPr>
          <a:xfrm rot="10800000">
            <a:off x="4969958" y="2944571"/>
            <a:ext cx="1238827" cy="3074576"/>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16718602-83C9-0F1E-C50C-D2E229D403C4}"/>
              </a:ext>
            </a:extLst>
          </p:cNvPr>
          <p:cNvPicPr>
            <a:picLocks noChangeAspect="1"/>
          </p:cNvPicPr>
          <p:nvPr/>
        </p:nvPicPr>
        <p:blipFill>
          <a:blip r:embed="rId4"/>
          <a:stretch>
            <a:fillRect/>
          </a:stretch>
        </p:blipFill>
        <p:spPr>
          <a:xfrm>
            <a:off x="3756454" y="170468"/>
            <a:ext cx="8260493" cy="2919948"/>
          </a:xfrm>
          <a:prstGeom prst="rect">
            <a:avLst/>
          </a:prstGeom>
          <a:ln w="38100">
            <a:solidFill>
              <a:schemeClr val="tx1"/>
            </a:solidFill>
          </a:ln>
        </p:spPr>
      </p:pic>
      <p:sp>
        <p:nvSpPr>
          <p:cNvPr id="3" name="Rectangle 2">
            <a:extLst>
              <a:ext uri="{FF2B5EF4-FFF2-40B4-BE49-F238E27FC236}">
                <a16:creationId xmlns:a16="http://schemas.microsoft.com/office/drawing/2014/main" id="{A91BE1D1-7AB2-BE36-1FC9-CD297081D234}"/>
              </a:ext>
            </a:extLst>
          </p:cNvPr>
          <p:cNvSpPr/>
          <p:nvPr/>
        </p:nvSpPr>
        <p:spPr>
          <a:xfrm>
            <a:off x="8316097" y="2804984"/>
            <a:ext cx="1238828" cy="285432"/>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E5DCE23-86DA-9671-EA23-A9CD5D42BDEF}"/>
              </a:ext>
            </a:extLst>
          </p:cNvPr>
          <p:cNvGrpSpPr/>
          <p:nvPr/>
        </p:nvGrpSpPr>
        <p:grpSpPr>
          <a:xfrm>
            <a:off x="2020190" y="253613"/>
            <a:ext cx="3985305" cy="6486693"/>
            <a:chOff x="7160490" y="0"/>
            <a:chExt cx="3985305" cy="6486693"/>
          </a:xfrm>
        </p:grpSpPr>
        <p:sp>
          <p:nvSpPr>
            <p:cNvPr id="7" name="Rectangle 6">
              <a:extLst>
                <a:ext uri="{FF2B5EF4-FFF2-40B4-BE49-F238E27FC236}">
                  <a16:creationId xmlns:a16="http://schemas.microsoft.com/office/drawing/2014/main" id="{3508C0F6-A432-98F2-D304-A797CBAE6DD5}"/>
                </a:ext>
              </a:extLst>
            </p:cNvPr>
            <p:cNvSpPr/>
            <p:nvPr/>
          </p:nvSpPr>
          <p:spPr>
            <a:xfrm>
              <a:off x="7327557" y="0"/>
              <a:ext cx="3818238" cy="648669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98E5344-E901-4942-8526-FE934D3CB99F}"/>
                </a:ext>
              </a:extLst>
            </p:cNvPr>
            <p:cNvGrpSpPr/>
            <p:nvPr/>
          </p:nvGrpSpPr>
          <p:grpSpPr>
            <a:xfrm>
              <a:off x="7160490" y="61786"/>
              <a:ext cx="3839771" cy="6202488"/>
              <a:chOff x="7160490" y="136529"/>
              <a:chExt cx="3839771" cy="6202488"/>
            </a:xfrm>
          </p:grpSpPr>
          <p:sp>
            <p:nvSpPr>
              <p:cNvPr id="12" name="Rectangle 11">
                <a:extLst>
                  <a:ext uri="{FF2B5EF4-FFF2-40B4-BE49-F238E27FC236}">
                    <a16:creationId xmlns:a16="http://schemas.microsoft.com/office/drawing/2014/main" id="{E0CAD39C-013E-D099-FD3A-4BFB68342AD4}"/>
                  </a:ext>
                </a:extLst>
              </p:cNvPr>
              <p:cNvSpPr/>
              <p:nvPr/>
            </p:nvSpPr>
            <p:spPr>
              <a:xfrm>
                <a:off x="7722492" y="518983"/>
                <a:ext cx="1507751" cy="520573"/>
              </a:xfrm>
              <a:prstGeom prst="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Segoe UI" panose="020B0502040204020203" pitchFamily="34" charset="0"/>
                    <a:cs typeface="Segoe UI" panose="020B0502040204020203" pitchFamily="34" charset="0"/>
                  </a:rPr>
                  <a:t>Stack</a:t>
                </a:r>
              </a:p>
            </p:txBody>
          </p:sp>
          <p:sp>
            <p:nvSpPr>
              <p:cNvPr id="13" name="Rectangle 12">
                <a:extLst>
                  <a:ext uri="{FF2B5EF4-FFF2-40B4-BE49-F238E27FC236}">
                    <a16:creationId xmlns:a16="http://schemas.microsoft.com/office/drawing/2014/main" id="{48ECE787-C535-D6B7-3B04-3F4A3CF4532E}"/>
                  </a:ext>
                </a:extLst>
              </p:cNvPr>
              <p:cNvSpPr/>
              <p:nvPr/>
            </p:nvSpPr>
            <p:spPr>
              <a:xfrm>
                <a:off x="7713194" y="5349081"/>
                <a:ext cx="1507751" cy="520573"/>
              </a:xfrm>
              <a:prstGeom prst="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Segoe UI" panose="020B0502040204020203" pitchFamily="34" charset="0"/>
                    <a:cs typeface="Segoe UI" panose="020B0502040204020203" pitchFamily="34" charset="0"/>
                  </a:rPr>
                  <a:t>Static data</a:t>
                </a:r>
              </a:p>
            </p:txBody>
          </p:sp>
          <p:sp>
            <p:nvSpPr>
              <p:cNvPr id="15" name="Rectangle 14">
                <a:extLst>
                  <a:ext uri="{FF2B5EF4-FFF2-40B4-BE49-F238E27FC236}">
                    <a16:creationId xmlns:a16="http://schemas.microsoft.com/office/drawing/2014/main" id="{FD719F98-ED05-3954-1BC3-0B53F72E94F6}"/>
                  </a:ext>
                </a:extLst>
              </p:cNvPr>
              <p:cNvSpPr/>
              <p:nvPr/>
            </p:nvSpPr>
            <p:spPr>
              <a:xfrm>
                <a:off x="7709878" y="3663103"/>
                <a:ext cx="1507751" cy="1685978"/>
              </a:xfrm>
              <a:prstGeom prst="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Segoe UI" panose="020B0502040204020203" pitchFamily="34" charset="0"/>
                    <a:cs typeface="Segoe UI" panose="020B0502040204020203" pitchFamily="34" charset="0"/>
                  </a:rPr>
                  <a:t>Heap</a:t>
                </a:r>
              </a:p>
            </p:txBody>
          </p:sp>
          <p:sp>
            <p:nvSpPr>
              <p:cNvPr id="16" name="TextBox 15">
                <a:extLst>
                  <a:ext uri="{FF2B5EF4-FFF2-40B4-BE49-F238E27FC236}">
                    <a16:creationId xmlns:a16="http://schemas.microsoft.com/office/drawing/2014/main" id="{7F639426-3332-F67C-6573-5CF81149E0C3}"/>
                  </a:ext>
                </a:extLst>
              </p:cNvPr>
              <p:cNvSpPr txBox="1"/>
              <p:nvPr/>
            </p:nvSpPr>
            <p:spPr>
              <a:xfrm>
                <a:off x="7160490" y="136529"/>
                <a:ext cx="2630083" cy="315920"/>
              </a:xfrm>
              <a:prstGeom prst="rect">
                <a:avLst/>
              </a:prstGeom>
              <a:noFill/>
            </p:spPr>
            <p:txBody>
              <a:bodyPr wrap="square" rtlCol="0">
                <a:spAutoFit/>
              </a:bodyPr>
              <a:lstStyle/>
              <a:p>
                <a:pPr algn="ctr">
                  <a:lnSpc>
                    <a:spcPts val="1600"/>
                  </a:lnSpc>
                </a:pPr>
                <a:r>
                  <a:rPr lang="en-US" sz="2400" b="1" dirty="0">
                    <a:latin typeface="Segoe UI" panose="020B0502040204020203" pitchFamily="34" charset="0"/>
                    <a:cs typeface="Segoe UI" panose="020B0502040204020203" pitchFamily="34" charset="0"/>
                  </a:rPr>
                  <a:t>Address space</a:t>
                </a:r>
              </a:p>
            </p:txBody>
          </p:sp>
          <p:sp>
            <p:nvSpPr>
              <p:cNvPr id="17" name="Rectangle 16">
                <a:extLst>
                  <a:ext uri="{FF2B5EF4-FFF2-40B4-BE49-F238E27FC236}">
                    <a16:creationId xmlns:a16="http://schemas.microsoft.com/office/drawing/2014/main" id="{7B0EDF58-F0C7-23F1-4D61-5CCAB18C666C}"/>
                  </a:ext>
                </a:extLst>
              </p:cNvPr>
              <p:cNvSpPr/>
              <p:nvPr/>
            </p:nvSpPr>
            <p:spPr>
              <a:xfrm>
                <a:off x="7630197" y="464355"/>
                <a:ext cx="1677434" cy="5874662"/>
              </a:xfrm>
              <a:prstGeom prst="rect">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D69A93E-09CD-54DD-B79A-F13E71373EED}"/>
                  </a:ext>
                </a:extLst>
              </p:cNvPr>
              <p:cNvSpPr/>
              <p:nvPr/>
            </p:nvSpPr>
            <p:spPr>
              <a:xfrm>
                <a:off x="7709878" y="5863867"/>
                <a:ext cx="1507751" cy="387063"/>
              </a:xfrm>
              <a:prstGeom prst="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Segoe UI" panose="020B0502040204020203" pitchFamily="34" charset="0"/>
                    <a:cs typeface="Segoe UI" panose="020B0502040204020203" pitchFamily="34" charset="0"/>
                  </a:rPr>
                  <a:t>Code</a:t>
                </a:r>
              </a:p>
            </p:txBody>
          </p:sp>
          <p:sp>
            <p:nvSpPr>
              <p:cNvPr id="19" name="Right Brace 18">
                <a:extLst>
                  <a:ext uri="{FF2B5EF4-FFF2-40B4-BE49-F238E27FC236}">
                    <a16:creationId xmlns:a16="http://schemas.microsoft.com/office/drawing/2014/main" id="{61E8C69C-1ABE-C8FA-3F29-4CED647DFA7F}"/>
                  </a:ext>
                </a:extLst>
              </p:cNvPr>
              <p:cNvSpPr/>
              <p:nvPr/>
            </p:nvSpPr>
            <p:spPr>
              <a:xfrm>
                <a:off x="9428205" y="5885714"/>
                <a:ext cx="197709" cy="349683"/>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e 19">
                <a:extLst>
                  <a:ext uri="{FF2B5EF4-FFF2-40B4-BE49-F238E27FC236}">
                    <a16:creationId xmlns:a16="http://schemas.microsoft.com/office/drawing/2014/main" id="{D265C6E2-47C3-840B-7624-B0E7E6264AA6}"/>
                  </a:ext>
                </a:extLst>
              </p:cNvPr>
              <p:cNvSpPr/>
              <p:nvPr/>
            </p:nvSpPr>
            <p:spPr>
              <a:xfrm>
                <a:off x="9428205" y="5355323"/>
                <a:ext cx="197709" cy="486851"/>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ight Brace 20">
                <a:extLst>
                  <a:ext uri="{FF2B5EF4-FFF2-40B4-BE49-F238E27FC236}">
                    <a16:creationId xmlns:a16="http://schemas.microsoft.com/office/drawing/2014/main" id="{34956B7C-1158-45C4-FB56-9D5EAE50360A}"/>
                  </a:ext>
                </a:extLst>
              </p:cNvPr>
              <p:cNvSpPr/>
              <p:nvPr/>
            </p:nvSpPr>
            <p:spPr>
              <a:xfrm>
                <a:off x="9428205" y="3675586"/>
                <a:ext cx="197709" cy="1639317"/>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7C4D225A-FF01-922D-A056-C8E72ED15735}"/>
                  </a:ext>
                </a:extLst>
              </p:cNvPr>
              <p:cNvSpPr/>
              <p:nvPr/>
            </p:nvSpPr>
            <p:spPr>
              <a:xfrm>
                <a:off x="9428205" y="518983"/>
                <a:ext cx="197709" cy="496843"/>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90F2A05C-5E7A-E861-DDDF-E0B05F66AA14}"/>
                  </a:ext>
                </a:extLst>
              </p:cNvPr>
              <p:cNvSpPr txBox="1"/>
              <p:nvPr/>
            </p:nvSpPr>
            <p:spPr>
              <a:xfrm>
                <a:off x="9575800" y="571095"/>
                <a:ext cx="727075"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R+W</a:t>
                </a:r>
              </a:p>
            </p:txBody>
          </p:sp>
          <p:sp>
            <p:nvSpPr>
              <p:cNvPr id="24" name="TextBox 23">
                <a:extLst>
                  <a:ext uri="{FF2B5EF4-FFF2-40B4-BE49-F238E27FC236}">
                    <a16:creationId xmlns:a16="http://schemas.microsoft.com/office/drawing/2014/main" id="{37DEC503-B1BC-A343-3B59-54813CF600B0}"/>
                  </a:ext>
                </a:extLst>
              </p:cNvPr>
              <p:cNvSpPr txBox="1"/>
              <p:nvPr/>
            </p:nvSpPr>
            <p:spPr>
              <a:xfrm>
                <a:off x="9575799" y="4310578"/>
                <a:ext cx="727075"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R+W</a:t>
                </a:r>
              </a:p>
            </p:txBody>
          </p:sp>
          <p:sp>
            <p:nvSpPr>
              <p:cNvPr id="25" name="TextBox 24">
                <a:extLst>
                  <a:ext uri="{FF2B5EF4-FFF2-40B4-BE49-F238E27FC236}">
                    <a16:creationId xmlns:a16="http://schemas.microsoft.com/office/drawing/2014/main" id="{E97E7A2E-4D62-195D-4AA9-0D2B2A96D333}"/>
                  </a:ext>
                </a:extLst>
              </p:cNvPr>
              <p:cNvSpPr txBox="1"/>
              <p:nvPr/>
            </p:nvSpPr>
            <p:spPr>
              <a:xfrm>
                <a:off x="9527059" y="5368224"/>
                <a:ext cx="1473202" cy="528350"/>
              </a:xfrm>
              <a:prstGeom prst="rect">
                <a:avLst/>
              </a:prstGeom>
              <a:noFill/>
            </p:spPr>
            <p:txBody>
              <a:bodyPr wrap="square" rtlCol="0">
                <a:spAutoFit/>
              </a:bodyPr>
              <a:lstStyle/>
              <a:p>
                <a:pPr algn="ctr">
                  <a:lnSpc>
                    <a:spcPts val="1700"/>
                  </a:lnSpc>
                </a:pPr>
                <a:r>
                  <a:rPr lang="en-US" b="1" dirty="0">
                    <a:latin typeface="Segoe UI" panose="020B0502040204020203" pitchFamily="34" charset="0"/>
                    <a:cs typeface="Segoe UI" panose="020B0502040204020203" pitchFamily="34" charset="0"/>
                  </a:rPr>
                  <a:t>R(+W for some data)</a:t>
                </a:r>
              </a:p>
            </p:txBody>
          </p:sp>
          <p:sp>
            <p:nvSpPr>
              <p:cNvPr id="26" name="TextBox 25">
                <a:extLst>
                  <a:ext uri="{FF2B5EF4-FFF2-40B4-BE49-F238E27FC236}">
                    <a16:creationId xmlns:a16="http://schemas.microsoft.com/office/drawing/2014/main" id="{88928059-7C4E-51C2-6FA6-1A98799EA791}"/>
                  </a:ext>
                </a:extLst>
              </p:cNvPr>
              <p:cNvSpPr txBox="1"/>
              <p:nvPr/>
            </p:nvSpPr>
            <p:spPr>
              <a:xfrm>
                <a:off x="9527059" y="5940114"/>
                <a:ext cx="839316" cy="310341"/>
              </a:xfrm>
              <a:prstGeom prst="rect">
                <a:avLst/>
              </a:prstGeom>
              <a:noFill/>
            </p:spPr>
            <p:txBody>
              <a:bodyPr wrap="square" rtlCol="0">
                <a:spAutoFit/>
              </a:bodyPr>
              <a:lstStyle/>
              <a:p>
                <a:pPr algn="ctr">
                  <a:lnSpc>
                    <a:spcPts val="1700"/>
                  </a:lnSpc>
                </a:pPr>
                <a:r>
                  <a:rPr lang="en-US" b="1" dirty="0">
                    <a:latin typeface="Segoe UI" panose="020B0502040204020203" pitchFamily="34" charset="0"/>
                    <a:cs typeface="Segoe UI" panose="020B0502040204020203" pitchFamily="34" charset="0"/>
                  </a:rPr>
                  <a:t>R+X</a:t>
                </a:r>
              </a:p>
            </p:txBody>
          </p:sp>
        </p:grpSp>
      </p:grpSp>
      <p:grpSp>
        <p:nvGrpSpPr>
          <p:cNvPr id="27" name="Group 26">
            <a:extLst>
              <a:ext uri="{FF2B5EF4-FFF2-40B4-BE49-F238E27FC236}">
                <a16:creationId xmlns:a16="http://schemas.microsoft.com/office/drawing/2014/main" id="{6423BA8D-27D1-F83D-D81B-BCA1048FA3F7}"/>
              </a:ext>
            </a:extLst>
          </p:cNvPr>
          <p:cNvGrpSpPr/>
          <p:nvPr/>
        </p:nvGrpSpPr>
        <p:grpSpPr>
          <a:xfrm>
            <a:off x="2582192" y="1747871"/>
            <a:ext cx="2580383" cy="1685978"/>
            <a:chOff x="7722492" y="1605471"/>
            <a:chExt cx="2580383" cy="1685978"/>
          </a:xfrm>
        </p:grpSpPr>
        <p:sp>
          <p:nvSpPr>
            <p:cNvPr id="28" name="Rectangle 27">
              <a:extLst>
                <a:ext uri="{FF2B5EF4-FFF2-40B4-BE49-F238E27FC236}">
                  <a16:creationId xmlns:a16="http://schemas.microsoft.com/office/drawing/2014/main" id="{761CB951-892A-9C3B-935C-E16BDA55BBFA}"/>
                </a:ext>
              </a:extLst>
            </p:cNvPr>
            <p:cNvSpPr/>
            <p:nvPr/>
          </p:nvSpPr>
          <p:spPr>
            <a:xfrm>
              <a:off x="7722492" y="1605471"/>
              <a:ext cx="1507751" cy="1685978"/>
            </a:xfrm>
            <a:prstGeom prst="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Segoe UI" panose="020B0502040204020203" pitchFamily="34" charset="0"/>
                  <a:cs typeface="Segoe UI" panose="020B0502040204020203" pitchFamily="34" charset="0"/>
                </a:rPr>
                <a:t>mmap’ed</a:t>
              </a:r>
              <a:r>
                <a:rPr lang="en-US" sz="1600" b="1" dirty="0">
                  <a:solidFill>
                    <a:schemeClr val="tx1"/>
                  </a:solidFill>
                  <a:latin typeface="Segoe UI" panose="020B0502040204020203" pitchFamily="34" charset="0"/>
                  <a:cs typeface="Segoe UI" panose="020B0502040204020203" pitchFamily="34" charset="0"/>
                </a:rPr>
                <a:t> file data for cs61hello.jpg </a:t>
              </a:r>
            </a:p>
          </p:txBody>
        </p:sp>
        <p:sp>
          <p:nvSpPr>
            <p:cNvPr id="29" name="Right Brace 28">
              <a:extLst>
                <a:ext uri="{FF2B5EF4-FFF2-40B4-BE49-F238E27FC236}">
                  <a16:creationId xmlns:a16="http://schemas.microsoft.com/office/drawing/2014/main" id="{C2EBC242-A54B-4F4D-3179-093C41641594}"/>
                </a:ext>
              </a:extLst>
            </p:cNvPr>
            <p:cNvSpPr/>
            <p:nvPr/>
          </p:nvSpPr>
          <p:spPr>
            <a:xfrm>
              <a:off x="9428205" y="1622451"/>
              <a:ext cx="197709" cy="1662648"/>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911B13C6-9452-128B-7179-9256317F6318}"/>
                </a:ext>
              </a:extLst>
            </p:cNvPr>
            <p:cNvSpPr txBox="1"/>
            <p:nvPr/>
          </p:nvSpPr>
          <p:spPr>
            <a:xfrm>
              <a:off x="9575800" y="2263794"/>
              <a:ext cx="727075"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R+X</a:t>
              </a:r>
            </a:p>
          </p:txBody>
        </p:sp>
      </p:grpSp>
    </p:spTree>
    <p:extLst>
      <p:ext uri="{BB962C8B-B14F-4D97-AF65-F5344CB8AC3E}">
        <p14:creationId xmlns:p14="http://schemas.microsoft.com/office/powerpoint/2010/main" val="26781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500"/>
                                        <p:tgtEl>
                                          <p:spTgt spid="8">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500"/>
                                        <p:tgtEl>
                                          <p:spTgt spid="8">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500"/>
                                        <p:tgtEl>
                                          <p:spTgt spid="8">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fade">
                                      <p:cBhvr>
                                        <p:cTn id="29" dur="500"/>
                                        <p:tgtEl>
                                          <p:spTgt spid="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fade">
                                      <p:cBhvr>
                                        <p:cTn id="34" dur="500"/>
                                        <p:tgtEl>
                                          <p:spTgt spid="8">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fade">
                                      <p:cBhvr>
                                        <p:cTn id="37" dur="500"/>
                                        <p:tgtEl>
                                          <p:spTgt spid="8">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8">
                                            <p:txEl>
                                              <p:pRg st="8" end="8"/>
                                            </p:txEl>
                                          </p:spTgt>
                                        </p:tgtEl>
                                        <p:attrNameLst>
                                          <p:attrName>style.visibility</p:attrName>
                                        </p:attrNameLst>
                                      </p:cBhvr>
                                      <p:to>
                                        <p:strVal val="visible"/>
                                      </p:to>
                                    </p:set>
                                    <p:animEffect transition="in" filter="fade">
                                      <p:cBhvr>
                                        <p:cTn id="40" dur="500"/>
                                        <p:tgtEl>
                                          <p:spTgt spid="8">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fade">
                                      <p:cBhvr>
                                        <p:cTn id="43" dur="500"/>
                                        <p:tgtEl>
                                          <p:spTgt spid="8">
                                            <p:txEl>
                                              <p:pRg st="9" end="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8">
                                            <p:txEl>
                                              <p:pRg st="10" end="10"/>
                                            </p:txEl>
                                          </p:spTgt>
                                        </p:tgtEl>
                                        <p:attrNameLst>
                                          <p:attrName>style.visibility</p:attrName>
                                        </p:attrNameLst>
                                      </p:cBhvr>
                                      <p:to>
                                        <p:strVal val="visible"/>
                                      </p:to>
                                    </p:set>
                                    <p:animEffect transition="in" filter="fade">
                                      <p:cBhvr>
                                        <p:cTn id="46" dur="500"/>
                                        <p:tgtEl>
                                          <p:spTgt spid="8">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8">
                                            <p:txEl>
                                              <p:pRg st="12" end="12"/>
                                            </p:txEl>
                                          </p:spTgt>
                                        </p:tgtEl>
                                        <p:attrNameLst>
                                          <p:attrName>style.visibility</p:attrName>
                                        </p:attrNameLst>
                                      </p:cBhvr>
                                      <p:to>
                                        <p:strVal val="visible"/>
                                      </p:to>
                                    </p:set>
                                    <p:animEffect transition="in" filter="fade">
                                      <p:cBhvr>
                                        <p:cTn id="51" dur="500"/>
                                        <p:tgtEl>
                                          <p:spTgt spid="8">
                                            <p:txEl>
                                              <p:pRg st="12" end="12"/>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8">
                                            <p:txEl>
                                              <p:pRg st="13" end="13"/>
                                            </p:txEl>
                                          </p:spTgt>
                                        </p:tgtEl>
                                        <p:attrNameLst>
                                          <p:attrName>style.visibility</p:attrName>
                                        </p:attrNameLst>
                                      </p:cBhvr>
                                      <p:to>
                                        <p:strVal val="visible"/>
                                      </p:to>
                                    </p:set>
                                    <p:animEffect transition="in" filter="fade">
                                      <p:cBhvr>
                                        <p:cTn id="54" dur="500"/>
                                        <p:tgtEl>
                                          <p:spTgt spid="8">
                                            <p:txEl>
                                              <p:pRg st="13" end="13"/>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8">
                                            <p:txEl>
                                              <p:pRg st="14" end="14"/>
                                            </p:txEl>
                                          </p:spTgt>
                                        </p:tgtEl>
                                        <p:attrNameLst>
                                          <p:attrName>style.visibility</p:attrName>
                                        </p:attrNameLst>
                                      </p:cBhvr>
                                      <p:to>
                                        <p:strVal val="visible"/>
                                      </p:to>
                                    </p:set>
                                    <p:animEffect transition="in" filter="fade">
                                      <p:cBhvr>
                                        <p:cTn id="57" dur="500"/>
                                        <p:tgtEl>
                                          <p:spTgt spid="8">
                                            <p:txEl>
                                              <p:pRg st="14" end="14"/>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8">
                                            <p:txEl>
                                              <p:pRg st="15" end="15"/>
                                            </p:txEl>
                                          </p:spTgt>
                                        </p:tgtEl>
                                        <p:attrNameLst>
                                          <p:attrName>style.visibility</p:attrName>
                                        </p:attrNameLst>
                                      </p:cBhvr>
                                      <p:to>
                                        <p:strVal val="visible"/>
                                      </p:to>
                                    </p:set>
                                    <p:animEffect transition="in" filter="fade">
                                      <p:cBhvr>
                                        <p:cTn id="60" dur="500"/>
                                        <p:tgtEl>
                                          <p:spTgt spid="8">
                                            <p:txEl>
                                              <p:pRg st="15" end="15"/>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8">
                                            <p:txEl>
                                              <p:pRg st="16" end="16"/>
                                            </p:txEl>
                                          </p:spTgt>
                                        </p:tgtEl>
                                        <p:attrNameLst>
                                          <p:attrName>style.visibility</p:attrName>
                                        </p:attrNameLst>
                                      </p:cBhvr>
                                      <p:to>
                                        <p:strVal val="visible"/>
                                      </p:to>
                                    </p:set>
                                    <p:animEffect transition="in" filter="fade">
                                      <p:cBhvr>
                                        <p:cTn id="63" dur="500"/>
                                        <p:tgtEl>
                                          <p:spTgt spid="8">
                                            <p:txEl>
                                              <p:pRg st="16" end="16"/>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8">
                                            <p:txEl>
                                              <p:pRg st="17" end="17"/>
                                            </p:txEl>
                                          </p:spTgt>
                                        </p:tgtEl>
                                        <p:attrNameLst>
                                          <p:attrName>style.visibility</p:attrName>
                                        </p:attrNameLst>
                                      </p:cBhvr>
                                      <p:to>
                                        <p:strVal val="visible"/>
                                      </p:to>
                                    </p:set>
                                    <p:animEffect transition="in" filter="fade">
                                      <p:cBhvr>
                                        <p:cTn id="66" dur="500"/>
                                        <p:tgtEl>
                                          <p:spTgt spid="8">
                                            <p:txEl>
                                              <p:pRg st="17" end="1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fade">
                                      <p:cBhvr>
                                        <p:cTn id="71" dur="500"/>
                                        <p:tgtEl>
                                          <p:spTgt spid="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nodeType="clickEffect">
                                  <p:stCondLst>
                                    <p:cond delay="0"/>
                                  </p:stCondLst>
                                  <p:childTnLst>
                                    <p:animEffect transition="out" filter="fade">
                                      <p:cBhvr>
                                        <p:cTn id="80" dur="500"/>
                                        <p:tgtEl>
                                          <p:spTgt spid="4"/>
                                        </p:tgtEl>
                                      </p:cBhvr>
                                    </p:animEffect>
                                    <p:set>
                                      <p:cBhvr>
                                        <p:cTn id="81" dur="1" fill="hold">
                                          <p:stCondLst>
                                            <p:cond delay="499"/>
                                          </p:stCondLst>
                                        </p:cTn>
                                        <p:tgtEl>
                                          <p:spTgt spid="4"/>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27"/>
                                        </p:tgtEl>
                                      </p:cBhvr>
                                    </p:animEffect>
                                    <p:set>
                                      <p:cBhvr>
                                        <p:cTn id="84" dur="1" fill="hold">
                                          <p:stCondLst>
                                            <p:cond delay="499"/>
                                          </p:stCondLst>
                                        </p:cTn>
                                        <p:tgtEl>
                                          <p:spTgt spid="27"/>
                                        </p:tgtEl>
                                        <p:attrNameLst>
                                          <p:attrName>style.visibility</p:attrName>
                                        </p:attrNameLst>
                                      </p:cBhvr>
                                      <p:to>
                                        <p:strVal val="hidden"/>
                                      </p:to>
                                    </p:set>
                                  </p:childTnLst>
                                </p:cTn>
                              </p:par>
                            </p:childTnLst>
                          </p:cTn>
                        </p:par>
                        <p:par>
                          <p:cTn id="85" fill="hold">
                            <p:stCondLst>
                              <p:cond delay="500"/>
                            </p:stCondLst>
                            <p:childTnLst>
                              <p:par>
                                <p:cTn id="86" presetID="10" presetClass="entr" presetSubtype="0" fill="hold" nodeType="afterEffect">
                                  <p:stCondLst>
                                    <p:cond delay="0"/>
                                  </p:stCondLst>
                                  <p:childTnLst>
                                    <p:set>
                                      <p:cBhvr>
                                        <p:cTn id="87" dur="1" fill="hold">
                                          <p:stCondLst>
                                            <p:cond delay="0"/>
                                          </p:stCondLst>
                                        </p:cTn>
                                        <p:tgtEl>
                                          <p:spTgt spid="8">
                                            <p:txEl>
                                              <p:pRg st="19" end="19"/>
                                            </p:txEl>
                                          </p:spTgt>
                                        </p:tgtEl>
                                        <p:attrNameLst>
                                          <p:attrName>style.visibility</p:attrName>
                                        </p:attrNameLst>
                                      </p:cBhvr>
                                      <p:to>
                                        <p:strVal val="visible"/>
                                      </p:to>
                                    </p:set>
                                    <p:animEffect transition="in" filter="fade">
                                      <p:cBhvr>
                                        <p:cTn id="88" dur="500"/>
                                        <p:tgtEl>
                                          <p:spTgt spid="8">
                                            <p:txEl>
                                              <p:pRg st="19" end="19"/>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8">
                                            <p:txEl>
                                              <p:pRg st="20" end="20"/>
                                            </p:txEl>
                                          </p:spTgt>
                                        </p:tgtEl>
                                        <p:attrNameLst>
                                          <p:attrName>style.visibility</p:attrName>
                                        </p:attrNameLst>
                                      </p:cBhvr>
                                      <p:to>
                                        <p:strVal val="visible"/>
                                      </p:to>
                                    </p:set>
                                    <p:animEffect transition="in" filter="fade">
                                      <p:cBhvr>
                                        <p:cTn id="91" dur="500"/>
                                        <p:tgtEl>
                                          <p:spTgt spid="8">
                                            <p:txEl>
                                              <p:pRg st="20" end="20"/>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8">
                                            <p:txEl>
                                              <p:pRg st="21" end="21"/>
                                            </p:txEl>
                                          </p:spTgt>
                                        </p:tgtEl>
                                        <p:attrNameLst>
                                          <p:attrName>style.visibility</p:attrName>
                                        </p:attrNameLst>
                                      </p:cBhvr>
                                      <p:to>
                                        <p:strVal val="visible"/>
                                      </p:to>
                                    </p:set>
                                    <p:animEffect transition="in" filter="fade">
                                      <p:cBhvr>
                                        <p:cTn id="94" dur="500"/>
                                        <p:tgtEl>
                                          <p:spTgt spid="8">
                                            <p:txEl>
                                              <p:pRg st="21" end="21"/>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8">
                                            <p:txEl>
                                              <p:pRg st="22" end="22"/>
                                            </p:txEl>
                                          </p:spTgt>
                                        </p:tgtEl>
                                        <p:attrNameLst>
                                          <p:attrName>style.visibility</p:attrName>
                                        </p:attrNameLst>
                                      </p:cBhvr>
                                      <p:to>
                                        <p:strVal val="visible"/>
                                      </p:to>
                                    </p:set>
                                    <p:animEffect transition="in" filter="fade">
                                      <p:cBhvr>
                                        <p:cTn id="97" dur="500"/>
                                        <p:tgtEl>
                                          <p:spTgt spid="8">
                                            <p:txEl>
                                              <p:pRg st="22" end="2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fade">
                                      <p:cBhvr>
                                        <p:cTn id="102" dur="500"/>
                                        <p:tgtEl>
                                          <p:spTgt spid="1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fade">
                                      <p:cBhvr>
                                        <p:cTn id="105" dur="500"/>
                                        <p:tgtEl>
                                          <p:spTgt spid="9"/>
                                        </p:tgtEl>
                                      </p:cBhvr>
                                    </p:animEffect>
                                  </p:childTnLst>
                                </p:cTn>
                              </p:par>
                              <p:par>
                                <p:cTn id="106" presetID="32" presetClass="emph" presetSubtype="0" fill="hold" nodeType="withEffect">
                                  <p:stCondLst>
                                    <p:cond delay="0"/>
                                  </p:stCondLst>
                                  <p:childTnLst>
                                    <p:animRot by="120000">
                                      <p:cBhvr>
                                        <p:cTn id="107" dur="100" fill="hold">
                                          <p:stCondLst>
                                            <p:cond delay="0"/>
                                          </p:stCondLst>
                                        </p:cTn>
                                        <p:tgtEl>
                                          <p:spTgt spid="11"/>
                                        </p:tgtEl>
                                        <p:attrNameLst>
                                          <p:attrName>r</p:attrName>
                                        </p:attrNameLst>
                                      </p:cBhvr>
                                    </p:animRot>
                                    <p:animRot by="-240000">
                                      <p:cBhvr>
                                        <p:cTn id="108" dur="200" fill="hold">
                                          <p:stCondLst>
                                            <p:cond delay="200"/>
                                          </p:stCondLst>
                                        </p:cTn>
                                        <p:tgtEl>
                                          <p:spTgt spid="11"/>
                                        </p:tgtEl>
                                        <p:attrNameLst>
                                          <p:attrName>r</p:attrName>
                                        </p:attrNameLst>
                                      </p:cBhvr>
                                    </p:animRot>
                                    <p:animRot by="240000">
                                      <p:cBhvr>
                                        <p:cTn id="109" dur="200" fill="hold">
                                          <p:stCondLst>
                                            <p:cond delay="400"/>
                                          </p:stCondLst>
                                        </p:cTn>
                                        <p:tgtEl>
                                          <p:spTgt spid="11"/>
                                        </p:tgtEl>
                                        <p:attrNameLst>
                                          <p:attrName>r</p:attrName>
                                        </p:attrNameLst>
                                      </p:cBhvr>
                                    </p:animRot>
                                    <p:animRot by="-240000">
                                      <p:cBhvr>
                                        <p:cTn id="110" dur="200" fill="hold">
                                          <p:stCondLst>
                                            <p:cond delay="600"/>
                                          </p:stCondLst>
                                        </p:cTn>
                                        <p:tgtEl>
                                          <p:spTgt spid="11"/>
                                        </p:tgtEl>
                                        <p:attrNameLst>
                                          <p:attrName>r</p:attrName>
                                        </p:attrNameLst>
                                      </p:cBhvr>
                                    </p:animRot>
                                    <p:animRot by="120000">
                                      <p:cBhvr>
                                        <p:cTn id="111" dur="200" fill="hold">
                                          <p:stCondLst>
                                            <p:cond delay="800"/>
                                          </p:stCondLst>
                                        </p:cTn>
                                        <p:tgtEl>
                                          <p:spTgt spid="11"/>
                                        </p:tgtEl>
                                        <p:attrNameLst>
                                          <p:attrName>r</p:attrName>
                                        </p:attrNameLst>
                                      </p:cBhvr>
                                    </p:animRot>
                                  </p:childTnLst>
                                </p:cTn>
                              </p:par>
                              <p:par>
                                <p:cTn id="112" presetID="32" presetClass="emph" presetSubtype="0" fill="hold" grpId="1" nodeType="withEffect">
                                  <p:stCondLst>
                                    <p:cond delay="0"/>
                                  </p:stCondLst>
                                  <p:childTnLst>
                                    <p:animRot by="120000">
                                      <p:cBhvr>
                                        <p:cTn id="113" dur="100" fill="hold">
                                          <p:stCondLst>
                                            <p:cond delay="0"/>
                                          </p:stCondLst>
                                        </p:cTn>
                                        <p:tgtEl>
                                          <p:spTgt spid="9"/>
                                        </p:tgtEl>
                                        <p:attrNameLst>
                                          <p:attrName>r</p:attrName>
                                        </p:attrNameLst>
                                      </p:cBhvr>
                                    </p:animRot>
                                    <p:animRot by="-240000">
                                      <p:cBhvr>
                                        <p:cTn id="114" dur="200" fill="hold">
                                          <p:stCondLst>
                                            <p:cond delay="200"/>
                                          </p:stCondLst>
                                        </p:cTn>
                                        <p:tgtEl>
                                          <p:spTgt spid="9"/>
                                        </p:tgtEl>
                                        <p:attrNameLst>
                                          <p:attrName>r</p:attrName>
                                        </p:attrNameLst>
                                      </p:cBhvr>
                                    </p:animRot>
                                    <p:animRot by="240000">
                                      <p:cBhvr>
                                        <p:cTn id="115" dur="200" fill="hold">
                                          <p:stCondLst>
                                            <p:cond delay="400"/>
                                          </p:stCondLst>
                                        </p:cTn>
                                        <p:tgtEl>
                                          <p:spTgt spid="9"/>
                                        </p:tgtEl>
                                        <p:attrNameLst>
                                          <p:attrName>r</p:attrName>
                                        </p:attrNameLst>
                                      </p:cBhvr>
                                    </p:animRot>
                                    <p:animRot by="-240000">
                                      <p:cBhvr>
                                        <p:cTn id="116" dur="200" fill="hold">
                                          <p:stCondLst>
                                            <p:cond delay="600"/>
                                          </p:stCondLst>
                                        </p:cTn>
                                        <p:tgtEl>
                                          <p:spTgt spid="9"/>
                                        </p:tgtEl>
                                        <p:attrNameLst>
                                          <p:attrName>r</p:attrName>
                                        </p:attrNameLst>
                                      </p:cBhvr>
                                    </p:animRot>
                                    <p:animRot by="120000">
                                      <p:cBhvr>
                                        <p:cTn id="117" dur="200" fill="hold">
                                          <p:stCondLst>
                                            <p:cond delay="800"/>
                                          </p:stCondLst>
                                        </p:cTn>
                                        <p:tgtEl>
                                          <p:spTgt spid="9"/>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fade">
                                      <p:cBhvr>
                                        <p:cTn id="122" dur="500"/>
                                        <p:tgtEl>
                                          <p:spTgt spid="14"/>
                                        </p:tgtEl>
                                      </p:cBhvr>
                                    </p:animEffect>
                                  </p:childTnLst>
                                </p:cTn>
                              </p:par>
                              <p:par>
                                <p:cTn id="123" presetID="32" presetClass="emph" presetSubtype="0" fill="hold" nodeType="withEffect">
                                  <p:stCondLst>
                                    <p:cond delay="0"/>
                                  </p:stCondLst>
                                  <p:childTnLst>
                                    <p:animRot by="120000">
                                      <p:cBhvr>
                                        <p:cTn id="124" dur="100" fill="hold">
                                          <p:stCondLst>
                                            <p:cond delay="0"/>
                                          </p:stCondLst>
                                        </p:cTn>
                                        <p:tgtEl>
                                          <p:spTgt spid="14"/>
                                        </p:tgtEl>
                                        <p:attrNameLst>
                                          <p:attrName>r</p:attrName>
                                        </p:attrNameLst>
                                      </p:cBhvr>
                                    </p:animRot>
                                    <p:animRot by="-240000">
                                      <p:cBhvr>
                                        <p:cTn id="125" dur="200" fill="hold">
                                          <p:stCondLst>
                                            <p:cond delay="200"/>
                                          </p:stCondLst>
                                        </p:cTn>
                                        <p:tgtEl>
                                          <p:spTgt spid="14"/>
                                        </p:tgtEl>
                                        <p:attrNameLst>
                                          <p:attrName>r</p:attrName>
                                        </p:attrNameLst>
                                      </p:cBhvr>
                                    </p:animRot>
                                    <p:animRot by="240000">
                                      <p:cBhvr>
                                        <p:cTn id="126" dur="200" fill="hold">
                                          <p:stCondLst>
                                            <p:cond delay="400"/>
                                          </p:stCondLst>
                                        </p:cTn>
                                        <p:tgtEl>
                                          <p:spTgt spid="14"/>
                                        </p:tgtEl>
                                        <p:attrNameLst>
                                          <p:attrName>r</p:attrName>
                                        </p:attrNameLst>
                                      </p:cBhvr>
                                    </p:animRot>
                                    <p:animRot by="-240000">
                                      <p:cBhvr>
                                        <p:cTn id="127" dur="200" fill="hold">
                                          <p:stCondLst>
                                            <p:cond delay="600"/>
                                          </p:stCondLst>
                                        </p:cTn>
                                        <p:tgtEl>
                                          <p:spTgt spid="14"/>
                                        </p:tgtEl>
                                        <p:attrNameLst>
                                          <p:attrName>r</p:attrName>
                                        </p:attrNameLst>
                                      </p:cBhvr>
                                    </p:animRot>
                                    <p:animRot by="120000">
                                      <p:cBhvr>
                                        <p:cTn id="128" dur="200" fill="hold">
                                          <p:stCondLst>
                                            <p:cond delay="800"/>
                                          </p:stCondLst>
                                        </p:cTn>
                                        <p:tgtEl>
                                          <p:spTgt spid="14"/>
                                        </p:tgtEl>
                                        <p:attrNameLst>
                                          <p:attrName>r</p:attrName>
                                        </p:attrNameLst>
                                      </p:cBhvr>
                                    </p:animRot>
                                  </p:childTnLst>
                                </p:cTn>
                              </p:par>
                            </p:childTnLst>
                          </p:cTn>
                        </p:par>
                      </p:childTnLst>
                    </p:cTn>
                  </p:par>
                  <p:par>
                    <p:cTn id="129" fill="hold">
                      <p:stCondLst>
                        <p:cond delay="indefinite"/>
                      </p:stCondLst>
                      <p:childTnLst>
                        <p:par>
                          <p:cTn id="130" fill="hold">
                            <p:stCondLst>
                              <p:cond delay="0"/>
                            </p:stCondLst>
                            <p:childTnLst>
                              <p:par>
                                <p:cTn id="131" presetID="50" presetClass="entr" presetSubtype="0" decel="100000" fill="hold" grpId="1" nodeType="clickEffect">
                                  <p:stCondLst>
                                    <p:cond delay="0"/>
                                  </p:stCondLst>
                                  <p:childTnLst>
                                    <p:set>
                                      <p:cBhvr>
                                        <p:cTn id="132" dur="1" fill="hold">
                                          <p:stCondLst>
                                            <p:cond delay="0"/>
                                          </p:stCondLst>
                                        </p:cTn>
                                        <p:tgtEl>
                                          <p:spTgt spid="3"/>
                                        </p:tgtEl>
                                        <p:attrNameLst>
                                          <p:attrName>style.visibility</p:attrName>
                                        </p:attrNameLst>
                                      </p:cBhvr>
                                      <p:to>
                                        <p:strVal val="visible"/>
                                      </p:to>
                                    </p:set>
                                    <p:anim calcmode="lin" valueType="num">
                                      <p:cBhvr>
                                        <p:cTn id="133" dur="1000" fill="hold"/>
                                        <p:tgtEl>
                                          <p:spTgt spid="3"/>
                                        </p:tgtEl>
                                        <p:attrNameLst>
                                          <p:attrName>ppt_w</p:attrName>
                                        </p:attrNameLst>
                                      </p:cBhvr>
                                      <p:tavLst>
                                        <p:tav tm="0">
                                          <p:val>
                                            <p:strVal val="#ppt_w+.3"/>
                                          </p:val>
                                        </p:tav>
                                        <p:tav tm="100000">
                                          <p:val>
                                            <p:strVal val="#ppt_w"/>
                                          </p:val>
                                        </p:tav>
                                      </p:tavLst>
                                    </p:anim>
                                    <p:anim calcmode="lin" valueType="num">
                                      <p:cBhvr>
                                        <p:cTn id="134" dur="1000" fill="hold"/>
                                        <p:tgtEl>
                                          <p:spTgt spid="3"/>
                                        </p:tgtEl>
                                        <p:attrNameLst>
                                          <p:attrName>ppt_h</p:attrName>
                                        </p:attrNameLst>
                                      </p:cBhvr>
                                      <p:tavLst>
                                        <p:tav tm="0">
                                          <p:val>
                                            <p:strVal val="#ppt_h"/>
                                          </p:val>
                                        </p:tav>
                                        <p:tav tm="100000">
                                          <p:val>
                                            <p:strVal val="#ppt_h"/>
                                          </p:val>
                                        </p:tav>
                                      </p:tavLst>
                                    </p:anim>
                                    <p:animEffect transition="in" filter="fade">
                                      <p:cBhvr>
                                        <p:cTn id="135" dur="1000"/>
                                        <p:tgtEl>
                                          <p:spTgt spid="3"/>
                                        </p:tgtEl>
                                      </p:cBhvr>
                                    </p:animEffect>
                                  </p:childTnLst>
                                </p:cTn>
                              </p:par>
                              <p:par>
                                <p:cTn id="136" presetID="32" presetClass="emph" presetSubtype="0" fill="hold" grpId="0" nodeType="withEffect">
                                  <p:stCondLst>
                                    <p:cond delay="0"/>
                                  </p:stCondLst>
                                  <p:childTnLst>
                                    <p:animRot by="120000">
                                      <p:cBhvr>
                                        <p:cTn id="137" dur="100" fill="hold">
                                          <p:stCondLst>
                                            <p:cond delay="0"/>
                                          </p:stCondLst>
                                        </p:cTn>
                                        <p:tgtEl>
                                          <p:spTgt spid="3"/>
                                        </p:tgtEl>
                                        <p:attrNameLst>
                                          <p:attrName>r</p:attrName>
                                        </p:attrNameLst>
                                      </p:cBhvr>
                                    </p:animRot>
                                    <p:animRot by="-240000">
                                      <p:cBhvr>
                                        <p:cTn id="138" dur="200" fill="hold">
                                          <p:stCondLst>
                                            <p:cond delay="200"/>
                                          </p:stCondLst>
                                        </p:cTn>
                                        <p:tgtEl>
                                          <p:spTgt spid="3"/>
                                        </p:tgtEl>
                                        <p:attrNameLst>
                                          <p:attrName>r</p:attrName>
                                        </p:attrNameLst>
                                      </p:cBhvr>
                                    </p:animRot>
                                    <p:animRot by="240000">
                                      <p:cBhvr>
                                        <p:cTn id="139" dur="200" fill="hold">
                                          <p:stCondLst>
                                            <p:cond delay="400"/>
                                          </p:stCondLst>
                                        </p:cTn>
                                        <p:tgtEl>
                                          <p:spTgt spid="3"/>
                                        </p:tgtEl>
                                        <p:attrNameLst>
                                          <p:attrName>r</p:attrName>
                                        </p:attrNameLst>
                                      </p:cBhvr>
                                    </p:animRot>
                                    <p:animRot by="-240000">
                                      <p:cBhvr>
                                        <p:cTn id="140" dur="200" fill="hold">
                                          <p:stCondLst>
                                            <p:cond delay="600"/>
                                          </p:stCondLst>
                                        </p:cTn>
                                        <p:tgtEl>
                                          <p:spTgt spid="3"/>
                                        </p:tgtEl>
                                        <p:attrNameLst>
                                          <p:attrName>r</p:attrName>
                                        </p:attrNameLst>
                                      </p:cBhvr>
                                    </p:animRot>
                                    <p:animRot by="120000">
                                      <p:cBhvr>
                                        <p:cTn id="141"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9" grpId="1" animBg="1"/>
      <p:bldP spid="3" grpId="0" animBg="1"/>
      <p:bldP spid="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030F-8530-EFD4-FBFA-E15753541892}"/>
              </a:ext>
            </a:extLst>
          </p:cNvPr>
          <p:cNvSpPr>
            <a:spLocks noGrp="1"/>
          </p:cNvSpPr>
          <p:nvPr>
            <p:ph type="title"/>
          </p:nvPr>
        </p:nvSpPr>
        <p:spPr>
          <a:xfrm>
            <a:off x="0" y="117694"/>
            <a:ext cx="5535827" cy="846134"/>
          </a:xfrm>
        </p:spPr>
        <p:txBody>
          <a:bodyPr/>
          <a:lstStyle/>
          <a:p>
            <a:r>
              <a:rPr lang="en-US" dirty="0"/>
              <a:t>An Interesting Stunt</a:t>
            </a:r>
          </a:p>
        </p:txBody>
      </p:sp>
      <p:pic>
        <p:nvPicPr>
          <p:cNvPr id="5" name="Content Placeholder 4">
            <a:extLst>
              <a:ext uri="{FF2B5EF4-FFF2-40B4-BE49-F238E27FC236}">
                <a16:creationId xmlns:a16="http://schemas.microsoft.com/office/drawing/2014/main" id="{FB9EEC16-EDF5-0EDD-EFA9-CE25D9C571E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053" y="940144"/>
            <a:ext cx="5051854" cy="5051854"/>
          </a:xfrm>
        </p:spPr>
      </p:pic>
      <p:sp>
        <p:nvSpPr>
          <p:cNvPr id="6" name="TextBox 5">
            <a:extLst>
              <a:ext uri="{FF2B5EF4-FFF2-40B4-BE49-F238E27FC236}">
                <a16:creationId xmlns:a16="http://schemas.microsoft.com/office/drawing/2014/main" id="{3D9BF8BF-EC0C-0505-DA82-113701E32378}"/>
              </a:ext>
            </a:extLst>
          </p:cNvPr>
          <p:cNvSpPr txBox="1"/>
          <p:nvPr/>
        </p:nvSpPr>
        <p:spPr>
          <a:xfrm>
            <a:off x="648728" y="5991998"/>
            <a:ext cx="4104503" cy="523220"/>
          </a:xfrm>
          <a:prstGeom prst="rect">
            <a:avLst/>
          </a:prstGeom>
          <a:noFill/>
        </p:spPr>
        <p:txBody>
          <a:bodyPr wrap="square" rtlCol="0">
            <a:spAutoFit/>
          </a:bodyPr>
          <a:lstStyle/>
          <a:p>
            <a:pPr algn="ctr"/>
            <a:r>
              <a:rPr lang="en-US" sz="2800" b="1" dirty="0">
                <a:latin typeface="Segoe UI" panose="020B0502040204020203" pitchFamily="34" charset="0"/>
                <a:cs typeface="Segoe UI" panose="020B0502040204020203" pitchFamily="34" charset="0"/>
              </a:rPr>
              <a:t>cs61hello.jpg</a:t>
            </a:r>
          </a:p>
        </p:txBody>
      </p:sp>
      <p:sp>
        <p:nvSpPr>
          <p:cNvPr id="8" name="TextBox 7">
            <a:extLst>
              <a:ext uri="{FF2B5EF4-FFF2-40B4-BE49-F238E27FC236}">
                <a16:creationId xmlns:a16="http://schemas.microsoft.com/office/drawing/2014/main" id="{F1A9C387-E002-9A91-7FA3-7C16411BF587}"/>
              </a:ext>
            </a:extLst>
          </p:cNvPr>
          <p:cNvSpPr txBox="1"/>
          <p:nvPr/>
        </p:nvSpPr>
        <p:spPr>
          <a:xfrm>
            <a:off x="5700582" y="321278"/>
            <a:ext cx="6606748" cy="8956298"/>
          </a:xfrm>
          <a:prstGeom prst="rect">
            <a:avLst/>
          </a:prstGeom>
          <a:noFill/>
        </p:spPr>
        <p:txBody>
          <a:bodyPr wrap="square">
            <a:spAutoFit/>
          </a:bodyPr>
          <a:lstStyle/>
          <a:p>
            <a:r>
              <a:rPr lang="en-US" dirty="0">
                <a:solidFill>
                  <a:srgbClr val="0070C0"/>
                </a:solidFill>
                <a:latin typeface="Lucida Console" panose="020B0609040504020204" pitchFamily="49" charset="0"/>
              </a:rPr>
              <a:t>int</a:t>
            </a:r>
            <a:r>
              <a:rPr lang="en-US" dirty="0">
                <a:latin typeface="Lucida Console" panose="020B0609040504020204" pitchFamily="49" charset="0"/>
              </a:rPr>
              <a:t> add(</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b) {</a:t>
            </a:r>
          </a:p>
          <a:p>
            <a:r>
              <a:rPr lang="en-US" dirty="0">
                <a:latin typeface="Lucida Console" panose="020B0609040504020204" pitchFamily="49" charset="0"/>
              </a:rPr>
              <a:t>    </a:t>
            </a:r>
            <a:r>
              <a:rPr lang="en-US" dirty="0">
                <a:solidFill>
                  <a:srgbClr val="00B050"/>
                </a:solidFill>
                <a:latin typeface="Lucida Console" panose="020B0609040504020204" pitchFamily="49" charset="0"/>
              </a:rPr>
              <a:t>// Open the image file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const char*</a:t>
            </a:r>
            <a:r>
              <a:rPr lang="en-US" dirty="0">
                <a:latin typeface="Lucida Console" panose="020B0609040504020204" pitchFamily="49" charset="0"/>
              </a:rPr>
              <a:t> file = </a:t>
            </a:r>
            <a:r>
              <a:rPr lang="en-US" dirty="0">
                <a:solidFill>
                  <a:schemeClr val="accent2"/>
                </a:solidFill>
                <a:latin typeface="Lucida Console" panose="020B0609040504020204" pitchFamily="49" charset="0"/>
              </a:rPr>
              <a:t>"cs61hello.jpg"</a:t>
            </a:r>
            <a:r>
              <a:rPr lang="en-US" dirty="0">
                <a:latin typeface="Lucida Console" panose="020B0609040504020204" pitchFamily="49" charset="0"/>
              </a:rPr>
              <a:t>;</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fd</a:t>
            </a:r>
            <a:r>
              <a:rPr lang="en-US" dirty="0">
                <a:latin typeface="Lucida Console" panose="020B0609040504020204" pitchFamily="49" charset="0"/>
              </a:rPr>
              <a:t> = open(file, </a:t>
            </a:r>
            <a:r>
              <a:rPr lang="en-US" dirty="0">
                <a:solidFill>
                  <a:schemeClr val="accent2"/>
                </a:solidFill>
                <a:latin typeface="Lucida Console" panose="020B0609040504020204" pitchFamily="49" charset="0"/>
              </a:rPr>
              <a:t>O_RDONLY</a:t>
            </a:r>
            <a:r>
              <a:rPr lang="en-US" dirty="0">
                <a:latin typeface="Lucida Console" panose="020B0609040504020204" pitchFamily="49" charset="0"/>
              </a:rPr>
              <a:t>);</a:t>
            </a:r>
          </a:p>
          <a:p>
            <a:r>
              <a:rPr lang="en-US" dirty="0">
                <a:latin typeface="Lucida Console" panose="020B0609040504020204" pitchFamily="49" charset="0"/>
              </a:rPr>
              <a:t>    assert(</a:t>
            </a:r>
            <a:r>
              <a:rPr lang="en-US" dirty="0" err="1">
                <a:latin typeface="Lucida Console" panose="020B0609040504020204" pitchFamily="49" charset="0"/>
              </a:rPr>
              <a:t>fd</a:t>
            </a:r>
            <a:r>
              <a:rPr lang="en-US" dirty="0">
                <a:latin typeface="Lucida Console" panose="020B0609040504020204" pitchFamily="49" charset="0"/>
              </a:rPr>
              <a:t>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Look up the file’s size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struct</a:t>
            </a:r>
            <a:r>
              <a:rPr lang="en-US" dirty="0">
                <a:latin typeface="Lucida Console" panose="020B0609040504020204" pitchFamily="49" charset="0"/>
              </a:rPr>
              <a:t> stat s;</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r = </a:t>
            </a:r>
            <a:r>
              <a:rPr lang="en-US" dirty="0" err="1">
                <a:latin typeface="Lucida Console" panose="020B0609040504020204" pitchFamily="49" charset="0"/>
              </a:rPr>
              <a:t>fstat</a:t>
            </a:r>
            <a:r>
              <a:rPr lang="en-US" dirty="0">
                <a:latin typeface="Lucida Console" panose="020B0609040504020204" pitchFamily="49" charset="0"/>
              </a:rPr>
              <a:t>(</a:t>
            </a:r>
            <a:r>
              <a:rPr lang="en-US" dirty="0" err="1">
                <a:latin typeface="Lucida Console" panose="020B0609040504020204" pitchFamily="49" charset="0"/>
              </a:rPr>
              <a:t>fd</a:t>
            </a:r>
            <a:r>
              <a:rPr lang="en-US" dirty="0">
                <a:latin typeface="Lucida Console" panose="020B0609040504020204" pitchFamily="49" charset="0"/>
              </a:rPr>
              <a:t>, &amp;s);</a:t>
            </a:r>
          </a:p>
          <a:p>
            <a:r>
              <a:rPr lang="en-US" dirty="0">
                <a:latin typeface="Lucida Console" panose="020B0609040504020204" pitchFamily="49" charset="0"/>
              </a:rPr>
              <a:t>    assert(r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&amp;&amp; S_ISREG(</a:t>
            </a:r>
            <a:r>
              <a:rPr lang="en-US" dirty="0" err="1">
                <a:latin typeface="Lucida Console" panose="020B0609040504020204" pitchFamily="49" charset="0"/>
              </a:rPr>
              <a:t>s.st_mode</a:t>
            </a:r>
            <a:r>
              <a:rPr lang="en-US" dirty="0">
                <a:latin typeface="Lucida Console" panose="020B0609040504020204" pitchFamily="49" charset="0"/>
              </a:rPr>
              <a:t>) &amp;&amp; </a:t>
            </a:r>
          </a:p>
          <a:p>
            <a:r>
              <a:rPr lang="en-US" dirty="0">
                <a:latin typeface="Lucida Console" panose="020B0609040504020204" pitchFamily="49" charset="0"/>
              </a:rPr>
              <a:t>           </a:t>
            </a:r>
            <a:r>
              <a:rPr lang="en-US" dirty="0" err="1">
                <a:latin typeface="Lucida Console" panose="020B0609040504020204" pitchFamily="49" charset="0"/>
              </a:rPr>
              <a:t>s.st_size</a:t>
            </a:r>
            <a:r>
              <a:rPr lang="en-US" dirty="0">
                <a:latin typeface="Lucida Console" panose="020B0609040504020204" pitchFamily="49" charset="0"/>
              </a:rPr>
              <a:t> &gt;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Load it into memory starting at </a:t>
            </a:r>
          </a:p>
          <a:p>
            <a:r>
              <a:rPr lang="en-US" dirty="0">
                <a:solidFill>
                  <a:srgbClr val="00B050"/>
                </a:solidFill>
                <a:latin typeface="Lucida Console" panose="020B0609040504020204" pitchFamily="49" charset="0"/>
              </a:rPr>
              <a:t>    // address `data`; treat it as executable!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void* </a:t>
            </a:r>
            <a:r>
              <a:rPr lang="en-US" dirty="0">
                <a:latin typeface="Lucida Console" panose="020B0609040504020204" pitchFamily="49" charset="0"/>
              </a:rPr>
              <a:t>data = </a:t>
            </a:r>
            <a:r>
              <a:rPr lang="en-US" dirty="0" err="1">
                <a:latin typeface="Lucida Console" panose="020B0609040504020204" pitchFamily="49" charset="0"/>
              </a:rPr>
              <a:t>mmap</a:t>
            </a:r>
            <a:r>
              <a:rPr lang="en-US" dirty="0">
                <a:latin typeface="Lucida Console" panose="020B0609040504020204" pitchFamily="49" charset="0"/>
              </a:rPr>
              <a:t>(</a:t>
            </a:r>
            <a:r>
              <a:rPr lang="en-US" dirty="0" err="1">
                <a:solidFill>
                  <a:srgbClr val="0070C0"/>
                </a:solidFill>
                <a:latin typeface="Lucida Console" panose="020B0609040504020204" pitchFamily="49" charset="0"/>
              </a:rPr>
              <a:t>nullptr</a:t>
            </a:r>
            <a:r>
              <a:rPr lang="en-US" dirty="0">
                <a:latin typeface="Lucida Console" panose="020B0609040504020204" pitchFamily="49" charset="0"/>
              </a:rPr>
              <a:t>, </a:t>
            </a:r>
            <a:r>
              <a:rPr lang="en-US" dirty="0" err="1">
                <a:latin typeface="Lucida Console" panose="020B0609040504020204" pitchFamily="49" charset="0"/>
              </a:rPr>
              <a:t>s.st_size</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chemeClr val="accent2"/>
                </a:solidFill>
                <a:latin typeface="Lucida Console" panose="020B0609040504020204" pitchFamily="49" charset="0"/>
              </a:rPr>
              <a:t>PROT_READ </a:t>
            </a:r>
            <a:r>
              <a:rPr lang="en-US" dirty="0">
                <a:latin typeface="Lucida Console" panose="020B0609040504020204" pitchFamily="49" charset="0"/>
              </a:rPr>
              <a:t>| </a:t>
            </a:r>
            <a:r>
              <a:rPr lang="en-US" dirty="0">
                <a:solidFill>
                  <a:schemeClr val="accent2"/>
                </a:solidFill>
                <a:latin typeface="Lucida Console" panose="020B0609040504020204" pitchFamily="49" charset="0"/>
              </a:rPr>
              <a:t>PROT_EXEC</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chemeClr val="accent2"/>
                </a:solidFill>
                <a:latin typeface="Lucida Console" panose="020B0609040504020204" pitchFamily="49" charset="0"/>
              </a:rPr>
              <a:t>MAP_SHARED</a:t>
            </a:r>
            <a:r>
              <a:rPr lang="en-US" dirty="0">
                <a:latin typeface="Lucida Console" panose="020B0609040504020204" pitchFamily="49" charset="0"/>
              </a:rPr>
              <a:t>, </a:t>
            </a:r>
            <a:r>
              <a:rPr lang="en-US" dirty="0" err="1">
                <a:latin typeface="Lucida Console" panose="020B0609040504020204" pitchFamily="49" charset="0"/>
              </a:rPr>
              <a:t>fd</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r>
              <a:rPr lang="en-US" dirty="0">
                <a:latin typeface="Lucida Console" panose="020B0609040504020204" pitchFamily="49" charset="0"/>
              </a:rPr>
              <a:t>    assert(data != </a:t>
            </a:r>
            <a:r>
              <a:rPr lang="en-US" dirty="0">
                <a:solidFill>
                  <a:schemeClr val="accent2"/>
                </a:solidFill>
                <a:latin typeface="Lucida Console" panose="020B0609040504020204" pitchFamily="49" charset="0"/>
              </a:rPr>
              <a:t>MAP_FAILED</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latin typeface="Lucida Console" panose="020B0609040504020204" pitchFamily="49" charset="0"/>
              </a:rPr>
              <a:t>    </a:t>
            </a:r>
            <a:r>
              <a:rPr lang="en-US" dirty="0">
                <a:solidFill>
                  <a:srgbClr val="00B050"/>
                </a:solidFill>
                <a:latin typeface="Lucida Console" panose="020B0609040504020204" pitchFamily="49" charset="0"/>
              </a:rPr>
              <a:t>// Obtain address of bytes in the image</a:t>
            </a:r>
          </a:p>
          <a:p>
            <a:r>
              <a:rPr lang="en-US" dirty="0">
                <a:solidFill>
                  <a:srgbClr val="00B050"/>
                </a:solidFill>
                <a:latin typeface="Lucida Console" panose="020B0609040504020204" pitchFamily="49" charset="0"/>
              </a:rPr>
              <a:t>    // that represent 8d 04 37 c3 . . .</a:t>
            </a:r>
          </a:p>
          <a:p>
            <a:r>
              <a:rPr lang="en-US" dirty="0">
                <a:latin typeface="Lucida Console" panose="020B0609040504020204" pitchFamily="49" charset="0"/>
              </a:rPr>
              <a:t>    </a:t>
            </a:r>
            <a:r>
              <a:rPr lang="en-US" dirty="0" err="1">
                <a:solidFill>
                  <a:srgbClr val="0070C0"/>
                </a:solidFill>
                <a:latin typeface="Lucida Console" panose="020B0609040504020204" pitchFamily="49" charset="0"/>
              </a:rPr>
              <a:t>uintptr_t</a:t>
            </a:r>
            <a:r>
              <a:rPr lang="en-US" dirty="0">
                <a:latin typeface="Lucida Console" panose="020B0609040504020204" pitchFamily="49" charset="0"/>
              </a:rPr>
              <a:t> </a:t>
            </a:r>
            <a:r>
              <a:rPr lang="en-US" dirty="0" err="1">
                <a:latin typeface="Lucida Console" panose="020B0609040504020204" pitchFamily="49" charset="0"/>
              </a:rPr>
              <a:t>function_address</a:t>
            </a:r>
            <a:r>
              <a:rPr lang="en-US" dirty="0">
                <a:latin typeface="Lucida Console" panose="020B0609040504020204" pitchFamily="49" charset="0"/>
              </a:rPr>
              <a:t> =</a:t>
            </a:r>
          </a:p>
          <a:p>
            <a:r>
              <a:rPr lang="en-US" dirty="0">
                <a:latin typeface="Lucida Console" panose="020B0609040504020204" pitchFamily="49" charset="0"/>
              </a:rPr>
              <a:t>              (</a:t>
            </a:r>
            <a:r>
              <a:rPr lang="en-US" dirty="0" err="1">
                <a:solidFill>
                  <a:srgbClr val="0070C0"/>
                </a:solidFill>
                <a:latin typeface="Lucida Console" panose="020B0609040504020204" pitchFamily="49" charset="0"/>
              </a:rPr>
              <a:t>uintptr_t</a:t>
            </a:r>
            <a:r>
              <a:rPr lang="en-US" dirty="0">
                <a:latin typeface="Lucida Console" panose="020B0609040504020204" pitchFamily="49" charset="0"/>
              </a:rPr>
              <a:t>) data + </a:t>
            </a:r>
            <a:r>
              <a:rPr lang="en-US" dirty="0">
                <a:solidFill>
                  <a:schemeClr val="accent2"/>
                </a:solidFill>
                <a:latin typeface="Lucida Console" panose="020B0609040504020204" pitchFamily="49" charset="0"/>
              </a:rPr>
              <a:t>0x9efc</a:t>
            </a:r>
            <a:r>
              <a:rPr lang="en-US" dirty="0">
                <a:latin typeface="Lucida Console" panose="020B0609040504020204" pitchFamily="49" charset="0"/>
              </a:rPr>
              <a:t>;</a:t>
            </a:r>
          </a:p>
          <a:p>
            <a:r>
              <a:rPr lang="en-US" dirty="0">
                <a:latin typeface="Lucida Console" panose="020B0609040504020204" pitchFamily="49" charset="0"/>
              </a:rPr>
              <a:t>    </a:t>
            </a:r>
          </a:p>
          <a:p>
            <a:r>
              <a:rPr lang="en-US" dirty="0">
                <a:solidFill>
                  <a:srgbClr val="00B050"/>
                </a:solidFill>
                <a:latin typeface="Lucida Console" panose="020B0609040504020204" pitchFamily="49" charset="0"/>
              </a:rPr>
              <a:t>    // Add a and b using that code!</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function_pointer</a:t>
            </a:r>
            <a:r>
              <a:rPr lang="en-US" dirty="0">
                <a:latin typeface="Lucida Console" panose="020B0609040504020204" pitchFamily="49" charset="0"/>
              </a:rPr>
              <a:t>)(</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a:solidFill>
                  <a:srgbClr val="0070C0"/>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function_address</a:t>
            </a:r>
            <a:r>
              <a:rPr lang="en-US" dirty="0">
                <a:latin typeface="Lucida Console" panose="020B0609040504020204" pitchFamily="49" charset="0"/>
              </a:rPr>
              <a:t>;</a:t>
            </a:r>
          </a:p>
          <a:p>
            <a:endParaRPr lang="en-US" dirty="0">
              <a:latin typeface="Lucida Console" panose="020B0609040504020204" pitchFamily="49" charset="0"/>
            </a:endParaRPr>
          </a:p>
          <a:p>
            <a:r>
              <a:rPr lang="en-US" dirty="0">
                <a:solidFill>
                  <a:srgbClr val="00B050"/>
                </a:solidFill>
                <a:latin typeface="Lucida Console" panose="020B0609040504020204" pitchFamily="49" charset="0"/>
              </a:rPr>
              <a:t>    // Call add function!</a:t>
            </a:r>
          </a:p>
          <a:p>
            <a:r>
              <a:rPr lang="en-US" dirty="0">
                <a:latin typeface="Lucida Console" panose="020B0609040504020204" pitchFamily="49" charset="0"/>
              </a:rPr>
              <a:t>    </a:t>
            </a:r>
            <a:r>
              <a:rPr lang="en-US" dirty="0">
                <a:solidFill>
                  <a:srgbClr val="0070C0"/>
                </a:solidFill>
                <a:latin typeface="Lucida Console" panose="020B0609040504020204" pitchFamily="49" charset="0"/>
              </a:rPr>
              <a:t>return</a:t>
            </a:r>
            <a:r>
              <a:rPr lang="en-US" dirty="0">
                <a:latin typeface="Lucida Console" panose="020B0609040504020204" pitchFamily="49" charset="0"/>
              </a:rPr>
              <a:t> </a:t>
            </a:r>
            <a:r>
              <a:rPr lang="en-US" dirty="0" err="1">
                <a:latin typeface="Lucida Console" panose="020B0609040504020204" pitchFamily="49" charset="0"/>
              </a:rPr>
              <a:t>function_pointer</a:t>
            </a:r>
            <a:r>
              <a:rPr lang="en-US" dirty="0">
                <a:latin typeface="Lucida Console" panose="020B0609040504020204" pitchFamily="49" charset="0"/>
              </a:rPr>
              <a:t>(a, b);</a:t>
            </a:r>
          </a:p>
          <a:p>
            <a:r>
              <a:rPr lang="en-US" dirty="0">
                <a:latin typeface="Lucida Console" panose="020B0609040504020204" pitchFamily="49" charset="0"/>
              </a:rPr>
              <a:t>}</a:t>
            </a:r>
          </a:p>
        </p:txBody>
      </p:sp>
      <p:sp>
        <p:nvSpPr>
          <p:cNvPr id="3" name="Rectangle 2">
            <a:extLst>
              <a:ext uri="{FF2B5EF4-FFF2-40B4-BE49-F238E27FC236}">
                <a16:creationId xmlns:a16="http://schemas.microsoft.com/office/drawing/2014/main" id="{818F532F-4DD4-91B2-69DB-BFBF5DE28B1A}"/>
              </a:ext>
            </a:extLst>
          </p:cNvPr>
          <p:cNvSpPr/>
          <p:nvPr/>
        </p:nvSpPr>
        <p:spPr>
          <a:xfrm>
            <a:off x="5700583" y="5424616"/>
            <a:ext cx="6491418" cy="1433384"/>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Segoe UI" panose="020B0502040204020203" pitchFamily="34" charset="0"/>
                <a:cs typeface="Segoe UI" panose="020B0502040204020203" pitchFamily="34" charset="0"/>
              </a:rPr>
              <a:t>This will work! The meaning of a byte sequence depends on how you interpret it 😅.</a:t>
            </a:r>
          </a:p>
        </p:txBody>
      </p:sp>
    </p:spTree>
    <p:extLst>
      <p:ext uri="{BB962C8B-B14F-4D97-AF65-F5344CB8AC3E}">
        <p14:creationId xmlns:p14="http://schemas.microsoft.com/office/powerpoint/2010/main" val="38425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1.66667E-6 1.48148E-6 L -0.00065 -0.51597 " pathEditMode="relative" rAng="0" ptsTypes="AA">
                                      <p:cBhvr>
                                        <p:cTn id="6" dur="1000" fill="hold"/>
                                        <p:tgtEl>
                                          <p:spTgt spid="8"/>
                                        </p:tgtEl>
                                        <p:attrNameLst>
                                          <p:attrName>ppt_x</p:attrName>
                                          <p:attrName>ppt_y</p:attrName>
                                        </p:attrNameLst>
                                      </p:cBhvr>
                                      <p:rCtr x="-39" y="-2581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90CF-69A1-4D46-55BC-2E953621CD9E}"/>
              </a:ext>
            </a:extLst>
          </p:cNvPr>
          <p:cNvSpPr>
            <a:spLocks noGrp="1"/>
          </p:cNvSpPr>
          <p:nvPr>
            <p:ph type="title"/>
          </p:nvPr>
        </p:nvSpPr>
        <p:spPr>
          <a:xfrm>
            <a:off x="838200" y="-17938"/>
            <a:ext cx="10515600" cy="1068260"/>
          </a:xfrm>
        </p:spPr>
        <p:txBody>
          <a:bodyPr>
            <a:normAutofit/>
          </a:bodyPr>
          <a:lstStyle/>
          <a:p>
            <a:r>
              <a:rPr lang="en-US" sz="5400" dirty="0"/>
              <a:t>Grammars</a:t>
            </a:r>
          </a:p>
        </p:txBody>
      </p:sp>
      <p:sp>
        <p:nvSpPr>
          <p:cNvPr id="3" name="Content Placeholder 2">
            <a:extLst>
              <a:ext uri="{FF2B5EF4-FFF2-40B4-BE49-F238E27FC236}">
                <a16:creationId xmlns:a16="http://schemas.microsoft.com/office/drawing/2014/main" id="{7C356BB4-AD4F-7B9B-C358-9441578CD024}"/>
              </a:ext>
            </a:extLst>
          </p:cNvPr>
          <p:cNvSpPr>
            <a:spLocks noGrp="1"/>
          </p:cNvSpPr>
          <p:nvPr>
            <p:ph idx="1"/>
          </p:nvPr>
        </p:nvSpPr>
        <p:spPr>
          <a:xfrm>
            <a:off x="197710" y="827897"/>
            <a:ext cx="11924270" cy="6054811"/>
          </a:xfrm>
        </p:spPr>
        <p:txBody>
          <a:bodyPr>
            <a:normAutofit fontScale="92500"/>
          </a:bodyPr>
          <a:lstStyle/>
          <a:p>
            <a:r>
              <a:rPr lang="en-US" sz="3600" dirty="0"/>
              <a:t>A human language has a </a:t>
            </a:r>
            <a:r>
              <a:rPr lang="en-US" sz="3600" b="1" i="1" dirty="0"/>
              <a:t>grammar</a:t>
            </a:r>
            <a:r>
              <a:rPr lang="en-US" sz="3600" dirty="0"/>
              <a:t> which describes the format of valid sentences</a:t>
            </a:r>
          </a:p>
          <a:p>
            <a:pPr lvl="1"/>
            <a:r>
              <a:rPr lang="en-US" sz="3200" dirty="0"/>
              <a:t>Ex: Roughly speaking, English grammar requires subject-verb-object</a:t>
            </a:r>
          </a:p>
          <a:p>
            <a:pPr marL="914400" lvl="2" indent="0">
              <a:buNone/>
            </a:pPr>
            <a:r>
              <a:rPr lang="en-US" sz="2800" dirty="0"/>
              <a:t>+: “Sally hit the baseball” (SVO)</a:t>
            </a:r>
          </a:p>
          <a:p>
            <a:pPr marL="914400" lvl="2" indent="0">
              <a:buNone/>
            </a:pPr>
            <a:r>
              <a:rPr lang="en-US" sz="2800" dirty="0"/>
              <a:t>-:  “Baseball Sally did hit” (OSV)</a:t>
            </a:r>
          </a:p>
          <a:p>
            <a:pPr lvl="1"/>
            <a:r>
              <a:rPr lang="en-US" sz="3200" dirty="0"/>
              <a:t>Ex: Roughly speaking, Spanish grammar allows subject-verb-object and subject-object-verb, depending on the context</a:t>
            </a:r>
          </a:p>
          <a:p>
            <a:pPr marL="914400" lvl="2" indent="0">
              <a:buNone/>
            </a:pPr>
            <a:r>
              <a:rPr lang="en-US" sz="2800" dirty="0"/>
              <a:t>+: “Jorge </a:t>
            </a:r>
            <a:r>
              <a:rPr lang="en-US" sz="2800" dirty="0" err="1"/>
              <a:t>llamó</a:t>
            </a:r>
            <a:r>
              <a:rPr lang="en-US" sz="2800" dirty="0"/>
              <a:t> a Fernanda” (SVO: “Jorge called Fernanda”)</a:t>
            </a:r>
          </a:p>
          <a:p>
            <a:pPr marL="914400" lvl="2" indent="0">
              <a:buNone/>
            </a:pPr>
            <a:r>
              <a:rPr lang="en-US" sz="2800" dirty="0"/>
              <a:t>+ “Jorge </a:t>
            </a:r>
            <a:r>
              <a:rPr lang="en-US" sz="2800" dirty="0" err="1"/>
              <a:t>te</a:t>
            </a:r>
            <a:r>
              <a:rPr lang="en-US" sz="2800" dirty="0"/>
              <a:t> </a:t>
            </a:r>
            <a:r>
              <a:rPr lang="en-US" sz="2800" dirty="0" err="1"/>
              <a:t>llamó</a:t>
            </a:r>
            <a:r>
              <a:rPr lang="en-US" sz="2800" dirty="0"/>
              <a:t>” (SOV: Literally “Jorge you called,” or what English speakers would state as “Jorge called you”)</a:t>
            </a:r>
          </a:p>
          <a:p>
            <a:r>
              <a:rPr lang="en-US" sz="3600" dirty="0"/>
              <a:t>By mapping the </a:t>
            </a:r>
            <a:r>
              <a:rPr lang="en-US" sz="3600" b="1" i="1" dirty="0"/>
              <a:t>syntax</a:t>
            </a:r>
            <a:r>
              <a:rPr lang="en-US" sz="3600" dirty="0"/>
              <a:t> (i.e., structure) of a particular sentence to the appropriate grammatical structure, we understand the </a:t>
            </a:r>
            <a:r>
              <a:rPr lang="en-US" sz="3600" b="1" i="1" dirty="0"/>
              <a:t>semantics</a:t>
            </a:r>
            <a:r>
              <a:rPr lang="en-US" sz="3600" dirty="0"/>
              <a:t> (i.e., meaning) of the sentence</a:t>
            </a:r>
          </a:p>
        </p:txBody>
      </p:sp>
    </p:spTree>
    <p:extLst>
      <p:ext uri="{BB962C8B-B14F-4D97-AF65-F5344CB8AC3E}">
        <p14:creationId xmlns:p14="http://schemas.microsoft.com/office/powerpoint/2010/main" val="298663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BB26-760A-E560-D991-D75FB19D2C95}"/>
              </a:ext>
            </a:extLst>
          </p:cNvPr>
          <p:cNvSpPr>
            <a:spLocks noGrp="1"/>
          </p:cNvSpPr>
          <p:nvPr>
            <p:ph type="title"/>
          </p:nvPr>
        </p:nvSpPr>
        <p:spPr>
          <a:xfrm>
            <a:off x="0" y="24714"/>
            <a:ext cx="6277232" cy="741405"/>
          </a:xfrm>
        </p:spPr>
        <p:txBody>
          <a:bodyPr/>
          <a:lstStyle/>
          <a:p>
            <a:r>
              <a:rPr lang="en-US" dirty="0"/>
              <a:t>Interpreters</a:t>
            </a:r>
          </a:p>
        </p:txBody>
      </p:sp>
      <p:sp>
        <p:nvSpPr>
          <p:cNvPr id="3" name="Content Placeholder 2">
            <a:extLst>
              <a:ext uri="{FF2B5EF4-FFF2-40B4-BE49-F238E27FC236}">
                <a16:creationId xmlns:a16="http://schemas.microsoft.com/office/drawing/2014/main" id="{5E0E635C-2E3F-07A9-ED31-E902E6DC8CF2}"/>
              </a:ext>
            </a:extLst>
          </p:cNvPr>
          <p:cNvSpPr>
            <a:spLocks noGrp="1"/>
          </p:cNvSpPr>
          <p:nvPr>
            <p:ph idx="1"/>
          </p:nvPr>
        </p:nvSpPr>
        <p:spPr>
          <a:xfrm>
            <a:off x="228600" y="734595"/>
            <a:ext cx="5820031" cy="6123405"/>
          </a:xfrm>
        </p:spPr>
        <p:txBody>
          <a:bodyPr>
            <a:normAutofit/>
          </a:bodyPr>
          <a:lstStyle/>
          <a:p>
            <a:r>
              <a:rPr lang="en-US" dirty="0"/>
              <a:t>Given an AST, a compiler generates CPU instructions that implement the semantics of the AST</a:t>
            </a:r>
          </a:p>
          <a:p>
            <a:r>
              <a:rPr lang="en-US" dirty="0"/>
              <a:t>Given an AST, an </a:t>
            </a:r>
            <a:r>
              <a:rPr lang="en-US" b="1" i="1" dirty="0"/>
              <a:t>interpreter</a:t>
            </a:r>
            <a:r>
              <a:rPr lang="en-US" dirty="0"/>
              <a:t> executes the program directly</a:t>
            </a:r>
          </a:p>
          <a:p>
            <a:pPr lvl="1"/>
            <a:r>
              <a:rPr lang="en-US" dirty="0"/>
              <a:t>The interpreter implements data structures that represent a software-level “virtual” CPU</a:t>
            </a:r>
          </a:p>
          <a:p>
            <a:pPr lvl="1"/>
            <a:r>
              <a:rPr lang="en-US" dirty="0"/>
              <a:t>The interpreter iterates through the AST (or more commonly, through </a:t>
            </a:r>
            <a:r>
              <a:rPr lang="en-US" b="1" i="1" dirty="0"/>
              <a:t>bytecode</a:t>
            </a:r>
            <a:r>
              <a:rPr lang="en-US" dirty="0"/>
              <a:t> derived from the AST), updating the virtual CPU as required by the AST/bytecode</a:t>
            </a:r>
          </a:p>
          <a:p>
            <a:pPr lvl="1"/>
            <a:r>
              <a:rPr lang="en-US" dirty="0"/>
              <a:t>If the AST/bytecode wants to interact with the outside world, the interpreter issues the appropriate system calls</a:t>
            </a:r>
          </a:p>
        </p:txBody>
      </p:sp>
      <p:sp>
        <p:nvSpPr>
          <p:cNvPr id="5" name="TextBox 4">
            <a:extLst>
              <a:ext uri="{FF2B5EF4-FFF2-40B4-BE49-F238E27FC236}">
                <a16:creationId xmlns:a16="http://schemas.microsoft.com/office/drawing/2014/main" id="{A9775217-906B-7EDF-4FEF-4B06CCA8BA17}"/>
              </a:ext>
            </a:extLst>
          </p:cNvPr>
          <p:cNvSpPr txBox="1"/>
          <p:nvPr/>
        </p:nvSpPr>
        <p:spPr>
          <a:xfrm>
            <a:off x="6277232" y="62616"/>
            <a:ext cx="4290884" cy="1015663"/>
          </a:xfrm>
          <a:prstGeom prst="rect">
            <a:avLst/>
          </a:prstGeom>
          <a:noFill/>
        </p:spPr>
        <p:txBody>
          <a:bodyPr wrap="square">
            <a:spAutoFit/>
          </a:bodyPr>
          <a:lstStyle/>
          <a:p>
            <a:pPr>
              <a:lnSpc>
                <a:spcPts val="2300"/>
              </a:lnSpc>
            </a:pPr>
            <a:r>
              <a:rPr lang="en-US" sz="2000" dirty="0">
                <a:solidFill>
                  <a:srgbClr val="00B050"/>
                </a:solidFill>
                <a:latin typeface="Lucida Console" panose="020B0609040504020204" pitchFamily="49" charset="0"/>
              </a:rPr>
              <a:t>#Python code</a:t>
            </a:r>
          </a:p>
          <a:p>
            <a:pPr>
              <a:lnSpc>
                <a:spcPts val="2300"/>
              </a:lnSpc>
            </a:pPr>
            <a:r>
              <a:rPr lang="en-US" sz="2000" dirty="0">
                <a:solidFill>
                  <a:schemeClr val="accent1"/>
                </a:solidFill>
                <a:latin typeface="Lucida Console" panose="020B0609040504020204" pitchFamily="49" charset="0"/>
              </a:rPr>
              <a:t>def</a:t>
            </a:r>
            <a:r>
              <a:rPr lang="en-US" sz="2000" dirty="0">
                <a:latin typeface="Lucida Console" panose="020B0609040504020204" pitchFamily="49" charset="0"/>
              </a:rPr>
              <a:t> </a:t>
            </a:r>
            <a:r>
              <a:rPr lang="en-US" sz="2000" dirty="0" err="1">
                <a:latin typeface="Lucida Console" panose="020B0609040504020204" pitchFamily="49" charset="0"/>
              </a:rPr>
              <a:t>mult</a:t>
            </a:r>
            <a:r>
              <a:rPr lang="en-US" sz="2000" dirty="0">
                <a:latin typeface="Lucida Console" panose="020B0609040504020204" pitchFamily="49" charset="0"/>
              </a:rPr>
              <a:t>(</a:t>
            </a:r>
            <a:r>
              <a:rPr lang="en-US" sz="2000" dirty="0" err="1">
                <a:latin typeface="Lucida Console" panose="020B0609040504020204" pitchFamily="49" charset="0"/>
              </a:rPr>
              <a:t>i</a:t>
            </a:r>
            <a:r>
              <a:rPr lang="en-US" sz="2000" dirty="0">
                <a:latin typeface="Lucida Console" panose="020B0609040504020204" pitchFamily="49" charset="0"/>
              </a:rPr>
              <a:t>, j):</a:t>
            </a:r>
          </a:p>
          <a:p>
            <a:pPr>
              <a:lnSpc>
                <a:spcPts val="2300"/>
              </a:lnSpc>
            </a:pPr>
            <a:r>
              <a:rPr lang="en-US" sz="2000" dirty="0">
                <a:solidFill>
                  <a:schemeClr val="accent1"/>
                </a:solidFill>
                <a:latin typeface="Lucida Console" panose="020B0609040504020204" pitchFamily="49" charset="0"/>
              </a:rPr>
              <a:t>    return</a:t>
            </a:r>
            <a:r>
              <a:rPr lang="en-US" sz="2000" dirty="0">
                <a:latin typeface="Lucida Console" panose="020B0609040504020204" pitchFamily="49" charset="0"/>
              </a:rPr>
              <a:t> </a:t>
            </a:r>
            <a:r>
              <a:rPr lang="en-US" sz="2000" dirty="0" err="1">
                <a:latin typeface="Lucida Console" panose="020B0609040504020204" pitchFamily="49" charset="0"/>
              </a:rPr>
              <a:t>i</a:t>
            </a:r>
            <a:r>
              <a:rPr lang="en-US" sz="2000" dirty="0">
                <a:latin typeface="Lucida Console" panose="020B0609040504020204" pitchFamily="49" charset="0"/>
              </a:rPr>
              <a:t> * j</a:t>
            </a:r>
          </a:p>
        </p:txBody>
      </p:sp>
      <p:sp>
        <p:nvSpPr>
          <p:cNvPr id="6" name="TextBox 5">
            <a:extLst>
              <a:ext uri="{FF2B5EF4-FFF2-40B4-BE49-F238E27FC236}">
                <a16:creationId xmlns:a16="http://schemas.microsoft.com/office/drawing/2014/main" id="{21256DCC-E2F6-9CBC-29B4-E9A62CF32C4D}"/>
              </a:ext>
            </a:extLst>
          </p:cNvPr>
          <p:cNvSpPr txBox="1"/>
          <p:nvPr/>
        </p:nvSpPr>
        <p:spPr>
          <a:xfrm>
            <a:off x="6277232" y="1225689"/>
            <a:ext cx="5914768" cy="5696431"/>
          </a:xfrm>
          <a:prstGeom prst="rect">
            <a:avLst/>
          </a:prstGeom>
          <a:noFill/>
        </p:spPr>
        <p:txBody>
          <a:bodyPr wrap="square">
            <a:spAutoFit/>
          </a:bodyPr>
          <a:lstStyle/>
          <a:p>
            <a:pPr>
              <a:lnSpc>
                <a:spcPts val="2300"/>
              </a:lnSpc>
            </a:pPr>
            <a:r>
              <a:rPr lang="en-US" sz="2000" dirty="0">
                <a:solidFill>
                  <a:srgbClr val="00B050"/>
                </a:solidFill>
                <a:latin typeface="Lucida Console" panose="020B0609040504020204" pitchFamily="49" charset="0"/>
              </a:rPr>
              <a:t>#Python bytecode</a:t>
            </a:r>
          </a:p>
          <a:p>
            <a:pPr>
              <a:lnSpc>
                <a:spcPts val="2300"/>
              </a:lnSpc>
            </a:pPr>
            <a:r>
              <a:rPr lang="en-US" sz="2000" dirty="0">
                <a:solidFill>
                  <a:srgbClr val="00B050"/>
                </a:solidFill>
                <a:latin typeface="Lucida Console" panose="020B0609040504020204" pitchFamily="49" charset="0"/>
              </a:rPr>
              <a:t>#The interpreter associates each </a:t>
            </a:r>
          </a:p>
          <a:p>
            <a:pPr>
              <a:lnSpc>
                <a:spcPts val="2300"/>
              </a:lnSpc>
            </a:pPr>
            <a:r>
              <a:rPr lang="en-US" sz="2000" dirty="0">
                <a:solidFill>
                  <a:srgbClr val="00B050"/>
                </a:solidFill>
                <a:latin typeface="Lucida Console" panose="020B0609040504020204" pitchFamily="49" charset="0"/>
              </a:rPr>
              <a:t>#function has a </a:t>
            </a:r>
            <a:r>
              <a:rPr lang="en-US" sz="2000" dirty="0" err="1">
                <a:solidFill>
                  <a:srgbClr val="00B050"/>
                </a:solidFill>
                <a:latin typeface="Lucida Console" panose="020B0609040504020204" pitchFamily="49" charset="0"/>
              </a:rPr>
              <a:t>co_varnames</a:t>
            </a:r>
            <a:r>
              <a:rPr lang="en-US" sz="2000" dirty="0">
                <a:solidFill>
                  <a:srgbClr val="00B050"/>
                </a:solidFill>
                <a:latin typeface="Lucida Console" panose="020B0609040504020204" pitchFamily="49" charset="0"/>
              </a:rPr>
              <a:t> tuple</a:t>
            </a:r>
          </a:p>
          <a:p>
            <a:pPr>
              <a:lnSpc>
                <a:spcPts val="2300"/>
              </a:lnSpc>
            </a:pPr>
            <a:r>
              <a:rPr lang="en-US" sz="2000" dirty="0">
                <a:solidFill>
                  <a:srgbClr val="00B050"/>
                </a:solidFill>
                <a:latin typeface="Lucida Console" panose="020B0609040504020204" pitchFamily="49" charset="0"/>
              </a:rPr>
              <a:t>#that contains the locations of the</a:t>
            </a:r>
          </a:p>
          <a:p>
            <a:pPr>
              <a:lnSpc>
                <a:spcPts val="2300"/>
              </a:lnSpc>
            </a:pPr>
            <a:r>
              <a:rPr lang="en-US" sz="2000" dirty="0">
                <a:solidFill>
                  <a:srgbClr val="00B050"/>
                </a:solidFill>
                <a:latin typeface="Lucida Console" panose="020B0609040504020204" pitchFamily="49" charset="0"/>
              </a:rPr>
              <a:t>#function’s </a:t>
            </a:r>
            <a:r>
              <a:rPr lang="en-US" sz="2000" dirty="0" err="1">
                <a:solidFill>
                  <a:srgbClr val="00B050"/>
                </a:solidFill>
                <a:latin typeface="Lucida Console" panose="020B0609040504020204" pitchFamily="49" charset="0"/>
              </a:rPr>
              <a:t>args</a:t>
            </a:r>
            <a:r>
              <a:rPr lang="en-US" sz="2000" dirty="0">
                <a:solidFill>
                  <a:srgbClr val="00B050"/>
                </a:solidFill>
                <a:latin typeface="Lucida Console" panose="020B0609040504020204" pitchFamily="49" charset="0"/>
              </a:rPr>
              <a:t> and local vars.</a:t>
            </a:r>
          </a:p>
          <a:p>
            <a:pPr>
              <a:lnSpc>
                <a:spcPts val="2300"/>
              </a:lnSpc>
            </a:pPr>
            <a:endParaRPr lang="en-US" sz="2000" dirty="0">
              <a:solidFill>
                <a:srgbClr val="00B050"/>
              </a:solidFill>
              <a:latin typeface="Lucida Console" panose="020B0609040504020204" pitchFamily="49" charset="0"/>
            </a:endParaRPr>
          </a:p>
          <a:p>
            <a:pPr>
              <a:lnSpc>
                <a:spcPts val="2300"/>
              </a:lnSpc>
            </a:pPr>
            <a:r>
              <a:rPr lang="en-US" sz="2000" dirty="0">
                <a:solidFill>
                  <a:srgbClr val="00B050"/>
                </a:solidFill>
                <a:latin typeface="Lucida Console" panose="020B0609040504020204" pitchFamily="49" charset="0"/>
              </a:rPr>
              <a:t>#The LOAD_FAST </a:t>
            </a:r>
            <a:r>
              <a:rPr lang="en-US" sz="2000" dirty="0" err="1">
                <a:solidFill>
                  <a:srgbClr val="00B050"/>
                </a:solidFill>
                <a:latin typeface="Lucida Console" panose="020B0609040504020204" pitchFamily="49" charset="0"/>
              </a:rPr>
              <a:t>i</a:t>
            </a:r>
            <a:r>
              <a:rPr lang="en-US" sz="2000" dirty="0">
                <a:solidFill>
                  <a:srgbClr val="00B050"/>
                </a:solidFill>
                <a:latin typeface="Lucida Console" panose="020B0609040504020204" pitchFamily="49" charset="0"/>
              </a:rPr>
              <a:t> bytecode pushes</a:t>
            </a:r>
          </a:p>
          <a:p>
            <a:pPr>
              <a:lnSpc>
                <a:spcPts val="2300"/>
              </a:lnSpc>
            </a:pPr>
            <a:r>
              <a:rPr lang="en-US" sz="2000" dirty="0">
                <a:solidFill>
                  <a:srgbClr val="00B050"/>
                </a:solidFill>
                <a:latin typeface="Lucida Console" panose="020B0609040504020204" pitchFamily="49" charset="0"/>
              </a:rPr>
              <a:t>#co_varnames[i] onto the interpreter</a:t>
            </a:r>
          </a:p>
          <a:p>
            <a:pPr>
              <a:lnSpc>
                <a:spcPts val="2300"/>
              </a:lnSpc>
            </a:pPr>
            <a:r>
              <a:rPr lang="en-US" sz="2000" dirty="0">
                <a:solidFill>
                  <a:srgbClr val="00B050"/>
                </a:solidFill>
                <a:latin typeface="Lucida Console" panose="020B0609040504020204" pitchFamily="49" charset="0"/>
              </a:rPr>
              <a:t>#stack.</a:t>
            </a:r>
          </a:p>
          <a:p>
            <a:pPr>
              <a:lnSpc>
                <a:spcPts val="2300"/>
              </a:lnSpc>
            </a:pPr>
            <a:r>
              <a:rPr lang="en-US" sz="2000" dirty="0">
                <a:solidFill>
                  <a:schemeClr val="accent1"/>
                </a:solidFill>
                <a:latin typeface="Lucida Console" panose="020B0609040504020204" pitchFamily="49" charset="0"/>
              </a:rPr>
              <a:t>LOAD_FAST</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0</a:t>
            </a:r>
            <a:r>
              <a:rPr lang="en-US" sz="2000" dirty="0">
                <a:latin typeface="Lucida Console" panose="020B0609040504020204" pitchFamily="49" charset="0"/>
              </a:rPr>
              <a:t> </a:t>
            </a:r>
            <a:r>
              <a:rPr lang="en-US" sz="2000" dirty="0">
                <a:solidFill>
                  <a:srgbClr val="00B050"/>
                </a:solidFill>
                <a:latin typeface="Lucida Console" panose="020B0609040504020204" pitchFamily="49" charset="0"/>
              </a:rPr>
              <a:t>#i</a:t>
            </a:r>
          </a:p>
          <a:p>
            <a:pPr>
              <a:lnSpc>
                <a:spcPts val="2300"/>
              </a:lnSpc>
            </a:pPr>
            <a:r>
              <a:rPr lang="en-US" sz="2000" dirty="0">
                <a:solidFill>
                  <a:schemeClr val="accent1"/>
                </a:solidFill>
                <a:latin typeface="Lucida Console" panose="020B0609040504020204" pitchFamily="49" charset="0"/>
              </a:rPr>
              <a:t>LOAD_FAST</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1</a:t>
            </a:r>
            <a:r>
              <a:rPr lang="en-US" sz="2000" dirty="0">
                <a:latin typeface="Lucida Console" panose="020B0609040504020204" pitchFamily="49" charset="0"/>
              </a:rPr>
              <a:t> </a:t>
            </a:r>
            <a:r>
              <a:rPr lang="en-US" sz="2000" dirty="0">
                <a:solidFill>
                  <a:srgbClr val="00B050"/>
                </a:solidFill>
                <a:latin typeface="Lucida Console" panose="020B0609040504020204" pitchFamily="49" charset="0"/>
              </a:rPr>
              <a:t>#j</a:t>
            </a:r>
          </a:p>
          <a:p>
            <a:pPr>
              <a:lnSpc>
                <a:spcPts val="2300"/>
              </a:lnSpc>
            </a:pPr>
            <a:endParaRPr lang="en-US" sz="2000" dirty="0">
              <a:solidFill>
                <a:srgbClr val="00B050"/>
              </a:solidFill>
              <a:latin typeface="Lucida Console" panose="020B0609040504020204" pitchFamily="49" charset="0"/>
            </a:endParaRPr>
          </a:p>
          <a:p>
            <a:pPr>
              <a:lnSpc>
                <a:spcPts val="2300"/>
              </a:lnSpc>
            </a:pPr>
            <a:r>
              <a:rPr lang="en-US" sz="2000" dirty="0">
                <a:solidFill>
                  <a:srgbClr val="00B050"/>
                </a:solidFill>
                <a:latin typeface="Lucida Console" panose="020B0609040504020204" pitchFamily="49" charset="0"/>
              </a:rPr>
              <a:t>#Pop two items off the stack, perform</a:t>
            </a:r>
          </a:p>
          <a:p>
            <a:pPr>
              <a:lnSpc>
                <a:spcPts val="2300"/>
              </a:lnSpc>
            </a:pPr>
            <a:r>
              <a:rPr lang="en-US" sz="2000" dirty="0">
                <a:solidFill>
                  <a:srgbClr val="00B050"/>
                </a:solidFill>
                <a:latin typeface="Lucida Console" panose="020B0609040504020204" pitchFamily="49" charset="0"/>
              </a:rPr>
              <a:t>#an operation on them, and push the</a:t>
            </a:r>
          </a:p>
          <a:p>
            <a:pPr>
              <a:lnSpc>
                <a:spcPts val="2300"/>
              </a:lnSpc>
            </a:pPr>
            <a:r>
              <a:rPr lang="en-US" sz="2000" dirty="0">
                <a:solidFill>
                  <a:srgbClr val="00B050"/>
                </a:solidFill>
                <a:latin typeface="Lucida Console" panose="020B0609040504020204" pitchFamily="49" charset="0"/>
              </a:rPr>
              <a:t>#result.</a:t>
            </a:r>
          </a:p>
          <a:p>
            <a:pPr>
              <a:lnSpc>
                <a:spcPts val="2300"/>
              </a:lnSpc>
            </a:pPr>
            <a:r>
              <a:rPr lang="en-US" sz="2000" dirty="0">
                <a:solidFill>
                  <a:schemeClr val="accent1"/>
                </a:solidFill>
                <a:latin typeface="Lucida Console" panose="020B0609040504020204" pitchFamily="49" charset="0"/>
              </a:rPr>
              <a:t>BINARY_OP</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5</a:t>
            </a:r>
            <a:r>
              <a:rPr lang="en-US" sz="2000" dirty="0">
                <a:latin typeface="Lucida Console" panose="020B0609040504020204" pitchFamily="49" charset="0"/>
              </a:rPr>
              <a:t> </a:t>
            </a:r>
            <a:r>
              <a:rPr lang="en-US" sz="2000" dirty="0">
                <a:solidFill>
                  <a:srgbClr val="00B050"/>
                </a:solidFill>
                <a:latin typeface="Lucida Console" panose="020B0609040504020204" pitchFamily="49" charset="0"/>
              </a:rPr>
              <a:t>#*</a:t>
            </a:r>
          </a:p>
          <a:p>
            <a:pPr>
              <a:lnSpc>
                <a:spcPts val="2300"/>
              </a:lnSpc>
            </a:pPr>
            <a:endParaRPr lang="en-US" sz="2000" dirty="0">
              <a:solidFill>
                <a:schemeClr val="accent1"/>
              </a:solidFill>
              <a:latin typeface="Lucida Console" panose="020B0609040504020204" pitchFamily="49" charset="0"/>
            </a:endParaRPr>
          </a:p>
          <a:p>
            <a:pPr>
              <a:lnSpc>
                <a:spcPts val="2300"/>
              </a:lnSpc>
            </a:pPr>
            <a:r>
              <a:rPr lang="en-US" sz="2000" dirty="0">
                <a:solidFill>
                  <a:srgbClr val="00B050"/>
                </a:solidFill>
                <a:latin typeface="Lucida Console" panose="020B0609040504020204" pitchFamily="49" charset="0"/>
              </a:rPr>
              <a:t>#Pop the top-of-stack and return it.</a:t>
            </a:r>
          </a:p>
          <a:p>
            <a:pPr>
              <a:lnSpc>
                <a:spcPts val="2300"/>
              </a:lnSpc>
            </a:pPr>
            <a:r>
              <a:rPr lang="en-US" sz="2000" dirty="0">
                <a:solidFill>
                  <a:schemeClr val="accent1"/>
                </a:solidFill>
                <a:latin typeface="Lucida Console" panose="020B0609040504020204" pitchFamily="49" charset="0"/>
              </a:rPr>
              <a:t>RETURN_VALUE</a:t>
            </a:r>
          </a:p>
        </p:txBody>
      </p:sp>
      <p:cxnSp>
        <p:nvCxnSpPr>
          <p:cNvPr id="7" name="Straight Connector 6">
            <a:extLst>
              <a:ext uri="{FF2B5EF4-FFF2-40B4-BE49-F238E27FC236}">
                <a16:creationId xmlns:a16="http://schemas.microsoft.com/office/drawing/2014/main" id="{728A1AE9-3157-D7A7-619A-6CC81960482E}"/>
              </a:ext>
            </a:extLst>
          </p:cNvPr>
          <p:cNvCxnSpPr>
            <a:cxnSpLocks/>
          </p:cNvCxnSpPr>
          <p:nvPr/>
        </p:nvCxnSpPr>
        <p:spPr>
          <a:xfrm flipH="1">
            <a:off x="6133071" y="1151547"/>
            <a:ext cx="5951838"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9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4978E-B87E-7E3F-F3B8-9C1FC9297BFD}"/>
              </a:ext>
            </a:extLst>
          </p:cNvPr>
          <p:cNvSpPr>
            <a:spLocks noGrp="1"/>
          </p:cNvSpPr>
          <p:nvPr>
            <p:ph type="title"/>
          </p:nvPr>
        </p:nvSpPr>
        <p:spPr>
          <a:xfrm>
            <a:off x="838200" y="-98854"/>
            <a:ext cx="10515600" cy="907621"/>
          </a:xfrm>
        </p:spPr>
        <p:txBody>
          <a:bodyPr/>
          <a:lstStyle/>
          <a:p>
            <a:r>
              <a:rPr lang="en-US" dirty="0"/>
              <a:t>Compilation vs. Interpretation</a:t>
            </a:r>
          </a:p>
        </p:txBody>
      </p:sp>
      <p:sp>
        <p:nvSpPr>
          <p:cNvPr id="3" name="Content Placeholder 2">
            <a:extLst>
              <a:ext uri="{FF2B5EF4-FFF2-40B4-BE49-F238E27FC236}">
                <a16:creationId xmlns:a16="http://schemas.microsoft.com/office/drawing/2014/main" id="{C5B226A6-3546-ABCA-C629-25E5419D633B}"/>
              </a:ext>
            </a:extLst>
          </p:cNvPr>
          <p:cNvSpPr>
            <a:spLocks noGrp="1"/>
          </p:cNvSpPr>
          <p:nvPr>
            <p:ph idx="1"/>
          </p:nvPr>
        </p:nvSpPr>
        <p:spPr>
          <a:xfrm>
            <a:off x="838200" y="642551"/>
            <a:ext cx="10515600" cy="6141308"/>
          </a:xfrm>
        </p:spPr>
        <p:txBody>
          <a:bodyPr>
            <a:normAutofit fontScale="92500" lnSpcReduction="10000"/>
          </a:bodyPr>
          <a:lstStyle/>
          <a:p>
            <a:r>
              <a:rPr lang="en-US" sz="3200" dirty="0"/>
              <a:t>In the “edit-compile-run” loop, the “compile” phase is faster with an interpreter</a:t>
            </a:r>
          </a:p>
          <a:p>
            <a:pPr lvl="1"/>
            <a:r>
              <a:rPr lang="en-US" sz="2800" dirty="0"/>
              <a:t>The interpreter just has to translate source code to an intermediate form and can then execute that intermediate form</a:t>
            </a:r>
          </a:p>
          <a:p>
            <a:pPr lvl="1"/>
            <a:r>
              <a:rPr lang="en-US" sz="2800" dirty="0"/>
              <a:t>A compiler must translate the intermediate form to native CPU instructions before the program can run</a:t>
            </a:r>
          </a:p>
          <a:p>
            <a:r>
              <a:rPr lang="en-US" sz="3200" dirty="0"/>
              <a:t>However, once a program has been compiled, it will typically run faster than an interpreted version</a:t>
            </a:r>
          </a:p>
          <a:p>
            <a:pPr lvl="1"/>
            <a:r>
              <a:rPr lang="en-US" sz="2800" dirty="0"/>
              <a:t>An interpreter requires extra “bookkeeping” instructions to maintain the state of the virtual CPU</a:t>
            </a:r>
          </a:p>
          <a:p>
            <a:pPr lvl="1"/>
            <a:r>
              <a:rPr lang="en-US" sz="2800" dirty="0"/>
              <a:t>A compiled version of a program only runs the instructions necessary to implement the program’s semantics</a:t>
            </a:r>
          </a:p>
          <a:p>
            <a:r>
              <a:rPr lang="en-US" sz="3200" dirty="0"/>
              <a:t>For performance reasons, interpreters are often written in C/C++</a:t>
            </a:r>
          </a:p>
          <a:p>
            <a:pPr lvl="1"/>
            <a:r>
              <a:rPr lang="en-US" sz="2800" dirty="0"/>
              <a:t>Ex: The </a:t>
            </a:r>
            <a:r>
              <a:rPr lang="en-US" sz="2800" dirty="0" err="1"/>
              <a:t>CPython</a:t>
            </a:r>
            <a:r>
              <a:rPr lang="en-US" sz="2800" dirty="0"/>
              <a:t> Python interpreter is written in C and Python</a:t>
            </a:r>
          </a:p>
          <a:p>
            <a:pPr lvl="1"/>
            <a:r>
              <a:rPr lang="en-US" sz="2800" dirty="0"/>
              <a:t>Ex: The </a:t>
            </a:r>
            <a:r>
              <a:rPr lang="en-US" sz="2800" dirty="0" err="1"/>
              <a:t>HotSpot</a:t>
            </a:r>
            <a:r>
              <a:rPr lang="en-US" sz="2800" dirty="0"/>
              <a:t> Java virtual machine is written in C/C++ and Java</a:t>
            </a:r>
          </a:p>
        </p:txBody>
      </p:sp>
    </p:spTree>
    <p:extLst>
      <p:ext uri="{BB962C8B-B14F-4D97-AF65-F5344CB8AC3E}">
        <p14:creationId xmlns:p14="http://schemas.microsoft.com/office/powerpoint/2010/main" val="369697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2F33-3C76-BF93-282C-9B81F7C0A907}"/>
              </a:ext>
            </a:extLst>
          </p:cNvPr>
          <p:cNvSpPr>
            <a:spLocks noGrp="1"/>
          </p:cNvSpPr>
          <p:nvPr>
            <p:ph type="title"/>
          </p:nvPr>
        </p:nvSpPr>
        <p:spPr>
          <a:xfrm>
            <a:off x="838200" y="-17938"/>
            <a:ext cx="10515600" cy="1068260"/>
          </a:xfrm>
        </p:spPr>
        <p:txBody>
          <a:bodyPr>
            <a:normAutofit/>
          </a:bodyPr>
          <a:lstStyle/>
          <a:p>
            <a:r>
              <a:rPr lang="en-US" sz="5400" dirty="0"/>
              <a:t>Grammars</a:t>
            </a:r>
          </a:p>
        </p:txBody>
      </p:sp>
      <p:sp>
        <p:nvSpPr>
          <p:cNvPr id="3" name="Content Placeholder 2">
            <a:extLst>
              <a:ext uri="{FF2B5EF4-FFF2-40B4-BE49-F238E27FC236}">
                <a16:creationId xmlns:a16="http://schemas.microsoft.com/office/drawing/2014/main" id="{5D4EC08D-65DD-5113-7632-23BF4C11B975}"/>
              </a:ext>
            </a:extLst>
          </p:cNvPr>
          <p:cNvSpPr>
            <a:spLocks noGrp="1"/>
          </p:cNvSpPr>
          <p:nvPr>
            <p:ph idx="1"/>
          </p:nvPr>
        </p:nvSpPr>
        <p:spPr>
          <a:xfrm>
            <a:off x="197710" y="827897"/>
            <a:ext cx="11924270" cy="6054811"/>
          </a:xfrm>
        </p:spPr>
        <p:txBody>
          <a:bodyPr>
            <a:normAutofit fontScale="92500"/>
          </a:bodyPr>
          <a:lstStyle/>
          <a:p>
            <a:r>
              <a:rPr lang="en-US" sz="3600" dirty="0"/>
              <a:t>A human language has a </a:t>
            </a:r>
            <a:r>
              <a:rPr lang="en-US" sz="3600" b="1" i="1" dirty="0"/>
              <a:t>grammar</a:t>
            </a:r>
            <a:r>
              <a:rPr lang="en-US" sz="3600" dirty="0"/>
              <a:t> which describes the format of valid sentences</a:t>
            </a:r>
          </a:p>
          <a:p>
            <a:pPr lvl="1"/>
            <a:r>
              <a:rPr lang="en-US" sz="3200" dirty="0"/>
              <a:t>Ex: Roughly speaking, English grammar requires subject-verb-object</a:t>
            </a:r>
          </a:p>
          <a:p>
            <a:pPr lvl="2"/>
            <a:r>
              <a:rPr lang="en-US" sz="2800" dirty="0"/>
              <a:t>+: “Sally hit the baseball” (SVO)</a:t>
            </a:r>
          </a:p>
          <a:p>
            <a:pPr lvl="2"/>
            <a:r>
              <a:rPr lang="en-US" sz="2800" dirty="0"/>
              <a:t>-:  “Baseball Sally did hit” (OSV)</a:t>
            </a:r>
          </a:p>
          <a:p>
            <a:pPr lvl="1"/>
            <a:r>
              <a:rPr lang="en-US" sz="3200" dirty="0"/>
              <a:t>Ex: Roughly speaking, Spanish grammar allows subject-verb-object and subject-object-verb, depending on the context</a:t>
            </a:r>
          </a:p>
          <a:p>
            <a:pPr lvl="2"/>
            <a:r>
              <a:rPr lang="en-US" sz="2800" dirty="0"/>
              <a:t>+: “Jorge </a:t>
            </a:r>
            <a:r>
              <a:rPr lang="en-US" sz="2800" dirty="0" err="1"/>
              <a:t>llamó</a:t>
            </a:r>
            <a:r>
              <a:rPr lang="en-US" sz="2800" dirty="0"/>
              <a:t> a Fernanda” (SVO: “Jorge called Fernanda”)</a:t>
            </a:r>
          </a:p>
          <a:p>
            <a:pPr lvl="2"/>
            <a:r>
              <a:rPr lang="en-US" sz="2800" dirty="0"/>
              <a:t>+ “Jorge </a:t>
            </a:r>
            <a:r>
              <a:rPr lang="en-US" sz="2800" dirty="0" err="1"/>
              <a:t>te</a:t>
            </a:r>
            <a:r>
              <a:rPr lang="en-US" sz="2800" dirty="0"/>
              <a:t> </a:t>
            </a:r>
            <a:r>
              <a:rPr lang="en-US" sz="2800" dirty="0" err="1"/>
              <a:t>llamó</a:t>
            </a:r>
            <a:r>
              <a:rPr lang="en-US" sz="2800" dirty="0"/>
              <a:t>” (SOV: Literally “Jorge you called,” or what English speakers would state as “Jorge called you”)</a:t>
            </a:r>
          </a:p>
          <a:p>
            <a:r>
              <a:rPr lang="en-US" sz="3600" dirty="0"/>
              <a:t>By mapping the </a:t>
            </a:r>
            <a:r>
              <a:rPr lang="en-US" sz="3600" b="1" i="1" dirty="0"/>
              <a:t>syntax</a:t>
            </a:r>
            <a:r>
              <a:rPr lang="en-US" sz="3600" dirty="0"/>
              <a:t> (i.e., structure) of a particular sentence to the appropriate grammatical structure, we understand the </a:t>
            </a:r>
            <a:r>
              <a:rPr lang="en-US" sz="3600" b="1" i="1" dirty="0"/>
              <a:t>semantics</a:t>
            </a:r>
            <a:r>
              <a:rPr lang="en-US" sz="3600" dirty="0"/>
              <a:t> (i.e., meaning) of the sentence</a:t>
            </a:r>
          </a:p>
        </p:txBody>
      </p:sp>
      <p:grpSp>
        <p:nvGrpSpPr>
          <p:cNvPr id="7" name="Group 6">
            <a:extLst>
              <a:ext uri="{FF2B5EF4-FFF2-40B4-BE49-F238E27FC236}">
                <a16:creationId xmlns:a16="http://schemas.microsoft.com/office/drawing/2014/main" id="{34976B42-28C0-F7CD-E52C-EB3209D36641}"/>
              </a:ext>
            </a:extLst>
          </p:cNvPr>
          <p:cNvGrpSpPr/>
          <p:nvPr/>
        </p:nvGrpSpPr>
        <p:grpSpPr>
          <a:xfrm>
            <a:off x="0" y="-17938"/>
            <a:ext cx="12344400" cy="6900646"/>
            <a:chOff x="0" y="0"/>
            <a:chExt cx="12192000" cy="6863742"/>
          </a:xfrm>
        </p:grpSpPr>
        <p:pic>
          <p:nvPicPr>
            <p:cNvPr id="5" name="Picture 4">
              <a:extLst>
                <a:ext uri="{FF2B5EF4-FFF2-40B4-BE49-F238E27FC236}">
                  <a16:creationId xmlns:a16="http://schemas.microsoft.com/office/drawing/2014/main" id="{A6F10E8E-5000-E3F9-A817-C8496DC1419A}"/>
                </a:ext>
              </a:extLst>
            </p:cNvPr>
            <p:cNvPicPr>
              <a:picLocks noChangeAspect="1"/>
            </p:cNvPicPr>
            <p:nvPr/>
          </p:nvPicPr>
          <p:blipFill>
            <a:blip r:embed="rId3"/>
            <a:stretch>
              <a:fillRect/>
            </a:stretch>
          </p:blipFill>
          <p:spPr>
            <a:xfrm>
              <a:off x="0" y="0"/>
              <a:ext cx="12192000" cy="6863742"/>
            </a:xfrm>
            <a:prstGeom prst="rect">
              <a:avLst/>
            </a:prstGeom>
          </p:spPr>
        </p:pic>
        <p:sp>
          <p:nvSpPr>
            <p:cNvPr id="6" name="TextBox 5">
              <a:extLst>
                <a:ext uri="{FF2B5EF4-FFF2-40B4-BE49-F238E27FC236}">
                  <a16:creationId xmlns:a16="http://schemas.microsoft.com/office/drawing/2014/main" id="{14E613B7-B5C2-EB27-5B93-DC900BF67774}"/>
                </a:ext>
              </a:extLst>
            </p:cNvPr>
            <p:cNvSpPr txBox="1"/>
            <p:nvPr/>
          </p:nvSpPr>
          <p:spPr>
            <a:xfrm>
              <a:off x="8241957" y="0"/>
              <a:ext cx="3950043" cy="1200329"/>
            </a:xfrm>
            <a:prstGeom prst="rect">
              <a:avLst/>
            </a:prstGeom>
            <a:solidFill>
              <a:schemeClr val="bg1">
                <a:alpha val="31000"/>
              </a:schemeClr>
            </a:solidFill>
            <a:ln>
              <a:noFill/>
            </a:ln>
          </p:spPr>
          <p:txBody>
            <a:bodyPr wrap="square" rtlCol="0">
              <a:spAutoFit/>
            </a:bodyPr>
            <a:lstStyle/>
            <a:p>
              <a:r>
                <a:rPr lang="en-US" sz="3600" b="1" dirty="0">
                  <a:solidFill>
                    <a:schemeClr val="bg1"/>
                  </a:solidFill>
                  <a:latin typeface="Segoe UI" panose="020B0502040204020203" pitchFamily="34" charset="0"/>
                  <a:cs typeface="Segoe UI" panose="020B0502040204020203" pitchFamily="34" charset="0"/>
                </a:rPr>
                <a:t>Excerpt from the Python grammar</a:t>
              </a:r>
            </a:p>
          </p:txBody>
        </p:sp>
      </p:grpSp>
    </p:spTree>
    <p:extLst>
      <p:ext uri="{BB962C8B-B14F-4D97-AF65-F5344CB8AC3E}">
        <p14:creationId xmlns:p14="http://schemas.microsoft.com/office/powerpoint/2010/main" val="147838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4D9CB05-8A45-1ADD-765E-2D26B7181987}"/>
              </a:ext>
            </a:extLst>
          </p:cNvPr>
          <p:cNvGrpSpPr/>
          <p:nvPr/>
        </p:nvGrpSpPr>
        <p:grpSpPr>
          <a:xfrm>
            <a:off x="0" y="-76929"/>
            <a:ext cx="12443252" cy="7011857"/>
            <a:chOff x="-18533" y="0"/>
            <a:chExt cx="12210533" cy="6858000"/>
          </a:xfrm>
        </p:grpSpPr>
        <p:pic>
          <p:nvPicPr>
            <p:cNvPr id="11" name="Picture 10">
              <a:extLst>
                <a:ext uri="{FF2B5EF4-FFF2-40B4-BE49-F238E27FC236}">
                  <a16:creationId xmlns:a16="http://schemas.microsoft.com/office/drawing/2014/main" id="{514455CD-0971-4CA6-7FDE-54723CB7DCB6}"/>
                </a:ext>
              </a:extLst>
            </p:cNvPr>
            <p:cNvPicPr>
              <a:picLocks noChangeAspect="1"/>
            </p:cNvPicPr>
            <p:nvPr/>
          </p:nvPicPr>
          <p:blipFill>
            <a:blip r:embed="rId3"/>
            <a:stretch>
              <a:fillRect/>
            </a:stretch>
          </p:blipFill>
          <p:spPr>
            <a:xfrm>
              <a:off x="0" y="0"/>
              <a:ext cx="12192000" cy="6858000"/>
            </a:xfrm>
            <a:prstGeom prst="rect">
              <a:avLst/>
            </a:prstGeom>
          </p:spPr>
        </p:pic>
        <p:sp>
          <p:nvSpPr>
            <p:cNvPr id="12" name="TextBox 11">
              <a:extLst>
                <a:ext uri="{FF2B5EF4-FFF2-40B4-BE49-F238E27FC236}">
                  <a16:creationId xmlns:a16="http://schemas.microsoft.com/office/drawing/2014/main" id="{1F0C5420-B763-B76E-F990-66F29F69ECFB}"/>
                </a:ext>
              </a:extLst>
            </p:cNvPr>
            <p:cNvSpPr txBox="1"/>
            <p:nvPr/>
          </p:nvSpPr>
          <p:spPr>
            <a:xfrm>
              <a:off x="-18533" y="37071"/>
              <a:ext cx="5727356" cy="538609"/>
            </a:xfrm>
            <a:prstGeom prst="rect">
              <a:avLst/>
            </a:prstGeom>
            <a:solidFill>
              <a:schemeClr val="tx1"/>
            </a:solidFill>
            <a:ln>
              <a:noFill/>
            </a:ln>
          </p:spPr>
          <p:txBody>
            <a:bodyPr wrap="square" rtlCol="0">
              <a:spAutoFit/>
            </a:bodyPr>
            <a:lstStyle/>
            <a:p>
              <a:r>
                <a:rPr lang="en-US" sz="2900" b="1" dirty="0">
                  <a:solidFill>
                    <a:schemeClr val="bg1"/>
                  </a:solidFill>
                  <a:latin typeface="Segoe UI" panose="020B0502040204020203" pitchFamily="34" charset="0"/>
                  <a:cs typeface="Segoe UI" panose="020B0502040204020203" pitchFamily="34" charset="0"/>
                </a:rPr>
                <a:t>Excerpt from the C++ grammar</a:t>
              </a:r>
            </a:p>
          </p:txBody>
        </p:sp>
      </p:grpSp>
    </p:spTree>
    <p:extLst>
      <p:ext uri="{BB962C8B-B14F-4D97-AF65-F5344CB8AC3E}">
        <p14:creationId xmlns:p14="http://schemas.microsoft.com/office/powerpoint/2010/main" val="2404883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70DA3-A036-14CB-9FC8-0B4B886BA1E3}"/>
              </a:ext>
            </a:extLst>
          </p:cNvPr>
          <p:cNvSpPr>
            <a:spLocks noGrp="1"/>
          </p:cNvSpPr>
          <p:nvPr>
            <p:ph type="title"/>
          </p:nvPr>
        </p:nvSpPr>
        <p:spPr>
          <a:xfrm>
            <a:off x="838200" y="31491"/>
            <a:ext cx="10515600" cy="969405"/>
          </a:xfrm>
        </p:spPr>
        <p:txBody>
          <a:bodyPr/>
          <a:lstStyle/>
          <a:p>
            <a:r>
              <a:rPr lang="en-US" dirty="0"/>
              <a:t>Step 1: Tokenization</a:t>
            </a:r>
          </a:p>
        </p:txBody>
      </p:sp>
      <p:sp>
        <p:nvSpPr>
          <p:cNvPr id="3" name="Content Placeholder 2">
            <a:extLst>
              <a:ext uri="{FF2B5EF4-FFF2-40B4-BE49-F238E27FC236}">
                <a16:creationId xmlns:a16="http://schemas.microsoft.com/office/drawing/2014/main" id="{88D00CEA-DE85-FF80-29A3-7127B9B1AC22}"/>
              </a:ext>
            </a:extLst>
          </p:cNvPr>
          <p:cNvSpPr>
            <a:spLocks noGrp="1"/>
          </p:cNvSpPr>
          <p:nvPr>
            <p:ph idx="1"/>
          </p:nvPr>
        </p:nvSpPr>
        <p:spPr>
          <a:xfrm>
            <a:off x="160638" y="1000896"/>
            <a:ext cx="7698259" cy="5857104"/>
          </a:xfrm>
        </p:spPr>
        <p:txBody>
          <a:bodyPr>
            <a:normAutofit lnSpcReduction="10000"/>
          </a:bodyPr>
          <a:lstStyle/>
          <a:p>
            <a:r>
              <a:rPr lang="en-US" dirty="0"/>
              <a:t>Much like a sentence is composed of words, a source code file is composed of </a:t>
            </a:r>
            <a:r>
              <a:rPr lang="en-US" b="1" i="1" dirty="0"/>
              <a:t>tokens</a:t>
            </a:r>
          </a:p>
          <a:p>
            <a:r>
              <a:rPr lang="en-US" dirty="0"/>
              <a:t>Each kind of token represents a specific kind of symbol that may legally exist in a program</a:t>
            </a:r>
          </a:p>
          <a:p>
            <a:pPr lvl="1"/>
            <a:r>
              <a:rPr lang="en-US" dirty="0"/>
              <a:t>Ex: Identifiers represent variable names and function names (e.g., </a:t>
            </a:r>
            <a:r>
              <a:rPr lang="en-US" dirty="0" err="1">
                <a:latin typeface="Lucida Console" panose="020B0609040504020204" pitchFamily="49" charset="0"/>
              </a:rPr>
              <a:t>num_puppies</a:t>
            </a:r>
            <a:r>
              <a:rPr lang="en-US" dirty="0"/>
              <a:t>, </a:t>
            </a:r>
            <a:r>
              <a:rPr lang="en-US" dirty="0">
                <a:latin typeface="Lucida Console" panose="020B0609040504020204" pitchFamily="49" charset="0"/>
              </a:rPr>
              <a:t>foo</a:t>
            </a:r>
            <a:r>
              <a:rPr lang="en-US" dirty="0"/>
              <a:t>)</a:t>
            </a:r>
          </a:p>
          <a:p>
            <a:pPr lvl="1"/>
            <a:r>
              <a:rPr lang="en-US" dirty="0"/>
              <a:t>Ex: Operators represent the examination or manipulation of data (e.g., </a:t>
            </a:r>
            <a:r>
              <a:rPr lang="en-US" dirty="0">
                <a:latin typeface="Lucida Console" panose="020B0609040504020204" pitchFamily="49" charset="0"/>
              </a:rPr>
              <a:t>=</a:t>
            </a:r>
            <a:r>
              <a:rPr lang="en-US" dirty="0"/>
              <a:t>, </a:t>
            </a:r>
            <a:r>
              <a:rPr lang="en-US" dirty="0">
                <a:latin typeface="Lucida Console" panose="020B0609040504020204" pitchFamily="49" charset="0"/>
              </a:rPr>
              <a:t>&lt;</a:t>
            </a:r>
            <a:r>
              <a:rPr lang="en-US" dirty="0"/>
              <a:t>, </a:t>
            </a:r>
            <a:r>
              <a:rPr lang="en-US" dirty="0">
                <a:latin typeface="Lucida Console" panose="020B0609040504020204" pitchFamily="49" charset="0"/>
              </a:rPr>
              <a:t>++</a:t>
            </a:r>
            <a:r>
              <a:rPr lang="en-US" dirty="0"/>
              <a:t>)</a:t>
            </a:r>
          </a:p>
          <a:p>
            <a:r>
              <a:rPr lang="en-US" dirty="0"/>
              <a:t>The language grammar restricts the valid ways that a particular kind of token may be expressed</a:t>
            </a:r>
          </a:p>
          <a:p>
            <a:pPr lvl="1"/>
            <a:r>
              <a:rPr lang="en-US" dirty="0"/>
              <a:t>Ex: In C++, a variable name cannot start with a number</a:t>
            </a:r>
          </a:p>
          <a:p>
            <a:pPr lvl="1"/>
            <a:r>
              <a:rPr lang="en-US" dirty="0"/>
              <a:t>Ex: In Python, the whitespace used for beginning-of-line indentation must be consistent!</a:t>
            </a:r>
          </a:p>
          <a:p>
            <a:pPr lvl="1"/>
            <a:r>
              <a:rPr lang="en-US" dirty="0"/>
              <a:t>Compilation will fail if a program does not respect a language’s token syntax</a:t>
            </a:r>
          </a:p>
        </p:txBody>
      </p:sp>
      <p:grpSp>
        <p:nvGrpSpPr>
          <p:cNvPr id="15" name="Group 14">
            <a:extLst>
              <a:ext uri="{FF2B5EF4-FFF2-40B4-BE49-F238E27FC236}">
                <a16:creationId xmlns:a16="http://schemas.microsoft.com/office/drawing/2014/main" id="{F4D0F7B4-297F-DDE8-E175-81AC072EC420}"/>
              </a:ext>
            </a:extLst>
          </p:cNvPr>
          <p:cNvGrpSpPr/>
          <p:nvPr/>
        </p:nvGrpSpPr>
        <p:grpSpPr>
          <a:xfrm>
            <a:off x="8933971" y="897159"/>
            <a:ext cx="1952367" cy="1108701"/>
            <a:chOff x="8649720" y="1126350"/>
            <a:chExt cx="1952367" cy="1108701"/>
          </a:xfrm>
        </p:grpSpPr>
        <p:sp>
          <p:nvSpPr>
            <p:cNvPr id="4" name="TextBox 3">
              <a:extLst>
                <a:ext uri="{FF2B5EF4-FFF2-40B4-BE49-F238E27FC236}">
                  <a16:creationId xmlns:a16="http://schemas.microsoft.com/office/drawing/2014/main" id="{BAA31BF1-81B0-95D2-8CFF-4F41913C9FC2}"/>
                </a:ext>
              </a:extLst>
            </p:cNvPr>
            <p:cNvSpPr txBox="1"/>
            <p:nvPr/>
          </p:nvSpPr>
          <p:spPr>
            <a:xfrm>
              <a:off x="8649720" y="1527165"/>
              <a:ext cx="1952367" cy="707886"/>
            </a:xfrm>
            <a:prstGeom prst="rect">
              <a:avLst/>
            </a:prstGeom>
            <a:noFill/>
          </p:spPr>
          <p:txBody>
            <a:bodyPr wrap="square" rtlCol="0">
              <a:spAutoFit/>
            </a:bodyPr>
            <a:lstStyle/>
            <a:p>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a:t>
              </a:r>
              <a:r>
                <a:rPr lang="en-US" sz="2000" dirty="0" err="1">
                  <a:latin typeface="Lucida Console" panose="020B0609040504020204" pitchFamily="49" charset="0"/>
                </a:rPr>
                <a:t>i</a:t>
              </a:r>
              <a:r>
                <a:rPr lang="en-US" sz="2000" dirty="0">
                  <a:latin typeface="Lucida Console" panose="020B0609040504020204" pitchFamily="49" charset="0"/>
                </a:rPr>
                <a:t> = </a:t>
              </a:r>
              <a:r>
                <a:rPr lang="en-US" sz="2000" dirty="0">
                  <a:solidFill>
                    <a:schemeClr val="accent2"/>
                  </a:solidFill>
                  <a:latin typeface="Lucida Console" panose="020B0609040504020204" pitchFamily="49" charset="0"/>
                </a:rPr>
                <a:t>41</a:t>
              </a:r>
              <a:r>
                <a:rPr lang="en-US" sz="2000" dirty="0">
                  <a:latin typeface="Lucida Console" panose="020B0609040504020204" pitchFamily="49" charset="0"/>
                </a:rPr>
                <a:t>;</a:t>
              </a:r>
            </a:p>
            <a:p>
              <a:r>
                <a:rPr lang="en-US" sz="2000" dirty="0" err="1">
                  <a:latin typeface="Lucida Console" panose="020B0609040504020204" pitchFamily="49" charset="0"/>
                </a:rPr>
                <a:t>i</a:t>
              </a:r>
              <a:r>
                <a:rPr lang="en-US" sz="2000" dirty="0">
                  <a:latin typeface="Lucida Console" panose="020B0609040504020204" pitchFamily="49" charset="0"/>
                </a:rPr>
                <a:t>++;</a:t>
              </a:r>
            </a:p>
          </p:txBody>
        </p:sp>
        <p:sp>
          <p:nvSpPr>
            <p:cNvPr id="14" name="TextBox 13">
              <a:extLst>
                <a:ext uri="{FF2B5EF4-FFF2-40B4-BE49-F238E27FC236}">
                  <a16:creationId xmlns:a16="http://schemas.microsoft.com/office/drawing/2014/main" id="{08B2C0CA-CBE3-0863-8FFC-6A04F017C257}"/>
                </a:ext>
              </a:extLst>
            </p:cNvPr>
            <p:cNvSpPr txBox="1"/>
            <p:nvPr/>
          </p:nvSpPr>
          <p:spPr>
            <a:xfrm>
              <a:off x="8649720" y="1126350"/>
              <a:ext cx="1952367"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Source code</a:t>
              </a:r>
            </a:p>
          </p:txBody>
        </p:sp>
      </p:grpSp>
      <p:grpSp>
        <p:nvGrpSpPr>
          <p:cNvPr id="17" name="Group 16">
            <a:extLst>
              <a:ext uri="{FF2B5EF4-FFF2-40B4-BE49-F238E27FC236}">
                <a16:creationId xmlns:a16="http://schemas.microsoft.com/office/drawing/2014/main" id="{BD58C77F-FAA0-B74A-C8B8-60674122162A}"/>
              </a:ext>
            </a:extLst>
          </p:cNvPr>
          <p:cNvGrpSpPr/>
          <p:nvPr/>
        </p:nvGrpSpPr>
        <p:grpSpPr>
          <a:xfrm>
            <a:off x="8649716" y="2302938"/>
            <a:ext cx="2520876" cy="4146019"/>
            <a:chOff x="8649720" y="2642421"/>
            <a:chExt cx="2520876" cy="4146019"/>
          </a:xfrm>
        </p:grpSpPr>
        <p:sp>
          <p:nvSpPr>
            <p:cNvPr id="5" name="TextBox 4">
              <a:extLst>
                <a:ext uri="{FF2B5EF4-FFF2-40B4-BE49-F238E27FC236}">
                  <a16:creationId xmlns:a16="http://schemas.microsoft.com/office/drawing/2014/main" id="{64968F47-9C6F-55AD-9DFE-60AEAD76099A}"/>
                </a:ext>
              </a:extLst>
            </p:cNvPr>
            <p:cNvSpPr txBox="1"/>
            <p:nvPr/>
          </p:nvSpPr>
          <p:spPr>
            <a:xfrm>
              <a:off x="8649728" y="3578655"/>
              <a:ext cx="2520866"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Identifier:</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a:t>
              </a:r>
            </a:p>
          </p:txBody>
        </p:sp>
        <p:sp>
          <p:nvSpPr>
            <p:cNvPr id="6" name="TextBox 5">
              <a:extLst>
                <a:ext uri="{FF2B5EF4-FFF2-40B4-BE49-F238E27FC236}">
                  <a16:creationId xmlns:a16="http://schemas.microsoft.com/office/drawing/2014/main" id="{E605AB3A-7FC4-7148-B8E4-B53E9497009E}"/>
                </a:ext>
              </a:extLst>
            </p:cNvPr>
            <p:cNvSpPr txBox="1"/>
            <p:nvPr/>
          </p:nvSpPr>
          <p:spPr>
            <a:xfrm>
              <a:off x="8649725" y="3104086"/>
              <a:ext cx="2520866"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Keyword:</a:t>
              </a:r>
              <a:r>
                <a:rPr lang="en-US" dirty="0">
                  <a:latin typeface="Lucida Console" panose="020B0609040504020204" pitchFamily="49" charset="0"/>
                </a:rPr>
                <a:t> “int”</a:t>
              </a:r>
            </a:p>
          </p:txBody>
        </p:sp>
        <p:sp>
          <p:nvSpPr>
            <p:cNvPr id="7" name="TextBox 6">
              <a:extLst>
                <a:ext uri="{FF2B5EF4-FFF2-40B4-BE49-F238E27FC236}">
                  <a16:creationId xmlns:a16="http://schemas.microsoft.com/office/drawing/2014/main" id="{E7ABEC60-178E-222C-E6AA-F9B683473B84}"/>
                </a:ext>
              </a:extLst>
            </p:cNvPr>
            <p:cNvSpPr txBox="1"/>
            <p:nvPr/>
          </p:nvSpPr>
          <p:spPr>
            <a:xfrm>
              <a:off x="8649725" y="4052657"/>
              <a:ext cx="2520869"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Operator:</a:t>
              </a:r>
              <a:r>
                <a:rPr lang="en-US" dirty="0">
                  <a:latin typeface="Lucida Console" panose="020B0609040504020204" pitchFamily="49" charset="0"/>
                </a:rPr>
                <a:t> “=”</a:t>
              </a:r>
            </a:p>
          </p:txBody>
        </p:sp>
        <p:sp>
          <p:nvSpPr>
            <p:cNvPr id="8" name="TextBox 7">
              <a:extLst>
                <a:ext uri="{FF2B5EF4-FFF2-40B4-BE49-F238E27FC236}">
                  <a16:creationId xmlns:a16="http://schemas.microsoft.com/office/drawing/2014/main" id="{1A688EB2-79C3-75B6-D72E-2B749DCF48E9}"/>
                </a:ext>
              </a:extLst>
            </p:cNvPr>
            <p:cNvSpPr txBox="1"/>
            <p:nvPr/>
          </p:nvSpPr>
          <p:spPr>
            <a:xfrm>
              <a:off x="8649725" y="4531919"/>
              <a:ext cx="2520871"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Decimal literal:</a:t>
              </a:r>
              <a:r>
                <a:rPr lang="en-US" dirty="0">
                  <a:latin typeface="Lucida Console" panose="020B0609040504020204" pitchFamily="49" charset="0"/>
                </a:rPr>
                <a:t> “41”</a:t>
              </a:r>
            </a:p>
          </p:txBody>
        </p:sp>
        <p:sp>
          <p:nvSpPr>
            <p:cNvPr id="10" name="TextBox 9">
              <a:extLst>
                <a:ext uri="{FF2B5EF4-FFF2-40B4-BE49-F238E27FC236}">
                  <a16:creationId xmlns:a16="http://schemas.microsoft.com/office/drawing/2014/main" id="{48B4F62B-3B2D-4B9E-A4AB-87DCE6D64FF9}"/>
                </a:ext>
              </a:extLst>
            </p:cNvPr>
            <p:cNvSpPr txBox="1"/>
            <p:nvPr/>
          </p:nvSpPr>
          <p:spPr>
            <a:xfrm>
              <a:off x="8649725" y="5001228"/>
              <a:ext cx="2520871"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Punctuator:</a:t>
              </a:r>
              <a:r>
                <a:rPr lang="en-US" dirty="0">
                  <a:latin typeface="Lucida Console" panose="020B0609040504020204" pitchFamily="49" charset="0"/>
                </a:rPr>
                <a:t> “;”</a:t>
              </a:r>
            </a:p>
          </p:txBody>
        </p:sp>
        <p:sp>
          <p:nvSpPr>
            <p:cNvPr id="11" name="TextBox 10">
              <a:extLst>
                <a:ext uri="{FF2B5EF4-FFF2-40B4-BE49-F238E27FC236}">
                  <a16:creationId xmlns:a16="http://schemas.microsoft.com/office/drawing/2014/main" id="{05B3985C-1F77-BF14-D7C3-64549ACCBE70}"/>
                </a:ext>
              </a:extLst>
            </p:cNvPr>
            <p:cNvSpPr txBox="1"/>
            <p:nvPr/>
          </p:nvSpPr>
          <p:spPr>
            <a:xfrm>
              <a:off x="8649724" y="5480490"/>
              <a:ext cx="2520871"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Identifier:</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a:t>
              </a:r>
            </a:p>
          </p:txBody>
        </p:sp>
        <p:sp>
          <p:nvSpPr>
            <p:cNvPr id="12" name="TextBox 11">
              <a:extLst>
                <a:ext uri="{FF2B5EF4-FFF2-40B4-BE49-F238E27FC236}">
                  <a16:creationId xmlns:a16="http://schemas.microsoft.com/office/drawing/2014/main" id="{0A63CEFB-5E15-041B-902B-F5FF5C103443}"/>
                </a:ext>
              </a:extLst>
            </p:cNvPr>
            <p:cNvSpPr txBox="1"/>
            <p:nvPr/>
          </p:nvSpPr>
          <p:spPr>
            <a:xfrm>
              <a:off x="8649723" y="5949799"/>
              <a:ext cx="2520871"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Operator:</a:t>
              </a:r>
              <a:r>
                <a:rPr lang="en-US" dirty="0">
                  <a:latin typeface="Lucida Console" panose="020B0609040504020204" pitchFamily="49" charset="0"/>
                </a:rPr>
                <a:t> “++”</a:t>
              </a:r>
            </a:p>
          </p:txBody>
        </p:sp>
        <p:sp>
          <p:nvSpPr>
            <p:cNvPr id="13" name="TextBox 12">
              <a:extLst>
                <a:ext uri="{FF2B5EF4-FFF2-40B4-BE49-F238E27FC236}">
                  <a16:creationId xmlns:a16="http://schemas.microsoft.com/office/drawing/2014/main" id="{E9B1AB5D-9745-615C-72CD-99E0FCF61351}"/>
                </a:ext>
              </a:extLst>
            </p:cNvPr>
            <p:cNvSpPr txBox="1"/>
            <p:nvPr/>
          </p:nvSpPr>
          <p:spPr>
            <a:xfrm>
              <a:off x="8649720" y="6419108"/>
              <a:ext cx="2520871" cy="369332"/>
            </a:xfrm>
            <a:prstGeom prst="rect">
              <a:avLst/>
            </a:prstGeom>
            <a:noFill/>
            <a:ln>
              <a:solidFill>
                <a:schemeClr val="tx1"/>
              </a:solidFill>
            </a:ln>
          </p:spPr>
          <p:txBody>
            <a:bodyPr wrap="square" rtlCol="0">
              <a:spAutoFit/>
            </a:bodyPr>
            <a:lstStyle/>
            <a:p>
              <a:r>
                <a:rPr lang="en-US" b="1" dirty="0">
                  <a:latin typeface="Segoe UI" panose="020B0502040204020203" pitchFamily="34" charset="0"/>
                  <a:cs typeface="Segoe UI" panose="020B0502040204020203" pitchFamily="34" charset="0"/>
                </a:rPr>
                <a:t>Punctuator:</a:t>
              </a:r>
              <a:r>
                <a:rPr lang="en-US" dirty="0">
                  <a:latin typeface="Lucida Console" panose="020B0609040504020204" pitchFamily="49" charset="0"/>
                </a:rPr>
                <a:t> “;”</a:t>
              </a:r>
            </a:p>
          </p:txBody>
        </p:sp>
        <p:sp>
          <p:nvSpPr>
            <p:cNvPr id="16" name="TextBox 15">
              <a:extLst>
                <a:ext uri="{FF2B5EF4-FFF2-40B4-BE49-F238E27FC236}">
                  <a16:creationId xmlns:a16="http://schemas.microsoft.com/office/drawing/2014/main" id="{97B588B3-DAF2-087E-6C73-339E3A1ECC3A}"/>
                </a:ext>
              </a:extLst>
            </p:cNvPr>
            <p:cNvSpPr txBox="1"/>
            <p:nvPr/>
          </p:nvSpPr>
          <p:spPr>
            <a:xfrm>
              <a:off x="8791843" y="2642421"/>
              <a:ext cx="2236621" cy="461665"/>
            </a:xfrm>
            <a:prstGeom prst="rect">
              <a:avLst/>
            </a:prstGeom>
            <a:noFill/>
          </p:spPr>
          <p:txBody>
            <a:bodyPr wrap="square" rtlCol="0">
              <a:spAutoFit/>
            </a:bodyPr>
            <a:lstStyle/>
            <a:p>
              <a:pPr algn="ctr"/>
              <a:r>
                <a:rPr lang="en-US" sz="2400" b="1" dirty="0">
                  <a:latin typeface="Segoe UI" panose="020B0502040204020203" pitchFamily="34" charset="0"/>
                  <a:cs typeface="Segoe UI" panose="020B0502040204020203" pitchFamily="34" charset="0"/>
                </a:rPr>
                <a:t>Token stream</a:t>
              </a:r>
            </a:p>
          </p:txBody>
        </p:sp>
      </p:grpSp>
    </p:spTree>
    <p:extLst>
      <p:ext uri="{BB962C8B-B14F-4D97-AF65-F5344CB8AC3E}">
        <p14:creationId xmlns:p14="http://schemas.microsoft.com/office/powerpoint/2010/main" val="318842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AD93-F120-EBA2-1DC1-1641178383FF}"/>
              </a:ext>
            </a:extLst>
          </p:cNvPr>
          <p:cNvSpPr>
            <a:spLocks noGrp="1"/>
          </p:cNvSpPr>
          <p:nvPr>
            <p:ph type="title"/>
          </p:nvPr>
        </p:nvSpPr>
        <p:spPr>
          <a:xfrm>
            <a:off x="0" y="151440"/>
            <a:ext cx="5511114" cy="461664"/>
          </a:xfrm>
        </p:spPr>
        <p:txBody>
          <a:bodyPr>
            <a:normAutofit fontScale="90000"/>
          </a:bodyPr>
          <a:lstStyle/>
          <a:p>
            <a:r>
              <a:rPr lang="en-US" dirty="0"/>
              <a:t>Step 2: Parsing</a:t>
            </a:r>
          </a:p>
        </p:txBody>
      </p:sp>
      <p:sp>
        <p:nvSpPr>
          <p:cNvPr id="3" name="Content Placeholder 2">
            <a:extLst>
              <a:ext uri="{FF2B5EF4-FFF2-40B4-BE49-F238E27FC236}">
                <a16:creationId xmlns:a16="http://schemas.microsoft.com/office/drawing/2014/main" id="{981C8859-1BB1-6A11-A15D-45C2A99FEDB1}"/>
              </a:ext>
            </a:extLst>
          </p:cNvPr>
          <p:cNvSpPr>
            <a:spLocks noGrp="1"/>
          </p:cNvSpPr>
          <p:nvPr>
            <p:ph idx="1"/>
          </p:nvPr>
        </p:nvSpPr>
        <p:spPr>
          <a:xfrm>
            <a:off x="-47374" y="662532"/>
            <a:ext cx="5424603" cy="6352490"/>
          </a:xfrm>
        </p:spPr>
        <p:txBody>
          <a:bodyPr>
            <a:normAutofit fontScale="85000" lnSpcReduction="10000"/>
          </a:bodyPr>
          <a:lstStyle/>
          <a:p>
            <a:r>
              <a:rPr lang="en-US" sz="3200" dirty="0"/>
              <a:t>The compiler iterates through the tokens and tries to apply the rules of the language grammar</a:t>
            </a:r>
          </a:p>
          <a:p>
            <a:pPr lvl="1"/>
            <a:r>
              <a:rPr lang="en-US" sz="2800" dirty="0"/>
              <a:t>As the compiler scans the tokens, it builds an </a:t>
            </a:r>
            <a:r>
              <a:rPr lang="en-US" sz="2800" b="1" i="1" dirty="0"/>
              <a:t>abstract syntax tree (AST)</a:t>
            </a:r>
            <a:r>
              <a:rPr lang="en-US" sz="2800" dirty="0"/>
              <a:t> which represents the grammatical structure of the source code</a:t>
            </a:r>
          </a:p>
          <a:p>
            <a:pPr lvl="1"/>
            <a:r>
              <a:rPr lang="en-US" sz="2800" dirty="0"/>
              <a:t>If the compiler finds a token sequence that cannot be mapped to a grammatical structure, the compilation as a whole fails (although the compiler may try to “look ahead” and find more grammatical errors)</a:t>
            </a:r>
          </a:p>
          <a:p>
            <a:r>
              <a:rPr lang="en-US" sz="3200" dirty="0"/>
              <a:t>Once the AST is built, the compiler will map the AST to actual machine instructions which implement the appropriate semantics!</a:t>
            </a:r>
          </a:p>
        </p:txBody>
      </p:sp>
      <p:grpSp>
        <p:nvGrpSpPr>
          <p:cNvPr id="4" name="Group 3">
            <a:extLst>
              <a:ext uri="{FF2B5EF4-FFF2-40B4-BE49-F238E27FC236}">
                <a16:creationId xmlns:a16="http://schemas.microsoft.com/office/drawing/2014/main" id="{C843FF0A-091A-CD74-9689-B78B92479ABF}"/>
              </a:ext>
            </a:extLst>
          </p:cNvPr>
          <p:cNvGrpSpPr>
            <a:grpSpLocks noChangeAspect="1"/>
          </p:cNvGrpSpPr>
          <p:nvPr/>
        </p:nvGrpSpPr>
        <p:grpSpPr>
          <a:xfrm>
            <a:off x="7994883" y="57219"/>
            <a:ext cx="2224089" cy="3639744"/>
            <a:chOff x="8649720" y="2642421"/>
            <a:chExt cx="2520876" cy="4125439"/>
          </a:xfrm>
        </p:grpSpPr>
        <p:sp>
          <p:nvSpPr>
            <p:cNvPr id="5" name="TextBox 4">
              <a:extLst>
                <a:ext uri="{FF2B5EF4-FFF2-40B4-BE49-F238E27FC236}">
                  <a16:creationId xmlns:a16="http://schemas.microsoft.com/office/drawing/2014/main" id="{81154DDE-864F-8EA2-4B01-4CF59AF6D7DA}"/>
                </a:ext>
              </a:extLst>
            </p:cNvPr>
            <p:cNvSpPr txBox="1"/>
            <p:nvPr/>
          </p:nvSpPr>
          <p:spPr>
            <a:xfrm>
              <a:off x="8649728" y="3578655"/>
              <a:ext cx="2520865"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Identifier:</a:t>
              </a:r>
              <a:r>
                <a:rPr lang="en-US" sz="1600" dirty="0">
                  <a:latin typeface="Lucida Console" panose="020B0609040504020204" pitchFamily="49" charset="0"/>
                </a:rPr>
                <a:t> “</a:t>
              </a:r>
              <a:r>
                <a:rPr lang="en-US" sz="1600" dirty="0" err="1">
                  <a:latin typeface="Lucida Console" panose="020B0609040504020204" pitchFamily="49" charset="0"/>
                </a:rPr>
                <a:t>i</a:t>
              </a:r>
              <a:r>
                <a:rPr lang="en-US" sz="1600" dirty="0">
                  <a:latin typeface="Lucida Console" panose="020B0609040504020204" pitchFamily="49" charset="0"/>
                </a:rPr>
                <a:t>”</a:t>
              </a:r>
            </a:p>
          </p:txBody>
        </p:sp>
        <p:sp>
          <p:nvSpPr>
            <p:cNvPr id="6" name="TextBox 5">
              <a:extLst>
                <a:ext uri="{FF2B5EF4-FFF2-40B4-BE49-F238E27FC236}">
                  <a16:creationId xmlns:a16="http://schemas.microsoft.com/office/drawing/2014/main" id="{74A4C131-0170-69BA-8E0C-E4E59620C41A}"/>
                </a:ext>
              </a:extLst>
            </p:cNvPr>
            <p:cNvSpPr txBox="1"/>
            <p:nvPr/>
          </p:nvSpPr>
          <p:spPr>
            <a:xfrm>
              <a:off x="8649725" y="3104086"/>
              <a:ext cx="2520865"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Keyword:</a:t>
              </a:r>
              <a:r>
                <a:rPr lang="en-US" sz="1600" dirty="0">
                  <a:latin typeface="Lucida Console" panose="020B0609040504020204" pitchFamily="49" charset="0"/>
                </a:rPr>
                <a:t> “int”</a:t>
              </a:r>
            </a:p>
          </p:txBody>
        </p:sp>
        <p:sp>
          <p:nvSpPr>
            <p:cNvPr id="7" name="TextBox 6">
              <a:extLst>
                <a:ext uri="{FF2B5EF4-FFF2-40B4-BE49-F238E27FC236}">
                  <a16:creationId xmlns:a16="http://schemas.microsoft.com/office/drawing/2014/main" id="{FB499DF0-095F-527F-BD69-2269886AA1F1}"/>
                </a:ext>
              </a:extLst>
            </p:cNvPr>
            <p:cNvSpPr txBox="1"/>
            <p:nvPr/>
          </p:nvSpPr>
          <p:spPr>
            <a:xfrm>
              <a:off x="8649725" y="4052656"/>
              <a:ext cx="2520869"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Operator:</a:t>
              </a:r>
              <a:r>
                <a:rPr lang="en-US" sz="1600" dirty="0">
                  <a:latin typeface="Lucida Console" panose="020B0609040504020204" pitchFamily="49" charset="0"/>
                </a:rPr>
                <a:t> “=”</a:t>
              </a:r>
            </a:p>
          </p:txBody>
        </p:sp>
        <p:sp>
          <p:nvSpPr>
            <p:cNvPr id="8" name="TextBox 7">
              <a:extLst>
                <a:ext uri="{FF2B5EF4-FFF2-40B4-BE49-F238E27FC236}">
                  <a16:creationId xmlns:a16="http://schemas.microsoft.com/office/drawing/2014/main" id="{D70F3C6B-2A72-FAFB-7A2C-771EF9A94D5C}"/>
                </a:ext>
              </a:extLst>
            </p:cNvPr>
            <p:cNvSpPr txBox="1"/>
            <p:nvPr/>
          </p:nvSpPr>
          <p:spPr>
            <a:xfrm>
              <a:off x="8649725" y="4531919"/>
              <a:ext cx="2520871"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Decimal literal:</a:t>
              </a:r>
              <a:r>
                <a:rPr lang="en-US" sz="1600" dirty="0">
                  <a:latin typeface="Lucida Console" panose="020B0609040504020204" pitchFamily="49" charset="0"/>
                </a:rPr>
                <a:t> “41”</a:t>
              </a:r>
            </a:p>
          </p:txBody>
        </p:sp>
        <p:sp>
          <p:nvSpPr>
            <p:cNvPr id="9" name="TextBox 8">
              <a:extLst>
                <a:ext uri="{FF2B5EF4-FFF2-40B4-BE49-F238E27FC236}">
                  <a16:creationId xmlns:a16="http://schemas.microsoft.com/office/drawing/2014/main" id="{B18250CD-D4B7-0E71-DBB5-960363436F97}"/>
                </a:ext>
              </a:extLst>
            </p:cNvPr>
            <p:cNvSpPr txBox="1"/>
            <p:nvPr/>
          </p:nvSpPr>
          <p:spPr>
            <a:xfrm>
              <a:off x="8649725" y="5001228"/>
              <a:ext cx="2520871"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Punctuator:</a:t>
              </a:r>
              <a:r>
                <a:rPr lang="en-US" sz="1600" dirty="0">
                  <a:latin typeface="Lucida Console" panose="020B0609040504020204" pitchFamily="49" charset="0"/>
                </a:rPr>
                <a:t> “;”</a:t>
              </a:r>
            </a:p>
          </p:txBody>
        </p:sp>
        <p:sp>
          <p:nvSpPr>
            <p:cNvPr id="10" name="TextBox 9">
              <a:extLst>
                <a:ext uri="{FF2B5EF4-FFF2-40B4-BE49-F238E27FC236}">
                  <a16:creationId xmlns:a16="http://schemas.microsoft.com/office/drawing/2014/main" id="{993F1654-9654-3874-7C64-5A06C57ADB98}"/>
                </a:ext>
              </a:extLst>
            </p:cNvPr>
            <p:cNvSpPr txBox="1"/>
            <p:nvPr/>
          </p:nvSpPr>
          <p:spPr>
            <a:xfrm>
              <a:off x="8649724" y="5480490"/>
              <a:ext cx="2520871"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Identifier:</a:t>
              </a:r>
              <a:r>
                <a:rPr lang="en-US" sz="1600" dirty="0">
                  <a:latin typeface="Lucida Console" panose="020B0609040504020204" pitchFamily="49" charset="0"/>
                </a:rPr>
                <a:t> “</a:t>
              </a:r>
              <a:r>
                <a:rPr lang="en-US" sz="1600" dirty="0" err="1">
                  <a:latin typeface="Lucida Console" panose="020B0609040504020204" pitchFamily="49" charset="0"/>
                </a:rPr>
                <a:t>i</a:t>
              </a:r>
              <a:r>
                <a:rPr lang="en-US" sz="1600" dirty="0">
                  <a:latin typeface="Lucida Console" panose="020B0609040504020204" pitchFamily="49" charset="0"/>
                </a:rPr>
                <a:t>”</a:t>
              </a:r>
            </a:p>
          </p:txBody>
        </p:sp>
        <p:sp>
          <p:nvSpPr>
            <p:cNvPr id="11" name="TextBox 10">
              <a:extLst>
                <a:ext uri="{FF2B5EF4-FFF2-40B4-BE49-F238E27FC236}">
                  <a16:creationId xmlns:a16="http://schemas.microsoft.com/office/drawing/2014/main" id="{23ABF07C-DA5C-1F77-443C-94D644E22F4D}"/>
                </a:ext>
              </a:extLst>
            </p:cNvPr>
            <p:cNvSpPr txBox="1"/>
            <p:nvPr/>
          </p:nvSpPr>
          <p:spPr>
            <a:xfrm>
              <a:off x="8649724" y="5949800"/>
              <a:ext cx="2520871"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Operator:</a:t>
              </a:r>
              <a:r>
                <a:rPr lang="en-US" sz="1600" dirty="0">
                  <a:latin typeface="Lucida Console" panose="020B0609040504020204" pitchFamily="49" charset="0"/>
                </a:rPr>
                <a:t> “++”</a:t>
              </a:r>
            </a:p>
          </p:txBody>
        </p:sp>
        <p:sp>
          <p:nvSpPr>
            <p:cNvPr id="12" name="TextBox 11">
              <a:extLst>
                <a:ext uri="{FF2B5EF4-FFF2-40B4-BE49-F238E27FC236}">
                  <a16:creationId xmlns:a16="http://schemas.microsoft.com/office/drawing/2014/main" id="{C1381A13-837B-C030-4179-D0A0AC6F30D9}"/>
                </a:ext>
              </a:extLst>
            </p:cNvPr>
            <p:cNvSpPr txBox="1"/>
            <p:nvPr/>
          </p:nvSpPr>
          <p:spPr>
            <a:xfrm>
              <a:off x="8649720" y="6419108"/>
              <a:ext cx="2520871" cy="348752"/>
            </a:xfrm>
            <a:prstGeom prst="rect">
              <a:avLst/>
            </a:prstGeom>
            <a:noFill/>
            <a:ln>
              <a:solidFill>
                <a:schemeClr val="tx1"/>
              </a:solidFill>
            </a:ln>
          </p:spPr>
          <p:txBody>
            <a:bodyPr wrap="square" rtlCol="0">
              <a:spAutoFit/>
            </a:bodyPr>
            <a:lstStyle/>
            <a:p>
              <a:r>
                <a:rPr lang="en-US" sz="1600" b="1" dirty="0">
                  <a:latin typeface="Segoe UI" panose="020B0502040204020203" pitchFamily="34" charset="0"/>
                  <a:cs typeface="Segoe UI" panose="020B0502040204020203" pitchFamily="34" charset="0"/>
                </a:rPr>
                <a:t>Punctuator:</a:t>
              </a:r>
              <a:r>
                <a:rPr lang="en-US" sz="1600" dirty="0">
                  <a:latin typeface="Lucida Console" panose="020B0609040504020204" pitchFamily="49" charset="0"/>
                </a:rPr>
                <a:t> “;”</a:t>
              </a:r>
            </a:p>
          </p:txBody>
        </p:sp>
        <p:sp>
          <p:nvSpPr>
            <p:cNvPr id="13" name="TextBox 12">
              <a:extLst>
                <a:ext uri="{FF2B5EF4-FFF2-40B4-BE49-F238E27FC236}">
                  <a16:creationId xmlns:a16="http://schemas.microsoft.com/office/drawing/2014/main" id="{D6E60CA1-27D4-03F0-8A2F-0E7C9E0058F2}"/>
                </a:ext>
              </a:extLst>
            </p:cNvPr>
            <p:cNvSpPr txBox="1"/>
            <p:nvPr/>
          </p:nvSpPr>
          <p:spPr>
            <a:xfrm>
              <a:off x="8791843" y="2642421"/>
              <a:ext cx="2236621" cy="412162"/>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Token stream</a:t>
              </a:r>
            </a:p>
          </p:txBody>
        </p:sp>
      </p:grpSp>
      <p:grpSp>
        <p:nvGrpSpPr>
          <p:cNvPr id="21" name="Group 20">
            <a:extLst>
              <a:ext uri="{FF2B5EF4-FFF2-40B4-BE49-F238E27FC236}">
                <a16:creationId xmlns:a16="http://schemas.microsoft.com/office/drawing/2014/main" id="{9863A98E-CCEF-B7AB-9B17-16629C47083A}"/>
              </a:ext>
            </a:extLst>
          </p:cNvPr>
          <p:cNvGrpSpPr/>
          <p:nvPr/>
        </p:nvGrpSpPr>
        <p:grpSpPr>
          <a:xfrm>
            <a:off x="5674831" y="4616496"/>
            <a:ext cx="6397718" cy="2067574"/>
            <a:chOff x="5674831" y="4616496"/>
            <a:chExt cx="6397718" cy="2067574"/>
          </a:xfrm>
        </p:grpSpPr>
        <p:sp>
          <p:nvSpPr>
            <p:cNvPr id="14" name="TextBox 13">
              <a:extLst>
                <a:ext uri="{FF2B5EF4-FFF2-40B4-BE49-F238E27FC236}">
                  <a16:creationId xmlns:a16="http://schemas.microsoft.com/office/drawing/2014/main" id="{8B019B49-B9EC-6993-02A4-5208EB609276}"/>
                </a:ext>
              </a:extLst>
            </p:cNvPr>
            <p:cNvSpPr txBox="1"/>
            <p:nvPr/>
          </p:nvSpPr>
          <p:spPr>
            <a:xfrm>
              <a:off x="8433484" y="4616496"/>
              <a:ext cx="147045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stmt_seq</a:t>
              </a:r>
              <a:endParaRPr lang="en-US" b="1" dirty="0">
                <a:latin typeface="Lucida Console" panose="020B0609040504020204" pitchFamily="49" charset="0"/>
              </a:endParaRPr>
            </a:p>
          </p:txBody>
        </p:sp>
        <p:sp>
          <p:nvSpPr>
            <p:cNvPr id="15" name="TextBox 14">
              <a:extLst>
                <a:ext uri="{FF2B5EF4-FFF2-40B4-BE49-F238E27FC236}">
                  <a16:creationId xmlns:a16="http://schemas.microsoft.com/office/drawing/2014/main" id="{104668F0-A33F-C56F-1798-ECE90604B734}"/>
                </a:ext>
              </a:extLst>
            </p:cNvPr>
            <p:cNvSpPr txBox="1"/>
            <p:nvPr/>
          </p:nvSpPr>
          <p:spPr>
            <a:xfrm>
              <a:off x="6512013" y="5437398"/>
              <a:ext cx="232523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decl_assignment</a:t>
              </a:r>
              <a:endParaRPr lang="en-US" b="1" dirty="0">
                <a:latin typeface="Lucida Console" panose="020B0609040504020204" pitchFamily="49" charset="0"/>
              </a:endParaRPr>
            </a:p>
          </p:txBody>
        </p:sp>
        <p:sp>
          <p:nvSpPr>
            <p:cNvPr id="16" name="TextBox 15">
              <a:extLst>
                <a:ext uri="{FF2B5EF4-FFF2-40B4-BE49-F238E27FC236}">
                  <a16:creationId xmlns:a16="http://schemas.microsoft.com/office/drawing/2014/main" id="{F43599F9-5350-A0E2-CF72-594A4BBC072C}"/>
                </a:ext>
              </a:extLst>
            </p:cNvPr>
            <p:cNvSpPr txBox="1"/>
            <p:nvPr/>
          </p:nvSpPr>
          <p:spPr>
            <a:xfrm>
              <a:off x="5674831" y="6314738"/>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17" name="TextBox 16">
              <a:extLst>
                <a:ext uri="{FF2B5EF4-FFF2-40B4-BE49-F238E27FC236}">
                  <a16:creationId xmlns:a16="http://schemas.microsoft.com/office/drawing/2014/main" id="{5A3FDD6B-3064-153E-5488-82A61D067122}"/>
                </a:ext>
              </a:extLst>
            </p:cNvPr>
            <p:cNvSpPr txBox="1"/>
            <p:nvPr/>
          </p:nvSpPr>
          <p:spPr>
            <a:xfrm>
              <a:off x="7263713" y="6314738"/>
              <a:ext cx="1904998"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constant: 41</a:t>
              </a:r>
            </a:p>
          </p:txBody>
        </p:sp>
        <p:sp>
          <p:nvSpPr>
            <p:cNvPr id="18" name="TextBox 17">
              <a:extLst>
                <a:ext uri="{FF2B5EF4-FFF2-40B4-BE49-F238E27FC236}">
                  <a16:creationId xmlns:a16="http://schemas.microsoft.com/office/drawing/2014/main" id="{5C735ECB-D19D-C178-C2ED-9C579031058F}"/>
                </a:ext>
              </a:extLst>
            </p:cNvPr>
            <p:cNvSpPr txBox="1"/>
            <p:nvPr/>
          </p:nvSpPr>
          <p:spPr>
            <a:xfrm>
              <a:off x="9486107" y="5437398"/>
              <a:ext cx="186975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19" name="TextBox 18">
              <a:extLst>
                <a:ext uri="{FF2B5EF4-FFF2-40B4-BE49-F238E27FC236}">
                  <a16:creationId xmlns:a16="http://schemas.microsoft.com/office/drawing/2014/main" id="{18C9618D-C420-1929-DD22-F7A185C8701B}"/>
                </a:ext>
              </a:extLst>
            </p:cNvPr>
            <p:cNvSpPr txBox="1"/>
            <p:nvPr/>
          </p:nvSpPr>
          <p:spPr>
            <a:xfrm>
              <a:off x="9486107" y="6314738"/>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20" name="TextBox 19">
              <a:extLst>
                <a:ext uri="{FF2B5EF4-FFF2-40B4-BE49-F238E27FC236}">
                  <a16:creationId xmlns:a16="http://schemas.microsoft.com/office/drawing/2014/main" id="{5A34B764-1950-5E04-FC7D-378D466E6759}"/>
                </a:ext>
              </a:extLst>
            </p:cNvPr>
            <p:cNvSpPr txBox="1"/>
            <p:nvPr/>
          </p:nvSpPr>
          <p:spPr>
            <a:xfrm>
              <a:off x="11049235" y="6314738"/>
              <a:ext cx="102331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5" name="Connector: Elbow 24">
              <a:extLst>
                <a:ext uri="{FF2B5EF4-FFF2-40B4-BE49-F238E27FC236}">
                  <a16:creationId xmlns:a16="http://schemas.microsoft.com/office/drawing/2014/main" id="{C399CB16-3FB2-51ED-FE2E-A117B1556800}"/>
                </a:ext>
              </a:extLst>
            </p:cNvPr>
            <p:cNvCxnSpPr>
              <a:cxnSpLocks/>
              <a:stCxn id="14" idx="2"/>
              <a:endCxn id="15" idx="0"/>
            </p:cNvCxnSpPr>
            <p:nvPr/>
          </p:nvCxnSpPr>
          <p:spPr>
            <a:xfrm rot="5400000">
              <a:off x="8195886" y="4464573"/>
              <a:ext cx="451570" cy="149408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AA49DAD4-882E-5860-82F3-0E4A19F1B375}"/>
                </a:ext>
              </a:extLst>
            </p:cNvPr>
            <p:cNvCxnSpPr>
              <a:stCxn id="14" idx="2"/>
              <a:endCxn id="18" idx="0"/>
            </p:cNvCxnSpPr>
            <p:nvPr/>
          </p:nvCxnSpPr>
          <p:spPr>
            <a:xfrm rot="16200000" flipH="1">
              <a:off x="9569062" y="4585477"/>
              <a:ext cx="451570" cy="125227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0F350069-DFAD-FECE-00D9-07D42CFBF6D3}"/>
                </a:ext>
              </a:extLst>
            </p:cNvPr>
            <p:cNvCxnSpPr>
              <a:cxnSpLocks/>
              <a:stCxn id="15" idx="2"/>
              <a:endCxn id="16" idx="0"/>
            </p:cNvCxnSpPr>
            <p:nvPr/>
          </p:nvCxnSpPr>
          <p:spPr>
            <a:xfrm rot="5400000">
              <a:off x="6765171" y="5405278"/>
              <a:ext cx="508008" cy="131091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12D9C750-B814-AE13-E791-0B8DAE794588}"/>
                </a:ext>
              </a:extLst>
            </p:cNvPr>
            <p:cNvCxnSpPr>
              <a:cxnSpLocks/>
              <a:stCxn id="15" idx="2"/>
              <a:endCxn id="17" idx="0"/>
            </p:cNvCxnSpPr>
            <p:nvPr/>
          </p:nvCxnSpPr>
          <p:spPr>
            <a:xfrm rot="16200000" flipH="1">
              <a:off x="7691417" y="5789943"/>
              <a:ext cx="508008" cy="5415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2B79C3C4-C4E7-2440-EEF8-417492D2CE81}"/>
                </a:ext>
              </a:extLst>
            </p:cNvPr>
            <p:cNvCxnSpPr>
              <a:stCxn id="18" idx="2"/>
              <a:endCxn id="19" idx="0"/>
            </p:cNvCxnSpPr>
            <p:nvPr/>
          </p:nvCxnSpPr>
          <p:spPr>
            <a:xfrm rot="5400000">
              <a:off x="10043985" y="5937740"/>
              <a:ext cx="508008" cy="245988"/>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B96B6828-9168-47C0-90BF-0AEE2312A16C}"/>
                </a:ext>
              </a:extLst>
            </p:cNvPr>
            <p:cNvCxnSpPr>
              <a:stCxn id="18" idx="2"/>
              <a:endCxn id="20" idx="0"/>
            </p:cNvCxnSpPr>
            <p:nvPr/>
          </p:nvCxnSpPr>
          <p:spPr>
            <a:xfrm rot="16200000" flipH="1">
              <a:off x="10736933" y="5490779"/>
              <a:ext cx="508008" cy="1139909"/>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104DC5D9-9A73-52A8-A7B5-1979456494E9}"/>
              </a:ext>
            </a:extLst>
          </p:cNvPr>
          <p:cNvSpPr txBox="1"/>
          <p:nvPr/>
        </p:nvSpPr>
        <p:spPr>
          <a:xfrm>
            <a:off x="8182057" y="4194987"/>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AST</a:t>
            </a:r>
          </a:p>
        </p:txBody>
      </p:sp>
      <p:cxnSp>
        <p:nvCxnSpPr>
          <p:cNvPr id="38" name="Straight Connector 37">
            <a:extLst>
              <a:ext uri="{FF2B5EF4-FFF2-40B4-BE49-F238E27FC236}">
                <a16:creationId xmlns:a16="http://schemas.microsoft.com/office/drawing/2014/main" id="{C7448B0B-36C4-1A46-5700-550AE3A25C73}"/>
              </a:ext>
            </a:extLst>
          </p:cNvPr>
          <p:cNvCxnSpPr>
            <a:cxnSpLocks/>
          </p:cNvCxnSpPr>
          <p:nvPr/>
        </p:nvCxnSpPr>
        <p:spPr>
          <a:xfrm>
            <a:off x="5511114" y="3947847"/>
            <a:ext cx="6573797"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0" name="Arrow: Down 39">
            <a:extLst>
              <a:ext uri="{FF2B5EF4-FFF2-40B4-BE49-F238E27FC236}">
                <a16:creationId xmlns:a16="http://schemas.microsoft.com/office/drawing/2014/main" id="{F652F2D2-580B-BC18-351B-3DB85D7F579B}"/>
              </a:ext>
            </a:extLst>
          </p:cNvPr>
          <p:cNvSpPr/>
          <p:nvPr/>
        </p:nvSpPr>
        <p:spPr>
          <a:xfrm>
            <a:off x="8752437" y="3767791"/>
            <a:ext cx="832540" cy="481132"/>
          </a:xfrm>
          <a:prstGeom prst="downArrow">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982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7A6D5-EAF8-23A2-9DDD-12E1D08EF03E}"/>
              </a:ext>
            </a:extLst>
          </p:cNvPr>
          <p:cNvSpPr>
            <a:spLocks noGrp="1"/>
          </p:cNvSpPr>
          <p:nvPr>
            <p:ph type="title"/>
          </p:nvPr>
        </p:nvSpPr>
        <p:spPr>
          <a:xfrm>
            <a:off x="0" y="1"/>
            <a:ext cx="7648832" cy="692916"/>
          </a:xfrm>
        </p:spPr>
        <p:txBody>
          <a:bodyPr>
            <a:normAutofit fontScale="90000"/>
          </a:bodyPr>
          <a:lstStyle/>
          <a:p>
            <a:r>
              <a:rPr lang="en-US" dirty="0"/>
              <a:t>Step 3: Code Generation</a:t>
            </a:r>
          </a:p>
        </p:txBody>
      </p:sp>
      <p:grpSp>
        <p:nvGrpSpPr>
          <p:cNvPr id="16" name="Group 15">
            <a:extLst>
              <a:ext uri="{FF2B5EF4-FFF2-40B4-BE49-F238E27FC236}">
                <a16:creationId xmlns:a16="http://schemas.microsoft.com/office/drawing/2014/main" id="{327FF1AF-AB29-06E4-9B9F-BAC7A4AA4B50}"/>
              </a:ext>
            </a:extLst>
          </p:cNvPr>
          <p:cNvGrpSpPr/>
          <p:nvPr/>
        </p:nvGrpSpPr>
        <p:grpSpPr>
          <a:xfrm>
            <a:off x="7264731" y="98847"/>
            <a:ext cx="5016843" cy="1556455"/>
            <a:chOff x="6931095" y="383058"/>
            <a:chExt cx="5016843" cy="1556455"/>
          </a:xfrm>
        </p:grpSpPr>
        <p:sp>
          <p:nvSpPr>
            <p:cNvPr id="4" name="TextBox 3">
              <a:extLst>
                <a:ext uri="{FF2B5EF4-FFF2-40B4-BE49-F238E27FC236}">
                  <a16:creationId xmlns:a16="http://schemas.microsoft.com/office/drawing/2014/main" id="{5D61D93F-E048-77FC-030E-5146794C6A7D}"/>
                </a:ext>
              </a:extLst>
            </p:cNvPr>
            <p:cNvSpPr txBox="1"/>
            <p:nvPr/>
          </p:nvSpPr>
          <p:spPr>
            <a:xfrm>
              <a:off x="8435009" y="383058"/>
              <a:ext cx="1692875"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assignment</a:t>
              </a:r>
            </a:p>
          </p:txBody>
        </p:sp>
        <p:sp>
          <p:nvSpPr>
            <p:cNvPr id="5" name="TextBox 4">
              <a:extLst>
                <a:ext uri="{FF2B5EF4-FFF2-40B4-BE49-F238E27FC236}">
                  <a16:creationId xmlns:a16="http://schemas.microsoft.com/office/drawing/2014/main" id="{E0AC6574-233F-5003-DEB6-DB480B34AC65}"/>
                </a:ext>
              </a:extLst>
            </p:cNvPr>
            <p:cNvSpPr txBox="1"/>
            <p:nvPr/>
          </p:nvSpPr>
          <p:spPr>
            <a:xfrm>
              <a:off x="8563231"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6" name="TextBox 5">
              <a:extLst>
                <a:ext uri="{FF2B5EF4-FFF2-40B4-BE49-F238E27FC236}">
                  <a16:creationId xmlns:a16="http://schemas.microsoft.com/office/drawing/2014/main" id="{665C620A-8CBA-0426-357A-0012B6959CA9}"/>
                </a:ext>
              </a:extLst>
            </p:cNvPr>
            <p:cNvSpPr txBox="1"/>
            <p:nvPr/>
          </p:nvSpPr>
          <p:spPr>
            <a:xfrm>
              <a:off x="9389075"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rhs</a:t>
              </a:r>
              <a:endParaRPr lang="en-US" b="1" dirty="0">
                <a:latin typeface="Lucida Console" panose="020B0609040504020204" pitchFamily="49" charset="0"/>
              </a:endParaRPr>
            </a:p>
          </p:txBody>
        </p:sp>
        <p:cxnSp>
          <p:nvCxnSpPr>
            <p:cNvPr id="7" name="Connector: Elbow 6">
              <a:extLst>
                <a:ext uri="{FF2B5EF4-FFF2-40B4-BE49-F238E27FC236}">
                  <a16:creationId xmlns:a16="http://schemas.microsoft.com/office/drawing/2014/main" id="{C1D3EA59-2127-DE1F-6310-4514DC402253}"/>
                </a:ext>
              </a:extLst>
            </p:cNvPr>
            <p:cNvCxnSpPr>
              <a:cxnSpLocks/>
              <a:stCxn id="4" idx="2"/>
              <a:endCxn id="5" idx="0"/>
            </p:cNvCxnSpPr>
            <p:nvPr/>
          </p:nvCxnSpPr>
          <p:spPr>
            <a:xfrm rot="5400000">
              <a:off x="8877412" y="745579"/>
              <a:ext cx="397224" cy="41084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09787CAB-F0B2-B7B6-A609-687C5DA1F2F7}"/>
                </a:ext>
              </a:extLst>
            </p:cNvPr>
            <p:cNvCxnSpPr>
              <a:cxnSpLocks/>
              <a:stCxn id="4" idx="2"/>
              <a:endCxn id="6" idx="0"/>
            </p:cNvCxnSpPr>
            <p:nvPr/>
          </p:nvCxnSpPr>
          <p:spPr>
            <a:xfrm rot="16200000" flipH="1">
              <a:off x="9290333" y="743503"/>
              <a:ext cx="397224" cy="41499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67AE590-AF77-93A2-B696-1D977198A9FA}"/>
                </a:ext>
              </a:extLst>
            </p:cNvPr>
            <p:cNvSpPr txBox="1"/>
            <p:nvPr/>
          </p:nvSpPr>
          <p:spPr>
            <a:xfrm>
              <a:off x="6931095" y="1570181"/>
              <a:ext cx="5016843" cy="369332"/>
            </a:xfrm>
            <a:prstGeom prst="rect">
              <a:avLst/>
            </a:prstGeom>
            <a:noFill/>
          </p:spPr>
          <p:txBody>
            <a:bodyPr wrap="square" rtlCol="0">
              <a:spAutoFit/>
            </a:bodyPr>
            <a:lstStyle/>
            <a:p>
              <a:pPr algn="ctr"/>
              <a:r>
                <a:rPr lang="en-US" dirty="0">
                  <a:latin typeface="Lucida Console" panose="020B0609040504020204" pitchFamily="49" charset="0"/>
                </a:rPr>
                <a:t>mov *location(</a:t>
              </a:r>
              <a:r>
                <a:rPr lang="en-US" dirty="0" err="1">
                  <a:latin typeface="Lucida Console" panose="020B0609040504020204" pitchFamily="49" charset="0"/>
                </a:rPr>
                <a:t>rhs</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grpSp>
        <p:nvGrpSpPr>
          <p:cNvPr id="17" name="Group 16">
            <a:extLst>
              <a:ext uri="{FF2B5EF4-FFF2-40B4-BE49-F238E27FC236}">
                <a16:creationId xmlns:a16="http://schemas.microsoft.com/office/drawing/2014/main" id="{24B02267-ECDA-B9BA-6E6A-60D4A73E341D}"/>
              </a:ext>
            </a:extLst>
          </p:cNvPr>
          <p:cNvGrpSpPr/>
          <p:nvPr/>
        </p:nvGrpSpPr>
        <p:grpSpPr>
          <a:xfrm>
            <a:off x="7314159" y="1835474"/>
            <a:ext cx="5016843" cy="1556455"/>
            <a:chOff x="6931095" y="383058"/>
            <a:chExt cx="5016843" cy="1556455"/>
          </a:xfrm>
        </p:grpSpPr>
        <p:sp>
          <p:nvSpPr>
            <p:cNvPr id="18" name="TextBox 17">
              <a:extLst>
                <a:ext uri="{FF2B5EF4-FFF2-40B4-BE49-F238E27FC236}">
                  <a16:creationId xmlns:a16="http://schemas.microsoft.com/office/drawing/2014/main" id="{925E365C-BB9D-4F93-7B62-C7E7DD981AE3}"/>
                </a:ext>
              </a:extLst>
            </p:cNvPr>
            <p:cNvSpPr txBox="1"/>
            <p:nvPr/>
          </p:nvSpPr>
          <p:spPr>
            <a:xfrm>
              <a:off x="8192525" y="383058"/>
              <a:ext cx="212536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19" name="TextBox 18">
              <a:extLst>
                <a:ext uri="{FF2B5EF4-FFF2-40B4-BE49-F238E27FC236}">
                  <a16:creationId xmlns:a16="http://schemas.microsoft.com/office/drawing/2014/main" id="{EEDE5AEE-27C7-A236-869F-EB5ABA574B30}"/>
                </a:ext>
              </a:extLst>
            </p:cNvPr>
            <p:cNvSpPr txBox="1"/>
            <p:nvPr/>
          </p:nvSpPr>
          <p:spPr>
            <a:xfrm>
              <a:off x="8377877"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20" name="TextBox 19">
              <a:extLst>
                <a:ext uri="{FF2B5EF4-FFF2-40B4-BE49-F238E27FC236}">
                  <a16:creationId xmlns:a16="http://schemas.microsoft.com/office/drawing/2014/main" id="{23177706-75D6-449C-68AA-E361D26F084F}"/>
                </a:ext>
              </a:extLst>
            </p:cNvPr>
            <p:cNvSpPr txBox="1"/>
            <p:nvPr/>
          </p:nvSpPr>
          <p:spPr>
            <a:xfrm>
              <a:off x="9389075" y="1149614"/>
              <a:ext cx="1040023"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1" name="Connector: Elbow 20">
              <a:extLst>
                <a:ext uri="{FF2B5EF4-FFF2-40B4-BE49-F238E27FC236}">
                  <a16:creationId xmlns:a16="http://schemas.microsoft.com/office/drawing/2014/main" id="{864B5C36-1E5B-5230-FCE1-B92F5C527073}"/>
                </a:ext>
              </a:extLst>
            </p:cNvPr>
            <p:cNvCxnSpPr>
              <a:cxnSpLocks/>
              <a:stCxn id="18" idx="2"/>
              <a:endCxn id="19" idx="0"/>
            </p:cNvCxnSpPr>
            <p:nvPr/>
          </p:nvCxnSpPr>
          <p:spPr>
            <a:xfrm rot="5400000">
              <a:off x="8771614" y="666022"/>
              <a:ext cx="397224" cy="56996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248AA3C3-299D-7906-A2A8-4E9F9E03216A}"/>
                </a:ext>
              </a:extLst>
            </p:cNvPr>
            <p:cNvCxnSpPr>
              <a:cxnSpLocks/>
              <a:stCxn id="18" idx="2"/>
              <a:endCxn id="20" idx="0"/>
            </p:cNvCxnSpPr>
            <p:nvPr/>
          </p:nvCxnSpPr>
          <p:spPr>
            <a:xfrm rot="16200000" flipH="1">
              <a:off x="9383534" y="624061"/>
              <a:ext cx="397224" cy="6538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ED4D25-379D-5A05-5703-68C451EA824D}"/>
                </a:ext>
              </a:extLst>
            </p:cNvPr>
            <p:cNvSpPr txBox="1"/>
            <p:nvPr/>
          </p:nvSpPr>
          <p:spPr>
            <a:xfrm>
              <a:off x="6931095" y="1570181"/>
              <a:ext cx="5016843" cy="369332"/>
            </a:xfrm>
            <a:prstGeom prst="rect">
              <a:avLst/>
            </a:prstGeom>
            <a:noFill/>
          </p:spPr>
          <p:txBody>
            <a:bodyPr wrap="square" rtlCol="0">
              <a:spAutoFit/>
            </a:bodyPr>
            <a:lstStyle/>
            <a:p>
              <a:pPr algn="ctr"/>
              <a:r>
                <a:rPr lang="en-US" dirty="0" err="1">
                  <a:latin typeface="Lucida Console" panose="020B0609040504020204" pitchFamily="49" charset="0"/>
                </a:rPr>
                <a:t>inc</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sp>
        <p:nvSpPr>
          <p:cNvPr id="46" name="Content Placeholder 2">
            <a:extLst>
              <a:ext uri="{FF2B5EF4-FFF2-40B4-BE49-F238E27FC236}">
                <a16:creationId xmlns:a16="http://schemas.microsoft.com/office/drawing/2014/main" id="{B188D5E6-38F6-B137-FF9B-F36B2F3DA361}"/>
              </a:ext>
            </a:extLst>
          </p:cNvPr>
          <p:cNvSpPr>
            <a:spLocks noGrp="1"/>
          </p:cNvSpPr>
          <p:nvPr>
            <p:ph idx="1"/>
          </p:nvPr>
        </p:nvSpPr>
        <p:spPr>
          <a:xfrm>
            <a:off x="-86628" y="594061"/>
            <a:ext cx="7414225" cy="6673927"/>
          </a:xfrm>
        </p:spPr>
        <p:txBody>
          <a:bodyPr>
            <a:normAutofit lnSpcReduction="10000"/>
          </a:bodyPr>
          <a:lstStyle/>
          <a:p>
            <a:r>
              <a:rPr lang="en-US" sz="3200" dirty="0"/>
              <a:t>The compiler associates each kind of AST subtree with rules for generating the appropriate CPU instructions</a:t>
            </a:r>
          </a:p>
          <a:p>
            <a:r>
              <a:rPr lang="en-US" sz="3200" dirty="0"/>
              <a:t>To generate code for the entire program, the compiler makes one or more traversals through the AST, e.g.,</a:t>
            </a:r>
          </a:p>
          <a:p>
            <a:pPr lvl="1"/>
            <a:r>
              <a:rPr lang="en-US" sz="2800" dirty="0"/>
              <a:t>Phase 1: If the developer requested the compiler to perform optimizations, the initial passes will look for opportunities to “improve” the AST</a:t>
            </a:r>
          </a:p>
          <a:p>
            <a:pPr lvl="1"/>
            <a:r>
              <a:rPr lang="en-US" sz="2800" dirty="0"/>
              <a:t>Phase 2: Determine which locations (i.e.,    which registers and memory areas)           will hold the values manipulated                by the various parts of the AST</a:t>
            </a:r>
          </a:p>
          <a:p>
            <a:pPr lvl="1"/>
            <a:r>
              <a:rPr lang="en-US" sz="2800" dirty="0"/>
              <a:t>Phase 3: Translate the entire AST                 to CPU instructions</a:t>
            </a:r>
          </a:p>
          <a:p>
            <a:pPr lvl="1"/>
            <a:endParaRPr lang="en-US" sz="2800" dirty="0"/>
          </a:p>
        </p:txBody>
      </p:sp>
      <p:grpSp>
        <p:nvGrpSpPr>
          <p:cNvPr id="10" name="Group 9">
            <a:extLst>
              <a:ext uri="{FF2B5EF4-FFF2-40B4-BE49-F238E27FC236}">
                <a16:creationId xmlns:a16="http://schemas.microsoft.com/office/drawing/2014/main" id="{28CE85EE-785C-EFAD-51C2-3C4E6A4A34C9}"/>
              </a:ext>
            </a:extLst>
          </p:cNvPr>
          <p:cNvGrpSpPr/>
          <p:nvPr/>
        </p:nvGrpSpPr>
        <p:grpSpPr>
          <a:xfrm>
            <a:off x="5724259" y="3811926"/>
            <a:ext cx="6397718" cy="2489083"/>
            <a:chOff x="5724259" y="3811926"/>
            <a:chExt cx="6397718" cy="2489083"/>
          </a:xfrm>
        </p:grpSpPr>
        <p:sp>
          <p:nvSpPr>
            <p:cNvPr id="47" name="TextBox 46">
              <a:extLst>
                <a:ext uri="{FF2B5EF4-FFF2-40B4-BE49-F238E27FC236}">
                  <a16:creationId xmlns:a16="http://schemas.microsoft.com/office/drawing/2014/main" id="{1F00DF17-195E-3287-8B0B-13F507F267FF}"/>
                </a:ext>
              </a:extLst>
            </p:cNvPr>
            <p:cNvSpPr txBox="1"/>
            <p:nvPr/>
          </p:nvSpPr>
          <p:spPr>
            <a:xfrm>
              <a:off x="8482912" y="4233435"/>
              <a:ext cx="147045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stmt_seq</a:t>
              </a:r>
              <a:endParaRPr lang="en-US" b="1" dirty="0">
                <a:latin typeface="Lucida Console" panose="020B0609040504020204" pitchFamily="49" charset="0"/>
              </a:endParaRPr>
            </a:p>
          </p:txBody>
        </p:sp>
        <p:sp>
          <p:nvSpPr>
            <p:cNvPr id="48" name="TextBox 47">
              <a:extLst>
                <a:ext uri="{FF2B5EF4-FFF2-40B4-BE49-F238E27FC236}">
                  <a16:creationId xmlns:a16="http://schemas.microsoft.com/office/drawing/2014/main" id="{D7F86E4F-A31A-D68E-D838-0A648DA5C24B}"/>
                </a:ext>
              </a:extLst>
            </p:cNvPr>
            <p:cNvSpPr txBox="1"/>
            <p:nvPr/>
          </p:nvSpPr>
          <p:spPr>
            <a:xfrm>
              <a:off x="6561441" y="5054337"/>
              <a:ext cx="232523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decl_assignment</a:t>
              </a:r>
              <a:endParaRPr lang="en-US" b="1" dirty="0">
                <a:latin typeface="Lucida Console" panose="020B0609040504020204" pitchFamily="49" charset="0"/>
              </a:endParaRPr>
            </a:p>
          </p:txBody>
        </p:sp>
        <p:sp>
          <p:nvSpPr>
            <p:cNvPr id="49" name="TextBox 48">
              <a:extLst>
                <a:ext uri="{FF2B5EF4-FFF2-40B4-BE49-F238E27FC236}">
                  <a16:creationId xmlns:a16="http://schemas.microsoft.com/office/drawing/2014/main" id="{71CEF8F2-E890-42DE-477A-4344068A0D1B}"/>
                </a:ext>
              </a:extLst>
            </p:cNvPr>
            <p:cNvSpPr txBox="1"/>
            <p:nvPr/>
          </p:nvSpPr>
          <p:spPr>
            <a:xfrm>
              <a:off x="5724259"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50" name="TextBox 49">
              <a:extLst>
                <a:ext uri="{FF2B5EF4-FFF2-40B4-BE49-F238E27FC236}">
                  <a16:creationId xmlns:a16="http://schemas.microsoft.com/office/drawing/2014/main" id="{BC60BB28-992A-237C-E189-99DC74C703BA}"/>
                </a:ext>
              </a:extLst>
            </p:cNvPr>
            <p:cNvSpPr txBox="1"/>
            <p:nvPr/>
          </p:nvSpPr>
          <p:spPr>
            <a:xfrm>
              <a:off x="7313141" y="5931677"/>
              <a:ext cx="1904998"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constant: 41</a:t>
              </a:r>
            </a:p>
          </p:txBody>
        </p:sp>
        <p:sp>
          <p:nvSpPr>
            <p:cNvPr id="51" name="TextBox 50">
              <a:extLst>
                <a:ext uri="{FF2B5EF4-FFF2-40B4-BE49-F238E27FC236}">
                  <a16:creationId xmlns:a16="http://schemas.microsoft.com/office/drawing/2014/main" id="{78BBD951-700D-E6C5-A3B8-36A8716BC41B}"/>
                </a:ext>
              </a:extLst>
            </p:cNvPr>
            <p:cNvSpPr txBox="1"/>
            <p:nvPr/>
          </p:nvSpPr>
          <p:spPr>
            <a:xfrm>
              <a:off x="9535535" y="5054337"/>
              <a:ext cx="186975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52" name="TextBox 51">
              <a:extLst>
                <a:ext uri="{FF2B5EF4-FFF2-40B4-BE49-F238E27FC236}">
                  <a16:creationId xmlns:a16="http://schemas.microsoft.com/office/drawing/2014/main" id="{232D37D3-A559-6026-AC4A-5904838A2898}"/>
                </a:ext>
              </a:extLst>
            </p:cNvPr>
            <p:cNvSpPr txBox="1"/>
            <p:nvPr/>
          </p:nvSpPr>
          <p:spPr>
            <a:xfrm>
              <a:off x="9535535"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53" name="TextBox 52">
              <a:extLst>
                <a:ext uri="{FF2B5EF4-FFF2-40B4-BE49-F238E27FC236}">
                  <a16:creationId xmlns:a16="http://schemas.microsoft.com/office/drawing/2014/main" id="{C2622054-7BAB-D492-C3CE-019460BB4BCF}"/>
                </a:ext>
              </a:extLst>
            </p:cNvPr>
            <p:cNvSpPr txBox="1"/>
            <p:nvPr/>
          </p:nvSpPr>
          <p:spPr>
            <a:xfrm>
              <a:off x="11098663" y="5931677"/>
              <a:ext cx="102331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54" name="Connector: Elbow 53">
              <a:extLst>
                <a:ext uri="{FF2B5EF4-FFF2-40B4-BE49-F238E27FC236}">
                  <a16:creationId xmlns:a16="http://schemas.microsoft.com/office/drawing/2014/main" id="{CE700E47-3D6E-B5F3-E2FC-D9E936541B4F}"/>
                </a:ext>
              </a:extLst>
            </p:cNvPr>
            <p:cNvCxnSpPr>
              <a:cxnSpLocks/>
              <a:stCxn id="47" idx="2"/>
              <a:endCxn id="48" idx="0"/>
            </p:cNvCxnSpPr>
            <p:nvPr/>
          </p:nvCxnSpPr>
          <p:spPr>
            <a:xfrm rot="5400000">
              <a:off x="8245314" y="4081512"/>
              <a:ext cx="451570" cy="149408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6946F765-6907-060D-5279-88ABB5EDA832}"/>
                </a:ext>
              </a:extLst>
            </p:cNvPr>
            <p:cNvCxnSpPr>
              <a:stCxn id="47" idx="2"/>
              <a:endCxn id="51" idx="0"/>
            </p:cNvCxnSpPr>
            <p:nvPr/>
          </p:nvCxnSpPr>
          <p:spPr>
            <a:xfrm rot="16200000" flipH="1">
              <a:off x="9618490" y="4202416"/>
              <a:ext cx="451570" cy="125227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6" name="Connector: Elbow 55">
              <a:extLst>
                <a:ext uri="{FF2B5EF4-FFF2-40B4-BE49-F238E27FC236}">
                  <a16:creationId xmlns:a16="http://schemas.microsoft.com/office/drawing/2014/main" id="{F5632FC5-9DDE-950F-45E4-E381CF117D25}"/>
                </a:ext>
              </a:extLst>
            </p:cNvPr>
            <p:cNvCxnSpPr>
              <a:cxnSpLocks/>
              <a:stCxn id="48" idx="2"/>
              <a:endCxn id="49" idx="0"/>
            </p:cNvCxnSpPr>
            <p:nvPr/>
          </p:nvCxnSpPr>
          <p:spPr>
            <a:xfrm rot="5400000">
              <a:off x="6814599" y="5022217"/>
              <a:ext cx="508008" cy="131091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6043FDD1-9CDA-556E-31F2-AC9AAD847EAA}"/>
                </a:ext>
              </a:extLst>
            </p:cNvPr>
            <p:cNvCxnSpPr>
              <a:cxnSpLocks/>
              <a:stCxn id="48" idx="2"/>
              <a:endCxn id="50" idx="0"/>
            </p:cNvCxnSpPr>
            <p:nvPr/>
          </p:nvCxnSpPr>
          <p:spPr>
            <a:xfrm rot="16200000" flipH="1">
              <a:off x="7740845" y="5406882"/>
              <a:ext cx="508008" cy="5415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4CAF8E31-206E-CC92-A15C-C8DFDA2700BB}"/>
                </a:ext>
              </a:extLst>
            </p:cNvPr>
            <p:cNvCxnSpPr>
              <a:stCxn id="51" idx="2"/>
              <a:endCxn id="52" idx="0"/>
            </p:cNvCxnSpPr>
            <p:nvPr/>
          </p:nvCxnSpPr>
          <p:spPr>
            <a:xfrm rot="5400000">
              <a:off x="10093413" y="5554679"/>
              <a:ext cx="508008" cy="245988"/>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04EBB5D6-7E21-E0ED-0531-FAB00B564424}"/>
                </a:ext>
              </a:extLst>
            </p:cNvPr>
            <p:cNvCxnSpPr>
              <a:stCxn id="51" idx="2"/>
              <a:endCxn id="53" idx="0"/>
            </p:cNvCxnSpPr>
            <p:nvPr/>
          </p:nvCxnSpPr>
          <p:spPr>
            <a:xfrm rot="16200000" flipH="1">
              <a:off x="10786361" y="5107718"/>
              <a:ext cx="508008" cy="1139909"/>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222C09FD-CC11-7443-5AE7-9DA8EF3A7C9D}"/>
                </a:ext>
              </a:extLst>
            </p:cNvPr>
            <p:cNvSpPr txBox="1"/>
            <p:nvPr/>
          </p:nvSpPr>
          <p:spPr>
            <a:xfrm>
              <a:off x="8231485" y="3811926"/>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AST</a:t>
              </a:r>
            </a:p>
          </p:txBody>
        </p:sp>
      </p:grpSp>
      <p:cxnSp>
        <p:nvCxnSpPr>
          <p:cNvPr id="3" name="Straight Connector 2">
            <a:extLst>
              <a:ext uri="{FF2B5EF4-FFF2-40B4-BE49-F238E27FC236}">
                <a16:creationId xmlns:a16="http://schemas.microsoft.com/office/drawing/2014/main" id="{BCFB3A0C-82EA-8A81-FC76-08A285C3840B}"/>
              </a:ext>
            </a:extLst>
          </p:cNvPr>
          <p:cNvCxnSpPr>
            <a:cxnSpLocks/>
          </p:cNvCxnSpPr>
          <p:nvPr/>
        </p:nvCxnSpPr>
        <p:spPr>
          <a:xfrm flipH="1">
            <a:off x="7438636" y="3625222"/>
            <a:ext cx="4659895"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30DB2F3-C08D-AFF9-DF85-179717A7D0FE}"/>
              </a:ext>
            </a:extLst>
          </p:cNvPr>
          <p:cNvSpPr/>
          <p:nvPr/>
        </p:nvSpPr>
        <p:spPr>
          <a:xfrm>
            <a:off x="4670852" y="2743200"/>
            <a:ext cx="966908" cy="36933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8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7A6D5-EAF8-23A2-9DDD-12E1D08EF03E}"/>
              </a:ext>
            </a:extLst>
          </p:cNvPr>
          <p:cNvSpPr>
            <a:spLocks noGrp="1"/>
          </p:cNvSpPr>
          <p:nvPr>
            <p:ph type="title"/>
          </p:nvPr>
        </p:nvSpPr>
        <p:spPr>
          <a:xfrm>
            <a:off x="0" y="1"/>
            <a:ext cx="7648832" cy="692916"/>
          </a:xfrm>
        </p:spPr>
        <p:txBody>
          <a:bodyPr>
            <a:normAutofit fontScale="90000"/>
          </a:bodyPr>
          <a:lstStyle/>
          <a:p>
            <a:r>
              <a:rPr lang="en-US" dirty="0"/>
              <a:t>Step 3: Code Generation</a:t>
            </a:r>
          </a:p>
        </p:txBody>
      </p:sp>
      <p:sp>
        <p:nvSpPr>
          <p:cNvPr id="3" name="Content Placeholder 2">
            <a:extLst>
              <a:ext uri="{FF2B5EF4-FFF2-40B4-BE49-F238E27FC236}">
                <a16:creationId xmlns:a16="http://schemas.microsoft.com/office/drawing/2014/main" id="{4FE152B6-72F6-E79C-81A0-3A2E8711603B}"/>
              </a:ext>
            </a:extLst>
          </p:cNvPr>
          <p:cNvSpPr>
            <a:spLocks noGrp="1"/>
          </p:cNvSpPr>
          <p:nvPr>
            <p:ph idx="1"/>
          </p:nvPr>
        </p:nvSpPr>
        <p:spPr>
          <a:xfrm>
            <a:off x="-86628" y="594061"/>
            <a:ext cx="7525264" cy="6673927"/>
          </a:xfrm>
        </p:spPr>
        <p:txBody>
          <a:bodyPr>
            <a:normAutofit lnSpcReduction="10000"/>
          </a:bodyPr>
          <a:lstStyle/>
          <a:p>
            <a:r>
              <a:rPr lang="en-US" sz="3200" dirty="0"/>
              <a:t>The compiler associates each kind of AST subtree with rules for generating the appropriate CPU instructions</a:t>
            </a:r>
          </a:p>
          <a:p>
            <a:r>
              <a:rPr lang="en-US" sz="3200" dirty="0"/>
              <a:t>To generate code for the entire program, the compiler makes one or more traversals through the AST, e.g.,</a:t>
            </a:r>
          </a:p>
          <a:p>
            <a:pPr lvl="1"/>
            <a:r>
              <a:rPr lang="en-US" sz="2800" dirty="0">
                <a:solidFill>
                  <a:schemeClr val="bg1">
                    <a:lumMod val="75000"/>
                  </a:schemeClr>
                </a:solidFill>
              </a:rPr>
              <a:t>Phase 1: If the developer requested the compiler to perform optimizations, the initial passes will look for opportunities to “improve” the AST</a:t>
            </a:r>
          </a:p>
          <a:p>
            <a:pPr lvl="1"/>
            <a:r>
              <a:rPr lang="en-US" sz="2800" dirty="0"/>
              <a:t>Phase 2: Determine which locations (i.e.,    which registers and memory areas)           will hold the values manipulated                by the various parts of the AST</a:t>
            </a:r>
          </a:p>
          <a:p>
            <a:pPr lvl="1"/>
            <a:r>
              <a:rPr lang="en-US" sz="2800" dirty="0"/>
              <a:t>Phase 3: Translate the entire AST                 to CPU instructions</a:t>
            </a:r>
          </a:p>
          <a:p>
            <a:pPr lvl="1"/>
            <a:endParaRPr lang="en-US" sz="2800" dirty="0"/>
          </a:p>
        </p:txBody>
      </p:sp>
      <p:grpSp>
        <p:nvGrpSpPr>
          <p:cNvPr id="16" name="Group 15">
            <a:extLst>
              <a:ext uri="{FF2B5EF4-FFF2-40B4-BE49-F238E27FC236}">
                <a16:creationId xmlns:a16="http://schemas.microsoft.com/office/drawing/2014/main" id="{327FF1AF-AB29-06E4-9B9F-BAC7A4AA4B50}"/>
              </a:ext>
            </a:extLst>
          </p:cNvPr>
          <p:cNvGrpSpPr/>
          <p:nvPr/>
        </p:nvGrpSpPr>
        <p:grpSpPr>
          <a:xfrm>
            <a:off x="7264731" y="98847"/>
            <a:ext cx="5016843" cy="1556455"/>
            <a:chOff x="6931095" y="383058"/>
            <a:chExt cx="5016843" cy="1556455"/>
          </a:xfrm>
        </p:grpSpPr>
        <p:sp>
          <p:nvSpPr>
            <p:cNvPr id="4" name="TextBox 3">
              <a:extLst>
                <a:ext uri="{FF2B5EF4-FFF2-40B4-BE49-F238E27FC236}">
                  <a16:creationId xmlns:a16="http://schemas.microsoft.com/office/drawing/2014/main" id="{5D61D93F-E048-77FC-030E-5146794C6A7D}"/>
                </a:ext>
              </a:extLst>
            </p:cNvPr>
            <p:cNvSpPr txBox="1"/>
            <p:nvPr/>
          </p:nvSpPr>
          <p:spPr>
            <a:xfrm>
              <a:off x="8435009" y="383058"/>
              <a:ext cx="1692875"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assignment</a:t>
              </a:r>
            </a:p>
          </p:txBody>
        </p:sp>
        <p:sp>
          <p:nvSpPr>
            <p:cNvPr id="5" name="TextBox 4">
              <a:extLst>
                <a:ext uri="{FF2B5EF4-FFF2-40B4-BE49-F238E27FC236}">
                  <a16:creationId xmlns:a16="http://schemas.microsoft.com/office/drawing/2014/main" id="{E0AC6574-233F-5003-DEB6-DB480B34AC65}"/>
                </a:ext>
              </a:extLst>
            </p:cNvPr>
            <p:cNvSpPr txBox="1"/>
            <p:nvPr/>
          </p:nvSpPr>
          <p:spPr>
            <a:xfrm>
              <a:off x="8563231"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6" name="TextBox 5">
              <a:extLst>
                <a:ext uri="{FF2B5EF4-FFF2-40B4-BE49-F238E27FC236}">
                  <a16:creationId xmlns:a16="http://schemas.microsoft.com/office/drawing/2014/main" id="{665C620A-8CBA-0426-357A-0012B6959CA9}"/>
                </a:ext>
              </a:extLst>
            </p:cNvPr>
            <p:cNvSpPr txBox="1"/>
            <p:nvPr/>
          </p:nvSpPr>
          <p:spPr>
            <a:xfrm>
              <a:off x="9389075"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rhs</a:t>
              </a:r>
              <a:endParaRPr lang="en-US" b="1" dirty="0">
                <a:latin typeface="Lucida Console" panose="020B0609040504020204" pitchFamily="49" charset="0"/>
              </a:endParaRPr>
            </a:p>
          </p:txBody>
        </p:sp>
        <p:cxnSp>
          <p:nvCxnSpPr>
            <p:cNvPr id="7" name="Connector: Elbow 6">
              <a:extLst>
                <a:ext uri="{FF2B5EF4-FFF2-40B4-BE49-F238E27FC236}">
                  <a16:creationId xmlns:a16="http://schemas.microsoft.com/office/drawing/2014/main" id="{C1D3EA59-2127-DE1F-6310-4514DC402253}"/>
                </a:ext>
              </a:extLst>
            </p:cNvPr>
            <p:cNvCxnSpPr>
              <a:cxnSpLocks/>
              <a:stCxn id="4" idx="2"/>
              <a:endCxn id="5" idx="0"/>
            </p:cNvCxnSpPr>
            <p:nvPr/>
          </p:nvCxnSpPr>
          <p:spPr>
            <a:xfrm rot="5400000">
              <a:off x="8877412" y="745579"/>
              <a:ext cx="397224" cy="41084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09787CAB-F0B2-B7B6-A609-687C5DA1F2F7}"/>
                </a:ext>
              </a:extLst>
            </p:cNvPr>
            <p:cNvCxnSpPr>
              <a:cxnSpLocks/>
              <a:stCxn id="4" idx="2"/>
              <a:endCxn id="6" idx="0"/>
            </p:cNvCxnSpPr>
            <p:nvPr/>
          </p:nvCxnSpPr>
          <p:spPr>
            <a:xfrm rot="16200000" flipH="1">
              <a:off x="9290333" y="743503"/>
              <a:ext cx="397224" cy="41499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67AE590-AF77-93A2-B696-1D977198A9FA}"/>
                </a:ext>
              </a:extLst>
            </p:cNvPr>
            <p:cNvSpPr txBox="1"/>
            <p:nvPr/>
          </p:nvSpPr>
          <p:spPr>
            <a:xfrm>
              <a:off x="6931095" y="1570181"/>
              <a:ext cx="5016843" cy="369332"/>
            </a:xfrm>
            <a:prstGeom prst="rect">
              <a:avLst/>
            </a:prstGeom>
            <a:noFill/>
          </p:spPr>
          <p:txBody>
            <a:bodyPr wrap="square" rtlCol="0">
              <a:spAutoFit/>
            </a:bodyPr>
            <a:lstStyle/>
            <a:p>
              <a:pPr algn="ctr"/>
              <a:r>
                <a:rPr lang="en-US" dirty="0">
                  <a:latin typeface="Lucida Console" panose="020B0609040504020204" pitchFamily="49" charset="0"/>
                </a:rPr>
                <a:t>mov *location(</a:t>
              </a:r>
              <a:r>
                <a:rPr lang="en-US" dirty="0" err="1">
                  <a:latin typeface="Lucida Console" panose="020B0609040504020204" pitchFamily="49" charset="0"/>
                </a:rPr>
                <a:t>rhs</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grpSp>
        <p:nvGrpSpPr>
          <p:cNvPr id="17" name="Group 16">
            <a:extLst>
              <a:ext uri="{FF2B5EF4-FFF2-40B4-BE49-F238E27FC236}">
                <a16:creationId xmlns:a16="http://schemas.microsoft.com/office/drawing/2014/main" id="{24B02267-ECDA-B9BA-6E6A-60D4A73E341D}"/>
              </a:ext>
            </a:extLst>
          </p:cNvPr>
          <p:cNvGrpSpPr/>
          <p:nvPr/>
        </p:nvGrpSpPr>
        <p:grpSpPr>
          <a:xfrm>
            <a:off x="7314159" y="1835474"/>
            <a:ext cx="5016843" cy="1556455"/>
            <a:chOff x="6931095" y="383058"/>
            <a:chExt cx="5016843" cy="1556455"/>
          </a:xfrm>
        </p:grpSpPr>
        <p:sp>
          <p:nvSpPr>
            <p:cNvPr id="18" name="TextBox 17">
              <a:extLst>
                <a:ext uri="{FF2B5EF4-FFF2-40B4-BE49-F238E27FC236}">
                  <a16:creationId xmlns:a16="http://schemas.microsoft.com/office/drawing/2014/main" id="{925E365C-BB9D-4F93-7B62-C7E7DD981AE3}"/>
                </a:ext>
              </a:extLst>
            </p:cNvPr>
            <p:cNvSpPr txBox="1"/>
            <p:nvPr/>
          </p:nvSpPr>
          <p:spPr>
            <a:xfrm>
              <a:off x="8192525" y="383058"/>
              <a:ext cx="212536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19" name="TextBox 18">
              <a:extLst>
                <a:ext uri="{FF2B5EF4-FFF2-40B4-BE49-F238E27FC236}">
                  <a16:creationId xmlns:a16="http://schemas.microsoft.com/office/drawing/2014/main" id="{EEDE5AEE-27C7-A236-869F-EB5ABA574B30}"/>
                </a:ext>
              </a:extLst>
            </p:cNvPr>
            <p:cNvSpPr txBox="1"/>
            <p:nvPr/>
          </p:nvSpPr>
          <p:spPr>
            <a:xfrm>
              <a:off x="8377877"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20" name="TextBox 19">
              <a:extLst>
                <a:ext uri="{FF2B5EF4-FFF2-40B4-BE49-F238E27FC236}">
                  <a16:creationId xmlns:a16="http://schemas.microsoft.com/office/drawing/2014/main" id="{23177706-75D6-449C-68AA-E361D26F084F}"/>
                </a:ext>
              </a:extLst>
            </p:cNvPr>
            <p:cNvSpPr txBox="1"/>
            <p:nvPr/>
          </p:nvSpPr>
          <p:spPr>
            <a:xfrm>
              <a:off x="9389075" y="1149614"/>
              <a:ext cx="1040023"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1" name="Connector: Elbow 20">
              <a:extLst>
                <a:ext uri="{FF2B5EF4-FFF2-40B4-BE49-F238E27FC236}">
                  <a16:creationId xmlns:a16="http://schemas.microsoft.com/office/drawing/2014/main" id="{864B5C36-1E5B-5230-FCE1-B92F5C527073}"/>
                </a:ext>
              </a:extLst>
            </p:cNvPr>
            <p:cNvCxnSpPr>
              <a:cxnSpLocks/>
              <a:stCxn id="18" idx="2"/>
              <a:endCxn id="19" idx="0"/>
            </p:cNvCxnSpPr>
            <p:nvPr/>
          </p:nvCxnSpPr>
          <p:spPr>
            <a:xfrm rot="5400000">
              <a:off x="8771614" y="666022"/>
              <a:ext cx="397224" cy="56996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248AA3C3-299D-7906-A2A8-4E9F9E03216A}"/>
                </a:ext>
              </a:extLst>
            </p:cNvPr>
            <p:cNvCxnSpPr>
              <a:cxnSpLocks/>
              <a:stCxn id="18" idx="2"/>
              <a:endCxn id="20" idx="0"/>
            </p:cNvCxnSpPr>
            <p:nvPr/>
          </p:nvCxnSpPr>
          <p:spPr>
            <a:xfrm rot="16200000" flipH="1">
              <a:off x="9383534" y="624061"/>
              <a:ext cx="397224" cy="6538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ED4D25-379D-5A05-5703-68C451EA824D}"/>
                </a:ext>
              </a:extLst>
            </p:cNvPr>
            <p:cNvSpPr txBox="1"/>
            <p:nvPr/>
          </p:nvSpPr>
          <p:spPr>
            <a:xfrm>
              <a:off x="6931095" y="1570181"/>
              <a:ext cx="5016843" cy="369332"/>
            </a:xfrm>
            <a:prstGeom prst="rect">
              <a:avLst/>
            </a:prstGeom>
            <a:noFill/>
          </p:spPr>
          <p:txBody>
            <a:bodyPr wrap="square" rtlCol="0">
              <a:spAutoFit/>
            </a:bodyPr>
            <a:lstStyle/>
            <a:p>
              <a:pPr algn="ctr"/>
              <a:r>
                <a:rPr lang="en-US" dirty="0" err="1">
                  <a:latin typeface="Lucida Console" panose="020B0609040504020204" pitchFamily="49" charset="0"/>
                </a:rPr>
                <a:t>inc</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sp>
        <p:nvSpPr>
          <p:cNvPr id="11" name="Arrow: Right 10">
            <a:extLst>
              <a:ext uri="{FF2B5EF4-FFF2-40B4-BE49-F238E27FC236}">
                <a16:creationId xmlns:a16="http://schemas.microsoft.com/office/drawing/2014/main" id="{E0BE3987-3502-69DA-619C-CB25DCA956CB}"/>
              </a:ext>
            </a:extLst>
          </p:cNvPr>
          <p:cNvSpPr/>
          <p:nvPr/>
        </p:nvSpPr>
        <p:spPr>
          <a:xfrm>
            <a:off x="1" y="3071628"/>
            <a:ext cx="439972" cy="451571"/>
          </a:xfrm>
          <a:prstGeom prst="rightArrow">
            <a:avLst/>
          </a:prstGeom>
          <a:solidFill>
            <a:srgbClr val="B7F0FB"/>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3190486A-5380-2734-06AF-E14EB4730C50}"/>
              </a:ext>
            </a:extLst>
          </p:cNvPr>
          <p:cNvSpPr txBox="1"/>
          <p:nvPr/>
        </p:nvSpPr>
        <p:spPr>
          <a:xfrm>
            <a:off x="8482912" y="4233435"/>
            <a:ext cx="147045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stmt_seq</a:t>
            </a:r>
            <a:endParaRPr lang="en-US" b="1" dirty="0">
              <a:latin typeface="Lucida Console" panose="020B0609040504020204" pitchFamily="49" charset="0"/>
            </a:endParaRPr>
          </a:p>
        </p:txBody>
      </p:sp>
      <p:sp>
        <p:nvSpPr>
          <p:cNvPr id="13" name="TextBox 12">
            <a:extLst>
              <a:ext uri="{FF2B5EF4-FFF2-40B4-BE49-F238E27FC236}">
                <a16:creationId xmlns:a16="http://schemas.microsoft.com/office/drawing/2014/main" id="{A827CA0E-C5B9-DABD-BA97-EC01DA70875C}"/>
              </a:ext>
            </a:extLst>
          </p:cNvPr>
          <p:cNvSpPr txBox="1"/>
          <p:nvPr/>
        </p:nvSpPr>
        <p:spPr>
          <a:xfrm>
            <a:off x="6561441" y="5054337"/>
            <a:ext cx="232523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decl_assignment</a:t>
            </a:r>
            <a:endParaRPr lang="en-US" b="1" dirty="0">
              <a:latin typeface="Lucida Console" panose="020B0609040504020204" pitchFamily="49" charset="0"/>
            </a:endParaRPr>
          </a:p>
        </p:txBody>
      </p:sp>
      <p:sp>
        <p:nvSpPr>
          <p:cNvPr id="14" name="TextBox 13">
            <a:extLst>
              <a:ext uri="{FF2B5EF4-FFF2-40B4-BE49-F238E27FC236}">
                <a16:creationId xmlns:a16="http://schemas.microsoft.com/office/drawing/2014/main" id="{3F3259CC-FAC2-EA3A-33F9-D84F2514544C}"/>
              </a:ext>
            </a:extLst>
          </p:cNvPr>
          <p:cNvSpPr txBox="1"/>
          <p:nvPr/>
        </p:nvSpPr>
        <p:spPr>
          <a:xfrm>
            <a:off x="5724259"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24" name="TextBox 23">
            <a:extLst>
              <a:ext uri="{FF2B5EF4-FFF2-40B4-BE49-F238E27FC236}">
                <a16:creationId xmlns:a16="http://schemas.microsoft.com/office/drawing/2014/main" id="{FD0A9328-74C2-39C0-A271-E678B7EB7AAC}"/>
              </a:ext>
            </a:extLst>
          </p:cNvPr>
          <p:cNvSpPr txBox="1"/>
          <p:nvPr/>
        </p:nvSpPr>
        <p:spPr>
          <a:xfrm>
            <a:off x="7313141" y="5931677"/>
            <a:ext cx="1904998"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constant: 41</a:t>
            </a:r>
          </a:p>
        </p:txBody>
      </p:sp>
      <p:sp>
        <p:nvSpPr>
          <p:cNvPr id="25" name="TextBox 24">
            <a:extLst>
              <a:ext uri="{FF2B5EF4-FFF2-40B4-BE49-F238E27FC236}">
                <a16:creationId xmlns:a16="http://schemas.microsoft.com/office/drawing/2014/main" id="{A67BEA1F-2AA9-18BA-B108-5164E94440A8}"/>
              </a:ext>
            </a:extLst>
          </p:cNvPr>
          <p:cNvSpPr txBox="1"/>
          <p:nvPr/>
        </p:nvSpPr>
        <p:spPr>
          <a:xfrm>
            <a:off x="9535535" y="5054337"/>
            <a:ext cx="186975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26" name="TextBox 25">
            <a:extLst>
              <a:ext uri="{FF2B5EF4-FFF2-40B4-BE49-F238E27FC236}">
                <a16:creationId xmlns:a16="http://schemas.microsoft.com/office/drawing/2014/main" id="{80AB2C7A-A767-018B-B099-E2EC6F613B79}"/>
              </a:ext>
            </a:extLst>
          </p:cNvPr>
          <p:cNvSpPr txBox="1"/>
          <p:nvPr/>
        </p:nvSpPr>
        <p:spPr>
          <a:xfrm>
            <a:off x="9535535"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27" name="TextBox 26">
            <a:extLst>
              <a:ext uri="{FF2B5EF4-FFF2-40B4-BE49-F238E27FC236}">
                <a16:creationId xmlns:a16="http://schemas.microsoft.com/office/drawing/2014/main" id="{19F1667D-0542-3C6E-7BFB-F90E8B44BD4F}"/>
              </a:ext>
            </a:extLst>
          </p:cNvPr>
          <p:cNvSpPr txBox="1"/>
          <p:nvPr/>
        </p:nvSpPr>
        <p:spPr>
          <a:xfrm>
            <a:off x="11098663" y="5931677"/>
            <a:ext cx="102331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8" name="Connector: Elbow 27">
            <a:extLst>
              <a:ext uri="{FF2B5EF4-FFF2-40B4-BE49-F238E27FC236}">
                <a16:creationId xmlns:a16="http://schemas.microsoft.com/office/drawing/2014/main" id="{20B480A3-CED4-E3E4-BA81-CFFD1286E9C3}"/>
              </a:ext>
            </a:extLst>
          </p:cNvPr>
          <p:cNvCxnSpPr>
            <a:cxnSpLocks/>
            <a:stCxn id="12" idx="2"/>
            <a:endCxn id="13" idx="0"/>
          </p:cNvCxnSpPr>
          <p:nvPr/>
        </p:nvCxnSpPr>
        <p:spPr>
          <a:xfrm rot="5400000">
            <a:off x="8245314" y="4081512"/>
            <a:ext cx="451570" cy="149408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3E8ECD6F-396E-D455-9D0B-38C64FF5010F}"/>
              </a:ext>
            </a:extLst>
          </p:cNvPr>
          <p:cNvCxnSpPr>
            <a:stCxn id="12" idx="2"/>
            <a:endCxn id="25" idx="0"/>
          </p:cNvCxnSpPr>
          <p:nvPr/>
        </p:nvCxnSpPr>
        <p:spPr>
          <a:xfrm rot="16200000" flipH="1">
            <a:off x="9618490" y="4202416"/>
            <a:ext cx="451570" cy="125227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2C1DA3CD-2D5E-7B94-05B7-A9F802E47AE3}"/>
              </a:ext>
            </a:extLst>
          </p:cNvPr>
          <p:cNvCxnSpPr>
            <a:cxnSpLocks/>
            <a:stCxn id="13" idx="2"/>
            <a:endCxn id="14" idx="0"/>
          </p:cNvCxnSpPr>
          <p:nvPr/>
        </p:nvCxnSpPr>
        <p:spPr>
          <a:xfrm rot="5400000">
            <a:off x="6814599" y="5022217"/>
            <a:ext cx="508008" cy="131091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65F33E81-9C2D-3810-E930-05BACEBA3BAC}"/>
              </a:ext>
            </a:extLst>
          </p:cNvPr>
          <p:cNvCxnSpPr>
            <a:cxnSpLocks/>
            <a:stCxn id="13" idx="2"/>
            <a:endCxn id="24" idx="0"/>
          </p:cNvCxnSpPr>
          <p:nvPr/>
        </p:nvCxnSpPr>
        <p:spPr>
          <a:xfrm rot="16200000" flipH="1">
            <a:off x="7740845" y="5406882"/>
            <a:ext cx="508008" cy="5415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ED707A0E-BA03-4638-970A-424C18258B55}"/>
              </a:ext>
            </a:extLst>
          </p:cNvPr>
          <p:cNvCxnSpPr>
            <a:stCxn id="25" idx="2"/>
            <a:endCxn id="26" idx="0"/>
          </p:cNvCxnSpPr>
          <p:nvPr/>
        </p:nvCxnSpPr>
        <p:spPr>
          <a:xfrm rot="5400000">
            <a:off x="10093413" y="5554679"/>
            <a:ext cx="508008" cy="245988"/>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59018B01-5CA5-844A-109C-D1D1348CC322}"/>
              </a:ext>
            </a:extLst>
          </p:cNvPr>
          <p:cNvCxnSpPr>
            <a:stCxn id="25" idx="2"/>
            <a:endCxn id="27" idx="0"/>
          </p:cNvCxnSpPr>
          <p:nvPr/>
        </p:nvCxnSpPr>
        <p:spPr>
          <a:xfrm rot="16200000" flipH="1">
            <a:off x="10786361" y="5107718"/>
            <a:ext cx="508008" cy="1139909"/>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DA58322-017B-BF0D-0CEF-3FA05DAA393B}"/>
              </a:ext>
            </a:extLst>
          </p:cNvPr>
          <p:cNvSpPr txBox="1"/>
          <p:nvPr/>
        </p:nvSpPr>
        <p:spPr>
          <a:xfrm>
            <a:off x="8231485" y="3811926"/>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AST</a:t>
            </a:r>
          </a:p>
        </p:txBody>
      </p:sp>
      <p:pic>
        <p:nvPicPr>
          <p:cNvPr id="50" name="Picture 49">
            <a:extLst>
              <a:ext uri="{FF2B5EF4-FFF2-40B4-BE49-F238E27FC236}">
                <a16:creationId xmlns:a16="http://schemas.microsoft.com/office/drawing/2014/main" id="{7A7F96D0-B51B-7F34-10A4-7E0383B4A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5019" y="3736861"/>
            <a:ext cx="744926" cy="878806"/>
          </a:xfrm>
          <a:prstGeom prst="rect">
            <a:avLst/>
          </a:prstGeom>
        </p:spPr>
      </p:pic>
      <p:sp>
        <p:nvSpPr>
          <p:cNvPr id="54" name="TextBox 53">
            <a:extLst>
              <a:ext uri="{FF2B5EF4-FFF2-40B4-BE49-F238E27FC236}">
                <a16:creationId xmlns:a16="http://schemas.microsoft.com/office/drawing/2014/main" id="{14AF2A7A-4D9B-5CE0-4CD2-9FFF09FFAEEC}"/>
              </a:ext>
            </a:extLst>
          </p:cNvPr>
          <p:cNvSpPr txBox="1"/>
          <p:nvPr/>
        </p:nvSpPr>
        <p:spPr>
          <a:xfrm>
            <a:off x="11177633" y="4159551"/>
            <a:ext cx="865373" cy="369332"/>
          </a:xfrm>
          <a:prstGeom prst="rect">
            <a:avLst/>
          </a:prstGeom>
          <a:solidFill>
            <a:schemeClr val="tx1"/>
          </a:solidFill>
          <a:ln>
            <a:solidFill>
              <a:schemeClr val="tx1"/>
            </a:solidFill>
          </a:ln>
        </p:spPr>
        <p:txBody>
          <a:bodyPr wrap="square" rtlCol="0">
            <a:spAutoFit/>
          </a:bodyPr>
          <a:lstStyle/>
          <a:p>
            <a:pPr algn="ctr"/>
            <a:r>
              <a:rPr lang="en-US" b="1" dirty="0">
                <a:solidFill>
                  <a:schemeClr val="bg1"/>
                </a:solidFill>
                <a:latin typeface="Lucida Console" panose="020B0609040504020204" pitchFamily="49" charset="0"/>
              </a:rPr>
              <a:t>%</a:t>
            </a:r>
            <a:r>
              <a:rPr lang="en-US" b="1" dirty="0" err="1">
                <a:solidFill>
                  <a:schemeClr val="bg1"/>
                </a:solidFill>
                <a:latin typeface="Lucida Console" panose="020B0609040504020204" pitchFamily="49" charset="0"/>
              </a:rPr>
              <a:t>rax</a:t>
            </a:r>
            <a:endParaRPr lang="en-US" b="1" dirty="0">
              <a:solidFill>
                <a:schemeClr val="bg1"/>
              </a:solidFill>
              <a:latin typeface="Lucida Console" panose="020B0609040504020204" pitchFamily="49" charset="0"/>
            </a:endParaRPr>
          </a:p>
        </p:txBody>
      </p:sp>
      <p:sp>
        <p:nvSpPr>
          <p:cNvPr id="55" name="TextBox 54">
            <a:extLst>
              <a:ext uri="{FF2B5EF4-FFF2-40B4-BE49-F238E27FC236}">
                <a16:creationId xmlns:a16="http://schemas.microsoft.com/office/drawing/2014/main" id="{641AF12C-7064-4A19-1DDE-98CBD86075E4}"/>
              </a:ext>
            </a:extLst>
          </p:cNvPr>
          <p:cNvSpPr txBox="1"/>
          <p:nvPr/>
        </p:nvSpPr>
        <p:spPr>
          <a:xfrm>
            <a:off x="10292150" y="3814548"/>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Location table</a:t>
            </a:r>
          </a:p>
        </p:txBody>
      </p:sp>
      <p:sp>
        <p:nvSpPr>
          <p:cNvPr id="57" name="TextBox 56">
            <a:extLst>
              <a:ext uri="{FF2B5EF4-FFF2-40B4-BE49-F238E27FC236}">
                <a16:creationId xmlns:a16="http://schemas.microsoft.com/office/drawing/2014/main" id="{094100C1-37BA-BA22-137D-8A1468F1F792}"/>
              </a:ext>
            </a:extLst>
          </p:cNvPr>
          <p:cNvSpPr txBox="1"/>
          <p:nvPr/>
        </p:nvSpPr>
        <p:spPr>
          <a:xfrm>
            <a:off x="10616851" y="4159446"/>
            <a:ext cx="517100" cy="369332"/>
          </a:xfrm>
          <a:prstGeom prst="rect">
            <a:avLst/>
          </a:prstGeom>
          <a:solidFill>
            <a:schemeClr val="tx1"/>
          </a:solidFill>
          <a:ln>
            <a:solidFill>
              <a:schemeClr val="tx1"/>
            </a:solidFill>
          </a:ln>
        </p:spPr>
        <p:txBody>
          <a:bodyPr wrap="square" rtlCol="0">
            <a:spAutoFit/>
          </a:bodyPr>
          <a:lstStyle/>
          <a:p>
            <a:pPr algn="ctr"/>
            <a:r>
              <a:rPr lang="en-US" b="1" dirty="0" err="1">
                <a:solidFill>
                  <a:schemeClr val="bg1"/>
                </a:solidFill>
                <a:latin typeface="Lucida Console" panose="020B0609040504020204" pitchFamily="49" charset="0"/>
              </a:rPr>
              <a:t>i</a:t>
            </a:r>
            <a:endParaRPr lang="en-US" b="1" dirty="0">
              <a:solidFill>
                <a:schemeClr val="bg1"/>
              </a:solidFill>
              <a:latin typeface="Lucida Console" panose="020B0609040504020204" pitchFamily="49" charset="0"/>
            </a:endParaRPr>
          </a:p>
        </p:txBody>
      </p:sp>
      <p:sp>
        <p:nvSpPr>
          <p:cNvPr id="61" name="TextBox 60">
            <a:extLst>
              <a:ext uri="{FF2B5EF4-FFF2-40B4-BE49-F238E27FC236}">
                <a16:creationId xmlns:a16="http://schemas.microsoft.com/office/drawing/2014/main" id="{E899FE88-69D9-F885-4019-F03A53804412}"/>
              </a:ext>
            </a:extLst>
          </p:cNvPr>
          <p:cNvSpPr txBox="1"/>
          <p:nvPr/>
        </p:nvSpPr>
        <p:spPr>
          <a:xfrm>
            <a:off x="10599878" y="4129433"/>
            <a:ext cx="1301087" cy="400110"/>
          </a:xfrm>
          <a:prstGeom prst="rect">
            <a:avLst/>
          </a:prstGeom>
          <a:noFill/>
        </p:spPr>
        <p:txBody>
          <a:bodyPr wrap="square" rtlCol="0">
            <a:spAutoFit/>
          </a:bodyPr>
          <a:lstStyle/>
          <a:p>
            <a:pPr algn="ctr"/>
            <a:r>
              <a:rPr lang="en-US" sz="2000" dirty="0">
                <a:latin typeface="Lucida Console" panose="020B0609040504020204" pitchFamily="49" charset="0"/>
              </a:rPr>
              <a:t>[Empty]</a:t>
            </a:r>
          </a:p>
        </p:txBody>
      </p:sp>
      <p:sp>
        <p:nvSpPr>
          <p:cNvPr id="62" name="Speech Bubble: Rectangle with Corners Rounded 61">
            <a:extLst>
              <a:ext uri="{FF2B5EF4-FFF2-40B4-BE49-F238E27FC236}">
                <a16:creationId xmlns:a16="http://schemas.microsoft.com/office/drawing/2014/main" id="{726CF326-A904-4360-E006-48E15AEEB952}"/>
              </a:ext>
            </a:extLst>
          </p:cNvPr>
          <p:cNvSpPr/>
          <p:nvPr/>
        </p:nvSpPr>
        <p:spPr>
          <a:xfrm>
            <a:off x="3868845" y="5017024"/>
            <a:ext cx="2458996" cy="692916"/>
          </a:xfrm>
          <a:prstGeom prst="wedgeRoundRectCallout">
            <a:avLst>
              <a:gd name="adj1" fmla="val -4015"/>
              <a:gd name="adj2" fmla="val 10740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Segoe UI" panose="020B0502040204020203" pitchFamily="34" charset="0"/>
                <a:cs typeface="Segoe UI" panose="020B0502040204020203" pitchFamily="34" charset="0"/>
              </a:rPr>
              <a:t>Let’s store variable </a:t>
            </a:r>
            <a:r>
              <a:rPr lang="en-US" b="1" dirty="0" err="1">
                <a:latin typeface="Lucida Console" panose="020B0609040504020204" pitchFamily="49" charset="0"/>
                <a:cs typeface="Segoe UI" panose="020B0502040204020203" pitchFamily="34" charset="0"/>
              </a:rPr>
              <a:t>i</a:t>
            </a:r>
            <a:r>
              <a:rPr lang="en-US" b="1" dirty="0">
                <a:latin typeface="Segoe UI" panose="020B0502040204020203" pitchFamily="34" charset="0"/>
                <a:cs typeface="Segoe UI" panose="020B0502040204020203" pitchFamily="34" charset="0"/>
              </a:rPr>
              <a:t> in a register!</a:t>
            </a:r>
          </a:p>
        </p:txBody>
      </p:sp>
      <p:sp>
        <p:nvSpPr>
          <p:cNvPr id="63" name="Speech Bubble: Rectangle with Corners Rounded 62">
            <a:extLst>
              <a:ext uri="{FF2B5EF4-FFF2-40B4-BE49-F238E27FC236}">
                <a16:creationId xmlns:a16="http://schemas.microsoft.com/office/drawing/2014/main" id="{8ABA9C7E-E9F5-492D-CC89-6F67CAC5F31D}"/>
              </a:ext>
            </a:extLst>
          </p:cNvPr>
          <p:cNvSpPr/>
          <p:nvPr/>
        </p:nvSpPr>
        <p:spPr>
          <a:xfrm>
            <a:off x="5532065" y="5022916"/>
            <a:ext cx="3720620" cy="625661"/>
          </a:xfrm>
          <a:prstGeom prst="wedgeRoundRectCallout">
            <a:avLst>
              <a:gd name="adj1" fmla="val 39824"/>
              <a:gd name="adj2" fmla="val 11530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Segoe UI" panose="020B0502040204020203" pitchFamily="34" charset="0"/>
                <a:cs typeface="Segoe UI" panose="020B0502040204020203" pitchFamily="34" charset="0"/>
              </a:rPr>
              <a:t>This variable has already been declared and lives in </a:t>
            </a:r>
            <a:r>
              <a:rPr lang="en-US" b="1" dirty="0">
                <a:latin typeface="Lucida Console" panose="020B0609040504020204" pitchFamily="49" charset="0"/>
                <a:cs typeface="Segoe UI" panose="020B0502040204020203" pitchFamily="34" charset="0"/>
              </a:rPr>
              <a:t>%</a:t>
            </a:r>
            <a:r>
              <a:rPr lang="en-US" b="1" dirty="0" err="1">
                <a:latin typeface="Lucida Console" panose="020B0609040504020204" pitchFamily="49" charset="0"/>
                <a:cs typeface="Segoe UI" panose="020B0502040204020203" pitchFamily="34" charset="0"/>
              </a:rPr>
              <a:t>rax</a:t>
            </a:r>
            <a:r>
              <a:rPr lang="en-US" b="1" dirty="0">
                <a:latin typeface="Segoe UI" panose="020B0502040204020203" pitchFamily="34" charset="0"/>
                <a:cs typeface="Segoe UI" panose="020B0502040204020203" pitchFamily="34" charset="0"/>
              </a:rPr>
              <a:t>!</a:t>
            </a:r>
          </a:p>
        </p:txBody>
      </p:sp>
      <p:cxnSp>
        <p:nvCxnSpPr>
          <p:cNvPr id="9" name="Straight Connector 8">
            <a:extLst>
              <a:ext uri="{FF2B5EF4-FFF2-40B4-BE49-F238E27FC236}">
                <a16:creationId xmlns:a16="http://schemas.microsoft.com/office/drawing/2014/main" id="{CA5F3E8F-22B3-1DBC-A840-9402AE783CF1}"/>
              </a:ext>
            </a:extLst>
          </p:cNvPr>
          <p:cNvCxnSpPr>
            <a:cxnSpLocks/>
          </p:cNvCxnSpPr>
          <p:nvPr/>
        </p:nvCxnSpPr>
        <p:spPr>
          <a:xfrm flipH="1">
            <a:off x="7438636" y="3625222"/>
            <a:ext cx="4659895"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5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2.96296E-6 L 0.00013 0.20902 " pathEditMode="relative" rAng="0" ptsTypes="AA">
                                      <p:cBhvr>
                                        <p:cTn id="6" dur="2000" fill="hold"/>
                                        <p:tgtEl>
                                          <p:spTgt spid="11"/>
                                        </p:tgtEl>
                                        <p:attrNameLst>
                                          <p:attrName>ppt_x</p:attrName>
                                          <p:attrName>ppt_y</p:attrName>
                                        </p:attrNameLst>
                                      </p:cBhvr>
                                      <p:rCtr x="0" y="1044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500"/>
                                        <p:tgtEl>
                                          <p:spTgt spid="50"/>
                                        </p:tgtEl>
                                      </p:cBhvr>
                                    </p:animEffect>
                                  </p:childTnLst>
                                </p:cTn>
                              </p:par>
                              <p:par>
                                <p:cTn id="12" presetID="32" presetClass="emph" presetSubtype="0" fill="hold" nodeType="withEffect">
                                  <p:stCondLst>
                                    <p:cond delay="0"/>
                                  </p:stCondLst>
                                  <p:childTnLst>
                                    <p:animRot by="120000">
                                      <p:cBhvr>
                                        <p:cTn id="13" dur="100" fill="hold">
                                          <p:stCondLst>
                                            <p:cond delay="0"/>
                                          </p:stCondLst>
                                        </p:cTn>
                                        <p:tgtEl>
                                          <p:spTgt spid="50"/>
                                        </p:tgtEl>
                                        <p:attrNameLst>
                                          <p:attrName>r</p:attrName>
                                        </p:attrNameLst>
                                      </p:cBhvr>
                                    </p:animRot>
                                    <p:animRot by="-240000">
                                      <p:cBhvr>
                                        <p:cTn id="14" dur="200" fill="hold">
                                          <p:stCondLst>
                                            <p:cond delay="200"/>
                                          </p:stCondLst>
                                        </p:cTn>
                                        <p:tgtEl>
                                          <p:spTgt spid="50"/>
                                        </p:tgtEl>
                                        <p:attrNameLst>
                                          <p:attrName>r</p:attrName>
                                        </p:attrNameLst>
                                      </p:cBhvr>
                                    </p:animRot>
                                    <p:animRot by="240000">
                                      <p:cBhvr>
                                        <p:cTn id="15" dur="200" fill="hold">
                                          <p:stCondLst>
                                            <p:cond delay="400"/>
                                          </p:stCondLst>
                                        </p:cTn>
                                        <p:tgtEl>
                                          <p:spTgt spid="50"/>
                                        </p:tgtEl>
                                        <p:attrNameLst>
                                          <p:attrName>r</p:attrName>
                                        </p:attrNameLst>
                                      </p:cBhvr>
                                    </p:animRot>
                                    <p:animRot by="-240000">
                                      <p:cBhvr>
                                        <p:cTn id="16" dur="200" fill="hold">
                                          <p:stCondLst>
                                            <p:cond delay="600"/>
                                          </p:stCondLst>
                                        </p:cTn>
                                        <p:tgtEl>
                                          <p:spTgt spid="50"/>
                                        </p:tgtEl>
                                        <p:attrNameLst>
                                          <p:attrName>r</p:attrName>
                                        </p:attrNameLst>
                                      </p:cBhvr>
                                    </p:animRot>
                                    <p:animRot by="120000">
                                      <p:cBhvr>
                                        <p:cTn id="17" dur="200" fill="hold">
                                          <p:stCondLst>
                                            <p:cond delay="800"/>
                                          </p:stCondLst>
                                        </p:cTn>
                                        <p:tgtEl>
                                          <p:spTgt spid="50"/>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500"/>
                                        <p:tgtEl>
                                          <p:spTgt spid="5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par>
                                <p:cTn id="26" presetID="32" presetClass="emph" presetSubtype="0" fill="hold" grpId="1" nodeType="withEffect">
                                  <p:stCondLst>
                                    <p:cond delay="0"/>
                                  </p:stCondLst>
                                  <p:childTnLst>
                                    <p:animRot by="120000">
                                      <p:cBhvr>
                                        <p:cTn id="27" dur="100" fill="hold">
                                          <p:stCondLst>
                                            <p:cond delay="0"/>
                                          </p:stCondLst>
                                        </p:cTn>
                                        <p:tgtEl>
                                          <p:spTgt spid="55"/>
                                        </p:tgtEl>
                                        <p:attrNameLst>
                                          <p:attrName>r</p:attrName>
                                        </p:attrNameLst>
                                      </p:cBhvr>
                                    </p:animRot>
                                    <p:animRot by="-240000">
                                      <p:cBhvr>
                                        <p:cTn id="28" dur="200" fill="hold">
                                          <p:stCondLst>
                                            <p:cond delay="200"/>
                                          </p:stCondLst>
                                        </p:cTn>
                                        <p:tgtEl>
                                          <p:spTgt spid="55"/>
                                        </p:tgtEl>
                                        <p:attrNameLst>
                                          <p:attrName>r</p:attrName>
                                        </p:attrNameLst>
                                      </p:cBhvr>
                                    </p:animRot>
                                    <p:animRot by="240000">
                                      <p:cBhvr>
                                        <p:cTn id="29" dur="200" fill="hold">
                                          <p:stCondLst>
                                            <p:cond delay="400"/>
                                          </p:stCondLst>
                                        </p:cTn>
                                        <p:tgtEl>
                                          <p:spTgt spid="55"/>
                                        </p:tgtEl>
                                        <p:attrNameLst>
                                          <p:attrName>r</p:attrName>
                                        </p:attrNameLst>
                                      </p:cBhvr>
                                    </p:animRot>
                                    <p:animRot by="-240000">
                                      <p:cBhvr>
                                        <p:cTn id="30" dur="200" fill="hold">
                                          <p:stCondLst>
                                            <p:cond delay="600"/>
                                          </p:stCondLst>
                                        </p:cTn>
                                        <p:tgtEl>
                                          <p:spTgt spid="55"/>
                                        </p:tgtEl>
                                        <p:attrNameLst>
                                          <p:attrName>r</p:attrName>
                                        </p:attrNameLst>
                                      </p:cBhvr>
                                    </p:animRot>
                                    <p:animRot by="120000">
                                      <p:cBhvr>
                                        <p:cTn id="31" dur="200" fill="hold">
                                          <p:stCondLst>
                                            <p:cond delay="800"/>
                                          </p:stCondLst>
                                        </p:cTn>
                                        <p:tgtEl>
                                          <p:spTgt spid="55"/>
                                        </p:tgtEl>
                                        <p:attrNameLst>
                                          <p:attrName>r</p:attrName>
                                        </p:attrNameLst>
                                      </p:cBhvr>
                                    </p:animRot>
                                  </p:childTnLst>
                                </p:cTn>
                              </p:par>
                              <p:par>
                                <p:cTn id="32" presetID="32" presetClass="emph" presetSubtype="0" fill="hold" grpId="1" nodeType="withEffect">
                                  <p:stCondLst>
                                    <p:cond delay="0"/>
                                  </p:stCondLst>
                                  <p:childTnLst>
                                    <p:animRot by="120000">
                                      <p:cBhvr>
                                        <p:cTn id="33" dur="100" fill="hold">
                                          <p:stCondLst>
                                            <p:cond delay="0"/>
                                          </p:stCondLst>
                                        </p:cTn>
                                        <p:tgtEl>
                                          <p:spTgt spid="61"/>
                                        </p:tgtEl>
                                        <p:attrNameLst>
                                          <p:attrName>r</p:attrName>
                                        </p:attrNameLst>
                                      </p:cBhvr>
                                    </p:animRot>
                                    <p:animRot by="-240000">
                                      <p:cBhvr>
                                        <p:cTn id="34" dur="200" fill="hold">
                                          <p:stCondLst>
                                            <p:cond delay="200"/>
                                          </p:stCondLst>
                                        </p:cTn>
                                        <p:tgtEl>
                                          <p:spTgt spid="61"/>
                                        </p:tgtEl>
                                        <p:attrNameLst>
                                          <p:attrName>r</p:attrName>
                                        </p:attrNameLst>
                                      </p:cBhvr>
                                    </p:animRot>
                                    <p:animRot by="240000">
                                      <p:cBhvr>
                                        <p:cTn id="35" dur="200" fill="hold">
                                          <p:stCondLst>
                                            <p:cond delay="400"/>
                                          </p:stCondLst>
                                        </p:cTn>
                                        <p:tgtEl>
                                          <p:spTgt spid="61"/>
                                        </p:tgtEl>
                                        <p:attrNameLst>
                                          <p:attrName>r</p:attrName>
                                        </p:attrNameLst>
                                      </p:cBhvr>
                                    </p:animRot>
                                    <p:animRot by="-240000">
                                      <p:cBhvr>
                                        <p:cTn id="36" dur="200" fill="hold">
                                          <p:stCondLst>
                                            <p:cond delay="600"/>
                                          </p:stCondLst>
                                        </p:cTn>
                                        <p:tgtEl>
                                          <p:spTgt spid="61"/>
                                        </p:tgtEl>
                                        <p:attrNameLst>
                                          <p:attrName>r</p:attrName>
                                        </p:attrNameLst>
                                      </p:cBhvr>
                                    </p:animRot>
                                    <p:animRot by="120000">
                                      <p:cBhvr>
                                        <p:cTn id="37" dur="200" fill="hold">
                                          <p:stCondLst>
                                            <p:cond delay="800"/>
                                          </p:stCondLst>
                                        </p:cTn>
                                        <p:tgtEl>
                                          <p:spTgt spid="61"/>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1.25E-6 2.22222E-6 L 1.25E-6 0.00023 C 0.00091 0.00717 0.00195 0.01412 0.0026 0.02153 C 0.00508 0.04398 0.00234 0.02662 0.00456 0.03958 C 0.00417 0.04861 0.00521 0.0581 0.00351 0.06643 C 0.00247 0.07291 -0.00078 0.07708 -0.00352 0.08102 C -0.00547 0.08356 -0.00742 0.08657 -0.00977 0.08819 C -0.01198 0.08958 -0.01992 0.09166 -0.02123 0.09166 C -0.028 0.09259 -0.03477 0.09305 -0.04167 0.09352 C -0.0431 0.09467 -0.04453 0.09629 -0.04609 0.09722 C -0.05417 0.10162 -0.04883 0.0956 -0.05404 0.10254 C -0.05677 0.12384 -0.05313 0.0919 -0.05313 0.14213 C -0.05313 0.15185 -0.05352 0.1618 -0.05495 0.17106 C -0.05547 0.1743 -0.05703 0.17662 -0.05859 0.17824 C -0.05977 0.17963 -0.06146 0.1794 -0.06302 0.18009 C -0.06406 0.18055 -0.06537 0.18102 -0.06654 0.18194 C -0.07357 0.18727 -0.06667 0.18611 -0.078 0.19074 C -0.07956 0.19143 -0.08099 0.1919 -0.08242 0.19259 C -0.08568 0.19421 -0.08568 0.19583 -0.08958 0.19629 C -0.10195 0.19722 -0.11432 0.19745 -0.12682 0.19815 C -0.128 0.1993 -0.12904 0.20069 -0.13034 0.20162 C -0.13802 0.20694 -0.1319 0.19953 -0.13737 0.20694 C -0.14076 0.2169 -0.13802 0.21134 -0.14636 0.21597 C -0.16172 0.22477 -0.14935 0.21921 -0.16055 0.22338 C -0.16198 0.22384 -0.16354 0.22477 -0.16498 0.225 C -0.17292 0.22616 -0.18099 0.22616 -0.18893 0.22685 C -0.19024 0.22708 -0.20039 0.2287 -0.203 0.23055 C -0.20521 0.23171 -0.20729 0.23403 -0.20938 0.23588 C -0.21029 0.23773 -0.21081 0.24004 -0.21198 0.2412 C -0.21328 0.24259 -0.21524 0.2412 -0.21641 0.24305 C -0.21771 0.24514 -0.21797 0.2493 -0.21914 0.25208 C -0.22018 0.25486 -0.22149 0.25671 -0.22266 0.25926 C -0.22734 0.2706 -0.22123 0.25833 -0.22617 0.27199 C -0.22813 0.27731 -0.23073 0.28055 -0.2332 0.28449 C -0.23516 0.29051 -0.23399 0.28981 -0.23581 0.28981 " pathEditMode="relative" rAng="0" ptsTypes="AAAAAAAAAAAAAAAAAAAAAAAAAAAAAAAAAAA">
                                      <p:cBhvr>
                                        <p:cTn id="41" dur="2000" fill="hold"/>
                                        <p:tgtEl>
                                          <p:spTgt spid="50"/>
                                        </p:tgtEl>
                                        <p:attrNameLst>
                                          <p:attrName>ppt_x</p:attrName>
                                          <p:attrName>ppt_y</p:attrName>
                                        </p:attrNameLst>
                                      </p:cBhvr>
                                      <p:rCtr x="-11563" y="14491"/>
                                    </p:animMotion>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1000"/>
                                        <p:tgtEl>
                                          <p:spTgt spid="62"/>
                                        </p:tgtEl>
                                      </p:cBhvr>
                                    </p:animEffect>
                                    <p:anim calcmode="lin" valueType="num">
                                      <p:cBhvr>
                                        <p:cTn id="47" dur="1000" fill="hold"/>
                                        <p:tgtEl>
                                          <p:spTgt spid="62"/>
                                        </p:tgtEl>
                                        <p:attrNameLst>
                                          <p:attrName>ppt_x</p:attrName>
                                        </p:attrNameLst>
                                      </p:cBhvr>
                                      <p:tavLst>
                                        <p:tav tm="0">
                                          <p:val>
                                            <p:strVal val="#ppt_x"/>
                                          </p:val>
                                        </p:tav>
                                        <p:tav tm="100000">
                                          <p:val>
                                            <p:strVal val="#ppt_x"/>
                                          </p:val>
                                        </p:tav>
                                      </p:tavLst>
                                    </p:anim>
                                    <p:anim calcmode="lin" valueType="num">
                                      <p:cBhvr>
                                        <p:cTn id="48"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2" nodeType="clickEffect">
                                  <p:stCondLst>
                                    <p:cond delay="0"/>
                                  </p:stCondLst>
                                  <p:childTnLst>
                                    <p:animEffect transition="out" filter="fade">
                                      <p:cBhvr>
                                        <p:cTn id="52" dur="500"/>
                                        <p:tgtEl>
                                          <p:spTgt spid="61"/>
                                        </p:tgtEl>
                                      </p:cBhvr>
                                    </p:animEffect>
                                    <p:set>
                                      <p:cBhvr>
                                        <p:cTn id="53" dur="1" fill="hold">
                                          <p:stCondLst>
                                            <p:cond delay="499"/>
                                          </p:stCondLst>
                                        </p:cTn>
                                        <p:tgtEl>
                                          <p:spTgt spid="61"/>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500"/>
                                        <p:tgtEl>
                                          <p:spTgt spid="5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par>
                                <p:cTn id="60" presetID="32" presetClass="emph" presetSubtype="0" fill="hold" grpId="1" nodeType="withEffect">
                                  <p:stCondLst>
                                    <p:cond delay="0"/>
                                  </p:stCondLst>
                                  <p:childTnLst>
                                    <p:animRot by="120000">
                                      <p:cBhvr>
                                        <p:cTn id="61" dur="100" fill="hold">
                                          <p:stCondLst>
                                            <p:cond delay="0"/>
                                          </p:stCondLst>
                                        </p:cTn>
                                        <p:tgtEl>
                                          <p:spTgt spid="54"/>
                                        </p:tgtEl>
                                        <p:attrNameLst>
                                          <p:attrName>r</p:attrName>
                                        </p:attrNameLst>
                                      </p:cBhvr>
                                    </p:animRot>
                                    <p:animRot by="-240000">
                                      <p:cBhvr>
                                        <p:cTn id="62" dur="200" fill="hold">
                                          <p:stCondLst>
                                            <p:cond delay="200"/>
                                          </p:stCondLst>
                                        </p:cTn>
                                        <p:tgtEl>
                                          <p:spTgt spid="54"/>
                                        </p:tgtEl>
                                        <p:attrNameLst>
                                          <p:attrName>r</p:attrName>
                                        </p:attrNameLst>
                                      </p:cBhvr>
                                    </p:animRot>
                                    <p:animRot by="240000">
                                      <p:cBhvr>
                                        <p:cTn id="63" dur="200" fill="hold">
                                          <p:stCondLst>
                                            <p:cond delay="400"/>
                                          </p:stCondLst>
                                        </p:cTn>
                                        <p:tgtEl>
                                          <p:spTgt spid="54"/>
                                        </p:tgtEl>
                                        <p:attrNameLst>
                                          <p:attrName>r</p:attrName>
                                        </p:attrNameLst>
                                      </p:cBhvr>
                                    </p:animRot>
                                    <p:animRot by="-240000">
                                      <p:cBhvr>
                                        <p:cTn id="64" dur="200" fill="hold">
                                          <p:stCondLst>
                                            <p:cond delay="600"/>
                                          </p:stCondLst>
                                        </p:cTn>
                                        <p:tgtEl>
                                          <p:spTgt spid="54"/>
                                        </p:tgtEl>
                                        <p:attrNameLst>
                                          <p:attrName>r</p:attrName>
                                        </p:attrNameLst>
                                      </p:cBhvr>
                                    </p:animRot>
                                    <p:animRot by="120000">
                                      <p:cBhvr>
                                        <p:cTn id="65" dur="200" fill="hold">
                                          <p:stCondLst>
                                            <p:cond delay="800"/>
                                          </p:stCondLst>
                                        </p:cTn>
                                        <p:tgtEl>
                                          <p:spTgt spid="54"/>
                                        </p:tgtEl>
                                        <p:attrNameLst>
                                          <p:attrName>r</p:attrName>
                                        </p:attrNameLst>
                                      </p:cBhvr>
                                    </p:animRot>
                                  </p:childTnLst>
                                </p:cTn>
                              </p:par>
                              <p:par>
                                <p:cTn id="66" presetID="32" presetClass="emph" presetSubtype="0" fill="hold" grpId="1" nodeType="withEffect">
                                  <p:stCondLst>
                                    <p:cond delay="0"/>
                                  </p:stCondLst>
                                  <p:childTnLst>
                                    <p:animRot by="120000">
                                      <p:cBhvr>
                                        <p:cTn id="67" dur="100" fill="hold">
                                          <p:stCondLst>
                                            <p:cond delay="0"/>
                                          </p:stCondLst>
                                        </p:cTn>
                                        <p:tgtEl>
                                          <p:spTgt spid="57"/>
                                        </p:tgtEl>
                                        <p:attrNameLst>
                                          <p:attrName>r</p:attrName>
                                        </p:attrNameLst>
                                      </p:cBhvr>
                                    </p:animRot>
                                    <p:animRot by="-240000">
                                      <p:cBhvr>
                                        <p:cTn id="68" dur="200" fill="hold">
                                          <p:stCondLst>
                                            <p:cond delay="200"/>
                                          </p:stCondLst>
                                        </p:cTn>
                                        <p:tgtEl>
                                          <p:spTgt spid="57"/>
                                        </p:tgtEl>
                                        <p:attrNameLst>
                                          <p:attrName>r</p:attrName>
                                        </p:attrNameLst>
                                      </p:cBhvr>
                                    </p:animRot>
                                    <p:animRot by="240000">
                                      <p:cBhvr>
                                        <p:cTn id="69" dur="200" fill="hold">
                                          <p:stCondLst>
                                            <p:cond delay="400"/>
                                          </p:stCondLst>
                                        </p:cTn>
                                        <p:tgtEl>
                                          <p:spTgt spid="57"/>
                                        </p:tgtEl>
                                        <p:attrNameLst>
                                          <p:attrName>r</p:attrName>
                                        </p:attrNameLst>
                                      </p:cBhvr>
                                    </p:animRot>
                                    <p:animRot by="-240000">
                                      <p:cBhvr>
                                        <p:cTn id="70" dur="200" fill="hold">
                                          <p:stCondLst>
                                            <p:cond delay="600"/>
                                          </p:stCondLst>
                                        </p:cTn>
                                        <p:tgtEl>
                                          <p:spTgt spid="57"/>
                                        </p:tgtEl>
                                        <p:attrNameLst>
                                          <p:attrName>r</p:attrName>
                                        </p:attrNameLst>
                                      </p:cBhvr>
                                    </p:animRot>
                                    <p:animRot by="120000">
                                      <p:cBhvr>
                                        <p:cTn id="71" dur="200" fill="hold">
                                          <p:stCondLst>
                                            <p:cond delay="800"/>
                                          </p:stCondLst>
                                        </p:cTn>
                                        <p:tgtEl>
                                          <p:spTgt spid="57"/>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62"/>
                                        </p:tgtEl>
                                      </p:cBhvr>
                                    </p:animEffect>
                                    <p:set>
                                      <p:cBhvr>
                                        <p:cTn id="76" dur="1" fill="hold">
                                          <p:stCondLst>
                                            <p:cond delay="499"/>
                                          </p:stCondLst>
                                        </p:cTn>
                                        <p:tgtEl>
                                          <p:spTgt spid="62"/>
                                        </p:tgtEl>
                                        <p:attrNameLst>
                                          <p:attrName>style.visibility</p:attrName>
                                        </p:attrNameLst>
                                      </p:cBhvr>
                                      <p:to>
                                        <p:strVal val="hidden"/>
                                      </p:to>
                                    </p:set>
                                  </p:childTnLst>
                                </p:cTn>
                              </p:par>
                              <p:par>
                                <p:cTn id="77" presetID="0" presetClass="path" presetSubtype="0" accel="50000" decel="50000" fill="hold" nodeType="withEffect">
                                  <p:stCondLst>
                                    <p:cond delay="0"/>
                                  </p:stCondLst>
                                  <p:childTnLst>
                                    <p:animMotion origin="layout" path="M -0.23542 0.28819 L -0.23542 0.28819 C -0.22865 0.2875 -0.21367 0.28703 -0.20508 0.28449 C -0.20195 0.28356 -0.19896 0.28194 -0.19596 0.28102 C -0.19362 0.28009 -0.19128 0.27963 -0.1888 0.27916 C -0.18789 0.27847 -0.18672 0.27824 -0.18581 0.27731 C -0.18099 0.27315 -0.17682 0.26666 -0.17266 0.26111 C -0.172 0.25879 -0.17122 0.25625 -0.17057 0.25393 C -0.17018 0.25208 -0.17018 0.25023 -0.16966 0.24838 C -0.16771 0.24282 -0.16562 0.2375 -0.16354 0.23217 C -0.16224 0.22916 -0.1612 0.22546 -0.1595 0.22315 C -0.1556 0.21828 -0.14961 0.2169 -0.14531 0.21435 C -0.14388 0.21342 -0.14271 0.21134 -0.14128 0.21065 C -0.1332 0.20648 -0.12461 0.20532 -0.11693 0.19977 C -0.11523 0.19861 -0.11354 0.19699 -0.11185 0.19629 C -0.10651 0.19375 -0.09102 0.19282 -0.08854 0.19259 C -0.08581 0.19074 -0.0832 0.18866 -0.08047 0.18727 C -0.07904 0.18657 -0.06823 0.18379 -0.06719 0.18356 C -0.06549 0.18426 -0.0638 0.18495 -0.06211 0.18541 C -0.05977 0.18611 -0.05729 0.18565 -0.05508 0.18727 C -0.05273 0.18889 -0.05078 0.19166 -0.04896 0.19444 C -0.04648 0.19838 -0.04401 0.20787 -0.04284 0.2125 C -0.04167 0.21759 -0.0418 0.22176 -0.03984 0.22685 C -0.0388 0.22963 -0.03711 0.23148 -0.03581 0.23403 C -0.03503 0.23565 -0.03464 0.23796 -0.03372 0.23958 C -0.03125 0.24444 -0.02773 0.24815 -0.02565 0.25393 C -0.025 0.25578 -0.02409 0.25741 -0.0237 0.25926 C -0.02279 0.26273 -0.0207 0.27361 -0.02161 0.27014 C -0.02786 0.24768 -0.02266 0.26342 -0.02565 0.24838 C -0.02656 0.24421 -0.02773 0.24004 -0.02878 0.23588 C -0.02956 0.22847 -0.02995 0.22315 -0.03177 0.21597 C -0.03294 0.21157 -0.03477 0.20787 -0.03581 0.20347 C -0.04154 0.18009 -0.03711 0.19491 -0.03984 0.18009 C -0.04049 0.17685 -0.04141 0.17407 -0.04193 0.17106 C -0.04284 0.16504 -0.04323 0.15903 -0.04388 0.15301 C -0.04453 0.14768 -0.04518 0.14213 -0.04596 0.1368 C -0.04622 0.13426 -0.04674 0.13194 -0.047 0.12963 C -0.0474 0.12546 -0.04766 0.12106 -0.04792 0.1169 C -0.04622 0.10926 -0.0457 0.10023 -0.04284 0.09352 C -0.04141 0.08981 -0.03802 0.09028 -0.03581 0.08819 C -0.03268 0.08495 -0.02995 0.08032 -0.02669 0.07731 C -0.02474 0.07546 -0.02253 0.07523 -0.02057 0.07361 C -0.00339 0.06111 -0.01589 0.0669 0.00065 0.06111 C 0.00273 0.0618 0.00482 0.0618 0.00677 0.06296 C 0.0082 0.06366 0.00925 0.06643 0.01081 0.06643 C 0.02031 0.06643 0.02539 0.0618 0.03411 0.05926 C 0.03711 0.05833 0.04023 0.0581 0.04323 0.05741 C 0.04557 0.0581 0.04792 0.05972 0.05039 0.05926 C 0.06445 0.05764 0.05182 0.05324 0.06146 0.05741 C 0.06354 0.06111 0.06471 0.06759 0.06758 0.06828 C 0.0763 0.07083 0.07161 0.06967 0.08177 0.07199 C 0.09115 0.0831 0.07669 0.0669 0.08984 0.07731 C 0.09141 0.07847 0.09245 0.08125 0.09388 0.08264 C 0.09583 0.08472 0.09805 0.08634 0.1 0.08819 C 0.11094 0.11389 0.09414 0.07685 0.10807 0.09884 C 0.12422 0.1243 0.1013 0.09815 0.11719 0.11504 C 0.11914 0.12037 0.11979 0.12315 0.12331 0.12592 C 0.12487 0.12731 0.12669 0.12708 0.12839 0.12778 C 0.12943 0.12824 0.13034 0.12916 0.13138 0.12963 L 0.13958 0.1331 C 0.14219 0.13773 0.1444 0.14259 0.14766 0.14583 C 0.14857 0.14676 0.14974 0.14676 0.15065 0.14768 C 0.15208 0.14861 0.15339 0.15 0.15469 0.15116 C 0.15612 0.15486 0.15716 0.15879 0.15885 0.16203 C 0.15964 0.16366 0.1612 0.16366 0.16185 0.16551 C 0.16276 0.16828 0.16237 0.17176 0.16289 0.17453 C 0.16328 0.17708 0.16419 0.1794 0.16484 0.18171 C 0.16523 0.18472 0.16563 0.18773 0.16589 0.19074 C 0.16667 0.19884 0.16784 0.20625 0.16589 0.21435 C 0.16523 0.2169 0.1612 0.21875 0.15977 0.21967 C 0.15885 0.22199 0.1582 0.22523 0.15677 0.22685 C 0.15352 0.23032 0.14987 0.2294 0.14661 0.23217 C 0.14492 0.23379 0.14336 0.23634 0.14154 0.23773 C 0.14023 0.23866 0.1388 0.23866 0.1375 0.23958 C 0.13411 0.2412 0.12969 0.24398 0.1263 0.24676 C 0.11042 0.25926 0.13229 0.24236 0.11927 0.25393 C 0.11628 0.25648 0.11211 0.25648 0.10911 0.25741 C 0.10781 0.25787 0.10638 0.25879 0.10508 0.25926 C 0.10169 0.26065 0.09818 0.26088 0.09492 0.26296 L 0.0888 0.26643 C 0.0875 0.26828 0.08633 0.27037 0.08477 0.27199 C 0.08385 0.27291 0.08268 0.27291 0.08177 0.27361 C 0.08073 0.27477 0.07969 0.27616 0.07878 0.27731 C 0.07839 0.27963 0.07813 0.28217 0.07773 0.28449 C 0.07708 0.28819 0.07565 0.29537 0.07565 0.29537 L 0.07669 0.30625 " pathEditMode="relative" ptsTypes="AAAAAAAAAAAAAAAAAAAAAAAAAAAAAAAAAAAAAAAAAAAAAAAAAAAAAAAAAAAAAAAAAAAAAAAAAAAAAAAAAAAAAA">
                                      <p:cBhvr>
                                        <p:cTn id="78" dur="2000" fill="hold"/>
                                        <p:tgtEl>
                                          <p:spTgt spid="50"/>
                                        </p:tgtEl>
                                        <p:attrNameLst>
                                          <p:attrName>ppt_x</p:attrName>
                                          <p:attrName>ppt_y</p:attrName>
                                        </p:attrNameLst>
                                      </p:cBhvr>
                                    </p:animMotion>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63"/>
                                        </p:tgtEl>
                                      </p:cBhvr>
                                    </p:animEffect>
                                    <p:set>
                                      <p:cBhvr>
                                        <p:cTn id="90" dur="1" fill="hold">
                                          <p:stCondLst>
                                            <p:cond delay="499"/>
                                          </p:stCondLst>
                                        </p:cTn>
                                        <p:tgtEl>
                                          <p:spTgt spid="63"/>
                                        </p:tgtEl>
                                        <p:attrNameLst>
                                          <p:attrName>style.visibility</p:attrName>
                                        </p:attrNameLst>
                                      </p:cBhvr>
                                      <p:to>
                                        <p:strVal val="hidden"/>
                                      </p:to>
                                    </p:set>
                                  </p:childTnLst>
                                </p:cTn>
                              </p:par>
                              <p:par>
                                <p:cTn id="91" presetID="0" presetClass="path" presetSubtype="0" accel="50000" decel="50000" fill="hold" nodeType="withEffect">
                                  <p:stCondLst>
                                    <p:cond delay="0"/>
                                  </p:stCondLst>
                                  <p:childTnLst>
                                    <p:animMotion origin="layout" path="M 0.07474 0.30625 L 0.07474 0.30625 C 0.08997 0.26991 0.08164 0.28495 0.09896 0.25926 C 0.10104 0.25625 0.10247 0.25162 0.10508 0.25023 L 0.11523 0.24491 C 0.11693 0.24305 0.11836 0.24028 0.12031 0.23958 C 0.12839 0.23588 0.14102 0.23866 0.14857 0.23958 C 0.15443 0.23889 0.16016 0.23842 0.16589 0.23773 C 0.16823 0.23727 0.17057 0.23588 0.17292 0.23588 C 0.19388 0.23634 0.21484 0.23819 0.23568 0.23958 C 0.24297 0.25671 0.23385 0.23842 0.24388 0.24838 C 0.24492 0.24953 0.24531 0.25208 0.24583 0.25393 C 0.24661 0.25625 0.24922 0.2625 0.24792 0.26111 L 0.2418 0.25393 C 0.24115 0.25139 0.24063 0.24884 0.23984 0.24676 C 0.23659 0.23866 0.23737 0.24352 0.23372 0.23773 C 0.22344 0.22106 0.22982 0.225 0.22161 0.22153 C 0.22057 0.21852 0.22005 0.21481 0.21849 0.2125 C 0.21406 0.20555 0.20807 0.19977 0.20234 0.19629 C 0.20104 0.19537 0.19961 0.19514 0.19831 0.19444 C 0.1918 0.18866 0.19661 0.19259 0.19115 0.18912 C 0.18086 0.18241 0.18633 0.18495 0.17904 0.18171 C 0.17865 0.1794 0.17839 0.17708 0.178 0.17453 C 0.17734 0.17106 0.17643 0.16759 0.17591 0.16389 C 0.17513 0.15671 0.17578 0.14861 0.17396 0.14213 L 0.16992 0.12778 C 0.16953 0.12477 0.17018 0.12083 0.16888 0.11875 C 0.16706 0.11597 0.16406 0.1169 0.16185 0.11504 C 0.16029 0.11389 0.15925 0.11134 0.15768 0.10972 C 0.15677 0.10879 0.15573 0.10856 0.15469 0.10787 C 0.15365 0.10625 0.15286 0.10393 0.15169 0.10254 C 0.15078 0.10139 0.14961 0.10116 0.14857 0.10069 C 0.14596 0.09953 0.14323 0.09861 0.1405 0.09722 C 0.13477 0.09375 0.1293 0.08819 0.12331 0.08634 C 0.11927 0.08518 0.11523 0.08403 0.1112 0.08264 C 0.09661 0.07778 0.1194 0.08426 0.10208 0.07916 C 0.08698 0.07477 0.10182 0.07986 0.08984 0.07546 C 0.08919 0.07361 0.08841 0.07199 0.08789 0.07014 C 0.08646 0.06551 0.0862 0.05903 0.08385 0.05578 L 0.07969 0.05023 C 0.07943 0.04491 0.07917 0.03958 0.07878 0.03403 C 0.07852 0.03102 0.078 0.02801 0.07773 0.025 C 0.0763 0.0081 0.078 0.01528 0.07565 0.00717 " pathEditMode="relative" ptsTypes="AAAAAAAAAAAAAAAAAAAAAAAAAAAAAAAAAAAAAAAAAAA">
                                      <p:cBhvr>
                                        <p:cTn id="92" dur="2000" fill="hold"/>
                                        <p:tgtEl>
                                          <p:spTgt spid="50"/>
                                        </p:tgtEl>
                                        <p:attrNameLst>
                                          <p:attrName>ppt_x</p:attrName>
                                          <p:attrName>ppt_y</p:attrName>
                                        </p:attrNameLst>
                                      </p:cBhvr>
                                    </p:animMotion>
                                  </p:childTnLst>
                                </p:cTn>
                              </p:par>
                            </p:childTnLst>
                          </p:cTn>
                        </p:par>
                        <p:par>
                          <p:cTn id="93" fill="hold">
                            <p:stCondLst>
                              <p:cond delay="2000"/>
                            </p:stCondLst>
                            <p:childTnLst>
                              <p:par>
                                <p:cTn id="94" presetID="10" presetClass="exit" presetSubtype="0" fill="hold" nodeType="afterEffect">
                                  <p:stCondLst>
                                    <p:cond delay="0"/>
                                  </p:stCondLst>
                                  <p:childTnLst>
                                    <p:animEffect transition="out" filter="fade">
                                      <p:cBhvr>
                                        <p:cTn id="95" dur="500"/>
                                        <p:tgtEl>
                                          <p:spTgt spid="50"/>
                                        </p:tgtEl>
                                      </p:cBhvr>
                                    </p:animEffect>
                                    <p:set>
                                      <p:cBhvr>
                                        <p:cTn id="96"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4" grpId="0" animBg="1"/>
      <p:bldP spid="54" grpId="1" animBg="1"/>
      <p:bldP spid="55" grpId="0"/>
      <p:bldP spid="55" grpId="1"/>
      <p:bldP spid="57" grpId="0" animBg="1"/>
      <p:bldP spid="57" grpId="1" animBg="1"/>
      <p:bldP spid="61" grpId="0"/>
      <p:bldP spid="61" grpId="1"/>
      <p:bldP spid="61" grpId="2"/>
      <p:bldP spid="62" grpId="0" animBg="1"/>
      <p:bldP spid="62" grpId="1" animBg="1"/>
      <p:bldP spid="63" grpId="0" animBg="1"/>
      <p:bldP spid="6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DB0ED836-8BC7-59D2-49B8-59CB086A7F1B}"/>
              </a:ext>
            </a:extLst>
          </p:cNvPr>
          <p:cNvCxnSpPr>
            <a:cxnSpLocks/>
          </p:cNvCxnSpPr>
          <p:nvPr/>
        </p:nvCxnSpPr>
        <p:spPr>
          <a:xfrm flipH="1">
            <a:off x="7438636" y="3625222"/>
            <a:ext cx="4659895"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837A6D5-EAF8-23A2-9DDD-12E1D08EF03E}"/>
              </a:ext>
            </a:extLst>
          </p:cNvPr>
          <p:cNvSpPr>
            <a:spLocks noGrp="1"/>
          </p:cNvSpPr>
          <p:nvPr>
            <p:ph type="title"/>
          </p:nvPr>
        </p:nvSpPr>
        <p:spPr>
          <a:xfrm>
            <a:off x="0" y="1"/>
            <a:ext cx="7648832" cy="692916"/>
          </a:xfrm>
        </p:spPr>
        <p:txBody>
          <a:bodyPr>
            <a:normAutofit fontScale="90000"/>
          </a:bodyPr>
          <a:lstStyle/>
          <a:p>
            <a:r>
              <a:rPr lang="en-US" dirty="0"/>
              <a:t>Step 3: Code Generation</a:t>
            </a:r>
          </a:p>
        </p:txBody>
      </p:sp>
      <p:sp>
        <p:nvSpPr>
          <p:cNvPr id="3" name="Content Placeholder 2">
            <a:extLst>
              <a:ext uri="{FF2B5EF4-FFF2-40B4-BE49-F238E27FC236}">
                <a16:creationId xmlns:a16="http://schemas.microsoft.com/office/drawing/2014/main" id="{4FE152B6-72F6-E79C-81A0-3A2E8711603B}"/>
              </a:ext>
            </a:extLst>
          </p:cNvPr>
          <p:cNvSpPr>
            <a:spLocks noGrp="1"/>
          </p:cNvSpPr>
          <p:nvPr>
            <p:ph idx="1"/>
          </p:nvPr>
        </p:nvSpPr>
        <p:spPr>
          <a:xfrm>
            <a:off x="-86628" y="594061"/>
            <a:ext cx="7525264" cy="6673927"/>
          </a:xfrm>
        </p:spPr>
        <p:txBody>
          <a:bodyPr>
            <a:normAutofit lnSpcReduction="10000"/>
          </a:bodyPr>
          <a:lstStyle/>
          <a:p>
            <a:r>
              <a:rPr lang="en-US" sz="3200" dirty="0"/>
              <a:t>The compiler associates each kind of AST subtree with rules for generating the appropriate CPU instructions</a:t>
            </a:r>
          </a:p>
          <a:p>
            <a:r>
              <a:rPr lang="en-US" sz="3200" dirty="0"/>
              <a:t>To generate code for the entire program, the compiler makes one or more traversals through the AST, e.g.,</a:t>
            </a:r>
          </a:p>
          <a:p>
            <a:pPr lvl="1"/>
            <a:r>
              <a:rPr lang="en-US" sz="2800" dirty="0">
                <a:solidFill>
                  <a:schemeClr val="bg1">
                    <a:lumMod val="75000"/>
                  </a:schemeClr>
                </a:solidFill>
              </a:rPr>
              <a:t>Phase 1: If the developer requested the compiler to perform optimizations, the initial passes will look for opportunities to “improve” the AST</a:t>
            </a:r>
          </a:p>
          <a:p>
            <a:pPr lvl="1"/>
            <a:r>
              <a:rPr lang="en-US" sz="2800" dirty="0"/>
              <a:t>Phase 2: Determine which locations (i.e.,    which registers and memory areas)           will hold the values manipulated                by the various parts of the AST</a:t>
            </a:r>
          </a:p>
          <a:p>
            <a:pPr lvl="1"/>
            <a:r>
              <a:rPr lang="en-US" sz="2800" dirty="0"/>
              <a:t>Phase 3: Translate the entire AST                 to CPU instructions</a:t>
            </a:r>
          </a:p>
          <a:p>
            <a:pPr lvl="1"/>
            <a:endParaRPr lang="en-US" sz="2800" dirty="0"/>
          </a:p>
        </p:txBody>
      </p:sp>
      <p:grpSp>
        <p:nvGrpSpPr>
          <p:cNvPr id="16" name="Group 15">
            <a:extLst>
              <a:ext uri="{FF2B5EF4-FFF2-40B4-BE49-F238E27FC236}">
                <a16:creationId xmlns:a16="http://schemas.microsoft.com/office/drawing/2014/main" id="{327FF1AF-AB29-06E4-9B9F-BAC7A4AA4B50}"/>
              </a:ext>
            </a:extLst>
          </p:cNvPr>
          <p:cNvGrpSpPr/>
          <p:nvPr/>
        </p:nvGrpSpPr>
        <p:grpSpPr>
          <a:xfrm>
            <a:off x="7264731" y="98847"/>
            <a:ext cx="5016843" cy="1556455"/>
            <a:chOff x="6931095" y="383058"/>
            <a:chExt cx="5016843" cy="1556455"/>
          </a:xfrm>
        </p:grpSpPr>
        <p:sp>
          <p:nvSpPr>
            <p:cNvPr id="4" name="TextBox 3">
              <a:extLst>
                <a:ext uri="{FF2B5EF4-FFF2-40B4-BE49-F238E27FC236}">
                  <a16:creationId xmlns:a16="http://schemas.microsoft.com/office/drawing/2014/main" id="{5D61D93F-E048-77FC-030E-5146794C6A7D}"/>
                </a:ext>
              </a:extLst>
            </p:cNvPr>
            <p:cNvSpPr txBox="1"/>
            <p:nvPr/>
          </p:nvSpPr>
          <p:spPr>
            <a:xfrm>
              <a:off x="8435009" y="383058"/>
              <a:ext cx="1692875"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assignment</a:t>
              </a:r>
            </a:p>
          </p:txBody>
        </p:sp>
        <p:sp>
          <p:nvSpPr>
            <p:cNvPr id="5" name="TextBox 4">
              <a:extLst>
                <a:ext uri="{FF2B5EF4-FFF2-40B4-BE49-F238E27FC236}">
                  <a16:creationId xmlns:a16="http://schemas.microsoft.com/office/drawing/2014/main" id="{E0AC6574-233F-5003-DEB6-DB480B34AC65}"/>
                </a:ext>
              </a:extLst>
            </p:cNvPr>
            <p:cNvSpPr txBox="1"/>
            <p:nvPr/>
          </p:nvSpPr>
          <p:spPr>
            <a:xfrm>
              <a:off x="8563231"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6" name="TextBox 5">
              <a:extLst>
                <a:ext uri="{FF2B5EF4-FFF2-40B4-BE49-F238E27FC236}">
                  <a16:creationId xmlns:a16="http://schemas.microsoft.com/office/drawing/2014/main" id="{665C620A-8CBA-0426-357A-0012B6959CA9}"/>
                </a:ext>
              </a:extLst>
            </p:cNvPr>
            <p:cNvSpPr txBox="1"/>
            <p:nvPr/>
          </p:nvSpPr>
          <p:spPr>
            <a:xfrm>
              <a:off x="9389075"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rhs</a:t>
              </a:r>
              <a:endParaRPr lang="en-US" b="1" dirty="0">
                <a:latin typeface="Lucida Console" panose="020B0609040504020204" pitchFamily="49" charset="0"/>
              </a:endParaRPr>
            </a:p>
          </p:txBody>
        </p:sp>
        <p:cxnSp>
          <p:nvCxnSpPr>
            <p:cNvPr id="7" name="Connector: Elbow 6">
              <a:extLst>
                <a:ext uri="{FF2B5EF4-FFF2-40B4-BE49-F238E27FC236}">
                  <a16:creationId xmlns:a16="http://schemas.microsoft.com/office/drawing/2014/main" id="{C1D3EA59-2127-DE1F-6310-4514DC402253}"/>
                </a:ext>
              </a:extLst>
            </p:cNvPr>
            <p:cNvCxnSpPr>
              <a:cxnSpLocks/>
              <a:stCxn id="4" idx="2"/>
              <a:endCxn id="5" idx="0"/>
            </p:cNvCxnSpPr>
            <p:nvPr/>
          </p:nvCxnSpPr>
          <p:spPr>
            <a:xfrm rot="5400000">
              <a:off x="8877412" y="745579"/>
              <a:ext cx="397224" cy="41084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09787CAB-F0B2-B7B6-A609-687C5DA1F2F7}"/>
                </a:ext>
              </a:extLst>
            </p:cNvPr>
            <p:cNvCxnSpPr>
              <a:cxnSpLocks/>
              <a:stCxn id="4" idx="2"/>
              <a:endCxn id="6" idx="0"/>
            </p:cNvCxnSpPr>
            <p:nvPr/>
          </p:nvCxnSpPr>
          <p:spPr>
            <a:xfrm rot="16200000" flipH="1">
              <a:off x="9290333" y="743503"/>
              <a:ext cx="397224" cy="414997"/>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67AE590-AF77-93A2-B696-1D977198A9FA}"/>
                </a:ext>
              </a:extLst>
            </p:cNvPr>
            <p:cNvSpPr txBox="1"/>
            <p:nvPr/>
          </p:nvSpPr>
          <p:spPr>
            <a:xfrm>
              <a:off x="6931095" y="1570181"/>
              <a:ext cx="5016843" cy="369332"/>
            </a:xfrm>
            <a:prstGeom prst="rect">
              <a:avLst/>
            </a:prstGeom>
            <a:noFill/>
          </p:spPr>
          <p:txBody>
            <a:bodyPr wrap="square" rtlCol="0">
              <a:spAutoFit/>
            </a:bodyPr>
            <a:lstStyle/>
            <a:p>
              <a:pPr algn="ctr"/>
              <a:r>
                <a:rPr lang="en-US" dirty="0">
                  <a:latin typeface="Lucida Console" panose="020B0609040504020204" pitchFamily="49" charset="0"/>
                </a:rPr>
                <a:t>mov *location(</a:t>
              </a:r>
              <a:r>
                <a:rPr lang="en-US" dirty="0" err="1">
                  <a:latin typeface="Lucida Console" panose="020B0609040504020204" pitchFamily="49" charset="0"/>
                </a:rPr>
                <a:t>rhs</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grpSp>
        <p:nvGrpSpPr>
          <p:cNvPr id="17" name="Group 16">
            <a:extLst>
              <a:ext uri="{FF2B5EF4-FFF2-40B4-BE49-F238E27FC236}">
                <a16:creationId xmlns:a16="http://schemas.microsoft.com/office/drawing/2014/main" id="{24B02267-ECDA-B9BA-6E6A-60D4A73E341D}"/>
              </a:ext>
            </a:extLst>
          </p:cNvPr>
          <p:cNvGrpSpPr/>
          <p:nvPr/>
        </p:nvGrpSpPr>
        <p:grpSpPr>
          <a:xfrm>
            <a:off x="7314159" y="1835474"/>
            <a:ext cx="5016843" cy="1556455"/>
            <a:chOff x="6931095" y="383058"/>
            <a:chExt cx="5016843" cy="1556455"/>
          </a:xfrm>
        </p:grpSpPr>
        <p:sp>
          <p:nvSpPr>
            <p:cNvPr id="18" name="TextBox 17">
              <a:extLst>
                <a:ext uri="{FF2B5EF4-FFF2-40B4-BE49-F238E27FC236}">
                  <a16:creationId xmlns:a16="http://schemas.microsoft.com/office/drawing/2014/main" id="{925E365C-BB9D-4F93-7B62-C7E7DD981AE3}"/>
                </a:ext>
              </a:extLst>
            </p:cNvPr>
            <p:cNvSpPr txBox="1"/>
            <p:nvPr/>
          </p:nvSpPr>
          <p:spPr>
            <a:xfrm>
              <a:off x="8192525" y="383058"/>
              <a:ext cx="212536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19" name="TextBox 18">
              <a:extLst>
                <a:ext uri="{FF2B5EF4-FFF2-40B4-BE49-F238E27FC236}">
                  <a16:creationId xmlns:a16="http://schemas.microsoft.com/office/drawing/2014/main" id="{EEDE5AEE-27C7-A236-869F-EB5ABA574B30}"/>
                </a:ext>
              </a:extLst>
            </p:cNvPr>
            <p:cNvSpPr txBox="1"/>
            <p:nvPr/>
          </p:nvSpPr>
          <p:spPr>
            <a:xfrm>
              <a:off x="8377877" y="1149614"/>
              <a:ext cx="614737"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lhs</a:t>
              </a:r>
              <a:endParaRPr lang="en-US" b="1" dirty="0">
                <a:latin typeface="Lucida Console" panose="020B0609040504020204" pitchFamily="49" charset="0"/>
              </a:endParaRPr>
            </a:p>
          </p:txBody>
        </p:sp>
        <p:sp>
          <p:nvSpPr>
            <p:cNvPr id="20" name="TextBox 19">
              <a:extLst>
                <a:ext uri="{FF2B5EF4-FFF2-40B4-BE49-F238E27FC236}">
                  <a16:creationId xmlns:a16="http://schemas.microsoft.com/office/drawing/2014/main" id="{23177706-75D6-449C-68AA-E361D26F084F}"/>
                </a:ext>
              </a:extLst>
            </p:cNvPr>
            <p:cNvSpPr txBox="1"/>
            <p:nvPr/>
          </p:nvSpPr>
          <p:spPr>
            <a:xfrm>
              <a:off x="9389075" y="1149614"/>
              <a:ext cx="1040023"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1" name="Connector: Elbow 20">
              <a:extLst>
                <a:ext uri="{FF2B5EF4-FFF2-40B4-BE49-F238E27FC236}">
                  <a16:creationId xmlns:a16="http://schemas.microsoft.com/office/drawing/2014/main" id="{864B5C36-1E5B-5230-FCE1-B92F5C527073}"/>
                </a:ext>
              </a:extLst>
            </p:cNvPr>
            <p:cNvCxnSpPr>
              <a:cxnSpLocks/>
              <a:stCxn id="18" idx="2"/>
              <a:endCxn id="19" idx="0"/>
            </p:cNvCxnSpPr>
            <p:nvPr/>
          </p:nvCxnSpPr>
          <p:spPr>
            <a:xfrm rot="5400000">
              <a:off x="8771614" y="666022"/>
              <a:ext cx="397224" cy="56996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248AA3C3-299D-7906-A2A8-4E9F9E03216A}"/>
                </a:ext>
              </a:extLst>
            </p:cNvPr>
            <p:cNvCxnSpPr>
              <a:cxnSpLocks/>
              <a:stCxn id="18" idx="2"/>
              <a:endCxn id="20" idx="0"/>
            </p:cNvCxnSpPr>
            <p:nvPr/>
          </p:nvCxnSpPr>
          <p:spPr>
            <a:xfrm rot="16200000" flipH="1">
              <a:off x="9383534" y="624061"/>
              <a:ext cx="397224" cy="6538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ED4D25-379D-5A05-5703-68C451EA824D}"/>
                </a:ext>
              </a:extLst>
            </p:cNvPr>
            <p:cNvSpPr txBox="1"/>
            <p:nvPr/>
          </p:nvSpPr>
          <p:spPr>
            <a:xfrm>
              <a:off x="6931095" y="1570181"/>
              <a:ext cx="5016843" cy="369332"/>
            </a:xfrm>
            <a:prstGeom prst="rect">
              <a:avLst/>
            </a:prstGeom>
            <a:noFill/>
          </p:spPr>
          <p:txBody>
            <a:bodyPr wrap="square" rtlCol="0">
              <a:spAutoFit/>
            </a:bodyPr>
            <a:lstStyle/>
            <a:p>
              <a:pPr algn="ctr"/>
              <a:r>
                <a:rPr lang="en-US" dirty="0" err="1">
                  <a:latin typeface="Lucida Console" panose="020B0609040504020204" pitchFamily="49" charset="0"/>
                </a:rPr>
                <a:t>inc</a:t>
              </a:r>
              <a:r>
                <a:rPr lang="en-US" dirty="0">
                  <a:latin typeface="Lucida Console" panose="020B0609040504020204" pitchFamily="49" charset="0"/>
                </a:rPr>
                <a:t> *location(</a:t>
              </a:r>
              <a:r>
                <a:rPr lang="en-US" dirty="0" err="1">
                  <a:latin typeface="Lucida Console" panose="020B0609040504020204" pitchFamily="49" charset="0"/>
                </a:rPr>
                <a:t>lhs</a:t>
              </a:r>
              <a:r>
                <a:rPr lang="en-US" dirty="0">
                  <a:latin typeface="Lucida Console" panose="020B0609040504020204" pitchFamily="49" charset="0"/>
                </a:rPr>
                <a:t>)</a:t>
              </a:r>
            </a:p>
          </p:txBody>
        </p:sp>
      </p:grpSp>
      <p:sp>
        <p:nvSpPr>
          <p:cNvPr id="11" name="Arrow: Right 10">
            <a:extLst>
              <a:ext uri="{FF2B5EF4-FFF2-40B4-BE49-F238E27FC236}">
                <a16:creationId xmlns:a16="http://schemas.microsoft.com/office/drawing/2014/main" id="{E0BE3987-3502-69DA-619C-CB25DCA956CB}"/>
              </a:ext>
            </a:extLst>
          </p:cNvPr>
          <p:cNvSpPr/>
          <p:nvPr/>
        </p:nvSpPr>
        <p:spPr>
          <a:xfrm>
            <a:off x="-667" y="4506951"/>
            <a:ext cx="439972" cy="451571"/>
          </a:xfrm>
          <a:prstGeom prst="rightArrow">
            <a:avLst/>
          </a:prstGeom>
          <a:solidFill>
            <a:srgbClr val="B7F0FB"/>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3190486A-5380-2734-06AF-E14EB4730C50}"/>
              </a:ext>
            </a:extLst>
          </p:cNvPr>
          <p:cNvSpPr txBox="1"/>
          <p:nvPr/>
        </p:nvSpPr>
        <p:spPr>
          <a:xfrm>
            <a:off x="8482912" y="4233435"/>
            <a:ext cx="147045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stmt_seq</a:t>
            </a:r>
            <a:endParaRPr lang="en-US" b="1" dirty="0">
              <a:latin typeface="Lucida Console" panose="020B0609040504020204" pitchFamily="49" charset="0"/>
            </a:endParaRPr>
          </a:p>
        </p:txBody>
      </p:sp>
      <p:sp>
        <p:nvSpPr>
          <p:cNvPr id="13" name="TextBox 12">
            <a:extLst>
              <a:ext uri="{FF2B5EF4-FFF2-40B4-BE49-F238E27FC236}">
                <a16:creationId xmlns:a16="http://schemas.microsoft.com/office/drawing/2014/main" id="{A827CA0E-C5B9-DABD-BA97-EC01DA70875C}"/>
              </a:ext>
            </a:extLst>
          </p:cNvPr>
          <p:cNvSpPr txBox="1"/>
          <p:nvPr/>
        </p:nvSpPr>
        <p:spPr>
          <a:xfrm>
            <a:off x="6561441" y="5054337"/>
            <a:ext cx="232523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decl_assignment</a:t>
            </a:r>
            <a:endParaRPr lang="en-US" b="1" dirty="0">
              <a:latin typeface="Lucida Console" panose="020B0609040504020204" pitchFamily="49" charset="0"/>
            </a:endParaRPr>
          </a:p>
        </p:txBody>
      </p:sp>
      <p:sp>
        <p:nvSpPr>
          <p:cNvPr id="14" name="TextBox 13">
            <a:extLst>
              <a:ext uri="{FF2B5EF4-FFF2-40B4-BE49-F238E27FC236}">
                <a16:creationId xmlns:a16="http://schemas.microsoft.com/office/drawing/2014/main" id="{3F3259CC-FAC2-EA3A-33F9-D84F2514544C}"/>
              </a:ext>
            </a:extLst>
          </p:cNvPr>
          <p:cNvSpPr txBox="1"/>
          <p:nvPr/>
        </p:nvSpPr>
        <p:spPr>
          <a:xfrm>
            <a:off x="5724259"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24" name="TextBox 23">
            <a:extLst>
              <a:ext uri="{FF2B5EF4-FFF2-40B4-BE49-F238E27FC236}">
                <a16:creationId xmlns:a16="http://schemas.microsoft.com/office/drawing/2014/main" id="{FD0A9328-74C2-39C0-A271-E678B7EB7AAC}"/>
              </a:ext>
            </a:extLst>
          </p:cNvPr>
          <p:cNvSpPr txBox="1"/>
          <p:nvPr/>
        </p:nvSpPr>
        <p:spPr>
          <a:xfrm>
            <a:off x="7313141" y="5931677"/>
            <a:ext cx="1904998"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constant: 41</a:t>
            </a:r>
          </a:p>
        </p:txBody>
      </p:sp>
      <p:sp>
        <p:nvSpPr>
          <p:cNvPr id="25" name="TextBox 24">
            <a:extLst>
              <a:ext uri="{FF2B5EF4-FFF2-40B4-BE49-F238E27FC236}">
                <a16:creationId xmlns:a16="http://schemas.microsoft.com/office/drawing/2014/main" id="{A67BEA1F-2AA9-18BA-B108-5164E94440A8}"/>
              </a:ext>
            </a:extLst>
          </p:cNvPr>
          <p:cNvSpPr txBox="1"/>
          <p:nvPr/>
        </p:nvSpPr>
        <p:spPr>
          <a:xfrm>
            <a:off x="9535535" y="5054337"/>
            <a:ext cx="1869752"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err="1">
                <a:latin typeface="Lucida Console" panose="020B0609040504020204" pitchFamily="49" charset="0"/>
              </a:rPr>
              <a:t>postfix_expr</a:t>
            </a:r>
            <a:endParaRPr lang="en-US" b="1" dirty="0">
              <a:latin typeface="Lucida Console" panose="020B0609040504020204" pitchFamily="49" charset="0"/>
            </a:endParaRPr>
          </a:p>
        </p:txBody>
      </p:sp>
      <p:sp>
        <p:nvSpPr>
          <p:cNvPr id="26" name="TextBox 25">
            <a:extLst>
              <a:ext uri="{FF2B5EF4-FFF2-40B4-BE49-F238E27FC236}">
                <a16:creationId xmlns:a16="http://schemas.microsoft.com/office/drawing/2014/main" id="{80AB2C7A-A767-018B-B099-E2EC6F613B79}"/>
              </a:ext>
            </a:extLst>
          </p:cNvPr>
          <p:cNvSpPr txBox="1"/>
          <p:nvPr/>
        </p:nvSpPr>
        <p:spPr>
          <a:xfrm>
            <a:off x="9535535" y="5931677"/>
            <a:ext cx="1377776"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var: “</a:t>
            </a:r>
            <a:r>
              <a:rPr lang="en-US" b="1" dirty="0" err="1">
                <a:latin typeface="Lucida Console" panose="020B0609040504020204" pitchFamily="49" charset="0"/>
              </a:rPr>
              <a:t>i</a:t>
            </a:r>
            <a:r>
              <a:rPr lang="en-US" b="1" dirty="0">
                <a:latin typeface="Lucida Console" panose="020B0609040504020204" pitchFamily="49" charset="0"/>
              </a:rPr>
              <a:t>"</a:t>
            </a:r>
          </a:p>
        </p:txBody>
      </p:sp>
      <p:sp>
        <p:nvSpPr>
          <p:cNvPr id="27" name="TextBox 26">
            <a:extLst>
              <a:ext uri="{FF2B5EF4-FFF2-40B4-BE49-F238E27FC236}">
                <a16:creationId xmlns:a16="http://schemas.microsoft.com/office/drawing/2014/main" id="{19F1667D-0542-3C6E-7BFB-F90E8B44BD4F}"/>
              </a:ext>
            </a:extLst>
          </p:cNvPr>
          <p:cNvSpPr txBox="1"/>
          <p:nvPr/>
        </p:nvSpPr>
        <p:spPr>
          <a:xfrm>
            <a:off x="11098663" y="5931677"/>
            <a:ext cx="1023314" cy="369332"/>
          </a:xfrm>
          <a:prstGeom prst="rect">
            <a:avLst/>
          </a:prstGeom>
          <a:solidFill>
            <a:schemeClr val="bg1">
              <a:lumMod val="95000"/>
            </a:schemeClr>
          </a:solidFill>
          <a:ln>
            <a:solidFill>
              <a:schemeClr val="tx1"/>
            </a:solidFill>
          </a:ln>
        </p:spPr>
        <p:txBody>
          <a:bodyPr wrap="square" rtlCol="0">
            <a:spAutoFit/>
          </a:bodyPr>
          <a:lstStyle/>
          <a:p>
            <a:pPr algn="ctr"/>
            <a:r>
              <a:rPr lang="en-US" b="1" dirty="0">
                <a:latin typeface="Lucida Console" panose="020B0609040504020204" pitchFamily="49" charset="0"/>
              </a:rPr>
              <a:t>op: ++</a:t>
            </a:r>
          </a:p>
        </p:txBody>
      </p:sp>
      <p:cxnSp>
        <p:nvCxnSpPr>
          <p:cNvPr id="28" name="Connector: Elbow 27">
            <a:extLst>
              <a:ext uri="{FF2B5EF4-FFF2-40B4-BE49-F238E27FC236}">
                <a16:creationId xmlns:a16="http://schemas.microsoft.com/office/drawing/2014/main" id="{20B480A3-CED4-E3E4-BA81-CFFD1286E9C3}"/>
              </a:ext>
            </a:extLst>
          </p:cNvPr>
          <p:cNvCxnSpPr>
            <a:cxnSpLocks/>
            <a:stCxn id="12" idx="2"/>
            <a:endCxn id="13" idx="0"/>
          </p:cNvCxnSpPr>
          <p:nvPr/>
        </p:nvCxnSpPr>
        <p:spPr>
          <a:xfrm rot="5400000">
            <a:off x="8245314" y="4081512"/>
            <a:ext cx="451570" cy="1494080"/>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3E8ECD6F-396E-D455-9D0B-38C64FF5010F}"/>
              </a:ext>
            </a:extLst>
          </p:cNvPr>
          <p:cNvCxnSpPr>
            <a:stCxn id="12" idx="2"/>
            <a:endCxn id="25" idx="0"/>
          </p:cNvCxnSpPr>
          <p:nvPr/>
        </p:nvCxnSpPr>
        <p:spPr>
          <a:xfrm rot="16200000" flipH="1">
            <a:off x="9618490" y="4202416"/>
            <a:ext cx="451570" cy="125227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2C1DA3CD-2D5E-7B94-05B7-A9F802E47AE3}"/>
              </a:ext>
            </a:extLst>
          </p:cNvPr>
          <p:cNvCxnSpPr>
            <a:cxnSpLocks/>
            <a:stCxn id="13" idx="2"/>
            <a:endCxn id="14" idx="0"/>
          </p:cNvCxnSpPr>
          <p:nvPr/>
        </p:nvCxnSpPr>
        <p:spPr>
          <a:xfrm rot="5400000">
            <a:off x="6814599" y="5022217"/>
            <a:ext cx="508008" cy="1310912"/>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65F33E81-9C2D-3810-E930-05BACEBA3BAC}"/>
              </a:ext>
            </a:extLst>
          </p:cNvPr>
          <p:cNvCxnSpPr>
            <a:cxnSpLocks/>
            <a:stCxn id="13" idx="2"/>
            <a:endCxn id="24" idx="0"/>
          </p:cNvCxnSpPr>
          <p:nvPr/>
        </p:nvCxnSpPr>
        <p:spPr>
          <a:xfrm rot="16200000" flipH="1">
            <a:off x="7740845" y="5406882"/>
            <a:ext cx="508008" cy="541581"/>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ED707A0E-BA03-4638-970A-424C18258B55}"/>
              </a:ext>
            </a:extLst>
          </p:cNvPr>
          <p:cNvCxnSpPr>
            <a:stCxn id="25" idx="2"/>
            <a:endCxn id="26" idx="0"/>
          </p:cNvCxnSpPr>
          <p:nvPr/>
        </p:nvCxnSpPr>
        <p:spPr>
          <a:xfrm rot="5400000">
            <a:off x="10093413" y="5554679"/>
            <a:ext cx="508008" cy="245988"/>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59018B01-5CA5-844A-109C-D1D1348CC322}"/>
              </a:ext>
            </a:extLst>
          </p:cNvPr>
          <p:cNvCxnSpPr>
            <a:stCxn id="25" idx="2"/>
            <a:endCxn id="27" idx="0"/>
          </p:cNvCxnSpPr>
          <p:nvPr/>
        </p:nvCxnSpPr>
        <p:spPr>
          <a:xfrm rot="16200000" flipH="1">
            <a:off x="10786361" y="5107718"/>
            <a:ext cx="508008" cy="1139909"/>
          </a:xfrm>
          <a:prstGeom prst="bentConnector3">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DA58322-017B-BF0D-0CEF-3FA05DAA393B}"/>
              </a:ext>
            </a:extLst>
          </p:cNvPr>
          <p:cNvSpPr txBox="1"/>
          <p:nvPr/>
        </p:nvSpPr>
        <p:spPr>
          <a:xfrm>
            <a:off x="8231485" y="3811926"/>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AST</a:t>
            </a:r>
          </a:p>
        </p:txBody>
      </p:sp>
      <p:sp>
        <p:nvSpPr>
          <p:cNvPr id="54" name="TextBox 53">
            <a:extLst>
              <a:ext uri="{FF2B5EF4-FFF2-40B4-BE49-F238E27FC236}">
                <a16:creationId xmlns:a16="http://schemas.microsoft.com/office/drawing/2014/main" id="{14AF2A7A-4D9B-5CE0-4CD2-9FFF09FFAEEC}"/>
              </a:ext>
            </a:extLst>
          </p:cNvPr>
          <p:cNvSpPr txBox="1"/>
          <p:nvPr/>
        </p:nvSpPr>
        <p:spPr>
          <a:xfrm>
            <a:off x="11177633" y="4159551"/>
            <a:ext cx="865373" cy="369332"/>
          </a:xfrm>
          <a:prstGeom prst="rect">
            <a:avLst/>
          </a:prstGeom>
          <a:solidFill>
            <a:schemeClr val="tx1"/>
          </a:solidFill>
          <a:ln>
            <a:solidFill>
              <a:schemeClr val="tx1"/>
            </a:solidFill>
          </a:ln>
        </p:spPr>
        <p:txBody>
          <a:bodyPr wrap="square" rtlCol="0">
            <a:spAutoFit/>
          </a:bodyPr>
          <a:lstStyle/>
          <a:p>
            <a:pPr algn="ctr"/>
            <a:r>
              <a:rPr lang="en-US" b="1" dirty="0">
                <a:solidFill>
                  <a:schemeClr val="bg1"/>
                </a:solidFill>
                <a:latin typeface="Lucida Console" panose="020B0609040504020204" pitchFamily="49" charset="0"/>
              </a:rPr>
              <a:t>%</a:t>
            </a:r>
            <a:r>
              <a:rPr lang="en-US" b="1" dirty="0" err="1">
                <a:solidFill>
                  <a:schemeClr val="bg1"/>
                </a:solidFill>
                <a:latin typeface="Lucida Console" panose="020B0609040504020204" pitchFamily="49" charset="0"/>
              </a:rPr>
              <a:t>rax</a:t>
            </a:r>
            <a:endParaRPr lang="en-US" b="1" dirty="0">
              <a:solidFill>
                <a:schemeClr val="bg1"/>
              </a:solidFill>
              <a:latin typeface="Lucida Console" panose="020B0609040504020204" pitchFamily="49" charset="0"/>
            </a:endParaRPr>
          </a:p>
        </p:txBody>
      </p:sp>
      <p:sp>
        <p:nvSpPr>
          <p:cNvPr id="55" name="TextBox 54">
            <a:extLst>
              <a:ext uri="{FF2B5EF4-FFF2-40B4-BE49-F238E27FC236}">
                <a16:creationId xmlns:a16="http://schemas.microsoft.com/office/drawing/2014/main" id="{641AF12C-7064-4A19-1DDE-98CBD86075E4}"/>
              </a:ext>
            </a:extLst>
          </p:cNvPr>
          <p:cNvSpPr txBox="1"/>
          <p:nvPr/>
        </p:nvSpPr>
        <p:spPr>
          <a:xfrm>
            <a:off x="10292150" y="3814548"/>
            <a:ext cx="1973300" cy="400110"/>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Location table</a:t>
            </a:r>
          </a:p>
        </p:txBody>
      </p:sp>
      <p:sp>
        <p:nvSpPr>
          <p:cNvPr id="57" name="TextBox 56">
            <a:extLst>
              <a:ext uri="{FF2B5EF4-FFF2-40B4-BE49-F238E27FC236}">
                <a16:creationId xmlns:a16="http://schemas.microsoft.com/office/drawing/2014/main" id="{094100C1-37BA-BA22-137D-8A1468F1F792}"/>
              </a:ext>
            </a:extLst>
          </p:cNvPr>
          <p:cNvSpPr txBox="1"/>
          <p:nvPr/>
        </p:nvSpPr>
        <p:spPr>
          <a:xfrm>
            <a:off x="10616851" y="4159446"/>
            <a:ext cx="517100" cy="369332"/>
          </a:xfrm>
          <a:prstGeom prst="rect">
            <a:avLst/>
          </a:prstGeom>
          <a:solidFill>
            <a:schemeClr val="tx1"/>
          </a:solidFill>
          <a:ln>
            <a:solidFill>
              <a:schemeClr val="tx1"/>
            </a:solidFill>
          </a:ln>
        </p:spPr>
        <p:txBody>
          <a:bodyPr wrap="square" rtlCol="0">
            <a:spAutoFit/>
          </a:bodyPr>
          <a:lstStyle/>
          <a:p>
            <a:pPr algn="ctr"/>
            <a:r>
              <a:rPr lang="en-US" b="1" dirty="0" err="1">
                <a:solidFill>
                  <a:schemeClr val="bg1"/>
                </a:solidFill>
                <a:latin typeface="Lucida Console" panose="020B0609040504020204" pitchFamily="49" charset="0"/>
              </a:rPr>
              <a:t>i</a:t>
            </a:r>
            <a:endParaRPr lang="en-US" b="1" dirty="0">
              <a:solidFill>
                <a:schemeClr val="bg1"/>
              </a:solidFill>
              <a:latin typeface="Lucida Console" panose="020B0609040504020204" pitchFamily="49" charset="0"/>
            </a:endParaRPr>
          </a:p>
        </p:txBody>
      </p:sp>
      <p:sp>
        <p:nvSpPr>
          <p:cNvPr id="9" name="Speech Bubble: Rectangle with Corners Rounded 8">
            <a:extLst>
              <a:ext uri="{FF2B5EF4-FFF2-40B4-BE49-F238E27FC236}">
                <a16:creationId xmlns:a16="http://schemas.microsoft.com/office/drawing/2014/main" id="{C80BF96A-C244-B42A-8700-AA2D0533A7A4}"/>
              </a:ext>
            </a:extLst>
          </p:cNvPr>
          <p:cNvSpPr/>
          <p:nvPr/>
        </p:nvSpPr>
        <p:spPr>
          <a:xfrm>
            <a:off x="4253224" y="3188755"/>
            <a:ext cx="3257781" cy="1181162"/>
          </a:xfrm>
          <a:prstGeom prst="wedgeRoundRectCallout">
            <a:avLst>
              <a:gd name="adj1" fmla="val -4015"/>
              <a:gd name="adj2" fmla="val 10740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Segoe UI" panose="020B0502040204020203" pitchFamily="34" charset="0"/>
                <a:cs typeface="Segoe UI" panose="020B0502040204020203" pitchFamily="34" charset="0"/>
              </a:rPr>
              <a:t>Apply the code generation rule for assignments, using the relevant information in the location table!</a:t>
            </a:r>
          </a:p>
        </p:txBody>
      </p:sp>
      <p:sp>
        <p:nvSpPr>
          <p:cNvPr id="10" name="TextBox 9">
            <a:extLst>
              <a:ext uri="{FF2B5EF4-FFF2-40B4-BE49-F238E27FC236}">
                <a16:creationId xmlns:a16="http://schemas.microsoft.com/office/drawing/2014/main" id="{9B979962-72D5-7749-7F2B-BFF40917445F}"/>
              </a:ext>
            </a:extLst>
          </p:cNvPr>
          <p:cNvSpPr txBox="1"/>
          <p:nvPr/>
        </p:nvSpPr>
        <p:spPr>
          <a:xfrm>
            <a:off x="6223131" y="6421749"/>
            <a:ext cx="2273223" cy="407866"/>
          </a:xfrm>
          <a:prstGeom prst="rect">
            <a:avLst/>
          </a:prstGeom>
          <a:noFill/>
        </p:spPr>
        <p:txBody>
          <a:bodyPr wrap="square" rtlCol="0">
            <a:spAutoFit/>
          </a:bodyPr>
          <a:lstStyle/>
          <a:p>
            <a:pPr algn="ctr"/>
            <a:r>
              <a:rPr lang="en-US" sz="2000" b="1" dirty="0">
                <a:latin typeface="Lucida Console" panose="020B0609040504020204" pitchFamily="49" charset="0"/>
              </a:rPr>
              <a:t>mov 41, %</a:t>
            </a:r>
            <a:r>
              <a:rPr lang="en-US" sz="2000" b="1" dirty="0" err="1">
                <a:latin typeface="Lucida Console" panose="020B0609040504020204" pitchFamily="49" charset="0"/>
              </a:rPr>
              <a:t>rax</a:t>
            </a:r>
            <a:endParaRPr lang="en-US" sz="2000" b="1" dirty="0">
              <a:latin typeface="Lucida Console" panose="020B0609040504020204" pitchFamily="49" charset="0"/>
            </a:endParaRPr>
          </a:p>
        </p:txBody>
      </p:sp>
      <p:sp>
        <p:nvSpPr>
          <p:cNvPr id="31" name="TextBox 30">
            <a:extLst>
              <a:ext uri="{FF2B5EF4-FFF2-40B4-BE49-F238E27FC236}">
                <a16:creationId xmlns:a16="http://schemas.microsoft.com/office/drawing/2014/main" id="{518940BE-E9F8-1B62-7FB9-D327D715A8E3}"/>
              </a:ext>
            </a:extLst>
          </p:cNvPr>
          <p:cNvSpPr txBox="1"/>
          <p:nvPr/>
        </p:nvSpPr>
        <p:spPr>
          <a:xfrm>
            <a:off x="9596932" y="6417984"/>
            <a:ext cx="2406085" cy="400110"/>
          </a:xfrm>
          <a:prstGeom prst="rect">
            <a:avLst/>
          </a:prstGeom>
          <a:noFill/>
        </p:spPr>
        <p:txBody>
          <a:bodyPr wrap="square" rtlCol="0">
            <a:spAutoFit/>
          </a:bodyPr>
          <a:lstStyle/>
          <a:p>
            <a:pPr algn="ctr"/>
            <a:r>
              <a:rPr lang="en-US" sz="2000" b="1" dirty="0" err="1">
                <a:latin typeface="Lucida Console" panose="020B0609040504020204" pitchFamily="49" charset="0"/>
              </a:rPr>
              <a:t>inc</a:t>
            </a:r>
            <a:r>
              <a:rPr lang="en-US" sz="2000" b="1" dirty="0">
                <a:latin typeface="Lucida Console" panose="020B0609040504020204" pitchFamily="49" charset="0"/>
              </a:rPr>
              <a:t> %</a:t>
            </a:r>
            <a:r>
              <a:rPr lang="en-US" sz="2000" b="1" dirty="0" err="1">
                <a:latin typeface="Lucida Console" panose="020B0609040504020204" pitchFamily="49" charset="0"/>
              </a:rPr>
              <a:t>rax</a:t>
            </a:r>
            <a:endParaRPr lang="en-US" sz="2000" b="1" dirty="0">
              <a:latin typeface="Lucida Console" panose="020B0609040504020204" pitchFamily="49" charset="0"/>
            </a:endParaRPr>
          </a:p>
        </p:txBody>
      </p:sp>
      <p:sp>
        <p:nvSpPr>
          <p:cNvPr id="32" name="TextBox 31">
            <a:extLst>
              <a:ext uri="{FF2B5EF4-FFF2-40B4-BE49-F238E27FC236}">
                <a16:creationId xmlns:a16="http://schemas.microsoft.com/office/drawing/2014/main" id="{8ECB1968-EC80-9DFD-82BA-C0FF47C9067B}"/>
              </a:ext>
            </a:extLst>
          </p:cNvPr>
          <p:cNvSpPr txBox="1"/>
          <p:nvPr/>
        </p:nvSpPr>
        <p:spPr>
          <a:xfrm>
            <a:off x="3768813" y="6422103"/>
            <a:ext cx="2646421" cy="400110"/>
          </a:xfrm>
          <a:prstGeom prst="rect">
            <a:avLst/>
          </a:prstGeom>
          <a:noFill/>
        </p:spPr>
        <p:txBody>
          <a:bodyPr wrap="square" rtlCol="0">
            <a:spAutoFit/>
          </a:bodyPr>
          <a:lstStyle/>
          <a:p>
            <a:pPr algn="ctr"/>
            <a:r>
              <a:rPr lang="en-US" sz="2000" b="1" dirty="0">
                <a:latin typeface="Lucida Console" panose="020B0609040504020204" pitchFamily="49" charset="0"/>
              </a:rPr>
              <a:t>Generated code:</a:t>
            </a:r>
          </a:p>
        </p:txBody>
      </p:sp>
      <p:cxnSp>
        <p:nvCxnSpPr>
          <p:cNvPr id="34" name="Straight Connector 33">
            <a:extLst>
              <a:ext uri="{FF2B5EF4-FFF2-40B4-BE49-F238E27FC236}">
                <a16:creationId xmlns:a16="http://schemas.microsoft.com/office/drawing/2014/main" id="{09624187-6153-8008-B1DE-C676F0C8EC59}"/>
              </a:ext>
            </a:extLst>
          </p:cNvPr>
          <p:cNvCxnSpPr/>
          <p:nvPr/>
        </p:nvCxnSpPr>
        <p:spPr>
          <a:xfrm flipH="1">
            <a:off x="3768813" y="6417984"/>
            <a:ext cx="8423187"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Speech Bubble: Rectangle with Corners Rounded 34">
            <a:extLst>
              <a:ext uri="{FF2B5EF4-FFF2-40B4-BE49-F238E27FC236}">
                <a16:creationId xmlns:a16="http://schemas.microsoft.com/office/drawing/2014/main" id="{5B86C52D-E5BE-4074-BEBE-B57963BF0C50}"/>
              </a:ext>
            </a:extLst>
          </p:cNvPr>
          <p:cNvSpPr/>
          <p:nvPr/>
        </p:nvSpPr>
        <p:spPr>
          <a:xfrm>
            <a:off x="5115697" y="3391358"/>
            <a:ext cx="4565879" cy="784905"/>
          </a:xfrm>
          <a:prstGeom prst="wedgeRoundRectCallout">
            <a:avLst>
              <a:gd name="adj1" fmla="val 35536"/>
              <a:gd name="adj2" fmla="val 155673"/>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Segoe UI" panose="020B0502040204020203" pitchFamily="34" charset="0"/>
                <a:cs typeface="Segoe UI" panose="020B0502040204020203" pitchFamily="34" charset="0"/>
              </a:rPr>
              <a:t>Apply the code generation rule for postfix increment, using the relevant information in the location table!</a:t>
            </a:r>
          </a:p>
        </p:txBody>
      </p:sp>
      <p:pic>
        <p:nvPicPr>
          <p:cNvPr id="50" name="Picture 49">
            <a:extLst>
              <a:ext uri="{FF2B5EF4-FFF2-40B4-BE49-F238E27FC236}">
                <a16:creationId xmlns:a16="http://schemas.microsoft.com/office/drawing/2014/main" id="{7A7F96D0-B51B-7F34-10A4-7E0383B4A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5019" y="3736861"/>
            <a:ext cx="744926" cy="878806"/>
          </a:xfrm>
          <a:prstGeom prst="rect">
            <a:avLst/>
          </a:prstGeom>
        </p:spPr>
      </p:pic>
    </p:spTree>
    <p:extLst>
      <p:ext uri="{BB962C8B-B14F-4D97-AF65-F5344CB8AC3E}">
        <p14:creationId xmlns:p14="http://schemas.microsoft.com/office/powerpoint/2010/main" val="429005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25E-6 3.7037E-6 L 0.00026 0.20717 " pathEditMode="relative" rAng="0" ptsTypes="AA">
                                      <p:cBhvr>
                                        <p:cTn id="6" dur="2000" fill="hold"/>
                                        <p:tgtEl>
                                          <p:spTgt spid="11"/>
                                        </p:tgtEl>
                                        <p:attrNameLst>
                                          <p:attrName>ppt_x</p:attrName>
                                          <p:attrName>ppt_y</p:attrName>
                                        </p:attrNameLst>
                                      </p:cBhvr>
                                      <p:rCtr x="13" y="10347"/>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500"/>
                                        <p:tgtEl>
                                          <p:spTgt spid="50"/>
                                        </p:tgtEl>
                                      </p:cBhvr>
                                    </p:animEffect>
                                  </p:childTnLst>
                                </p:cTn>
                              </p:par>
                            </p:childTnLst>
                          </p:cTn>
                        </p:par>
                        <p:par>
                          <p:cTn id="12" fill="hold">
                            <p:stCondLst>
                              <p:cond delay="500"/>
                            </p:stCondLst>
                            <p:childTnLst>
                              <p:par>
                                <p:cTn id="13" presetID="0" presetClass="path" presetSubtype="0" accel="50000" decel="50000" fill="hold" nodeType="afterEffect">
                                  <p:stCondLst>
                                    <p:cond delay="0"/>
                                  </p:stCondLst>
                                  <p:childTnLst>
                                    <p:animMotion origin="layout" path="M -0.00026 -0.00371 L -0.00026 -0.00371 C -0.00495 0.02083 -0.00221 0.00393 -0.00443 0.02153 C -0.00469 0.02384 -0.00443 0.02685 -0.00534 0.0287 C -0.00664 0.03102 -0.00872 0.03102 -0.01042 0.03217 C -0.01211 0.03819 -0.01328 0.04491 -0.01549 0.05023 C -0.01654 0.05254 -0.01771 0.05486 -0.01862 0.05741 C -0.02083 0.06481 -0.01992 0.06805 -0.0237 0.07361 C -0.02448 0.075 -0.02565 0.075 -0.02669 0.07546 C -0.02773 0.07731 -0.02839 0.08009 -0.02969 0.08078 C -0.03268 0.08264 -0.03581 0.08171 -0.0388 0.08264 C -0.03984 0.0831 -0.04089 0.08426 -0.04193 0.08449 C -0.04557 0.08541 -0.04935 0.08565 -0.05299 0.08634 C -0.05469 0.0868 -0.05638 0.0875 -0.05807 0.08819 C -0.06094 0.08889 -0.072 0.09166 -0.07435 0.09166 L -0.16758 0.09352 C -0.16784 0.09884 -0.16784 0.1044 -0.16862 0.10972 C -0.16888 0.1118 -0.16992 0.11342 -0.17057 0.11504 C -0.17161 0.11759 -0.17266 0.11991 -0.1737 0.12245 C -0.17487 0.12893 -0.17461 0.12592 -0.17461 0.13148 " pathEditMode="relative" ptsTypes="AAAAAAAAAAAAAAAAAAAA">
                                      <p:cBhvr>
                                        <p:cTn id="14" dur="2000" fill="hold"/>
                                        <p:tgtEl>
                                          <p:spTgt spid="50"/>
                                        </p:tgtEl>
                                        <p:attrNameLst>
                                          <p:attrName>ppt_x</p:attrName>
                                          <p:attrName>ppt_y</p:attrName>
                                        </p:attrNameLst>
                                      </p:cBhvr>
                                    </p:animMotion>
                                  </p:childTnLst>
                                </p:cTn>
                              </p:par>
                            </p:childTnLst>
                          </p:cTn>
                        </p:par>
                        <p:par>
                          <p:cTn id="15" fill="hold">
                            <p:stCondLst>
                              <p:cond delay="250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32" presetClass="emph" presetSubtype="0" fill="hold" nodeType="withEffect">
                                  <p:stCondLst>
                                    <p:cond delay="0"/>
                                  </p:stCondLst>
                                  <p:childTnLst>
                                    <p:animRot by="120000">
                                      <p:cBhvr>
                                        <p:cTn id="33" dur="100" fill="hold">
                                          <p:stCondLst>
                                            <p:cond delay="0"/>
                                          </p:stCondLst>
                                        </p:cTn>
                                        <p:tgtEl>
                                          <p:spTgt spid="34"/>
                                        </p:tgtEl>
                                        <p:attrNameLst>
                                          <p:attrName>r</p:attrName>
                                        </p:attrNameLst>
                                      </p:cBhvr>
                                    </p:animRot>
                                    <p:animRot by="-240000">
                                      <p:cBhvr>
                                        <p:cTn id="34" dur="200" fill="hold">
                                          <p:stCondLst>
                                            <p:cond delay="200"/>
                                          </p:stCondLst>
                                        </p:cTn>
                                        <p:tgtEl>
                                          <p:spTgt spid="34"/>
                                        </p:tgtEl>
                                        <p:attrNameLst>
                                          <p:attrName>r</p:attrName>
                                        </p:attrNameLst>
                                      </p:cBhvr>
                                    </p:animRot>
                                    <p:animRot by="240000">
                                      <p:cBhvr>
                                        <p:cTn id="35" dur="200" fill="hold">
                                          <p:stCondLst>
                                            <p:cond delay="400"/>
                                          </p:stCondLst>
                                        </p:cTn>
                                        <p:tgtEl>
                                          <p:spTgt spid="34"/>
                                        </p:tgtEl>
                                        <p:attrNameLst>
                                          <p:attrName>r</p:attrName>
                                        </p:attrNameLst>
                                      </p:cBhvr>
                                    </p:animRot>
                                    <p:animRot by="-240000">
                                      <p:cBhvr>
                                        <p:cTn id="36" dur="200" fill="hold">
                                          <p:stCondLst>
                                            <p:cond delay="600"/>
                                          </p:stCondLst>
                                        </p:cTn>
                                        <p:tgtEl>
                                          <p:spTgt spid="34"/>
                                        </p:tgtEl>
                                        <p:attrNameLst>
                                          <p:attrName>r</p:attrName>
                                        </p:attrNameLst>
                                      </p:cBhvr>
                                    </p:animRot>
                                    <p:animRot by="120000">
                                      <p:cBhvr>
                                        <p:cTn id="37" dur="200" fill="hold">
                                          <p:stCondLst>
                                            <p:cond delay="800"/>
                                          </p:stCondLst>
                                        </p:cTn>
                                        <p:tgtEl>
                                          <p:spTgt spid="34"/>
                                        </p:tgtEl>
                                        <p:attrNameLst>
                                          <p:attrName>r</p:attrName>
                                        </p:attrNameLst>
                                      </p:cBhvr>
                                    </p:animRot>
                                  </p:childTnLst>
                                </p:cTn>
                              </p:par>
                              <p:par>
                                <p:cTn id="38" presetID="32" presetClass="emph" presetSubtype="0" fill="hold" grpId="1" nodeType="withEffect">
                                  <p:stCondLst>
                                    <p:cond delay="0"/>
                                  </p:stCondLst>
                                  <p:childTnLst>
                                    <p:animRot by="120000">
                                      <p:cBhvr>
                                        <p:cTn id="39" dur="100" fill="hold">
                                          <p:stCondLst>
                                            <p:cond delay="0"/>
                                          </p:stCondLst>
                                        </p:cTn>
                                        <p:tgtEl>
                                          <p:spTgt spid="32"/>
                                        </p:tgtEl>
                                        <p:attrNameLst>
                                          <p:attrName>r</p:attrName>
                                        </p:attrNameLst>
                                      </p:cBhvr>
                                    </p:animRot>
                                    <p:animRot by="-240000">
                                      <p:cBhvr>
                                        <p:cTn id="40" dur="200" fill="hold">
                                          <p:stCondLst>
                                            <p:cond delay="200"/>
                                          </p:stCondLst>
                                        </p:cTn>
                                        <p:tgtEl>
                                          <p:spTgt spid="32"/>
                                        </p:tgtEl>
                                        <p:attrNameLst>
                                          <p:attrName>r</p:attrName>
                                        </p:attrNameLst>
                                      </p:cBhvr>
                                    </p:animRot>
                                    <p:animRot by="240000">
                                      <p:cBhvr>
                                        <p:cTn id="41" dur="200" fill="hold">
                                          <p:stCondLst>
                                            <p:cond delay="400"/>
                                          </p:stCondLst>
                                        </p:cTn>
                                        <p:tgtEl>
                                          <p:spTgt spid="32"/>
                                        </p:tgtEl>
                                        <p:attrNameLst>
                                          <p:attrName>r</p:attrName>
                                        </p:attrNameLst>
                                      </p:cBhvr>
                                    </p:animRot>
                                    <p:animRot by="-240000">
                                      <p:cBhvr>
                                        <p:cTn id="42" dur="200" fill="hold">
                                          <p:stCondLst>
                                            <p:cond delay="600"/>
                                          </p:stCondLst>
                                        </p:cTn>
                                        <p:tgtEl>
                                          <p:spTgt spid="32"/>
                                        </p:tgtEl>
                                        <p:attrNameLst>
                                          <p:attrName>r</p:attrName>
                                        </p:attrNameLst>
                                      </p:cBhvr>
                                    </p:animRot>
                                    <p:animRot by="120000">
                                      <p:cBhvr>
                                        <p:cTn id="43" dur="200" fill="hold">
                                          <p:stCondLst>
                                            <p:cond delay="800"/>
                                          </p:stCondLst>
                                        </p:cTn>
                                        <p:tgtEl>
                                          <p:spTgt spid="32"/>
                                        </p:tgtEl>
                                        <p:attrNameLst>
                                          <p:attrName>r</p:attrName>
                                        </p:attrNameLst>
                                      </p:cBhvr>
                                    </p:animRot>
                                  </p:childTnLst>
                                </p:cTn>
                              </p:par>
                              <p:par>
                                <p:cTn id="44" presetID="32" presetClass="emph" presetSubtype="0" fill="hold" grpId="1" nodeType="withEffect">
                                  <p:stCondLst>
                                    <p:cond delay="0"/>
                                  </p:stCondLst>
                                  <p:childTnLst>
                                    <p:animRot by="120000">
                                      <p:cBhvr>
                                        <p:cTn id="45" dur="100" fill="hold">
                                          <p:stCondLst>
                                            <p:cond delay="0"/>
                                          </p:stCondLst>
                                        </p:cTn>
                                        <p:tgtEl>
                                          <p:spTgt spid="10"/>
                                        </p:tgtEl>
                                        <p:attrNameLst>
                                          <p:attrName>r</p:attrName>
                                        </p:attrNameLst>
                                      </p:cBhvr>
                                    </p:animRot>
                                    <p:animRot by="-240000">
                                      <p:cBhvr>
                                        <p:cTn id="46" dur="200" fill="hold">
                                          <p:stCondLst>
                                            <p:cond delay="200"/>
                                          </p:stCondLst>
                                        </p:cTn>
                                        <p:tgtEl>
                                          <p:spTgt spid="10"/>
                                        </p:tgtEl>
                                        <p:attrNameLst>
                                          <p:attrName>r</p:attrName>
                                        </p:attrNameLst>
                                      </p:cBhvr>
                                    </p:animRot>
                                    <p:animRot by="240000">
                                      <p:cBhvr>
                                        <p:cTn id="47" dur="200" fill="hold">
                                          <p:stCondLst>
                                            <p:cond delay="400"/>
                                          </p:stCondLst>
                                        </p:cTn>
                                        <p:tgtEl>
                                          <p:spTgt spid="10"/>
                                        </p:tgtEl>
                                        <p:attrNameLst>
                                          <p:attrName>r</p:attrName>
                                        </p:attrNameLst>
                                      </p:cBhvr>
                                    </p:animRot>
                                    <p:animRot by="-240000">
                                      <p:cBhvr>
                                        <p:cTn id="48" dur="200" fill="hold">
                                          <p:stCondLst>
                                            <p:cond delay="600"/>
                                          </p:stCondLst>
                                        </p:cTn>
                                        <p:tgtEl>
                                          <p:spTgt spid="10"/>
                                        </p:tgtEl>
                                        <p:attrNameLst>
                                          <p:attrName>r</p:attrName>
                                        </p:attrNameLst>
                                      </p:cBhvr>
                                    </p:animRot>
                                    <p:animRot by="120000">
                                      <p:cBhvr>
                                        <p:cTn id="49" dur="200" fill="hold">
                                          <p:stCondLst>
                                            <p:cond delay="800"/>
                                          </p:stCondLst>
                                        </p:cTn>
                                        <p:tgtEl>
                                          <p:spTgt spid="10"/>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par>
                                <p:cTn id="55" presetID="0" presetClass="path" presetSubtype="0" accel="50000" decel="50000" fill="hold" nodeType="withEffect">
                                  <p:stCondLst>
                                    <p:cond delay="0"/>
                                  </p:stCondLst>
                                  <p:childTnLst>
                                    <p:animMotion origin="layout" path="M -0.17565 0.12616 L -0.17565 0.12616 C -0.16003 0.12338 -0.1668 0.12407 -0.14531 0.12245 L -0.09766 0.11898 C -0.09714 0.11875 -0.08359 0.11574 -0.08242 0.11528 C -0.07266 0.11018 -0.07786 0.10972 -0.06836 0.10254 C -0.06497 0.10023 -0.06159 0.09907 -0.0582 0.09722 C -0.05651 0.09352 -0.05534 0.08889 -0.05312 0.08634 C -0.05039 0.08333 -0.047 0.08264 -0.04401 0.08102 C -0.03893 0.07847 -0.03385 0.07616 -0.02878 0.07384 C -0.01133 0.04259 -0.02891 0.07153 0.03503 0.06666 C 0.03789 0.06643 0.0405 0.06412 0.04323 0.06296 C 0.05703 0.06366 0.07083 0.06319 0.08477 0.06481 C 0.08685 0.06504 0.09076 0.06828 0.09076 0.06828 C 0.09115 0.07014 0.09141 0.07199 0.0918 0.07384 C 0.09557 0.08935 0.09245 0.07384 0.09492 0.08634 C 0.09453 0.09722 0.09466 0.1081 0.09388 0.11898 C 0.09349 0.12361 0.08997 0.12986 0.0888 0.13333 C 0.08802 0.13541 0.08594 0.14282 0.08568 0.14583 C 0.08555 0.14838 0.08568 0.15069 0.08568 0.15324 " pathEditMode="relative" ptsTypes="AAAAAAAAAAAAAAAAAAAA">
                                      <p:cBhvr>
                                        <p:cTn id="56" dur="2000" fill="hold"/>
                                        <p:tgtEl>
                                          <p:spTgt spid="50"/>
                                        </p:tgtEl>
                                        <p:attrNameLst>
                                          <p:attrName>ppt_x</p:attrName>
                                          <p:attrName>ppt_y</p:attrName>
                                        </p:attrNameLst>
                                      </p:cBhvr>
                                    </p:animMotion>
                                  </p:childTnLst>
                                </p:cTn>
                              </p:par>
                            </p:childTnLst>
                          </p:cTn>
                        </p:par>
                        <p:par>
                          <p:cTn id="57" fill="hold">
                            <p:stCondLst>
                              <p:cond delay="20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32" presetClass="emph" presetSubtype="0" fill="hold" grpId="1" nodeType="withEffect">
                                  <p:stCondLst>
                                    <p:cond delay="0"/>
                                  </p:stCondLst>
                                  <p:childTnLst>
                                    <p:animRot by="120000">
                                      <p:cBhvr>
                                        <p:cTn id="69" dur="100" fill="hold">
                                          <p:stCondLst>
                                            <p:cond delay="0"/>
                                          </p:stCondLst>
                                        </p:cTn>
                                        <p:tgtEl>
                                          <p:spTgt spid="31"/>
                                        </p:tgtEl>
                                        <p:attrNameLst>
                                          <p:attrName>r</p:attrName>
                                        </p:attrNameLst>
                                      </p:cBhvr>
                                    </p:animRot>
                                    <p:animRot by="-240000">
                                      <p:cBhvr>
                                        <p:cTn id="70" dur="200" fill="hold">
                                          <p:stCondLst>
                                            <p:cond delay="200"/>
                                          </p:stCondLst>
                                        </p:cTn>
                                        <p:tgtEl>
                                          <p:spTgt spid="31"/>
                                        </p:tgtEl>
                                        <p:attrNameLst>
                                          <p:attrName>r</p:attrName>
                                        </p:attrNameLst>
                                      </p:cBhvr>
                                    </p:animRot>
                                    <p:animRot by="240000">
                                      <p:cBhvr>
                                        <p:cTn id="71" dur="200" fill="hold">
                                          <p:stCondLst>
                                            <p:cond delay="400"/>
                                          </p:stCondLst>
                                        </p:cTn>
                                        <p:tgtEl>
                                          <p:spTgt spid="31"/>
                                        </p:tgtEl>
                                        <p:attrNameLst>
                                          <p:attrName>r</p:attrName>
                                        </p:attrNameLst>
                                      </p:cBhvr>
                                    </p:animRot>
                                    <p:animRot by="-240000">
                                      <p:cBhvr>
                                        <p:cTn id="72" dur="200" fill="hold">
                                          <p:stCondLst>
                                            <p:cond delay="600"/>
                                          </p:stCondLst>
                                        </p:cTn>
                                        <p:tgtEl>
                                          <p:spTgt spid="31"/>
                                        </p:tgtEl>
                                        <p:attrNameLst>
                                          <p:attrName>r</p:attrName>
                                        </p:attrNameLst>
                                      </p:cBhvr>
                                    </p:animRot>
                                    <p:animRot by="120000">
                                      <p:cBhvr>
                                        <p:cTn id="73" dur="200" fill="hold">
                                          <p:stCondLst>
                                            <p:cond delay="800"/>
                                          </p:stCondLst>
                                        </p:cTn>
                                        <p:tgtEl>
                                          <p:spTgt spid="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9" grpId="1" animBg="1"/>
      <p:bldP spid="10" grpId="0"/>
      <p:bldP spid="10" grpId="1"/>
      <p:bldP spid="31" grpId="0"/>
      <p:bldP spid="31" grpId="1"/>
      <p:bldP spid="32" grpId="0"/>
      <p:bldP spid="32" grpId="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11995</TotalTime>
  <Words>4329</Words>
  <Application>Microsoft Office PowerPoint</Application>
  <PresentationFormat>Widescreen</PresentationFormat>
  <Paragraphs>506</Paragraphs>
  <Slides>21</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Bahnschrift</vt:lpstr>
      <vt:lpstr>Calibri</vt:lpstr>
      <vt:lpstr>Consolas</vt:lpstr>
      <vt:lpstr>Lucida Console</vt:lpstr>
      <vt:lpstr>Segoe UI</vt:lpstr>
      <vt:lpstr>Segoe UI Light</vt:lpstr>
      <vt:lpstr>Office Theme</vt:lpstr>
      <vt:lpstr>Compilation and Interpreters</vt:lpstr>
      <vt:lpstr>Grammars</vt:lpstr>
      <vt:lpstr>Grammars</vt:lpstr>
      <vt:lpstr>PowerPoint Presentation</vt:lpstr>
      <vt:lpstr>Step 1: Tokenization</vt:lpstr>
      <vt:lpstr>Step 2: Parsing</vt:lpstr>
      <vt:lpstr>Step 3: Code Generation</vt:lpstr>
      <vt:lpstr>Step 3: Code Generation</vt:lpstr>
      <vt:lpstr>Step 3: Code Generation</vt:lpstr>
      <vt:lpstr>AND NOW . . .</vt:lpstr>
      <vt:lpstr>Simple Examples of Optimization</vt:lpstr>
      <vt:lpstr>Simple Examples of Optimization</vt:lpstr>
      <vt:lpstr>Simple Examples of Optimization</vt:lpstr>
      <vt:lpstr>Simple Examples of Optimization</vt:lpstr>
      <vt:lpstr>Compilers May Generate Spooky Binaries!</vt:lpstr>
      <vt:lpstr>The Many-to-Many Mappings Between Source Code and CPU Instructions</vt:lpstr>
      <vt:lpstr>PowerPoint Presentation</vt:lpstr>
      <vt:lpstr>An Interesting Stunt</vt:lpstr>
      <vt:lpstr>An Interesting Stunt</vt:lpstr>
      <vt:lpstr>Interpreters</vt:lpstr>
      <vt:lpstr>Compilation vs. Interpretation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161</dc:title>
  <dc:creator>James Mickens</dc:creator>
  <cp:lastModifiedBy>James Mickens</cp:lastModifiedBy>
  <cp:revision>2812</cp:revision>
  <dcterms:created xsi:type="dcterms:W3CDTF">2017-01-17T01:11:39Z</dcterms:created>
  <dcterms:modified xsi:type="dcterms:W3CDTF">2023-09-26T01:08:39Z</dcterms:modified>
</cp:coreProperties>
</file>