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6" r:id="rId3"/>
    <p:sldId id="275" r:id="rId4"/>
    <p:sldId id="276" r:id="rId5"/>
    <p:sldId id="269" r:id="rId6"/>
    <p:sldId id="287" r:id="rId7"/>
    <p:sldId id="288" r:id="rId8"/>
    <p:sldId id="277" r:id="rId9"/>
    <p:sldId id="278" r:id="rId10"/>
    <p:sldId id="296" r:id="rId11"/>
    <p:sldId id="280" r:id="rId12"/>
    <p:sldId id="279" r:id="rId13"/>
    <p:sldId id="284" r:id="rId14"/>
    <p:sldId id="290" r:id="rId15"/>
    <p:sldId id="270" r:id="rId16"/>
    <p:sldId id="272" r:id="rId17"/>
    <p:sldId id="273" r:id="rId18"/>
    <p:sldId id="274" r:id="rId19"/>
    <p:sldId id="291" r:id="rId20"/>
    <p:sldId id="292" r:id="rId21"/>
    <p:sldId id="293" r:id="rId22"/>
    <p:sldId id="294" r:id="rId23"/>
    <p:sldId id="282"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B7F0FB"/>
    <a:srgbClr val="FF66FF"/>
    <a:srgbClr val="5BFFC8"/>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59" autoAdjust="0"/>
  </p:normalViewPr>
  <p:slideViewPr>
    <p:cSldViewPr snapToGrid="0">
      <p:cViewPr varScale="1">
        <p:scale>
          <a:sx n="52" d="100"/>
          <a:sy n="52" d="100"/>
        </p:scale>
        <p:origin x="5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95D4E-0080-48D8-8D56-50D2584104C6}"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9842A-5CF9-4F0B-9230-CA0D438F5D42}" type="slidenum">
              <a:rPr lang="en-US" smtClean="0"/>
              <a:t>‹#›</a:t>
            </a:fld>
            <a:endParaRPr lang="en-US"/>
          </a:p>
        </p:txBody>
      </p:sp>
    </p:spTree>
    <p:extLst>
      <p:ext uri="{BB962C8B-B14F-4D97-AF65-F5344CB8AC3E}">
        <p14:creationId xmlns:p14="http://schemas.microsoft.com/office/powerpoint/2010/main" val="356533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1</a:t>
            </a:fld>
            <a:endParaRPr lang="en-US"/>
          </a:p>
        </p:txBody>
      </p:sp>
    </p:spTree>
    <p:extLst>
      <p:ext uri="{BB962C8B-B14F-4D97-AF65-F5344CB8AC3E}">
        <p14:creationId xmlns:p14="http://schemas.microsoft.com/office/powerpoint/2010/main" val="669952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“less good” </a:t>
            </a:r>
            <a:r>
              <a:rPr lang="en-US" dirty="0" err="1"/>
              <a:t>printf</a:t>
            </a:r>
            <a:r>
              <a:rPr lang="en-US" dirty="0"/>
              <a:t> example is bad because data names aren’t immediately next to data values, and because the three columns of output numbers may not remain a tidy vertical alignment due to the lack of minimal character length specifiers!]</a:t>
            </a:r>
          </a:p>
        </p:txBody>
      </p:sp>
      <p:sp>
        <p:nvSpPr>
          <p:cNvPr id="4" name="Slide Number Placeholder 3"/>
          <p:cNvSpPr>
            <a:spLocks noGrp="1"/>
          </p:cNvSpPr>
          <p:nvPr>
            <p:ph type="sldNum" sz="quarter" idx="5"/>
          </p:nvPr>
        </p:nvSpPr>
        <p:spPr/>
        <p:txBody>
          <a:bodyPr/>
          <a:lstStyle/>
          <a:p>
            <a:fld id="{2049842A-5CF9-4F0B-9230-CA0D438F5D42}" type="slidenum">
              <a:rPr lang="en-US" smtClean="0"/>
              <a:t>13</a:t>
            </a:fld>
            <a:endParaRPr lang="en-US"/>
          </a:p>
        </p:txBody>
      </p:sp>
    </p:spTree>
    <p:extLst>
      <p:ext uri="{BB962C8B-B14F-4D97-AF65-F5344CB8AC3E}">
        <p14:creationId xmlns:p14="http://schemas.microsoft.com/office/powerpoint/2010/main" val="255217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In reality, the clang implementation of address sanitization places the shadow memory in the middle of the address space, not at the bottom; the basic idea is the same. For the technical details, see the academic paper about clang’s sanitizer: https://www.usenix.org/system/files/conference/atc12/atc12-final39.pdf]</a:t>
            </a:r>
          </a:p>
        </p:txBody>
      </p:sp>
      <p:sp>
        <p:nvSpPr>
          <p:cNvPr id="4" name="Slide Number Placeholder 3"/>
          <p:cNvSpPr>
            <a:spLocks noGrp="1"/>
          </p:cNvSpPr>
          <p:nvPr>
            <p:ph type="sldNum" sz="quarter" idx="5"/>
          </p:nvPr>
        </p:nvSpPr>
        <p:spPr/>
        <p:txBody>
          <a:bodyPr/>
          <a:lstStyle/>
          <a:p>
            <a:fld id="{2049842A-5CF9-4F0B-9230-CA0D438F5D42}" type="slidenum">
              <a:rPr lang="en-US" smtClean="0"/>
              <a:t>15</a:t>
            </a:fld>
            <a:endParaRPr lang="en-US"/>
          </a:p>
        </p:txBody>
      </p:sp>
    </p:spTree>
    <p:extLst>
      <p:ext uri="{BB962C8B-B14F-4D97-AF65-F5344CB8AC3E}">
        <p14:creationId xmlns:p14="http://schemas.microsoft.com/office/powerpoint/2010/main" val="312419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when allocating memory for an object, the object is placed at the *beginning* of the memory slot. So, if the memory at the end of a slot must be valid, that means that all preceding bytes in the slot must also be valid. This is why, in the sanitization code above, the sanitizer checks whether all 8 bytes of the chunk are valid—this ensures that the 4 bytes at the end of the chunk are valid.]</a:t>
            </a:r>
          </a:p>
        </p:txBody>
      </p:sp>
      <p:sp>
        <p:nvSpPr>
          <p:cNvPr id="4" name="Slide Number Placeholder 3"/>
          <p:cNvSpPr>
            <a:spLocks noGrp="1"/>
          </p:cNvSpPr>
          <p:nvPr>
            <p:ph type="sldNum" sz="quarter" idx="5"/>
          </p:nvPr>
        </p:nvSpPr>
        <p:spPr/>
        <p:txBody>
          <a:bodyPr/>
          <a:lstStyle/>
          <a:p>
            <a:fld id="{2049842A-5CF9-4F0B-9230-CA0D438F5D42}" type="slidenum">
              <a:rPr lang="en-US" smtClean="0"/>
              <a:t>16</a:t>
            </a:fld>
            <a:endParaRPr lang="en-US"/>
          </a:p>
        </p:txBody>
      </p:sp>
    </p:spTree>
    <p:extLst>
      <p:ext uri="{BB962C8B-B14F-4D97-AF65-F5344CB8AC3E}">
        <p14:creationId xmlns:p14="http://schemas.microsoft.com/office/powerpoint/2010/main" val="154112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17</a:t>
            </a:fld>
            <a:endParaRPr lang="en-US"/>
          </a:p>
        </p:txBody>
      </p:sp>
    </p:spTree>
    <p:extLst>
      <p:ext uri="{BB962C8B-B14F-4D97-AF65-F5344CB8AC3E}">
        <p14:creationId xmlns:p14="http://schemas.microsoft.com/office/powerpoint/2010/main" val="1237245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[pset1 essentially asks you to create a redzone at the end of an allocation to detect overwrites of a heap object!]</a:t>
            </a:r>
          </a:p>
        </p:txBody>
      </p:sp>
      <p:sp>
        <p:nvSpPr>
          <p:cNvPr id="4" name="Slide Number Placeholder 3"/>
          <p:cNvSpPr>
            <a:spLocks noGrp="1"/>
          </p:cNvSpPr>
          <p:nvPr>
            <p:ph type="sldNum" sz="quarter" idx="5"/>
          </p:nvPr>
        </p:nvSpPr>
        <p:spPr/>
        <p:txBody>
          <a:bodyPr/>
          <a:lstStyle/>
          <a:p>
            <a:fld id="{2049842A-5CF9-4F0B-9230-CA0D438F5D42}" type="slidenum">
              <a:rPr lang="en-US" smtClean="0"/>
              <a:t>18</a:t>
            </a:fld>
            <a:endParaRPr lang="en-US"/>
          </a:p>
        </p:txBody>
      </p:sp>
    </p:spTree>
    <p:extLst>
      <p:ext uri="{BB962C8B-B14F-4D97-AF65-F5344CB8AC3E}">
        <p14:creationId xmlns:p14="http://schemas.microsoft.com/office/powerpoint/2010/main" val="155254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unsigned int value 0xffff’ffff corresponds to the largest representable value for the type---4294967295. At the binary level, such a value consists of all 1s. When we try to add 1 to that value, we trigger a series of carries, similar to what would happen in decimal arithmetic if you added 1 to 999. In decimal arithmetic, 999+1 equals 1000; in other words, we’d require an additional decimal digit to hold the result of cascading carries. However, on a computer with a fixed size integer type, there is no way to add another binary digit to hold the cascading carry. So, the result is that the final carry is lost, and the value “wraps around” to the all-zeroes value! For more information about binary arithmetic, see https://cs61.seas.harvard.edu/site/2023/Datarep/#Unsigned-integers, https://cs61.seas.harvard.edu/site/2023/Datarep/#Signed-integers, and https://cs61.seas.harvard.edu/site/2023/Datarep/#Computer-arithmetic; also, in the textbook, see §2.2 and §2.3.</a:t>
            </a:r>
          </a:p>
          <a:p>
            <a:endParaRPr lang="en-US" dirty="0"/>
          </a:p>
          <a:p>
            <a:r>
              <a:rPr lang="en-US" dirty="0"/>
              <a:t>[As described by the CS 61 webpage mentioned above, “Arithmetic on </a:t>
            </a:r>
            <a:r>
              <a:rPr lang="en-US" i="1" dirty="0"/>
              <a:t>unsigned</a:t>
            </a:r>
            <a:r>
              <a:rPr lang="en-US" dirty="0"/>
              <a:t> integers is much safer [than arithmetic on signed integers] with respect to undefined behavior. Unsigned integers are defined to perform arithmetic modulo their size. This means that if you add 1 to the maximum positive </a:t>
            </a:r>
            <a:r>
              <a:rPr lang="en-US" i="1" dirty="0"/>
              <a:t>unsigned</a:t>
            </a:r>
            <a:r>
              <a:rPr lang="en-US" dirty="0"/>
              <a:t> integer, the result will always be zero.” However, even though this behavior is defined, it is often surprising to developers nonetheless :-D.]</a:t>
            </a:r>
          </a:p>
          <a:p>
            <a:endParaRPr lang="en-US" dirty="0"/>
          </a:p>
          <a:p>
            <a:r>
              <a:rPr lang="en-US" dirty="0"/>
              <a:t>[For more information about what kinds of undefined/</a:t>
            </a:r>
            <a:r>
              <a:rPr lang="en-US" dirty="0" err="1"/>
              <a:t>undesireable</a:t>
            </a:r>
            <a:r>
              <a:rPr lang="en-US" dirty="0"/>
              <a:t> behavior can be detected by the clang compiler, see https://clang.llvm.org/docs/UndefinedBehaviorSanitizer.html. As that documentation notes, “Unlike signed integer overflow, [unsigned integer overflow] is not undefined behavior, but it is often unintentional.”]</a:t>
            </a:r>
          </a:p>
        </p:txBody>
      </p:sp>
      <p:sp>
        <p:nvSpPr>
          <p:cNvPr id="4" name="Slide Number Placeholder 3"/>
          <p:cNvSpPr>
            <a:spLocks noGrp="1"/>
          </p:cNvSpPr>
          <p:nvPr>
            <p:ph type="sldNum" sz="quarter" idx="5"/>
          </p:nvPr>
        </p:nvSpPr>
        <p:spPr/>
        <p:txBody>
          <a:bodyPr/>
          <a:lstStyle/>
          <a:p>
            <a:fld id="{2049842A-5CF9-4F0B-9230-CA0D438F5D42}" type="slidenum">
              <a:rPr lang="en-US" smtClean="0"/>
              <a:t>19</a:t>
            </a:fld>
            <a:endParaRPr lang="en-US"/>
          </a:p>
        </p:txBody>
      </p:sp>
    </p:spTree>
    <p:extLst>
      <p:ext uri="{BB962C8B-B14F-4D97-AF65-F5344CB8AC3E}">
        <p14:creationId xmlns:p14="http://schemas.microsoft.com/office/powerpoint/2010/main" val="333921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20</a:t>
            </a:fld>
            <a:endParaRPr lang="en-US"/>
          </a:p>
        </p:txBody>
      </p:sp>
    </p:spTree>
    <p:extLst>
      <p:ext uri="{BB962C8B-B14F-4D97-AF65-F5344CB8AC3E}">
        <p14:creationId xmlns:p14="http://schemas.microsoft.com/office/powerpoint/2010/main" val="2050556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full source code if you want to run this example on godbolt.org with x86-64 clang---be sure to try it with and without the “-</a:t>
            </a:r>
            <a:r>
              <a:rPr lang="en-US" dirty="0" err="1"/>
              <a:t>fsanitize</a:t>
            </a:r>
            <a:r>
              <a:rPr lang="en-US" dirty="0"/>
              <a:t>=alignment” compiler argument!</a:t>
            </a:r>
          </a:p>
          <a:p>
            <a:r>
              <a:rPr lang="en-US" b="0" dirty="0">
                <a:solidFill>
                  <a:srgbClr val="569CD6"/>
                </a:solidFill>
                <a:effectLst/>
                <a:latin typeface="Consolas" panose="020B0609020204030204" pitchFamily="49" charset="0"/>
              </a:rPr>
              <a:t>#include</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&lt;</a:t>
            </a:r>
            <a:r>
              <a:rPr lang="en-US" b="0" dirty="0" err="1">
                <a:solidFill>
                  <a:srgbClr val="CE9178"/>
                </a:solidFill>
                <a:effectLst/>
                <a:latin typeface="Consolas" panose="020B0609020204030204" pitchFamily="49" charset="0"/>
              </a:rPr>
              <a:t>cstdio</a:t>
            </a:r>
            <a:r>
              <a:rPr lang="en-US" b="0" dirty="0">
                <a:solidFill>
                  <a:srgbClr val="569CD6"/>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r>
              <a:rPr lang="en-US" b="0" dirty="0">
                <a:solidFill>
                  <a:srgbClr val="569CD6"/>
                </a:solidFill>
                <a:effectLst/>
                <a:latin typeface="Consolas" panose="020B0609020204030204" pitchFamily="49" charset="0"/>
              </a:rPr>
              <a:t>#include</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&lt;</a:t>
            </a:r>
            <a:r>
              <a:rPr lang="en-US" b="0" dirty="0" err="1">
                <a:solidFill>
                  <a:srgbClr val="CE9178"/>
                </a:solidFill>
                <a:effectLst/>
                <a:latin typeface="Consolas" panose="020B0609020204030204" pitchFamily="49" charset="0"/>
              </a:rPr>
              <a:t>cstdlib</a:t>
            </a:r>
            <a:r>
              <a:rPr lang="en-US" b="0" dirty="0">
                <a:solidFill>
                  <a:srgbClr val="569CD6"/>
                </a:solidFill>
                <a:effectLst/>
                <a:latin typeface="Consolas" panose="020B0609020204030204" pitchFamily="49" charset="0"/>
              </a:rPr>
              <a:t>&gt;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static</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void</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fhexdump_ascii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FILE</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const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unsigned</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char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pos</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 Print an ASCII report that ends with byte p[pos].</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 The first byte printed is p[first], where first is the max multiple</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 of 16 having `first &lt; pos`. The report starts at column 51.</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first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pos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pos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16</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 first char to print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int</a:t>
            </a:r>
            <a:r>
              <a:rPr lang="en-US" b="0" dirty="0">
                <a:solidFill>
                  <a:srgbClr val="D4D4D4"/>
                </a:solidFill>
                <a:effectLst/>
                <a:latin typeface="Consolas" panose="020B0609020204030204" pitchFamily="49" charset="0"/>
              </a:rPr>
              <a:t> n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pos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first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 # chars to print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char</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buf</a:t>
            </a:r>
            <a:r>
              <a:rPr lang="en-US" b="0" dirty="0">
                <a:solidFill>
                  <a:srgbClr val="DCDCDC"/>
                </a:solidFill>
                <a:effectLst/>
                <a:latin typeface="Consolas" panose="020B0609020204030204" pitchFamily="49" charset="0"/>
              </a:rPr>
              <a:t>[</a:t>
            </a:r>
            <a:r>
              <a:rPr lang="en-US" b="0" dirty="0">
                <a:solidFill>
                  <a:srgbClr val="B5CEA8"/>
                </a:solidFill>
                <a:effectLst/>
                <a:latin typeface="Consolas" panose="020B0609020204030204" pitchFamily="49" charset="0"/>
              </a:rPr>
              <a:t>17</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for</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first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first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buf</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first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p</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&gt;=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32</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&amp;&amp;</a:t>
            </a:r>
            <a:r>
              <a:rPr lang="en-US" b="0" dirty="0">
                <a:solidFill>
                  <a:srgbClr val="D4D4D4"/>
                </a:solidFill>
                <a:effectLst/>
                <a:latin typeface="Consolas" panose="020B0609020204030204" pitchFamily="49" charset="0"/>
              </a:rPr>
              <a:t> p</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&lt;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127</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fprintf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"%*s|%.*s|\n"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51</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B5CEA8"/>
                </a:solidFill>
                <a:effectLst/>
                <a:latin typeface="Consolas" panose="020B0609020204030204" pitchFamily="49" charset="0"/>
              </a:rPr>
              <a:t>3</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n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n </a:t>
            </a:r>
            <a:r>
              <a:rPr lang="en-US" b="0" dirty="0">
                <a:solidFill>
                  <a:srgbClr val="DCDCDC"/>
                </a:solidFill>
                <a:effectLst/>
                <a:latin typeface="Consolas" panose="020B0609020204030204" pitchFamily="49" charset="0"/>
              </a:rPr>
              <a:t>&gt;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8</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buf</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void</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fhexdump_at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FILE</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first_offset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const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void</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size</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const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unsigned</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char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569CD6"/>
                </a:solidFill>
                <a:effectLst/>
                <a:latin typeface="Consolas" panose="020B0609020204030204" pitchFamily="49" charset="0"/>
              </a:rPr>
              <a:t>const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unsigned</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char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for</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0</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size</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if</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16</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0</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fprintf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"%08zx"</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first_offset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fprintf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"%s%02x"</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8</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0</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  "</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CE9178"/>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569CD6"/>
                </a:solidFill>
                <a:effectLst/>
                <a:latin typeface="Consolas" panose="020B0609020204030204" pitchFamily="49" charset="0"/>
              </a:rPr>
              <a:t>unsigned</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if</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16</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15</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size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1</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fhexdump_ascii</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p</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void</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hexdump</a:t>
            </a:r>
            <a:r>
              <a:rPr lang="en-US" b="0" dirty="0">
                <a:solidFill>
                  <a:srgbClr val="DCDCDC"/>
                </a:solidFill>
                <a:effectLst/>
                <a:latin typeface="Consolas" panose="020B0609020204030204" pitchFamily="49" charset="0"/>
              </a:rPr>
              <a:t>(</a:t>
            </a:r>
            <a:r>
              <a:rPr lang="en-US" b="0" dirty="0">
                <a:solidFill>
                  <a:srgbClr val="569CD6"/>
                </a:solidFill>
                <a:effectLst/>
                <a:latin typeface="Consolas" panose="020B0609020204030204" pitchFamily="49" charset="0"/>
              </a:rPr>
              <a:t>const</a:t>
            </a:r>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void</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size_t</a:t>
            </a:r>
            <a:r>
              <a:rPr lang="en-US" b="0" dirty="0">
                <a:solidFill>
                  <a:srgbClr val="D4D4D4"/>
                </a:solidFill>
                <a:effectLst/>
                <a:latin typeface="Consolas" panose="020B0609020204030204" pitchFamily="49" charset="0"/>
              </a:rPr>
              <a:t> size</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fhexdump_at</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stdout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size_t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size</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#define</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hexdump_object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object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hexdump</a:t>
            </a:r>
            <a:r>
              <a:rPr lang="en-US" b="0" dirty="0">
                <a:solidFill>
                  <a:srgbClr val="DCDCDC"/>
                </a:solidFill>
                <a:effectLst/>
                <a:latin typeface="Consolas" panose="020B0609020204030204" pitchFamily="49" charset="0"/>
              </a:rPr>
              <a:t>(&amp;(</a:t>
            </a:r>
            <a:r>
              <a:rPr lang="en-US" b="0" dirty="0">
                <a:solidFill>
                  <a:srgbClr val="D4D4D4"/>
                </a:solidFill>
                <a:effectLst/>
                <a:latin typeface="Consolas" panose="020B0609020204030204" pitchFamily="49" charset="0"/>
              </a:rPr>
              <a:t>object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569CD6"/>
                </a:solidFill>
                <a:effectLst/>
                <a:latin typeface="Consolas" panose="020B0609020204030204" pitchFamily="49" charset="0"/>
              </a:rPr>
              <a:t>sizeof</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object</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br>
              <a:rPr lang="en-US" b="0" dirty="0">
                <a:solidFill>
                  <a:srgbClr val="D4D4D4"/>
                </a:solidFill>
                <a:effectLst/>
                <a:latin typeface="Consolas" panose="020B0609020204030204" pitchFamily="49" charset="0"/>
              </a:rPr>
            </a:br>
            <a:r>
              <a:rPr lang="en-US" b="0" dirty="0">
                <a:solidFill>
                  <a:srgbClr val="569CD6"/>
                </a:solidFill>
                <a:effectLst/>
                <a:latin typeface="Consolas" panose="020B0609020204030204" pitchFamily="49" charset="0"/>
              </a:rPr>
              <a:t>int</a:t>
            </a:r>
            <a:r>
              <a:rPr lang="en-US" b="0" dirty="0">
                <a:solidFill>
                  <a:srgbClr val="D4D4D4"/>
                </a:solidFill>
                <a:effectLst/>
                <a:latin typeface="Consolas" panose="020B0609020204030204" pitchFamily="49" charset="0"/>
              </a:rPr>
              <a:t> main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int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i</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42</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char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c_ptr</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569CD6"/>
                </a:solidFill>
                <a:effectLst/>
                <a:latin typeface="Consolas" panose="020B0609020204030204" pitchFamily="49" charset="0"/>
              </a:rPr>
              <a:t>char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&amp;</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c_ptr</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int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a:solidFill>
                  <a:srgbClr val="569CD6"/>
                </a:solidFill>
                <a:effectLst/>
                <a:latin typeface="Consolas" panose="020B0609020204030204" pitchFamily="49" charset="0"/>
              </a:rPr>
              <a:t>int</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c_ptr</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//Oh no!</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608B4E"/>
                </a:solidFill>
                <a:effectLst/>
                <a:latin typeface="Consolas" panose="020B0609020204030204" pitchFamily="49" charset="0"/>
              </a:rPr>
              <a:t>//Misalignment!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printf</a:t>
            </a:r>
            <a:r>
              <a:rPr lang="en-US" b="0" dirty="0">
                <a:solidFill>
                  <a:srgbClr val="DCDCDC"/>
                </a:solidFill>
                <a:effectLst/>
                <a:latin typeface="Consolas" panose="020B0609020204030204" pitchFamily="49" charset="0"/>
              </a:rPr>
              <a:t>(</a:t>
            </a:r>
            <a:r>
              <a:rPr lang="en-US" b="0" dirty="0">
                <a:solidFill>
                  <a:srgbClr val="CE9178"/>
                </a:solidFill>
                <a:effectLst/>
                <a:latin typeface="Consolas" panose="020B0609020204030204" pitchFamily="49" charset="0"/>
              </a:rPr>
              <a:t>"&amp;</a:t>
            </a:r>
            <a:r>
              <a:rPr lang="en-US" b="0" dirty="0" err="1">
                <a:solidFill>
                  <a:srgbClr val="CE9178"/>
                </a:solidFill>
                <a:effectLst/>
                <a:latin typeface="Consolas" panose="020B0609020204030204" pitchFamily="49" charset="0"/>
              </a:rPr>
              <a:t>i</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t%p</a:t>
            </a:r>
            <a:r>
              <a:rPr lang="en-US" b="0" dirty="0">
                <a:solidFill>
                  <a:srgbClr val="CE9178"/>
                </a:solidFill>
                <a:effectLst/>
                <a:latin typeface="Consolas" panose="020B0609020204030204" pitchFamily="49" charset="0"/>
              </a:rPr>
              <a:t>\n"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&amp;</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printf</a:t>
            </a:r>
            <a:r>
              <a:rPr lang="en-US" b="0" dirty="0">
                <a:solidFill>
                  <a:srgbClr val="DCDCDC"/>
                </a:solidFill>
                <a:effectLst/>
                <a:latin typeface="Consolas" panose="020B0609020204030204" pitchFamily="49" charset="0"/>
              </a:rPr>
              <a:t>(</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ptr</a:t>
            </a:r>
            <a:r>
              <a:rPr lang="en-US" b="0" dirty="0">
                <a:solidFill>
                  <a:srgbClr val="CE9178"/>
                </a:solidFill>
                <a:effectLst/>
                <a:latin typeface="Consolas" panose="020B0609020204030204" pitchFamily="49" charset="0"/>
              </a:rPr>
              <a:t>:\</a:t>
            </a:r>
            <a:r>
              <a:rPr lang="en-US" b="0" dirty="0" err="1">
                <a:solidFill>
                  <a:srgbClr val="CE9178"/>
                </a:solidFill>
                <a:effectLst/>
                <a:latin typeface="Consolas" panose="020B0609020204030204" pitchFamily="49" charset="0"/>
              </a:rPr>
              <a:t>t%p</a:t>
            </a:r>
            <a:r>
              <a:rPr lang="en-US" b="0" dirty="0">
                <a:solidFill>
                  <a:srgbClr val="CE9178"/>
                </a:solidFill>
                <a:effectLst/>
                <a:latin typeface="Consolas" panose="020B0609020204030204" pitchFamily="49" charset="0"/>
              </a:rPr>
              <a:t>\n"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hexdump_object</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i</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err="1">
                <a:solidFill>
                  <a:srgbClr val="D4D4D4"/>
                </a:solidFill>
                <a:effectLst/>
                <a:latin typeface="Consolas" panose="020B0609020204030204" pitchFamily="49" charset="0"/>
              </a:rPr>
              <a:t>printf</a:t>
            </a:r>
            <a:r>
              <a:rPr lang="en-US" b="0" dirty="0">
                <a:solidFill>
                  <a:srgbClr val="DCDCDC"/>
                </a:solidFill>
                <a:effectLst/>
                <a:latin typeface="Consolas" panose="020B0609020204030204" pitchFamily="49" charset="0"/>
              </a:rPr>
              <a:t>(</a:t>
            </a:r>
            <a:r>
              <a:rPr lang="en-US" b="0" dirty="0">
                <a:solidFill>
                  <a:srgbClr val="CE9178"/>
                </a:solidFill>
                <a:effectLst/>
                <a:latin typeface="Consolas" panose="020B0609020204030204" pitchFamily="49" charset="0"/>
              </a:rPr>
              <a:t>"%d\n"</a:t>
            </a:r>
            <a:r>
              <a:rPr lang="en-US" b="0" dirty="0">
                <a:solidFill>
                  <a:srgbClr val="DCDCDC"/>
                </a:solidFill>
                <a:effectLst/>
                <a:latin typeface="Consolas" panose="020B0609020204030204" pitchFamily="49" charset="0"/>
              </a:rPr>
              <a:t>,</a:t>
            </a:r>
            <a:r>
              <a:rPr lang="en-US" b="0" dirty="0">
                <a:solidFill>
                  <a:srgbClr val="D4D4D4"/>
                </a:solidFill>
                <a:effectLst/>
                <a:latin typeface="Consolas" panose="020B0609020204030204" pitchFamily="49" charset="0"/>
              </a:rPr>
              <a:t> </a:t>
            </a:r>
            <a:r>
              <a:rPr lang="en-US" b="0" dirty="0">
                <a:solidFill>
                  <a:srgbClr val="DCDCDC"/>
                </a:solidFill>
                <a:effectLst/>
                <a:latin typeface="Consolas" panose="020B0609020204030204" pitchFamily="49" charset="0"/>
              </a:rPr>
              <a:t>*</a:t>
            </a:r>
            <a:r>
              <a:rPr lang="en-US" b="0" dirty="0" err="1">
                <a:solidFill>
                  <a:srgbClr val="D4D4D4"/>
                </a:solidFill>
                <a:effectLst/>
                <a:latin typeface="Consolas" panose="020B0609020204030204" pitchFamily="49" charset="0"/>
              </a:rPr>
              <a:t>ptr</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4D4D4"/>
                </a:solidFill>
                <a:effectLst/>
                <a:latin typeface="Consolas" panose="020B0609020204030204" pitchFamily="49" charset="0"/>
              </a:rPr>
              <a:t>    </a:t>
            </a:r>
            <a:r>
              <a:rPr lang="en-US" b="0" dirty="0">
                <a:solidFill>
                  <a:srgbClr val="569CD6"/>
                </a:solidFill>
                <a:effectLst/>
                <a:latin typeface="Consolas" panose="020B0609020204030204" pitchFamily="49" charset="0"/>
              </a:rPr>
              <a:t>return</a:t>
            </a:r>
            <a:r>
              <a:rPr lang="en-US" b="0" dirty="0">
                <a:solidFill>
                  <a:srgbClr val="D4D4D4"/>
                </a:solidFill>
                <a:effectLst/>
                <a:latin typeface="Consolas" panose="020B0609020204030204" pitchFamily="49" charset="0"/>
              </a:rPr>
              <a:t> </a:t>
            </a:r>
            <a:r>
              <a:rPr lang="en-US" b="0" dirty="0">
                <a:solidFill>
                  <a:srgbClr val="B5CEA8"/>
                </a:solidFill>
                <a:effectLst/>
                <a:latin typeface="Consolas" panose="020B0609020204030204" pitchFamily="49" charset="0"/>
              </a:rPr>
              <a:t>0</a:t>
            </a:r>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b="0" dirty="0">
                <a:solidFill>
                  <a:srgbClr val="DCDCDC"/>
                </a:solidFill>
                <a:effectLst/>
                <a:latin typeface="Consolas" panose="020B0609020204030204" pitchFamily="49" charset="0"/>
              </a:rPr>
              <a:t>}</a:t>
            </a:r>
            <a:endParaRPr lang="en-US" b="0" dirty="0">
              <a:solidFill>
                <a:srgbClr val="D4D4D4"/>
              </a:solidFill>
              <a:effectLst/>
              <a:latin typeface="Consolas" panose="020B0609020204030204" pitchFamily="49" charset="0"/>
            </a:endParaRPr>
          </a:p>
          <a:p>
            <a:r>
              <a:rPr lang="en-US" dirty="0"/>
              <a:t>]</a:t>
            </a:r>
          </a:p>
        </p:txBody>
      </p:sp>
      <p:sp>
        <p:nvSpPr>
          <p:cNvPr id="4" name="Slide Number Placeholder 3"/>
          <p:cNvSpPr>
            <a:spLocks noGrp="1"/>
          </p:cNvSpPr>
          <p:nvPr>
            <p:ph type="sldNum" sz="quarter" idx="5"/>
          </p:nvPr>
        </p:nvSpPr>
        <p:spPr/>
        <p:txBody>
          <a:bodyPr/>
          <a:lstStyle/>
          <a:p>
            <a:fld id="{2049842A-5CF9-4F0B-9230-CA0D438F5D42}" type="slidenum">
              <a:rPr lang="en-US" smtClean="0"/>
              <a:t>21</a:t>
            </a:fld>
            <a:endParaRPr lang="en-US"/>
          </a:p>
        </p:txBody>
      </p:sp>
    </p:spTree>
    <p:extLst>
      <p:ext uri="{BB962C8B-B14F-4D97-AF65-F5344CB8AC3E}">
        <p14:creationId xmlns:p14="http://schemas.microsoft.com/office/powerpoint/2010/main" val="2987860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Casting from a larger integer type to a small one will cause data loss if the smaller type cannot hold the original value. For example, consider an unsigned int value of 1024. Such a value is too large to hold in an unsigned char!</a:t>
            </a:r>
          </a:p>
        </p:txBody>
      </p:sp>
      <p:sp>
        <p:nvSpPr>
          <p:cNvPr id="4" name="Slide Number Placeholder 3"/>
          <p:cNvSpPr>
            <a:spLocks noGrp="1"/>
          </p:cNvSpPr>
          <p:nvPr>
            <p:ph type="sldNum" sz="quarter" idx="5"/>
          </p:nvPr>
        </p:nvSpPr>
        <p:spPr/>
        <p:txBody>
          <a:bodyPr/>
          <a:lstStyle/>
          <a:p>
            <a:fld id="{2049842A-5CF9-4F0B-9230-CA0D438F5D42}" type="slidenum">
              <a:rPr lang="en-US" smtClean="0"/>
              <a:t>22</a:t>
            </a:fld>
            <a:endParaRPr lang="en-US"/>
          </a:p>
        </p:txBody>
      </p:sp>
    </p:spTree>
    <p:extLst>
      <p:ext uri="{BB962C8B-B14F-4D97-AF65-F5344CB8AC3E}">
        <p14:creationId xmlns:p14="http://schemas.microsoft.com/office/powerpoint/2010/main" val="3412271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use this online </a:t>
            </a:r>
            <a:r>
              <a:rPr lang="en-US" dirty="0" err="1"/>
              <a:t>gdb</a:t>
            </a:r>
            <a:r>
              <a:rPr lang="en-US" dirty="0"/>
              <a:t> sandbox, see https://www.onlinegdb.com/.]</a:t>
            </a:r>
          </a:p>
        </p:txBody>
      </p:sp>
      <p:sp>
        <p:nvSpPr>
          <p:cNvPr id="4" name="Slide Number Placeholder 3"/>
          <p:cNvSpPr>
            <a:spLocks noGrp="1"/>
          </p:cNvSpPr>
          <p:nvPr>
            <p:ph type="sldNum" sz="quarter" idx="5"/>
          </p:nvPr>
        </p:nvSpPr>
        <p:spPr/>
        <p:txBody>
          <a:bodyPr/>
          <a:lstStyle/>
          <a:p>
            <a:fld id="{2049842A-5CF9-4F0B-9230-CA0D438F5D42}" type="slidenum">
              <a:rPr lang="en-US" smtClean="0"/>
              <a:t>23</a:t>
            </a:fld>
            <a:endParaRPr lang="en-US"/>
          </a:p>
        </p:txBody>
      </p:sp>
    </p:spTree>
    <p:extLst>
      <p:ext uri="{BB962C8B-B14F-4D97-AF65-F5344CB8AC3E}">
        <p14:creationId xmlns:p14="http://schemas.microsoft.com/office/powerpoint/2010/main" val="3081132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CS 61 website, you can find links to the lecture slides and pointers to helpful reading!</a:t>
            </a:r>
          </a:p>
        </p:txBody>
      </p:sp>
      <p:sp>
        <p:nvSpPr>
          <p:cNvPr id="4" name="Slide Number Placeholder 3"/>
          <p:cNvSpPr>
            <a:spLocks noGrp="1"/>
          </p:cNvSpPr>
          <p:nvPr>
            <p:ph type="sldNum" sz="quarter" idx="5"/>
          </p:nvPr>
        </p:nvSpPr>
        <p:spPr/>
        <p:txBody>
          <a:bodyPr/>
          <a:lstStyle/>
          <a:p>
            <a:fld id="{2049842A-5CF9-4F0B-9230-CA0D438F5D42}" type="slidenum">
              <a:rPr lang="en-US" smtClean="0"/>
              <a:t>2</a:t>
            </a:fld>
            <a:endParaRPr lang="en-US"/>
          </a:p>
        </p:txBody>
      </p:sp>
    </p:spTree>
    <p:extLst>
      <p:ext uri="{BB962C8B-B14F-4D97-AF65-F5344CB8AC3E}">
        <p14:creationId xmlns:p14="http://schemas.microsoft.com/office/powerpoint/2010/main" val="350582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a:t>
            </a:r>
            <a:r>
              <a:rPr lang="en-US" dirty="0" err="1"/>
              <a:t>cheatsheet</a:t>
            </a:r>
            <a:r>
              <a:rPr lang="en-US" dirty="0"/>
              <a:t> of handy </a:t>
            </a:r>
            <a:r>
              <a:rPr lang="en-US" dirty="0" err="1"/>
              <a:t>gdb</a:t>
            </a:r>
            <a:r>
              <a:rPr lang="en-US" dirty="0"/>
              <a:t> commands, see https://users.ece.utexas.edu/~adnan/gdb-refcard.pdf.]</a:t>
            </a:r>
          </a:p>
        </p:txBody>
      </p:sp>
      <p:sp>
        <p:nvSpPr>
          <p:cNvPr id="4" name="Slide Number Placeholder 3"/>
          <p:cNvSpPr>
            <a:spLocks noGrp="1"/>
          </p:cNvSpPr>
          <p:nvPr>
            <p:ph type="sldNum" sz="quarter" idx="5"/>
          </p:nvPr>
        </p:nvSpPr>
        <p:spPr/>
        <p:txBody>
          <a:bodyPr/>
          <a:lstStyle/>
          <a:p>
            <a:fld id="{2049842A-5CF9-4F0B-9230-CA0D438F5D42}" type="slidenum">
              <a:rPr lang="en-US" smtClean="0"/>
              <a:t>24</a:t>
            </a:fld>
            <a:endParaRPr lang="en-US"/>
          </a:p>
        </p:txBody>
      </p:sp>
    </p:spTree>
    <p:extLst>
      <p:ext uri="{BB962C8B-B14F-4D97-AF65-F5344CB8AC3E}">
        <p14:creationId xmlns:p14="http://schemas.microsoft.com/office/powerpoint/2010/main" val="279810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3</a:t>
            </a:fld>
            <a:endParaRPr lang="en-US"/>
          </a:p>
        </p:txBody>
      </p:sp>
    </p:spTree>
    <p:extLst>
      <p:ext uri="{BB962C8B-B14F-4D97-AF65-F5344CB8AC3E}">
        <p14:creationId xmlns:p14="http://schemas.microsoft.com/office/powerpoint/2010/main" val="72283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5</a:t>
            </a:fld>
            <a:endParaRPr lang="en-US"/>
          </a:p>
        </p:txBody>
      </p:sp>
    </p:spTree>
    <p:extLst>
      <p:ext uri="{BB962C8B-B14F-4D97-AF65-F5344CB8AC3E}">
        <p14:creationId xmlns:p14="http://schemas.microsoft.com/office/powerpoint/2010/main" val="96093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wonder why the calls to new are being adorned with “(std::</a:t>
            </a:r>
            <a:r>
              <a:rPr lang="en-US" dirty="0" err="1"/>
              <a:t>nothrow</a:t>
            </a:r>
            <a:r>
              <a:rPr lang="en-US" dirty="0"/>
              <a:t>)”. As it turns out, you can pass arguments to the new operator! One of the things that you can do is pass std::</a:t>
            </a:r>
            <a:r>
              <a:rPr lang="en-US" dirty="0" err="1"/>
              <a:t>nothrow</a:t>
            </a:r>
            <a:r>
              <a:rPr lang="en-US" dirty="0"/>
              <a:t>, which indicates that if new cannot allocate memory, then new should return </a:t>
            </a:r>
            <a:r>
              <a:rPr lang="en-US" dirty="0" err="1"/>
              <a:t>nullptr</a:t>
            </a:r>
            <a:r>
              <a:rPr lang="en-US" dirty="0"/>
              <a:t> instead of throwing an exception. [For more details on this, see https://cplusplus.com/doc/tutorial/exceptions/ and https://cplusplus.com/reference/new/nothrow/.]</a:t>
            </a:r>
          </a:p>
        </p:txBody>
      </p:sp>
      <p:sp>
        <p:nvSpPr>
          <p:cNvPr id="4" name="Slide Number Placeholder 3"/>
          <p:cNvSpPr>
            <a:spLocks noGrp="1"/>
          </p:cNvSpPr>
          <p:nvPr>
            <p:ph type="sldNum" sz="quarter" idx="5"/>
          </p:nvPr>
        </p:nvSpPr>
        <p:spPr/>
        <p:txBody>
          <a:bodyPr/>
          <a:lstStyle/>
          <a:p>
            <a:fld id="{2049842A-5CF9-4F0B-9230-CA0D438F5D42}" type="slidenum">
              <a:rPr lang="en-US" smtClean="0"/>
              <a:t>6</a:t>
            </a:fld>
            <a:endParaRPr lang="en-US"/>
          </a:p>
        </p:txBody>
      </p:sp>
    </p:spTree>
    <p:extLst>
      <p:ext uri="{BB962C8B-B14F-4D97-AF65-F5344CB8AC3E}">
        <p14:creationId xmlns:p14="http://schemas.microsoft.com/office/powerpoint/2010/main" val="341692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Checking the return values of system calls is an example of defensive programming---the explicit act of thinking about how your program might fail and including code to handle potential failure paths. Using asserts is another way to practice defensive programming.</a:t>
            </a:r>
          </a:p>
          <a:p>
            <a:endParaRPr lang="en-US" dirty="0"/>
          </a:p>
          <a:p>
            <a:r>
              <a:rPr lang="en-US" dirty="0"/>
              <a:t>[Note that, after you finish handling a file, you’ll want to close() the file descriptor :-D. See https://man7.org/linux/man-pages/man2/close.2.html.]</a:t>
            </a:r>
          </a:p>
        </p:txBody>
      </p:sp>
      <p:sp>
        <p:nvSpPr>
          <p:cNvPr id="4" name="Slide Number Placeholder 3"/>
          <p:cNvSpPr>
            <a:spLocks noGrp="1"/>
          </p:cNvSpPr>
          <p:nvPr>
            <p:ph type="sldNum" sz="quarter" idx="5"/>
          </p:nvPr>
        </p:nvSpPr>
        <p:spPr/>
        <p:txBody>
          <a:bodyPr/>
          <a:lstStyle/>
          <a:p>
            <a:fld id="{2049842A-5CF9-4F0B-9230-CA0D438F5D42}" type="slidenum">
              <a:rPr lang="en-US" smtClean="0"/>
              <a:t>7</a:t>
            </a:fld>
            <a:endParaRPr lang="en-US"/>
          </a:p>
        </p:txBody>
      </p:sp>
    </p:spTree>
    <p:extLst>
      <p:ext uri="{BB962C8B-B14F-4D97-AF65-F5344CB8AC3E}">
        <p14:creationId xmlns:p14="http://schemas.microsoft.com/office/powerpoint/2010/main" val="138424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8</a:t>
            </a:fld>
            <a:endParaRPr lang="en-US"/>
          </a:p>
        </p:txBody>
      </p:sp>
    </p:spTree>
    <p:extLst>
      <p:ext uri="{BB962C8B-B14F-4D97-AF65-F5344CB8AC3E}">
        <p14:creationId xmlns:p14="http://schemas.microsoft.com/office/powerpoint/2010/main" val="3926870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https://github.com/llvm/llvm-project/issues/60840]</a:t>
            </a:r>
          </a:p>
        </p:txBody>
      </p:sp>
      <p:sp>
        <p:nvSpPr>
          <p:cNvPr id="4" name="Slide Number Placeholder 3"/>
          <p:cNvSpPr>
            <a:spLocks noGrp="1"/>
          </p:cNvSpPr>
          <p:nvPr>
            <p:ph type="sldNum" sz="quarter" idx="5"/>
          </p:nvPr>
        </p:nvSpPr>
        <p:spPr/>
        <p:txBody>
          <a:bodyPr/>
          <a:lstStyle/>
          <a:p>
            <a:fld id="{2049842A-5CF9-4F0B-9230-CA0D438F5D42}" type="slidenum">
              <a:rPr lang="en-US" smtClean="0"/>
              <a:t>11</a:t>
            </a:fld>
            <a:endParaRPr lang="en-US"/>
          </a:p>
        </p:txBody>
      </p:sp>
    </p:spTree>
    <p:extLst>
      <p:ext uri="{BB962C8B-B14F-4D97-AF65-F5344CB8AC3E}">
        <p14:creationId xmlns:p14="http://schemas.microsoft.com/office/powerpoint/2010/main" val="255051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program both suffers from undefined behavior and also has behavior that is intrinsically decided by random numbers!</a:t>
            </a:r>
          </a:p>
          <a:p>
            <a:endParaRPr lang="en-US" dirty="0"/>
          </a:p>
          <a:p>
            <a:r>
              <a:rPr lang="en-US" dirty="0"/>
              <a:t>Nondeterministic bugs are sometimes called “Heisenbugs,” a joke name inspired by the name of Werner Heisenberg, a famous physicist who studied quantum mechanics. A “heisenbug” is one that seems to disappear whenever you try to recreate it. The joke is that, in quantum mechanics, the behavior of a physical system can change due to the mere act of observing the system. See https://en.wikipedia.org/wiki/Heisenbug.</a:t>
            </a:r>
          </a:p>
        </p:txBody>
      </p:sp>
      <p:sp>
        <p:nvSpPr>
          <p:cNvPr id="4" name="Slide Number Placeholder 3"/>
          <p:cNvSpPr>
            <a:spLocks noGrp="1"/>
          </p:cNvSpPr>
          <p:nvPr>
            <p:ph type="sldNum" sz="quarter" idx="5"/>
          </p:nvPr>
        </p:nvSpPr>
        <p:spPr/>
        <p:txBody>
          <a:bodyPr/>
          <a:lstStyle/>
          <a:p>
            <a:fld id="{2049842A-5CF9-4F0B-9230-CA0D438F5D42}" type="slidenum">
              <a:rPr lang="en-US" smtClean="0"/>
              <a:t>12</a:t>
            </a:fld>
            <a:endParaRPr lang="en-US"/>
          </a:p>
        </p:txBody>
      </p:sp>
    </p:spTree>
    <p:extLst>
      <p:ext uri="{BB962C8B-B14F-4D97-AF65-F5344CB8AC3E}">
        <p14:creationId xmlns:p14="http://schemas.microsoft.com/office/powerpoint/2010/main" val="84929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2074FEE-3217-43D0-AFC4-9E46ADFE2F9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142800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74767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195116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2074FEE-3217-43D0-AFC4-9E46ADFE2F9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20257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074FEE-3217-43D0-AFC4-9E46ADFE2F91}"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12056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074FEE-3217-43D0-AFC4-9E46ADFE2F91}"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696220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074FEE-3217-43D0-AFC4-9E46ADFE2F91}"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67228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74FEE-3217-43D0-AFC4-9E46ADFE2F91}"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96283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74FEE-3217-43D0-AFC4-9E46ADFE2F91}"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86645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074FEE-3217-43D0-AFC4-9E46ADFE2F91}"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273558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074FEE-3217-43D0-AFC4-9E46ADFE2F91}"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0BD41-F5C0-43D0-BA08-0465A13FD434}" type="slidenum">
              <a:rPr lang="en-US" smtClean="0"/>
              <a:t>‹#›</a:t>
            </a:fld>
            <a:endParaRPr lang="en-US"/>
          </a:p>
        </p:txBody>
      </p:sp>
    </p:spTree>
    <p:extLst>
      <p:ext uri="{BB962C8B-B14F-4D97-AF65-F5344CB8AC3E}">
        <p14:creationId xmlns:p14="http://schemas.microsoft.com/office/powerpoint/2010/main" val="310136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74FEE-3217-43D0-AFC4-9E46ADFE2F91}" type="datetimeFigureOut">
              <a:rPr lang="en-US" smtClean="0"/>
              <a:t>9/20/2023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0BD41-F5C0-43D0-BA08-0465A13FD434}" type="slidenum">
              <a:rPr lang="en-US" smtClean="0"/>
              <a:t>‹#›</a:t>
            </a:fld>
            <a:endParaRPr lang="en-US"/>
          </a:p>
        </p:txBody>
      </p:sp>
    </p:spTree>
    <p:extLst>
      <p:ext uri="{BB962C8B-B14F-4D97-AF65-F5344CB8AC3E}">
        <p14:creationId xmlns:p14="http://schemas.microsoft.com/office/powerpoint/2010/main" val="990292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890407-7F8D-412F-97C8-95D453954D60}"/>
              </a:ext>
            </a:extLst>
          </p:cNvPr>
          <p:cNvSpPr>
            <a:spLocks noGrp="1"/>
          </p:cNvSpPr>
          <p:nvPr>
            <p:ph type="ctrTitle"/>
          </p:nvPr>
        </p:nvSpPr>
        <p:spPr>
          <a:xfrm>
            <a:off x="0" y="1992120"/>
            <a:ext cx="4465320" cy="1334948"/>
          </a:xfrm>
          <a:noFill/>
        </p:spPr>
        <p:txBody>
          <a:bodyPr>
            <a:normAutofit/>
          </a:bodyPr>
          <a:lstStyle/>
          <a:p>
            <a:pPr>
              <a:lnSpc>
                <a:spcPts val="6500"/>
              </a:lnSpc>
            </a:pPr>
            <a:r>
              <a:rPr lang="en-US" sz="6600" dirty="0">
                <a:solidFill>
                  <a:schemeClr val="bg1"/>
                </a:solidFill>
                <a:latin typeface="Bahnschrift" panose="020B0502040204020203" pitchFamily="34" charset="0"/>
              </a:rPr>
              <a:t>Debugging</a:t>
            </a:r>
          </a:p>
        </p:txBody>
      </p:sp>
      <p:sp>
        <p:nvSpPr>
          <p:cNvPr id="8" name="Title 1">
            <a:extLst>
              <a:ext uri="{FF2B5EF4-FFF2-40B4-BE49-F238E27FC236}">
                <a16:creationId xmlns:a16="http://schemas.microsoft.com/office/drawing/2014/main" id="{70A541D8-D8C0-7FB8-CE96-0EA6AB041DA3}"/>
              </a:ext>
            </a:extLst>
          </p:cNvPr>
          <p:cNvSpPr txBox="1">
            <a:spLocks/>
          </p:cNvSpPr>
          <p:nvPr/>
        </p:nvSpPr>
        <p:spPr>
          <a:xfrm>
            <a:off x="0" y="3200580"/>
            <a:ext cx="4465320" cy="1364848"/>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Segoe UI" panose="020B0502040204020203" pitchFamily="34" charset="0"/>
                <a:ea typeface="+mj-ea"/>
                <a:cs typeface="Segoe UI" panose="020B0502040204020203" pitchFamily="34" charset="0"/>
              </a:defRPr>
            </a:lvl1pPr>
          </a:lstStyle>
          <a:p>
            <a:pPr>
              <a:lnSpc>
                <a:spcPts val="4500"/>
              </a:lnSpc>
            </a:pPr>
            <a:r>
              <a:rPr lang="en-US" sz="4400" dirty="0">
                <a:solidFill>
                  <a:schemeClr val="bg1"/>
                </a:solidFill>
                <a:latin typeface="Bahnschrift" panose="020B0502040204020203" pitchFamily="34" charset="0"/>
              </a:rPr>
              <a:t>CS 61: Lecture 5</a:t>
            </a:r>
            <a:br>
              <a:rPr lang="en-US" sz="4400" dirty="0">
                <a:solidFill>
                  <a:schemeClr val="bg1"/>
                </a:solidFill>
                <a:latin typeface="Bahnschrift" panose="020B0502040204020203" pitchFamily="34" charset="0"/>
              </a:rPr>
            </a:br>
            <a:r>
              <a:rPr lang="en-US" sz="3600" dirty="0">
                <a:solidFill>
                  <a:schemeClr val="bg1"/>
                </a:solidFill>
                <a:latin typeface="Bahnschrift" panose="020B0502040204020203" pitchFamily="34" charset="0"/>
              </a:rPr>
              <a:t>9/20/2023</a:t>
            </a:r>
            <a:endParaRPr lang="en-US" sz="6600" dirty="0">
              <a:solidFill>
                <a:schemeClr val="bg1"/>
              </a:solidFill>
              <a:latin typeface="Bahnschrift" panose="020B0502040204020203" pitchFamily="34" charset="0"/>
            </a:endParaRPr>
          </a:p>
        </p:txBody>
      </p:sp>
      <p:pic>
        <p:nvPicPr>
          <p:cNvPr id="4" name="Picture 3">
            <a:extLst>
              <a:ext uri="{FF2B5EF4-FFF2-40B4-BE49-F238E27FC236}">
                <a16:creationId xmlns:a16="http://schemas.microsoft.com/office/drawing/2014/main" id="{09CB6A72-FAA3-EEAD-A635-882C5E1EFF6D}"/>
              </a:ext>
            </a:extLst>
          </p:cNvPr>
          <p:cNvPicPr>
            <a:picLocks noChangeAspect="1"/>
          </p:cNvPicPr>
          <p:nvPr/>
        </p:nvPicPr>
        <p:blipFill>
          <a:blip r:embed="rId3"/>
          <a:stretch>
            <a:fillRect/>
          </a:stretch>
        </p:blipFill>
        <p:spPr>
          <a:xfrm>
            <a:off x="4465320" y="0"/>
            <a:ext cx="7726680" cy="6858000"/>
          </a:xfrm>
          <a:prstGeom prst="rect">
            <a:avLst/>
          </a:prstGeom>
        </p:spPr>
      </p:pic>
    </p:spTree>
    <p:extLst>
      <p:ext uri="{BB962C8B-B14F-4D97-AF65-F5344CB8AC3E}">
        <p14:creationId xmlns:p14="http://schemas.microsoft.com/office/powerpoint/2010/main" val="6424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AF9F-66B7-DB30-8118-849CD2D5F44C}"/>
              </a:ext>
            </a:extLst>
          </p:cNvPr>
          <p:cNvSpPr>
            <a:spLocks noGrp="1"/>
          </p:cNvSpPr>
          <p:nvPr>
            <p:ph type="title"/>
          </p:nvPr>
        </p:nvSpPr>
        <p:spPr>
          <a:xfrm>
            <a:off x="419100" y="2181569"/>
            <a:ext cx="11353800" cy="2835275"/>
          </a:xfrm>
        </p:spPr>
        <p:txBody>
          <a:bodyPr>
            <a:noAutofit/>
          </a:bodyPr>
          <a:lstStyle/>
          <a:p>
            <a:r>
              <a:rPr lang="en-US" sz="5400" dirty="0">
                <a:solidFill>
                  <a:schemeClr val="bg1"/>
                </a:solidFill>
              </a:rPr>
              <a:t>THE MERE STATEMENT “I AM NOT PASSING </a:t>
            </a:r>
            <a:r>
              <a:rPr lang="en-US" sz="5400" dirty="0">
                <a:solidFill>
                  <a:schemeClr val="bg1"/>
                </a:solidFill>
                <a:latin typeface="Lucida Console" panose="020B0609040504020204" pitchFamily="49" charset="0"/>
              </a:rPr>
              <a:t>test49.cc</a:t>
            </a:r>
            <a:r>
              <a:rPr lang="en-US" sz="5400" dirty="0">
                <a:solidFill>
                  <a:schemeClr val="bg1"/>
                </a:solidFill>
              </a:rPr>
              <a:t>” IS NOT A REPRODUCIBLE TEST CASE</a:t>
            </a:r>
          </a:p>
        </p:txBody>
      </p:sp>
    </p:spTree>
    <p:extLst>
      <p:ext uri="{BB962C8B-B14F-4D97-AF65-F5344CB8AC3E}">
        <p14:creationId xmlns:p14="http://schemas.microsoft.com/office/powerpoint/2010/main" val="8684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937BE1-957B-3251-BC35-6005D23F00E0}"/>
              </a:ext>
            </a:extLst>
          </p:cNvPr>
          <p:cNvGrpSpPr/>
          <p:nvPr/>
        </p:nvGrpSpPr>
        <p:grpSpPr>
          <a:xfrm>
            <a:off x="6813" y="0"/>
            <a:ext cx="12180269" cy="8366134"/>
            <a:chOff x="6813" y="0"/>
            <a:chExt cx="12180269" cy="8366134"/>
          </a:xfrm>
        </p:grpSpPr>
        <p:pic>
          <p:nvPicPr>
            <p:cNvPr id="7" name="Picture 6">
              <a:extLst>
                <a:ext uri="{FF2B5EF4-FFF2-40B4-BE49-F238E27FC236}">
                  <a16:creationId xmlns:a16="http://schemas.microsoft.com/office/drawing/2014/main" id="{7267C16C-8157-7302-D64C-34DD9C21C37B}"/>
                </a:ext>
              </a:extLst>
            </p:cNvPr>
            <p:cNvPicPr>
              <a:picLocks noChangeAspect="1"/>
            </p:cNvPicPr>
            <p:nvPr/>
          </p:nvPicPr>
          <p:blipFill rotWithShape="1">
            <a:blip r:embed="rId3"/>
            <a:srcRect b="5045"/>
            <a:stretch/>
          </p:blipFill>
          <p:spPr>
            <a:xfrm>
              <a:off x="6813" y="0"/>
              <a:ext cx="12178374" cy="6512011"/>
            </a:xfrm>
            <a:prstGeom prst="rect">
              <a:avLst/>
            </a:prstGeom>
          </p:spPr>
        </p:pic>
        <p:pic>
          <p:nvPicPr>
            <p:cNvPr id="9" name="Picture 8">
              <a:extLst>
                <a:ext uri="{FF2B5EF4-FFF2-40B4-BE49-F238E27FC236}">
                  <a16:creationId xmlns:a16="http://schemas.microsoft.com/office/drawing/2014/main" id="{BF5A16C7-E468-972C-5839-E53D25857CBC}"/>
                </a:ext>
              </a:extLst>
            </p:cNvPr>
            <p:cNvPicPr>
              <a:picLocks noChangeAspect="1"/>
            </p:cNvPicPr>
            <p:nvPr/>
          </p:nvPicPr>
          <p:blipFill rotWithShape="1">
            <a:blip r:embed="rId4"/>
            <a:srcRect t="10811" b="61261"/>
            <a:stretch/>
          </p:blipFill>
          <p:spPr>
            <a:xfrm>
              <a:off x="8708" y="6450836"/>
              <a:ext cx="12178374" cy="1915298"/>
            </a:xfrm>
            <a:prstGeom prst="rect">
              <a:avLst/>
            </a:prstGeom>
          </p:spPr>
        </p:pic>
      </p:grpSp>
    </p:spTree>
    <p:extLst>
      <p:ext uri="{BB962C8B-B14F-4D97-AF65-F5344CB8AC3E}">
        <p14:creationId xmlns:p14="http://schemas.microsoft.com/office/powerpoint/2010/main" val="123349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3.7037E-6 L 0 -0.24953 " pathEditMode="relative" rAng="0" ptsTypes="AA">
                                      <p:cBhvr>
                                        <p:cTn id="6" dur="2000" fill="hold"/>
                                        <p:tgtEl>
                                          <p:spTgt spid="10"/>
                                        </p:tgtEl>
                                        <p:attrNameLst>
                                          <p:attrName>ppt_x</p:attrName>
                                          <p:attrName>ppt_y</p:attrName>
                                        </p:attrNameLst>
                                      </p:cBhvr>
                                      <p:rCtr x="0" y="-1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8CF5-9BA4-301A-9825-BC52E906913A}"/>
              </a:ext>
            </a:extLst>
          </p:cNvPr>
          <p:cNvSpPr>
            <a:spLocks noGrp="1"/>
          </p:cNvSpPr>
          <p:nvPr>
            <p:ph type="title"/>
          </p:nvPr>
        </p:nvSpPr>
        <p:spPr>
          <a:xfrm>
            <a:off x="0" y="-17936"/>
            <a:ext cx="12192000" cy="944691"/>
          </a:xfrm>
        </p:spPr>
        <p:txBody>
          <a:bodyPr/>
          <a:lstStyle/>
          <a:p>
            <a:r>
              <a:rPr lang="en-US" dirty="0"/>
              <a:t>Nondeterministic Bugs</a:t>
            </a:r>
          </a:p>
        </p:txBody>
      </p:sp>
      <p:sp>
        <p:nvSpPr>
          <p:cNvPr id="3" name="Content Placeholder 2">
            <a:extLst>
              <a:ext uri="{FF2B5EF4-FFF2-40B4-BE49-F238E27FC236}">
                <a16:creationId xmlns:a16="http://schemas.microsoft.com/office/drawing/2014/main" id="{5B71911C-909C-1425-C53D-30232D4CE0AC}"/>
              </a:ext>
            </a:extLst>
          </p:cNvPr>
          <p:cNvSpPr>
            <a:spLocks noGrp="1"/>
          </p:cNvSpPr>
          <p:nvPr>
            <p:ph idx="1"/>
          </p:nvPr>
        </p:nvSpPr>
        <p:spPr>
          <a:xfrm>
            <a:off x="0" y="827903"/>
            <a:ext cx="7401697" cy="6079525"/>
          </a:xfrm>
        </p:spPr>
        <p:txBody>
          <a:bodyPr>
            <a:normAutofit lnSpcReduction="10000"/>
          </a:bodyPr>
          <a:lstStyle/>
          <a:p>
            <a:r>
              <a:rPr lang="en-US" dirty="0"/>
              <a:t>Sometimes, a program may do different things even when provided with a fixed set of inputs!</a:t>
            </a:r>
          </a:p>
          <a:p>
            <a:pPr lvl="1"/>
            <a:r>
              <a:rPr lang="en-US" dirty="0"/>
              <a:t>Ex: A program’s behavior may be decided by random numbers</a:t>
            </a:r>
          </a:p>
          <a:p>
            <a:pPr lvl="1"/>
            <a:r>
              <a:rPr lang="en-US" dirty="0"/>
              <a:t>Ex: A program may trigger undefined behavior</a:t>
            </a:r>
          </a:p>
          <a:p>
            <a:r>
              <a:rPr lang="en-US" dirty="0"/>
              <a:t>Just trying to debug the problem may cause the bug to disappear!</a:t>
            </a:r>
          </a:p>
          <a:p>
            <a:pPr lvl="1"/>
            <a:r>
              <a:rPr lang="en-US" dirty="0"/>
              <a:t>Ex: Invoking a debug </a:t>
            </a:r>
            <a:r>
              <a:rPr lang="en-US" dirty="0" err="1">
                <a:latin typeface="Lucida Console" panose="020B0609040504020204" pitchFamily="49" charset="0"/>
              </a:rPr>
              <a:t>printf</a:t>
            </a:r>
            <a:r>
              <a:rPr lang="en-US" dirty="0">
                <a:latin typeface="Lucida Console" panose="020B0609040504020204" pitchFamily="49" charset="0"/>
              </a:rPr>
              <a:t>()</a:t>
            </a:r>
            <a:r>
              <a:rPr lang="en-US" dirty="0"/>
              <a:t> will result in an additional stack frame being created and destroyed, possibly changing the bytes that populate an uninitialized local variable that is later (incorrectly) read</a:t>
            </a:r>
          </a:p>
          <a:p>
            <a:pPr lvl="1"/>
            <a:r>
              <a:rPr lang="en-US" dirty="0"/>
              <a:t>As a result, nondeterministic bugs are sometimes called “Heisenbugs”</a:t>
            </a:r>
          </a:p>
          <a:p>
            <a:r>
              <a:rPr lang="en-US" dirty="0"/>
              <a:t>Finding the source of nondeterminism is often the first step in creating a reproducible test case!</a:t>
            </a:r>
          </a:p>
        </p:txBody>
      </p:sp>
      <p:sp>
        <p:nvSpPr>
          <p:cNvPr id="4" name="TextBox 3">
            <a:extLst>
              <a:ext uri="{FF2B5EF4-FFF2-40B4-BE49-F238E27FC236}">
                <a16:creationId xmlns:a16="http://schemas.microsoft.com/office/drawing/2014/main" id="{31907480-5C65-2DD8-4884-D44954CD2762}"/>
              </a:ext>
            </a:extLst>
          </p:cNvPr>
          <p:cNvSpPr txBox="1"/>
          <p:nvPr/>
        </p:nvSpPr>
        <p:spPr>
          <a:xfrm>
            <a:off x="7278127" y="815542"/>
            <a:ext cx="5106430" cy="5909310"/>
          </a:xfrm>
          <a:prstGeom prst="rect">
            <a:avLst/>
          </a:prstGeom>
          <a:noFill/>
        </p:spPr>
        <p:txBody>
          <a:bodyPr wrap="square">
            <a:spAutoFit/>
          </a:bodyPr>
          <a:lstStyle/>
          <a:p>
            <a:r>
              <a:rPr lang="en-US" dirty="0">
                <a:solidFill>
                  <a:srgbClr val="00B050"/>
                </a:solidFill>
                <a:latin typeface="Lucida Console" panose="020B0609040504020204" pitchFamily="49" charset="0"/>
              </a:rPr>
              <a:t>//A simple fortune-telling program</a:t>
            </a:r>
          </a:p>
          <a:p>
            <a:r>
              <a:rPr lang="en-US" dirty="0">
                <a:solidFill>
                  <a:srgbClr val="00B050"/>
                </a:solidFill>
                <a:latin typeface="Lucida Console" panose="020B0609040504020204" pitchFamily="49" charset="0"/>
              </a:rPr>
              <a:t>#include &lt;</a:t>
            </a:r>
            <a:r>
              <a:rPr lang="en-US" dirty="0" err="1">
                <a:solidFill>
                  <a:srgbClr val="00B050"/>
                </a:solidFill>
                <a:latin typeface="Lucida Console" panose="020B0609040504020204" pitchFamily="49" charset="0"/>
              </a:rPr>
              <a:t>cstdio</a:t>
            </a:r>
            <a:r>
              <a:rPr lang="en-US" dirty="0">
                <a:solidFill>
                  <a:srgbClr val="00B050"/>
                </a:solidFill>
                <a:latin typeface="Lucida Console" panose="020B0609040504020204" pitchFamily="49" charset="0"/>
              </a:rPr>
              <a:t>&gt;</a:t>
            </a:r>
          </a:p>
          <a:p>
            <a:r>
              <a:rPr lang="en-US" dirty="0">
                <a:solidFill>
                  <a:srgbClr val="00B050"/>
                </a:solidFill>
                <a:latin typeface="Lucida Console" panose="020B0609040504020204" pitchFamily="49" charset="0"/>
              </a:rPr>
              <a:t>#include &lt;</a:t>
            </a:r>
            <a:r>
              <a:rPr lang="en-US" dirty="0" err="1">
                <a:solidFill>
                  <a:srgbClr val="00B050"/>
                </a:solidFill>
                <a:latin typeface="Lucida Console" panose="020B0609040504020204" pitchFamily="49" charset="0"/>
              </a:rPr>
              <a:t>cstdlib</a:t>
            </a:r>
            <a:r>
              <a:rPr lang="en-US" dirty="0">
                <a:solidFill>
                  <a:srgbClr val="00B050"/>
                </a:solidFill>
                <a:latin typeface="Lucida Console" panose="020B0609040504020204" pitchFamily="49" charset="0"/>
              </a:rPr>
              <a:t>&gt;</a:t>
            </a:r>
          </a:p>
          <a:p>
            <a:r>
              <a:rPr lang="en-US" dirty="0">
                <a:solidFill>
                  <a:schemeClr val="accent1"/>
                </a:solidFill>
                <a:latin typeface="Lucida Console" panose="020B0609040504020204" pitchFamily="49" charset="0"/>
              </a:rPr>
              <a:t>int</a:t>
            </a:r>
            <a:r>
              <a:rPr lang="en-US" dirty="0">
                <a:latin typeface="Lucida Console" panose="020B0609040504020204" pitchFamily="49" charset="0"/>
              </a:rPr>
              <a:t> main() {</a:t>
            </a:r>
          </a:p>
          <a:p>
            <a:r>
              <a:rPr lang="en-US" dirty="0">
                <a:latin typeface="Lucida Console" panose="020B0609040504020204" pitchFamily="49" charset="0"/>
              </a:rPr>
              <a:t>   </a:t>
            </a:r>
            <a:r>
              <a:rPr lang="en-US" dirty="0" err="1">
                <a:latin typeface="Lucida Console" panose="020B0609040504020204" pitchFamily="49" charset="0"/>
              </a:rPr>
              <a:t>printf</a:t>
            </a:r>
            <a:r>
              <a:rPr lang="en-US" dirty="0">
                <a:latin typeface="Lucida Console" panose="020B0609040504020204" pitchFamily="49" charset="0"/>
              </a:rPr>
              <a:t>(</a:t>
            </a:r>
            <a:r>
              <a:rPr lang="en-US" dirty="0">
                <a:solidFill>
                  <a:schemeClr val="accent2"/>
                </a:solidFill>
                <a:latin typeface="Lucida Console" panose="020B0609040504020204" pitchFamily="49" charset="0"/>
              </a:rPr>
              <a:t>“Your fortune:\t”</a:t>
            </a:r>
            <a:r>
              <a:rPr lang="en-US" dirty="0">
                <a:latin typeface="Lucida Console" panose="020B0609040504020204" pitchFamily="49" charset="0"/>
              </a:rPr>
              <a:t>);</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long</a:t>
            </a:r>
            <a:r>
              <a:rPr lang="en-US" dirty="0">
                <a:latin typeface="Lucida Console" panose="020B0609040504020204" pitchFamily="49" charset="0"/>
              </a:rPr>
              <a:t> r = random() % </a:t>
            </a:r>
            <a:r>
              <a:rPr lang="en-US" dirty="0">
                <a:solidFill>
                  <a:schemeClr val="accent2"/>
                </a:solidFill>
                <a:latin typeface="Lucida Console" panose="020B0609040504020204" pitchFamily="49" charset="0"/>
              </a:rPr>
              <a:t>3</a:t>
            </a:r>
            <a:r>
              <a:rPr lang="en-US" dirty="0">
                <a:latin typeface="Lucida Console" panose="020B0609040504020204" pitchFamily="49" charset="0"/>
              </a:rPr>
              <a:t>;</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switch</a:t>
            </a:r>
            <a:r>
              <a:rPr lang="en-US" dirty="0">
                <a:latin typeface="Lucida Console" panose="020B0609040504020204" pitchFamily="49" charset="0"/>
              </a:rPr>
              <a:t> (r) {</a:t>
            </a:r>
          </a:p>
          <a:p>
            <a:r>
              <a:rPr lang="en-US" dirty="0">
                <a:latin typeface="Lucida Console" panose="020B0609040504020204" pitchFamily="49" charset="0"/>
              </a:rPr>
              <a:t>      case </a:t>
            </a:r>
            <a:r>
              <a:rPr lang="en-US" dirty="0">
                <a:solidFill>
                  <a:schemeClr val="accent2"/>
                </a:solidFill>
                <a:latin typeface="Lucida Console" panose="020B0609040504020204" pitchFamily="49" charset="0"/>
              </a:rPr>
              <a:t>0</a:t>
            </a:r>
            <a:r>
              <a:rPr lang="en-US" dirty="0">
                <a:latin typeface="Lucida Console" panose="020B0609040504020204" pitchFamily="49" charset="0"/>
              </a:rPr>
              <a:t>:</a:t>
            </a:r>
          </a:p>
          <a:p>
            <a:r>
              <a:rPr lang="en-US" dirty="0">
                <a:latin typeface="Lucida Console" panose="020B0609040504020204" pitchFamily="49" charset="0"/>
              </a:rPr>
              <a:t>        </a:t>
            </a:r>
            <a:r>
              <a:rPr lang="en-US" dirty="0" err="1">
                <a:latin typeface="Lucida Console" panose="020B0609040504020204" pitchFamily="49" charset="0"/>
              </a:rPr>
              <a:t>printf</a:t>
            </a:r>
            <a:r>
              <a:rPr lang="en-US" dirty="0">
                <a:latin typeface="Lucida Console" panose="020B0609040504020204" pitchFamily="49" charset="0"/>
              </a:rPr>
              <a:t>(</a:t>
            </a:r>
            <a:r>
              <a:rPr lang="en-US" dirty="0">
                <a:solidFill>
                  <a:schemeClr val="accent2"/>
                </a:solidFill>
                <a:latin typeface="Lucida Console" panose="020B0609040504020204" pitchFamily="49" charset="0"/>
              </a:rPr>
              <a:t>“Great success!\n”</a:t>
            </a:r>
            <a:r>
              <a:rPr lang="en-US" dirty="0">
                <a:latin typeface="Lucida Console" panose="020B0609040504020204" pitchFamily="49" charset="0"/>
              </a:rPr>
              <a:t>);</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break</a:t>
            </a:r>
            <a:r>
              <a:rPr lang="en-US" dirty="0">
                <a:latin typeface="Lucida Console" panose="020B0609040504020204" pitchFamily="49" charset="0"/>
              </a:rPr>
              <a:t>;</a:t>
            </a:r>
          </a:p>
          <a:p>
            <a:r>
              <a:rPr lang="en-US" dirty="0">
                <a:latin typeface="Lucida Console" panose="020B0609040504020204" pitchFamily="49" charset="0"/>
              </a:rPr>
              <a:t>      case </a:t>
            </a:r>
            <a:r>
              <a:rPr lang="en-US" dirty="0">
                <a:solidFill>
                  <a:schemeClr val="accent2"/>
                </a:solidFill>
                <a:latin typeface="Lucida Console" panose="020B0609040504020204" pitchFamily="49" charset="0"/>
              </a:rPr>
              <a:t>1</a:t>
            </a:r>
            <a:r>
              <a:rPr lang="en-US" dirty="0">
                <a:latin typeface="Lucida Console" panose="020B0609040504020204" pitchFamily="49" charset="0"/>
              </a:rPr>
              <a:t>:</a:t>
            </a:r>
          </a:p>
          <a:p>
            <a:r>
              <a:rPr lang="en-US" dirty="0">
                <a:latin typeface="Lucida Console" panose="020B0609040504020204" pitchFamily="49" charset="0"/>
              </a:rPr>
              <a:t>        </a:t>
            </a:r>
            <a:r>
              <a:rPr lang="en-US" dirty="0" err="1">
                <a:latin typeface="Lucida Console" panose="020B0609040504020204" pitchFamily="49" charset="0"/>
              </a:rPr>
              <a:t>printf</a:t>
            </a:r>
            <a:r>
              <a:rPr lang="en-US" dirty="0">
                <a:latin typeface="Lucida Console" panose="020B0609040504020204" pitchFamily="49" charset="0"/>
              </a:rPr>
              <a:t>(</a:t>
            </a:r>
            <a:r>
              <a:rPr lang="en-US" dirty="0">
                <a:solidFill>
                  <a:schemeClr val="accent2"/>
                </a:solidFill>
                <a:latin typeface="Lucida Console" panose="020B0609040504020204" pitchFamily="49" charset="0"/>
              </a:rPr>
              <a:t>“Slight joy.\n”</a:t>
            </a:r>
            <a:r>
              <a:rPr lang="en-US" dirty="0">
                <a:latin typeface="Lucida Console" panose="020B0609040504020204" pitchFamily="49" charset="0"/>
              </a:rPr>
              <a:t>);</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break</a:t>
            </a:r>
            <a:r>
              <a:rPr lang="en-US" dirty="0">
                <a:latin typeface="Lucida Console" panose="020B0609040504020204" pitchFamily="49" charset="0"/>
              </a:rPr>
              <a:t>;</a:t>
            </a:r>
          </a:p>
          <a:p>
            <a:r>
              <a:rPr lang="en-US" dirty="0">
                <a:latin typeface="Lucida Console" panose="020B0609040504020204" pitchFamily="49" charset="0"/>
              </a:rPr>
              <a:t>      case </a:t>
            </a:r>
            <a:r>
              <a:rPr lang="en-US" dirty="0">
                <a:solidFill>
                  <a:schemeClr val="accent2"/>
                </a:solidFill>
                <a:latin typeface="Lucida Console" panose="020B0609040504020204" pitchFamily="49" charset="0"/>
              </a:rPr>
              <a:t>2</a:t>
            </a:r>
            <a:r>
              <a:rPr lang="en-US" dirty="0">
                <a:latin typeface="Lucida Console" panose="020B0609040504020204" pitchFamily="49" charset="0"/>
              </a:rPr>
              <a:t>:</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long*</a:t>
            </a:r>
            <a:r>
              <a:rPr lang="en-US" dirty="0">
                <a:latin typeface="Lucida Console" panose="020B0609040504020204" pitchFamily="49" charset="0"/>
              </a:rPr>
              <a:t> </a:t>
            </a:r>
            <a:r>
              <a:rPr lang="en-US" dirty="0" err="1">
                <a:latin typeface="Lucida Console" panose="020B0609040504020204" pitchFamily="49" charset="0"/>
              </a:rPr>
              <a:t>ptr</a:t>
            </a:r>
            <a:r>
              <a:rPr lang="en-US" dirty="0">
                <a:latin typeface="Lucida Console" panose="020B0609040504020204" pitchFamily="49" charset="0"/>
              </a:rPr>
              <a:t> = &amp;r;</a:t>
            </a:r>
          </a:p>
          <a:p>
            <a:r>
              <a:rPr lang="en-US" dirty="0">
                <a:latin typeface="Lucida Console" panose="020B0609040504020204" pitchFamily="49" charset="0"/>
              </a:rPr>
              <a:t>        </a:t>
            </a:r>
            <a:r>
              <a:rPr lang="en-US" dirty="0" err="1">
                <a:latin typeface="Lucida Console" panose="020B0609040504020204" pitchFamily="49" charset="0"/>
              </a:rPr>
              <a:t>ptr</a:t>
            </a:r>
            <a:r>
              <a:rPr lang="en-US" dirty="0">
                <a:latin typeface="Lucida Console" panose="020B0609040504020204" pitchFamily="49" charset="0"/>
              </a:rPr>
              <a:t>++; </a:t>
            </a:r>
            <a:r>
              <a:rPr lang="en-US" dirty="0">
                <a:solidFill>
                  <a:srgbClr val="00B050"/>
                </a:solidFill>
                <a:latin typeface="Lucida Console" panose="020B0609040504020204" pitchFamily="49" charset="0"/>
              </a:rPr>
              <a:t>//OH NO</a:t>
            </a:r>
          </a:p>
          <a:p>
            <a:r>
              <a:rPr lang="en-US" dirty="0">
                <a:latin typeface="Lucida Console" panose="020B0609040504020204" pitchFamily="49" charset="0"/>
              </a:rPr>
              <a:t>        </a:t>
            </a:r>
            <a:r>
              <a:rPr lang="en-US" dirty="0" err="1">
                <a:latin typeface="Lucida Console" panose="020B0609040504020204" pitchFamily="49" charset="0"/>
              </a:rPr>
              <a:t>printf</a:t>
            </a:r>
            <a:r>
              <a:rPr lang="en-US" dirty="0">
                <a:latin typeface="Lucida Console" panose="020B0609040504020204" pitchFamily="49" charset="0"/>
              </a:rPr>
              <a:t>(</a:t>
            </a:r>
            <a:r>
              <a:rPr lang="en-US" dirty="0">
                <a:solidFill>
                  <a:schemeClr val="accent2"/>
                </a:solidFill>
                <a:latin typeface="Lucida Console" panose="020B0609040504020204" pitchFamily="49" charset="0"/>
              </a:rPr>
              <a:t>“%</a:t>
            </a:r>
            <a:r>
              <a:rPr lang="en-US" dirty="0" err="1">
                <a:solidFill>
                  <a:schemeClr val="accent2"/>
                </a:solidFill>
                <a:latin typeface="Lucida Console" panose="020B0609040504020204" pitchFamily="49" charset="0"/>
              </a:rPr>
              <a:t>ld</a:t>
            </a:r>
            <a:r>
              <a:rPr lang="en-US" dirty="0">
                <a:solidFill>
                  <a:schemeClr val="accent2"/>
                </a:solidFill>
                <a:latin typeface="Lucida Console" panose="020B0609040504020204" pitchFamily="49" charset="0"/>
              </a:rPr>
              <a:t>\n”</a:t>
            </a:r>
            <a:r>
              <a:rPr lang="en-US" dirty="0">
                <a:latin typeface="Lucida Console" panose="020B0609040504020204" pitchFamily="49" charset="0"/>
              </a:rPr>
              <a:t>, *</a:t>
            </a:r>
            <a:r>
              <a:rPr lang="en-US" dirty="0" err="1">
                <a:latin typeface="Lucida Console" panose="020B0609040504020204" pitchFamily="49" charset="0"/>
              </a:rPr>
              <a:t>ptr</a:t>
            </a:r>
            <a:r>
              <a:rPr lang="en-US" dirty="0">
                <a:latin typeface="Lucida Console" panose="020B0609040504020204" pitchFamily="49" charset="0"/>
              </a:rPr>
              <a:t>);</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break</a:t>
            </a:r>
            <a:r>
              <a:rPr lang="en-US" dirty="0">
                <a:latin typeface="Lucida Console" panose="020B0609040504020204" pitchFamily="49" charset="0"/>
              </a:rPr>
              <a:t>;</a:t>
            </a:r>
          </a:p>
          <a:p>
            <a:r>
              <a:rPr lang="en-US" dirty="0">
                <a:latin typeface="Lucida Console" panose="020B0609040504020204" pitchFamily="49" charset="0"/>
              </a:rPr>
              <a:t>   }</a:t>
            </a:r>
          </a:p>
          <a:p>
            <a:r>
              <a:rPr lang="en-US" dirty="0">
                <a:latin typeface="Lucida Console" panose="020B0609040504020204" pitchFamily="49" charset="0"/>
              </a:rPr>
              <a:t>   </a:t>
            </a:r>
            <a:r>
              <a:rPr lang="en-US" dirty="0">
                <a:solidFill>
                  <a:schemeClr val="accent1"/>
                </a:solidFill>
                <a:latin typeface="Lucida Console" panose="020B0609040504020204" pitchFamily="49" charset="0"/>
              </a:rPr>
              <a:t>return</a:t>
            </a:r>
            <a:r>
              <a:rPr lang="en-US" dirty="0">
                <a:latin typeface="Lucida Console" panose="020B0609040504020204" pitchFamily="49" charset="0"/>
              </a:rPr>
              <a:t> </a:t>
            </a:r>
            <a:r>
              <a:rPr lang="en-US" dirty="0">
                <a:solidFill>
                  <a:schemeClr val="accent2"/>
                </a:solidFill>
                <a:latin typeface="Lucida Console" panose="020B0609040504020204" pitchFamily="49" charset="0"/>
              </a:rPr>
              <a:t>0</a:t>
            </a:r>
            <a:r>
              <a:rPr lang="en-US" dirty="0">
                <a:latin typeface="Lucida Console" panose="020B0609040504020204" pitchFamily="49" charset="0"/>
              </a:rPr>
              <a:t>;</a:t>
            </a:r>
          </a:p>
          <a:p>
            <a:r>
              <a:rPr lang="en-US" dirty="0">
                <a:latin typeface="Lucida Console" panose="020B0609040504020204" pitchFamily="49" charset="0"/>
              </a:rPr>
              <a:t>}</a:t>
            </a:r>
          </a:p>
        </p:txBody>
      </p:sp>
    </p:spTree>
    <p:extLst>
      <p:ext uri="{BB962C8B-B14F-4D97-AF65-F5344CB8AC3E}">
        <p14:creationId xmlns:p14="http://schemas.microsoft.com/office/powerpoint/2010/main" val="81028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FC8D-A334-1916-91E4-27EC79040B3C}"/>
              </a:ext>
            </a:extLst>
          </p:cNvPr>
          <p:cNvSpPr>
            <a:spLocks noGrp="1"/>
          </p:cNvSpPr>
          <p:nvPr>
            <p:ph type="title"/>
          </p:nvPr>
        </p:nvSpPr>
        <p:spPr>
          <a:xfrm>
            <a:off x="838200" y="457200"/>
            <a:ext cx="10515600" cy="875136"/>
          </a:xfrm>
        </p:spPr>
        <p:txBody>
          <a:bodyPr/>
          <a:lstStyle/>
          <a:p>
            <a:r>
              <a:rPr lang="en-US" dirty="0"/>
              <a:t>Recap of What We’ve Discussed So Far</a:t>
            </a:r>
          </a:p>
        </p:txBody>
      </p:sp>
      <p:sp>
        <p:nvSpPr>
          <p:cNvPr id="3" name="Content Placeholder 2">
            <a:extLst>
              <a:ext uri="{FF2B5EF4-FFF2-40B4-BE49-F238E27FC236}">
                <a16:creationId xmlns:a16="http://schemas.microsoft.com/office/drawing/2014/main" id="{A39A7213-C1E2-BD1B-ACF9-5A82BC982622}"/>
              </a:ext>
            </a:extLst>
          </p:cNvPr>
          <p:cNvSpPr>
            <a:spLocks noGrp="1"/>
          </p:cNvSpPr>
          <p:nvPr>
            <p:ph idx="1"/>
          </p:nvPr>
        </p:nvSpPr>
        <p:spPr>
          <a:xfrm>
            <a:off x="90616" y="1332337"/>
            <a:ext cx="12010768" cy="4030496"/>
          </a:xfrm>
        </p:spPr>
        <p:txBody>
          <a:bodyPr>
            <a:normAutofit/>
          </a:bodyPr>
          <a:lstStyle/>
          <a:p>
            <a:r>
              <a:rPr lang="en-US" dirty="0"/>
              <a:t>You can get pretty far with desk checking, asserts, defensive programming, and debugging print statements!</a:t>
            </a:r>
          </a:p>
          <a:p>
            <a:r>
              <a:rPr lang="en-US" dirty="0"/>
              <a:t>Be tasteful with the use of these techniques</a:t>
            </a:r>
          </a:p>
          <a:p>
            <a:pPr lvl="1"/>
            <a:r>
              <a:rPr lang="en-US" dirty="0"/>
              <a:t>Don’t create unnecessary defensive checks (e.g., don’t check a pointer for </a:t>
            </a:r>
            <a:r>
              <a:rPr lang="en-US" dirty="0" err="1">
                <a:latin typeface="Lucida Console" panose="020B0609040504020204" pitchFamily="49" charset="0"/>
              </a:rPr>
              <a:t>nullptr</a:t>
            </a:r>
            <a:r>
              <a:rPr lang="en-US" dirty="0"/>
              <a:t> multiple times in the same function unless you reassign to the pointer)</a:t>
            </a:r>
          </a:p>
          <a:p>
            <a:pPr lvl="1"/>
            <a:r>
              <a:rPr lang="en-US" dirty="0"/>
              <a:t>Make your debugging print statements easy to parse by people and/or scripts!</a:t>
            </a:r>
          </a:p>
          <a:p>
            <a:pPr lvl="2"/>
            <a:r>
              <a:rPr lang="en-US" dirty="0"/>
              <a:t>Good: </a:t>
            </a:r>
            <a:r>
              <a:rPr lang="en-US" dirty="0" err="1">
                <a:latin typeface="Lucida Console" panose="020B0609040504020204" pitchFamily="49" charset="0"/>
              </a:rPr>
              <a:t>printf</a:t>
            </a:r>
            <a:r>
              <a:rPr lang="en-US" dirty="0">
                <a:latin typeface="Lucida Console" panose="020B0609040504020204" pitchFamily="49" charset="0"/>
              </a:rPr>
              <a:t>(“x: %8lu y: %7lu z: %7lu\n”, x, y, z)</a:t>
            </a:r>
          </a:p>
          <a:p>
            <a:pPr lvl="2"/>
            <a:r>
              <a:rPr lang="en-US" dirty="0"/>
              <a:t>Less good: </a:t>
            </a:r>
            <a:r>
              <a:rPr lang="en-US" dirty="0" err="1">
                <a:latin typeface="Lucida Console" panose="020B0609040504020204" pitchFamily="49" charset="0"/>
              </a:rPr>
              <a:t>printf</a:t>
            </a:r>
            <a:r>
              <a:rPr lang="en-US" dirty="0">
                <a:latin typeface="Lucida Console" panose="020B0609040504020204" pitchFamily="49" charset="0"/>
              </a:rPr>
              <a:t>(“Variable values of </a:t>
            </a:r>
            <a:r>
              <a:rPr lang="en-US" dirty="0" err="1">
                <a:latin typeface="Lucida Console" panose="020B0609040504020204" pitchFamily="49" charset="0"/>
              </a:rPr>
              <a:t>x,y,z</a:t>
            </a:r>
            <a:r>
              <a:rPr lang="en-US" dirty="0">
                <a:latin typeface="Lucida Console" panose="020B0609040504020204" pitchFamily="49" charset="0"/>
              </a:rPr>
              <a:t> are: %</a:t>
            </a:r>
            <a:r>
              <a:rPr lang="en-US" dirty="0" err="1">
                <a:latin typeface="Lucida Console" panose="020B0609040504020204" pitchFamily="49" charset="0"/>
              </a:rPr>
              <a:t>lu</a:t>
            </a:r>
            <a:r>
              <a:rPr lang="en-US" dirty="0">
                <a:latin typeface="Lucida Console" panose="020B0609040504020204" pitchFamily="49" charset="0"/>
              </a:rPr>
              <a:t> %</a:t>
            </a:r>
            <a:r>
              <a:rPr lang="en-US" dirty="0" err="1">
                <a:latin typeface="Lucida Console" panose="020B0609040504020204" pitchFamily="49" charset="0"/>
              </a:rPr>
              <a:t>lu</a:t>
            </a:r>
            <a:r>
              <a:rPr lang="en-US" dirty="0">
                <a:latin typeface="Lucida Console" panose="020B0609040504020204" pitchFamily="49" charset="0"/>
              </a:rPr>
              <a:t> %</a:t>
            </a:r>
            <a:r>
              <a:rPr lang="en-US" dirty="0" err="1">
                <a:latin typeface="Lucida Console" panose="020B0609040504020204" pitchFamily="49" charset="0"/>
              </a:rPr>
              <a:t>lu</a:t>
            </a:r>
            <a:r>
              <a:rPr lang="en-US" dirty="0">
                <a:latin typeface="Lucida Console" panose="020B0609040504020204" pitchFamily="49" charset="0"/>
              </a:rPr>
              <a:t>\n”, x, y, z)</a:t>
            </a:r>
          </a:p>
          <a:p>
            <a:pPr marL="692150" lvl="1" indent="0">
              <a:buNone/>
            </a:pPr>
            <a:r>
              <a:rPr lang="en-US" dirty="0"/>
              <a:t>Think about what print statements will be easier to read when it’s 2am and you’re drinking your fifth Red Bull</a:t>
            </a:r>
          </a:p>
          <a:p>
            <a:pPr marL="692150" lvl="1" indent="0">
              <a:buNone/>
            </a:pPr>
            <a:endParaRPr lang="en-US" dirty="0"/>
          </a:p>
        </p:txBody>
      </p:sp>
    </p:spTree>
    <p:extLst>
      <p:ext uri="{BB962C8B-B14F-4D97-AF65-F5344CB8AC3E}">
        <p14:creationId xmlns:p14="http://schemas.microsoft.com/office/powerpoint/2010/main" val="255111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053211-9EB8-2768-26FC-F195DCF9C092}"/>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97D8517-71EF-DF8A-753D-B7BB8CD52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400" y="0"/>
            <a:ext cx="7397393" cy="6858000"/>
          </a:xfrm>
          <a:prstGeom prst="rect">
            <a:avLst/>
          </a:prstGeom>
        </p:spPr>
      </p:pic>
      <p:sp>
        <p:nvSpPr>
          <p:cNvPr id="2" name="Title 1">
            <a:extLst>
              <a:ext uri="{FF2B5EF4-FFF2-40B4-BE49-F238E27FC236}">
                <a16:creationId xmlns:a16="http://schemas.microsoft.com/office/drawing/2014/main" id="{EEEC07F0-D7B1-BF8C-CC75-0B303EAB9F8A}"/>
              </a:ext>
            </a:extLst>
          </p:cNvPr>
          <p:cNvSpPr>
            <a:spLocks noGrp="1"/>
          </p:cNvSpPr>
          <p:nvPr>
            <p:ph type="title"/>
          </p:nvPr>
        </p:nvSpPr>
        <p:spPr>
          <a:xfrm>
            <a:off x="160640" y="2716790"/>
            <a:ext cx="4794607" cy="1325563"/>
          </a:xfrm>
        </p:spPr>
        <p:txBody>
          <a:bodyPr/>
          <a:lstStyle/>
          <a:p>
            <a:r>
              <a:rPr lang="en-US" dirty="0"/>
              <a:t>Advanced Debugging Tools</a:t>
            </a:r>
          </a:p>
        </p:txBody>
      </p:sp>
    </p:spTree>
    <p:extLst>
      <p:ext uri="{BB962C8B-B14F-4D97-AF65-F5344CB8AC3E}">
        <p14:creationId xmlns:p14="http://schemas.microsoft.com/office/powerpoint/2010/main" val="40943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3F8C-468B-D12A-8825-15045CD87B5D}"/>
              </a:ext>
            </a:extLst>
          </p:cNvPr>
          <p:cNvSpPr>
            <a:spLocks noGrp="1"/>
          </p:cNvSpPr>
          <p:nvPr>
            <p:ph type="title"/>
          </p:nvPr>
        </p:nvSpPr>
        <p:spPr>
          <a:xfrm>
            <a:off x="22654" y="-98854"/>
            <a:ext cx="6822989" cy="803189"/>
          </a:xfrm>
        </p:spPr>
        <p:txBody>
          <a:bodyPr>
            <a:normAutofit/>
          </a:bodyPr>
          <a:lstStyle/>
          <a:p>
            <a:r>
              <a:rPr lang="en-US" sz="4000" dirty="0"/>
              <a:t>Address Sanitization</a:t>
            </a:r>
          </a:p>
        </p:txBody>
      </p:sp>
      <p:sp>
        <p:nvSpPr>
          <p:cNvPr id="3" name="Content Placeholder 2">
            <a:extLst>
              <a:ext uri="{FF2B5EF4-FFF2-40B4-BE49-F238E27FC236}">
                <a16:creationId xmlns:a16="http://schemas.microsoft.com/office/drawing/2014/main" id="{2A8D8BC3-FE56-7DBA-9235-09FA6CA30072}"/>
              </a:ext>
            </a:extLst>
          </p:cNvPr>
          <p:cNvSpPr>
            <a:spLocks noGrp="1"/>
          </p:cNvSpPr>
          <p:nvPr>
            <p:ph idx="1"/>
          </p:nvPr>
        </p:nvSpPr>
        <p:spPr>
          <a:xfrm>
            <a:off x="0" y="469555"/>
            <a:ext cx="6845643" cy="6487296"/>
          </a:xfrm>
        </p:spPr>
        <p:txBody>
          <a:bodyPr>
            <a:normAutofit/>
          </a:bodyPr>
          <a:lstStyle/>
          <a:p>
            <a:r>
              <a:rPr lang="en-US" b="1" dirty="0"/>
              <a:t>Goal:</a:t>
            </a:r>
            <a:r>
              <a:rPr lang="en-US" dirty="0"/>
              <a:t> Detect out-of-bounds memory accesses and uses of deallocated memory</a:t>
            </a:r>
          </a:p>
          <a:p>
            <a:r>
              <a:rPr lang="en-US" b="1" dirty="0"/>
              <a:t>Strategy for the heap:</a:t>
            </a:r>
          </a:p>
          <a:p>
            <a:pPr lvl="1"/>
            <a:r>
              <a:rPr lang="en-US" dirty="0"/>
              <a:t>Divide heap memory into 8-byte-aligned chunks of 8 bytes each</a:t>
            </a:r>
          </a:p>
          <a:p>
            <a:pPr lvl="1"/>
            <a:r>
              <a:rPr lang="en-US" dirty="0"/>
              <a:t>For each chunk, maintain a byte of </a:t>
            </a:r>
            <a:r>
              <a:rPr lang="en-US" b="1" i="1" dirty="0"/>
              <a:t>shadow memory</a:t>
            </a:r>
            <a:r>
              <a:rPr lang="en-US" dirty="0"/>
              <a:t> which tracks how many of a chunk’s bytes are valid</a:t>
            </a:r>
          </a:p>
          <a:p>
            <a:pPr lvl="2"/>
            <a:r>
              <a:rPr lang="en-US" dirty="0"/>
              <a:t>0 means all 8 bytes are valid</a:t>
            </a:r>
          </a:p>
          <a:p>
            <a:pPr lvl="2"/>
            <a:r>
              <a:rPr lang="en-US" dirty="0"/>
              <a:t>k (for 1 &lt;= k &lt;= 7) means that the first k bytes are valid</a:t>
            </a:r>
          </a:p>
          <a:p>
            <a:pPr lvl="2"/>
            <a:r>
              <a:rPr lang="en-US" dirty="0"/>
              <a:t>Anything else means that the memory shouldn’t be accessed</a:t>
            </a:r>
          </a:p>
          <a:p>
            <a:pPr lvl="2"/>
            <a:r>
              <a:rPr lang="en-US" dirty="0"/>
              <a:t>Update shadow memory during </a:t>
            </a:r>
            <a:r>
              <a:rPr lang="en-US" dirty="0">
                <a:latin typeface="Lucida Console" panose="020B0609040504020204" pitchFamily="49" charset="0"/>
              </a:rPr>
              <a:t>new</a:t>
            </a:r>
            <a:r>
              <a:rPr lang="en-US" dirty="0"/>
              <a:t> and </a:t>
            </a:r>
            <a:r>
              <a:rPr lang="en-US" dirty="0">
                <a:latin typeface="Lucida Console" panose="020B0609040504020204" pitchFamily="49" charset="0"/>
              </a:rPr>
              <a:t>delete</a:t>
            </a:r>
          </a:p>
          <a:p>
            <a:pPr lvl="1"/>
            <a:r>
              <a:rPr lang="en-US" dirty="0"/>
              <a:t>For each instruction which tries to access memory, have the compiler insert new instructions which check shadow memory to see if the access is valid!</a:t>
            </a:r>
          </a:p>
        </p:txBody>
      </p:sp>
      <p:sp>
        <p:nvSpPr>
          <p:cNvPr id="4" name="Rectangle 3">
            <a:extLst>
              <a:ext uri="{FF2B5EF4-FFF2-40B4-BE49-F238E27FC236}">
                <a16:creationId xmlns:a16="http://schemas.microsoft.com/office/drawing/2014/main" id="{94B0A7AC-CCB8-F793-3FD2-7BE023B75247}"/>
              </a:ext>
            </a:extLst>
          </p:cNvPr>
          <p:cNvSpPr/>
          <p:nvPr/>
        </p:nvSpPr>
        <p:spPr>
          <a:xfrm>
            <a:off x="7722492" y="518983"/>
            <a:ext cx="1507751" cy="52057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Stack</a:t>
            </a:r>
          </a:p>
        </p:txBody>
      </p:sp>
      <p:sp>
        <p:nvSpPr>
          <p:cNvPr id="14" name="Rectangle 13">
            <a:extLst>
              <a:ext uri="{FF2B5EF4-FFF2-40B4-BE49-F238E27FC236}">
                <a16:creationId xmlns:a16="http://schemas.microsoft.com/office/drawing/2014/main" id="{93A626EE-89BA-21D0-BC20-72A3A9E575BD}"/>
              </a:ext>
            </a:extLst>
          </p:cNvPr>
          <p:cNvSpPr/>
          <p:nvPr/>
        </p:nvSpPr>
        <p:spPr>
          <a:xfrm>
            <a:off x="7713194" y="5349081"/>
            <a:ext cx="1507751" cy="52057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Static data</a:t>
            </a:r>
          </a:p>
        </p:txBody>
      </p:sp>
      <p:sp>
        <p:nvSpPr>
          <p:cNvPr id="15" name="Rectangle 14">
            <a:extLst>
              <a:ext uri="{FF2B5EF4-FFF2-40B4-BE49-F238E27FC236}">
                <a16:creationId xmlns:a16="http://schemas.microsoft.com/office/drawing/2014/main" id="{277A60B3-99C4-89DE-CEBA-A6ABFB82836A}"/>
              </a:ext>
            </a:extLst>
          </p:cNvPr>
          <p:cNvSpPr/>
          <p:nvPr/>
        </p:nvSpPr>
        <p:spPr>
          <a:xfrm>
            <a:off x="7709878" y="3663103"/>
            <a:ext cx="1507751" cy="1685978"/>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Heap</a:t>
            </a:r>
          </a:p>
        </p:txBody>
      </p:sp>
      <p:sp>
        <p:nvSpPr>
          <p:cNvPr id="18" name="TextBox 17">
            <a:extLst>
              <a:ext uri="{FF2B5EF4-FFF2-40B4-BE49-F238E27FC236}">
                <a16:creationId xmlns:a16="http://schemas.microsoft.com/office/drawing/2014/main" id="{451DC6F9-7FF9-F1A2-7063-297E1F633CB4}"/>
              </a:ext>
            </a:extLst>
          </p:cNvPr>
          <p:cNvSpPr txBox="1"/>
          <p:nvPr/>
        </p:nvSpPr>
        <p:spPr>
          <a:xfrm>
            <a:off x="7160490" y="136529"/>
            <a:ext cx="2630083" cy="315920"/>
          </a:xfrm>
          <a:prstGeom prst="rect">
            <a:avLst/>
          </a:prstGeom>
          <a:noFill/>
        </p:spPr>
        <p:txBody>
          <a:bodyPr wrap="square" rtlCol="0">
            <a:spAutoFit/>
          </a:bodyPr>
          <a:lstStyle/>
          <a:p>
            <a:pPr algn="ctr">
              <a:lnSpc>
                <a:spcPts val="1600"/>
              </a:lnSpc>
            </a:pPr>
            <a:r>
              <a:rPr lang="en-US" sz="2400" b="1" dirty="0">
                <a:latin typeface="Segoe UI" panose="020B0502040204020203" pitchFamily="34" charset="0"/>
                <a:cs typeface="Segoe UI" panose="020B0502040204020203" pitchFamily="34" charset="0"/>
              </a:rPr>
              <a:t>Address space</a:t>
            </a:r>
          </a:p>
        </p:txBody>
      </p:sp>
      <p:sp>
        <p:nvSpPr>
          <p:cNvPr id="33" name="Rectangle 32">
            <a:extLst>
              <a:ext uri="{FF2B5EF4-FFF2-40B4-BE49-F238E27FC236}">
                <a16:creationId xmlns:a16="http://schemas.microsoft.com/office/drawing/2014/main" id="{3D84B3ED-087A-FBDA-267E-2371337A10B1}"/>
              </a:ext>
            </a:extLst>
          </p:cNvPr>
          <p:cNvSpPr/>
          <p:nvPr/>
        </p:nvSpPr>
        <p:spPr>
          <a:xfrm>
            <a:off x="7630197" y="464355"/>
            <a:ext cx="1677434" cy="6373682"/>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FBE657-AB21-5443-4020-91B8D680CFF3}"/>
              </a:ext>
            </a:extLst>
          </p:cNvPr>
          <p:cNvSpPr/>
          <p:nvPr/>
        </p:nvSpPr>
        <p:spPr>
          <a:xfrm>
            <a:off x="7709878" y="5863867"/>
            <a:ext cx="1507751" cy="38706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Code</a:t>
            </a:r>
          </a:p>
        </p:txBody>
      </p:sp>
      <p:sp>
        <p:nvSpPr>
          <p:cNvPr id="13" name="Rectangle 12">
            <a:extLst>
              <a:ext uri="{FF2B5EF4-FFF2-40B4-BE49-F238E27FC236}">
                <a16:creationId xmlns:a16="http://schemas.microsoft.com/office/drawing/2014/main" id="{765B53DC-6868-E1B5-929B-2820DD0A6221}"/>
              </a:ext>
            </a:extLst>
          </p:cNvPr>
          <p:cNvSpPr/>
          <p:nvPr/>
        </p:nvSpPr>
        <p:spPr>
          <a:xfrm>
            <a:off x="7713194" y="6250930"/>
            <a:ext cx="1507751" cy="520573"/>
          </a:xfrm>
          <a:prstGeom prst="rect">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Shadow memory</a:t>
            </a:r>
          </a:p>
        </p:txBody>
      </p:sp>
      <p:sp>
        <p:nvSpPr>
          <p:cNvPr id="5" name="Rectangle 4">
            <a:extLst>
              <a:ext uri="{FF2B5EF4-FFF2-40B4-BE49-F238E27FC236}">
                <a16:creationId xmlns:a16="http://schemas.microsoft.com/office/drawing/2014/main" id="{1AA89DF7-79E8-89B7-1D8E-1DE92883687E}"/>
              </a:ext>
            </a:extLst>
          </p:cNvPr>
          <p:cNvSpPr/>
          <p:nvPr/>
        </p:nvSpPr>
        <p:spPr>
          <a:xfrm>
            <a:off x="10169182" y="3672486"/>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6" name="Rectangle 5">
            <a:extLst>
              <a:ext uri="{FF2B5EF4-FFF2-40B4-BE49-F238E27FC236}">
                <a16:creationId xmlns:a16="http://schemas.microsoft.com/office/drawing/2014/main" id="{9F5A9B3A-6935-C35E-8F91-2734C387251C}"/>
              </a:ext>
            </a:extLst>
          </p:cNvPr>
          <p:cNvSpPr/>
          <p:nvPr/>
        </p:nvSpPr>
        <p:spPr>
          <a:xfrm>
            <a:off x="10169181" y="4193059"/>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7" name="Rectangle 6">
            <a:extLst>
              <a:ext uri="{FF2B5EF4-FFF2-40B4-BE49-F238E27FC236}">
                <a16:creationId xmlns:a16="http://schemas.microsoft.com/office/drawing/2014/main" id="{935684F9-FA8C-5793-DCA4-3744EB7E28EB}"/>
              </a:ext>
            </a:extLst>
          </p:cNvPr>
          <p:cNvSpPr/>
          <p:nvPr/>
        </p:nvSpPr>
        <p:spPr>
          <a:xfrm>
            <a:off x="10169180" y="3151913"/>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8" name="Rectangle 7">
            <a:extLst>
              <a:ext uri="{FF2B5EF4-FFF2-40B4-BE49-F238E27FC236}">
                <a16:creationId xmlns:a16="http://schemas.microsoft.com/office/drawing/2014/main" id="{B45EEE3A-FA80-0562-13B4-20D29B40C3D0}"/>
              </a:ext>
            </a:extLst>
          </p:cNvPr>
          <p:cNvSpPr/>
          <p:nvPr/>
        </p:nvSpPr>
        <p:spPr>
          <a:xfrm>
            <a:off x="10169180" y="2631340"/>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9" name="Rectangle 8">
            <a:extLst>
              <a:ext uri="{FF2B5EF4-FFF2-40B4-BE49-F238E27FC236}">
                <a16:creationId xmlns:a16="http://schemas.microsoft.com/office/drawing/2014/main" id="{CDD21339-64B9-DDAE-2003-0770E6491B1C}"/>
              </a:ext>
            </a:extLst>
          </p:cNvPr>
          <p:cNvSpPr/>
          <p:nvPr/>
        </p:nvSpPr>
        <p:spPr>
          <a:xfrm>
            <a:off x="10169179" y="2110767"/>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cxnSp>
        <p:nvCxnSpPr>
          <p:cNvPr id="12" name="Straight Connector 11">
            <a:extLst>
              <a:ext uri="{FF2B5EF4-FFF2-40B4-BE49-F238E27FC236}">
                <a16:creationId xmlns:a16="http://schemas.microsoft.com/office/drawing/2014/main" id="{D9E3F29D-1225-8948-151A-6B74B92B9C87}"/>
              </a:ext>
            </a:extLst>
          </p:cNvPr>
          <p:cNvCxnSpPr>
            <a:cxnSpLocks/>
          </p:cNvCxnSpPr>
          <p:nvPr/>
        </p:nvCxnSpPr>
        <p:spPr>
          <a:xfrm flipH="1" flipV="1">
            <a:off x="7129620" y="3651196"/>
            <a:ext cx="3009306" cy="11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9B96975-316F-1BB1-FF50-A968441C2062}"/>
              </a:ext>
            </a:extLst>
          </p:cNvPr>
          <p:cNvSpPr/>
          <p:nvPr/>
        </p:nvSpPr>
        <p:spPr>
          <a:xfrm>
            <a:off x="10169179" y="4692583"/>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26" name="TextBox 25">
            <a:extLst>
              <a:ext uri="{FF2B5EF4-FFF2-40B4-BE49-F238E27FC236}">
                <a16:creationId xmlns:a16="http://schemas.microsoft.com/office/drawing/2014/main" id="{E423AF0E-ED87-D354-C84F-C4331035B823}"/>
              </a:ext>
            </a:extLst>
          </p:cNvPr>
          <p:cNvSpPr txBox="1"/>
          <p:nvPr/>
        </p:nvSpPr>
        <p:spPr>
          <a:xfrm rot="5400000">
            <a:off x="10648561" y="5296750"/>
            <a:ext cx="734976" cy="523220"/>
          </a:xfrm>
          <a:prstGeom prst="rect">
            <a:avLst/>
          </a:prstGeom>
          <a:noFill/>
        </p:spPr>
        <p:txBody>
          <a:bodyPr wrap="square" rtlCol="0">
            <a:spAutoFit/>
          </a:bodyPr>
          <a:lstStyle/>
          <a:p>
            <a:r>
              <a:rPr lang="en-US" sz="2800" b="1" dirty="0">
                <a:latin typeface="Segoe UI" panose="020B0502040204020203" pitchFamily="34" charset="0"/>
                <a:cs typeface="Segoe UI" panose="020B0502040204020203" pitchFamily="34" charset="0"/>
              </a:rPr>
              <a:t>. . .</a:t>
            </a:r>
          </a:p>
        </p:txBody>
      </p:sp>
      <p:sp>
        <p:nvSpPr>
          <p:cNvPr id="27" name="TextBox 26">
            <a:extLst>
              <a:ext uri="{FF2B5EF4-FFF2-40B4-BE49-F238E27FC236}">
                <a16:creationId xmlns:a16="http://schemas.microsoft.com/office/drawing/2014/main" id="{8E550500-9C35-5DD0-CFF5-B07203572668}"/>
              </a:ext>
            </a:extLst>
          </p:cNvPr>
          <p:cNvSpPr txBox="1"/>
          <p:nvPr/>
        </p:nvSpPr>
        <p:spPr>
          <a:xfrm rot="5400000">
            <a:off x="10648561" y="1549716"/>
            <a:ext cx="734976" cy="523220"/>
          </a:xfrm>
          <a:prstGeom prst="rect">
            <a:avLst/>
          </a:prstGeom>
          <a:noFill/>
        </p:spPr>
        <p:txBody>
          <a:bodyPr wrap="square" rtlCol="0">
            <a:spAutoFit/>
          </a:bodyPr>
          <a:lstStyle/>
          <a:p>
            <a:r>
              <a:rPr lang="en-US" sz="2800" b="1" dirty="0">
                <a:latin typeface="Segoe UI" panose="020B0502040204020203" pitchFamily="34" charset="0"/>
                <a:cs typeface="Segoe UI" panose="020B0502040204020203" pitchFamily="34" charset="0"/>
              </a:rPr>
              <a:t>. . .</a:t>
            </a:r>
          </a:p>
        </p:txBody>
      </p:sp>
      <p:sp>
        <p:nvSpPr>
          <p:cNvPr id="28" name="TextBox 27">
            <a:extLst>
              <a:ext uri="{FF2B5EF4-FFF2-40B4-BE49-F238E27FC236}">
                <a16:creationId xmlns:a16="http://schemas.microsoft.com/office/drawing/2014/main" id="{D4F213D1-4726-3EE4-5CE8-CC98CC478A77}"/>
              </a:ext>
            </a:extLst>
          </p:cNvPr>
          <p:cNvSpPr txBox="1"/>
          <p:nvPr/>
        </p:nvSpPr>
        <p:spPr>
          <a:xfrm>
            <a:off x="9956454" y="922733"/>
            <a:ext cx="1933199" cy="521105"/>
          </a:xfrm>
          <a:prstGeom prst="rect">
            <a:avLst/>
          </a:prstGeom>
          <a:noFill/>
        </p:spPr>
        <p:txBody>
          <a:bodyPr wrap="square" rtlCol="0">
            <a:spAutoFit/>
          </a:bodyPr>
          <a:lstStyle/>
          <a:p>
            <a:pPr algn="ctr">
              <a:lnSpc>
                <a:spcPts val="1600"/>
              </a:lnSpc>
            </a:pPr>
            <a:r>
              <a:rPr lang="en-US" sz="2400" b="1" dirty="0">
                <a:latin typeface="Segoe UI" panose="020B0502040204020203" pitchFamily="34" charset="0"/>
                <a:cs typeface="Segoe UI" panose="020B0502040204020203" pitchFamily="34" charset="0"/>
              </a:rPr>
              <a:t>Shadow memory</a:t>
            </a:r>
          </a:p>
        </p:txBody>
      </p:sp>
      <p:sp>
        <p:nvSpPr>
          <p:cNvPr id="29" name="TextBox 28">
            <a:extLst>
              <a:ext uri="{FF2B5EF4-FFF2-40B4-BE49-F238E27FC236}">
                <a16:creationId xmlns:a16="http://schemas.microsoft.com/office/drawing/2014/main" id="{9C4A9EA6-CFEF-EFFE-BE95-7A874552602F}"/>
              </a:ext>
            </a:extLst>
          </p:cNvPr>
          <p:cNvSpPr txBox="1"/>
          <p:nvPr/>
        </p:nvSpPr>
        <p:spPr>
          <a:xfrm>
            <a:off x="9303830" y="5820084"/>
            <a:ext cx="3009305" cy="954107"/>
          </a:xfrm>
          <a:prstGeom prst="rect">
            <a:avLst/>
          </a:prstGeom>
          <a:noFill/>
        </p:spPr>
        <p:txBody>
          <a:bodyPr wrap="square" rtlCol="0">
            <a:spAutoFit/>
          </a:bodyPr>
          <a:lstStyle/>
          <a:p>
            <a:r>
              <a:rPr lang="en-US" sz="1400" b="1" dirty="0">
                <a:latin typeface="Segoe UI" panose="020B0502040204020203" pitchFamily="34" charset="0"/>
                <a:cs typeface="Segoe UI" panose="020B0502040204020203" pitchFamily="34" charset="0"/>
              </a:rPr>
              <a:t>Program does </a:t>
            </a:r>
            <a:r>
              <a:rPr lang="en-US" sz="1400" b="1" dirty="0">
                <a:latin typeface="Lucida Console" panose="020B0609040504020204" pitchFamily="49" charset="0"/>
                <a:cs typeface="Segoe UI" panose="020B0502040204020203" pitchFamily="34" charset="0"/>
              </a:rPr>
              <a:t>int*p</a:t>
            </a:r>
            <a:r>
              <a:rPr lang="en-US" sz="1400" b="1" dirty="0">
                <a:latin typeface="Segoe UI" panose="020B0502040204020203" pitchFamily="34" charset="0"/>
                <a:cs typeface="Segoe UI" panose="020B0502040204020203" pitchFamily="34" charset="0"/>
              </a:rPr>
              <a:t> = </a:t>
            </a:r>
            <a:r>
              <a:rPr lang="en-US" sz="1400" b="1" dirty="0">
                <a:latin typeface="Lucida Console" panose="020B0609040504020204" pitchFamily="49" charset="0"/>
                <a:cs typeface="Segoe UI" panose="020B0502040204020203" pitchFamily="34" charset="0"/>
              </a:rPr>
              <a:t>new int</a:t>
            </a:r>
            <a:r>
              <a:rPr lang="en-US" sz="1400" b="1" dirty="0">
                <a:latin typeface="Segoe UI" panose="020B0502040204020203" pitchFamily="34" charset="0"/>
                <a:cs typeface="Segoe UI" panose="020B0502040204020203" pitchFamily="34" charset="0"/>
              </a:rPr>
              <a:t>, enlarging the heap by 16 bytes (with only </a:t>
            </a:r>
            <a:r>
              <a:rPr lang="en-US" sz="1400" b="1" dirty="0" err="1">
                <a:latin typeface="Lucida Console" panose="020B0609040504020204" pitchFamily="49" charset="0"/>
                <a:cs typeface="Segoe UI" panose="020B0502040204020203" pitchFamily="34" charset="0"/>
              </a:rPr>
              <a:t>sizeof</a:t>
            </a:r>
            <a:r>
              <a:rPr lang="en-US" sz="1400" b="1" dirty="0">
                <a:latin typeface="Lucida Console" panose="020B0609040504020204" pitchFamily="49" charset="0"/>
                <a:cs typeface="Segoe UI" panose="020B0502040204020203" pitchFamily="34" charset="0"/>
              </a:rPr>
              <a:t>(int)==4</a:t>
            </a:r>
            <a:r>
              <a:rPr lang="en-US" sz="1400" b="1" dirty="0">
                <a:latin typeface="Segoe UI" panose="020B0502040204020203" pitchFamily="34" charset="0"/>
                <a:cs typeface="Segoe UI" panose="020B0502040204020203" pitchFamily="34" charset="0"/>
              </a:rPr>
              <a:t> bytes actually valid)</a:t>
            </a:r>
          </a:p>
        </p:txBody>
      </p:sp>
      <p:sp>
        <p:nvSpPr>
          <p:cNvPr id="41" name="TextBox 40">
            <a:extLst>
              <a:ext uri="{FF2B5EF4-FFF2-40B4-BE49-F238E27FC236}">
                <a16:creationId xmlns:a16="http://schemas.microsoft.com/office/drawing/2014/main" id="{2C82BC17-0CB5-77F4-88B8-8A28BA1BD7D9}"/>
              </a:ext>
            </a:extLst>
          </p:cNvPr>
          <p:cNvSpPr txBox="1"/>
          <p:nvPr/>
        </p:nvSpPr>
        <p:spPr>
          <a:xfrm>
            <a:off x="10409218" y="3212045"/>
            <a:ext cx="1027670" cy="369332"/>
          </a:xfrm>
          <a:prstGeom prst="rect">
            <a:avLst/>
          </a:prstGeom>
          <a:solidFill>
            <a:schemeClr val="tx1"/>
          </a:solidFill>
          <a:ln>
            <a:noFill/>
          </a:ln>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4</a:t>
            </a:r>
          </a:p>
        </p:txBody>
      </p:sp>
      <p:grpSp>
        <p:nvGrpSpPr>
          <p:cNvPr id="44" name="Group 43">
            <a:extLst>
              <a:ext uri="{FF2B5EF4-FFF2-40B4-BE49-F238E27FC236}">
                <a16:creationId xmlns:a16="http://schemas.microsoft.com/office/drawing/2014/main" id="{3FF4BF3D-B0CD-0A73-1B32-8FD88ABE7D44}"/>
              </a:ext>
            </a:extLst>
          </p:cNvPr>
          <p:cNvGrpSpPr/>
          <p:nvPr/>
        </p:nvGrpSpPr>
        <p:grpSpPr>
          <a:xfrm>
            <a:off x="7709878" y="2639023"/>
            <a:ext cx="1507751" cy="1041213"/>
            <a:chOff x="12262190" y="1684624"/>
            <a:chExt cx="1507751" cy="1041213"/>
          </a:xfrm>
        </p:grpSpPr>
        <p:sp>
          <p:nvSpPr>
            <p:cNvPr id="42" name="Rectangle 41">
              <a:extLst>
                <a:ext uri="{FF2B5EF4-FFF2-40B4-BE49-F238E27FC236}">
                  <a16:creationId xmlns:a16="http://schemas.microsoft.com/office/drawing/2014/main" id="{DCAA6429-834E-A88A-8159-EC23BD018F6B}"/>
                </a:ext>
              </a:extLst>
            </p:cNvPr>
            <p:cNvSpPr/>
            <p:nvPr/>
          </p:nvSpPr>
          <p:spPr>
            <a:xfrm>
              <a:off x="12262190" y="1684624"/>
              <a:ext cx="1507751" cy="101400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Segoe UI" panose="020B050204020402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C89E6517-BA00-2DE3-7D72-8566DFB2A6E2}"/>
                </a:ext>
              </a:extLst>
            </p:cNvPr>
            <p:cNvSpPr/>
            <p:nvPr/>
          </p:nvSpPr>
          <p:spPr>
            <a:xfrm>
              <a:off x="12279797" y="2402664"/>
              <a:ext cx="1477042" cy="323173"/>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Segoe UI" panose="020B0502040204020203" pitchFamily="34" charset="0"/>
                <a:cs typeface="Segoe UI" panose="020B0502040204020203" pitchFamily="34" charset="0"/>
              </a:endParaRPr>
            </a:p>
          </p:txBody>
        </p:sp>
      </p:grpSp>
      <p:grpSp>
        <p:nvGrpSpPr>
          <p:cNvPr id="53" name="Group 52">
            <a:extLst>
              <a:ext uri="{FF2B5EF4-FFF2-40B4-BE49-F238E27FC236}">
                <a16:creationId xmlns:a16="http://schemas.microsoft.com/office/drawing/2014/main" id="{B3B0AF2F-731C-4358-C39D-C856F9DE392A}"/>
              </a:ext>
            </a:extLst>
          </p:cNvPr>
          <p:cNvGrpSpPr/>
          <p:nvPr/>
        </p:nvGrpSpPr>
        <p:grpSpPr>
          <a:xfrm>
            <a:off x="11013824" y="1397666"/>
            <a:ext cx="1326213" cy="2253530"/>
            <a:chOff x="11013824" y="1397666"/>
            <a:chExt cx="1326213" cy="2253530"/>
          </a:xfrm>
        </p:grpSpPr>
        <p:sp>
          <p:nvSpPr>
            <p:cNvPr id="45" name="Right Brace 44">
              <a:extLst>
                <a:ext uri="{FF2B5EF4-FFF2-40B4-BE49-F238E27FC236}">
                  <a16:creationId xmlns:a16="http://schemas.microsoft.com/office/drawing/2014/main" id="{F6BFF4A7-FA65-1053-E110-88096C29EC61}"/>
                </a:ext>
              </a:extLst>
            </p:cNvPr>
            <p:cNvSpPr/>
            <p:nvPr/>
          </p:nvSpPr>
          <p:spPr>
            <a:xfrm>
              <a:off x="11676930" y="2639023"/>
              <a:ext cx="240039" cy="1012173"/>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78EFD4C5-B394-3072-8764-4E8B036F2252}"/>
                </a:ext>
              </a:extLst>
            </p:cNvPr>
            <p:cNvSpPr txBox="1"/>
            <p:nvPr/>
          </p:nvSpPr>
          <p:spPr>
            <a:xfrm>
              <a:off x="11013824" y="1397666"/>
              <a:ext cx="1326213" cy="707886"/>
            </a:xfrm>
            <a:prstGeom prst="rect">
              <a:avLst/>
            </a:prstGeom>
            <a:noFill/>
          </p:spPr>
          <p:txBody>
            <a:bodyPr wrap="square" rtlCol="0">
              <a:spAutoFit/>
            </a:bodyPr>
            <a:lstStyle/>
            <a:p>
              <a:r>
                <a:rPr lang="en-US" sz="1000" b="1" dirty="0">
                  <a:latin typeface="Segoe UI" panose="020B0502040204020203" pitchFamily="34" charset="0"/>
                  <a:cs typeface="Segoe UI" panose="020B0502040204020203" pitchFamily="34" charset="0"/>
                </a:rPr>
                <a:t>Only the first 4 bytes of the new allocation are valid!</a:t>
              </a:r>
            </a:p>
          </p:txBody>
        </p:sp>
        <p:cxnSp>
          <p:nvCxnSpPr>
            <p:cNvPr id="48" name="Straight Connector 47">
              <a:extLst>
                <a:ext uri="{FF2B5EF4-FFF2-40B4-BE49-F238E27FC236}">
                  <a16:creationId xmlns:a16="http://schemas.microsoft.com/office/drawing/2014/main" id="{0DDF04F2-792F-D94E-80D8-977A9FB34122}"/>
                </a:ext>
              </a:extLst>
            </p:cNvPr>
            <p:cNvCxnSpPr>
              <a:cxnSpLocks/>
            </p:cNvCxnSpPr>
            <p:nvPr/>
          </p:nvCxnSpPr>
          <p:spPr>
            <a:xfrm>
              <a:off x="11442098" y="1971161"/>
              <a:ext cx="4800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0F5A60E-87BA-72D3-CBEB-D1C7166CA0E5}"/>
                </a:ext>
              </a:extLst>
            </p:cNvPr>
            <p:cNvCxnSpPr>
              <a:cxnSpLocks/>
            </p:cNvCxnSpPr>
            <p:nvPr/>
          </p:nvCxnSpPr>
          <p:spPr>
            <a:xfrm flipV="1">
              <a:off x="11909154" y="1973766"/>
              <a:ext cx="0" cy="1181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539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32" presetClass="emph" presetSubtype="0" fill="hold" grpId="1" nodeType="withEffect">
                                  <p:stCondLst>
                                    <p:cond delay="0"/>
                                  </p:stCondLst>
                                  <p:childTnLst>
                                    <p:animRot by="120000">
                                      <p:cBhvr>
                                        <p:cTn id="64" dur="100" fill="hold">
                                          <p:stCondLst>
                                            <p:cond delay="0"/>
                                          </p:stCondLst>
                                        </p:cTn>
                                        <p:tgtEl>
                                          <p:spTgt spid="29"/>
                                        </p:tgtEl>
                                        <p:attrNameLst>
                                          <p:attrName>r</p:attrName>
                                        </p:attrNameLst>
                                      </p:cBhvr>
                                    </p:animRot>
                                    <p:animRot by="-240000">
                                      <p:cBhvr>
                                        <p:cTn id="65" dur="200" fill="hold">
                                          <p:stCondLst>
                                            <p:cond delay="200"/>
                                          </p:stCondLst>
                                        </p:cTn>
                                        <p:tgtEl>
                                          <p:spTgt spid="29"/>
                                        </p:tgtEl>
                                        <p:attrNameLst>
                                          <p:attrName>r</p:attrName>
                                        </p:attrNameLst>
                                      </p:cBhvr>
                                    </p:animRot>
                                    <p:animRot by="240000">
                                      <p:cBhvr>
                                        <p:cTn id="66" dur="200" fill="hold">
                                          <p:stCondLst>
                                            <p:cond delay="400"/>
                                          </p:stCondLst>
                                        </p:cTn>
                                        <p:tgtEl>
                                          <p:spTgt spid="29"/>
                                        </p:tgtEl>
                                        <p:attrNameLst>
                                          <p:attrName>r</p:attrName>
                                        </p:attrNameLst>
                                      </p:cBhvr>
                                    </p:animRot>
                                    <p:animRot by="-240000">
                                      <p:cBhvr>
                                        <p:cTn id="67" dur="200" fill="hold">
                                          <p:stCondLst>
                                            <p:cond delay="600"/>
                                          </p:stCondLst>
                                        </p:cTn>
                                        <p:tgtEl>
                                          <p:spTgt spid="29"/>
                                        </p:tgtEl>
                                        <p:attrNameLst>
                                          <p:attrName>r</p:attrName>
                                        </p:attrNameLst>
                                      </p:cBhvr>
                                    </p:animRot>
                                    <p:animRot by="120000">
                                      <p:cBhvr>
                                        <p:cTn id="68" dur="200" fill="hold">
                                          <p:stCondLst>
                                            <p:cond delay="800"/>
                                          </p:stCondLst>
                                        </p:cTn>
                                        <p:tgtEl>
                                          <p:spTgt spid="29"/>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3.125E-6 -1.85185E-6 L 0.00039 -0.1493 " pathEditMode="relative" rAng="0" ptsTypes="AA">
                                      <p:cBhvr>
                                        <p:cTn id="72" dur="2000" fill="hold"/>
                                        <p:tgtEl>
                                          <p:spTgt spid="12"/>
                                        </p:tgtEl>
                                        <p:attrNameLst>
                                          <p:attrName>ppt_x</p:attrName>
                                          <p:attrName>ppt_y</p:attrName>
                                        </p:attrNameLst>
                                      </p:cBhvr>
                                      <p:rCtr x="13" y="-7477"/>
                                    </p:animMotion>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childTnLst>
                          </p:cTn>
                        </p:par>
                      </p:childTnLst>
                    </p:cTn>
                  </p:par>
                  <p:par>
                    <p:cTn id="77" fill="hold">
                      <p:stCondLst>
                        <p:cond delay="indefinite"/>
                      </p:stCondLst>
                      <p:childTnLst>
                        <p:par>
                          <p:cTn id="78" fill="hold">
                            <p:stCondLst>
                              <p:cond delay="0"/>
                            </p:stCondLst>
                            <p:childTnLst>
                              <p:par>
                                <p:cTn id="79" presetID="50" presetClass="entr" presetSubtype="0" decel="10000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1000" fill="hold"/>
                                        <p:tgtEl>
                                          <p:spTgt spid="41"/>
                                        </p:tgtEl>
                                        <p:attrNameLst>
                                          <p:attrName>ppt_w</p:attrName>
                                        </p:attrNameLst>
                                      </p:cBhvr>
                                      <p:tavLst>
                                        <p:tav tm="0">
                                          <p:val>
                                            <p:strVal val="#ppt_w+.3"/>
                                          </p:val>
                                        </p:tav>
                                        <p:tav tm="100000">
                                          <p:val>
                                            <p:strVal val="#ppt_w"/>
                                          </p:val>
                                        </p:tav>
                                      </p:tavLst>
                                    </p:anim>
                                    <p:anim calcmode="lin" valueType="num">
                                      <p:cBhvr>
                                        <p:cTn id="82" dur="1000" fill="hold"/>
                                        <p:tgtEl>
                                          <p:spTgt spid="41"/>
                                        </p:tgtEl>
                                        <p:attrNameLst>
                                          <p:attrName>ppt_h</p:attrName>
                                        </p:attrNameLst>
                                      </p:cBhvr>
                                      <p:tavLst>
                                        <p:tav tm="0">
                                          <p:val>
                                            <p:strVal val="#ppt_h"/>
                                          </p:val>
                                        </p:tav>
                                        <p:tav tm="100000">
                                          <p:val>
                                            <p:strVal val="#ppt_h"/>
                                          </p:val>
                                        </p:tav>
                                      </p:tavLst>
                                    </p:anim>
                                    <p:animEffect transition="in" filter="fade">
                                      <p:cBhvr>
                                        <p:cTn id="83" dur="1000"/>
                                        <p:tgtEl>
                                          <p:spTgt spid="41"/>
                                        </p:tgtEl>
                                      </p:cBhvr>
                                    </p:animEffect>
                                  </p:childTnLst>
                                </p:cTn>
                              </p:par>
                              <p:par>
                                <p:cTn id="84" presetID="10" presetClass="entr" presetSubtype="0" fill="hold"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500"/>
                                        <p:tgtEl>
                                          <p:spTgt spid="53"/>
                                        </p:tgtEl>
                                      </p:cBhvr>
                                    </p:animEffect>
                                  </p:childTnLst>
                                </p:cTn>
                              </p:par>
                              <p:par>
                                <p:cTn id="87" presetID="32" presetClass="emph" presetSubtype="0" fill="hold" nodeType="withEffect">
                                  <p:stCondLst>
                                    <p:cond delay="0"/>
                                  </p:stCondLst>
                                  <p:childTnLst>
                                    <p:animRot by="120000">
                                      <p:cBhvr>
                                        <p:cTn id="88" dur="100" fill="hold">
                                          <p:stCondLst>
                                            <p:cond delay="0"/>
                                          </p:stCondLst>
                                        </p:cTn>
                                        <p:tgtEl>
                                          <p:spTgt spid="53"/>
                                        </p:tgtEl>
                                        <p:attrNameLst>
                                          <p:attrName>r</p:attrName>
                                        </p:attrNameLst>
                                      </p:cBhvr>
                                    </p:animRot>
                                    <p:animRot by="-240000">
                                      <p:cBhvr>
                                        <p:cTn id="89" dur="200" fill="hold">
                                          <p:stCondLst>
                                            <p:cond delay="200"/>
                                          </p:stCondLst>
                                        </p:cTn>
                                        <p:tgtEl>
                                          <p:spTgt spid="53"/>
                                        </p:tgtEl>
                                        <p:attrNameLst>
                                          <p:attrName>r</p:attrName>
                                        </p:attrNameLst>
                                      </p:cBhvr>
                                    </p:animRot>
                                    <p:animRot by="240000">
                                      <p:cBhvr>
                                        <p:cTn id="90" dur="200" fill="hold">
                                          <p:stCondLst>
                                            <p:cond delay="400"/>
                                          </p:stCondLst>
                                        </p:cTn>
                                        <p:tgtEl>
                                          <p:spTgt spid="53"/>
                                        </p:tgtEl>
                                        <p:attrNameLst>
                                          <p:attrName>r</p:attrName>
                                        </p:attrNameLst>
                                      </p:cBhvr>
                                    </p:animRot>
                                    <p:animRot by="-240000">
                                      <p:cBhvr>
                                        <p:cTn id="91" dur="200" fill="hold">
                                          <p:stCondLst>
                                            <p:cond delay="600"/>
                                          </p:stCondLst>
                                        </p:cTn>
                                        <p:tgtEl>
                                          <p:spTgt spid="53"/>
                                        </p:tgtEl>
                                        <p:attrNameLst>
                                          <p:attrName>r</p:attrName>
                                        </p:attrNameLst>
                                      </p:cBhvr>
                                    </p:animRot>
                                    <p:animRot by="120000">
                                      <p:cBhvr>
                                        <p:cTn id="92"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8" grpId="0"/>
      <p:bldP spid="33" grpId="0" animBg="1"/>
      <p:bldP spid="35" grpId="0" animBg="1"/>
      <p:bldP spid="13" grpId="0" animBg="1"/>
      <p:bldP spid="5" grpId="0" animBg="1"/>
      <p:bldP spid="6" grpId="0" animBg="1"/>
      <p:bldP spid="7" grpId="0" animBg="1"/>
      <p:bldP spid="8" grpId="0" animBg="1"/>
      <p:bldP spid="9" grpId="0" animBg="1"/>
      <p:bldP spid="25" grpId="0" animBg="1"/>
      <p:bldP spid="26" grpId="0"/>
      <p:bldP spid="27" grpId="0"/>
      <p:bldP spid="28" grpId="0"/>
      <p:bldP spid="29" grpId="0"/>
      <p:bldP spid="29" grpId="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CC481-5A70-1B4C-8F62-D8590DE2C10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6605EF4-79F3-219B-3A28-316B58808886}"/>
              </a:ext>
            </a:extLst>
          </p:cNvPr>
          <p:cNvSpPr/>
          <p:nvPr/>
        </p:nvSpPr>
        <p:spPr>
          <a:xfrm>
            <a:off x="0" y="543697"/>
            <a:ext cx="6969211" cy="63143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342107-6D58-87F2-94CC-0E55657D47A8}"/>
              </a:ext>
            </a:extLst>
          </p:cNvPr>
          <p:cNvSpPr txBox="1"/>
          <p:nvPr/>
        </p:nvSpPr>
        <p:spPr>
          <a:xfrm>
            <a:off x="-1" y="667263"/>
            <a:ext cx="7105136" cy="1323439"/>
          </a:xfrm>
          <a:prstGeom prst="rect">
            <a:avLst/>
          </a:prstGeom>
          <a:solidFill>
            <a:schemeClr val="bg1">
              <a:lumMod val="95000"/>
            </a:schemeClr>
          </a:solidFill>
        </p:spPr>
        <p:txBody>
          <a:bodyPr wrap="square" rtlCol="0">
            <a:spAutoFit/>
          </a:bodyPr>
          <a:lstStyle/>
          <a:p>
            <a:r>
              <a:rPr lang="en-US" sz="2000" dirty="0">
                <a:solidFill>
                  <a:srgbClr val="00B050"/>
                </a:solidFill>
                <a:latin typeface="Lucida Console" panose="020B0609040504020204" pitchFamily="49" charset="0"/>
              </a:rPr>
              <a:t>//Developer-written code</a:t>
            </a:r>
          </a:p>
          <a:p>
            <a:r>
              <a:rPr lang="en-US" sz="2000" dirty="0">
                <a:solidFill>
                  <a:schemeClr val="accent1"/>
                </a:solidFill>
                <a:latin typeface="Lucida Console" panose="020B0609040504020204" pitchFamily="49" charset="0"/>
              </a:rPr>
              <a:t>int*</a:t>
            </a:r>
            <a:r>
              <a:rPr lang="en-US" sz="2000" dirty="0">
                <a:latin typeface="Lucida Console" panose="020B0609040504020204" pitchFamily="49" charset="0"/>
              </a:rPr>
              <a:t> p = </a:t>
            </a:r>
            <a:r>
              <a:rPr lang="en-US" sz="2000" dirty="0">
                <a:solidFill>
                  <a:schemeClr val="accent1"/>
                </a:solidFill>
                <a:latin typeface="Lucida Console" panose="020B0609040504020204" pitchFamily="49" charset="0"/>
              </a:rPr>
              <a:t>new</a:t>
            </a:r>
            <a:r>
              <a:rPr lang="en-US" sz="2000" dirty="0">
                <a:latin typeface="Lucida Console" panose="020B0609040504020204" pitchFamily="49" charset="0"/>
              </a:rPr>
              <a:t> </a:t>
            </a:r>
            <a:r>
              <a:rPr lang="en-US" sz="2000" dirty="0">
                <a:solidFill>
                  <a:schemeClr val="accent1"/>
                </a:solidFill>
                <a:latin typeface="Lucida Console" panose="020B0609040504020204" pitchFamily="49" charset="0"/>
              </a:rPr>
              <a:t>int</a:t>
            </a:r>
            <a:r>
              <a:rPr lang="en-US" sz="2000" dirty="0">
                <a:latin typeface="Lucida Console" panose="020B0609040504020204" pitchFamily="49" charset="0"/>
              </a:rPr>
              <a:t>;</a:t>
            </a:r>
          </a:p>
          <a:p>
            <a:r>
              <a:rPr lang="en-US" sz="2000" dirty="0">
                <a:solidFill>
                  <a:schemeClr val="accent1"/>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arr</a:t>
            </a:r>
            <a:r>
              <a:rPr lang="en-US" sz="2000" dirty="0">
                <a:latin typeface="Lucida Console" panose="020B0609040504020204" pitchFamily="49" charset="0"/>
              </a:rPr>
              <a:t> = p;</a:t>
            </a:r>
          </a:p>
          <a:p>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“%d\n”</a:t>
            </a:r>
            <a:r>
              <a:rPr lang="en-US" sz="2000" dirty="0">
                <a:latin typeface="Lucida Console" panose="020B0609040504020204" pitchFamily="49" charset="0"/>
              </a:rPr>
              <a:t>, </a:t>
            </a:r>
            <a:r>
              <a:rPr lang="en-US" sz="2000" dirty="0" err="1">
                <a:latin typeface="Lucida Console" panose="020B0609040504020204" pitchFamily="49" charset="0"/>
              </a:rPr>
              <a:t>arr</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1</a:t>
            </a:r>
            <a:r>
              <a:rPr lang="en-US" sz="2000" dirty="0">
                <a:latin typeface="Lucida Console" panose="020B0609040504020204" pitchFamily="49" charset="0"/>
              </a:rPr>
              <a:t>]);</a:t>
            </a:r>
          </a:p>
        </p:txBody>
      </p:sp>
      <p:sp>
        <p:nvSpPr>
          <p:cNvPr id="15" name="Rectangle 14">
            <a:extLst>
              <a:ext uri="{FF2B5EF4-FFF2-40B4-BE49-F238E27FC236}">
                <a16:creationId xmlns:a16="http://schemas.microsoft.com/office/drawing/2014/main" id="{1EAEE2BA-693E-E806-B19F-6244FEA6D92D}"/>
              </a:ext>
            </a:extLst>
          </p:cNvPr>
          <p:cNvSpPr/>
          <p:nvPr/>
        </p:nvSpPr>
        <p:spPr>
          <a:xfrm>
            <a:off x="0" y="2200767"/>
            <a:ext cx="7105135" cy="40934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9B003D-5EED-BD45-495B-E455B0730FA5}"/>
              </a:ext>
            </a:extLst>
          </p:cNvPr>
          <p:cNvSpPr txBox="1"/>
          <p:nvPr/>
        </p:nvSpPr>
        <p:spPr>
          <a:xfrm>
            <a:off x="-1" y="2220875"/>
            <a:ext cx="7105136" cy="4093428"/>
          </a:xfrm>
          <a:prstGeom prst="rect">
            <a:avLst/>
          </a:prstGeom>
          <a:noFill/>
        </p:spPr>
        <p:txBody>
          <a:bodyPr wrap="square" rtlCol="0">
            <a:spAutoFit/>
          </a:bodyPr>
          <a:lstStyle/>
          <a:p>
            <a:r>
              <a:rPr lang="en-US" sz="2000" dirty="0">
                <a:solidFill>
                  <a:srgbClr val="00B050"/>
                </a:solidFill>
                <a:latin typeface="Lucida Console" panose="020B0609040504020204" pitchFamily="49" charset="0"/>
              </a:rPr>
              <a:t>//Instrumented code</a:t>
            </a:r>
          </a:p>
          <a:p>
            <a:r>
              <a:rPr lang="en-US" sz="2000" dirty="0">
                <a:solidFill>
                  <a:schemeClr val="accent1"/>
                </a:solidFill>
                <a:latin typeface="Lucida Console" panose="020B0609040504020204" pitchFamily="49" charset="0"/>
              </a:rPr>
              <a:t>int*</a:t>
            </a:r>
            <a:r>
              <a:rPr lang="en-US" sz="2000" dirty="0">
                <a:latin typeface="Lucida Console" panose="020B0609040504020204" pitchFamily="49" charset="0"/>
              </a:rPr>
              <a:t> p = </a:t>
            </a:r>
            <a:r>
              <a:rPr lang="en-US" sz="2000" dirty="0">
                <a:solidFill>
                  <a:schemeClr val="accent1"/>
                </a:solidFill>
                <a:latin typeface="Lucida Console" panose="020B0609040504020204" pitchFamily="49" charset="0"/>
              </a:rPr>
              <a:t>new</a:t>
            </a:r>
            <a:r>
              <a:rPr lang="en-US" sz="2000" dirty="0">
                <a:latin typeface="Lucida Console" panose="020B0609040504020204" pitchFamily="49" charset="0"/>
              </a:rPr>
              <a:t> </a:t>
            </a:r>
            <a:r>
              <a:rPr lang="en-US" sz="2000" dirty="0">
                <a:solidFill>
                  <a:schemeClr val="accent1"/>
                </a:solidFill>
                <a:latin typeface="Lucida Console" panose="020B0609040504020204" pitchFamily="49" charset="0"/>
              </a:rPr>
              <a:t>int</a:t>
            </a:r>
            <a:r>
              <a:rPr lang="en-US" sz="2000" dirty="0">
                <a:latin typeface="Lucida Console" panose="020B0609040504020204" pitchFamily="49" charset="0"/>
              </a:rPr>
              <a:t>;</a:t>
            </a:r>
          </a:p>
          <a:p>
            <a:r>
              <a:rPr lang="en-US" sz="2000" dirty="0">
                <a:solidFill>
                  <a:schemeClr val="accent1"/>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arr</a:t>
            </a:r>
            <a:r>
              <a:rPr lang="en-US" sz="2000" dirty="0">
                <a:latin typeface="Lucida Console" panose="020B0609040504020204" pitchFamily="49" charset="0"/>
              </a:rPr>
              <a:t> = p;</a:t>
            </a:r>
          </a:p>
          <a:p>
            <a:endParaRPr lang="en-US" sz="2000" dirty="0">
              <a:latin typeface="Lucida Console" panose="020B0609040504020204" pitchFamily="49" charset="0"/>
            </a:endParaRPr>
          </a:p>
          <a:p>
            <a:r>
              <a:rPr lang="en-US" sz="2000" dirty="0">
                <a:solidFill>
                  <a:srgbClr val="00B050"/>
                </a:solidFill>
                <a:latin typeface="Lucida Console" panose="020B0609040504020204" pitchFamily="49" charset="0"/>
              </a:rPr>
              <a:t>//</a:t>
            </a:r>
            <a:r>
              <a:rPr lang="en-US" sz="2000" dirty="0" err="1">
                <a:solidFill>
                  <a:srgbClr val="00B050"/>
                </a:solidFill>
                <a:latin typeface="Lucida Console" panose="020B0609040504020204" pitchFamily="49" charset="0"/>
              </a:rPr>
              <a:t>arr</a:t>
            </a:r>
            <a:r>
              <a:rPr lang="en-US" sz="2000" dirty="0">
                <a:solidFill>
                  <a:srgbClr val="00B050"/>
                </a:solidFill>
                <a:latin typeface="Lucida Console" panose="020B0609040504020204" pitchFamily="49" charset="0"/>
              </a:rPr>
              <a:t>[1] lives in the last 4 bytes of an</a:t>
            </a:r>
          </a:p>
          <a:p>
            <a:r>
              <a:rPr lang="en-US" sz="2000" dirty="0">
                <a:solidFill>
                  <a:srgbClr val="00B050"/>
                </a:solidFill>
                <a:latin typeface="Lucida Console" panose="020B0609040504020204" pitchFamily="49" charset="0"/>
              </a:rPr>
              <a:t>//8 byte chunk. So, the relevant shadow</a:t>
            </a:r>
          </a:p>
          <a:p>
            <a:r>
              <a:rPr lang="en-US" sz="2000" dirty="0">
                <a:solidFill>
                  <a:srgbClr val="00B050"/>
                </a:solidFill>
                <a:latin typeface="Lucida Console" panose="020B0609040504020204" pitchFamily="49" charset="0"/>
              </a:rPr>
              <a:t>//byte needs to indicate that all 8 bytes</a:t>
            </a:r>
          </a:p>
          <a:p>
            <a:r>
              <a:rPr lang="en-US" sz="2000" dirty="0">
                <a:solidFill>
                  <a:srgbClr val="00B050"/>
                </a:solidFill>
                <a:latin typeface="Lucida Console" panose="020B0609040504020204" pitchFamily="49" charset="0"/>
              </a:rPr>
              <a:t>//of the chunk are valid.</a:t>
            </a:r>
          </a:p>
          <a:p>
            <a:r>
              <a:rPr lang="en-US" sz="2000" dirty="0">
                <a:latin typeface="Lucida Console" panose="020B0609040504020204" pitchFamily="49" charset="0"/>
              </a:rPr>
              <a:t>char sb = _</a:t>
            </a:r>
            <a:r>
              <a:rPr lang="en-US" sz="2000" dirty="0" err="1">
                <a:latin typeface="Lucida Console" panose="020B0609040504020204" pitchFamily="49" charset="0"/>
              </a:rPr>
              <a:t>san_get_sb</a:t>
            </a:r>
            <a:r>
              <a:rPr lang="en-US" sz="2000" dirty="0">
                <a:latin typeface="Lucida Console" panose="020B0609040504020204" pitchFamily="49" charset="0"/>
              </a:rPr>
              <a:t>(</a:t>
            </a:r>
            <a:r>
              <a:rPr lang="en-US" sz="2000" dirty="0">
                <a:solidFill>
                  <a:schemeClr val="accent1"/>
                </a:solidFill>
                <a:latin typeface="Lucida Console" panose="020B0609040504020204" pitchFamily="49" charset="0"/>
              </a:rPr>
              <a:t>&amp;</a:t>
            </a:r>
            <a:r>
              <a:rPr lang="en-US" sz="2000" dirty="0" err="1">
                <a:latin typeface="Lucida Console" panose="020B0609040504020204" pitchFamily="49" charset="0"/>
              </a:rPr>
              <a:t>arr</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1</a:t>
            </a:r>
            <a:r>
              <a:rPr lang="en-US" sz="2000" dirty="0">
                <a:latin typeface="Lucida Console" panose="020B0609040504020204" pitchFamily="49" charset="0"/>
              </a:rPr>
              <a:t>]); </a:t>
            </a:r>
            <a:r>
              <a:rPr lang="en-US" sz="2000" dirty="0">
                <a:solidFill>
                  <a:srgbClr val="00B050"/>
                </a:solidFill>
                <a:latin typeface="Lucida Console" panose="020B0609040504020204" pitchFamily="49" charset="0"/>
              </a:rPr>
              <a:t>//sb is here:</a:t>
            </a:r>
          </a:p>
          <a:p>
            <a:r>
              <a:rPr lang="en-US" sz="2000" dirty="0">
                <a:latin typeface="Lucida Console" panose="020B0609040504020204" pitchFamily="49" charset="0"/>
              </a:rPr>
              <a:t>if (sb != </a:t>
            </a:r>
            <a:r>
              <a:rPr lang="en-US" sz="2000" dirty="0">
                <a:solidFill>
                  <a:schemeClr val="accent2"/>
                </a:solidFill>
                <a:latin typeface="Lucida Console" panose="020B0609040504020204" pitchFamily="49" charset="0"/>
              </a:rPr>
              <a:t>0</a:t>
            </a:r>
            <a:r>
              <a:rPr lang="en-US" sz="2000" dirty="0">
                <a:latin typeface="Lucida Console" panose="020B0609040504020204" pitchFamily="49" charset="0"/>
              </a:rPr>
              <a:t>) {</a:t>
            </a:r>
          </a:p>
          <a:p>
            <a:r>
              <a:rPr lang="en-US" sz="2000" dirty="0">
                <a:latin typeface="Lucida Console" panose="020B0609040504020204" pitchFamily="49" charset="0"/>
              </a:rPr>
              <a:t>    </a:t>
            </a:r>
            <a:r>
              <a:rPr lang="en-US" sz="2000" dirty="0" err="1">
                <a:latin typeface="Lucida Console" panose="020B0609040504020204" pitchFamily="49" charset="0"/>
              </a:rPr>
              <a:t>report_and_crash</a:t>
            </a:r>
            <a:r>
              <a:rPr lang="en-US" sz="2000" dirty="0">
                <a:latin typeface="Lucida Console" panose="020B0609040504020204" pitchFamily="49" charset="0"/>
              </a:rPr>
              <a:t>(</a:t>
            </a:r>
            <a:r>
              <a:rPr lang="en-US" sz="2000" dirty="0">
                <a:solidFill>
                  <a:schemeClr val="accent1"/>
                </a:solidFill>
                <a:latin typeface="Lucida Console" panose="020B0609040504020204" pitchFamily="49" charset="0"/>
              </a:rPr>
              <a:t>&amp;</a:t>
            </a:r>
            <a:r>
              <a:rPr lang="en-US" sz="2000" dirty="0" err="1">
                <a:latin typeface="Lucida Console" panose="020B0609040504020204" pitchFamily="49" charset="0"/>
              </a:rPr>
              <a:t>arr</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1</a:t>
            </a:r>
            <a:r>
              <a:rPr lang="en-US" sz="2000" dirty="0">
                <a:latin typeface="Lucida Console" panose="020B0609040504020204" pitchFamily="49" charset="0"/>
              </a:rPr>
              <a:t>]);</a:t>
            </a:r>
          </a:p>
          <a:p>
            <a:r>
              <a:rPr lang="en-US" sz="2000" dirty="0">
                <a:latin typeface="Lucida Console" panose="020B0609040504020204" pitchFamily="49" charset="0"/>
              </a:rPr>
              <a:t>}</a:t>
            </a:r>
          </a:p>
          <a:p>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“%d\n”</a:t>
            </a:r>
            <a:r>
              <a:rPr lang="en-US" sz="2000" dirty="0">
                <a:latin typeface="Lucida Console" panose="020B0609040504020204" pitchFamily="49" charset="0"/>
              </a:rPr>
              <a:t>, </a:t>
            </a:r>
            <a:r>
              <a:rPr lang="en-US" sz="2000" dirty="0" err="1">
                <a:latin typeface="Lucida Console" panose="020B0609040504020204" pitchFamily="49" charset="0"/>
              </a:rPr>
              <a:t>arr</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1</a:t>
            </a:r>
            <a:r>
              <a:rPr lang="en-US" sz="2000" dirty="0">
                <a:latin typeface="Lucida Console" panose="020B0609040504020204" pitchFamily="49" charset="0"/>
              </a:rPr>
              <a:t>]);</a:t>
            </a:r>
          </a:p>
        </p:txBody>
      </p:sp>
      <p:cxnSp>
        <p:nvCxnSpPr>
          <p:cNvPr id="10" name="Connector: Elbow 9">
            <a:extLst>
              <a:ext uri="{FF2B5EF4-FFF2-40B4-BE49-F238E27FC236}">
                <a16:creationId xmlns:a16="http://schemas.microsoft.com/office/drawing/2014/main" id="{BA1EFF23-9F65-7205-D58C-EA82CB471F4F}"/>
              </a:ext>
            </a:extLst>
          </p:cNvPr>
          <p:cNvCxnSpPr>
            <a:cxnSpLocks/>
          </p:cNvCxnSpPr>
          <p:nvPr/>
        </p:nvCxnSpPr>
        <p:spPr>
          <a:xfrm flipV="1">
            <a:off x="6969211" y="3410244"/>
            <a:ext cx="3212757" cy="1438299"/>
          </a:xfrm>
          <a:prstGeom prst="bentConnector3">
            <a:avLst>
              <a:gd name="adj1" fmla="val 1205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62E8C6B-B0D7-4327-7145-88597B8BD3BB}"/>
              </a:ext>
            </a:extLst>
          </p:cNvPr>
          <p:cNvSpPr/>
          <p:nvPr/>
        </p:nvSpPr>
        <p:spPr>
          <a:xfrm>
            <a:off x="9354065" y="5869459"/>
            <a:ext cx="2837935" cy="988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1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3F8C-468B-D12A-8825-15045CD87B5D}"/>
              </a:ext>
            </a:extLst>
          </p:cNvPr>
          <p:cNvSpPr>
            <a:spLocks noGrp="1"/>
          </p:cNvSpPr>
          <p:nvPr>
            <p:ph type="title"/>
          </p:nvPr>
        </p:nvSpPr>
        <p:spPr>
          <a:xfrm>
            <a:off x="22654" y="-98854"/>
            <a:ext cx="6822989" cy="803189"/>
          </a:xfrm>
        </p:spPr>
        <p:txBody>
          <a:bodyPr>
            <a:normAutofit/>
          </a:bodyPr>
          <a:lstStyle/>
          <a:p>
            <a:r>
              <a:rPr lang="en-US" sz="4000" dirty="0"/>
              <a:t>Address Sanitization</a:t>
            </a:r>
          </a:p>
        </p:txBody>
      </p:sp>
      <p:sp>
        <p:nvSpPr>
          <p:cNvPr id="3" name="Content Placeholder 2">
            <a:extLst>
              <a:ext uri="{FF2B5EF4-FFF2-40B4-BE49-F238E27FC236}">
                <a16:creationId xmlns:a16="http://schemas.microsoft.com/office/drawing/2014/main" id="{2A8D8BC3-FE56-7DBA-9235-09FA6CA30072}"/>
              </a:ext>
            </a:extLst>
          </p:cNvPr>
          <p:cNvSpPr>
            <a:spLocks noGrp="1"/>
          </p:cNvSpPr>
          <p:nvPr>
            <p:ph idx="1"/>
          </p:nvPr>
        </p:nvSpPr>
        <p:spPr>
          <a:xfrm>
            <a:off x="0" y="469555"/>
            <a:ext cx="6845643" cy="6487296"/>
          </a:xfrm>
        </p:spPr>
        <p:txBody>
          <a:bodyPr>
            <a:normAutofit/>
          </a:bodyPr>
          <a:lstStyle/>
          <a:p>
            <a:r>
              <a:rPr lang="en-US" dirty="0"/>
              <a:t>Address sanitizers are not guaranteed to catch all memory errors!</a:t>
            </a:r>
          </a:p>
          <a:p>
            <a:r>
              <a:rPr lang="en-US" dirty="0"/>
              <a:t>Suppose that a program generates the shadow memory on the right by doing:</a:t>
            </a:r>
          </a:p>
          <a:p>
            <a:endParaRPr lang="en-US" dirty="0"/>
          </a:p>
          <a:p>
            <a:endParaRPr lang="en-US" dirty="0"/>
          </a:p>
          <a:p>
            <a:endParaRPr lang="en-US" dirty="0"/>
          </a:p>
          <a:p>
            <a:endParaRPr lang="en-US" dirty="0"/>
          </a:p>
          <a:p>
            <a:r>
              <a:rPr lang="en-US" dirty="0"/>
              <a:t>The following buffer overread will not trigger a sanitization error!</a:t>
            </a:r>
          </a:p>
        </p:txBody>
      </p:sp>
      <p:sp>
        <p:nvSpPr>
          <p:cNvPr id="4" name="Rectangle 3">
            <a:extLst>
              <a:ext uri="{FF2B5EF4-FFF2-40B4-BE49-F238E27FC236}">
                <a16:creationId xmlns:a16="http://schemas.microsoft.com/office/drawing/2014/main" id="{94B0A7AC-CCB8-F793-3FD2-7BE023B75247}"/>
              </a:ext>
            </a:extLst>
          </p:cNvPr>
          <p:cNvSpPr/>
          <p:nvPr/>
        </p:nvSpPr>
        <p:spPr>
          <a:xfrm>
            <a:off x="7722492" y="518983"/>
            <a:ext cx="1507751" cy="52057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Stack</a:t>
            </a:r>
          </a:p>
        </p:txBody>
      </p:sp>
      <p:sp>
        <p:nvSpPr>
          <p:cNvPr id="14" name="Rectangle 13">
            <a:extLst>
              <a:ext uri="{FF2B5EF4-FFF2-40B4-BE49-F238E27FC236}">
                <a16:creationId xmlns:a16="http://schemas.microsoft.com/office/drawing/2014/main" id="{93A626EE-89BA-21D0-BC20-72A3A9E575BD}"/>
              </a:ext>
            </a:extLst>
          </p:cNvPr>
          <p:cNvSpPr/>
          <p:nvPr/>
        </p:nvSpPr>
        <p:spPr>
          <a:xfrm>
            <a:off x="7713194" y="5349081"/>
            <a:ext cx="1507751" cy="52057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Static data</a:t>
            </a:r>
          </a:p>
        </p:txBody>
      </p:sp>
      <p:sp>
        <p:nvSpPr>
          <p:cNvPr id="15" name="Rectangle 14">
            <a:extLst>
              <a:ext uri="{FF2B5EF4-FFF2-40B4-BE49-F238E27FC236}">
                <a16:creationId xmlns:a16="http://schemas.microsoft.com/office/drawing/2014/main" id="{277A60B3-99C4-89DE-CEBA-A6ABFB82836A}"/>
              </a:ext>
            </a:extLst>
          </p:cNvPr>
          <p:cNvSpPr/>
          <p:nvPr/>
        </p:nvSpPr>
        <p:spPr>
          <a:xfrm>
            <a:off x="7709878" y="3663103"/>
            <a:ext cx="1507751" cy="1685978"/>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Heap</a:t>
            </a:r>
          </a:p>
        </p:txBody>
      </p:sp>
      <p:sp>
        <p:nvSpPr>
          <p:cNvPr id="18" name="TextBox 17">
            <a:extLst>
              <a:ext uri="{FF2B5EF4-FFF2-40B4-BE49-F238E27FC236}">
                <a16:creationId xmlns:a16="http://schemas.microsoft.com/office/drawing/2014/main" id="{451DC6F9-7FF9-F1A2-7063-297E1F633CB4}"/>
              </a:ext>
            </a:extLst>
          </p:cNvPr>
          <p:cNvSpPr txBox="1"/>
          <p:nvPr/>
        </p:nvSpPr>
        <p:spPr>
          <a:xfrm>
            <a:off x="7160490" y="136529"/>
            <a:ext cx="2630083" cy="315920"/>
          </a:xfrm>
          <a:prstGeom prst="rect">
            <a:avLst/>
          </a:prstGeom>
          <a:noFill/>
        </p:spPr>
        <p:txBody>
          <a:bodyPr wrap="square" rtlCol="0">
            <a:spAutoFit/>
          </a:bodyPr>
          <a:lstStyle/>
          <a:p>
            <a:pPr algn="ctr">
              <a:lnSpc>
                <a:spcPts val="1600"/>
              </a:lnSpc>
            </a:pPr>
            <a:r>
              <a:rPr lang="en-US" sz="2400" b="1" dirty="0">
                <a:latin typeface="Segoe UI" panose="020B0502040204020203" pitchFamily="34" charset="0"/>
                <a:cs typeface="Segoe UI" panose="020B0502040204020203" pitchFamily="34" charset="0"/>
              </a:rPr>
              <a:t>Address space</a:t>
            </a:r>
          </a:p>
        </p:txBody>
      </p:sp>
      <p:sp>
        <p:nvSpPr>
          <p:cNvPr id="33" name="Rectangle 32">
            <a:extLst>
              <a:ext uri="{FF2B5EF4-FFF2-40B4-BE49-F238E27FC236}">
                <a16:creationId xmlns:a16="http://schemas.microsoft.com/office/drawing/2014/main" id="{3D84B3ED-087A-FBDA-267E-2371337A10B1}"/>
              </a:ext>
            </a:extLst>
          </p:cNvPr>
          <p:cNvSpPr/>
          <p:nvPr/>
        </p:nvSpPr>
        <p:spPr>
          <a:xfrm>
            <a:off x="7630197" y="464355"/>
            <a:ext cx="1677434" cy="6373682"/>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FBE657-AB21-5443-4020-91B8D680CFF3}"/>
              </a:ext>
            </a:extLst>
          </p:cNvPr>
          <p:cNvSpPr/>
          <p:nvPr/>
        </p:nvSpPr>
        <p:spPr>
          <a:xfrm>
            <a:off x="7709878" y="5863867"/>
            <a:ext cx="1507751" cy="38706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Code</a:t>
            </a:r>
          </a:p>
        </p:txBody>
      </p:sp>
      <p:sp>
        <p:nvSpPr>
          <p:cNvPr id="13" name="Rectangle 12">
            <a:extLst>
              <a:ext uri="{FF2B5EF4-FFF2-40B4-BE49-F238E27FC236}">
                <a16:creationId xmlns:a16="http://schemas.microsoft.com/office/drawing/2014/main" id="{765B53DC-6868-E1B5-929B-2820DD0A6221}"/>
              </a:ext>
            </a:extLst>
          </p:cNvPr>
          <p:cNvSpPr/>
          <p:nvPr/>
        </p:nvSpPr>
        <p:spPr>
          <a:xfrm>
            <a:off x="7713194" y="6250930"/>
            <a:ext cx="1507751" cy="520573"/>
          </a:xfrm>
          <a:prstGeom prst="rect">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Shadow memory</a:t>
            </a:r>
          </a:p>
        </p:txBody>
      </p:sp>
      <p:sp>
        <p:nvSpPr>
          <p:cNvPr id="5" name="Rectangle 4">
            <a:extLst>
              <a:ext uri="{FF2B5EF4-FFF2-40B4-BE49-F238E27FC236}">
                <a16:creationId xmlns:a16="http://schemas.microsoft.com/office/drawing/2014/main" id="{1AA89DF7-79E8-89B7-1D8E-1DE92883687E}"/>
              </a:ext>
            </a:extLst>
          </p:cNvPr>
          <p:cNvSpPr/>
          <p:nvPr/>
        </p:nvSpPr>
        <p:spPr>
          <a:xfrm>
            <a:off x="10169182" y="3672486"/>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6" name="Rectangle 5">
            <a:extLst>
              <a:ext uri="{FF2B5EF4-FFF2-40B4-BE49-F238E27FC236}">
                <a16:creationId xmlns:a16="http://schemas.microsoft.com/office/drawing/2014/main" id="{9F5A9B3A-6935-C35E-8F91-2734C387251C}"/>
              </a:ext>
            </a:extLst>
          </p:cNvPr>
          <p:cNvSpPr/>
          <p:nvPr/>
        </p:nvSpPr>
        <p:spPr>
          <a:xfrm>
            <a:off x="10169181" y="4193059"/>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7" name="Rectangle 6">
            <a:extLst>
              <a:ext uri="{FF2B5EF4-FFF2-40B4-BE49-F238E27FC236}">
                <a16:creationId xmlns:a16="http://schemas.microsoft.com/office/drawing/2014/main" id="{935684F9-FA8C-5793-DCA4-3744EB7E28EB}"/>
              </a:ext>
            </a:extLst>
          </p:cNvPr>
          <p:cNvSpPr/>
          <p:nvPr/>
        </p:nvSpPr>
        <p:spPr>
          <a:xfrm>
            <a:off x="10169180" y="3151913"/>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8" name="Rectangle 7">
            <a:extLst>
              <a:ext uri="{FF2B5EF4-FFF2-40B4-BE49-F238E27FC236}">
                <a16:creationId xmlns:a16="http://schemas.microsoft.com/office/drawing/2014/main" id="{B45EEE3A-FA80-0562-13B4-20D29B40C3D0}"/>
              </a:ext>
            </a:extLst>
          </p:cNvPr>
          <p:cNvSpPr/>
          <p:nvPr/>
        </p:nvSpPr>
        <p:spPr>
          <a:xfrm>
            <a:off x="10169180" y="2631340"/>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9" name="Rectangle 8">
            <a:extLst>
              <a:ext uri="{FF2B5EF4-FFF2-40B4-BE49-F238E27FC236}">
                <a16:creationId xmlns:a16="http://schemas.microsoft.com/office/drawing/2014/main" id="{CDD21339-64B9-DDAE-2003-0770E6491B1C}"/>
              </a:ext>
            </a:extLst>
          </p:cNvPr>
          <p:cNvSpPr/>
          <p:nvPr/>
        </p:nvSpPr>
        <p:spPr>
          <a:xfrm>
            <a:off x="10169179" y="2110767"/>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cxnSp>
        <p:nvCxnSpPr>
          <p:cNvPr id="12" name="Straight Connector 11">
            <a:extLst>
              <a:ext uri="{FF2B5EF4-FFF2-40B4-BE49-F238E27FC236}">
                <a16:creationId xmlns:a16="http://schemas.microsoft.com/office/drawing/2014/main" id="{D9E3F29D-1225-8948-151A-6B74B92B9C87}"/>
              </a:ext>
            </a:extLst>
          </p:cNvPr>
          <p:cNvCxnSpPr>
            <a:cxnSpLocks/>
          </p:cNvCxnSpPr>
          <p:nvPr/>
        </p:nvCxnSpPr>
        <p:spPr>
          <a:xfrm flipH="1" flipV="1">
            <a:off x="7129620" y="2637940"/>
            <a:ext cx="3009306" cy="11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9B96975-316F-1BB1-FF50-A968441C2062}"/>
              </a:ext>
            </a:extLst>
          </p:cNvPr>
          <p:cNvSpPr/>
          <p:nvPr/>
        </p:nvSpPr>
        <p:spPr>
          <a:xfrm>
            <a:off x="10169179" y="4692583"/>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26" name="TextBox 25">
            <a:extLst>
              <a:ext uri="{FF2B5EF4-FFF2-40B4-BE49-F238E27FC236}">
                <a16:creationId xmlns:a16="http://schemas.microsoft.com/office/drawing/2014/main" id="{E423AF0E-ED87-D354-C84F-C4331035B823}"/>
              </a:ext>
            </a:extLst>
          </p:cNvPr>
          <p:cNvSpPr txBox="1"/>
          <p:nvPr/>
        </p:nvSpPr>
        <p:spPr>
          <a:xfrm rot="5400000">
            <a:off x="10648561" y="5296750"/>
            <a:ext cx="734976" cy="523220"/>
          </a:xfrm>
          <a:prstGeom prst="rect">
            <a:avLst/>
          </a:prstGeom>
          <a:noFill/>
        </p:spPr>
        <p:txBody>
          <a:bodyPr wrap="square" rtlCol="0">
            <a:spAutoFit/>
          </a:bodyPr>
          <a:lstStyle/>
          <a:p>
            <a:r>
              <a:rPr lang="en-US" sz="2800" b="1" dirty="0">
                <a:latin typeface="Segoe UI" panose="020B0502040204020203" pitchFamily="34" charset="0"/>
                <a:cs typeface="Segoe UI" panose="020B0502040204020203" pitchFamily="34" charset="0"/>
              </a:rPr>
              <a:t>. . .</a:t>
            </a:r>
          </a:p>
        </p:txBody>
      </p:sp>
      <p:sp>
        <p:nvSpPr>
          <p:cNvPr id="27" name="TextBox 26">
            <a:extLst>
              <a:ext uri="{FF2B5EF4-FFF2-40B4-BE49-F238E27FC236}">
                <a16:creationId xmlns:a16="http://schemas.microsoft.com/office/drawing/2014/main" id="{8E550500-9C35-5DD0-CFF5-B07203572668}"/>
              </a:ext>
            </a:extLst>
          </p:cNvPr>
          <p:cNvSpPr txBox="1"/>
          <p:nvPr/>
        </p:nvSpPr>
        <p:spPr>
          <a:xfrm rot="5400000">
            <a:off x="10648561" y="1549716"/>
            <a:ext cx="734976" cy="523220"/>
          </a:xfrm>
          <a:prstGeom prst="rect">
            <a:avLst/>
          </a:prstGeom>
          <a:noFill/>
        </p:spPr>
        <p:txBody>
          <a:bodyPr wrap="square" rtlCol="0">
            <a:spAutoFit/>
          </a:bodyPr>
          <a:lstStyle/>
          <a:p>
            <a:r>
              <a:rPr lang="en-US" sz="2800" b="1" dirty="0">
                <a:latin typeface="Segoe UI" panose="020B0502040204020203" pitchFamily="34" charset="0"/>
                <a:cs typeface="Segoe UI" panose="020B0502040204020203" pitchFamily="34" charset="0"/>
              </a:rPr>
              <a:t>. . .</a:t>
            </a:r>
          </a:p>
        </p:txBody>
      </p:sp>
      <p:sp>
        <p:nvSpPr>
          <p:cNvPr id="28" name="TextBox 27">
            <a:extLst>
              <a:ext uri="{FF2B5EF4-FFF2-40B4-BE49-F238E27FC236}">
                <a16:creationId xmlns:a16="http://schemas.microsoft.com/office/drawing/2014/main" id="{D4F213D1-4726-3EE4-5CE8-CC98CC478A77}"/>
              </a:ext>
            </a:extLst>
          </p:cNvPr>
          <p:cNvSpPr txBox="1"/>
          <p:nvPr/>
        </p:nvSpPr>
        <p:spPr>
          <a:xfrm>
            <a:off x="9956454" y="922733"/>
            <a:ext cx="1933199" cy="521105"/>
          </a:xfrm>
          <a:prstGeom prst="rect">
            <a:avLst/>
          </a:prstGeom>
          <a:noFill/>
        </p:spPr>
        <p:txBody>
          <a:bodyPr wrap="square" rtlCol="0">
            <a:spAutoFit/>
          </a:bodyPr>
          <a:lstStyle/>
          <a:p>
            <a:pPr algn="ctr">
              <a:lnSpc>
                <a:spcPts val="1600"/>
              </a:lnSpc>
            </a:pPr>
            <a:r>
              <a:rPr lang="en-US" sz="2400" b="1" dirty="0">
                <a:latin typeface="Segoe UI" panose="020B0502040204020203" pitchFamily="34" charset="0"/>
                <a:cs typeface="Segoe UI" panose="020B0502040204020203" pitchFamily="34" charset="0"/>
              </a:rPr>
              <a:t>Shadow memory</a:t>
            </a:r>
          </a:p>
        </p:txBody>
      </p:sp>
      <p:sp>
        <p:nvSpPr>
          <p:cNvPr id="41" name="TextBox 40">
            <a:extLst>
              <a:ext uri="{FF2B5EF4-FFF2-40B4-BE49-F238E27FC236}">
                <a16:creationId xmlns:a16="http://schemas.microsoft.com/office/drawing/2014/main" id="{2C82BC17-0CB5-77F4-88B8-8A28BA1BD7D9}"/>
              </a:ext>
            </a:extLst>
          </p:cNvPr>
          <p:cNvSpPr txBox="1"/>
          <p:nvPr/>
        </p:nvSpPr>
        <p:spPr>
          <a:xfrm>
            <a:off x="10409218" y="3212045"/>
            <a:ext cx="1027670" cy="369332"/>
          </a:xfrm>
          <a:prstGeom prst="rect">
            <a:avLst/>
          </a:prstGeom>
          <a:solidFill>
            <a:schemeClr val="tx1"/>
          </a:solidFill>
          <a:ln>
            <a:noFill/>
          </a:ln>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4</a:t>
            </a:r>
          </a:p>
        </p:txBody>
      </p:sp>
      <p:grpSp>
        <p:nvGrpSpPr>
          <p:cNvPr id="44" name="Group 43">
            <a:extLst>
              <a:ext uri="{FF2B5EF4-FFF2-40B4-BE49-F238E27FC236}">
                <a16:creationId xmlns:a16="http://schemas.microsoft.com/office/drawing/2014/main" id="{3FF4BF3D-B0CD-0A73-1B32-8FD88ABE7D44}"/>
              </a:ext>
            </a:extLst>
          </p:cNvPr>
          <p:cNvGrpSpPr/>
          <p:nvPr/>
        </p:nvGrpSpPr>
        <p:grpSpPr>
          <a:xfrm>
            <a:off x="7709878" y="2639023"/>
            <a:ext cx="1507751" cy="1041213"/>
            <a:chOff x="12262190" y="1684624"/>
            <a:chExt cx="1507751" cy="1041213"/>
          </a:xfrm>
        </p:grpSpPr>
        <p:sp>
          <p:nvSpPr>
            <p:cNvPr id="42" name="Rectangle 41">
              <a:extLst>
                <a:ext uri="{FF2B5EF4-FFF2-40B4-BE49-F238E27FC236}">
                  <a16:creationId xmlns:a16="http://schemas.microsoft.com/office/drawing/2014/main" id="{DCAA6429-834E-A88A-8159-EC23BD018F6B}"/>
                </a:ext>
              </a:extLst>
            </p:cNvPr>
            <p:cNvSpPr/>
            <p:nvPr/>
          </p:nvSpPr>
          <p:spPr>
            <a:xfrm>
              <a:off x="12262190" y="1684624"/>
              <a:ext cx="1507751" cy="101400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Segoe UI" panose="020B050204020402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C89E6517-BA00-2DE3-7D72-8566DFB2A6E2}"/>
                </a:ext>
              </a:extLst>
            </p:cNvPr>
            <p:cNvSpPr/>
            <p:nvPr/>
          </p:nvSpPr>
          <p:spPr>
            <a:xfrm>
              <a:off x="12279797" y="2402664"/>
              <a:ext cx="1477042" cy="323173"/>
            </a:xfrm>
            <a:prstGeom prst="rect">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Segoe UI" panose="020B0502040204020203" pitchFamily="34" charset="0"/>
                <a:cs typeface="Segoe UI" panose="020B0502040204020203" pitchFamily="34" charset="0"/>
              </a:endParaRPr>
            </a:p>
          </p:txBody>
        </p:sp>
      </p:grpSp>
      <p:sp>
        <p:nvSpPr>
          <p:cNvPr id="11" name="TextBox 10">
            <a:extLst>
              <a:ext uri="{FF2B5EF4-FFF2-40B4-BE49-F238E27FC236}">
                <a16:creationId xmlns:a16="http://schemas.microsoft.com/office/drawing/2014/main" id="{67C7D675-AE70-1D85-F8DB-E4CBE4B4DA8E}"/>
              </a:ext>
            </a:extLst>
          </p:cNvPr>
          <p:cNvSpPr txBox="1"/>
          <p:nvPr/>
        </p:nvSpPr>
        <p:spPr>
          <a:xfrm>
            <a:off x="235333" y="2233453"/>
            <a:ext cx="6845643" cy="2031325"/>
          </a:xfrm>
          <a:prstGeom prst="rect">
            <a:avLst/>
          </a:prstGeom>
          <a:noFill/>
        </p:spPr>
        <p:txBody>
          <a:bodyPr wrap="square">
            <a:spAutoFit/>
          </a:bodyPr>
          <a:lstStyle/>
          <a:p>
            <a:r>
              <a:rPr lang="en-US" dirty="0">
                <a:solidFill>
                  <a:schemeClr val="accent1"/>
                </a:solidFill>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arr</a:t>
            </a:r>
            <a:r>
              <a:rPr lang="en-US" dirty="0">
                <a:latin typeface="Lucida Console" panose="020B0609040504020204" pitchFamily="49" charset="0"/>
              </a:rPr>
              <a:t> = </a:t>
            </a:r>
            <a:r>
              <a:rPr lang="en-US" dirty="0">
                <a:solidFill>
                  <a:schemeClr val="accent1"/>
                </a:solidFill>
                <a:latin typeface="Lucida Console" panose="020B0609040504020204" pitchFamily="49" charset="0"/>
              </a:rPr>
              <a:t>new</a:t>
            </a:r>
            <a:r>
              <a:rPr lang="en-US" dirty="0">
                <a:latin typeface="Lucida Console" panose="020B0609040504020204" pitchFamily="49" charset="0"/>
              </a:rPr>
              <a:t> </a:t>
            </a:r>
            <a:r>
              <a:rPr lang="en-US" dirty="0">
                <a:solidFill>
                  <a:schemeClr val="accent1"/>
                </a:solidFill>
                <a:latin typeface="Lucida Console" panose="020B0609040504020204" pitchFamily="49" charset="0"/>
              </a:rPr>
              <a:t>int</a:t>
            </a:r>
            <a:r>
              <a:rPr lang="en-US" dirty="0">
                <a:latin typeface="Lucida Console" panose="020B0609040504020204" pitchFamily="49" charset="0"/>
              </a:rPr>
              <a:t>[</a:t>
            </a:r>
            <a:r>
              <a:rPr lang="en-US" dirty="0">
                <a:solidFill>
                  <a:schemeClr val="accent2"/>
                </a:solidFill>
                <a:latin typeface="Lucida Console" panose="020B0609040504020204" pitchFamily="49" charset="0"/>
              </a:rPr>
              <a:t>4</a:t>
            </a:r>
            <a:r>
              <a:rPr lang="en-US" dirty="0">
                <a:latin typeface="Lucida Console" panose="020B0609040504020204" pitchFamily="49" charset="0"/>
              </a:rPr>
              <a:t>]; </a:t>
            </a:r>
            <a:r>
              <a:rPr lang="en-US" dirty="0">
                <a:solidFill>
                  <a:srgbClr val="00B050"/>
                </a:solidFill>
                <a:latin typeface="Lucida Console" panose="020B0609040504020204" pitchFamily="49" charset="0"/>
              </a:rPr>
              <a:t>//Allocates a 16 byte</a:t>
            </a:r>
          </a:p>
          <a:p>
            <a:r>
              <a:rPr lang="en-US" dirty="0">
                <a:solidFill>
                  <a:srgbClr val="00B050"/>
                </a:solidFill>
                <a:latin typeface="Lucida Console" panose="020B0609040504020204" pitchFamily="49" charset="0"/>
              </a:rPr>
              <a:t>                       //region, all of which</a:t>
            </a:r>
          </a:p>
          <a:p>
            <a:r>
              <a:rPr lang="en-US" dirty="0">
                <a:solidFill>
                  <a:srgbClr val="00B050"/>
                </a:solidFill>
                <a:latin typeface="Lucida Console" panose="020B0609040504020204" pitchFamily="49" charset="0"/>
              </a:rPr>
              <a:t>                       //is valid</a:t>
            </a:r>
          </a:p>
          <a:p>
            <a:r>
              <a:rPr lang="en-US" dirty="0">
                <a:solidFill>
                  <a:schemeClr val="accent1"/>
                </a:solidFill>
                <a:latin typeface="Lucida Console" panose="020B0609040504020204" pitchFamily="49" charset="0"/>
              </a:rPr>
              <a:t>int*</a:t>
            </a:r>
            <a:r>
              <a:rPr lang="en-US" dirty="0">
                <a:latin typeface="Lucida Console" panose="020B0609040504020204" pitchFamily="49" charset="0"/>
              </a:rPr>
              <a:t> p = </a:t>
            </a:r>
            <a:r>
              <a:rPr lang="en-US" dirty="0">
                <a:solidFill>
                  <a:schemeClr val="accent1"/>
                </a:solidFill>
                <a:latin typeface="Lucida Console" panose="020B0609040504020204" pitchFamily="49" charset="0"/>
              </a:rPr>
              <a:t>new</a:t>
            </a:r>
            <a:r>
              <a:rPr lang="en-US" dirty="0">
                <a:latin typeface="Lucida Console" panose="020B0609040504020204" pitchFamily="49" charset="0"/>
              </a:rPr>
              <a:t> </a:t>
            </a:r>
            <a:r>
              <a:rPr lang="en-US" dirty="0">
                <a:solidFill>
                  <a:schemeClr val="accent1"/>
                </a:solidFill>
                <a:latin typeface="Lucida Console" panose="020B0609040504020204" pitchFamily="49" charset="0"/>
              </a:rPr>
              <a:t>int</a:t>
            </a:r>
            <a:r>
              <a:rPr lang="en-US" dirty="0">
                <a:latin typeface="Lucida Console" panose="020B0609040504020204" pitchFamily="49" charset="0"/>
              </a:rPr>
              <a:t>;      </a:t>
            </a:r>
            <a:r>
              <a:rPr lang="en-US" dirty="0">
                <a:solidFill>
                  <a:srgbClr val="00B050"/>
                </a:solidFill>
                <a:latin typeface="Lucida Console" panose="020B0609040504020204" pitchFamily="49" charset="0"/>
              </a:rPr>
              <a:t>//Allocates a 16 byte</a:t>
            </a:r>
          </a:p>
          <a:p>
            <a:r>
              <a:rPr lang="en-US" dirty="0">
                <a:solidFill>
                  <a:srgbClr val="00B050"/>
                </a:solidFill>
                <a:latin typeface="Lucida Console" panose="020B0609040504020204" pitchFamily="49" charset="0"/>
              </a:rPr>
              <a:t>                       //region, but only the</a:t>
            </a:r>
          </a:p>
          <a:p>
            <a:r>
              <a:rPr lang="en-US" dirty="0">
                <a:solidFill>
                  <a:srgbClr val="00B050"/>
                </a:solidFill>
                <a:latin typeface="Lucida Console" panose="020B0609040504020204" pitchFamily="49" charset="0"/>
              </a:rPr>
              <a:t>                       //first 4 bytes are</a:t>
            </a:r>
          </a:p>
          <a:p>
            <a:r>
              <a:rPr lang="en-US" dirty="0">
                <a:solidFill>
                  <a:srgbClr val="00B050"/>
                </a:solidFill>
                <a:latin typeface="Lucida Console" panose="020B0609040504020204" pitchFamily="49" charset="0"/>
              </a:rPr>
              <a:t>                       //valid</a:t>
            </a:r>
          </a:p>
        </p:txBody>
      </p:sp>
      <p:sp>
        <p:nvSpPr>
          <p:cNvPr id="17" name="TextBox 16">
            <a:extLst>
              <a:ext uri="{FF2B5EF4-FFF2-40B4-BE49-F238E27FC236}">
                <a16:creationId xmlns:a16="http://schemas.microsoft.com/office/drawing/2014/main" id="{D2FDFC78-205F-F86F-515B-2450E9083D32}"/>
              </a:ext>
            </a:extLst>
          </p:cNvPr>
          <p:cNvSpPr txBox="1"/>
          <p:nvPr/>
        </p:nvSpPr>
        <p:spPr>
          <a:xfrm>
            <a:off x="235333" y="5215709"/>
            <a:ext cx="7391175" cy="1477328"/>
          </a:xfrm>
          <a:prstGeom prst="rect">
            <a:avLst/>
          </a:prstGeom>
          <a:noFill/>
        </p:spPr>
        <p:txBody>
          <a:bodyPr wrap="square">
            <a:spAutoFit/>
          </a:bodyPr>
          <a:lstStyle/>
          <a:p>
            <a:r>
              <a:rPr lang="en-US" dirty="0" err="1">
                <a:latin typeface="Lucida Console" panose="020B0609040504020204" pitchFamily="49" charset="0"/>
              </a:rPr>
              <a:t>printf</a:t>
            </a:r>
            <a:r>
              <a:rPr lang="en-US" dirty="0">
                <a:latin typeface="Lucida Console" panose="020B0609040504020204" pitchFamily="49" charset="0"/>
              </a:rPr>
              <a:t>(</a:t>
            </a:r>
            <a:r>
              <a:rPr lang="en-US" dirty="0">
                <a:solidFill>
                  <a:schemeClr val="accent2"/>
                </a:solidFill>
                <a:latin typeface="Lucida Console" panose="020B0609040504020204" pitchFamily="49" charset="0"/>
              </a:rPr>
              <a:t>"%d\n"</a:t>
            </a:r>
            <a:r>
              <a:rPr lang="en-US" dirty="0">
                <a:latin typeface="Lucida Console" panose="020B0609040504020204" pitchFamily="49" charset="0"/>
              </a:rPr>
              <a:t>, </a:t>
            </a:r>
            <a:r>
              <a:rPr lang="en-US" dirty="0" err="1">
                <a:latin typeface="Lucida Console" panose="020B0609040504020204" pitchFamily="49" charset="0"/>
              </a:rPr>
              <a:t>arr</a:t>
            </a:r>
            <a:r>
              <a:rPr lang="en-US" dirty="0">
                <a:latin typeface="Lucida Console" panose="020B0609040504020204" pitchFamily="49" charset="0"/>
              </a:rPr>
              <a:t>[</a:t>
            </a:r>
            <a:r>
              <a:rPr lang="en-US" dirty="0">
                <a:solidFill>
                  <a:schemeClr val="accent2"/>
                </a:solidFill>
                <a:latin typeface="Lucida Console" panose="020B0609040504020204" pitchFamily="49" charset="0"/>
              </a:rPr>
              <a:t>4</a:t>
            </a:r>
            <a:r>
              <a:rPr lang="en-US" dirty="0">
                <a:latin typeface="Lucida Console" panose="020B0609040504020204" pitchFamily="49" charset="0"/>
              </a:rPr>
              <a:t>]);</a:t>
            </a:r>
            <a:r>
              <a:rPr lang="en-US" dirty="0">
                <a:solidFill>
                  <a:srgbClr val="00B050"/>
                </a:solidFill>
                <a:latin typeface="Lucida Console" panose="020B0609040504020204" pitchFamily="49" charset="0"/>
              </a:rPr>
              <a:t>//A buffer overread of</a:t>
            </a:r>
          </a:p>
          <a:p>
            <a:r>
              <a:rPr lang="en-US" dirty="0">
                <a:solidFill>
                  <a:srgbClr val="00B050"/>
                </a:solidFill>
                <a:latin typeface="Lucida Console" panose="020B0609040504020204" pitchFamily="49" charset="0"/>
              </a:rPr>
              <a:t>                       //4 bytes . . . but the</a:t>
            </a:r>
          </a:p>
          <a:p>
            <a:r>
              <a:rPr lang="en-US" dirty="0">
                <a:solidFill>
                  <a:srgbClr val="00B050"/>
                </a:solidFill>
                <a:latin typeface="Lucida Console" panose="020B0609040504020204" pitchFamily="49" charset="0"/>
              </a:rPr>
              <a:t>                       //overread targets valid </a:t>
            </a:r>
          </a:p>
          <a:p>
            <a:r>
              <a:rPr lang="en-US" dirty="0">
                <a:solidFill>
                  <a:srgbClr val="00B050"/>
                </a:solidFill>
                <a:latin typeface="Lucida Console" panose="020B0609040504020204" pitchFamily="49" charset="0"/>
              </a:rPr>
              <a:t>                       //memory from the sanitizer’s</a:t>
            </a:r>
          </a:p>
          <a:p>
            <a:r>
              <a:rPr lang="en-US" dirty="0">
                <a:solidFill>
                  <a:srgbClr val="00B050"/>
                </a:solidFill>
                <a:latin typeface="Lucida Console" panose="020B0609040504020204" pitchFamily="49" charset="0"/>
              </a:rPr>
              <a:t>                       //perspective!</a:t>
            </a:r>
          </a:p>
        </p:txBody>
      </p:sp>
      <p:grpSp>
        <p:nvGrpSpPr>
          <p:cNvPr id="22" name="Group 21">
            <a:extLst>
              <a:ext uri="{FF2B5EF4-FFF2-40B4-BE49-F238E27FC236}">
                <a16:creationId xmlns:a16="http://schemas.microsoft.com/office/drawing/2014/main" id="{4B1A3B2F-959D-3F9D-98BD-A6B02CC4D722}"/>
              </a:ext>
            </a:extLst>
          </p:cNvPr>
          <p:cNvGrpSpPr/>
          <p:nvPr/>
        </p:nvGrpSpPr>
        <p:grpSpPr>
          <a:xfrm>
            <a:off x="11716628" y="2111073"/>
            <a:ext cx="469668" cy="1620447"/>
            <a:chOff x="11716628" y="2111073"/>
            <a:chExt cx="469668" cy="1620447"/>
          </a:xfrm>
        </p:grpSpPr>
        <p:sp>
          <p:nvSpPr>
            <p:cNvPr id="19" name="Right Brace 18">
              <a:extLst>
                <a:ext uri="{FF2B5EF4-FFF2-40B4-BE49-F238E27FC236}">
                  <a16:creationId xmlns:a16="http://schemas.microsoft.com/office/drawing/2014/main" id="{B673AA6B-681B-EEDF-A799-FDAABDB37434}"/>
                </a:ext>
              </a:extLst>
            </p:cNvPr>
            <p:cNvSpPr/>
            <p:nvPr/>
          </p:nvSpPr>
          <p:spPr>
            <a:xfrm>
              <a:off x="11716628" y="2672085"/>
              <a:ext cx="240039" cy="959655"/>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17A15387-773B-D057-E5A0-32AB2B99DC88}"/>
                </a:ext>
              </a:extLst>
            </p:cNvPr>
            <p:cNvSpPr txBox="1"/>
            <p:nvPr/>
          </p:nvSpPr>
          <p:spPr>
            <a:xfrm rot="5400000">
              <a:off x="11237573" y="2782797"/>
              <a:ext cx="1620447" cy="276999"/>
            </a:xfrm>
            <a:prstGeom prst="rect">
              <a:avLst/>
            </a:prstGeom>
            <a:noFill/>
          </p:spPr>
          <p:txBody>
            <a:bodyPr wrap="square" rtlCol="0">
              <a:spAutoFit/>
            </a:bodyPr>
            <a:lstStyle/>
            <a:p>
              <a:pPr algn="ctr"/>
              <a:r>
                <a:rPr lang="en-US" sz="1200" b="1" dirty="0">
                  <a:latin typeface="Segoe UI" panose="020B0502040204020203" pitchFamily="34" charset="0"/>
                  <a:cs typeface="Segoe UI" panose="020B0502040204020203" pitchFamily="34" charset="0"/>
                </a:rPr>
                <a:t>Second allocation</a:t>
              </a:r>
            </a:p>
          </p:txBody>
        </p:sp>
      </p:grpSp>
      <p:grpSp>
        <p:nvGrpSpPr>
          <p:cNvPr id="23" name="Group 22">
            <a:extLst>
              <a:ext uri="{FF2B5EF4-FFF2-40B4-BE49-F238E27FC236}">
                <a16:creationId xmlns:a16="http://schemas.microsoft.com/office/drawing/2014/main" id="{0BFA54F5-368A-014E-ECC6-643B15E0C343}"/>
              </a:ext>
            </a:extLst>
          </p:cNvPr>
          <p:cNvGrpSpPr/>
          <p:nvPr/>
        </p:nvGrpSpPr>
        <p:grpSpPr>
          <a:xfrm>
            <a:off x="11716627" y="3566362"/>
            <a:ext cx="469668" cy="1751754"/>
            <a:chOff x="11716628" y="2521314"/>
            <a:chExt cx="469668" cy="1751754"/>
          </a:xfrm>
        </p:grpSpPr>
        <p:sp>
          <p:nvSpPr>
            <p:cNvPr id="24" name="Right Brace 23">
              <a:extLst>
                <a:ext uri="{FF2B5EF4-FFF2-40B4-BE49-F238E27FC236}">
                  <a16:creationId xmlns:a16="http://schemas.microsoft.com/office/drawing/2014/main" id="{83330F31-A5DF-AC43-12AF-E2A72534D447}"/>
                </a:ext>
              </a:extLst>
            </p:cNvPr>
            <p:cNvSpPr/>
            <p:nvPr/>
          </p:nvSpPr>
          <p:spPr>
            <a:xfrm>
              <a:off x="11716628" y="2672085"/>
              <a:ext cx="240039" cy="959655"/>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66ED2E2B-13B6-E5A5-AC93-33C669A19821}"/>
                </a:ext>
              </a:extLst>
            </p:cNvPr>
            <p:cNvSpPr txBox="1"/>
            <p:nvPr/>
          </p:nvSpPr>
          <p:spPr>
            <a:xfrm rot="5400000">
              <a:off x="11171920" y="3258691"/>
              <a:ext cx="1751754" cy="276999"/>
            </a:xfrm>
            <a:prstGeom prst="rect">
              <a:avLst/>
            </a:prstGeom>
            <a:noFill/>
          </p:spPr>
          <p:txBody>
            <a:bodyPr wrap="square" rtlCol="0">
              <a:spAutoFit/>
            </a:bodyPr>
            <a:lstStyle/>
            <a:p>
              <a:pPr algn="ctr"/>
              <a:r>
                <a:rPr lang="en-US" sz="1200" b="1" dirty="0">
                  <a:latin typeface="Segoe UI" panose="020B0502040204020203" pitchFamily="34" charset="0"/>
                  <a:cs typeface="Segoe UI" panose="020B0502040204020203" pitchFamily="34" charset="0"/>
                </a:rPr>
                <a:t>First allocation</a:t>
              </a:r>
            </a:p>
          </p:txBody>
        </p:sp>
      </p:grpSp>
    </p:spTree>
    <p:extLst>
      <p:ext uri="{BB962C8B-B14F-4D97-AF65-F5344CB8AC3E}">
        <p14:creationId xmlns:p14="http://schemas.microsoft.com/office/powerpoint/2010/main" val="365327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3F8C-468B-D12A-8825-15045CD87B5D}"/>
              </a:ext>
            </a:extLst>
          </p:cNvPr>
          <p:cNvSpPr>
            <a:spLocks noGrp="1"/>
          </p:cNvSpPr>
          <p:nvPr>
            <p:ph type="title"/>
          </p:nvPr>
        </p:nvSpPr>
        <p:spPr>
          <a:xfrm>
            <a:off x="22654" y="-98854"/>
            <a:ext cx="6822989" cy="803189"/>
          </a:xfrm>
        </p:spPr>
        <p:txBody>
          <a:bodyPr>
            <a:normAutofit/>
          </a:bodyPr>
          <a:lstStyle/>
          <a:p>
            <a:r>
              <a:rPr lang="en-US" sz="4000" dirty="0"/>
              <a:t>Address Sanitization</a:t>
            </a:r>
          </a:p>
        </p:txBody>
      </p:sp>
      <p:sp>
        <p:nvSpPr>
          <p:cNvPr id="3" name="Content Placeholder 2">
            <a:extLst>
              <a:ext uri="{FF2B5EF4-FFF2-40B4-BE49-F238E27FC236}">
                <a16:creationId xmlns:a16="http://schemas.microsoft.com/office/drawing/2014/main" id="{2A8D8BC3-FE56-7DBA-9235-09FA6CA30072}"/>
              </a:ext>
            </a:extLst>
          </p:cNvPr>
          <p:cNvSpPr>
            <a:spLocks noGrp="1"/>
          </p:cNvSpPr>
          <p:nvPr>
            <p:ph idx="1"/>
          </p:nvPr>
        </p:nvSpPr>
        <p:spPr>
          <a:xfrm>
            <a:off x="0" y="543697"/>
            <a:ext cx="7216506" cy="6413153"/>
          </a:xfrm>
        </p:spPr>
        <p:txBody>
          <a:bodyPr>
            <a:normAutofit/>
          </a:bodyPr>
          <a:lstStyle/>
          <a:p>
            <a:r>
              <a:rPr lang="en-US" dirty="0"/>
              <a:t>To catch those kinds of errors, a sanitizer can use </a:t>
            </a:r>
            <a:r>
              <a:rPr lang="en-US" b="1" i="1" dirty="0"/>
              <a:t>redzones</a:t>
            </a:r>
          </a:p>
          <a:p>
            <a:pPr lvl="1"/>
            <a:r>
              <a:rPr lang="en-US" dirty="0"/>
              <a:t>The heap allocator will “</a:t>
            </a:r>
            <a:r>
              <a:rPr lang="en-US" dirty="0" err="1"/>
              <a:t>overallocate</a:t>
            </a:r>
            <a:r>
              <a:rPr lang="en-US" dirty="0"/>
              <a:t>,” placing an object in the middle of a heap region that is bigger than the object</a:t>
            </a:r>
          </a:p>
          <a:p>
            <a:pPr lvl="1"/>
            <a:r>
              <a:rPr lang="en-US" dirty="0"/>
              <a:t>The shadow memory for the redzones will be marked as invalid</a:t>
            </a:r>
          </a:p>
          <a:p>
            <a:pPr lvl="1"/>
            <a:r>
              <a:rPr lang="en-US" dirty="0"/>
              <a:t>This approach guarantees that invalid memory accesses “near” an object will be detected</a:t>
            </a:r>
          </a:p>
          <a:p>
            <a:r>
              <a:rPr lang="en-US" dirty="0"/>
              <a:t>There is a trade-off between:</a:t>
            </a:r>
          </a:p>
          <a:p>
            <a:pPr lvl="1"/>
            <a:r>
              <a:rPr lang="en-US" dirty="0"/>
              <a:t>The coverage of the memory errors that you can detect</a:t>
            </a:r>
          </a:p>
          <a:p>
            <a:pPr lvl="1"/>
            <a:r>
              <a:rPr lang="en-US" dirty="0"/>
              <a:t>The excess memory consumed by redzones (and excess CPU work incurred by checks)</a:t>
            </a:r>
          </a:p>
          <a:p>
            <a:r>
              <a:rPr lang="en-US" dirty="0"/>
              <a:t>The redzone approach can also be used to protect stack variables and global variables!</a:t>
            </a:r>
          </a:p>
        </p:txBody>
      </p:sp>
      <p:grpSp>
        <p:nvGrpSpPr>
          <p:cNvPr id="36" name="Group 35">
            <a:extLst>
              <a:ext uri="{FF2B5EF4-FFF2-40B4-BE49-F238E27FC236}">
                <a16:creationId xmlns:a16="http://schemas.microsoft.com/office/drawing/2014/main" id="{BEC209DB-A573-5B1F-6B39-ECA9BCBF0604}"/>
              </a:ext>
            </a:extLst>
          </p:cNvPr>
          <p:cNvGrpSpPr/>
          <p:nvPr/>
        </p:nvGrpSpPr>
        <p:grpSpPr>
          <a:xfrm>
            <a:off x="7705345" y="2298643"/>
            <a:ext cx="1514383" cy="3159327"/>
            <a:chOff x="7705345" y="2298643"/>
            <a:chExt cx="1514383" cy="3159327"/>
          </a:xfrm>
        </p:grpSpPr>
        <p:sp>
          <p:nvSpPr>
            <p:cNvPr id="4" name="Rectangle 3">
              <a:extLst>
                <a:ext uri="{FF2B5EF4-FFF2-40B4-BE49-F238E27FC236}">
                  <a16:creationId xmlns:a16="http://schemas.microsoft.com/office/drawing/2014/main" id="{94B0A7AC-CCB8-F793-3FD2-7BE023B75247}"/>
                </a:ext>
              </a:extLst>
            </p:cNvPr>
            <p:cNvSpPr/>
            <p:nvPr/>
          </p:nvSpPr>
          <p:spPr>
            <a:xfrm>
              <a:off x="7705345" y="2298643"/>
              <a:ext cx="1507751" cy="734976"/>
            </a:xfrm>
            <a:prstGeom prst="rect">
              <a:avLst/>
            </a:prstGeom>
            <a:solidFill>
              <a:srgbClr val="FFCCCC"/>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Redzone</a:t>
              </a:r>
            </a:p>
          </p:txBody>
        </p:sp>
        <p:sp>
          <p:nvSpPr>
            <p:cNvPr id="14" name="Rectangle 13">
              <a:extLst>
                <a:ext uri="{FF2B5EF4-FFF2-40B4-BE49-F238E27FC236}">
                  <a16:creationId xmlns:a16="http://schemas.microsoft.com/office/drawing/2014/main" id="{93A626EE-89BA-21D0-BC20-72A3A9E575BD}"/>
                </a:ext>
              </a:extLst>
            </p:cNvPr>
            <p:cNvSpPr/>
            <p:nvPr/>
          </p:nvSpPr>
          <p:spPr>
            <a:xfrm>
              <a:off x="7711977" y="4722994"/>
              <a:ext cx="1507751" cy="734976"/>
            </a:xfrm>
            <a:prstGeom prst="rect">
              <a:avLst/>
            </a:prstGeom>
            <a:solidFill>
              <a:srgbClr val="FFCCCC"/>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Redzone</a:t>
              </a:r>
            </a:p>
          </p:txBody>
        </p:sp>
        <p:sp>
          <p:nvSpPr>
            <p:cNvPr id="15" name="Rectangle 14">
              <a:extLst>
                <a:ext uri="{FF2B5EF4-FFF2-40B4-BE49-F238E27FC236}">
                  <a16:creationId xmlns:a16="http://schemas.microsoft.com/office/drawing/2014/main" id="{277A60B3-99C4-89DE-CEBA-A6ABFB82836A}"/>
                </a:ext>
              </a:extLst>
            </p:cNvPr>
            <p:cNvSpPr/>
            <p:nvPr/>
          </p:nvSpPr>
          <p:spPr>
            <a:xfrm>
              <a:off x="7708661" y="3037016"/>
              <a:ext cx="1507751" cy="1685978"/>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Heap object</a:t>
              </a:r>
            </a:p>
          </p:txBody>
        </p:sp>
      </p:grpSp>
      <p:sp>
        <p:nvSpPr>
          <p:cNvPr id="18" name="TextBox 17">
            <a:extLst>
              <a:ext uri="{FF2B5EF4-FFF2-40B4-BE49-F238E27FC236}">
                <a16:creationId xmlns:a16="http://schemas.microsoft.com/office/drawing/2014/main" id="{451DC6F9-7FF9-F1A2-7063-297E1F633CB4}"/>
              </a:ext>
            </a:extLst>
          </p:cNvPr>
          <p:cNvSpPr txBox="1"/>
          <p:nvPr/>
        </p:nvSpPr>
        <p:spPr>
          <a:xfrm>
            <a:off x="7150810" y="1023103"/>
            <a:ext cx="2630083" cy="1272143"/>
          </a:xfrm>
          <a:prstGeom prst="rect">
            <a:avLst/>
          </a:prstGeom>
          <a:noFill/>
        </p:spPr>
        <p:txBody>
          <a:bodyPr wrap="square" rtlCol="0">
            <a:spAutoFit/>
          </a:bodyPr>
          <a:lstStyle/>
          <a:p>
            <a:pPr algn="ctr">
              <a:lnSpc>
                <a:spcPts val="2300"/>
              </a:lnSpc>
            </a:pPr>
            <a:r>
              <a:rPr lang="en-US" sz="2400" b="1" dirty="0">
                <a:latin typeface="Segoe UI" panose="020B0502040204020203" pitchFamily="34" charset="0"/>
                <a:cs typeface="Segoe UI" panose="020B0502040204020203" pitchFamily="34" charset="0"/>
              </a:rPr>
              <a:t>Heap allocation:</a:t>
            </a:r>
          </a:p>
          <a:p>
            <a:pPr algn="ctr">
              <a:lnSpc>
                <a:spcPts val="2300"/>
              </a:lnSpc>
            </a:pPr>
            <a:r>
              <a:rPr lang="en-US" sz="2400" b="1" dirty="0">
                <a:latin typeface="Segoe UI" panose="020B0502040204020203" pitchFamily="34" charset="0"/>
                <a:cs typeface="Segoe UI" panose="020B0502040204020203" pitchFamily="34" charset="0"/>
              </a:rPr>
              <a:t>24 byte object with 16 byte redzones</a:t>
            </a:r>
          </a:p>
        </p:txBody>
      </p:sp>
      <p:grpSp>
        <p:nvGrpSpPr>
          <p:cNvPr id="37" name="Group 36">
            <a:extLst>
              <a:ext uri="{FF2B5EF4-FFF2-40B4-BE49-F238E27FC236}">
                <a16:creationId xmlns:a16="http://schemas.microsoft.com/office/drawing/2014/main" id="{0461DDFA-0B39-8845-F355-3A494E7F6515}"/>
              </a:ext>
            </a:extLst>
          </p:cNvPr>
          <p:cNvGrpSpPr/>
          <p:nvPr/>
        </p:nvGrpSpPr>
        <p:grpSpPr>
          <a:xfrm>
            <a:off x="9832884" y="922733"/>
            <a:ext cx="2394217" cy="5545972"/>
            <a:chOff x="9832884" y="922733"/>
            <a:chExt cx="2394217" cy="5545972"/>
          </a:xfrm>
        </p:grpSpPr>
        <p:sp>
          <p:nvSpPr>
            <p:cNvPr id="5" name="Rectangle 4">
              <a:extLst>
                <a:ext uri="{FF2B5EF4-FFF2-40B4-BE49-F238E27FC236}">
                  <a16:creationId xmlns:a16="http://schemas.microsoft.com/office/drawing/2014/main" id="{1AA89DF7-79E8-89B7-1D8E-1DE92883687E}"/>
                </a:ext>
              </a:extLst>
            </p:cNvPr>
            <p:cNvSpPr/>
            <p:nvPr/>
          </p:nvSpPr>
          <p:spPr>
            <a:xfrm>
              <a:off x="10045612" y="3672486"/>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6" name="Rectangle 5">
              <a:extLst>
                <a:ext uri="{FF2B5EF4-FFF2-40B4-BE49-F238E27FC236}">
                  <a16:creationId xmlns:a16="http://schemas.microsoft.com/office/drawing/2014/main" id="{9F5A9B3A-6935-C35E-8F91-2734C387251C}"/>
                </a:ext>
              </a:extLst>
            </p:cNvPr>
            <p:cNvSpPr/>
            <p:nvPr/>
          </p:nvSpPr>
          <p:spPr>
            <a:xfrm>
              <a:off x="10045611" y="4193059"/>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7" name="Rectangle 6">
              <a:extLst>
                <a:ext uri="{FF2B5EF4-FFF2-40B4-BE49-F238E27FC236}">
                  <a16:creationId xmlns:a16="http://schemas.microsoft.com/office/drawing/2014/main" id="{935684F9-FA8C-5793-DCA4-3744EB7E28EB}"/>
                </a:ext>
              </a:extLst>
            </p:cNvPr>
            <p:cNvSpPr/>
            <p:nvPr/>
          </p:nvSpPr>
          <p:spPr>
            <a:xfrm>
              <a:off x="10045610" y="3151913"/>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0</a:t>
              </a:r>
            </a:p>
          </p:txBody>
        </p:sp>
        <p:sp>
          <p:nvSpPr>
            <p:cNvPr id="8" name="Rectangle 7">
              <a:extLst>
                <a:ext uri="{FF2B5EF4-FFF2-40B4-BE49-F238E27FC236}">
                  <a16:creationId xmlns:a16="http://schemas.microsoft.com/office/drawing/2014/main" id="{B45EEE3A-FA80-0562-13B4-20D29B40C3D0}"/>
                </a:ext>
              </a:extLst>
            </p:cNvPr>
            <p:cNvSpPr/>
            <p:nvPr/>
          </p:nvSpPr>
          <p:spPr>
            <a:xfrm>
              <a:off x="10045610" y="2631340"/>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9" name="Rectangle 8">
              <a:extLst>
                <a:ext uri="{FF2B5EF4-FFF2-40B4-BE49-F238E27FC236}">
                  <a16:creationId xmlns:a16="http://schemas.microsoft.com/office/drawing/2014/main" id="{CDD21339-64B9-DDAE-2003-0770E6491B1C}"/>
                </a:ext>
              </a:extLst>
            </p:cNvPr>
            <p:cNvSpPr/>
            <p:nvPr/>
          </p:nvSpPr>
          <p:spPr>
            <a:xfrm>
              <a:off x="10045609" y="2110767"/>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25" name="Rectangle 24">
              <a:extLst>
                <a:ext uri="{FF2B5EF4-FFF2-40B4-BE49-F238E27FC236}">
                  <a16:creationId xmlns:a16="http://schemas.microsoft.com/office/drawing/2014/main" id="{B9B96975-316F-1BB1-FF50-A968441C2062}"/>
                </a:ext>
              </a:extLst>
            </p:cNvPr>
            <p:cNvSpPr/>
            <p:nvPr/>
          </p:nvSpPr>
          <p:spPr>
            <a:xfrm>
              <a:off x="10045609" y="4692583"/>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sp>
          <p:nvSpPr>
            <p:cNvPr id="26" name="TextBox 25">
              <a:extLst>
                <a:ext uri="{FF2B5EF4-FFF2-40B4-BE49-F238E27FC236}">
                  <a16:creationId xmlns:a16="http://schemas.microsoft.com/office/drawing/2014/main" id="{E423AF0E-ED87-D354-C84F-C4331035B823}"/>
                </a:ext>
              </a:extLst>
            </p:cNvPr>
            <p:cNvSpPr txBox="1"/>
            <p:nvPr/>
          </p:nvSpPr>
          <p:spPr>
            <a:xfrm rot="5400000">
              <a:off x="10524991" y="5839607"/>
              <a:ext cx="734976" cy="523220"/>
            </a:xfrm>
            <a:prstGeom prst="rect">
              <a:avLst/>
            </a:prstGeom>
            <a:noFill/>
          </p:spPr>
          <p:txBody>
            <a:bodyPr wrap="square" rtlCol="0">
              <a:spAutoFit/>
            </a:bodyPr>
            <a:lstStyle/>
            <a:p>
              <a:r>
                <a:rPr lang="en-US" sz="2800" b="1" dirty="0">
                  <a:latin typeface="Segoe UI" panose="020B0502040204020203" pitchFamily="34" charset="0"/>
                  <a:cs typeface="Segoe UI" panose="020B0502040204020203" pitchFamily="34" charset="0"/>
                </a:rPr>
                <a:t>. . .</a:t>
              </a:r>
            </a:p>
          </p:txBody>
        </p:sp>
        <p:sp>
          <p:nvSpPr>
            <p:cNvPr id="27" name="TextBox 26">
              <a:extLst>
                <a:ext uri="{FF2B5EF4-FFF2-40B4-BE49-F238E27FC236}">
                  <a16:creationId xmlns:a16="http://schemas.microsoft.com/office/drawing/2014/main" id="{8E550500-9C35-5DD0-CFF5-B07203572668}"/>
                </a:ext>
              </a:extLst>
            </p:cNvPr>
            <p:cNvSpPr txBox="1"/>
            <p:nvPr/>
          </p:nvSpPr>
          <p:spPr>
            <a:xfrm rot="5400000">
              <a:off x="10524991" y="1549716"/>
              <a:ext cx="734976" cy="523220"/>
            </a:xfrm>
            <a:prstGeom prst="rect">
              <a:avLst/>
            </a:prstGeom>
            <a:noFill/>
          </p:spPr>
          <p:txBody>
            <a:bodyPr wrap="square" rtlCol="0">
              <a:spAutoFit/>
            </a:bodyPr>
            <a:lstStyle/>
            <a:p>
              <a:r>
                <a:rPr lang="en-US" sz="2800" b="1" dirty="0">
                  <a:latin typeface="Segoe UI" panose="020B0502040204020203" pitchFamily="34" charset="0"/>
                  <a:cs typeface="Segoe UI" panose="020B0502040204020203" pitchFamily="34" charset="0"/>
                </a:rPr>
                <a:t>. . .</a:t>
              </a:r>
            </a:p>
          </p:txBody>
        </p:sp>
        <p:sp>
          <p:nvSpPr>
            <p:cNvPr id="28" name="TextBox 27">
              <a:extLst>
                <a:ext uri="{FF2B5EF4-FFF2-40B4-BE49-F238E27FC236}">
                  <a16:creationId xmlns:a16="http://schemas.microsoft.com/office/drawing/2014/main" id="{D4F213D1-4726-3EE4-5CE8-CC98CC478A77}"/>
                </a:ext>
              </a:extLst>
            </p:cNvPr>
            <p:cNvSpPr txBox="1"/>
            <p:nvPr/>
          </p:nvSpPr>
          <p:spPr>
            <a:xfrm>
              <a:off x="9832884" y="922733"/>
              <a:ext cx="1933199" cy="521105"/>
            </a:xfrm>
            <a:prstGeom prst="rect">
              <a:avLst/>
            </a:prstGeom>
            <a:noFill/>
          </p:spPr>
          <p:txBody>
            <a:bodyPr wrap="square" rtlCol="0">
              <a:spAutoFit/>
            </a:bodyPr>
            <a:lstStyle/>
            <a:p>
              <a:pPr algn="ctr">
                <a:lnSpc>
                  <a:spcPts val="1600"/>
                </a:lnSpc>
              </a:pPr>
              <a:r>
                <a:rPr lang="en-US" sz="2400" b="1" dirty="0">
                  <a:latin typeface="Segoe UI" panose="020B0502040204020203" pitchFamily="34" charset="0"/>
                  <a:cs typeface="Segoe UI" panose="020B0502040204020203" pitchFamily="34" charset="0"/>
                </a:rPr>
                <a:t>Shadow memory</a:t>
              </a:r>
            </a:p>
          </p:txBody>
        </p:sp>
        <p:grpSp>
          <p:nvGrpSpPr>
            <p:cNvPr id="23" name="Group 22">
              <a:extLst>
                <a:ext uri="{FF2B5EF4-FFF2-40B4-BE49-F238E27FC236}">
                  <a16:creationId xmlns:a16="http://schemas.microsoft.com/office/drawing/2014/main" id="{0BFA54F5-368A-014E-ECC6-643B15E0C343}"/>
                </a:ext>
              </a:extLst>
            </p:cNvPr>
            <p:cNvGrpSpPr/>
            <p:nvPr/>
          </p:nvGrpSpPr>
          <p:grpSpPr>
            <a:xfrm>
              <a:off x="11649560" y="3171610"/>
              <a:ext cx="577541" cy="1484306"/>
              <a:chOff x="11716628" y="2672085"/>
              <a:chExt cx="577541" cy="1484306"/>
            </a:xfrm>
          </p:grpSpPr>
          <p:sp>
            <p:nvSpPr>
              <p:cNvPr id="24" name="Right Brace 23">
                <a:extLst>
                  <a:ext uri="{FF2B5EF4-FFF2-40B4-BE49-F238E27FC236}">
                    <a16:creationId xmlns:a16="http://schemas.microsoft.com/office/drawing/2014/main" id="{83330F31-A5DF-AC43-12AF-E2A72534D447}"/>
                  </a:ext>
                </a:extLst>
              </p:cNvPr>
              <p:cNvSpPr/>
              <p:nvPr/>
            </p:nvSpPr>
            <p:spPr>
              <a:xfrm>
                <a:off x="11716628" y="2672085"/>
                <a:ext cx="240039" cy="1484306"/>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66ED2E2B-13B6-E5A5-AC93-33C669A19821}"/>
                  </a:ext>
                </a:extLst>
              </p:cNvPr>
              <p:cNvSpPr txBox="1"/>
              <p:nvPr/>
            </p:nvSpPr>
            <p:spPr>
              <a:xfrm rot="5400000">
                <a:off x="11583495" y="3254016"/>
                <a:ext cx="1052015"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Object</a:t>
                </a:r>
              </a:p>
            </p:txBody>
          </p:sp>
        </p:grpSp>
        <p:sp>
          <p:nvSpPr>
            <p:cNvPr id="10" name="Rectangle 9">
              <a:extLst>
                <a:ext uri="{FF2B5EF4-FFF2-40B4-BE49-F238E27FC236}">
                  <a16:creationId xmlns:a16="http://schemas.microsoft.com/office/drawing/2014/main" id="{DA294328-DF2F-4507-1B09-170741D3084C}"/>
                </a:ext>
              </a:extLst>
            </p:cNvPr>
            <p:cNvSpPr/>
            <p:nvPr/>
          </p:nvSpPr>
          <p:spPr>
            <a:xfrm>
              <a:off x="10045609" y="5213156"/>
              <a:ext cx="1507751" cy="520573"/>
            </a:xfrm>
            <a:prstGeom prst="rect">
              <a:avLst/>
            </a:prstGeom>
            <a:solidFill>
              <a:schemeClr val="tx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b="1" dirty="0">
                  <a:solidFill>
                    <a:schemeClr val="bg1"/>
                  </a:solidFill>
                  <a:latin typeface="Segoe UI" panose="020B0502040204020203" pitchFamily="34" charset="0"/>
                  <a:cs typeface="Segoe UI" panose="020B0502040204020203" pitchFamily="34" charset="0"/>
                </a:rPr>
                <a:t>255</a:t>
              </a:r>
            </a:p>
          </p:txBody>
        </p:sp>
        <p:grpSp>
          <p:nvGrpSpPr>
            <p:cNvPr id="16" name="Group 15">
              <a:extLst>
                <a:ext uri="{FF2B5EF4-FFF2-40B4-BE49-F238E27FC236}">
                  <a16:creationId xmlns:a16="http://schemas.microsoft.com/office/drawing/2014/main" id="{2D6DED8A-C1CA-BB90-D9FB-95D5B0C4BC73}"/>
                </a:ext>
              </a:extLst>
            </p:cNvPr>
            <p:cNvGrpSpPr/>
            <p:nvPr/>
          </p:nvGrpSpPr>
          <p:grpSpPr>
            <a:xfrm>
              <a:off x="11649560" y="1961548"/>
              <a:ext cx="577540" cy="1312281"/>
              <a:chOff x="11716628" y="2974459"/>
              <a:chExt cx="577540" cy="1312281"/>
            </a:xfrm>
          </p:grpSpPr>
          <p:sp>
            <p:nvSpPr>
              <p:cNvPr id="20" name="Right Brace 19">
                <a:extLst>
                  <a:ext uri="{FF2B5EF4-FFF2-40B4-BE49-F238E27FC236}">
                    <a16:creationId xmlns:a16="http://schemas.microsoft.com/office/drawing/2014/main" id="{4D9B9F94-646C-455B-67FF-EC5C76AF08AD}"/>
                  </a:ext>
                </a:extLst>
              </p:cNvPr>
              <p:cNvSpPr/>
              <p:nvPr/>
            </p:nvSpPr>
            <p:spPr>
              <a:xfrm>
                <a:off x="11716628" y="3125350"/>
                <a:ext cx="240039" cy="1009467"/>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AEB14D00-8122-A75D-FDD5-B0A6E51200E8}"/>
                  </a:ext>
                </a:extLst>
              </p:cNvPr>
              <p:cNvSpPr txBox="1"/>
              <p:nvPr/>
            </p:nvSpPr>
            <p:spPr>
              <a:xfrm rot="5400000">
                <a:off x="11453361" y="3445934"/>
                <a:ext cx="1312281"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Redzone</a:t>
                </a:r>
              </a:p>
            </p:txBody>
          </p:sp>
        </p:grpSp>
        <p:grpSp>
          <p:nvGrpSpPr>
            <p:cNvPr id="31" name="Group 30">
              <a:extLst>
                <a:ext uri="{FF2B5EF4-FFF2-40B4-BE49-F238E27FC236}">
                  <a16:creationId xmlns:a16="http://schemas.microsoft.com/office/drawing/2014/main" id="{B175826D-3AF6-938C-33D1-E9FC1124AA9F}"/>
                </a:ext>
              </a:extLst>
            </p:cNvPr>
            <p:cNvGrpSpPr/>
            <p:nvPr/>
          </p:nvGrpSpPr>
          <p:grpSpPr>
            <a:xfrm>
              <a:off x="11649560" y="4585728"/>
              <a:ext cx="577540" cy="1222142"/>
              <a:chOff x="11716628" y="2999173"/>
              <a:chExt cx="577540" cy="1222142"/>
            </a:xfrm>
          </p:grpSpPr>
          <p:sp>
            <p:nvSpPr>
              <p:cNvPr id="32" name="Right Brace 31">
                <a:extLst>
                  <a:ext uri="{FF2B5EF4-FFF2-40B4-BE49-F238E27FC236}">
                    <a16:creationId xmlns:a16="http://schemas.microsoft.com/office/drawing/2014/main" id="{FD55660A-B6F7-5F91-4176-31912FE471B6}"/>
                  </a:ext>
                </a:extLst>
              </p:cNvPr>
              <p:cNvSpPr/>
              <p:nvPr/>
            </p:nvSpPr>
            <p:spPr>
              <a:xfrm>
                <a:off x="11716628" y="3125350"/>
                <a:ext cx="240039" cy="1009467"/>
              </a:xfrm>
              <a:prstGeom prst="rightBrace">
                <a:avLst>
                  <a:gd name="adj1" fmla="val 0"/>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7CCC94F8-68D5-D4F5-5CFB-D5F8C12094AB}"/>
                  </a:ext>
                </a:extLst>
              </p:cNvPr>
              <p:cNvSpPr txBox="1"/>
              <p:nvPr/>
            </p:nvSpPr>
            <p:spPr>
              <a:xfrm rot="5400000">
                <a:off x="11498431" y="3425578"/>
                <a:ext cx="1222142"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Redzone</a:t>
                </a:r>
              </a:p>
            </p:txBody>
          </p:sp>
        </p:grpSp>
      </p:grpSp>
    </p:spTree>
    <p:extLst>
      <p:ext uri="{BB962C8B-B14F-4D97-AF65-F5344CB8AC3E}">
        <p14:creationId xmlns:p14="http://schemas.microsoft.com/office/powerpoint/2010/main" val="251486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DC2D-411E-A70B-F2E5-DD87F48062E4}"/>
              </a:ext>
            </a:extLst>
          </p:cNvPr>
          <p:cNvSpPr>
            <a:spLocks noGrp="1"/>
          </p:cNvSpPr>
          <p:nvPr>
            <p:ph type="title"/>
          </p:nvPr>
        </p:nvSpPr>
        <p:spPr>
          <a:xfrm>
            <a:off x="838200" y="-17936"/>
            <a:ext cx="10515600" cy="1325563"/>
          </a:xfrm>
        </p:spPr>
        <p:txBody>
          <a:bodyPr/>
          <a:lstStyle/>
          <a:p>
            <a:r>
              <a:rPr lang="en-US" dirty="0"/>
              <a:t>More Sanitizer Goodness</a:t>
            </a:r>
          </a:p>
        </p:txBody>
      </p:sp>
      <p:sp>
        <p:nvSpPr>
          <p:cNvPr id="3" name="Content Placeholder 2">
            <a:extLst>
              <a:ext uri="{FF2B5EF4-FFF2-40B4-BE49-F238E27FC236}">
                <a16:creationId xmlns:a16="http://schemas.microsoft.com/office/drawing/2014/main" id="{255214D9-5A9E-8F8A-502A-35129023AD2B}"/>
              </a:ext>
            </a:extLst>
          </p:cNvPr>
          <p:cNvSpPr>
            <a:spLocks noGrp="1"/>
          </p:cNvSpPr>
          <p:nvPr>
            <p:ph idx="1"/>
          </p:nvPr>
        </p:nvSpPr>
        <p:spPr>
          <a:xfrm>
            <a:off x="1" y="1115355"/>
            <a:ext cx="5463946" cy="2047975"/>
          </a:xfrm>
        </p:spPr>
        <p:txBody>
          <a:bodyPr>
            <a:normAutofit/>
          </a:bodyPr>
          <a:lstStyle/>
          <a:p>
            <a:r>
              <a:rPr lang="en-US" dirty="0"/>
              <a:t>Sanitizers can detect various problems involving undefined (or otherwise undesired) behavior</a:t>
            </a:r>
          </a:p>
          <a:p>
            <a:pPr lvl="1"/>
            <a:r>
              <a:rPr lang="en-US" dirty="0"/>
              <a:t>Ex: Overflow on integers (both signed and unsigned)</a:t>
            </a:r>
          </a:p>
          <a:p>
            <a:endParaRPr lang="en-US" dirty="0"/>
          </a:p>
        </p:txBody>
      </p:sp>
      <p:sp>
        <p:nvSpPr>
          <p:cNvPr id="5" name="TextBox 4">
            <a:extLst>
              <a:ext uri="{FF2B5EF4-FFF2-40B4-BE49-F238E27FC236}">
                <a16:creationId xmlns:a16="http://schemas.microsoft.com/office/drawing/2014/main" id="{F97C3842-4BB3-DF3E-D271-64AE9043FCC5}"/>
              </a:ext>
            </a:extLst>
          </p:cNvPr>
          <p:cNvSpPr txBox="1"/>
          <p:nvPr/>
        </p:nvSpPr>
        <p:spPr>
          <a:xfrm>
            <a:off x="5779873" y="1201854"/>
            <a:ext cx="6412127" cy="2677656"/>
          </a:xfrm>
          <a:prstGeom prst="rect">
            <a:avLst/>
          </a:prstGeom>
          <a:noFill/>
        </p:spPr>
        <p:txBody>
          <a:bodyPr wrap="square">
            <a:spAutoFit/>
          </a:bodyPr>
          <a:lstStyle/>
          <a:p>
            <a:r>
              <a:rPr lang="en-US" sz="2400" dirty="0">
                <a:solidFill>
                  <a:schemeClr val="accent1"/>
                </a:solidFill>
                <a:latin typeface="Lucida Console" panose="020B0609040504020204" pitchFamily="49" charset="0"/>
              </a:rPr>
              <a:t>int</a:t>
            </a:r>
            <a:r>
              <a:rPr lang="en-US" sz="2400" dirty="0">
                <a:latin typeface="Lucida Console" panose="020B0609040504020204" pitchFamily="49" charset="0"/>
              </a:rPr>
              <a:t> main() {</a:t>
            </a:r>
          </a:p>
          <a:p>
            <a:r>
              <a:rPr lang="en-US" sz="2400" dirty="0">
                <a:latin typeface="Lucida Console" panose="020B0609040504020204" pitchFamily="49" charset="0"/>
              </a:rPr>
              <a:t>    </a:t>
            </a:r>
            <a:r>
              <a:rPr lang="en-US" sz="2400" dirty="0">
                <a:solidFill>
                  <a:schemeClr val="accent1"/>
                </a:solidFill>
                <a:latin typeface="Lucida Console" panose="020B0609040504020204" pitchFamily="49" charset="0"/>
              </a:rPr>
              <a:t>unsigned int </a:t>
            </a:r>
            <a:r>
              <a:rPr lang="en-US" sz="2400" dirty="0">
                <a:latin typeface="Lucida Console" panose="020B0609040504020204" pitchFamily="49" charset="0"/>
              </a:rPr>
              <a:t>k = </a:t>
            </a:r>
            <a:r>
              <a:rPr lang="en-US" sz="2400" dirty="0">
                <a:solidFill>
                  <a:schemeClr val="accent2"/>
                </a:solidFill>
                <a:latin typeface="Lucida Console" panose="020B0609040504020204" pitchFamily="49" charset="0"/>
              </a:rPr>
              <a:t>0xffffffff</a:t>
            </a:r>
            <a:r>
              <a:rPr lang="en-US" sz="2400" dirty="0">
                <a:latin typeface="Lucida Console" panose="020B0609040504020204" pitchFamily="49" charset="0"/>
              </a:rPr>
              <a:t>;</a:t>
            </a:r>
          </a:p>
          <a:p>
            <a:r>
              <a:rPr lang="en-US" sz="2400" dirty="0">
                <a:latin typeface="Lucida Console" panose="020B0609040504020204" pitchFamily="49" charset="0"/>
              </a:rPr>
              <a:t>    </a:t>
            </a:r>
            <a:r>
              <a:rPr lang="en-US" sz="2400" dirty="0" err="1">
                <a:latin typeface="Lucida Console" panose="020B0609040504020204" pitchFamily="49" charset="0"/>
              </a:rPr>
              <a:t>printf</a:t>
            </a:r>
            <a:r>
              <a:rPr lang="en-US" sz="2400" dirty="0">
                <a:latin typeface="Lucida Console" panose="020B0609040504020204" pitchFamily="49" charset="0"/>
              </a:rPr>
              <a:t>(</a:t>
            </a:r>
            <a:r>
              <a:rPr lang="en-US" sz="2400" dirty="0">
                <a:solidFill>
                  <a:schemeClr val="accent2"/>
                </a:solidFill>
                <a:latin typeface="Lucida Console" panose="020B0609040504020204" pitchFamily="49" charset="0"/>
              </a:rPr>
              <a:t>"%u\n"</a:t>
            </a:r>
            <a:r>
              <a:rPr lang="en-US" sz="2400" dirty="0">
                <a:latin typeface="Lucida Console" panose="020B0609040504020204" pitchFamily="49" charset="0"/>
              </a:rPr>
              <a:t>, k);</a:t>
            </a:r>
          </a:p>
          <a:p>
            <a:r>
              <a:rPr lang="en-US" sz="2400" dirty="0">
                <a:latin typeface="Lucida Console" panose="020B0609040504020204" pitchFamily="49" charset="0"/>
              </a:rPr>
              <a:t>    k += 1; </a:t>
            </a:r>
            <a:r>
              <a:rPr lang="en-US" sz="2400" dirty="0">
                <a:solidFill>
                  <a:srgbClr val="00B050"/>
                </a:solidFill>
                <a:latin typeface="Lucida Console" panose="020B0609040504020204" pitchFamily="49" charset="0"/>
              </a:rPr>
              <a:t>//Oh no---overflow!</a:t>
            </a:r>
          </a:p>
          <a:p>
            <a:r>
              <a:rPr lang="en-US" sz="2400" dirty="0">
                <a:latin typeface="Lucida Console" panose="020B0609040504020204" pitchFamily="49" charset="0"/>
              </a:rPr>
              <a:t>    </a:t>
            </a:r>
            <a:r>
              <a:rPr lang="en-US" sz="2400" dirty="0" err="1">
                <a:latin typeface="Lucida Console" panose="020B0609040504020204" pitchFamily="49" charset="0"/>
              </a:rPr>
              <a:t>printf</a:t>
            </a:r>
            <a:r>
              <a:rPr lang="en-US" sz="2400" dirty="0">
                <a:latin typeface="Lucida Console" panose="020B0609040504020204" pitchFamily="49" charset="0"/>
              </a:rPr>
              <a:t>(</a:t>
            </a:r>
            <a:r>
              <a:rPr lang="en-US" sz="2400" dirty="0">
                <a:solidFill>
                  <a:schemeClr val="accent2"/>
                </a:solidFill>
                <a:latin typeface="Lucida Console" panose="020B0609040504020204" pitchFamily="49" charset="0"/>
              </a:rPr>
              <a:t>"%u\n"</a:t>
            </a:r>
            <a:r>
              <a:rPr lang="en-US" sz="2400" dirty="0">
                <a:latin typeface="Lucida Console" panose="020B0609040504020204" pitchFamily="49" charset="0"/>
              </a:rPr>
              <a:t>, k);</a:t>
            </a:r>
          </a:p>
          <a:p>
            <a:r>
              <a:rPr lang="en-US" sz="2400" dirty="0">
                <a:latin typeface="Lucida Console" panose="020B0609040504020204" pitchFamily="49" charset="0"/>
              </a:rPr>
              <a:t>    </a:t>
            </a:r>
            <a:r>
              <a:rPr lang="en-US" sz="2400" dirty="0">
                <a:solidFill>
                  <a:schemeClr val="accent1"/>
                </a:solidFill>
                <a:latin typeface="Lucida Console" panose="020B0609040504020204" pitchFamily="49" charset="0"/>
              </a:rPr>
              <a:t>return</a:t>
            </a:r>
            <a:r>
              <a:rPr lang="en-US" sz="2400" dirty="0">
                <a:latin typeface="Lucida Console" panose="020B0609040504020204" pitchFamily="49" charset="0"/>
              </a:rPr>
              <a:t> </a:t>
            </a:r>
            <a:r>
              <a:rPr lang="en-US" sz="2400" dirty="0">
                <a:solidFill>
                  <a:schemeClr val="accent2"/>
                </a:solidFill>
                <a:latin typeface="Lucida Console" panose="020B0609040504020204" pitchFamily="49" charset="0"/>
              </a:rPr>
              <a:t>0</a:t>
            </a:r>
            <a:r>
              <a:rPr lang="en-US" sz="2400" dirty="0">
                <a:latin typeface="Lucida Console" panose="020B0609040504020204" pitchFamily="49" charset="0"/>
              </a:rPr>
              <a:t>;</a:t>
            </a:r>
          </a:p>
          <a:p>
            <a:r>
              <a:rPr lang="en-US" sz="2400" dirty="0">
                <a:latin typeface="Lucida Console" panose="020B0609040504020204" pitchFamily="49" charset="0"/>
              </a:rPr>
              <a:t>}</a:t>
            </a:r>
          </a:p>
        </p:txBody>
      </p:sp>
      <p:grpSp>
        <p:nvGrpSpPr>
          <p:cNvPr id="6" name="Group 5">
            <a:extLst>
              <a:ext uri="{FF2B5EF4-FFF2-40B4-BE49-F238E27FC236}">
                <a16:creationId xmlns:a16="http://schemas.microsoft.com/office/drawing/2014/main" id="{C14B4679-6949-A20D-CE2D-12806578CA74}"/>
              </a:ext>
            </a:extLst>
          </p:cNvPr>
          <p:cNvGrpSpPr/>
          <p:nvPr/>
        </p:nvGrpSpPr>
        <p:grpSpPr>
          <a:xfrm>
            <a:off x="5829172" y="4366863"/>
            <a:ext cx="6383905" cy="1854022"/>
            <a:chOff x="5980935" y="5826974"/>
            <a:chExt cx="4312244" cy="974661"/>
          </a:xfrm>
        </p:grpSpPr>
        <p:sp>
          <p:nvSpPr>
            <p:cNvPr id="7" name="Rectangle 6">
              <a:extLst>
                <a:ext uri="{FF2B5EF4-FFF2-40B4-BE49-F238E27FC236}">
                  <a16:creationId xmlns:a16="http://schemas.microsoft.com/office/drawing/2014/main" id="{65BD67C0-DFB3-06E0-B293-10DF5343E499}"/>
                </a:ext>
              </a:extLst>
            </p:cNvPr>
            <p:cNvSpPr/>
            <p:nvPr/>
          </p:nvSpPr>
          <p:spPr>
            <a:xfrm>
              <a:off x="5988137" y="5826974"/>
              <a:ext cx="4305042" cy="9746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45FD69-5310-4671-813F-1FC2B39D784F}"/>
                </a:ext>
              </a:extLst>
            </p:cNvPr>
            <p:cNvSpPr txBox="1"/>
            <p:nvPr/>
          </p:nvSpPr>
          <p:spPr>
            <a:xfrm rot="16200000">
              <a:off x="5735937" y="6147333"/>
              <a:ext cx="801846" cy="311849"/>
            </a:xfrm>
            <a:prstGeom prst="rect">
              <a:avLst/>
            </a:prstGeom>
            <a:noFill/>
          </p:spPr>
          <p:txBody>
            <a:bodyPr wrap="square" rtlCol="0">
              <a:spAutoFit/>
            </a:bodyPr>
            <a:lstStyle/>
            <a:p>
              <a:pPr algn="ctr"/>
              <a:r>
                <a:rPr lang="en-US" sz="2400" b="1" dirty="0">
                  <a:solidFill>
                    <a:schemeClr val="bg1"/>
                  </a:solidFill>
                  <a:latin typeface="Lucida Console" panose="020B0609040504020204" pitchFamily="49" charset="0"/>
                </a:rPr>
                <a:t>Console</a:t>
              </a:r>
            </a:p>
          </p:txBody>
        </p:sp>
        <p:cxnSp>
          <p:nvCxnSpPr>
            <p:cNvPr id="9" name="Straight Connector 8">
              <a:extLst>
                <a:ext uri="{FF2B5EF4-FFF2-40B4-BE49-F238E27FC236}">
                  <a16:creationId xmlns:a16="http://schemas.microsoft.com/office/drawing/2014/main" id="{DA9A73C5-71BF-7E0C-EE86-7F5B77BF295C}"/>
                </a:ext>
              </a:extLst>
            </p:cNvPr>
            <p:cNvCxnSpPr/>
            <p:nvPr/>
          </p:nvCxnSpPr>
          <p:spPr>
            <a:xfrm>
              <a:off x="6300425" y="5826974"/>
              <a:ext cx="0" cy="9746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E8FAE3E3-41B3-F8B7-27CE-921DB55F887A}"/>
              </a:ext>
            </a:extLst>
          </p:cNvPr>
          <p:cNvSpPr txBox="1"/>
          <p:nvPr/>
        </p:nvSpPr>
        <p:spPr>
          <a:xfrm>
            <a:off x="6397835" y="3998283"/>
            <a:ext cx="5674714" cy="1384995"/>
          </a:xfrm>
          <a:prstGeom prst="rect">
            <a:avLst/>
          </a:prstGeom>
          <a:noFill/>
        </p:spPr>
        <p:txBody>
          <a:bodyPr wrap="square" rtlCol="0">
            <a:spAutoFit/>
          </a:bodyPr>
          <a:lstStyle/>
          <a:p>
            <a:endParaRPr lang="en-US" sz="2800" dirty="0">
              <a:solidFill>
                <a:schemeClr val="bg1"/>
              </a:solidFill>
              <a:latin typeface="Lucida Console" panose="020B0609040504020204" pitchFamily="49" charset="0"/>
            </a:endParaRPr>
          </a:p>
          <a:p>
            <a:r>
              <a:rPr lang="en-US" sz="2800" dirty="0">
                <a:solidFill>
                  <a:schemeClr val="bg1"/>
                </a:solidFill>
                <a:latin typeface="Lucida Console" panose="020B0609040504020204" pitchFamily="49" charset="0"/>
              </a:rPr>
              <a:t>4294967295</a:t>
            </a:r>
          </a:p>
          <a:p>
            <a:r>
              <a:rPr lang="en-US" sz="2800" dirty="0">
                <a:solidFill>
                  <a:schemeClr val="bg1"/>
                </a:solidFill>
                <a:latin typeface="Lucida Console" panose="020B0609040504020204" pitchFamily="49" charset="0"/>
              </a:rPr>
              <a:t>0</a:t>
            </a:r>
          </a:p>
        </p:txBody>
      </p:sp>
      <p:sp>
        <p:nvSpPr>
          <p:cNvPr id="11" name="Rectangle 10">
            <a:extLst>
              <a:ext uri="{FF2B5EF4-FFF2-40B4-BE49-F238E27FC236}">
                <a16:creationId xmlns:a16="http://schemas.microsoft.com/office/drawing/2014/main" id="{582B2A36-DFBC-29B3-9223-67062AA2D361}"/>
              </a:ext>
            </a:extLst>
          </p:cNvPr>
          <p:cNvSpPr/>
          <p:nvPr/>
        </p:nvSpPr>
        <p:spPr>
          <a:xfrm>
            <a:off x="5839834" y="3969253"/>
            <a:ext cx="6352166" cy="39761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egoe UI" panose="020B0502040204020203" pitchFamily="34" charset="0"/>
                <a:cs typeface="Segoe UI" panose="020B0502040204020203" pitchFamily="34" charset="0"/>
              </a:rPr>
              <a:t>Compiled with no sanitizers</a:t>
            </a:r>
            <a:endParaRPr lang="en-US" sz="2400" b="1" dirty="0">
              <a:solidFill>
                <a:schemeClr val="tx1"/>
              </a:solidFill>
              <a:latin typeface="Lucida Console" panose="020B0609040504020204" pitchFamily="49" charset="0"/>
              <a:cs typeface="Segoe UI" panose="020B0502040204020203" pitchFamily="34" charset="0"/>
            </a:endParaRPr>
          </a:p>
        </p:txBody>
      </p:sp>
      <p:sp>
        <p:nvSpPr>
          <p:cNvPr id="12" name="TextBox 11">
            <a:extLst>
              <a:ext uri="{FF2B5EF4-FFF2-40B4-BE49-F238E27FC236}">
                <a16:creationId xmlns:a16="http://schemas.microsoft.com/office/drawing/2014/main" id="{431D4E9A-69AC-FE6A-1172-1698AD1223C4}"/>
              </a:ext>
            </a:extLst>
          </p:cNvPr>
          <p:cNvSpPr txBox="1"/>
          <p:nvPr/>
        </p:nvSpPr>
        <p:spPr>
          <a:xfrm>
            <a:off x="-98856" y="4044449"/>
            <a:ext cx="5489225" cy="1200329"/>
          </a:xfrm>
          <a:prstGeom prst="rect">
            <a:avLst/>
          </a:prstGeom>
          <a:noFill/>
        </p:spPr>
        <p:txBody>
          <a:bodyPr wrap="square" rtlCol="0">
            <a:spAutoFit/>
          </a:bodyPr>
          <a:lstStyle/>
          <a:p>
            <a:pPr algn="r"/>
            <a:r>
              <a:rPr lang="en-US" dirty="0">
                <a:latin typeface="Lucida Console" panose="020B0609040504020204" pitchFamily="49" charset="0"/>
              </a:rPr>
              <a:t>11111111’11111111’11111111’11111111</a:t>
            </a:r>
          </a:p>
          <a:p>
            <a:pPr algn="r"/>
            <a:r>
              <a:rPr lang="en-US" dirty="0">
                <a:latin typeface="Lucida Console" panose="020B0609040504020204" pitchFamily="49" charset="0"/>
              </a:rPr>
              <a:t>+ 1</a:t>
            </a:r>
          </a:p>
          <a:p>
            <a:pPr algn="r"/>
            <a:r>
              <a:rPr lang="en-US" dirty="0">
                <a:latin typeface="Lucida Console" panose="020B0609040504020204" pitchFamily="49" charset="0"/>
              </a:rPr>
              <a:t>------------------------------------</a:t>
            </a:r>
          </a:p>
          <a:p>
            <a:pPr algn="r"/>
            <a:r>
              <a:rPr lang="en-US" dirty="0">
                <a:latin typeface="Lucida Console" panose="020B0609040504020204" pitchFamily="49" charset="0"/>
              </a:rPr>
              <a:t>1’00000000’00000000’00000000’00000000</a:t>
            </a:r>
          </a:p>
        </p:txBody>
      </p:sp>
      <p:sp>
        <p:nvSpPr>
          <p:cNvPr id="13" name="TextBox 12">
            <a:extLst>
              <a:ext uri="{FF2B5EF4-FFF2-40B4-BE49-F238E27FC236}">
                <a16:creationId xmlns:a16="http://schemas.microsoft.com/office/drawing/2014/main" id="{45D8272E-26CC-BCF6-3929-5874A35073ED}"/>
              </a:ext>
            </a:extLst>
          </p:cNvPr>
          <p:cNvSpPr txBox="1"/>
          <p:nvPr/>
        </p:nvSpPr>
        <p:spPr>
          <a:xfrm>
            <a:off x="52751" y="3641235"/>
            <a:ext cx="5688227"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At the binary level, the addition looks like this . . .</a:t>
            </a:r>
          </a:p>
        </p:txBody>
      </p:sp>
      <p:sp>
        <p:nvSpPr>
          <p:cNvPr id="14" name="Right Brace 13">
            <a:extLst>
              <a:ext uri="{FF2B5EF4-FFF2-40B4-BE49-F238E27FC236}">
                <a16:creationId xmlns:a16="http://schemas.microsoft.com/office/drawing/2014/main" id="{62B9881C-9A29-7BA1-EFA9-501D7BA27048}"/>
              </a:ext>
            </a:extLst>
          </p:cNvPr>
          <p:cNvSpPr/>
          <p:nvPr/>
        </p:nvSpPr>
        <p:spPr>
          <a:xfrm rot="5400000">
            <a:off x="145150" y="5137761"/>
            <a:ext cx="218699" cy="214034"/>
          </a:xfrm>
          <a:prstGeom prst="righ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32B6585D-6B23-8A7C-7A4D-E88CE71C21E4}"/>
              </a:ext>
            </a:extLst>
          </p:cNvPr>
          <p:cNvSpPr txBox="1"/>
          <p:nvPr/>
        </p:nvSpPr>
        <p:spPr>
          <a:xfrm>
            <a:off x="65953" y="5202567"/>
            <a:ext cx="5159605" cy="954107"/>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 . . . but an </a:t>
            </a:r>
            <a:r>
              <a:rPr lang="en-US" b="1" dirty="0">
                <a:latin typeface="Lucida Console" panose="020B0609040504020204" pitchFamily="49" charset="0"/>
                <a:cs typeface="Segoe UI" panose="020B0502040204020203" pitchFamily="34" charset="0"/>
              </a:rPr>
              <a:t>unsigned int</a:t>
            </a:r>
            <a:r>
              <a:rPr lang="en-US" b="1" dirty="0">
                <a:latin typeface="Segoe UI" panose="020B0502040204020203" pitchFamily="34" charset="0"/>
                <a:cs typeface="Segoe UI" panose="020B0502040204020203" pitchFamily="34" charset="0"/>
              </a:rPr>
              <a:t> can only hold 4 bytes, so the high-order bit is dropped and only the zeroes remain </a:t>
            </a:r>
            <a:r>
              <a:rPr lang="en-US" sz="2000" b="1" dirty="0">
                <a:latin typeface="Segoe UI" panose="020B0502040204020203" pitchFamily="34" charset="0"/>
                <a:cs typeface="Segoe UI" panose="020B0502040204020203" pitchFamily="34" charset="0"/>
              </a:rPr>
              <a:t>😭</a:t>
            </a:r>
            <a:endParaRPr 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254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B0B628-2B48-FF11-573D-6E5CFC3DCB75}"/>
              </a:ext>
            </a:extLst>
          </p:cNvPr>
          <p:cNvPicPr>
            <a:picLocks noChangeAspect="1"/>
          </p:cNvPicPr>
          <p:nvPr/>
        </p:nvPicPr>
        <p:blipFill>
          <a:blip r:embed="rId3"/>
          <a:stretch>
            <a:fillRect/>
          </a:stretch>
        </p:blipFill>
        <p:spPr>
          <a:xfrm>
            <a:off x="12290" y="0"/>
            <a:ext cx="12167419" cy="6858000"/>
          </a:xfrm>
          <a:prstGeom prst="rect">
            <a:avLst/>
          </a:prstGeom>
        </p:spPr>
      </p:pic>
    </p:spTree>
    <p:extLst>
      <p:ext uri="{BB962C8B-B14F-4D97-AF65-F5344CB8AC3E}">
        <p14:creationId xmlns:p14="http://schemas.microsoft.com/office/powerpoint/2010/main" val="21109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DC2D-411E-A70B-F2E5-DD87F48062E4}"/>
              </a:ext>
            </a:extLst>
          </p:cNvPr>
          <p:cNvSpPr>
            <a:spLocks noGrp="1"/>
          </p:cNvSpPr>
          <p:nvPr>
            <p:ph type="title"/>
          </p:nvPr>
        </p:nvSpPr>
        <p:spPr>
          <a:xfrm>
            <a:off x="838200" y="-17936"/>
            <a:ext cx="10515600" cy="1325563"/>
          </a:xfrm>
        </p:spPr>
        <p:txBody>
          <a:bodyPr/>
          <a:lstStyle/>
          <a:p>
            <a:r>
              <a:rPr lang="en-US" dirty="0"/>
              <a:t>More Sanitizer Goodness</a:t>
            </a:r>
          </a:p>
        </p:txBody>
      </p:sp>
      <p:sp>
        <p:nvSpPr>
          <p:cNvPr id="3" name="Content Placeholder 2">
            <a:extLst>
              <a:ext uri="{FF2B5EF4-FFF2-40B4-BE49-F238E27FC236}">
                <a16:creationId xmlns:a16="http://schemas.microsoft.com/office/drawing/2014/main" id="{255214D9-5A9E-8F8A-502A-35129023AD2B}"/>
              </a:ext>
            </a:extLst>
          </p:cNvPr>
          <p:cNvSpPr>
            <a:spLocks noGrp="1"/>
          </p:cNvSpPr>
          <p:nvPr>
            <p:ph idx="1"/>
          </p:nvPr>
        </p:nvSpPr>
        <p:spPr>
          <a:xfrm>
            <a:off x="1" y="1115355"/>
            <a:ext cx="5463946" cy="5260730"/>
          </a:xfrm>
        </p:spPr>
        <p:txBody>
          <a:bodyPr>
            <a:normAutofit/>
          </a:bodyPr>
          <a:lstStyle/>
          <a:p>
            <a:r>
              <a:rPr lang="en-US" dirty="0"/>
              <a:t>Sanitizers can detect various problems involving undefined (or otherwise undesired) behavior</a:t>
            </a:r>
          </a:p>
          <a:p>
            <a:pPr lvl="1"/>
            <a:r>
              <a:rPr lang="en-US" dirty="0"/>
              <a:t>Ex: Overflow on integers (both signed and unsigned)</a:t>
            </a:r>
          </a:p>
          <a:p>
            <a:endParaRPr lang="en-US" dirty="0"/>
          </a:p>
        </p:txBody>
      </p:sp>
      <p:sp>
        <p:nvSpPr>
          <p:cNvPr id="5" name="TextBox 4">
            <a:extLst>
              <a:ext uri="{FF2B5EF4-FFF2-40B4-BE49-F238E27FC236}">
                <a16:creationId xmlns:a16="http://schemas.microsoft.com/office/drawing/2014/main" id="{F97C3842-4BB3-DF3E-D271-64AE9043FCC5}"/>
              </a:ext>
            </a:extLst>
          </p:cNvPr>
          <p:cNvSpPr txBox="1"/>
          <p:nvPr/>
        </p:nvSpPr>
        <p:spPr>
          <a:xfrm>
            <a:off x="5779873" y="1201854"/>
            <a:ext cx="6412127" cy="2677656"/>
          </a:xfrm>
          <a:prstGeom prst="rect">
            <a:avLst/>
          </a:prstGeom>
          <a:noFill/>
        </p:spPr>
        <p:txBody>
          <a:bodyPr wrap="square">
            <a:spAutoFit/>
          </a:bodyPr>
          <a:lstStyle/>
          <a:p>
            <a:r>
              <a:rPr lang="en-US" sz="2400" dirty="0">
                <a:solidFill>
                  <a:schemeClr val="accent1"/>
                </a:solidFill>
                <a:latin typeface="Lucida Console" panose="020B0609040504020204" pitchFamily="49" charset="0"/>
              </a:rPr>
              <a:t>int</a:t>
            </a:r>
            <a:r>
              <a:rPr lang="en-US" sz="2400" dirty="0">
                <a:latin typeface="Lucida Console" panose="020B0609040504020204" pitchFamily="49" charset="0"/>
              </a:rPr>
              <a:t> main() {</a:t>
            </a:r>
          </a:p>
          <a:p>
            <a:r>
              <a:rPr lang="en-US" sz="2400" dirty="0">
                <a:latin typeface="Lucida Console" panose="020B0609040504020204" pitchFamily="49" charset="0"/>
              </a:rPr>
              <a:t>    </a:t>
            </a:r>
            <a:r>
              <a:rPr lang="en-US" sz="2400" dirty="0">
                <a:solidFill>
                  <a:schemeClr val="accent1"/>
                </a:solidFill>
                <a:latin typeface="Lucida Console" panose="020B0609040504020204" pitchFamily="49" charset="0"/>
              </a:rPr>
              <a:t>unsigned int </a:t>
            </a:r>
            <a:r>
              <a:rPr lang="en-US" sz="2400" dirty="0">
                <a:latin typeface="Lucida Console" panose="020B0609040504020204" pitchFamily="49" charset="0"/>
              </a:rPr>
              <a:t>k = </a:t>
            </a:r>
            <a:r>
              <a:rPr lang="en-US" sz="2400" dirty="0">
                <a:solidFill>
                  <a:schemeClr val="accent2"/>
                </a:solidFill>
                <a:latin typeface="Lucida Console" panose="020B0609040504020204" pitchFamily="49" charset="0"/>
              </a:rPr>
              <a:t>0xffffffff</a:t>
            </a:r>
            <a:r>
              <a:rPr lang="en-US" sz="2400" dirty="0">
                <a:latin typeface="Lucida Console" panose="020B0609040504020204" pitchFamily="49" charset="0"/>
              </a:rPr>
              <a:t>;</a:t>
            </a:r>
          </a:p>
          <a:p>
            <a:r>
              <a:rPr lang="en-US" sz="2400" dirty="0">
                <a:latin typeface="Lucida Console" panose="020B0609040504020204" pitchFamily="49" charset="0"/>
              </a:rPr>
              <a:t>    </a:t>
            </a:r>
            <a:r>
              <a:rPr lang="en-US" sz="2400" dirty="0" err="1">
                <a:latin typeface="Lucida Console" panose="020B0609040504020204" pitchFamily="49" charset="0"/>
              </a:rPr>
              <a:t>printf</a:t>
            </a:r>
            <a:r>
              <a:rPr lang="en-US" sz="2400" dirty="0">
                <a:latin typeface="Lucida Console" panose="020B0609040504020204" pitchFamily="49" charset="0"/>
              </a:rPr>
              <a:t>(</a:t>
            </a:r>
            <a:r>
              <a:rPr lang="en-US" sz="2400" dirty="0">
                <a:solidFill>
                  <a:schemeClr val="accent2"/>
                </a:solidFill>
                <a:latin typeface="Lucida Console" panose="020B0609040504020204" pitchFamily="49" charset="0"/>
              </a:rPr>
              <a:t>"%u\n"</a:t>
            </a:r>
            <a:r>
              <a:rPr lang="en-US" sz="2400" dirty="0">
                <a:latin typeface="Lucida Console" panose="020B0609040504020204" pitchFamily="49" charset="0"/>
              </a:rPr>
              <a:t>, k);</a:t>
            </a:r>
          </a:p>
          <a:p>
            <a:r>
              <a:rPr lang="en-US" sz="2400" dirty="0">
                <a:latin typeface="Lucida Console" panose="020B0609040504020204" pitchFamily="49" charset="0"/>
              </a:rPr>
              <a:t>    k += 1; </a:t>
            </a:r>
            <a:r>
              <a:rPr lang="en-US" sz="2400" dirty="0">
                <a:solidFill>
                  <a:srgbClr val="00B050"/>
                </a:solidFill>
                <a:latin typeface="Lucida Console" panose="020B0609040504020204" pitchFamily="49" charset="0"/>
              </a:rPr>
              <a:t>//Oh no---overflow!</a:t>
            </a:r>
          </a:p>
          <a:p>
            <a:r>
              <a:rPr lang="en-US" sz="2400" dirty="0">
                <a:latin typeface="Lucida Console" panose="020B0609040504020204" pitchFamily="49" charset="0"/>
              </a:rPr>
              <a:t>    </a:t>
            </a:r>
            <a:r>
              <a:rPr lang="en-US" sz="2400" dirty="0" err="1">
                <a:latin typeface="Lucida Console" panose="020B0609040504020204" pitchFamily="49" charset="0"/>
              </a:rPr>
              <a:t>printf</a:t>
            </a:r>
            <a:r>
              <a:rPr lang="en-US" sz="2400" dirty="0">
                <a:latin typeface="Lucida Console" panose="020B0609040504020204" pitchFamily="49" charset="0"/>
              </a:rPr>
              <a:t>(</a:t>
            </a:r>
            <a:r>
              <a:rPr lang="en-US" sz="2400" dirty="0">
                <a:solidFill>
                  <a:schemeClr val="accent2"/>
                </a:solidFill>
                <a:latin typeface="Lucida Console" panose="020B0609040504020204" pitchFamily="49" charset="0"/>
              </a:rPr>
              <a:t>"%u\n"</a:t>
            </a:r>
            <a:r>
              <a:rPr lang="en-US" sz="2400" dirty="0">
                <a:latin typeface="Lucida Console" panose="020B0609040504020204" pitchFamily="49" charset="0"/>
              </a:rPr>
              <a:t>, k);</a:t>
            </a:r>
          </a:p>
          <a:p>
            <a:r>
              <a:rPr lang="en-US" sz="2400" dirty="0">
                <a:latin typeface="Lucida Console" panose="020B0609040504020204" pitchFamily="49" charset="0"/>
              </a:rPr>
              <a:t>    </a:t>
            </a:r>
            <a:r>
              <a:rPr lang="en-US" sz="2400" dirty="0">
                <a:solidFill>
                  <a:schemeClr val="accent1"/>
                </a:solidFill>
                <a:latin typeface="Lucida Console" panose="020B0609040504020204" pitchFamily="49" charset="0"/>
              </a:rPr>
              <a:t>return</a:t>
            </a:r>
            <a:r>
              <a:rPr lang="en-US" sz="2400" dirty="0">
                <a:latin typeface="Lucida Console" panose="020B0609040504020204" pitchFamily="49" charset="0"/>
              </a:rPr>
              <a:t> </a:t>
            </a:r>
            <a:r>
              <a:rPr lang="en-US" sz="2400" dirty="0">
                <a:solidFill>
                  <a:schemeClr val="accent2"/>
                </a:solidFill>
                <a:latin typeface="Lucida Console" panose="020B0609040504020204" pitchFamily="49" charset="0"/>
              </a:rPr>
              <a:t>0</a:t>
            </a:r>
            <a:r>
              <a:rPr lang="en-US" sz="2400" dirty="0">
                <a:latin typeface="Lucida Console" panose="020B0609040504020204" pitchFamily="49" charset="0"/>
              </a:rPr>
              <a:t>;</a:t>
            </a:r>
          </a:p>
          <a:p>
            <a:r>
              <a:rPr lang="en-US" sz="2400" dirty="0">
                <a:latin typeface="Lucida Console" panose="020B0609040504020204" pitchFamily="49" charset="0"/>
              </a:rPr>
              <a:t>}</a:t>
            </a:r>
          </a:p>
        </p:txBody>
      </p:sp>
      <p:grpSp>
        <p:nvGrpSpPr>
          <p:cNvPr id="6" name="Group 5">
            <a:extLst>
              <a:ext uri="{FF2B5EF4-FFF2-40B4-BE49-F238E27FC236}">
                <a16:creationId xmlns:a16="http://schemas.microsoft.com/office/drawing/2014/main" id="{C14B4679-6949-A20D-CE2D-12806578CA74}"/>
              </a:ext>
            </a:extLst>
          </p:cNvPr>
          <p:cNvGrpSpPr/>
          <p:nvPr/>
        </p:nvGrpSpPr>
        <p:grpSpPr>
          <a:xfrm>
            <a:off x="5829172" y="4366863"/>
            <a:ext cx="6383905" cy="1854022"/>
            <a:chOff x="5980935" y="5826974"/>
            <a:chExt cx="4312244" cy="974661"/>
          </a:xfrm>
        </p:grpSpPr>
        <p:sp>
          <p:nvSpPr>
            <p:cNvPr id="7" name="Rectangle 6">
              <a:extLst>
                <a:ext uri="{FF2B5EF4-FFF2-40B4-BE49-F238E27FC236}">
                  <a16:creationId xmlns:a16="http://schemas.microsoft.com/office/drawing/2014/main" id="{65BD67C0-DFB3-06E0-B293-10DF5343E499}"/>
                </a:ext>
              </a:extLst>
            </p:cNvPr>
            <p:cNvSpPr/>
            <p:nvPr/>
          </p:nvSpPr>
          <p:spPr>
            <a:xfrm>
              <a:off x="5988137" y="5826974"/>
              <a:ext cx="4305042" cy="9746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45FD69-5310-4671-813F-1FC2B39D784F}"/>
                </a:ext>
              </a:extLst>
            </p:cNvPr>
            <p:cNvSpPr txBox="1"/>
            <p:nvPr/>
          </p:nvSpPr>
          <p:spPr>
            <a:xfrm rot="16200000">
              <a:off x="5735937" y="6147333"/>
              <a:ext cx="801846" cy="311849"/>
            </a:xfrm>
            <a:prstGeom prst="rect">
              <a:avLst/>
            </a:prstGeom>
            <a:noFill/>
          </p:spPr>
          <p:txBody>
            <a:bodyPr wrap="square" rtlCol="0">
              <a:spAutoFit/>
            </a:bodyPr>
            <a:lstStyle/>
            <a:p>
              <a:pPr algn="ctr"/>
              <a:r>
                <a:rPr lang="en-US" sz="2400" b="1" dirty="0">
                  <a:solidFill>
                    <a:schemeClr val="bg1"/>
                  </a:solidFill>
                  <a:latin typeface="Lucida Console" panose="020B0609040504020204" pitchFamily="49" charset="0"/>
                </a:rPr>
                <a:t>Console</a:t>
              </a:r>
            </a:p>
          </p:txBody>
        </p:sp>
        <p:cxnSp>
          <p:nvCxnSpPr>
            <p:cNvPr id="9" name="Straight Connector 8">
              <a:extLst>
                <a:ext uri="{FF2B5EF4-FFF2-40B4-BE49-F238E27FC236}">
                  <a16:creationId xmlns:a16="http://schemas.microsoft.com/office/drawing/2014/main" id="{DA9A73C5-71BF-7E0C-EE86-7F5B77BF295C}"/>
                </a:ext>
              </a:extLst>
            </p:cNvPr>
            <p:cNvCxnSpPr/>
            <p:nvPr/>
          </p:nvCxnSpPr>
          <p:spPr>
            <a:xfrm>
              <a:off x="6300425" y="5826974"/>
              <a:ext cx="0" cy="9746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E8FAE3E3-41B3-F8B7-27CE-921DB55F887A}"/>
              </a:ext>
            </a:extLst>
          </p:cNvPr>
          <p:cNvSpPr txBox="1"/>
          <p:nvPr/>
        </p:nvSpPr>
        <p:spPr>
          <a:xfrm>
            <a:off x="6397835" y="4195995"/>
            <a:ext cx="5674714" cy="2062103"/>
          </a:xfrm>
          <a:prstGeom prst="rect">
            <a:avLst/>
          </a:prstGeom>
          <a:noFill/>
        </p:spPr>
        <p:txBody>
          <a:bodyPr wrap="square" rtlCol="0">
            <a:spAutoFit/>
          </a:bodyPr>
          <a:lstStyle/>
          <a:p>
            <a:endParaRPr lang="en-US" sz="1600" dirty="0">
              <a:solidFill>
                <a:schemeClr val="bg1"/>
              </a:solidFill>
              <a:latin typeface="Lucida Console" panose="020B0609040504020204" pitchFamily="49" charset="0"/>
            </a:endParaRPr>
          </a:p>
          <a:p>
            <a:r>
              <a:rPr lang="en-US" sz="1600" dirty="0">
                <a:solidFill>
                  <a:srgbClr val="FF0000"/>
                </a:solidFill>
                <a:latin typeface="Lucida Console" panose="020B0609040504020204" pitchFamily="49" charset="0"/>
              </a:rPr>
              <a:t>runtime error: unsigned integer overflow: 4294967295 + 1 cannot be represented in type 'unsigned int'</a:t>
            </a:r>
          </a:p>
          <a:p>
            <a:r>
              <a:rPr lang="en-US" sz="1600" dirty="0">
                <a:solidFill>
                  <a:srgbClr val="FF0000"/>
                </a:solidFill>
                <a:latin typeface="Lucida Console" panose="020B0609040504020204" pitchFamily="49" charset="0"/>
              </a:rPr>
              <a:t>SUMMARY: </a:t>
            </a:r>
            <a:r>
              <a:rPr lang="en-US" sz="1600" dirty="0" err="1">
                <a:solidFill>
                  <a:srgbClr val="FF0000"/>
                </a:solidFill>
                <a:latin typeface="Lucida Console" panose="020B0609040504020204" pitchFamily="49" charset="0"/>
              </a:rPr>
              <a:t>UndefinedBehaviorSanitizer</a:t>
            </a:r>
            <a:r>
              <a:rPr lang="en-US" sz="1600" dirty="0">
                <a:solidFill>
                  <a:srgbClr val="FF0000"/>
                </a:solidFill>
                <a:latin typeface="Lucida Console" panose="020B0609040504020204" pitchFamily="49" charset="0"/>
              </a:rPr>
              <a:t>: undefined-behavior /app/example.cpp:6:7</a:t>
            </a:r>
            <a:r>
              <a:rPr lang="en-US" sz="1600" dirty="0">
                <a:solidFill>
                  <a:schemeClr val="bg1"/>
                </a:solidFill>
                <a:latin typeface="Lucida Console" panose="020B0609040504020204" pitchFamily="49" charset="0"/>
              </a:rPr>
              <a:t> </a:t>
            </a:r>
          </a:p>
          <a:p>
            <a:r>
              <a:rPr lang="en-US" sz="1600" dirty="0">
                <a:solidFill>
                  <a:schemeClr val="bg1"/>
                </a:solidFill>
                <a:latin typeface="Lucida Console" panose="020B0609040504020204" pitchFamily="49" charset="0"/>
              </a:rPr>
              <a:t>4294967295</a:t>
            </a:r>
          </a:p>
          <a:p>
            <a:r>
              <a:rPr lang="en-US" sz="1600" dirty="0">
                <a:solidFill>
                  <a:schemeClr val="bg1"/>
                </a:solidFill>
                <a:latin typeface="Lucida Console" panose="020B0609040504020204" pitchFamily="49" charset="0"/>
              </a:rPr>
              <a:t>0</a:t>
            </a:r>
          </a:p>
        </p:txBody>
      </p:sp>
      <p:sp>
        <p:nvSpPr>
          <p:cNvPr id="11" name="Rectangle 10">
            <a:extLst>
              <a:ext uri="{FF2B5EF4-FFF2-40B4-BE49-F238E27FC236}">
                <a16:creationId xmlns:a16="http://schemas.microsoft.com/office/drawing/2014/main" id="{582B2A36-DFBC-29B3-9223-67062AA2D361}"/>
              </a:ext>
            </a:extLst>
          </p:cNvPr>
          <p:cNvSpPr/>
          <p:nvPr/>
        </p:nvSpPr>
        <p:spPr>
          <a:xfrm>
            <a:off x="5839834" y="3969253"/>
            <a:ext cx="6352166" cy="39761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Segoe UI" panose="020B0502040204020203" pitchFamily="34" charset="0"/>
                <a:cs typeface="Segoe UI" panose="020B0502040204020203" pitchFamily="34" charset="0"/>
              </a:rPr>
              <a:t>Compiled with </a:t>
            </a:r>
            <a:r>
              <a:rPr lang="en-US" sz="1600" b="1" dirty="0">
                <a:solidFill>
                  <a:schemeClr val="tx1"/>
                </a:solidFill>
                <a:latin typeface="Lucida Console" panose="020B0609040504020204" pitchFamily="49" charset="0"/>
                <a:cs typeface="Segoe UI" panose="020B0502040204020203" pitchFamily="34" charset="0"/>
              </a:rPr>
              <a:t>-</a:t>
            </a:r>
            <a:r>
              <a:rPr lang="en-US" sz="1600" b="1" dirty="0" err="1">
                <a:solidFill>
                  <a:schemeClr val="tx1"/>
                </a:solidFill>
                <a:latin typeface="Lucida Console" panose="020B0609040504020204" pitchFamily="49" charset="0"/>
                <a:cs typeface="Segoe UI" panose="020B0502040204020203" pitchFamily="34" charset="0"/>
              </a:rPr>
              <a:t>fsanitize</a:t>
            </a:r>
            <a:r>
              <a:rPr lang="en-US" sz="1600" b="1" dirty="0">
                <a:solidFill>
                  <a:schemeClr val="tx1"/>
                </a:solidFill>
                <a:latin typeface="Lucida Console" panose="020B0609040504020204" pitchFamily="49" charset="0"/>
                <a:cs typeface="Segoe UI" panose="020B0502040204020203" pitchFamily="34" charset="0"/>
              </a:rPr>
              <a:t>=unsigned-integer-overflow</a:t>
            </a:r>
          </a:p>
        </p:txBody>
      </p:sp>
      <p:grpSp>
        <p:nvGrpSpPr>
          <p:cNvPr id="15" name="Group 14">
            <a:extLst>
              <a:ext uri="{FF2B5EF4-FFF2-40B4-BE49-F238E27FC236}">
                <a16:creationId xmlns:a16="http://schemas.microsoft.com/office/drawing/2014/main" id="{8DBD7977-C4DB-B41E-5E26-A7CDA5E33BD8}"/>
              </a:ext>
            </a:extLst>
          </p:cNvPr>
          <p:cNvGrpSpPr/>
          <p:nvPr/>
        </p:nvGrpSpPr>
        <p:grpSpPr>
          <a:xfrm>
            <a:off x="-98856" y="3641235"/>
            <a:ext cx="5839834" cy="2515439"/>
            <a:chOff x="-98856" y="3641235"/>
            <a:chExt cx="5839834" cy="2515439"/>
          </a:xfrm>
        </p:grpSpPr>
        <p:sp>
          <p:nvSpPr>
            <p:cNvPr id="4" name="TextBox 3">
              <a:extLst>
                <a:ext uri="{FF2B5EF4-FFF2-40B4-BE49-F238E27FC236}">
                  <a16:creationId xmlns:a16="http://schemas.microsoft.com/office/drawing/2014/main" id="{752D9C31-9DAF-AAD9-F792-7159265A5932}"/>
                </a:ext>
              </a:extLst>
            </p:cNvPr>
            <p:cNvSpPr txBox="1"/>
            <p:nvPr/>
          </p:nvSpPr>
          <p:spPr>
            <a:xfrm>
              <a:off x="-98856" y="4044449"/>
              <a:ext cx="5489225" cy="1200329"/>
            </a:xfrm>
            <a:prstGeom prst="rect">
              <a:avLst/>
            </a:prstGeom>
            <a:noFill/>
          </p:spPr>
          <p:txBody>
            <a:bodyPr wrap="square" rtlCol="0">
              <a:spAutoFit/>
            </a:bodyPr>
            <a:lstStyle/>
            <a:p>
              <a:pPr algn="r"/>
              <a:r>
                <a:rPr lang="en-US" dirty="0">
                  <a:latin typeface="Lucida Console" panose="020B0609040504020204" pitchFamily="49" charset="0"/>
                </a:rPr>
                <a:t>11111111’11111111’11111111’11111111</a:t>
              </a:r>
            </a:p>
            <a:p>
              <a:pPr algn="r"/>
              <a:r>
                <a:rPr lang="en-US" dirty="0">
                  <a:latin typeface="Lucida Console" panose="020B0609040504020204" pitchFamily="49" charset="0"/>
                </a:rPr>
                <a:t>+ 1</a:t>
              </a:r>
            </a:p>
            <a:p>
              <a:pPr algn="r"/>
              <a:r>
                <a:rPr lang="en-US" dirty="0">
                  <a:latin typeface="Lucida Console" panose="020B0609040504020204" pitchFamily="49" charset="0"/>
                </a:rPr>
                <a:t>------------------------------------</a:t>
              </a:r>
            </a:p>
            <a:p>
              <a:pPr algn="r"/>
              <a:r>
                <a:rPr lang="en-US" dirty="0">
                  <a:latin typeface="Lucida Console" panose="020B0609040504020204" pitchFamily="49" charset="0"/>
                </a:rPr>
                <a:t>1’00000000’00000000’00000000’00000000</a:t>
              </a:r>
            </a:p>
          </p:txBody>
        </p:sp>
        <p:sp>
          <p:nvSpPr>
            <p:cNvPr id="12" name="TextBox 11">
              <a:extLst>
                <a:ext uri="{FF2B5EF4-FFF2-40B4-BE49-F238E27FC236}">
                  <a16:creationId xmlns:a16="http://schemas.microsoft.com/office/drawing/2014/main" id="{B114BE54-D654-3F3B-173E-9B7B83AA72B0}"/>
                </a:ext>
              </a:extLst>
            </p:cNvPr>
            <p:cNvSpPr txBox="1"/>
            <p:nvPr/>
          </p:nvSpPr>
          <p:spPr>
            <a:xfrm>
              <a:off x="52751" y="3641235"/>
              <a:ext cx="5688227"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At the binary level, the addition looks like this . . .</a:t>
              </a:r>
            </a:p>
          </p:txBody>
        </p:sp>
        <p:sp>
          <p:nvSpPr>
            <p:cNvPr id="13" name="Right Brace 12">
              <a:extLst>
                <a:ext uri="{FF2B5EF4-FFF2-40B4-BE49-F238E27FC236}">
                  <a16:creationId xmlns:a16="http://schemas.microsoft.com/office/drawing/2014/main" id="{EA6912E9-360A-F006-6139-1B96A7533BC1}"/>
                </a:ext>
              </a:extLst>
            </p:cNvPr>
            <p:cNvSpPr/>
            <p:nvPr/>
          </p:nvSpPr>
          <p:spPr>
            <a:xfrm rot="5400000">
              <a:off x="145150" y="5137761"/>
              <a:ext cx="218699" cy="214034"/>
            </a:xfrm>
            <a:prstGeom prst="rightBrace">
              <a:avLst>
                <a:gd name="adj1" fmla="val 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00467DB-C046-78DC-0F9C-39CC213C4747}"/>
                </a:ext>
              </a:extLst>
            </p:cNvPr>
            <p:cNvSpPr txBox="1"/>
            <p:nvPr/>
          </p:nvSpPr>
          <p:spPr>
            <a:xfrm>
              <a:off x="65953" y="5202567"/>
              <a:ext cx="5159605" cy="954107"/>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 . . . but an </a:t>
              </a:r>
              <a:r>
                <a:rPr lang="en-US" b="1" dirty="0">
                  <a:latin typeface="Lucida Console" panose="020B0609040504020204" pitchFamily="49" charset="0"/>
                  <a:cs typeface="Segoe UI" panose="020B0502040204020203" pitchFamily="34" charset="0"/>
                </a:rPr>
                <a:t>unsigned int</a:t>
              </a:r>
              <a:r>
                <a:rPr lang="en-US" b="1" dirty="0">
                  <a:latin typeface="Segoe UI" panose="020B0502040204020203" pitchFamily="34" charset="0"/>
                  <a:cs typeface="Segoe UI" panose="020B0502040204020203" pitchFamily="34" charset="0"/>
                </a:rPr>
                <a:t> can only hold 4 bytes, so the high-order bit is dropped and only the zeroes remain </a:t>
              </a:r>
              <a:r>
                <a:rPr lang="en-US" sz="2000" b="1" dirty="0">
                  <a:latin typeface="Segoe UI" panose="020B0502040204020203" pitchFamily="34" charset="0"/>
                  <a:cs typeface="Segoe UI" panose="020B0502040204020203" pitchFamily="34" charset="0"/>
                </a:rPr>
                <a:t>😭</a:t>
              </a:r>
              <a:endParaRPr lang="en-US" b="1" dirty="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C9A397F8-5383-E6DA-5D3F-CAA5744768F3}"/>
              </a:ext>
            </a:extLst>
          </p:cNvPr>
          <p:cNvGrpSpPr/>
          <p:nvPr/>
        </p:nvGrpSpPr>
        <p:grpSpPr>
          <a:xfrm>
            <a:off x="-22241" y="3641235"/>
            <a:ext cx="5343484" cy="3089322"/>
            <a:chOff x="-22241" y="3641235"/>
            <a:chExt cx="5343484" cy="3089322"/>
          </a:xfrm>
        </p:grpSpPr>
        <p:pic>
          <p:nvPicPr>
            <p:cNvPr id="17" name="Picture 16">
              <a:extLst>
                <a:ext uri="{FF2B5EF4-FFF2-40B4-BE49-F238E27FC236}">
                  <a16:creationId xmlns:a16="http://schemas.microsoft.com/office/drawing/2014/main" id="{FB3A81F6-E402-9270-AE0D-0DE40A30B963}"/>
                </a:ext>
              </a:extLst>
            </p:cNvPr>
            <p:cNvPicPr>
              <a:picLocks noChangeAspect="1"/>
            </p:cNvPicPr>
            <p:nvPr/>
          </p:nvPicPr>
          <p:blipFill>
            <a:blip r:embed="rId3"/>
            <a:stretch>
              <a:fillRect/>
            </a:stretch>
          </p:blipFill>
          <p:spPr>
            <a:xfrm>
              <a:off x="-22241" y="3641235"/>
              <a:ext cx="3078760" cy="3089322"/>
            </a:xfrm>
            <a:prstGeom prst="rect">
              <a:avLst/>
            </a:prstGeom>
          </p:spPr>
        </p:pic>
        <p:sp>
          <p:nvSpPr>
            <p:cNvPr id="18" name="TextBox 17">
              <a:extLst>
                <a:ext uri="{FF2B5EF4-FFF2-40B4-BE49-F238E27FC236}">
                  <a16:creationId xmlns:a16="http://schemas.microsoft.com/office/drawing/2014/main" id="{32369AA8-C1C2-2EFF-8B4C-E0E9ECA61224}"/>
                </a:ext>
              </a:extLst>
            </p:cNvPr>
            <p:cNvSpPr txBox="1"/>
            <p:nvPr/>
          </p:nvSpPr>
          <p:spPr>
            <a:xfrm>
              <a:off x="2776547" y="3854302"/>
              <a:ext cx="2544696" cy="1754326"/>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With the sanitizer enabled, the compiler inserts extra code to check whether an arithmetic operation causes overflow!</a:t>
              </a:r>
            </a:p>
          </p:txBody>
        </p:sp>
      </p:grpSp>
    </p:spTree>
    <p:extLst>
      <p:ext uri="{BB962C8B-B14F-4D97-AF65-F5344CB8AC3E}">
        <p14:creationId xmlns:p14="http://schemas.microsoft.com/office/powerpoint/2010/main" val="23280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500"/>
                                        <p:tgtEl>
                                          <p:spTgt spid="10">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DC2D-411E-A70B-F2E5-DD87F48062E4}"/>
              </a:ext>
            </a:extLst>
          </p:cNvPr>
          <p:cNvSpPr>
            <a:spLocks noGrp="1"/>
          </p:cNvSpPr>
          <p:nvPr>
            <p:ph type="title"/>
          </p:nvPr>
        </p:nvSpPr>
        <p:spPr>
          <a:xfrm>
            <a:off x="838200" y="-17936"/>
            <a:ext cx="10515600" cy="1325563"/>
          </a:xfrm>
        </p:spPr>
        <p:txBody>
          <a:bodyPr/>
          <a:lstStyle/>
          <a:p>
            <a:r>
              <a:rPr lang="en-US" dirty="0"/>
              <a:t>More Sanitizer Goodness</a:t>
            </a:r>
          </a:p>
        </p:txBody>
      </p:sp>
      <p:sp>
        <p:nvSpPr>
          <p:cNvPr id="3" name="Content Placeholder 2">
            <a:extLst>
              <a:ext uri="{FF2B5EF4-FFF2-40B4-BE49-F238E27FC236}">
                <a16:creationId xmlns:a16="http://schemas.microsoft.com/office/drawing/2014/main" id="{255214D9-5A9E-8F8A-502A-35129023AD2B}"/>
              </a:ext>
            </a:extLst>
          </p:cNvPr>
          <p:cNvSpPr>
            <a:spLocks noGrp="1"/>
          </p:cNvSpPr>
          <p:nvPr>
            <p:ph idx="1"/>
          </p:nvPr>
        </p:nvSpPr>
        <p:spPr>
          <a:xfrm>
            <a:off x="1" y="1115355"/>
            <a:ext cx="5463946" cy="5260730"/>
          </a:xfrm>
        </p:spPr>
        <p:txBody>
          <a:bodyPr>
            <a:normAutofit/>
          </a:bodyPr>
          <a:lstStyle/>
          <a:p>
            <a:r>
              <a:rPr lang="en-US" dirty="0"/>
              <a:t>Sanitizers can detect various problems involving undefined (or otherwise undesired) behavior</a:t>
            </a:r>
          </a:p>
          <a:p>
            <a:pPr lvl="1"/>
            <a:r>
              <a:rPr lang="en-US" dirty="0"/>
              <a:t>Ex: Overflow on integers (both signed and unsigned)</a:t>
            </a:r>
          </a:p>
          <a:p>
            <a:pPr lvl="1"/>
            <a:r>
              <a:rPr lang="en-US" dirty="0"/>
              <a:t>Ex: Use of an unaligned pointer</a:t>
            </a:r>
          </a:p>
          <a:p>
            <a:endParaRPr lang="en-US" dirty="0"/>
          </a:p>
        </p:txBody>
      </p:sp>
      <p:grpSp>
        <p:nvGrpSpPr>
          <p:cNvPr id="6" name="Group 5">
            <a:extLst>
              <a:ext uri="{FF2B5EF4-FFF2-40B4-BE49-F238E27FC236}">
                <a16:creationId xmlns:a16="http://schemas.microsoft.com/office/drawing/2014/main" id="{C14B4679-6949-A20D-CE2D-12806578CA74}"/>
              </a:ext>
            </a:extLst>
          </p:cNvPr>
          <p:cNvGrpSpPr/>
          <p:nvPr/>
        </p:nvGrpSpPr>
        <p:grpSpPr>
          <a:xfrm>
            <a:off x="5829172" y="5009417"/>
            <a:ext cx="6383905" cy="1854022"/>
            <a:chOff x="5980935" y="5826974"/>
            <a:chExt cx="4312244" cy="974661"/>
          </a:xfrm>
        </p:grpSpPr>
        <p:sp>
          <p:nvSpPr>
            <p:cNvPr id="7" name="Rectangle 6">
              <a:extLst>
                <a:ext uri="{FF2B5EF4-FFF2-40B4-BE49-F238E27FC236}">
                  <a16:creationId xmlns:a16="http://schemas.microsoft.com/office/drawing/2014/main" id="{65BD67C0-DFB3-06E0-B293-10DF5343E499}"/>
                </a:ext>
              </a:extLst>
            </p:cNvPr>
            <p:cNvSpPr/>
            <p:nvPr/>
          </p:nvSpPr>
          <p:spPr>
            <a:xfrm>
              <a:off x="5988137" y="5826974"/>
              <a:ext cx="4305042" cy="9746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45FD69-5310-4671-813F-1FC2B39D784F}"/>
                </a:ext>
              </a:extLst>
            </p:cNvPr>
            <p:cNvSpPr txBox="1"/>
            <p:nvPr/>
          </p:nvSpPr>
          <p:spPr>
            <a:xfrm rot="16200000">
              <a:off x="5735937" y="6147333"/>
              <a:ext cx="801846" cy="311849"/>
            </a:xfrm>
            <a:prstGeom prst="rect">
              <a:avLst/>
            </a:prstGeom>
            <a:noFill/>
          </p:spPr>
          <p:txBody>
            <a:bodyPr wrap="square" rtlCol="0">
              <a:spAutoFit/>
            </a:bodyPr>
            <a:lstStyle/>
            <a:p>
              <a:pPr algn="ctr"/>
              <a:r>
                <a:rPr lang="en-US" sz="2400" b="1" dirty="0">
                  <a:solidFill>
                    <a:schemeClr val="bg1"/>
                  </a:solidFill>
                  <a:latin typeface="Lucida Console" panose="020B0609040504020204" pitchFamily="49" charset="0"/>
                </a:rPr>
                <a:t>Console</a:t>
              </a:r>
            </a:p>
          </p:txBody>
        </p:sp>
        <p:cxnSp>
          <p:nvCxnSpPr>
            <p:cNvPr id="9" name="Straight Connector 8">
              <a:extLst>
                <a:ext uri="{FF2B5EF4-FFF2-40B4-BE49-F238E27FC236}">
                  <a16:creationId xmlns:a16="http://schemas.microsoft.com/office/drawing/2014/main" id="{DA9A73C5-71BF-7E0C-EE86-7F5B77BF295C}"/>
                </a:ext>
              </a:extLst>
            </p:cNvPr>
            <p:cNvCxnSpPr/>
            <p:nvPr/>
          </p:nvCxnSpPr>
          <p:spPr>
            <a:xfrm>
              <a:off x="6300425" y="5826974"/>
              <a:ext cx="0" cy="9746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E8FAE3E3-41B3-F8B7-27CE-921DB55F887A}"/>
              </a:ext>
            </a:extLst>
          </p:cNvPr>
          <p:cNvSpPr txBox="1"/>
          <p:nvPr/>
        </p:nvSpPr>
        <p:spPr>
          <a:xfrm>
            <a:off x="6399365" y="4810612"/>
            <a:ext cx="5946565" cy="1785104"/>
          </a:xfrm>
          <a:prstGeom prst="rect">
            <a:avLst/>
          </a:prstGeom>
          <a:noFill/>
        </p:spPr>
        <p:txBody>
          <a:bodyPr wrap="square" rtlCol="0">
            <a:spAutoFit/>
          </a:bodyPr>
          <a:lstStyle/>
          <a:p>
            <a:endParaRPr lang="en-US" sz="2200" dirty="0">
              <a:solidFill>
                <a:schemeClr val="bg1"/>
              </a:solidFill>
              <a:latin typeface="Lucida Console" panose="020B0609040504020204" pitchFamily="49" charset="0"/>
            </a:endParaRPr>
          </a:p>
          <a:p>
            <a:r>
              <a:rPr lang="en-US" sz="2200" dirty="0">
                <a:solidFill>
                  <a:schemeClr val="bg1"/>
                </a:solidFill>
                <a:latin typeface="Lucida Console" panose="020B0609040504020204" pitchFamily="49" charset="0"/>
              </a:rPr>
              <a:t>&amp;</a:t>
            </a:r>
            <a:r>
              <a:rPr lang="en-US" sz="2200" dirty="0" err="1">
                <a:solidFill>
                  <a:schemeClr val="bg1"/>
                </a:solidFill>
                <a:latin typeface="Lucida Console" panose="020B0609040504020204" pitchFamily="49" charset="0"/>
              </a:rPr>
              <a:t>i</a:t>
            </a:r>
            <a:r>
              <a:rPr lang="en-US" sz="2200" dirty="0">
                <a:solidFill>
                  <a:schemeClr val="bg1"/>
                </a:solidFill>
                <a:latin typeface="Lucida Console" panose="020B0609040504020204" pitchFamily="49" charset="0"/>
              </a:rPr>
              <a:t>:	0x7ffe3f25aff8</a:t>
            </a:r>
          </a:p>
          <a:p>
            <a:r>
              <a:rPr lang="en-US" sz="2200" dirty="0" err="1">
                <a:solidFill>
                  <a:schemeClr val="bg1"/>
                </a:solidFill>
                <a:latin typeface="Lucida Console" panose="020B0609040504020204" pitchFamily="49" charset="0"/>
              </a:rPr>
              <a:t>ptr</a:t>
            </a:r>
            <a:r>
              <a:rPr lang="en-US" sz="2200" dirty="0">
                <a:solidFill>
                  <a:schemeClr val="bg1"/>
                </a:solidFill>
                <a:latin typeface="Lucida Console" panose="020B0609040504020204" pitchFamily="49" charset="0"/>
              </a:rPr>
              <a:t>:	0x7ffe3f25aff9</a:t>
            </a:r>
          </a:p>
          <a:p>
            <a:r>
              <a:rPr lang="en-US" sz="2200" dirty="0">
                <a:solidFill>
                  <a:schemeClr val="bg1"/>
                </a:solidFill>
                <a:latin typeface="Lucida Console" panose="020B0609040504020204" pitchFamily="49" charset="0"/>
              </a:rPr>
              <a:t>7ffe3f25aff8  2a 00 00 00  |*...|</a:t>
            </a:r>
          </a:p>
          <a:p>
            <a:r>
              <a:rPr lang="en-US" sz="2200" dirty="0">
                <a:solidFill>
                  <a:schemeClr val="bg1"/>
                </a:solidFill>
                <a:latin typeface="Lucida Console" panose="020B0609040504020204" pitchFamily="49" charset="0"/>
              </a:rPr>
              <a:t>0</a:t>
            </a:r>
          </a:p>
        </p:txBody>
      </p:sp>
      <p:sp>
        <p:nvSpPr>
          <p:cNvPr id="11" name="Rectangle 10">
            <a:extLst>
              <a:ext uri="{FF2B5EF4-FFF2-40B4-BE49-F238E27FC236}">
                <a16:creationId xmlns:a16="http://schemas.microsoft.com/office/drawing/2014/main" id="{582B2A36-DFBC-29B3-9223-67062AA2D361}"/>
              </a:ext>
            </a:extLst>
          </p:cNvPr>
          <p:cNvSpPr/>
          <p:nvPr/>
        </p:nvSpPr>
        <p:spPr>
          <a:xfrm>
            <a:off x="5839834" y="4611807"/>
            <a:ext cx="6352166" cy="39761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Segoe UI" panose="020B0502040204020203" pitchFamily="34" charset="0"/>
                <a:cs typeface="Segoe UI" panose="020B0502040204020203" pitchFamily="34" charset="0"/>
              </a:rPr>
              <a:t>Compiled with no sanitizers</a:t>
            </a:r>
            <a:endParaRPr lang="en-US" sz="2800" b="1" dirty="0">
              <a:solidFill>
                <a:schemeClr val="tx1"/>
              </a:solidFill>
              <a:latin typeface="Lucida Console" panose="020B0609040504020204" pitchFamily="49" charset="0"/>
              <a:cs typeface="Segoe UI" panose="020B0502040204020203" pitchFamily="34" charset="0"/>
            </a:endParaRPr>
          </a:p>
        </p:txBody>
      </p:sp>
      <p:sp>
        <p:nvSpPr>
          <p:cNvPr id="22" name="TextBox 21">
            <a:extLst>
              <a:ext uri="{FF2B5EF4-FFF2-40B4-BE49-F238E27FC236}">
                <a16:creationId xmlns:a16="http://schemas.microsoft.com/office/drawing/2014/main" id="{367DC6E7-26FF-F519-B866-E300ED9311C4}"/>
              </a:ext>
            </a:extLst>
          </p:cNvPr>
          <p:cNvSpPr txBox="1"/>
          <p:nvPr/>
        </p:nvSpPr>
        <p:spPr>
          <a:xfrm>
            <a:off x="5839834" y="866449"/>
            <a:ext cx="6159842" cy="3785652"/>
          </a:xfrm>
          <a:prstGeom prst="rect">
            <a:avLst/>
          </a:prstGeom>
          <a:noFill/>
        </p:spPr>
        <p:txBody>
          <a:bodyPr wrap="square">
            <a:spAutoFit/>
          </a:bodyPr>
          <a:lstStyle/>
          <a:p>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main() {</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i</a:t>
            </a:r>
            <a:r>
              <a:rPr lang="en-US" sz="2000" dirty="0">
                <a:latin typeface="Lucida Console" panose="020B0609040504020204" pitchFamily="49" charset="0"/>
              </a:rPr>
              <a:t> = </a:t>
            </a:r>
            <a:r>
              <a:rPr lang="en-US" sz="2000" dirty="0">
                <a:solidFill>
                  <a:schemeClr val="accent2"/>
                </a:solidFill>
                <a:latin typeface="Lucida Console" panose="020B0609040504020204" pitchFamily="49" charset="0"/>
              </a:rPr>
              <a:t>42</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char*</a:t>
            </a:r>
            <a:r>
              <a:rPr lang="en-US" sz="2000" dirty="0">
                <a:latin typeface="Lucida Console" panose="020B0609040504020204" pitchFamily="49" charset="0"/>
              </a:rPr>
              <a:t> </a:t>
            </a:r>
            <a:r>
              <a:rPr lang="en-US" sz="2000" dirty="0" err="1">
                <a:latin typeface="Lucida Console" panose="020B0609040504020204" pitchFamily="49" charset="0"/>
              </a:rPr>
              <a:t>c_ptr</a:t>
            </a:r>
            <a:r>
              <a:rPr lang="en-US" sz="2000" dirty="0">
                <a:latin typeface="Lucida Console" panose="020B0609040504020204" pitchFamily="49" charset="0"/>
              </a:rPr>
              <a:t> = (</a:t>
            </a:r>
            <a:r>
              <a:rPr lang="en-US" sz="2000" dirty="0">
                <a:solidFill>
                  <a:srgbClr val="0070C0"/>
                </a:solidFill>
                <a:latin typeface="Lucida Console" panose="020B0609040504020204" pitchFamily="49" charset="0"/>
              </a:rPr>
              <a:t>char*</a:t>
            </a:r>
            <a:r>
              <a:rPr lang="en-US" sz="2000" dirty="0">
                <a:latin typeface="Lucida Console" panose="020B0609040504020204" pitchFamily="49" charset="0"/>
              </a:rPr>
              <a:t>) &amp;</a:t>
            </a:r>
            <a:r>
              <a:rPr lang="en-US" sz="2000" dirty="0" err="1">
                <a:latin typeface="Lucida Console" panose="020B0609040504020204" pitchFamily="49" charset="0"/>
              </a:rPr>
              <a:t>i</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c_ptr</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ptr</a:t>
            </a:r>
            <a:r>
              <a:rPr lang="en-US" sz="2000" dirty="0">
                <a:latin typeface="Lucida Console" panose="020B0609040504020204" pitchFamily="49" charset="0"/>
              </a:rPr>
              <a:t> = (</a:t>
            </a:r>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c_ptr</a:t>
            </a:r>
            <a:r>
              <a:rPr lang="en-US" sz="2000" dirty="0">
                <a:latin typeface="Lucida Console" panose="020B0609040504020204" pitchFamily="49" charset="0"/>
              </a:rPr>
              <a:t>; </a:t>
            </a:r>
            <a:r>
              <a:rPr lang="en-US" sz="2000" dirty="0">
                <a:solidFill>
                  <a:srgbClr val="00B050"/>
                </a:solidFill>
                <a:latin typeface="Lucida Console" panose="020B0609040504020204" pitchFamily="49" charset="0"/>
              </a:rPr>
              <a:t>//Oh no!</a:t>
            </a:r>
          </a:p>
          <a:p>
            <a:r>
              <a:rPr lang="en-US" sz="2000" dirty="0">
                <a:solidFill>
                  <a:srgbClr val="00B050"/>
                </a:solidFill>
                <a:latin typeface="Lucida Console" panose="020B0609040504020204" pitchFamily="49" charset="0"/>
              </a:rPr>
              <a:t>                      //Misalignment!</a:t>
            </a:r>
          </a:p>
          <a:p>
            <a:r>
              <a:rPr lang="en-US" sz="2000" dirty="0">
                <a:latin typeface="Lucida Console" panose="020B0609040504020204" pitchFamily="49" charset="0"/>
              </a:rPr>
              <a:t>    </a:t>
            </a:r>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"&amp;</a:t>
            </a:r>
            <a:r>
              <a:rPr lang="en-US" sz="2000" dirty="0" err="1">
                <a:solidFill>
                  <a:schemeClr val="accent2"/>
                </a:solidFill>
                <a:latin typeface="Lucida Console" panose="020B0609040504020204" pitchFamily="49" charset="0"/>
              </a:rPr>
              <a:t>i</a:t>
            </a:r>
            <a:r>
              <a:rPr lang="en-US" sz="2000" dirty="0">
                <a:solidFill>
                  <a:schemeClr val="accent2"/>
                </a:solidFill>
                <a:latin typeface="Lucida Console" panose="020B0609040504020204" pitchFamily="49" charset="0"/>
              </a:rPr>
              <a:t>:\</a:t>
            </a:r>
            <a:r>
              <a:rPr lang="en-US" sz="2000" dirty="0" err="1">
                <a:solidFill>
                  <a:schemeClr val="accent2"/>
                </a:solidFill>
                <a:latin typeface="Lucida Console" panose="020B0609040504020204" pitchFamily="49" charset="0"/>
              </a:rPr>
              <a:t>t%p</a:t>
            </a:r>
            <a:r>
              <a:rPr lang="en-US" sz="2000" dirty="0">
                <a:solidFill>
                  <a:schemeClr val="accent2"/>
                </a:solidFill>
                <a:latin typeface="Lucida Console" panose="020B0609040504020204" pitchFamily="49" charset="0"/>
              </a:rPr>
              <a:t>\n"</a:t>
            </a:r>
            <a:r>
              <a:rPr lang="en-US" sz="2000" dirty="0">
                <a:latin typeface="Lucida Console" panose="020B0609040504020204" pitchFamily="49" charset="0"/>
              </a:rPr>
              <a:t>, &amp;</a:t>
            </a:r>
            <a:r>
              <a:rPr lang="en-US" sz="2000" dirty="0" err="1">
                <a:latin typeface="Lucida Console" panose="020B0609040504020204" pitchFamily="49" charset="0"/>
              </a:rPr>
              <a:t>i</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a:t>
            </a:r>
            <a:r>
              <a:rPr lang="en-US" sz="2000" dirty="0" err="1">
                <a:solidFill>
                  <a:schemeClr val="accent2"/>
                </a:solidFill>
                <a:latin typeface="Lucida Console" panose="020B0609040504020204" pitchFamily="49" charset="0"/>
              </a:rPr>
              <a:t>ptr</a:t>
            </a:r>
            <a:r>
              <a:rPr lang="en-US" sz="2000" dirty="0">
                <a:solidFill>
                  <a:schemeClr val="accent2"/>
                </a:solidFill>
                <a:latin typeface="Lucida Console" panose="020B0609040504020204" pitchFamily="49" charset="0"/>
              </a:rPr>
              <a:t>:\</a:t>
            </a:r>
            <a:r>
              <a:rPr lang="en-US" sz="2000" dirty="0" err="1">
                <a:solidFill>
                  <a:schemeClr val="accent2"/>
                </a:solidFill>
                <a:latin typeface="Lucida Console" panose="020B0609040504020204" pitchFamily="49" charset="0"/>
              </a:rPr>
              <a:t>t%p</a:t>
            </a:r>
            <a:r>
              <a:rPr lang="en-US" sz="2000" dirty="0">
                <a:solidFill>
                  <a:schemeClr val="accent2"/>
                </a:solidFill>
                <a:latin typeface="Lucida Console" panose="020B0609040504020204" pitchFamily="49" charset="0"/>
              </a:rPr>
              <a:t>\n"</a:t>
            </a:r>
            <a:r>
              <a:rPr lang="en-US" sz="2000" dirty="0">
                <a:latin typeface="Lucida Console" panose="020B0609040504020204" pitchFamily="49" charset="0"/>
              </a:rPr>
              <a:t>, </a:t>
            </a:r>
            <a:r>
              <a:rPr lang="en-US" sz="2000" dirty="0" err="1">
                <a:latin typeface="Lucida Console" panose="020B0609040504020204" pitchFamily="49" charset="0"/>
              </a:rPr>
              <a:t>ptr</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hexdump_object</a:t>
            </a:r>
            <a:r>
              <a:rPr lang="en-US" sz="2000" dirty="0">
                <a:latin typeface="Lucida Console" panose="020B0609040504020204" pitchFamily="49" charset="0"/>
              </a:rPr>
              <a:t>(</a:t>
            </a:r>
            <a:r>
              <a:rPr lang="en-US" sz="2000" dirty="0" err="1">
                <a:latin typeface="Lucida Console" panose="020B0609040504020204" pitchFamily="49" charset="0"/>
              </a:rPr>
              <a:t>i</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"%d\n"</a:t>
            </a:r>
            <a:r>
              <a:rPr lang="en-US" sz="2000" dirty="0">
                <a:latin typeface="Lucida Console" panose="020B0609040504020204" pitchFamily="49" charset="0"/>
              </a:rPr>
              <a:t>, *</a:t>
            </a:r>
            <a:r>
              <a:rPr lang="en-US" sz="2000" dirty="0" err="1">
                <a:latin typeface="Lucida Console" panose="020B0609040504020204" pitchFamily="49" charset="0"/>
              </a:rPr>
              <a:t>ptr</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return</a:t>
            </a:r>
            <a:r>
              <a:rPr lang="en-US" sz="2000" dirty="0">
                <a:latin typeface="Lucida Console" panose="020B0609040504020204" pitchFamily="49" charset="0"/>
              </a:rPr>
              <a:t> 0;</a:t>
            </a:r>
          </a:p>
          <a:p>
            <a:r>
              <a:rPr lang="en-US" sz="2000" dirty="0">
                <a:latin typeface="Lucida Console" panose="020B0609040504020204" pitchFamily="49" charset="0"/>
              </a:rPr>
              <a:t>}</a:t>
            </a:r>
          </a:p>
        </p:txBody>
      </p:sp>
    </p:spTree>
    <p:extLst>
      <p:ext uri="{BB962C8B-B14F-4D97-AF65-F5344CB8AC3E}">
        <p14:creationId xmlns:p14="http://schemas.microsoft.com/office/powerpoint/2010/main" val="203866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DC2D-411E-A70B-F2E5-DD87F48062E4}"/>
              </a:ext>
            </a:extLst>
          </p:cNvPr>
          <p:cNvSpPr>
            <a:spLocks noGrp="1"/>
          </p:cNvSpPr>
          <p:nvPr>
            <p:ph type="title"/>
          </p:nvPr>
        </p:nvSpPr>
        <p:spPr>
          <a:xfrm>
            <a:off x="838200" y="-17936"/>
            <a:ext cx="10515600" cy="1325563"/>
          </a:xfrm>
        </p:spPr>
        <p:txBody>
          <a:bodyPr/>
          <a:lstStyle/>
          <a:p>
            <a:r>
              <a:rPr lang="en-US" dirty="0"/>
              <a:t>More Sanitizer Goodness</a:t>
            </a:r>
          </a:p>
        </p:txBody>
      </p:sp>
      <p:sp>
        <p:nvSpPr>
          <p:cNvPr id="3" name="Content Placeholder 2">
            <a:extLst>
              <a:ext uri="{FF2B5EF4-FFF2-40B4-BE49-F238E27FC236}">
                <a16:creationId xmlns:a16="http://schemas.microsoft.com/office/drawing/2014/main" id="{255214D9-5A9E-8F8A-502A-35129023AD2B}"/>
              </a:ext>
            </a:extLst>
          </p:cNvPr>
          <p:cNvSpPr>
            <a:spLocks noGrp="1"/>
          </p:cNvSpPr>
          <p:nvPr>
            <p:ph idx="1"/>
          </p:nvPr>
        </p:nvSpPr>
        <p:spPr>
          <a:xfrm>
            <a:off x="1" y="1115355"/>
            <a:ext cx="5463946" cy="5742646"/>
          </a:xfrm>
        </p:spPr>
        <p:txBody>
          <a:bodyPr>
            <a:normAutofit/>
          </a:bodyPr>
          <a:lstStyle/>
          <a:p>
            <a:r>
              <a:rPr lang="en-US" dirty="0"/>
              <a:t>Sanitizers can detect various problems involving undefined (or otherwise undesired) behavior</a:t>
            </a:r>
          </a:p>
          <a:p>
            <a:pPr lvl="1"/>
            <a:r>
              <a:rPr lang="en-US" dirty="0"/>
              <a:t>Ex: Overflow on integers (both signed and unsigned)</a:t>
            </a:r>
          </a:p>
          <a:p>
            <a:pPr lvl="1"/>
            <a:r>
              <a:rPr lang="en-US" dirty="0"/>
              <a:t>Ex: Use of an unaligned pointer</a:t>
            </a:r>
          </a:p>
          <a:p>
            <a:pPr lvl="1"/>
            <a:r>
              <a:rPr lang="en-US" dirty="0"/>
              <a:t>Ex: Division by zero</a:t>
            </a:r>
          </a:p>
          <a:p>
            <a:pPr lvl="1"/>
            <a:r>
              <a:rPr lang="en-US" dirty="0"/>
              <a:t>Ex: Loading of a </a:t>
            </a:r>
            <a:r>
              <a:rPr lang="en-US" dirty="0">
                <a:latin typeface="Lucida Console" panose="020B0609040504020204" pitchFamily="49" charset="0"/>
              </a:rPr>
              <a:t>bool</a:t>
            </a:r>
            <a:r>
              <a:rPr lang="en-US" dirty="0"/>
              <a:t> value which is neither </a:t>
            </a:r>
            <a:r>
              <a:rPr lang="en-US" dirty="0">
                <a:latin typeface="Lucida Console" panose="020B0609040504020204" pitchFamily="49" charset="0"/>
              </a:rPr>
              <a:t>true</a:t>
            </a:r>
            <a:r>
              <a:rPr lang="en-US" dirty="0"/>
              <a:t> nor </a:t>
            </a:r>
            <a:r>
              <a:rPr lang="en-US" dirty="0">
                <a:latin typeface="Lucida Console" panose="020B0609040504020204" pitchFamily="49" charset="0"/>
              </a:rPr>
              <a:t>false</a:t>
            </a:r>
          </a:p>
          <a:p>
            <a:pPr lvl="1"/>
            <a:r>
              <a:rPr lang="en-US" dirty="0"/>
              <a:t>Ex: Casting from a larger integer type to a smaller one such that data loss occurs</a:t>
            </a:r>
          </a:p>
          <a:p>
            <a:r>
              <a:rPr lang="en-US" dirty="0"/>
              <a:t>Sanitization checks slow down your program!</a:t>
            </a:r>
          </a:p>
          <a:p>
            <a:endParaRPr lang="en-US" dirty="0"/>
          </a:p>
        </p:txBody>
      </p:sp>
      <p:grpSp>
        <p:nvGrpSpPr>
          <p:cNvPr id="6" name="Group 5">
            <a:extLst>
              <a:ext uri="{FF2B5EF4-FFF2-40B4-BE49-F238E27FC236}">
                <a16:creationId xmlns:a16="http://schemas.microsoft.com/office/drawing/2014/main" id="{C14B4679-6949-A20D-CE2D-12806578CA74}"/>
              </a:ext>
            </a:extLst>
          </p:cNvPr>
          <p:cNvGrpSpPr/>
          <p:nvPr/>
        </p:nvGrpSpPr>
        <p:grpSpPr>
          <a:xfrm>
            <a:off x="5829172" y="5009417"/>
            <a:ext cx="6383905" cy="1854022"/>
            <a:chOff x="5980935" y="5826974"/>
            <a:chExt cx="4312244" cy="974661"/>
          </a:xfrm>
        </p:grpSpPr>
        <p:sp>
          <p:nvSpPr>
            <p:cNvPr id="7" name="Rectangle 6">
              <a:extLst>
                <a:ext uri="{FF2B5EF4-FFF2-40B4-BE49-F238E27FC236}">
                  <a16:creationId xmlns:a16="http://schemas.microsoft.com/office/drawing/2014/main" id="{65BD67C0-DFB3-06E0-B293-10DF5343E499}"/>
                </a:ext>
              </a:extLst>
            </p:cNvPr>
            <p:cNvSpPr/>
            <p:nvPr/>
          </p:nvSpPr>
          <p:spPr>
            <a:xfrm>
              <a:off x="5988137" y="5826974"/>
              <a:ext cx="4305042" cy="9746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45FD69-5310-4671-813F-1FC2B39D784F}"/>
                </a:ext>
              </a:extLst>
            </p:cNvPr>
            <p:cNvSpPr txBox="1"/>
            <p:nvPr/>
          </p:nvSpPr>
          <p:spPr>
            <a:xfrm rot="16200000">
              <a:off x="5735937" y="6147333"/>
              <a:ext cx="801846" cy="311849"/>
            </a:xfrm>
            <a:prstGeom prst="rect">
              <a:avLst/>
            </a:prstGeom>
            <a:noFill/>
          </p:spPr>
          <p:txBody>
            <a:bodyPr wrap="square" rtlCol="0">
              <a:spAutoFit/>
            </a:bodyPr>
            <a:lstStyle/>
            <a:p>
              <a:pPr algn="ctr"/>
              <a:r>
                <a:rPr lang="en-US" sz="2400" b="1" dirty="0">
                  <a:solidFill>
                    <a:schemeClr val="bg1"/>
                  </a:solidFill>
                  <a:latin typeface="Lucida Console" panose="020B0609040504020204" pitchFamily="49" charset="0"/>
                </a:rPr>
                <a:t>Console</a:t>
              </a:r>
            </a:p>
          </p:txBody>
        </p:sp>
        <p:cxnSp>
          <p:nvCxnSpPr>
            <p:cNvPr id="9" name="Straight Connector 8">
              <a:extLst>
                <a:ext uri="{FF2B5EF4-FFF2-40B4-BE49-F238E27FC236}">
                  <a16:creationId xmlns:a16="http://schemas.microsoft.com/office/drawing/2014/main" id="{DA9A73C5-71BF-7E0C-EE86-7F5B77BF295C}"/>
                </a:ext>
              </a:extLst>
            </p:cNvPr>
            <p:cNvCxnSpPr/>
            <p:nvPr/>
          </p:nvCxnSpPr>
          <p:spPr>
            <a:xfrm>
              <a:off x="6300425" y="5826974"/>
              <a:ext cx="0" cy="9746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E8FAE3E3-41B3-F8B7-27CE-921DB55F887A}"/>
              </a:ext>
            </a:extLst>
          </p:cNvPr>
          <p:cNvSpPr txBox="1"/>
          <p:nvPr/>
        </p:nvSpPr>
        <p:spPr>
          <a:xfrm>
            <a:off x="6397835" y="4813835"/>
            <a:ext cx="5674714" cy="2092881"/>
          </a:xfrm>
          <a:prstGeom prst="rect">
            <a:avLst/>
          </a:prstGeom>
          <a:noFill/>
        </p:spPr>
        <p:txBody>
          <a:bodyPr wrap="square" rtlCol="0">
            <a:spAutoFit/>
          </a:bodyPr>
          <a:lstStyle/>
          <a:p>
            <a:endParaRPr lang="en-US" sz="1300" dirty="0">
              <a:solidFill>
                <a:schemeClr val="bg1"/>
              </a:solidFill>
              <a:latin typeface="Lucida Console" panose="020B0609040504020204" pitchFamily="49" charset="0"/>
            </a:endParaRPr>
          </a:p>
          <a:p>
            <a:r>
              <a:rPr lang="en-US" sz="1300" dirty="0">
                <a:solidFill>
                  <a:srgbClr val="FF0000"/>
                </a:solidFill>
                <a:latin typeface="Lucida Console" panose="020B0609040504020204" pitchFamily="49" charset="0"/>
              </a:rPr>
              <a:t>runtime error: load of misaligned address 0x7ffe3f25aff9 for type 'int', which requires 4 byte alignment</a:t>
            </a:r>
          </a:p>
          <a:p>
            <a:r>
              <a:rPr lang="en-US" sz="1300" dirty="0">
                <a:solidFill>
                  <a:srgbClr val="FF0000"/>
                </a:solidFill>
                <a:latin typeface="Lucida Console" panose="020B0609040504020204" pitchFamily="49" charset="0"/>
              </a:rPr>
              <a:t>SUMMARY: </a:t>
            </a:r>
            <a:r>
              <a:rPr lang="en-US" sz="1300" dirty="0" err="1">
                <a:solidFill>
                  <a:srgbClr val="FF0000"/>
                </a:solidFill>
                <a:latin typeface="Lucida Console" panose="020B0609040504020204" pitchFamily="49" charset="0"/>
              </a:rPr>
              <a:t>UndefinedBehaviorSanitizer</a:t>
            </a:r>
            <a:r>
              <a:rPr lang="en-US" sz="1300" dirty="0">
                <a:solidFill>
                  <a:srgbClr val="FF0000"/>
                </a:solidFill>
                <a:latin typeface="Lucida Console" panose="020B0609040504020204" pitchFamily="49" charset="0"/>
              </a:rPr>
              <a:t>: undefined-behavior /app/example.cpp:10</a:t>
            </a:r>
          </a:p>
          <a:p>
            <a:r>
              <a:rPr lang="en-US" sz="1300" dirty="0">
                <a:solidFill>
                  <a:schemeClr val="bg1"/>
                </a:solidFill>
                <a:latin typeface="Lucida Console" panose="020B0609040504020204" pitchFamily="49" charset="0"/>
              </a:rPr>
              <a:t>&amp;</a:t>
            </a:r>
            <a:r>
              <a:rPr lang="en-US" sz="1300" dirty="0" err="1">
                <a:solidFill>
                  <a:schemeClr val="bg1"/>
                </a:solidFill>
                <a:latin typeface="Lucida Console" panose="020B0609040504020204" pitchFamily="49" charset="0"/>
              </a:rPr>
              <a:t>i</a:t>
            </a:r>
            <a:r>
              <a:rPr lang="en-US" sz="1300" dirty="0">
                <a:solidFill>
                  <a:schemeClr val="bg1"/>
                </a:solidFill>
                <a:latin typeface="Lucida Console" panose="020B0609040504020204" pitchFamily="49" charset="0"/>
              </a:rPr>
              <a:t>:	0x7ffe3f25aff8</a:t>
            </a:r>
          </a:p>
          <a:p>
            <a:r>
              <a:rPr lang="en-US" sz="1300" dirty="0" err="1">
                <a:solidFill>
                  <a:schemeClr val="bg1"/>
                </a:solidFill>
                <a:latin typeface="Lucida Console" panose="020B0609040504020204" pitchFamily="49" charset="0"/>
              </a:rPr>
              <a:t>ptr</a:t>
            </a:r>
            <a:r>
              <a:rPr lang="en-US" sz="1300" dirty="0">
                <a:solidFill>
                  <a:schemeClr val="bg1"/>
                </a:solidFill>
                <a:latin typeface="Lucida Console" panose="020B0609040504020204" pitchFamily="49" charset="0"/>
              </a:rPr>
              <a:t>:	0x7ffe3f25aff9</a:t>
            </a:r>
          </a:p>
          <a:p>
            <a:r>
              <a:rPr lang="en-US" sz="1300" dirty="0">
                <a:solidFill>
                  <a:schemeClr val="bg1"/>
                </a:solidFill>
                <a:latin typeface="Lucida Console" panose="020B0609040504020204" pitchFamily="49" charset="0"/>
              </a:rPr>
              <a:t>7ffe3f25aff8  2a 00 00 00  |*...|</a:t>
            </a:r>
          </a:p>
          <a:p>
            <a:r>
              <a:rPr lang="en-US" sz="1300" dirty="0">
                <a:solidFill>
                  <a:schemeClr val="bg1"/>
                </a:solidFill>
                <a:latin typeface="Lucida Console" panose="020B0609040504020204" pitchFamily="49" charset="0"/>
              </a:rPr>
              <a:t>0</a:t>
            </a:r>
          </a:p>
        </p:txBody>
      </p:sp>
      <p:sp>
        <p:nvSpPr>
          <p:cNvPr id="11" name="Rectangle 10">
            <a:extLst>
              <a:ext uri="{FF2B5EF4-FFF2-40B4-BE49-F238E27FC236}">
                <a16:creationId xmlns:a16="http://schemas.microsoft.com/office/drawing/2014/main" id="{582B2A36-DFBC-29B3-9223-67062AA2D361}"/>
              </a:ext>
            </a:extLst>
          </p:cNvPr>
          <p:cNvSpPr/>
          <p:nvPr/>
        </p:nvSpPr>
        <p:spPr>
          <a:xfrm>
            <a:off x="5839834" y="4611807"/>
            <a:ext cx="6352166" cy="39761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Segoe UI" panose="020B0502040204020203" pitchFamily="34" charset="0"/>
                <a:cs typeface="Segoe UI" panose="020B0502040204020203" pitchFamily="34" charset="0"/>
              </a:rPr>
              <a:t>Compiled with </a:t>
            </a:r>
            <a:r>
              <a:rPr lang="en-US" sz="2000" b="1" dirty="0">
                <a:solidFill>
                  <a:schemeClr val="tx1"/>
                </a:solidFill>
                <a:latin typeface="Lucida Console" panose="020B0609040504020204" pitchFamily="49" charset="0"/>
                <a:cs typeface="Segoe UI" panose="020B0502040204020203" pitchFamily="34" charset="0"/>
              </a:rPr>
              <a:t>-</a:t>
            </a:r>
            <a:r>
              <a:rPr lang="en-US" sz="2000" b="1" dirty="0" err="1">
                <a:solidFill>
                  <a:schemeClr val="tx1"/>
                </a:solidFill>
                <a:latin typeface="Lucida Console" panose="020B0609040504020204" pitchFamily="49" charset="0"/>
                <a:cs typeface="Segoe UI" panose="020B0502040204020203" pitchFamily="34" charset="0"/>
              </a:rPr>
              <a:t>fsanitize</a:t>
            </a:r>
            <a:r>
              <a:rPr lang="en-US" sz="2000" b="1" dirty="0">
                <a:solidFill>
                  <a:schemeClr val="tx1"/>
                </a:solidFill>
                <a:latin typeface="Lucida Console" panose="020B0609040504020204" pitchFamily="49" charset="0"/>
                <a:cs typeface="Segoe UI" panose="020B0502040204020203" pitchFamily="34" charset="0"/>
              </a:rPr>
              <a:t>=alignment</a:t>
            </a:r>
          </a:p>
        </p:txBody>
      </p:sp>
      <p:sp>
        <p:nvSpPr>
          <p:cNvPr id="22" name="TextBox 21">
            <a:extLst>
              <a:ext uri="{FF2B5EF4-FFF2-40B4-BE49-F238E27FC236}">
                <a16:creationId xmlns:a16="http://schemas.microsoft.com/office/drawing/2014/main" id="{367DC6E7-26FF-F519-B866-E300ED9311C4}"/>
              </a:ext>
            </a:extLst>
          </p:cNvPr>
          <p:cNvSpPr txBox="1"/>
          <p:nvPr/>
        </p:nvSpPr>
        <p:spPr>
          <a:xfrm>
            <a:off x="5839834" y="866449"/>
            <a:ext cx="6159842" cy="3785652"/>
          </a:xfrm>
          <a:prstGeom prst="rect">
            <a:avLst/>
          </a:prstGeom>
          <a:noFill/>
        </p:spPr>
        <p:txBody>
          <a:bodyPr wrap="square">
            <a:spAutoFit/>
          </a:bodyPr>
          <a:lstStyle/>
          <a:p>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main() {</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i</a:t>
            </a:r>
            <a:r>
              <a:rPr lang="en-US" sz="2000" dirty="0">
                <a:latin typeface="Lucida Console" panose="020B0609040504020204" pitchFamily="49" charset="0"/>
              </a:rPr>
              <a:t> = </a:t>
            </a:r>
            <a:r>
              <a:rPr lang="en-US" sz="2000" dirty="0">
                <a:solidFill>
                  <a:schemeClr val="accent2"/>
                </a:solidFill>
                <a:latin typeface="Lucida Console" panose="020B0609040504020204" pitchFamily="49" charset="0"/>
              </a:rPr>
              <a:t>42</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char*</a:t>
            </a:r>
            <a:r>
              <a:rPr lang="en-US" sz="2000" dirty="0">
                <a:latin typeface="Lucida Console" panose="020B0609040504020204" pitchFamily="49" charset="0"/>
              </a:rPr>
              <a:t> </a:t>
            </a:r>
            <a:r>
              <a:rPr lang="en-US" sz="2000" dirty="0" err="1">
                <a:latin typeface="Lucida Console" panose="020B0609040504020204" pitchFamily="49" charset="0"/>
              </a:rPr>
              <a:t>c_ptr</a:t>
            </a:r>
            <a:r>
              <a:rPr lang="en-US" sz="2000" dirty="0">
                <a:latin typeface="Lucida Console" panose="020B0609040504020204" pitchFamily="49" charset="0"/>
              </a:rPr>
              <a:t> = (</a:t>
            </a:r>
            <a:r>
              <a:rPr lang="en-US" sz="2000" dirty="0">
                <a:solidFill>
                  <a:srgbClr val="0070C0"/>
                </a:solidFill>
                <a:latin typeface="Lucida Console" panose="020B0609040504020204" pitchFamily="49" charset="0"/>
              </a:rPr>
              <a:t>char*</a:t>
            </a:r>
            <a:r>
              <a:rPr lang="en-US" sz="2000" dirty="0">
                <a:latin typeface="Lucida Console" panose="020B0609040504020204" pitchFamily="49" charset="0"/>
              </a:rPr>
              <a:t>) &amp;</a:t>
            </a:r>
            <a:r>
              <a:rPr lang="en-US" sz="2000" dirty="0" err="1">
                <a:latin typeface="Lucida Console" panose="020B0609040504020204" pitchFamily="49" charset="0"/>
              </a:rPr>
              <a:t>i</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c_ptr</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ptr</a:t>
            </a:r>
            <a:r>
              <a:rPr lang="en-US" sz="2000" dirty="0">
                <a:latin typeface="Lucida Console" panose="020B0609040504020204" pitchFamily="49" charset="0"/>
              </a:rPr>
              <a:t> = (</a:t>
            </a:r>
            <a:r>
              <a:rPr lang="en-US" sz="2000" dirty="0">
                <a:solidFill>
                  <a:srgbClr val="0070C0"/>
                </a:solidFill>
                <a:latin typeface="Lucida Console" panose="020B0609040504020204" pitchFamily="49" charset="0"/>
              </a:rPr>
              <a:t>int*</a:t>
            </a:r>
            <a:r>
              <a:rPr lang="en-US" sz="2000" dirty="0">
                <a:latin typeface="Lucida Console" panose="020B0609040504020204" pitchFamily="49" charset="0"/>
              </a:rPr>
              <a:t>) </a:t>
            </a:r>
            <a:r>
              <a:rPr lang="en-US" sz="2000" dirty="0" err="1">
                <a:latin typeface="Lucida Console" panose="020B0609040504020204" pitchFamily="49" charset="0"/>
              </a:rPr>
              <a:t>c_ptr</a:t>
            </a:r>
            <a:r>
              <a:rPr lang="en-US" sz="2000" dirty="0">
                <a:latin typeface="Lucida Console" panose="020B0609040504020204" pitchFamily="49" charset="0"/>
              </a:rPr>
              <a:t>; </a:t>
            </a:r>
            <a:r>
              <a:rPr lang="en-US" sz="2000" dirty="0">
                <a:solidFill>
                  <a:srgbClr val="00B050"/>
                </a:solidFill>
                <a:latin typeface="Lucida Console" panose="020B0609040504020204" pitchFamily="49" charset="0"/>
              </a:rPr>
              <a:t>//Oh no!</a:t>
            </a:r>
          </a:p>
          <a:p>
            <a:r>
              <a:rPr lang="en-US" sz="2000" dirty="0">
                <a:solidFill>
                  <a:srgbClr val="00B050"/>
                </a:solidFill>
                <a:latin typeface="Lucida Console" panose="020B0609040504020204" pitchFamily="49" charset="0"/>
              </a:rPr>
              <a:t>                      //Misalignment!</a:t>
            </a:r>
          </a:p>
          <a:p>
            <a:r>
              <a:rPr lang="en-US" sz="2000" dirty="0">
                <a:latin typeface="Lucida Console" panose="020B0609040504020204" pitchFamily="49" charset="0"/>
              </a:rPr>
              <a:t>    </a:t>
            </a:r>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"&amp;</a:t>
            </a:r>
            <a:r>
              <a:rPr lang="en-US" sz="2000" dirty="0" err="1">
                <a:solidFill>
                  <a:schemeClr val="accent2"/>
                </a:solidFill>
                <a:latin typeface="Lucida Console" panose="020B0609040504020204" pitchFamily="49" charset="0"/>
              </a:rPr>
              <a:t>i</a:t>
            </a:r>
            <a:r>
              <a:rPr lang="en-US" sz="2000" dirty="0">
                <a:solidFill>
                  <a:schemeClr val="accent2"/>
                </a:solidFill>
                <a:latin typeface="Lucida Console" panose="020B0609040504020204" pitchFamily="49" charset="0"/>
              </a:rPr>
              <a:t>:\</a:t>
            </a:r>
            <a:r>
              <a:rPr lang="en-US" sz="2000" dirty="0" err="1">
                <a:solidFill>
                  <a:schemeClr val="accent2"/>
                </a:solidFill>
                <a:latin typeface="Lucida Console" panose="020B0609040504020204" pitchFamily="49" charset="0"/>
              </a:rPr>
              <a:t>t%p</a:t>
            </a:r>
            <a:r>
              <a:rPr lang="en-US" sz="2000" dirty="0">
                <a:solidFill>
                  <a:schemeClr val="accent2"/>
                </a:solidFill>
                <a:latin typeface="Lucida Console" panose="020B0609040504020204" pitchFamily="49" charset="0"/>
              </a:rPr>
              <a:t>\n"</a:t>
            </a:r>
            <a:r>
              <a:rPr lang="en-US" sz="2000" dirty="0">
                <a:latin typeface="Lucida Console" panose="020B0609040504020204" pitchFamily="49" charset="0"/>
              </a:rPr>
              <a:t>, &amp;</a:t>
            </a:r>
            <a:r>
              <a:rPr lang="en-US" sz="2000" dirty="0" err="1">
                <a:latin typeface="Lucida Console" panose="020B0609040504020204" pitchFamily="49" charset="0"/>
              </a:rPr>
              <a:t>i</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a:t>
            </a:r>
            <a:r>
              <a:rPr lang="en-US" sz="2000" dirty="0" err="1">
                <a:solidFill>
                  <a:schemeClr val="accent2"/>
                </a:solidFill>
                <a:latin typeface="Lucida Console" panose="020B0609040504020204" pitchFamily="49" charset="0"/>
              </a:rPr>
              <a:t>ptr</a:t>
            </a:r>
            <a:r>
              <a:rPr lang="en-US" sz="2000" dirty="0">
                <a:solidFill>
                  <a:schemeClr val="accent2"/>
                </a:solidFill>
                <a:latin typeface="Lucida Console" panose="020B0609040504020204" pitchFamily="49" charset="0"/>
              </a:rPr>
              <a:t>:\</a:t>
            </a:r>
            <a:r>
              <a:rPr lang="en-US" sz="2000" dirty="0" err="1">
                <a:solidFill>
                  <a:schemeClr val="accent2"/>
                </a:solidFill>
                <a:latin typeface="Lucida Console" panose="020B0609040504020204" pitchFamily="49" charset="0"/>
              </a:rPr>
              <a:t>t%p</a:t>
            </a:r>
            <a:r>
              <a:rPr lang="en-US" sz="2000" dirty="0">
                <a:solidFill>
                  <a:schemeClr val="accent2"/>
                </a:solidFill>
                <a:latin typeface="Lucida Console" panose="020B0609040504020204" pitchFamily="49" charset="0"/>
              </a:rPr>
              <a:t>\n"</a:t>
            </a:r>
            <a:r>
              <a:rPr lang="en-US" sz="2000" dirty="0">
                <a:latin typeface="Lucida Console" panose="020B0609040504020204" pitchFamily="49" charset="0"/>
              </a:rPr>
              <a:t>, </a:t>
            </a:r>
            <a:r>
              <a:rPr lang="en-US" sz="2000" dirty="0" err="1">
                <a:latin typeface="Lucida Console" panose="020B0609040504020204" pitchFamily="49" charset="0"/>
              </a:rPr>
              <a:t>ptr</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hexdump_object</a:t>
            </a:r>
            <a:r>
              <a:rPr lang="en-US" sz="2000" dirty="0">
                <a:latin typeface="Lucida Console" panose="020B0609040504020204" pitchFamily="49" charset="0"/>
              </a:rPr>
              <a:t>(</a:t>
            </a:r>
            <a:r>
              <a:rPr lang="en-US" sz="2000" dirty="0" err="1">
                <a:latin typeface="Lucida Console" panose="020B0609040504020204" pitchFamily="49" charset="0"/>
              </a:rPr>
              <a:t>i</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err="1">
                <a:latin typeface="Lucida Console" panose="020B0609040504020204" pitchFamily="49" charset="0"/>
              </a:rPr>
              <a:t>printf</a:t>
            </a:r>
            <a:r>
              <a:rPr lang="en-US" sz="2000" dirty="0">
                <a:latin typeface="Lucida Console" panose="020B0609040504020204" pitchFamily="49" charset="0"/>
              </a:rPr>
              <a:t>(</a:t>
            </a:r>
            <a:r>
              <a:rPr lang="en-US" sz="2000" dirty="0">
                <a:solidFill>
                  <a:schemeClr val="accent2"/>
                </a:solidFill>
                <a:latin typeface="Lucida Console" panose="020B0609040504020204" pitchFamily="49" charset="0"/>
              </a:rPr>
              <a:t>"%d\n"</a:t>
            </a:r>
            <a:r>
              <a:rPr lang="en-US" sz="2000" dirty="0">
                <a:latin typeface="Lucida Console" panose="020B0609040504020204" pitchFamily="49" charset="0"/>
              </a:rPr>
              <a:t>, *</a:t>
            </a:r>
            <a:r>
              <a:rPr lang="en-US" sz="2000" dirty="0" err="1">
                <a:latin typeface="Lucida Console" panose="020B0609040504020204" pitchFamily="49" charset="0"/>
              </a:rPr>
              <a:t>ptr</a:t>
            </a:r>
            <a:r>
              <a:rPr lang="en-US" sz="2000" dirty="0">
                <a:latin typeface="Lucida Console" panose="020B0609040504020204" pitchFamily="49" charset="0"/>
              </a:rPr>
              <a:t>);</a:t>
            </a:r>
          </a:p>
          <a:p>
            <a:r>
              <a:rPr lang="en-US" sz="2000" dirty="0">
                <a:latin typeface="Lucida Console" panose="020B0609040504020204" pitchFamily="49" charset="0"/>
              </a:rPr>
              <a:t>    </a:t>
            </a:r>
            <a:r>
              <a:rPr lang="en-US" sz="2000" dirty="0">
                <a:solidFill>
                  <a:srgbClr val="0070C0"/>
                </a:solidFill>
                <a:latin typeface="Lucida Console" panose="020B0609040504020204" pitchFamily="49" charset="0"/>
              </a:rPr>
              <a:t>return</a:t>
            </a:r>
            <a:r>
              <a:rPr lang="en-US" sz="2000" dirty="0">
                <a:latin typeface="Lucida Console" panose="020B0609040504020204" pitchFamily="49" charset="0"/>
              </a:rPr>
              <a:t> 0;</a:t>
            </a:r>
          </a:p>
          <a:p>
            <a:r>
              <a:rPr lang="en-US" sz="2000" dirty="0">
                <a:latin typeface="Lucida Console" panose="020B0609040504020204" pitchFamily="49" charset="0"/>
              </a:rPr>
              <a:t>}</a:t>
            </a:r>
          </a:p>
        </p:txBody>
      </p:sp>
    </p:spTree>
    <p:extLst>
      <p:ext uri="{BB962C8B-B14F-4D97-AF65-F5344CB8AC3E}">
        <p14:creationId xmlns:p14="http://schemas.microsoft.com/office/powerpoint/2010/main" val="264973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500"/>
                                        <p:tgtEl>
                                          <p:spTgt spid="10">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500"/>
                                        <p:tgtEl>
                                          <p:spTgt spid="10">
                                            <p:txEl>
                                              <p:pRg st="6" end="6"/>
                                            </p:txEl>
                                          </p:spTgt>
                                        </p:tgtEl>
                                      </p:cBhvr>
                                    </p:animEffect>
                                  </p:childTnLst>
                                </p:cTn>
                              </p:par>
                              <p:par>
                                <p:cTn id="36" presetID="32" presetClass="emph" presetSubtype="0" fill="hold" grpId="0" nodeType="withEffect">
                                  <p:stCondLst>
                                    <p:cond delay="0"/>
                                  </p:stCondLst>
                                  <p:childTnLst>
                                    <p:animRot by="120000">
                                      <p:cBhvr>
                                        <p:cTn id="37" dur="100" fill="hold">
                                          <p:stCondLst>
                                            <p:cond delay="0"/>
                                          </p:stCondLst>
                                        </p:cTn>
                                        <p:tgtEl>
                                          <p:spTgt spid="10">
                                            <p:txEl>
                                              <p:pRg st="1" end="1"/>
                                            </p:txEl>
                                          </p:spTgt>
                                        </p:tgtEl>
                                        <p:attrNameLst>
                                          <p:attrName>r</p:attrName>
                                        </p:attrNameLst>
                                      </p:cBhvr>
                                    </p:animRot>
                                    <p:animRot by="-240000">
                                      <p:cBhvr>
                                        <p:cTn id="38" dur="200" fill="hold">
                                          <p:stCondLst>
                                            <p:cond delay="200"/>
                                          </p:stCondLst>
                                        </p:cTn>
                                        <p:tgtEl>
                                          <p:spTgt spid="10">
                                            <p:txEl>
                                              <p:pRg st="1" end="1"/>
                                            </p:txEl>
                                          </p:spTgt>
                                        </p:tgtEl>
                                        <p:attrNameLst>
                                          <p:attrName>r</p:attrName>
                                        </p:attrNameLst>
                                      </p:cBhvr>
                                    </p:animRot>
                                    <p:animRot by="240000">
                                      <p:cBhvr>
                                        <p:cTn id="39" dur="200" fill="hold">
                                          <p:stCondLst>
                                            <p:cond delay="400"/>
                                          </p:stCondLst>
                                        </p:cTn>
                                        <p:tgtEl>
                                          <p:spTgt spid="10">
                                            <p:txEl>
                                              <p:pRg st="1" end="1"/>
                                            </p:txEl>
                                          </p:spTgt>
                                        </p:tgtEl>
                                        <p:attrNameLst>
                                          <p:attrName>r</p:attrName>
                                        </p:attrNameLst>
                                      </p:cBhvr>
                                    </p:animRot>
                                    <p:animRot by="-240000">
                                      <p:cBhvr>
                                        <p:cTn id="40" dur="200" fill="hold">
                                          <p:stCondLst>
                                            <p:cond delay="600"/>
                                          </p:stCondLst>
                                        </p:cTn>
                                        <p:tgtEl>
                                          <p:spTgt spid="10">
                                            <p:txEl>
                                              <p:pRg st="1" end="1"/>
                                            </p:txEl>
                                          </p:spTgt>
                                        </p:tgtEl>
                                        <p:attrNameLst>
                                          <p:attrName>r</p:attrName>
                                        </p:attrNameLst>
                                      </p:cBhvr>
                                    </p:animRot>
                                    <p:animRot by="120000">
                                      <p:cBhvr>
                                        <p:cTn id="41" dur="200" fill="hold">
                                          <p:stCondLst>
                                            <p:cond delay="800"/>
                                          </p:stCondLst>
                                        </p:cTn>
                                        <p:tgtEl>
                                          <p:spTgt spid="10">
                                            <p:txEl>
                                              <p:pRg st="1" end="1"/>
                                            </p:txEl>
                                          </p:spTgt>
                                        </p:tgtEl>
                                        <p:attrNameLst>
                                          <p:attrName>r</p:attrName>
                                        </p:attrNameLst>
                                      </p:cBhvr>
                                    </p:animRot>
                                  </p:childTnLst>
                                </p:cTn>
                              </p:par>
                              <p:par>
                                <p:cTn id="42" presetID="32" presetClass="emph" presetSubtype="0" fill="hold" grpId="0" nodeType="withEffect">
                                  <p:stCondLst>
                                    <p:cond delay="0"/>
                                  </p:stCondLst>
                                  <p:childTnLst>
                                    <p:animRot by="120000">
                                      <p:cBhvr>
                                        <p:cTn id="43" dur="100" fill="hold">
                                          <p:stCondLst>
                                            <p:cond delay="0"/>
                                          </p:stCondLst>
                                        </p:cTn>
                                        <p:tgtEl>
                                          <p:spTgt spid="10">
                                            <p:txEl>
                                              <p:pRg st="2" end="2"/>
                                            </p:txEl>
                                          </p:spTgt>
                                        </p:tgtEl>
                                        <p:attrNameLst>
                                          <p:attrName>r</p:attrName>
                                        </p:attrNameLst>
                                      </p:cBhvr>
                                    </p:animRot>
                                    <p:animRot by="-240000">
                                      <p:cBhvr>
                                        <p:cTn id="44" dur="200" fill="hold">
                                          <p:stCondLst>
                                            <p:cond delay="200"/>
                                          </p:stCondLst>
                                        </p:cTn>
                                        <p:tgtEl>
                                          <p:spTgt spid="10">
                                            <p:txEl>
                                              <p:pRg st="2" end="2"/>
                                            </p:txEl>
                                          </p:spTgt>
                                        </p:tgtEl>
                                        <p:attrNameLst>
                                          <p:attrName>r</p:attrName>
                                        </p:attrNameLst>
                                      </p:cBhvr>
                                    </p:animRot>
                                    <p:animRot by="240000">
                                      <p:cBhvr>
                                        <p:cTn id="45" dur="200" fill="hold">
                                          <p:stCondLst>
                                            <p:cond delay="400"/>
                                          </p:stCondLst>
                                        </p:cTn>
                                        <p:tgtEl>
                                          <p:spTgt spid="10">
                                            <p:txEl>
                                              <p:pRg st="2" end="2"/>
                                            </p:txEl>
                                          </p:spTgt>
                                        </p:tgtEl>
                                        <p:attrNameLst>
                                          <p:attrName>r</p:attrName>
                                        </p:attrNameLst>
                                      </p:cBhvr>
                                    </p:animRot>
                                    <p:animRot by="-240000">
                                      <p:cBhvr>
                                        <p:cTn id="46" dur="200" fill="hold">
                                          <p:stCondLst>
                                            <p:cond delay="600"/>
                                          </p:stCondLst>
                                        </p:cTn>
                                        <p:tgtEl>
                                          <p:spTgt spid="10">
                                            <p:txEl>
                                              <p:pRg st="2" end="2"/>
                                            </p:txEl>
                                          </p:spTgt>
                                        </p:tgtEl>
                                        <p:attrNameLst>
                                          <p:attrName>r</p:attrName>
                                        </p:attrNameLst>
                                      </p:cBhvr>
                                    </p:animRot>
                                    <p:animRot by="120000">
                                      <p:cBhvr>
                                        <p:cTn id="47" dur="200" fill="hold">
                                          <p:stCondLst>
                                            <p:cond delay="800"/>
                                          </p:stCondLst>
                                        </p:cTn>
                                        <p:tgtEl>
                                          <p:spTgt spid="10">
                                            <p:txEl>
                                              <p:pRg st="2" end="2"/>
                                            </p:txEl>
                                          </p:spTgt>
                                        </p:tgtEl>
                                        <p:attrNameLst>
                                          <p:attrName>r</p:attrName>
                                        </p:attrNameLst>
                                      </p:cBhvr>
                                    </p:animRot>
                                  </p:childTnLst>
                                </p:cTn>
                              </p:par>
                              <p:par>
                                <p:cTn id="48" presetID="32" presetClass="emph" presetSubtype="0" fill="hold" grpId="0" nodeType="withEffect">
                                  <p:stCondLst>
                                    <p:cond delay="0"/>
                                  </p:stCondLst>
                                  <p:childTnLst>
                                    <p:animRot by="120000">
                                      <p:cBhvr>
                                        <p:cTn id="49" dur="100" fill="hold">
                                          <p:stCondLst>
                                            <p:cond delay="0"/>
                                          </p:stCondLst>
                                        </p:cTn>
                                        <p:tgtEl>
                                          <p:spTgt spid="10">
                                            <p:txEl>
                                              <p:pRg st="3" end="3"/>
                                            </p:txEl>
                                          </p:spTgt>
                                        </p:tgtEl>
                                        <p:attrNameLst>
                                          <p:attrName>r</p:attrName>
                                        </p:attrNameLst>
                                      </p:cBhvr>
                                    </p:animRot>
                                    <p:animRot by="-240000">
                                      <p:cBhvr>
                                        <p:cTn id="50" dur="200" fill="hold">
                                          <p:stCondLst>
                                            <p:cond delay="200"/>
                                          </p:stCondLst>
                                        </p:cTn>
                                        <p:tgtEl>
                                          <p:spTgt spid="10">
                                            <p:txEl>
                                              <p:pRg st="3" end="3"/>
                                            </p:txEl>
                                          </p:spTgt>
                                        </p:tgtEl>
                                        <p:attrNameLst>
                                          <p:attrName>r</p:attrName>
                                        </p:attrNameLst>
                                      </p:cBhvr>
                                    </p:animRot>
                                    <p:animRot by="240000">
                                      <p:cBhvr>
                                        <p:cTn id="51" dur="200" fill="hold">
                                          <p:stCondLst>
                                            <p:cond delay="400"/>
                                          </p:stCondLst>
                                        </p:cTn>
                                        <p:tgtEl>
                                          <p:spTgt spid="10">
                                            <p:txEl>
                                              <p:pRg st="3" end="3"/>
                                            </p:txEl>
                                          </p:spTgt>
                                        </p:tgtEl>
                                        <p:attrNameLst>
                                          <p:attrName>r</p:attrName>
                                        </p:attrNameLst>
                                      </p:cBhvr>
                                    </p:animRot>
                                    <p:animRot by="-240000">
                                      <p:cBhvr>
                                        <p:cTn id="52" dur="200" fill="hold">
                                          <p:stCondLst>
                                            <p:cond delay="600"/>
                                          </p:stCondLst>
                                        </p:cTn>
                                        <p:tgtEl>
                                          <p:spTgt spid="10">
                                            <p:txEl>
                                              <p:pRg st="3" end="3"/>
                                            </p:txEl>
                                          </p:spTgt>
                                        </p:tgtEl>
                                        <p:attrNameLst>
                                          <p:attrName>r</p:attrName>
                                        </p:attrNameLst>
                                      </p:cBhvr>
                                    </p:animRot>
                                    <p:animRot by="120000">
                                      <p:cBhvr>
                                        <p:cTn id="53" dur="200" fill="hold">
                                          <p:stCondLst>
                                            <p:cond delay="800"/>
                                          </p:stCondLst>
                                        </p:cTn>
                                        <p:tgtEl>
                                          <p:spTgt spid="10">
                                            <p:txEl>
                                              <p:pRg st="3" end="3"/>
                                            </p:txEl>
                                          </p:spTgt>
                                        </p:tgtEl>
                                        <p:attrNameLst>
                                          <p:attrName>r</p:attrName>
                                        </p:attrNameLst>
                                      </p:cBhvr>
                                    </p:animRot>
                                  </p:childTnLst>
                                </p:cTn>
                              </p:par>
                              <p:par>
                                <p:cTn id="54" presetID="32" presetClass="emph" presetSubtype="0" fill="hold" grpId="0" nodeType="withEffect">
                                  <p:stCondLst>
                                    <p:cond delay="0"/>
                                  </p:stCondLst>
                                  <p:childTnLst>
                                    <p:animRot by="120000">
                                      <p:cBhvr>
                                        <p:cTn id="55" dur="100" fill="hold">
                                          <p:stCondLst>
                                            <p:cond delay="0"/>
                                          </p:stCondLst>
                                        </p:cTn>
                                        <p:tgtEl>
                                          <p:spTgt spid="10">
                                            <p:txEl>
                                              <p:pRg st="4" end="4"/>
                                            </p:txEl>
                                          </p:spTgt>
                                        </p:tgtEl>
                                        <p:attrNameLst>
                                          <p:attrName>r</p:attrName>
                                        </p:attrNameLst>
                                      </p:cBhvr>
                                    </p:animRot>
                                    <p:animRot by="-240000">
                                      <p:cBhvr>
                                        <p:cTn id="56" dur="200" fill="hold">
                                          <p:stCondLst>
                                            <p:cond delay="200"/>
                                          </p:stCondLst>
                                        </p:cTn>
                                        <p:tgtEl>
                                          <p:spTgt spid="10">
                                            <p:txEl>
                                              <p:pRg st="4" end="4"/>
                                            </p:txEl>
                                          </p:spTgt>
                                        </p:tgtEl>
                                        <p:attrNameLst>
                                          <p:attrName>r</p:attrName>
                                        </p:attrNameLst>
                                      </p:cBhvr>
                                    </p:animRot>
                                    <p:animRot by="240000">
                                      <p:cBhvr>
                                        <p:cTn id="57" dur="200" fill="hold">
                                          <p:stCondLst>
                                            <p:cond delay="400"/>
                                          </p:stCondLst>
                                        </p:cTn>
                                        <p:tgtEl>
                                          <p:spTgt spid="10">
                                            <p:txEl>
                                              <p:pRg st="4" end="4"/>
                                            </p:txEl>
                                          </p:spTgt>
                                        </p:tgtEl>
                                        <p:attrNameLst>
                                          <p:attrName>r</p:attrName>
                                        </p:attrNameLst>
                                      </p:cBhvr>
                                    </p:animRot>
                                    <p:animRot by="-240000">
                                      <p:cBhvr>
                                        <p:cTn id="58" dur="200" fill="hold">
                                          <p:stCondLst>
                                            <p:cond delay="600"/>
                                          </p:stCondLst>
                                        </p:cTn>
                                        <p:tgtEl>
                                          <p:spTgt spid="10">
                                            <p:txEl>
                                              <p:pRg st="4" end="4"/>
                                            </p:txEl>
                                          </p:spTgt>
                                        </p:tgtEl>
                                        <p:attrNameLst>
                                          <p:attrName>r</p:attrName>
                                        </p:attrNameLst>
                                      </p:cBhvr>
                                    </p:animRot>
                                    <p:animRot by="120000">
                                      <p:cBhvr>
                                        <p:cTn id="59" dur="200" fill="hold">
                                          <p:stCondLst>
                                            <p:cond delay="800"/>
                                          </p:stCondLst>
                                        </p:cTn>
                                        <p:tgtEl>
                                          <p:spTgt spid="10">
                                            <p:txEl>
                                              <p:pRg st="4" end="4"/>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10">
                                            <p:txEl>
                                              <p:pRg st="5" end="5"/>
                                            </p:txEl>
                                          </p:spTgt>
                                        </p:tgtEl>
                                        <p:attrNameLst>
                                          <p:attrName>r</p:attrName>
                                        </p:attrNameLst>
                                      </p:cBhvr>
                                    </p:animRot>
                                    <p:animRot by="-240000">
                                      <p:cBhvr>
                                        <p:cTn id="62" dur="200" fill="hold">
                                          <p:stCondLst>
                                            <p:cond delay="200"/>
                                          </p:stCondLst>
                                        </p:cTn>
                                        <p:tgtEl>
                                          <p:spTgt spid="10">
                                            <p:txEl>
                                              <p:pRg st="5" end="5"/>
                                            </p:txEl>
                                          </p:spTgt>
                                        </p:tgtEl>
                                        <p:attrNameLst>
                                          <p:attrName>r</p:attrName>
                                        </p:attrNameLst>
                                      </p:cBhvr>
                                    </p:animRot>
                                    <p:animRot by="240000">
                                      <p:cBhvr>
                                        <p:cTn id="63" dur="200" fill="hold">
                                          <p:stCondLst>
                                            <p:cond delay="400"/>
                                          </p:stCondLst>
                                        </p:cTn>
                                        <p:tgtEl>
                                          <p:spTgt spid="10">
                                            <p:txEl>
                                              <p:pRg st="5" end="5"/>
                                            </p:txEl>
                                          </p:spTgt>
                                        </p:tgtEl>
                                        <p:attrNameLst>
                                          <p:attrName>r</p:attrName>
                                        </p:attrNameLst>
                                      </p:cBhvr>
                                    </p:animRot>
                                    <p:animRot by="-240000">
                                      <p:cBhvr>
                                        <p:cTn id="64" dur="200" fill="hold">
                                          <p:stCondLst>
                                            <p:cond delay="600"/>
                                          </p:stCondLst>
                                        </p:cTn>
                                        <p:tgtEl>
                                          <p:spTgt spid="10">
                                            <p:txEl>
                                              <p:pRg st="5" end="5"/>
                                            </p:txEl>
                                          </p:spTgt>
                                        </p:tgtEl>
                                        <p:attrNameLst>
                                          <p:attrName>r</p:attrName>
                                        </p:attrNameLst>
                                      </p:cBhvr>
                                    </p:animRot>
                                    <p:animRot by="120000">
                                      <p:cBhvr>
                                        <p:cTn id="65" dur="200" fill="hold">
                                          <p:stCondLst>
                                            <p:cond delay="800"/>
                                          </p:stCondLst>
                                        </p:cTn>
                                        <p:tgtEl>
                                          <p:spTgt spid="10">
                                            <p:txEl>
                                              <p:pRg st="5" end="5"/>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10">
                                            <p:txEl>
                                              <p:pRg st="6" end="6"/>
                                            </p:txEl>
                                          </p:spTgt>
                                        </p:tgtEl>
                                        <p:attrNameLst>
                                          <p:attrName>r</p:attrName>
                                        </p:attrNameLst>
                                      </p:cBhvr>
                                    </p:animRot>
                                    <p:animRot by="-240000">
                                      <p:cBhvr>
                                        <p:cTn id="68" dur="200" fill="hold">
                                          <p:stCondLst>
                                            <p:cond delay="200"/>
                                          </p:stCondLst>
                                        </p:cTn>
                                        <p:tgtEl>
                                          <p:spTgt spid="10">
                                            <p:txEl>
                                              <p:pRg st="6" end="6"/>
                                            </p:txEl>
                                          </p:spTgt>
                                        </p:tgtEl>
                                        <p:attrNameLst>
                                          <p:attrName>r</p:attrName>
                                        </p:attrNameLst>
                                      </p:cBhvr>
                                    </p:animRot>
                                    <p:animRot by="240000">
                                      <p:cBhvr>
                                        <p:cTn id="69" dur="200" fill="hold">
                                          <p:stCondLst>
                                            <p:cond delay="400"/>
                                          </p:stCondLst>
                                        </p:cTn>
                                        <p:tgtEl>
                                          <p:spTgt spid="10">
                                            <p:txEl>
                                              <p:pRg st="6" end="6"/>
                                            </p:txEl>
                                          </p:spTgt>
                                        </p:tgtEl>
                                        <p:attrNameLst>
                                          <p:attrName>r</p:attrName>
                                        </p:attrNameLst>
                                      </p:cBhvr>
                                    </p:animRot>
                                    <p:animRot by="-240000">
                                      <p:cBhvr>
                                        <p:cTn id="70" dur="200" fill="hold">
                                          <p:stCondLst>
                                            <p:cond delay="600"/>
                                          </p:stCondLst>
                                        </p:cTn>
                                        <p:tgtEl>
                                          <p:spTgt spid="10">
                                            <p:txEl>
                                              <p:pRg st="6" end="6"/>
                                            </p:txEl>
                                          </p:spTgt>
                                        </p:tgtEl>
                                        <p:attrNameLst>
                                          <p:attrName>r</p:attrName>
                                        </p:attrNameLst>
                                      </p:cBhvr>
                                    </p:animRot>
                                    <p:animRot by="120000">
                                      <p:cBhvr>
                                        <p:cTn id="71" dur="200" fill="hold">
                                          <p:stCondLst>
                                            <p:cond delay="800"/>
                                          </p:stCondLst>
                                        </p:cTn>
                                        <p:tgtEl>
                                          <p:spTgt spid="10">
                                            <p:txEl>
                                              <p:pRg st="6" end="6"/>
                                            </p:txEl>
                                          </p:spTgt>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3" end="3"/>
                                            </p:txEl>
                                          </p:spTgt>
                                        </p:tgtEl>
                                        <p:attrNameLst>
                                          <p:attrName>style.visibility</p:attrName>
                                        </p:attrNameLst>
                                      </p:cBhvr>
                                      <p:to>
                                        <p:strVal val="visible"/>
                                      </p:to>
                                    </p:set>
                                    <p:animEffect transition="in" filter="fade">
                                      <p:cBhvr>
                                        <p:cTn id="76" dur="500"/>
                                        <p:tgtEl>
                                          <p:spTgt spid="3">
                                            <p:txEl>
                                              <p:pRg st="3" end="3"/>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fade">
                                      <p:cBhvr>
                                        <p:cTn id="79" dur="500"/>
                                        <p:tgtEl>
                                          <p:spTgt spid="3">
                                            <p:txEl>
                                              <p:pRg st="4" end="4"/>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
                                            <p:txEl>
                                              <p:pRg st="5" end="5"/>
                                            </p:txEl>
                                          </p:spTgt>
                                        </p:tgtEl>
                                        <p:attrNameLst>
                                          <p:attrName>style.visibility</p:attrName>
                                        </p:attrNameLst>
                                      </p:cBhvr>
                                      <p:to>
                                        <p:strVal val="visible"/>
                                      </p:to>
                                    </p:set>
                                    <p:animEffect transition="in" filter="fade">
                                      <p:cBhvr>
                                        <p:cTn id="82" dur="500"/>
                                        <p:tgtEl>
                                          <p:spTgt spid="3">
                                            <p:txEl>
                                              <p:pRg st="5" end="5"/>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
                                            <p:txEl>
                                              <p:pRg st="6" end="6"/>
                                            </p:txEl>
                                          </p:spTgt>
                                        </p:tgtEl>
                                        <p:attrNameLst>
                                          <p:attrName>style.visibility</p:attrName>
                                        </p:attrNameLst>
                                      </p:cBhvr>
                                      <p:to>
                                        <p:strVal val="visible"/>
                                      </p:to>
                                    </p:set>
                                    <p:animEffect transition="in" filter="fade">
                                      <p:cBhvr>
                                        <p:cTn id="8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db_example">
            <a:hlinkClick r:id="" action="ppaction://media"/>
            <a:extLst>
              <a:ext uri="{FF2B5EF4-FFF2-40B4-BE49-F238E27FC236}">
                <a16:creationId xmlns:a16="http://schemas.microsoft.com/office/drawing/2014/main" id="{17842F9F-01FB-41DF-59AD-717A111F0A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635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F396-DB4E-A7B5-D225-EFEF294C2633}"/>
              </a:ext>
            </a:extLst>
          </p:cNvPr>
          <p:cNvSpPr>
            <a:spLocks noGrp="1"/>
          </p:cNvSpPr>
          <p:nvPr>
            <p:ph type="title"/>
          </p:nvPr>
        </p:nvSpPr>
        <p:spPr>
          <a:xfrm>
            <a:off x="838200" y="148282"/>
            <a:ext cx="10515600" cy="796410"/>
          </a:xfrm>
        </p:spPr>
        <p:txBody>
          <a:bodyPr/>
          <a:lstStyle/>
          <a:p>
            <a:r>
              <a:rPr lang="en-US" dirty="0"/>
              <a:t>Debugging via </a:t>
            </a:r>
            <a:r>
              <a:rPr lang="en-US" dirty="0" err="1">
                <a:latin typeface="Lucida Console" panose="020B0609040504020204" pitchFamily="49" charset="0"/>
              </a:rPr>
              <a:t>gdb</a:t>
            </a:r>
            <a:endParaRPr lang="en-US" dirty="0">
              <a:latin typeface="Lucida Console" panose="020B0609040504020204" pitchFamily="49" charset="0"/>
            </a:endParaRPr>
          </a:p>
        </p:txBody>
      </p:sp>
      <p:sp>
        <p:nvSpPr>
          <p:cNvPr id="3" name="Content Placeholder 2">
            <a:extLst>
              <a:ext uri="{FF2B5EF4-FFF2-40B4-BE49-F238E27FC236}">
                <a16:creationId xmlns:a16="http://schemas.microsoft.com/office/drawing/2014/main" id="{0EEE064C-711A-9810-E66D-2BBF20DAE9B9}"/>
              </a:ext>
            </a:extLst>
          </p:cNvPr>
          <p:cNvSpPr>
            <a:spLocks noGrp="1"/>
          </p:cNvSpPr>
          <p:nvPr>
            <p:ph idx="1"/>
          </p:nvPr>
        </p:nvSpPr>
        <p:spPr>
          <a:xfrm>
            <a:off x="16471" y="926761"/>
            <a:ext cx="12080789" cy="5931239"/>
          </a:xfrm>
        </p:spPr>
        <p:txBody>
          <a:bodyPr>
            <a:normAutofit lnSpcReduction="10000"/>
          </a:bodyPr>
          <a:lstStyle/>
          <a:p>
            <a:r>
              <a:rPr lang="en-US" sz="3200" dirty="0" err="1">
                <a:latin typeface="Lucida Console" panose="020B0609040504020204" pitchFamily="49" charset="0"/>
              </a:rPr>
              <a:t>gdb</a:t>
            </a:r>
            <a:r>
              <a:rPr lang="en-US" sz="3200" dirty="0"/>
              <a:t> is a </a:t>
            </a:r>
            <a:r>
              <a:rPr lang="en-US" sz="3200" b="1" i="1" dirty="0"/>
              <a:t>debugger</a:t>
            </a:r>
            <a:r>
              <a:rPr lang="en-US" sz="3200" dirty="0"/>
              <a:t>, i.e., a program that is used to analyze and debug the behavior of other programs</a:t>
            </a:r>
          </a:p>
          <a:p>
            <a:pPr lvl="1"/>
            <a:r>
              <a:rPr lang="en-US" sz="2800" dirty="0" err="1">
                <a:latin typeface="Lucida Console" panose="020B0609040504020204" pitchFamily="49" charset="0"/>
              </a:rPr>
              <a:t>gdb</a:t>
            </a:r>
            <a:r>
              <a:rPr lang="en-US" sz="2800" dirty="0"/>
              <a:t> lives in a separate process than the one to debug</a:t>
            </a:r>
          </a:p>
          <a:p>
            <a:pPr lvl="1"/>
            <a:r>
              <a:rPr lang="en-US" sz="2800" dirty="0" err="1">
                <a:latin typeface="Lucida Console" panose="020B0609040504020204" pitchFamily="49" charset="0"/>
              </a:rPr>
              <a:t>gdb</a:t>
            </a:r>
            <a:r>
              <a:rPr lang="en-US" sz="2800" dirty="0"/>
              <a:t> uses system calls to read and write the memory and registers of the </a:t>
            </a:r>
            <a:r>
              <a:rPr lang="en-US" sz="2800" dirty="0" err="1"/>
              <a:t>debuggee</a:t>
            </a:r>
            <a:endParaRPr lang="en-US" sz="2800" dirty="0"/>
          </a:p>
          <a:p>
            <a:r>
              <a:rPr lang="en-US" sz="3200" dirty="0"/>
              <a:t>Helpful </a:t>
            </a:r>
            <a:r>
              <a:rPr lang="en-US" sz="3200" dirty="0" err="1">
                <a:latin typeface="Lucida Console" panose="020B0609040504020204" pitchFamily="49" charset="0"/>
              </a:rPr>
              <a:t>gdb</a:t>
            </a:r>
            <a:r>
              <a:rPr lang="en-US" sz="3200" dirty="0"/>
              <a:t> commands:</a:t>
            </a:r>
          </a:p>
          <a:p>
            <a:pPr lvl="1"/>
            <a:r>
              <a:rPr lang="en-US" sz="2800" dirty="0">
                <a:latin typeface="Lucida Console" panose="020B0609040504020204" pitchFamily="49" charset="0"/>
              </a:rPr>
              <a:t>b &lt;</a:t>
            </a:r>
            <a:r>
              <a:rPr lang="en-US" sz="2800" dirty="0" err="1">
                <a:latin typeface="Lucida Console" panose="020B0609040504020204" pitchFamily="49" charset="0"/>
              </a:rPr>
              <a:t>func_name</a:t>
            </a:r>
            <a:r>
              <a:rPr lang="en-US" sz="2800" dirty="0">
                <a:latin typeface="Lucida Console" panose="020B0609040504020204" pitchFamily="49" charset="0"/>
              </a:rPr>
              <a:t>&gt;</a:t>
            </a:r>
            <a:r>
              <a:rPr lang="en-US" sz="2800" dirty="0"/>
              <a:t>: Place a </a:t>
            </a:r>
            <a:r>
              <a:rPr lang="en-US" sz="2800" b="1" u="sng" dirty="0"/>
              <a:t>b</a:t>
            </a:r>
            <a:r>
              <a:rPr lang="en-US" sz="2800" dirty="0"/>
              <a:t>reakpoint at the beginning of </a:t>
            </a:r>
            <a:r>
              <a:rPr lang="en-US" sz="2800" dirty="0">
                <a:latin typeface="Lucida Console" panose="020B0609040504020204" pitchFamily="49" charset="0"/>
              </a:rPr>
              <a:t>&lt;</a:t>
            </a:r>
            <a:r>
              <a:rPr lang="en-US" sz="2800" dirty="0" err="1">
                <a:latin typeface="Lucida Console" panose="020B0609040504020204" pitchFamily="49" charset="0"/>
              </a:rPr>
              <a:t>func_name</a:t>
            </a:r>
            <a:r>
              <a:rPr lang="en-US" sz="2800" dirty="0">
                <a:latin typeface="Lucida Console" panose="020B0609040504020204" pitchFamily="49" charset="0"/>
              </a:rPr>
              <a:t>&gt;</a:t>
            </a:r>
          </a:p>
          <a:p>
            <a:pPr lvl="1"/>
            <a:r>
              <a:rPr lang="en-US" sz="2800" dirty="0">
                <a:latin typeface="Lucida Console" panose="020B0609040504020204" pitchFamily="49" charset="0"/>
              </a:rPr>
              <a:t>c</a:t>
            </a:r>
            <a:r>
              <a:rPr lang="en-US" sz="2800" dirty="0"/>
              <a:t>: </a:t>
            </a:r>
            <a:r>
              <a:rPr lang="en-US" sz="2800" b="1" u="sng" dirty="0"/>
              <a:t>C</a:t>
            </a:r>
            <a:r>
              <a:rPr lang="en-US" sz="2800" dirty="0"/>
              <a:t>ontinues to run the program until hitting a breakpoint, error, or program termination</a:t>
            </a:r>
          </a:p>
          <a:p>
            <a:pPr lvl="1"/>
            <a:r>
              <a:rPr lang="en-US" sz="2800" dirty="0">
                <a:latin typeface="Lucida Console" panose="020B0609040504020204" pitchFamily="49" charset="0"/>
              </a:rPr>
              <a:t>s</a:t>
            </a:r>
            <a:r>
              <a:rPr lang="en-US" sz="2800" dirty="0"/>
              <a:t>: </a:t>
            </a:r>
            <a:r>
              <a:rPr lang="en-US" sz="2800" b="1" u="sng" dirty="0"/>
              <a:t>S</a:t>
            </a:r>
            <a:r>
              <a:rPr lang="en-US" sz="2800" dirty="0"/>
              <a:t>tep through (i.e., run) the next line in the program</a:t>
            </a:r>
          </a:p>
          <a:p>
            <a:pPr lvl="1"/>
            <a:r>
              <a:rPr lang="en-US" sz="2800" dirty="0" err="1">
                <a:latin typeface="Lucida Console" panose="020B0609040504020204" pitchFamily="49" charset="0"/>
              </a:rPr>
              <a:t>bt</a:t>
            </a:r>
            <a:r>
              <a:rPr lang="en-US" sz="2800" dirty="0"/>
              <a:t>: Print a “</a:t>
            </a:r>
            <a:r>
              <a:rPr lang="en-US" sz="2800" b="1" u="sng" dirty="0"/>
              <a:t>b</a:t>
            </a:r>
            <a:r>
              <a:rPr lang="en-US" sz="2800" dirty="0"/>
              <a:t>ack</a:t>
            </a:r>
            <a:r>
              <a:rPr lang="en-US" sz="2800" b="1" u="sng" dirty="0"/>
              <a:t>t</a:t>
            </a:r>
            <a:r>
              <a:rPr lang="en-US" sz="2800" dirty="0"/>
              <a:t>race” (i.e., a stack trace)</a:t>
            </a:r>
          </a:p>
          <a:p>
            <a:pPr lvl="1"/>
            <a:r>
              <a:rPr lang="en-US" sz="2800" dirty="0">
                <a:latin typeface="Lucida Console" panose="020B0609040504020204" pitchFamily="49" charset="0"/>
              </a:rPr>
              <a:t>info reg</a:t>
            </a:r>
            <a:r>
              <a:rPr lang="en-US" sz="2800" dirty="0"/>
              <a:t>: Print the values of the registers</a:t>
            </a:r>
          </a:p>
          <a:p>
            <a:r>
              <a:rPr lang="en-US" sz="3200" dirty="0"/>
              <a:t>Debugging using </a:t>
            </a:r>
            <a:r>
              <a:rPr lang="en-US" sz="3200" dirty="0" err="1">
                <a:latin typeface="Lucida Console" panose="020B0609040504020204" pitchFamily="49" charset="0"/>
              </a:rPr>
              <a:t>gdb</a:t>
            </a:r>
            <a:r>
              <a:rPr lang="en-US" sz="3200" dirty="0"/>
              <a:t> is often less tedious than debugging via print statements 😅</a:t>
            </a:r>
          </a:p>
          <a:p>
            <a:pPr lvl="1"/>
            <a:endParaRPr lang="en-US" sz="2800" dirty="0"/>
          </a:p>
          <a:p>
            <a:pPr lvl="1"/>
            <a:endParaRPr lang="en-US" sz="2800" dirty="0"/>
          </a:p>
        </p:txBody>
      </p:sp>
    </p:spTree>
    <p:extLst>
      <p:ext uri="{BB962C8B-B14F-4D97-AF65-F5344CB8AC3E}">
        <p14:creationId xmlns:p14="http://schemas.microsoft.com/office/powerpoint/2010/main" val="9962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9540-2659-4401-F135-6364AC0754C7}"/>
              </a:ext>
            </a:extLst>
          </p:cNvPr>
          <p:cNvSpPr>
            <a:spLocks noGrp="1"/>
          </p:cNvSpPr>
          <p:nvPr>
            <p:ph type="title"/>
          </p:nvPr>
        </p:nvSpPr>
        <p:spPr>
          <a:xfrm>
            <a:off x="0" y="-55008"/>
            <a:ext cx="12192000" cy="1080618"/>
          </a:xfrm>
        </p:spPr>
        <p:txBody>
          <a:bodyPr>
            <a:normAutofit/>
          </a:bodyPr>
          <a:lstStyle/>
          <a:p>
            <a:r>
              <a:rPr lang="en-US" sz="4800" dirty="0"/>
              <a:t>BUGS ARE ALMOST ALWAYS YOUR FAULT</a:t>
            </a:r>
          </a:p>
        </p:txBody>
      </p:sp>
      <p:sp>
        <p:nvSpPr>
          <p:cNvPr id="3" name="Content Placeholder 2">
            <a:extLst>
              <a:ext uri="{FF2B5EF4-FFF2-40B4-BE49-F238E27FC236}">
                <a16:creationId xmlns:a16="http://schemas.microsoft.com/office/drawing/2014/main" id="{E7D814CD-A993-33EF-BA6A-10B52EAFD434}"/>
              </a:ext>
            </a:extLst>
          </p:cNvPr>
          <p:cNvSpPr>
            <a:spLocks noGrp="1"/>
          </p:cNvSpPr>
          <p:nvPr>
            <p:ph idx="1"/>
          </p:nvPr>
        </p:nvSpPr>
        <p:spPr>
          <a:xfrm>
            <a:off x="5647039" y="1013251"/>
            <a:ext cx="6544962" cy="5529048"/>
          </a:xfrm>
        </p:spPr>
        <p:txBody>
          <a:bodyPr>
            <a:noAutofit/>
          </a:bodyPr>
          <a:lstStyle/>
          <a:p>
            <a:r>
              <a:rPr lang="en-US" sz="4000" dirty="0"/>
              <a:t>It is </a:t>
            </a:r>
            <a:r>
              <a:rPr lang="en-US" sz="4000" i="1" dirty="0"/>
              <a:t>possible</a:t>
            </a:r>
            <a:r>
              <a:rPr lang="en-US" sz="4000" dirty="0"/>
              <a:t> that your IDE, the compiler, the OS, Docker, or local weather conditions caused your program to misbehave</a:t>
            </a:r>
          </a:p>
          <a:p>
            <a:r>
              <a:rPr lang="en-US" sz="4000" dirty="0"/>
              <a:t>It is </a:t>
            </a:r>
            <a:r>
              <a:rPr lang="en-US" sz="4000" i="1" dirty="0"/>
              <a:t>probable</a:t>
            </a:r>
            <a:r>
              <a:rPr lang="en-US" sz="4000" dirty="0"/>
              <a:t> that the cause is an error in your code</a:t>
            </a:r>
          </a:p>
          <a:p>
            <a:r>
              <a:rPr lang="en-US" sz="4000" dirty="0"/>
              <a:t>This observation is true for programmers of all skill levels!</a:t>
            </a:r>
          </a:p>
        </p:txBody>
      </p:sp>
      <p:pic>
        <p:nvPicPr>
          <p:cNvPr id="6" name="Picture 5">
            <a:extLst>
              <a:ext uri="{FF2B5EF4-FFF2-40B4-BE49-F238E27FC236}">
                <a16:creationId xmlns:a16="http://schemas.microsoft.com/office/drawing/2014/main" id="{9648DC70-1113-21BF-797A-30562AEDC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66" y="951337"/>
            <a:ext cx="5106946" cy="5741195"/>
          </a:xfrm>
          <a:prstGeom prst="rect">
            <a:avLst/>
          </a:prstGeom>
        </p:spPr>
      </p:pic>
    </p:spTree>
    <p:extLst>
      <p:ext uri="{BB962C8B-B14F-4D97-AF65-F5344CB8AC3E}">
        <p14:creationId xmlns:p14="http://schemas.microsoft.com/office/powerpoint/2010/main" val="361700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7B73-7AF3-EAA8-BD0E-5C3B2AC7532A}"/>
              </a:ext>
            </a:extLst>
          </p:cNvPr>
          <p:cNvSpPr>
            <a:spLocks noGrp="1"/>
          </p:cNvSpPr>
          <p:nvPr>
            <p:ph type="title"/>
          </p:nvPr>
        </p:nvSpPr>
        <p:spPr>
          <a:xfrm>
            <a:off x="838200" y="216844"/>
            <a:ext cx="10515600" cy="1325563"/>
          </a:xfrm>
        </p:spPr>
        <p:txBody>
          <a:bodyPr/>
          <a:lstStyle/>
          <a:p>
            <a:r>
              <a:rPr lang="en-US" dirty="0"/>
              <a:t>What Should You Do When Your Program Misbehaves?</a:t>
            </a:r>
          </a:p>
        </p:txBody>
      </p:sp>
      <p:sp>
        <p:nvSpPr>
          <p:cNvPr id="3" name="Content Placeholder 2">
            <a:extLst>
              <a:ext uri="{FF2B5EF4-FFF2-40B4-BE49-F238E27FC236}">
                <a16:creationId xmlns:a16="http://schemas.microsoft.com/office/drawing/2014/main" id="{8E02CD9A-4CDB-6C57-13BE-0B9678602A56}"/>
              </a:ext>
            </a:extLst>
          </p:cNvPr>
          <p:cNvSpPr>
            <a:spLocks noGrp="1"/>
          </p:cNvSpPr>
          <p:nvPr>
            <p:ph idx="1"/>
          </p:nvPr>
        </p:nvSpPr>
        <p:spPr>
          <a:xfrm>
            <a:off x="838200" y="1542406"/>
            <a:ext cx="10515600" cy="5192025"/>
          </a:xfrm>
        </p:spPr>
        <p:txBody>
          <a:bodyPr/>
          <a:lstStyle/>
          <a:p>
            <a:r>
              <a:rPr lang="en-US" dirty="0"/>
              <a:t>The first thing is to realize that </a:t>
            </a:r>
            <a:r>
              <a:rPr lang="en-US" b="1" i="1" dirty="0"/>
              <a:t>your program bug is trying to tell you something</a:t>
            </a:r>
          </a:p>
          <a:p>
            <a:pPr lvl="1"/>
            <a:r>
              <a:rPr lang="en-US" dirty="0"/>
              <a:t>At a high level, a bug is saying “the </a:t>
            </a:r>
            <a:r>
              <a:rPr lang="en-US" b="1" i="1" dirty="0"/>
              <a:t>programmer</a:t>
            </a:r>
            <a:r>
              <a:rPr lang="en-US" dirty="0"/>
              <a:t> thinks that X, Y, and Z are true, but the </a:t>
            </a:r>
            <a:r>
              <a:rPr lang="en-US" b="1" i="1" dirty="0"/>
              <a:t>program</a:t>
            </a:r>
            <a:r>
              <a:rPr lang="en-US" dirty="0"/>
              <a:t> thinks that  X, Y, and S are true”</a:t>
            </a:r>
          </a:p>
          <a:p>
            <a:pPr lvl="1"/>
            <a:r>
              <a:rPr lang="en-US" dirty="0"/>
              <a:t>The mismatches in expectation are what cause the program to misbehave</a:t>
            </a:r>
          </a:p>
          <a:p>
            <a:pPr lvl="1"/>
            <a:r>
              <a:rPr lang="en-US" dirty="0"/>
              <a:t>Sometimes the programmer is correct about what should be happening</a:t>
            </a:r>
          </a:p>
          <a:p>
            <a:pPr lvl="1"/>
            <a:r>
              <a:rPr lang="en-US" dirty="0"/>
              <a:t>Sometimes the program is correct and the error messages/crashes/etc. are pointing out a flaw in your own thinking!</a:t>
            </a:r>
          </a:p>
          <a:p>
            <a:r>
              <a:rPr lang="en-US" dirty="0"/>
              <a:t>So, when a bug occurs, you should:</a:t>
            </a:r>
          </a:p>
          <a:p>
            <a:pPr lvl="1"/>
            <a:r>
              <a:rPr lang="en-US" dirty="0"/>
              <a:t>Think </a:t>
            </a:r>
            <a:r>
              <a:rPr lang="en-US" b="1" i="1" dirty="0"/>
              <a:t>explicitly</a:t>
            </a:r>
            <a:r>
              <a:rPr lang="en-US" dirty="0"/>
              <a:t> and </a:t>
            </a:r>
            <a:r>
              <a:rPr lang="en-US" b="1" i="1" dirty="0"/>
              <a:t>concretely</a:t>
            </a:r>
            <a:r>
              <a:rPr lang="en-US" dirty="0"/>
              <a:t> about what your expectations are</a:t>
            </a:r>
          </a:p>
          <a:p>
            <a:pPr lvl="1"/>
            <a:r>
              <a:rPr lang="en-US" dirty="0"/>
              <a:t>Figure out how they differ from the expectations of the program</a:t>
            </a:r>
          </a:p>
          <a:p>
            <a:pPr lvl="1"/>
            <a:r>
              <a:rPr lang="en-US" dirty="0"/>
              <a:t>Determine whether the code needs to be fixed and/or your expectations need to be fixed</a:t>
            </a:r>
          </a:p>
          <a:p>
            <a:pPr lvl="1"/>
            <a:endParaRPr lang="en-US" dirty="0"/>
          </a:p>
        </p:txBody>
      </p:sp>
    </p:spTree>
    <p:extLst>
      <p:ext uri="{BB962C8B-B14F-4D97-AF65-F5344CB8AC3E}">
        <p14:creationId xmlns:p14="http://schemas.microsoft.com/office/powerpoint/2010/main" val="20786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C966-5F40-7FB8-4F18-F743B5BC7EAA}"/>
              </a:ext>
            </a:extLst>
          </p:cNvPr>
          <p:cNvSpPr>
            <a:spLocks noGrp="1"/>
          </p:cNvSpPr>
          <p:nvPr>
            <p:ph type="title"/>
          </p:nvPr>
        </p:nvSpPr>
        <p:spPr>
          <a:xfrm>
            <a:off x="11326" y="130346"/>
            <a:ext cx="6329834" cy="932334"/>
          </a:xfrm>
        </p:spPr>
        <p:txBody>
          <a:bodyPr>
            <a:noAutofit/>
          </a:bodyPr>
          <a:lstStyle/>
          <a:p>
            <a:r>
              <a:rPr lang="en-US" sz="3200" dirty="0"/>
              <a:t>Asserts: Codifying Expectations</a:t>
            </a:r>
          </a:p>
        </p:txBody>
      </p:sp>
      <p:sp>
        <p:nvSpPr>
          <p:cNvPr id="3" name="Content Placeholder 2">
            <a:extLst>
              <a:ext uri="{FF2B5EF4-FFF2-40B4-BE49-F238E27FC236}">
                <a16:creationId xmlns:a16="http://schemas.microsoft.com/office/drawing/2014/main" id="{CE57F3AD-533D-8A51-3D03-4A4C6FFCC996}"/>
              </a:ext>
            </a:extLst>
          </p:cNvPr>
          <p:cNvSpPr>
            <a:spLocks noGrp="1"/>
          </p:cNvSpPr>
          <p:nvPr>
            <p:ph idx="1"/>
          </p:nvPr>
        </p:nvSpPr>
        <p:spPr>
          <a:xfrm>
            <a:off x="49426" y="926756"/>
            <a:ext cx="6694274" cy="5894173"/>
          </a:xfrm>
        </p:spPr>
        <p:txBody>
          <a:bodyPr>
            <a:normAutofit/>
          </a:bodyPr>
          <a:lstStyle/>
          <a:p>
            <a:r>
              <a:rPr lang="en-US" dirty="0"/>
              <a:t>An assert checks whether a condition is true, terminating the program if the condition is false</a:t>
            </a:r>
          </a:p>
          <a:p>
            <a:r>
              <a:rPr lang="en-US" dirty="0"/>
              <a:t>Use assertions to perform </a:t>
            </a:r>
            <a:r>
              <a:rPr lang="en-US" b="1" i="1" dirty="0"/>
              <a:t>sanity checks</a:t>
            </a:r>
            <a:r>
              <a:rPr lang="en-US" dirty="0"/>
              <a:t>, i.e., to ensure that logically impossible conditions are not actually happening</a:t>
            </a:r>
          </a:p>
          <a:p>
            <a:pPr lvl="1"/>
            <a:r>
              <a:rPr lang="en-US" dirty="0"/>
              <a:t>If a program encounters a logically impossible condition, the program has a serious bug</a:t>
            </a:r>
          </a:p>
          <a:p>
            <a:pPr lvl="1"/>
            <a:r>
              <a:rPr lang="en-US" dirty="0"/>
              <a:t>In this scenario, you should prefer to have your program exit immediately (“</a:t>
            </a:r>
            <a:r>
              <a:rPr lang="en-US" b="1" i="1" dirty="0"/>
              <a:t>fail stop</a:t>
            </a:r>
            <a:r>
              <a:rPr lang="en-US" dirty="0"/>
              <a:t>”) instead of continuing to execute and corrupting data or doing other bad stuff!</a:t>
            </a:r>
          </a:p>
          <a:p>
            <a:r>
              <a:rPr lang="en-US" dirty="0">
                <a:solidFill>
                  <a:schemeClr val="bg1"/>
                </a:solidFill>
              </a:rPr>
              <a:t>Avoid assertions when dealing with “reasonable” or ”routine” failure modes</a:t>
            </a:r>
          </a:p>
        </p:txBody>
      </p:sp>
      <p:sp>
        <p:nvSpPr>
          <p:cNvPr id="6" name="TextBox 5">
            <a:extLst>
              <a:ext uri="{FF2B5EF4-FFF2-40B4-BE49-F238E27FC236}">
                <a16:creationId xmlns:a16="http://schemas.microsoft.com/office/drawing/2014/main" id="{930A9C1F-F6F2-9AE0-722C-0DDF924EBADB}"/>
              </a:ext>
            </a:extLst>
          </p:cNvPr>
          <p:cNvSpPr txBox="1"/>
          <p:nvPr/>
        </p:nvSpPr>
        <p:spPr>
          <a:xfrm>
            <a:off x="6341159" y="2715061"/>
            <a:ext cx="6052667" cy="4016484"/>
          </a:xfrm>
          <a:prstGeom prst="rect">
            <a:avLst/>
          </a:prstGeom>
          <a:noFill/>
        </p:spPr>
        <p:txBody>
          <a:bodyPr wrap="square">
            <a:spAutoFit/>
          </a:bodyPr>
          <a:lstStyle/>
          <a:p>
            <a:r>
              <a:rPr lang="en-US" sz="1700" dirty="0">
                <a:solidFill>
                  <a:srgbClr val="00B050"/>
                </a:solidFill>
                <a:latin typeface="Lucida Console" panose="020B0609040504020204" pitchFamily="49" charset="0"/>
              </a:rPr>
              <a:t>/**</a:t>
            </a:r>
          </a:p>
          <a:p>
            <a:r>
              <a:rPr lang="en-US" sz="1700" dirty="0">
                <a:solidFill>
                  <a:srgbClr val="00B050"/>
                </a:solidFill>
                <a:latin typeface="Lucida Console" panose="020B0609040504020204" pitchFamily="49" charset="0"/>
              </a:rPr>
              <a:t> * The invariant for a binary search tree</a:t>
            </a:r>
          </a:p>
          <a:p>
            <a:r>
              <a:rPr lang="en-US" sz="1700" dirty="0">
                <a:solidFill>
                  <a:srgbClr val="00B050"/>
                </a:solidFill>
                <a:latin typeface="Lucida Console" panose="020B0609040504020204" pitchFamily="49" charset="0"/>
              </a:rPr>
              <a:t> * is that, for any parent node, the</a:t>
            </a:r>
          </a:p>
          <a:p>
            <a:r>
              <a:rPr lang="en-US" sz="1700" dirty="0">
                <a:solidFill>
                  <a:srgbClr val="00B050"/>
                </a:solidFill>
                <a:latin typeface="Lucida Console" panose="020B0609040504020204" pitchFamily="49" charset="0"/>
              </a:rPr>
              <a:t> * parent's key is greater than or equal to</a:t>
            </a:r>
          </a:p>
          <a:p>
            <a:r>
              <a:rPr lang="en-US" sz="1700" dirty="0">
                <a:solidFill>
                  <a:srgbClr val="00B050"/>
                </a:solidFill>
                <a:latin typeface="Lucida Console" panose="020B0609040504020204" pitchFamily="49" charset="0"/>
              </a:rPr>
              <a:t> * the left child's key, and less than the</a:t>
            </a:r>
          </a:p>
          <a:p>
            <a:r>
              <a:rPr lang="en-US" sz="1700" dirty="0">
                <a:solidFill>
                  <a:srgbClr val="00B050"/>
                </a:solidFill>
                <a:latin typeface="Lucida Console" panose="020B0609040504020204" pitchFamily="49" charset="0"/>
              </a:rPr>
              <a:t> * right child's key.</a:t>
            </a:r>
          </a:p>
          <a:p>
            <a:r>
              <a:rPr lang="en-US" sz="1700" dirty="0">
                <a:solidFill>
                  <a:srgbClr val="00B050"/>
                </a:solidFill>
                <a:latin typeface="Lucida Console" panose="020B0609040504020204" pitchFamily="49" charset="0"/>
              </a:rPr>
              <a:t> */</a:t>
            </a:r>
          </a:p>
          <a:p>
            <a:r>
              <a:rPr lang="en-US" sz="1700" dirty="0">
                <a:solidFill>
                  <a:srgbClr val="0070C0"/>
                </a:solidFill>
                <a:latin typeface="Lucida Console" panose="020B0609040504020204" pitchFamily="49" charset="0"/>
              </a:rPr>
              <a:t>void</a:t>
            </a:r>
            <a:r>
              <a:rPr lang="en-US" sz="1700" dirty="0">
                <a:latin typeface="Lucida Console" panose="020B0609040504020204" pitchFamily="49" charset="0"/>
              </a:rPr>
              <a:t> </a:t>
            </a:r>
            <a:r>
              <a:rPr lang="en-US" sz="1700" dirty="0" err="1">
                <a:latin typeface="Lucida Console" panose="020B0609040504020204" pitchFamily="49" charset="0"/>
              </a:rPr>
              <a:t>bst_insert</a:t>
            </a:r>
            <a:r>
              <a:rPr lang="en-US" sz="1700" dirty="0">
                <a:latin typeface="Lucida Console" panose="020B0609040504020204" pitchFamily="49" charset="0"/>
              </a:rPr>
              <a:t> (</a:t>
            </a:r>
            <a:r>
              <a:rPr lang="en-US" sz="1700" dirty="0">
                <a:solidFill>
                  <a:srgbClr val="00B050"/>
                </a:solidFill>
                <a:latin typeface="Lucida Console" panose="020B0609040504020204" pitchFamily="49" charset="0"/>
              </a:rPr>
              <a:t>/* params */</a:t>
            </a:r>
            <a:r>
              <a:rPr lang="en-US" sz="1700" dirty="0">
                <a:latin typeface="Lucida Console" panose="020B0609040504020204" pitchFamily="49" charset="0"/>
              </a:rPr>
              <a:t>) {</a:t>
            </a:r>
          </a:p>
          <a:p>
            <a:r>
              <a:rPr lang="en-US" sz="1700" dirty="0">
                <a:solidFill>
                  <a:srgbClr val="00B050"/>
                </a:solidFill>
                <a:latin typeface="Lucida Console" panose="020B0609040504020204" pitchFamily="49" charset="0"/>
              </a:rPr>
              <a:t>  //...code...</a:t>
            </a:r>
          </a:p>
          <a:p>
            <a:r>
              <a:rPr lang="en-US" sz="1700" dirty="0">
                <a:latin typeface="Lucida Console" panose="020B0609040504020204" pitchFamily="49" charset="0"/>
              </a:rPr>
              <a:t>  assert((parent-&gt;left == </a:t>
            </a:r>
            <a:r>
              <a:rPr lang="en-US" sz="1700" dirty="0" err="1">
                <a:solidFill>
                  <a:srgbClr val="0070C0"/>
                </a:solidFill>
                <a:latin typeface="Lucida Console" panose="020B0609040504020204" pitchFamily="49" charset="0"/>
              </a:rPr>
              <a:t>nullptr</a:t>
            </a:r>
            <a:r>
              <a:rPr lang="en-US" sz="1700" dirty="0">
                <a:latin typeface="Lucida Console" panose="020B0609040504020204" pitchFamily="49" charset="0"/>
              </a:rPr>
              <a:t>) ||</a:t>
            </a:r>
          </a:p>
          <a:p>
            <a:r>
              <a:rPr lang="en-US" sz="1700" dirty="0">
                <a:latin typeface="Lucida Console" panose="020B0609040504020204" pitchFamily="49" charset="0"/>
              </a:rPr>
              <a:t>         (parent-&gt;</a:t>
            </a:r>
            <a:r>
              <a:rPr lang="en-US" sz="1700" dirty="0" err="1">
                <a:latin typeface="Lucida Console" panose="020B0609040504020204" pitchFamily="49" charset="0"/>
              </a:rPr>
              <a:t>left.key</a:t>
            </a:r>
            <a:r>
              <a:rPr lang="en-US" sz="1700" dirty="0">
                <a:latin typeface="Lucida Console" panose="020B0609040504020204" pitchFamily="49" charset="0"/>
              </a:rPr>
              <a:t> &lt;= parent-&gt;key));</a:t>
            </a:r>
          </a:p>
          <a:p>
            <a:r>
              <a:rPr lang="en-US" sz="1700" dirty="0">
                <a:latin typeface="Lucida Console" panose="020B0609040504020204" pitchFamily="49" charset="0"/>
              </a:rPr>
              <a:t>  assert((parent-&gt;right == </a:t>
            </a:r>
            <a:r>
              <a:rPr lang="en-US" sz="1700" dirty="0" err="1">
                <a:solidFill>
                  <a:srgbClr val="0070C0"/>
                </a:solidFill>
                <a:latin typeface="Lucida Console" panose="020B0609040504020204" pitchFamily="49" charset="0"/>
              </a:rPr>
              <a:t>nullptr</a:t>
            </a:r>
            <a:r>
              <a:rPr lang="en-US" sz="1700" dirty="0">
                <a:latin typeface="Lucida Console" panose="020B0609040504020204" pitchFamily="49" charset="0"/>
              </a:rPr>
              <a:t>) ||</a:t>
            </a:r>
          </a:p>
          <a:p>
            <a:r>
              <a:rPr lang="en-US" sz="1700" dirty="0">
                <a:latin typeface="Lucida Console" panose="020B0609040504020204" pitchFamily="49" charset="0"/>
              </a:rPr>
              <a:t>         (parent-&gt;</a:t>
            </a:r>
            <a:r>
              <a:rPr lang="en-US" sz="1700" dirty="0" err="1">
                <a:latin typeface="Lucida Console" panose="020B0609040504020204" pitchFamily="49" charset="0"/>
              </a:rPr>
              <a:t>right.key</a:t>
            </a:r>
            <a:r>
              <a:rPr lang="en-US" sz="1700" dirty="0">
                <a:latin typeface="Lucida Console" panose="020B0609040504020204" pitchFamily="49" charset="0"/>
              </a:rPr>
              <a:t> &gt; parent-&gt;key));</a:t>
            </a:r>
          </a:p>
          <a:p>
            <a:r>
              <a:rPr lang="en-US" sz="1700" dirty="0">
                <a:solidFill>
                  <a:srgbClr val="00B050"/>
                </a:solidFill>
                <a:latin typeface="Lucida Console" panose="020B0609040504020204" pitchFamily="49" charset="0"/>
              </a:rPr>
              <a:t>  //...code...</a:t>
            </a:r>
          </a:p>
          <a:p>
            <a:r>
              <a:rPr lang="en-US" sz="1700" dirty="0">
                <a:latin typeface="Lucida Console" panose="020B0609040504020204" pitchFamily="49" charset="0"/>
              </a:rPr>
              <a:t>}</a:t>
            </a:r>
          </a:p>
        </p:txBody>
      </p:sp>
      <p:sp>
        <p:nvSpPr>
          <p:cNvPr id="7" name="TextBox 6">
            <a:extLst>
              <a:ext uri="{FF2B5EF4-FFF2-40B4-BE49-F238E27FC236}">
                <a16:creationId xmlns:a16="http://schemas.microsoft.com/office/drawing/2014/main" id="{2235F1E3-63C7-CBC2-66F9-88FBB16CB700}"/>
              </a:ext>
            </a:extLst>
          </p:cNvPr>
          <p:cNvSpPr txBox="1"/>
          <p:nvPr/>
        </p:nvSpPr>
        <p:spPr>
          <a:xfrm>
            <a:off x="6896100" y="196403"/>
            <a:ext cx="4350866" cy="400110"/>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Example of a binary search tree</a:t>
            </a:r>
          </a:p>
        </p:txBody>
      </p:sp>
      <p:grpSp>
        <p:nvGrpSpPr>
          <p:cNvPr id="56" name="Group 55">
            <a:extLst>
              <a:ext uri="{FF2B5EF4-FFF2-40B4-BE49-F238E27FC236}">
                <a16:creationId xmlns:a16="http://schemas.microsoft.com/office/drawing/2014/main" id="{C2A7277C-B3E7-A591-2E7F-283136D04B36}"/>
              </a:ext>
            </a:extLst>
          </p:cNvPr>
          <p:cNvGrpSpPr/>
          <p:nvPr/>
        </p:nvGrpSpPr>
        <p:grpSpPr>
          <a:xfrm>
            <a:off x="7609168" y="596513"/>
            <a:ext cx="2924252" cy="2084832"/>
            <a:chOff x="7497955" y="596513"/>
            <a:chExt cx="2924252" cy="2084832"/>
          </a:xfrm>
        </p:grpSpPr>
        <p:grpSp>
          <p:nvGrpSpPr>
            <p:cNvPr id="10" name="Group 9">
              <a:extLst>
                <a:ext uri="{FF2B5EF4-FFF2-40B4-BE49-F238E27FC236}">
                  <a16:creationId xmlns:a16="http://schemas.microsoft.com/office/drawing/2014/main" id="{A5E8B8B6-4B4F-09FE-31D2-CD343FC2B1D4}"/>
                </a:ext>
              </a:extLst>
            </p:cNvPr>
            <p:cNvGrpSpPr/>
            <p:nvPr/>
          </p:nvGrpSpPr>
          <p:grpSpPr>
            <a:xfrm>
              <a:off x="8622117" y="596513"/>
              <a:ext cx="652456" cy="640080"/>
              <a:chOff x="8526143" y="691978"/>
              <a:chExt cx="652456" cy="640080"/>
            </a:xfrm>
          </p:grpSpPr>
          <p:sp>
            <p:nvSpPr>
              <p:cNvPr id="5" name="Oval 4">
                <a:extLst>
                  <a:ext uri="{FF2B5EF4-FFF2-40B4-BE49-F238E27FC236}">
                    <a16:creationId xmlns:a16="http://schemas.microsoft.com/office/drawing/2014/main" id="{CB95E173-29BD-F588-5D29-CEC4CB55C867}"/>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917F3222-4D58-7A09-BA62-E7F5202AD2D1}"/>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40</a:t>
                </a:r>
              </a:p>
            </p:txBody>
          </p:sp>
        </p:grpSp>
        <p:grpSp>
          <p:nvGrpSpPr>
            <p:cNvPr id="42" name="Group 41">
              <a:extLst>
                <a:ext uri="{FF2B5EF4-FFF2-40B4-BE49-F238E27FC236}">
                  <a16:creationId xmlns:a16="http://schemas.microsoft.com/office/drawing/2014/main" id="{0F414C44-3DEA-00C6-4F2E-7BAEC48BF867}"/>
                </a:ext>
              </a:extLst>
            </p:cNvPr>
            <p:cNvGrpSpPr/>
            <p:nvPr/>
          </p:nvGrpSpPr>
          <p:grpSpPr>
            <a:xfrm>
              <a:off x="8991669" y="1151634"/>
              <a:ext cx="1430538" cy="1523477"/>
              <a:chOff x="8991669" y="1151634"/>
              <a:chExt cx="1430538" cy="1523477"/>
            </a:xfrm>
          </p:grpSpPr>
          <p:grpSp>
            <p:nvGrpSpPr>
              <p:cNvPr id="14" name="Group 13">
                <a:extLst>
                  <a:ext uri="{FF2B5EF4-FFF2-40B4-BE49-F238E27FC236}">
                    <a16:creationId xmlns:a16="http://schemas.microsoft.com/office/drawing/2014/main" id="{23A0EE3A-1507-8924-A874-218AC6AB1F02}"/>
                  </a:ext>
                </a:extLst>
              </p:cNvPr>
              <p:cNvGrpSpPr/>
              <p:nvPr/>
            </p:nvGrpSpPr>
            <p:grpSpPr>
              <a:xfrm>
                <a:off x="9262197" y="1243108"/>
                <a:ext cx="652456" cy="640080"/>
                <a:chOff x="8526143" y="691978"/>
                <a:chExt cx="652456" cy="640080"/>
              </a:xfrm>
            </p:grpSpPr>
            <p:sp>
              <p:nvSpPr>
                <p:cNvPr id="15" name="Oval 14">
                  <a:extLst>
                    <a:ext uri="{FF2B5EF4-FFF2-40B4-BE49-F238E27FC236}">
                      <a16:creationId xmlns:a16="http://schemas.microsoft.com/office/drawing/2014/main" id="{99B97805-DAEF-C960-FA12-4A9A401F9191}"/>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606515C9-2A78-1B0B-95FC-308BC6875BBD}"/>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50</a:t>
                  </a:r>
                </a:p>
              </p:txBody>
            </p:sp>
          </p:grpSp>
          <p:grpSp>
            <p:nvGrpSpPr>
              <p:cNvPr id="17" name="Group 16">
                <a:extLst>
                  <a:ext uri="{FF2B5EF4-FFF2-40B4-BE49-F238E27FC236}">
                    <a16:creationId xmlns:a16="http://schemas.microsoft.com/office/drawing/2014/main" id="{BE4F6AF1-0D57-4CE1-B1D8-BB83F669C582}"/>
                  </a:ext>
                </a:extLst>
              </p:cNvPr>
              <p:cNvGrpSpPr/>
              <p:nvPr/>
            </p:nvGrpSpPr>
            <p:grpSpPr>
              <a:xfrm>
                <a:off x="8991669" y="2035031"/>
                <a:ext cx="652456" cy="640080"/>
                <a:chOff x="8526143" y="691978"/>
                <a:chExt cx="652456" cy="640080"/>
              </a:xfrm>
            </p:grpSpPr>
            <p:sp>
              <p:nvSpPr>
                <p:cNvPr id="18" name="Oval 17">
                  <a:extLst>
                    <a:ext uri="{FF2B5EF4-FFF2-40B4-BE49-F238E27FC236}">
                      <a16:creationId xmlns:a16="http://schemas.microsoft.com/office/drawing/2014/main" id="{B9599438-443C-5551-C451-86C510C2E5AC}"/>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D39B754-F9A3-1854-7CE9-A01FFFBB792E}"/>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45</a:t>
                  </a:r>
                </a:p>
              </p:txBody>
            </p:sp>
          </p:grpSp>
          <p:grpSp>
            <p:nvGrpSpPr>
              <p:cNvPr id="20" name="Group 19">
                <a:extLst>
                  <a:ext uri="{FF2B5EF4-FFF2-40B4-BE49-F238E27FC236}">
                    <a16:creationId xmlns:a16="http://schemas.microsoft.com/office/drawing/2014/main" id="{3448D6A1-CF04-848F-4ED2-9DC715C7F1F4}"/>
                  </a:ext>
                </a:extLst>
              </p:cNvPr>
              <p:cNvGrpSpPr/>
              <p:nvPr/>
            </p:nvGrpSpPr>
            <p:grpSpPr>
              <a:xfrm>
                <a:off x="9769751" y="2035031"/>
                <a:ext cx="652456" cy="640080"/>
                <a:chOff x="8526143" y="691978"/>
                <a:chExt cx="652456" cy="640080"/>
              </a:xfrm>
            </p:grpSpPr>
            <p:sp>
              <p:nvSpPr>
                <p:cNvPr id="21" name="Oval 20">
                  <a:extLst>
                    <a:ext uri="{FF2B5EF4-FFF2-40B4-BE49-F238E27FC236}">
                      <a16:creationId xmlns:a16="http://schemas.microsoft.com/office/drawing/2014/main" id="{D244D65F-91A8-4441-03C9-733624DE20FF}"/>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881EEDBB-3D48-C0DB-0EA5-FB2A7226F784}"/>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60</a:t>
                  </a:r>
                </a:p>
              </p:txBody>
            </p:sp>
          </p:grpSp>
          <p:cxnSp>
            <p:nvCxnSpPr>
              <p:cNvPr id="30" name="Straight Arrow Connector 29">
                <a:extLst>
                  <a:ext uri="{FF2B5EF4-FFF2-40B4-BE49-F238E27FC236}">
                    <a16:creationId xmlns:a16="http://schemas.microsoft.com/office/drawing/2014/main" id="{434D2C04-D165-2033-EB25-27FBD57983EF}"/>
                  </a:ext>
                </a:extLst>
              </p:cNvPr>
              <p:cNvCxnSpPr>
                <a:cxnSpLocks/>
              </p:cNvCxnSpPr>
              <p:nvPr/>
            </p:nvCxnSpPr>
            <p:spPr>
              <a:xfrm>
                <a:off x="9172904" y="1151634"/>
                <a:ext cx="181487" cy="188994"/>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0BD986B-F579-78EB-3D98-8FCA8F743D0A}"/>
                  </a:ext>
                </a:extLst>
              </p:cNvPr>
              <p:cNvCxnSpPr>
                <a:cxnSpLocks/>
              </p:cNvCxnSpPr>
              <p:nvPr/>
            </p:nvCxnSpPr>
            <p:spPr>
              <a:xfrm>
                <a:off x="9782682" y="1816626"/>
                <a:ext cx="208888" cy="234620"/>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323F082-8A16-318D-9ADB-9A21F670B001}"/>
                  </a:ext>
                </a:extLst>
              </p:cNvPr>
              <p:cNvCxnSpPr>
                <a:cxnSpLocks/>
              </p:cNvCxnSpPr>
              <p:nvPr/>
            </p:nvCxnSpPr>
            <p:spPr>
              <a:xfrm flipH="1">
                <a:off x="9339050" y="1856901"/>
                <a:ext cx="131971" cy="182075"/>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7CDDA156-F268-1A76-F3C1-33CD68E71890}"/>
                </a:ext>
              </a:extLst>
            </p:cNvPr>
            <p:cNvGrpSpPr/>
            <p:nvPr/>
          </p:nvGrpSpPr>
          <p:grpSpPr>
            <a:xfrm flipH="1">
              <a:off x="7497955" y="1157868"/>
              <a:ext cx="1430538" cy="1523477"/>
              <a:chOff x="8991669" y="1151634"/>
              <a:chExt cx="1430538" cy="1523477"/>
            </a:xfrm>
          </p:grpSpPr>
          <p:grpSp>
            <p:nvGrpSpPr>
              <p:cNvPr id="44" name="Group 43">
                <a:extLst>
                  <a:ext uri="{FF2B5EF4-FFF2-40B4-BE49-F238E27FC236}">
                    <a16:creationId xmlns:a16="http://schemas.microsoft.com/office/drawing/2014/main" id="{D3102195-6940-E0D2-73F5-59F2EE33B696}"/>
                  </a:ext>
                </a:extLst>
              </p:cNvPr>
              <p:cNvGrpSpPr/>
              <p:nvPr/>
            </p:nvGrpSpPr>
            <p:grpSpPr>
              <a:xfrm>
                <a:off x="9262197" y="1243108"/>
                <a:ext cx="652456" cy="640080"/>
                <a:chOff x="8526143" y="691978"/>
                <a:chExt cx="652456" cy="640080"/>
              </a:xfrm>
            </p:grpSpPr>
            <p:sp>
              <p:nvSpPr>
                <p:cNvPr id="54" name="Oval 53">
                  <a:extLst>
                    <a:ext uri="{FF2B5EF4-FFF2-40B4-BE49-F238E27FC236}">
                      <a16:creationId xmlns:a16="http://schemas.microsoft.com/office/drawing/2014/main" id="{198DB047-B175-F5A3-CD77-1675D51FF93C}"/>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55" name="TextBox 54">
                  <a:extLst>
                    <a:ext uri="{FF2B5EF4-FFF2-40B4-BE49-F238E27FC236}">
                      <a16:creationId xmlns:a16="http://schemas.microsoft.com/office/drawing/2014/main" id="{3F995471-1A3E-1B48-B2E1-72EF955CDFBD}"/>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30</a:t>
                  </a:r>
                </a:p>
              </p:txBody>
            </p:sp>
          </p:grpSp>
          <p:grpSp>
            <p:nvGrpSpPr>
              <p:cNvPr id="45" name="Group 44">
                <a:extLst>
                  <a:ext uri="{FF2B5EF4-FFF2-40B4-BE49-F238E27FC236}">
                    <a16:creationId xmlns:a16="http://schemas.microsoft.com/office/drawing/2014/main" id="{D19F4E23-08B7-6F52-D164-269E109CF4E6}"/>
                  </a:ext>
                </a:extLst>
              </p:cNvPr>
              <p:cNvGrpSpPr/>
              <p:nvPr/>
            </p:nvGrpSpPr>
            <p:grpSpPr>
              <a:xfrm>
                <a:off x="8991669" y="2035031"/>
                <a:ext cx="652456" cy="640080"/>
                <a:chOff x="8526143" y="691978"/>
                <a:chExt cx="652456" cy="640080"/>
              </a:xfrm>
            </p:grpSpPr>
            <p:sp>
              <p:nvSpPr>
                <p:cNvPr id="52" name="Oval 51">
                  <a:extLst>
                    <a:ext uri="{FF2B5EF4-FFF2-40B4-BE49-F238E27FC236}">
                      <a16:creationId xmlns:a16="http://schemas.microsoft.com/office/drawing/2014/main" id="{3C0BB493-C0D7-ED51-3606-98ADB33F1ED3}"/>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AD64C307-901E-DF57-B75A-FBC7FC4597E2}"/>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35</a:t>
                  </a:r>
                </a:p>
              </p:txBody>
            </p:sp>
          </p:grpSp>
          <p:grpSp>
            <p:nvGrpSpPr>
              <p:cNvPr id="46" name="Group 45">
                <a:extLst>
                  <a:ext uri="{FF2B5EF4-FFF2-40B4-BE49-F238E27FC236}">
                    <a16:creationId xmlns:a16="http://schemas.microsoft.com/office/drawing/2014/main" id="{79761DE7-00D3-1992-DB8E-9C8AA8B690F6}"/>
                  </a:ext>
                </a:extLst>
              </p:cNvPr>
              <p:cNvGrpSpPr/>
              <p:nvPr/>
            </p:nvGrpSpPr>
            <p:grpSpPr>
              <a:xfrm>
                <a:off x="9769751" y="2035031"/>
                <a:ext cx="652456" cy="640080"/>
                <a:chOff x="8526143" y="691978"/>
                <a:chExt cx="652456" cy="640080"/>
              </a:xfrm>
            </p:grpSpPr>
            <p:sp>
              <p:nvSpPr>
                <p:cNvPr id="50" name="Oval 49">
                  <a:extLst>
                    <a:ext uri="{FF2B5EF4-FFF2-40B4-BE49-F238E27FC236}">
                      <a16:creationId xmlns:a16="http://schemas.microsoft.com/office/drawing/2014/main" id="{EE97C318-6C9A-2ED7-04E0-A39CB16DFB81}"/>
                    </a:ext>
                  </a:extLst>
                </p:cNvPr>
                <p:cNvSpPr>
                  <a:spLocks noChangeAspect="1"/>
                </p:cNvSpPr>
                <p:nvPr/>
              </p:nvSpPr>
              <p:spPr>
                <a:xfrm>
                  <a:off x="8538519" y="691978"/>
                  <a:ext cx="640080" cy="640080"/>
                </a:xfrm>
                <a:prstGeom prst="ellipse">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latin typeface="Segoe UI" panose="020B0502040204020203" pitchFamily="34" charset="0"/>
                    <a:cs typeface="Segoe UI" panose="020B0502040204020203" pitchFamily="34" charset="0"/>
                  </a:endParaRPr>
                </a:p>
              </p:txBody>
            </p:sp>
            <p:sp>
              <p:nvSpPr>
                <p:cNvPr id="51" name="TextBox 50">
                  <a:extLst>
                    <a:ext uri="{FF2B5EF4-FFF2-40B4-BE49-F238E27FC236}">
                      <a16:creationId xmlns:a16="http://schemas.microsoft.com/office/drawing/2014/main" id="{C251A499-DA32-E44F-6E80-A5BB50C90794}"/>
                    </a:ext>
                  </a:extLst>
                </p:cNvPr>
                <p:cNvSpPr txBox="1"/>
                <p:nvPr/>
              </p:nvSpPr>
              <p:spPr>
                <a:xfrm>
                  <a:off x="8526143" y="750408"/>
                  <a:ext cx="64008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25</a:t>
                  </a:r>
                </a:p>
              </p:txBody>
            </p:sp>
          </p:grpSp>
          <p:cxnSp>
            <p:nvCxnSpPr>
              <p:cNvPr id="47" name="Straight Arrow Connector 46">
                <a:extLst>
                  <a:ext uri="{FF2B5EF4-FFF2-40B4-BE49-F238E27FC236}">
                    <a16:creationId xmlns:a16="http://schemas.microsoft.com/office/drawing/2014/main" id="{F83A95E5-1162-F3A8-3BE8-4E1970DFF6EA}"/>
                  </a:ext>
                </a:extLst>
              </p:cNvPr>
              <p:cNvCxnSpPr>
                <a:cxnSpLocks/>
              </p:cNvCxnSpPr>
              <p:nvPr/>
            </p:nvCxnSpPr>
            <p:spPr>
              <a:xfrm>
                <a:off x="9172904" y="1151634"/>
                <a:ext cx="181487" cy="188994"/>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1DCA3FB-47AA-2D63-A778-06409A0F6606}"/>
                  </a:ext>
                </a:extLst>
              </p:cNvPr>
              <p:cNvCxnSpPr>
                <a:cxnSpLocks/>
              </p:cNvCxnSpPr>
              <p:nvPr/>
            </p:nvCxnSpPr>
            <p:spPr>
              <a:xfrm>
                <a:off x="9782682" y="1816626"/>
                <a:ext cx="208888" cy="234620"/>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55EEB72-0C86-B516-8E4F-A0F81E4DDA78}"/>
                  </a:ext>
                </a:extLst>
              </p:cNvPr>
              <p:cNvCxnSpPr>
                <a:cxnSpLocks/>
              </p:cNvCxnSpPr>
              <p:nvPr/>
            </p:nvCxnSpPr>
            <p:spPr>
              <a:xfrm flipH="1">
                <a:off x="9339050" y="1856901"/>
                <a:ext cx="131971" cy="182075"/>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9238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C966-5F40-7FB8-4F18-F743B5BC7EAA}"/>
              </a:ext>
            </a:extLst>
          </p:cNvPr>
          <p:cNvSpPr>
            <a:spLocks noGrp="1"/>
          </p:cNvSpPr>
          <p:nvPr>
            <p:ph type="title"/>
          </p:nvPr>
        </p:nvSpPr>
        <p:spPr>
          <a:xfrm>
            <a:off x="11326" y="130346"/>
            <a:ext cx="6329834" cy="932334"/>
          </a:xfrm>
        </p:spPr>
        <p:txBody>
          <a:bodyPr>
            <a:noAutofit/>
          </a:bodyPr>
          <a:lstStyle/>
          <a:p>
            <a:r>
              <a:rPr lang="en-US" sz="3200" dirty="0"/>
              <a:t>Asserts: Codifying Expectations</a:t>
            </a:r>
          </a:p>
        </p:txBody>
      </p:sp>
      <p:sp>
        <p:nvSpPr>
          <p:cNvPr id="3" name="Content Placeholder 2">
            <a:extLst>
              <a:ext uri="{FF2B5EF4-FFF2-40B4-BE49-F238E27FC236}">
                <a16:creationId xmlns:a16="http://schemas.microsoft.com/office/drawing/2014/main" id="{CE57F3AD-533D-8A51-3D03-4A4C6FFCC996}"/>
              </a:ext>
            </a:extLst>
          </p:cNvPr>
          <p:cNvSpPr>
            <a:spLocks noGrp="1"/>
          </p:cNvSpPr>
          <p:nvPr>
            <p:ph idx="1"/>
          </p:nvPr>
        </p:nvSpPr>
        <p:spPr>
          <a:xfrm>
            <a:off x="49426" y="926756"/>
            <a:ext cx="6694274" cy="5894173"/>
          </a:xfrm>
        </p:spPr>
        <p:txBody>
          <a:bodyPr>
            <a:normAutofit/>
          </a:bodyPr>
          <a:lstStyle/>
          <a:p>
            <a:r>
              <a:rPr lang="en-US" dirty="0"/>
              <a:t>An assert checks whether a condition is true, terminating the program if the condition is false</a:t>
            </a:r>
          </a:p>
          <a:p>
            <a:r>
              <a:rPr lang="en-US" dirty="0"/>
              <a:t>Use assertions to perform </a:t>
            </a:r>
            <a:r>
              <a:rPr lang="en-US" b="1" i="1" dirty="0"/>
              <a:t>sanity checks</a:t>
            </a:r>
            <a:r>
              <a:rPr lang="en-US" dirty="0"/>
              <a:t>, i.e., to ensure that logically impossible conditions are not actually happening</a:t>
            </a:r>
          </a:p>
          <a:p>
            <a:pPr lvl="1"/>
            <a:r>
              <a:rPr lang="en-US" dirty="0"/>
              <a:t>If a program encounters a logically impossible condition, the program has a serious bug</a:t>
            </a:r>
          </a:p>
          <a:p>
            <a:pPr lvl="1"/>
            <a:r>
              <a:rPr lang="en-US" dirty="0"/>
              <a:t>In this scenario, you should prefer to have your program exit immediately (“</a:t>
            </a:r>
            <a:r>
              <a:rPr lang="en-US" b="1" i="1" dirty="0"/>
              <a:t>fail stop</a:t>
            </a:r>
            <a:r>
              <a:rPr lang="en-US" dirty="0"/>
              <a:t>”) instead of continuing to execute and corrupting data or doing other bad stuff!</a:t>
            </a:r>
          </a:p>
          <a:p>
            <a:r>
              <a:rPr lang="en-US" dirty="0"/>
              <a:t>Avoid assertions when dealing with “reasonable” or ”routine” failure modes</a:t>
            </a:r>
          </a:p>
        </p:txBody>
      </p:sp>
      <p:sp>
        <p:nvSpPr>
          <p:cNvPr id="6" name="TextBox 5">
            <a:extLst>
              <a:ext uri="{FF2B5EF4-FFF2-40B4-BE49-F238E27FC236}">
                <a16:creationId xmlns:a16="http://schemas.microsoft.com/office/drawing/2014/main" id="{930A9C1F-F6F2-9AE0-722C-0DDF924EBADB}"/>
              </a:ext>
            </a:extLst>
          </p:cNvPr>
          <p:cNvSpPr txBox="1"/>
          <p:nvPr/>
        </p:nvSpPr>
        <p:spPr>
          <a:xfrm>
            <a:off x="6391617" y="186943"/>
            <a:ext cx="5851397" cy="6671057"/>
          </a:xfrm>
          <a:prstGeom prst="rect">
            <a:avLst/>
          </a:prstGeom>
          <a:noFill/>
        </p:spPr>
        <p:txBody>
          <a:bodyPr wrap="square">
            <a:spAutoFit/>
          </a:bodyPr>
          <a:lstStyle/>
          <a:p>
            <a:pPr>
              <a:lnSpc>
                <a:spcPts val="1900"/>
              </a:lnSpc>
            </a:pPr>
            <a:r>
              <a:rPr lang="en-US" dirty="0">
                <a:solidFill>
                  <a:srgbClr val="00B050"/>
                </a:solidFill>
                <a:latin typeface="Lucida Console" panose="020B0609040504020204" pitchFamily="49" charset="0"/>
              </a:rPr>
              <a:t>/**</a:t>
            </a:r>
          </a:p>
          <a:p>
            <a:pPr>
              <a:lnSpc>
                <a:spcPts val="1900"/>
              </a:lnSpc>
            </a:pPr>
            <a:r>
              <a:rPr lang="en-US" dirty="0">
                <a:solidFill>
                  <a:srgbClr val="00B050"/>
                </a:solidFill>
                <a:latin typeface="Lucida Console" panose="020B0609040504020204" pitchFamily="49" charset="0"/>
              </a:rPr>
              <a:t> * The new operator will fail if there</a:t>
            </a:r>
          </a:p>
          <a:p>
            <a:pPr>
              <a:lnSpc>
                <a:spcPts val="1900"/>
              </a:lnSpc>
            </a:pPr>
            <a:r>
              <a:rPr lang="en-US" dirty="0">
                <a:solidFill>
                  <a:srgbClr val="00B050"/>
                </a:solidFill>
                <a:latin typeface="Lucida Console" panose="020B0609040504020204" pitchFamily="49" charset="0"/>
              </a:rPr>
              <a:t> * is no free space in the heap . . .</a:t>
            </a:r>
          </a:p>
          <a:p>
            <a:pPr>
              <a:lnSpc>
                <a:spcPts val="1900"/>
              </a:lnSpc>
            </a:pPr>
            <a:r>
              <a:rPr lang="en-US" dirty="0">
                <a:solidFill>
                  <a:srgbClr val="00B050"/>
                </a:solidFill>
                <a:latin typeface="Lucida Console" panose="020B0609040504020204" pitchFamily="49" charset="0"/>
              </a:rPr>
              <a:t> * but this may not always be a fatal</a:t>
            </a:r>
          </a:p>
          <a:p>
            <a:pPr>
              <a:lnSpc>
                <a:spcPts val="1900"/>
              </a:lnSpc>
            </a:pPr>
            <a:r>
              <a:rPr lang="en-US" dirty="0">
                <a:solidFill>
                  <a:srgbClr val="00B050"/>
                </a:solidFill>
                <a:latin typeface="Lucida Console" panose="020B0609040504020204" pitchFamily="49" charset="0"/>
              </a:rPr>
              <a:t> * fatal error!</a:t>
            </a:r>
          </a:p>
          <a:p>
            <a:pPr>
              <a:lnSpc>
                <a:spcPts val="1900"/>
              </a:lnSpc>
            </a:pPr>
            <a:r>
              <a:rPr lang="en-US" dirty="0">
                <a:solidFill>
                  <a:srgbClr val="00B050"/>
                </a:solidFill>
                <a:latin typeface="Lucida Console" panose="020B0609040504020204" pitchFamily="49" charset="0"/>
              </a:rPr>
              <a:t> */</a:t>
            </a:r>
          </a:p>
          <a:p>
            <a:pPr>
              <a:lnSpc>
                <a:spcPts val="1900"/>
              </a:lnSpc>
            </a:pPr>
            <a:r>
              <a:rPr lang="en-US" dirty="0">
                <a:solidFill>
                  <a:srgbClr val="0070C0"/>
                </a:solidFill>
                <a:latin typeface="Lucida Console" panose="020B0609040504020204" pitchFamily="49" charset="0"/>
              </a:rPr>
              <a:t>std::map</a:t>
            </a:r>
            <a:r>
              <a:rPr lang="en-US" dirty="0">
                <a:latin typeface="Lucida Console" panose="020B0609040504020204" pitchFamily="49" charset="0"/>
              </a:rPr>
              <a:t>&lt;</a:t>
            </a:r>
            <a:r>
              <a:rPr lang="en-US" dirty="0">
                <a:solidFill>
                  <a:srgbClr val="0070C0"/>
                </a:solidFill>
                <a:latin typeface="Lucida Console" panose="020B0609040504020204" pitchFamily="49" charset="0"/>
              </a:rPr>
              <a:t>int</a:t>
            </a:r>
            <a:r>
              <a:rPr lang="en-US" dirty="0">
                <a:latin typeface="Lucida Console" panose="020B0609040504020204" pitchFamily="49" charset="0"/>
              </a:rPr>
              <a:t>, </a:t>
            </a:r>
            <a:r>
              <a:rPr lang="en-US" dirty="0">
                <a:solidFill>
                  <a:srgbClr val="0070C0"/>
                </a:solidFill>
                <a:latin typeface="Lucida Console" panose="020B0609040504020204" pitchFamily="49" charset="0"/>
              </a:rPr>
              <a:t>char*</a:t>
            </a:r>
            <a:r>
              <a:rPr lang="en-US" dirty="0">
                <a:latin typeface="Lucida Console" panose="020B0609040504020204" pitchFamily="49" charset="0"/>
              </a:rPr>
              <a:t>&gt; cache;</a:t>
            </a:r>
            <a:endParaRPr lang="en-US" dirty="0">
              <a:solidFill>
                <a:srgbClr val="00B050"/>
              </a:solidFill>
              <a:latin typeface="Lucida Console" panose="020B0609040504020204" pitchFamily="49" charset="0"/>
            </a:endParaRPr>
          </a:p>
          <a:p>
            <a:pPr>
              <a:lnSpc>
                <a:spcPts val="1900"/>
              </a:lnSpc>
            </a:pPr>
            <a:r>
              <a:rPr lang="en-US" dirty="0">
                <a:solidFill>
                  <a:srgbClr val="0070C0"/>
                </a:solidFill>
                <a:latin typeface="Lucida Console" panose="020B0609040504020204" pitchFamily="49" charset="0"/>
              </a:rPr>
              <a:t>while</a:t>
            </a:r>
            <a:r>
              <a:rPr lang="en-US" dirty="0">
                <a:latin typeface="Lucida Console" panose="020B0609040504020204" pitchFamily="49" charset="0"/>
              </a:rPr>
              <a:t> (</a:t>
            </a:r>
            <a:r>
              <a:rPr lang="en-US" dirty="0">
                <a:solidFill>
                  <a:schemeClr val="accent2"/>
                </a:solidFill>
                <a:latin typeface="Lucida Console" panose="020B0609040504020204" pitchFamily="49" charset="0"/>
              </a:rPr>
              <a:t>true</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request req = </a:t>
            </a:r>
            <a:r>
              <a:rPr lang="en-US" dirty="0" err="1">
                <a:latin typeface="Lucida Console" panose="020B0609040504020204" pitchFamily="49" charset="0"/>
              </a:rPr>
              <a:t>get_req</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t>
            </a:r>
            <a:r>
              <a:rPr lang="en-US" dirty="0">
                <a:solidFill>
                  <a:srgbClr val="0070C0"/>
                </a:solidFill>
                <a:latin typeface="Lucida Console" panose="020B0609040504020204" pitchFamily="49" charset="0"/>
              </a:rPr>
              <a:t>if</a:t>
            </a:r>
            <a:r>
              <a:rPr lang="en-US" dirty="0">
                <a:latin typeface="Lucida Console" panose="020B0609040504020204" pitchFamily="49" charset="0"/>
              </a:rPr>
              <a:t> (</a:t>
            </a:r>
            <a:r>
              <a:rPr lang="en-US" dirty="0" err="1">
                <a:latin typeface="Lucida Console" panose="020B0609040504020204" pitchFamily="49" charset="0"/>
              </a:rPr>
              <a:t>cache.find</a:t>
            </a:r>
            <a:r>
              <a:rPr lang="en-US" dirty="0">
                <a:latin typeface="Lucida Console" panose="020B0609040504020204" pitchFamily="49" charset="0"/>
              </a:rPr>
              <a:t>(</a:t>
            </a:r>
            <a:r>
              <a:rPr lang="en-US" dirty="0" err="1">
                <a:latin typeface="Lucida Console" panose="020B0609040504020204" pitchFamily="49" charset="0"/>
              </a:rPr>
              <a:t>req.key</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cache.end</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send_resp</a:t>
            </a:r>
            <a:r>
              <a:rPr lang="en-US" dirty="0">
                <a:latin typeface="Lucida Console" panose="020B0609040504020204" pitchFamily="49" charset="0"/>
              </a:rPr>
              <a:t>(cache[</a:t>
            </a:r>
            <a:r>
              <a:rPr lang="en-US" dirty="0" err="1">
                <a:latin typeface="Lucida Console" panose="020B0609040504020204" pitchFamily="49" charset="0"/>
              </a:rPr>
              <a:t>req.key</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 </a:t>
            </a:r>
            <a:r>
              <a:rPr lang="en-US" dirty="0">
                <a:solidFill>
                  <a:srgbClr val="0070C0"/>
                </a:solidFill>
                <a:latin typeface="Lucida Console" panose="020B0609040504020204" pitchFamily="49" charset="0"/>
              </a:rPr>
              <a:t>else</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a:solidFill>
                  <a:srgbClr val="0070C0"/>
                </a:solidFill>
                <a:latin typeface="Lucida Console" panose="020B0609040504020204" pitchFamily="49" charset="0"/>
              </a:rPr>
              <a:t>char*</a:t>
            </a:r>
            <a:r>
              <a:rPr lang="en-US" dirty="0">
                <a:latin typeface="Lucida Console" panose="020B0609040504020204" pitchFamily="49" charset="0"/>
              </a:rPr>
              <a:t> resp =</a:t>
            </a:r>
          </a:p>
          <a:p>
            <a:pPr>
              <a:lnSpc>
                <a:spcPts val="1900"/>
              </a:lnSpc>
            </a:pPr>
            <a:r>
              <a:rPr lang="en-US" dirty="0">
                <a:latin typeface="Lucida Console" panose="020B0609040504020204" pitchFamily="49" charset="0"/>
              </a:rPr>
              <a:t>          </a:t>
            </a:r>
            <a:r>
              <a:rPr lang="en-US" dirty="0">
                <a:solidFill>
                  <a:schemeClr val="accent1"/>
                </a:solidFill>
                <a:latin typeface="Lucida Console" panose="020B0609040504020204" pitchFamily="49" charset="0"/>
              </a:rPr>
              <a:t>new</a:t>
            </a:r>
            <a:r>
              <a:rPr lang="en-US" dirty="0">
                <a:latin typeface="Lucida Console" panose="020B0609040504020204" pitchFamily="49" charset="0"/>
              </a:rPr>
              <a:t> (</a:t>
            </a:r>
            <a:r>
              <a:rPr lang="en-US" dirty="0">
                <a:solidFill>
                  <a:schemeClr val="accent1"/>
                </a:solidFill>
                <a:latin typeface="Lucida Console" panose="020B0609040504020204" pitchFamily="49" charset="0"/>
              </a:rPr>
              <a:t>std::</a:t>
            </a:r>
            <a:r>
              <a:rPr lang="en-US" dirty="0" err="1">
                <a:solidFill>
                  <a:schemeClr val="accent1"/>
                </a:solidFill>
                <a:latin typeface="Lucida Console" panose="020B0609040504020204" pitchFamily="49" charset="0"/>
              </a:rPr>
              <a:t>nothrow</a:t>
            </a:r>
            <a:r>
              <a:rPr lang="en-US" dirty="0">
                <a:latin typeface="Lucida Console" panose="020B0609040504020204" pitchFamily="49" charset="0"/>
              </a:rPr>
              <a:t>) </a:t>
            </a:r>
            <a:r>
              <a:rPr lang="en-US" dirty="0">
                <a:solidFill>
                  <a:schemeClr val="accent1"/>
                </a:solidFill>
                <a:latin typeface="Lucida Console" panose="020B0609040504020204" pitchFamily="49" charset="0"/>
              </a:rPr>
              <a:t>char</a:t>
            </a:r>
            <a:r>
              <a:rPr lang="en-US" dirty="0">
                <a:latin typeface="Lucida Console" panose="020B0609040504020204" pitchFamily="49" charset="0"/>
              </a:rPr>
              <a:t>[</a:t>
            </a:r>
            <a:r>
              <a:rPr lang="en-US" dirty="0">
                <a:solidFill>
                  <a:schemeClr val="accent2"/>
                </a:solidFill>
                <a:latin typeface="Lucida Console" panose="020B0609040504020204" pitchFamily="49" charset="0"/>
              </a:rPr>
              <a:t>SIZE</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t>
            </a:r>
            <a:r>
              <a:rPr lang="en-US" dirty="0">
                <a:solidFill>
                  <a:srgbClr val="0070C0"/>
                </a:solidFill>
                <a:latin typeface="Lucida Console" panose="020B0609040504020204" pitchFamily="49" charset="0"/>
              </a:rPr>
              <a:t>if</a:t>
            </a:r>
            <a:r>
              <a:rPr lang="en-US" dirty="0">
                <a:latin typeface="Lucida Console" panose="020B0609040504020204" pitchFamily="49" charset="0"/>
              </a:rPr>
              <a:t> (resp == </a:t>
            </a:r>
            <a:r>
              <a:rPr lang="en-US" dirty="0" err="1">
                <a:solidFill>
                  <a:schemeClr val="accent2"/>
                </a:solidFill>
                <a:latin typeface="Lucida Console" panose="020B0609040504020204" pitchFamily="49" charset="0"/>
              </a:rPr>
              <a:t>nullptr</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a:solidFill>
                  <a:srgbClr val="00B050"/>
                </a:solidFill>
                <a:latin typeface="Lucida Console" panose="020B0609040504020204" pitchFamily="49" charset="0"/>
              </a:rPr>
              <a:t>//Free some memory!</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cache.clear</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resp = </a:t>
            </a:r>
            <a:r>
              <a:rPr lang="en-US" dirty="0">
                <a:solidFill>
                  <a:schemeClr val="accent1"/>
                </a:solidFill>
                <a:latin typeface="Lucida Console" panose="020B0609040504020204" pitchFamily="49" charset="0"/>
              </a:rPr>
              <a:t>new</a:t>
            </a:r>
            <a:r>
              <a:rPr lang="en-US" dirty="0">
                <a:latin typeface="Lucida Console" panose="020B0609040504020204" pitchFamily="49" charset="0"/>
              </a:rPr>
              <a:t> (</a:t>
            </a:r>
            <a:r>
              <a:rPr lang="en-US" dirty="0">
                <a:solidFill>
                  <a:schemeClr val="accent1"/>
                </a:solidFill>
                <a:latin typeface="Lucida Console" panose="020B0609040504020204" pitchFamily="49" charset="0"/>
              </a:rPr>
              <a:t>std::</a:t>
            </a:r>
            <a:r>
              <a:rPr lang="en-US" dirty="0" err="1">
                <a:solidFill>
                  <a:schemeClr val="accent1"/>
                </a:solidFill>
                <a:latin typeface="Lucida Console" panose="020B0609040504020204" pitchFamily="49" charset="0"/>
              </a:rPr>
              <a:t>nothrow</a:t>
            </a:r>
            <a:r>
              <a:rPr lang="en-US" dirty="0">
                <a:latin typeface="Lucida Console" panose="020B0609040504020204" pitchFamily="49" charset="0"/>
              </a:rPr>
              <a:t>) </a:t>
            </a:r>
          </a:p>
          <a:p>
            <a:pPr>
              <a:lnSpc>
                <a:spcPts val="1900"/>
              </a:lnSpc>
            </a:pPr>
            <a:r>
              <a:rPr lang="en-US" dirty="0">
                <a:solidFill>
                  <a:schemeClr val="accent1"/>
                </a:solidFill>
                <a:latin typeface="Lucida Console" panose="020B0609040504020204" pitchFamily="49" charset="0"/>
              </a:rPr>
              <a:t>                            char</a:t>
            </a:r>
            <a:r>
              <a:rPr lang="en-US" dirty="0">
                <a:latin typeface="Lucida Console" panose="020B0609040504020204" pitchFamily="49" charset="0"/>
              </a:rPr>
              <a:t>[</a:t>
            </a:r>
            <a:r>
              <a:rPr lang="en-US" dirty="0">
                <a:solidFill>
                  <a:schemeClr val="accent2"/>
                </a:solidFill>
                <a:latin typeface="Lucida Console" panose="020B0609040504020204" pitchFamily="49" charset="0"/>
              </a:rPr>
              <a:t>SIZE</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assert(resp != </a:t>
            </a:r>
            <a:r>
              <a:rPr lang="en-US" dirty="0" err="1">
                <a:solidFill>
                  <a:schemeClr val="accent2"/>
                </a:solidFill>
                <a:latin typeface="Lucida Console" panose="020B0609040504020204" pitchFamily="49" charset="0"/>
              </a:rPr>
              <a:t>nullptr</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fill_in_response</a:t>
            </a:r>
            <a:r>
              <a:rPr lang="en-US" dirty="0">
                <a:latin typeface="Lucida Console" panose="020B0609040504020204" pitchFamily="49" charset="0"/>
              </a:rPr>
              <a:t>(resp);</a:t>
            </a:r>
          </a:p>
          <a:p>
            <a:pPr>
              <a:lnSpc>
                <a:spcPts val="1900"/>
              </a:lnSpc>
            </a:pPr>
            <a:r>
              <a:rPr lang="en-US" dirty="0">
                <a:latin typeface="Lucida Console" panose="020B0609040504020204" pitchFamily="49" charset="0"/>
              </a:rPr>
              <a:t>        cache[</a:t>
            </a:r>
            <a:r>
              <a:rPr lang="en-US" dirty="0" err="1">
                <a:latin typeface="Lucida Console" panose="020B0609040504020204" pitchFamily="49" charset="0"/>
              </a:rPr>
              <a:t>req.key</a:t>
            </a:r>
            <a:r>
              <a:rPr lang="en-US" dirty="0">
                <a:latin typeface="Lucida Console" panose="020B0609040504020204" pitchFamily="49" charset="0"/>
              </a:rPr>
              <a:t>] = resp;</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send_resp</a:t>
            </a:r>
            <a:r>
              <a:rPr lang="en-US" dirty="0">
                <a:latin typeface="Lucida Console" panose="020B0609040504020204" pitchFamily="49" charset="0"/>
              </a:rPr>
              <a:t>(resp);</a:t>
            </a:r>
          </a:p>
          <a:p>
            <a:pPr>
              <a:lnSpc>
                <a:spcPts val="1900"/>
              </a:lnSpc>
            </a:pPr>
            <a:r>
              <a:rPr lang="en-US" dirty="0">
                <a:latin typeface="Lucida Console" panose="020B0609040504020204" pitchFamily="49" charset="0"/>
              </a:rPr>
              <a:t>    }</a:t>
            </a:r>
          </a:p>
          <a:p>
            <a:pPr>
              <a:lnSpc>
                <a:spcPts val="1900"/>
              </a:lnSpc>
            </a:pPr>
            <a:r>
              <a:rPr lang="en-US" dirty="0">
                <a:latin typeface="Lucida Console" panose="020B0609040504020204" pitchFamily="49" charset="0"/>
              </a:rPr>
              <a:t>}</a:t>
            </a:r>
          </a:p>
        </p:txBody>
      </p:sp>
    </p:spTree>
    <p:extLst>
      <p:ext uri="{BB962C8B-B14F-4D97-AF65-F5344CB8AC3E}">
        <p14:creationId xmlns:p14="http://schemas.microsoft.com/office/powerpoint/2010/main" val="183508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500"/>
                                        <p:tgtEl>
                                          <p:spTgt spid="6">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fade">
                                      <p:cBhvr>
                                        <p:cTn id="40" dur="500"/>
                                        <p:tgtEl>
                                          <p:spTgt spid="6">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fade">
                                      <p:cBhvr>
                                        <p:cTn id="43" dur="500"/>
                                        <p:tgtEl>
                                          <p:spTgt spid="6">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6">
                                            <p:txEl>
                                              <p:pRg st="13" end="13"/>
                                            </p:txEl>
                                          </p:spTgt>
                                        </p:tgtEl>
                                        <p:attrNameLst>
                                          <p:attrName>style.visibility</p:attrName>
                                        </p:attrNameLst>
                                      </p:cBhvr>
                                      <p:to>
                                        <p:strVal val="visible"/>
                                      </p:to>
                                    </p:set>
                                    <p:animEffect transition="in" filter="fade">
                                      <p:cBhvr>
                                        <p:cTn id="46" dur="500"/>
                                        <p:tgtEl>
                                          <p:spTgt spid="6">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6">
                                            <p:txEl>
                                              <p:pRg st="14" end="14"/>
                                            </p:txEl>
                                          </p:spTgt>
                                        </p:tgtEl>
                                        <p:attrNameLst>
                                          <p:attrName>style.visibility</p:attrName>
                                        </p:attrNameLst>
                                      </p:cBhvr>
                                      <p:to>
                                        <p:strVal val="visible"/>
                                      </p:to>
                                    </p:set>
                                    <p:animEffect transition="in" filter="fade">
                                      <p:cBhvr>
                                        <p:cTn id="49" dur="500"/>
                                        <p:tgtEl>
                                          <p:spTgt spid="6">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6">
                                            <p:txEl>
                                              <p:pRg st="15" end="15"/>
                                            </p:txEl>
                                          </p:spTgt>
                                        </p:tgtEl>
                                        <p:attrNameLst>
                                          <p:attrName>style.visibility</p:attrName>
                                        </p:attrNameLst>
                                      </p:cBhvr>
                                      <p:to>
                                        <p:strVal val="visible"/>
                                      </p:to>
                                    </p:set>
                                    <p:animEffect transition="in" filter="fade">
                                      <p:cBhvr>
                                        <p:cTn id="52" dur="500"/>
                                        <p:tgtEl>
                                          <p:spTgt spid="6">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
                                            <p:txEl>
                                              <p:pRg st="16" end="16"/>
                                            </p:txEl>
                                          </p:spTgt>
                                        </p:tgtEl>
                                        <p:attrNameLst>
                                          <p:attrName>style.visibility</p:attrName>
                                        </p:attrNameLst>
                                      </p:cBhvr>
                                      <p:to>
                                        <p:strVal val="visible"/>
                                      </p:to>
                                    </p:set>
                                    <p:animEffect transition="in" filter="fade">
                                      <p:cBhvr>
                                        <p:cTn id="55" dur="500"/>
                                        <p:tgtEl>
                                          <p:spTgt spid="6">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6">
                                            <p:txEl>
                                              <p:pRg st="17" end="17"/>
                                            </p:txEl>
                                          </p:spTgt>
                                        </p:tgtEl>
                                        <p:attrNameLst>
                                          <p:attrName>style.visibility</p:attrName>
                                        </p:attrNameLst>
                                      </p:cBhvr>
                                      <p:to>
                                        <p:strVal val="visible"/>
                                      </p:to>
                                    </p:set>
                                    <p:animEffect transition="in" filter="fade">
                                      <p:cBhvr>
                                        <p:cTn id="58" dur="500"/>
                                        <p:tgtEl>
                                          <p:spTgt spid="6">
                                            <p:txEl>
                                              <p:pRg st="17" end="1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6">
                                            <p:txEl>
                                              <p:pRg st="18" end="18"/>
                                            </p:txEl>
                                          </p:spTgt>
                                        </p:tgtEl>
                                        <p:attrNameLst>
                                          <p:attrName>style.visibility</p:attrName>
                                        </p:attrNameLst>
                                      </p:cBhvr>
                                      <p:to>
                                        <p:strVal val="visible"/>
                                      </p:to>
                                    </p:set>
                                    <p:animEffect transition="in" filter="fade">
                                      <p:cBhvr>
                                        <p:cTn id="61" dur="500"/>
                                        <p:tgtEl>
                                          <p:spTgt spid="6">
                                            <p:txEl>
                                              <p:pRg st="18" end="1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6">
                                            <p:txEl>
                                              <p:pRg st="19" end="19"/>
                                            </p:txEl>
                                          </p:spTgt>
                                        </p:tgtEl>
                                        <p:attrNameLst>
                                          <p:attrName>style.visibility</p:attrName>
                                        </p:attrNameLst>
                                      </p:cBhvr>
                                      <p:to>
                                        <p:strVal val="visible"/>
                                      </p:to>
                                    </p:set>
                                    <p:animEffect transition="in" filter="fade">
                                      <p:cBhvr>
                                        <p:cTn id="64" dur="500"/>
                                        <p:tgtEl>
                                          <p:spTgt spid="6">
                                            <p:txEl>
                                              <p:pRg st="19" end="1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6">
                                            <p:txEl>
                                              <p:pRg st="20" end="20"/>
                                            </p:txEl>
                                          </p:spTgt>
                                        </p:tgtEl>
                                        <p:attrNameLst>
                                          <p:attrName>style.visibility</p:attrName>
                                        </p:attrNameLst>
                                      </p:cBhvr>
                                      <p:to>
                                        <p:strVal val="visible"/>
                                      </p:to>
                                    </p:set>
                                    <p:animEffect transition="in" filter="fade">
                                      <p:cBhvr>
                                        <p:cTn id="67" dur="500"/>
                                        <p:tgtEl>
                                          <p:spTgt spid="6">
                                            <p:txEl>
                                              <p:pRg st="20" end="2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6">
                                            <p:txEl>
                                              <p:pRg st="21" end="21"/>
                                            </p:txEl>
                                          </p:spTgt>
                                        </p:tgtEl>
                                        <p:attrNameLst>
                                          <p:attrName>style.visibility</p:attrName>
                                        </p:attrNameLst>
                                      </p:cBhvr>
                                      <p:to>
                                        <p:strVal val="visible"/>
                                      </p:to>
                                    </p:set>
                                    <p:animEffect transition="in" filter="fade">
                                      <p:cBhvr>
                                        <p:cTn id="70" dur="500"/>
                                        <p:tgtEl>
                                          <p:spTgt spid="6">
                                            <p:txEl>
                                              <p:pRg st="21" end="21"/>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6">
                                            <p:txEl>
                                              <p:pRg st="22" end="22"/>
                                            </p:txEl>
                                          </p:spTgt>
                                        </p:tgtEl>
                                        <p:attrNameLst>
                                          <p:attrName>style.visibility</p:attrName>
                                        </p:attrNameLst>
                                      </p:cBhvr>
                                      <p:to>
                                        <p:strVal val="visible"/>
                                      </p:to>
                                    </p:set>
                                    <p:animEffect transition="in" filter="fade">
                                      <p:cBhvr>
                                        <p:cTn id="73" dur="500"/>
                                        <p:tgtEl>
                                          <p:spTgt spid="6">
                                            <p:txEl>
                                              <p:pRg st="22" end="22"/>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6">
                                            <p:txEl>
                                              <p:pRg st="23" end="23"/>
                                            </p:txEl>
                                          </p:spTgt>
                                        </p:tgtEl>
                                        <p:attrNameLst>
                                          <p:attrName>style.visibility</p:attrName>
                                        </p:attrNameLst>
                                      </p:cBhvr>
                                      <p:to>
                                        <p:strVal val="visible"/>
                                      </p:to>
                                    </p:set>
                                    <p:animEffect transition="in" filter="fade">
                                      <p:cBhvr>
                                        <p:cTn id="76" dur="500"/>
                                        <p:tgtEl>
                                          <p:spTgt spid="6">
                                            <p:txEl>
                                              <p:pRg st="23" end="23"/>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6">
                                            <p:txEl>
                                              <p:pRg st="24" end="24"/>
                                            </p:txEl>
                                          </p:spTgt>
                                        </p:tgtEl>
                                        <p:attrNameLst>
                                          <p:attrName>style.visibility</p:attrName>
                                        </p:attrNameLst>
                                      </p:cBhvr>
                                      <p:to>
                                        <p:strVal val="visible"/>
                                      </p:to>
                                    </p:set>
                                    <p:animEffect transition="in" filter="fade">
                                      <p:cBhvr>
                                        <p:cTn id="79" dur="500"/>
                                        <p:tgtEl>
                                          <p:spTgt spid="6">
                                            <p:txEl>
                                              <p:pRg st="24" end="24"/>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6">
                                            <p:txEl>
                                              <p:pRg st="25" end="25"/>
                                            </p:txEl>
                                          </p:spTgt>
                                        </p:tgtEl>
                                        <p:attrNameLst>
                                          <p:attrName>style.visibility</p:attrName>
                                        </p:attrNameLst>
                                      </p:cBhvr>
                                      <p:to>
                                        <p:strVal val="visible"/>
                                      </p:to>
                                    </p:set>
                                    <p:animEffect transition="in" filter="fade">
                                      <p:cBhvr>
                                        <p:cTn id="82" dur="500"/>
                                        <p:tgtEl>
                                          <p:spTgt spid="6">
                                            <p:txEl>
                                              <p:pRg st="25" end="25"/>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6">
                                            <p:txEl>
                                              <p:pRg st="26" end="26"/>
                                            </p:txEl>
                                          </p:spTgt>
                                        </p:tgtEl>
                                        <p:attrNameLst>
                                          <p:attrName>style.visibility</p:attrName>
                                        </p:attrNameLst>
                                      </p:cBhvr>
                                      <p:to>
                                        <p:strVal val="visible"/>
                                      </p:to>
                                    </p:set>
                                    <p:animEffect transition="in" filter="fade">
                                      <p:cBhvr>
                                        <p:cTn id="85" dur="500"/>
                                        <p:tgtEl>
                                          <p:spTgt spid="6">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C966-5F40-7FB8-4F18-F743B5BC7EAA}"/>
              </a:ext>
            </a:extLst>
          </p:cNvPr>
          <p:cNvSpPr>
            <a:spLocks noGrp="1"/>
          </p:cNvSpPr>
          <p:nvPr>
            <p:ph type="title"/>
          </p:nvPr>
        </p:nvSpPr>
        <p:spPr>
          <a:xfrm>
            <a:off x="11326" y="130346"/>
            <a:ext cx="6329834" cy="932334"/>
          </a:xfrm>
        </p:spPr>
        <p:txBody>
          <a:bodyPr>
            <a:noAutofit/>
          </a:bodyPr>
          <a:lstStyle/>
          <a:p>
            <a:r>
              <a:rPr lang="en-US" sz="3200" dirty="0"/>
              <a:t>Asserts: Codifying Expectations</a:t>
            </a:r>
          </a:p>
        </p:txBody>
      </p:sp>
      <p:sp>
        <p:nvSpPr>
          <p:cNvPr id="3" name="Content Placeholder 2">
            <a:extLst>
              <a:ext uri="{FF2B5EF4-FFF2-40B4-BE49-F238E27FC236}">
                <a16:creationId xmlns:a16="http://schemas.microsoft.com/office/drawing/2014/main" id="{CE57F3AD-533D-8A51-3D03-4A4C6FFCC996}"/>
              </a:ext>
            </a:extLst>
          </p:cNvPr>
          <p:cNvSpPr>
            <a:spLocks noGrp="1"/>
          </p:cNvSpPr>
          <p:nvPr>
            <p:ph idx="1"/>
          </p:nvPr>
        </p:nvSpPr>
        <p:spPr>
          <a:xfrm>
            <a:off x="49426" y="926756"/>
            <a:ext cx="6694274" cy="5894173"/>
          </a:xfrm>
        </p:spPr>
        <p:txBody>
          <a:bodyPr>
            <a:normAutofit/>
          </a:bodyPr>
          <a:lstStyle/>
          <a:p>
            <a:r>
              <a:rPr lang="en-US" dirty="0"/>
              <a:t>An assert checks whether a condition is true, terminating the program if the condition is false</a:t>
            </a:r>
          </a:p>
          <a:p>
            <a:r>
              <a:rPr lang="en-US" dirty="0"/>
              <a:t>Use assertions to perform </a:t>
            </a:r>
            <a:r>
              <a:rPr lang="en-US" b="1" i="1" dirty="0"/>
              <a:t>sanity checks</a:t>
            </a:r>
            <a:r>
              <a:rPr lang="en-US" dirty="0"/>
              <a:t>, i.e., to ensure that logically impossible conditions are not actually happening</a:t>
            </a:r>
          </a:p>
          <a:p>
            <a:pPr lvl="1"/>
            <a:r>
              <a:rPr lang="en-US" dirty="0"/>
              <a:t>If a program encounters a logically impossible condition, the program has a serious bug</a:t>
            </a:r>
          </a:p>
          <a:p>
            <a:pPr lvl="1"/>
            <a:r>
              <a:rPr lang="en-US" dirty="0"/>
              <a:t>In this scenario, you should prefer to have your program exit immediately (“</a:t>
            </a:r>
            <a:r>
              <a:rPr lang="en-US" b="1" i="1" dirty="0"/>
              <a:t>fail stop</a:t>
            </a:r>
            <a:r>
              <a:rPr lang="en-US" dirty="0"/>
              <a:t>”) instead of continuing to execute and corrupting data or doing other bad stuff!</a:t>
            </a:r>
          </a:p>
          <a:p>
            <a:r>
              <a:rPr lang="en-US" dirty="0"/>
              <a:t>Avoid assertions when dealing with “reasonable” or ”routine” failure modes</a:t>
            </a:r>
          </a:p>
        </p:txBody>
      </p:sp>
      <p:sp>
        <p:nvSpPr>
          <p:cNvPr id="6" name="TextBox 5">
            <a:extLst>
              <a:ext uri="{FF2B5EF4-FFF2-40B4-BE49-F238E27FC236}">
                <a16:creationId xmlns:a16="http://schemas.microsoft.com/office/drawing/2014/main" id="{930A9C1F-F6F2-9AE0-722C-0DDF924EBADB}"/>
              </a:ext>
            </a:extLst>
          </p:cNvPr>
          <p:cNvSpPr txBox="1"/>
          <p:nvPr/>
        </p:nvSpPr>
        <p:spPr>
          <a:xfrm>
            <a:off x="6598508" y="0"/>
            <a:ext cx="5782962" cy="6914713"/>
          </a:xfrm>
          <a:prstGeom prst="rect">
            <a:avLst/>
          </a:prstGeom>
          <a:noFill/>
        </p:spPr>
        <p:txBody>
          <a:bodyPr wrap="square">
            <a:spAutoFit/>
          </a:bodyPr>
          <a:lstStyle/>
          <a:p>
            <a:pPr>
              <a:lnSpc>
                <a:spcPts val="1900"/>
              </a:lnSpc>
            </a:pPr>
            <a:r>
              <a:rPr lang="en-US" dirty="0">
                <a:solidFill>
                  <a:srgbClr val="00B050"/>
                </a:solidFill>
                <a:latin typeface="Lucida Console" panose="020B0609040504020204" pitchFamily="49" charset="0"/>
              </a:rPr>
              <a:t>/**</a:t>
            </a:r>
          </a:p>
          <a:p>
            <a:pPr>
              <a:lnSpc>
                <a:spcPts val="1900"/>
              </a:lnSpc>
            </a:pPr>
            <a:r>
              <a:rPr lang="en-US" dirty="0">
                <a:solidFill>
                  <a:srgbClr val="00B050"/>
                </a:solidFill>
                <a:latin typeface="Lucida Console" panose="020B0609040504020204" pitchFamily="49" charset="0"/>
              </a:rPr>
              <a:t> * You should always check the return </a:t>
            </a:r>
          </a:p>
          <a:p>
            <a:pPr>
              <a:lnSpc>
                <a:spcPts val="1900"/>
              </a:lnSpc>
            </a:pPr>
            <a:r>
              <a:rPr lang="en-US" dirty="0">
                <a:solidFill>
                  <a:srgbClr val="00B050"/>
                </a:solidFill>
                <a:latin typeface="Lucida Console" panose="020B0609040504020204" pitchFamily="49" charset="0"/>
              </a:rPr>
              <a:t> * values of system calls!</a:t>
            </a:r>
          </a:p>
          <a:p>
            <a:pPr>
              <a:lnSpc>
                <a:spcPts val="1900"/>
              </a:lnSpc>
            </a:pPr>
            <a:r>
              <a:rPr lang="en-US" dirty="0">
                <a:latin typeface="Lucida Console" panose="020B0609040504020204" pitchFamily="49" charset="0"/>
              </a:rPr>
              <a:t> </a:t>
            </a:r>
            <a:r>
              <a:rPr lang="en-US" dirty="0">
                <a:solidFill>
                  <a:srgbClr val="00B050"/>
                </a:solidFill>
                <a:latin typeface="Lucida Console" panose="020B0609040504020204" pitchFamily="49" charset="0"/>
              </a:rPr>
              <a:t>*</a:t>
            </a:r>
          </a:p>
          <a:p>
            <a:pPr>
              <a:lnSpc>
                <a:spcPts val="1900"/>
              </a:lnSpc>
            </a:pPr>
            <a:r>
              <a:rPr lang="en-US" dirty="0">
                <a:solidFill>
                  <a:srgbClr val="00B050"/>
                </a:solidFill>
                <a:latin typeface="Lucida Console" panose="020B0609040504020204" pitchFamily="49" charset="0"/>
              </a:rPr>
              <a:t> * Suppose that a process wants to</a:t>
            </a:r>
          </a:p>
          <a:p>
            <a:pPr>
              <a:lnSpc>
                <a:spcPts val="1900"/>
              </a:lnSpc>
            </a:pPr>
            <a:r>
              <a:rPr lang="en-US" dirty="0">
                <a:solidFill>
                  <a:srgbClr val="00B050"/>
                </a:solidFill>
                <a:latin typeface="Lucida Console" panose="020B0609040504020204" pitchFamily="49" charset="0"/>
              </a:rPr>
              <a:t> * examine the data in a file . . .</a:t>
            </a:r>
          </a:p>
          <a:p>
            <a:pPr>
              <a:lnSpc>
                <a:spcPts val="1900"/>
              </a:lnSpc>
            </a:pPr>
            <a:r>
              <a:rPr lang="en-US" dirty="0">
                <a:solidFill>
                  <a:srgbClr val="00B050"/>
                </a:solidFill>
                <a:latin typeface="Lucida Console" panose="020B0609040504020204" pitchFamily="49" charset="0"/>
              </a:rPr>
              <a:t> */</a:t>
            </a:r>
          </a:p>
          <a:p>
            <a:pPr>
              <a:lnSpc>
                <a:spcPts val="1900"/>
              </a:lnSpc>
            </a:pPr>
            <a:r>
              <a:rPr lang="en-US" dirty="0">
                <a:solidFill>
                  <a:schemeClr val="accent1"/>
                </a:solidFill>
                <a:latin typeface="Lucida Console" panose="020B0609040504020204" pitchFamily="49" charset="0"/>
              </a:rPr>
              <a:t>int</a:t>
            </a:r>
            <a:r>
              <a:rPr lang="en-US" dirty="0">
                <a:latin typeface="Lucida Console" panose="020B0609040504020204" pitchFamily="49" charset="0"/>
              </a:rPr>
              <a:t> </a:t>
            </a:r>
            <a:r>
              <a:rPr lang="en-US" dirty="0" err="1">
                <a:latin typeface="Lucida Console" panose="020B0609040504020204" pitchFamily="49" charset="0"/>
              </a:rPr>
              <a:t>fd</a:t>
            </a:r>
            <a:r>
              <a:rPr lang="en-US" dirty="0">
                <a:latin typeface="Lucida Console" panose="020B0609040504020204" pitchFamily="49" charset="0"/>
              </a:rPr>
              <a:t> = open(</a:t>
            </a:r>
            <a:r>
              <a:rPr lang="en-US" dirty="0">
                <a:solidFill>
                  <a:schemeClr val="accent2"/>
                </a:solidFill>
                <a:latin typeface="Lucida Console" panose="020B0609040504020204" pitchFamily="49" charset="0"/>
              </a:rPr>
              <a:t>“file.txt”</a:t>
            </a:r>
            <a:r>
              <a:rPr lang="en-US" dirty="0">
                <a:latin typeface="Lucida Console" panose="020B0609040504020204" pitchFamily="49" charset="0"/>
              </a:rPr>
              <a:t>, </a:t>
            </a:r>
            <a:r>
              <a:rPr lang="en-US" dirty="0">
                <a:solidFill>
                  <a:schemeClr val="accent2"/>
                </a:solidFill>
                <a:latin typeface="Lucida Console" panose="020B0609040504020204" pitchFamily="49" charset="0"/>
              </a:rPr>
              <a:t>O_RDONLY</a:t>
            </a:r>
            <a:r>
              <a:rPr lang="en-US" dirty="0">
                <a:latin typeface="Lucida Console" panose="020B0609040504020204" pitchFamily="49" charset="0"/>
              </a:rPr>
              <a:t>);</a:t>
            </a:r>
          </a:p>
          <a:p>
            <a:pPr>
              <a:lnSpc>
                <a:spcPts val="1900"/>
              </a:lnSpc>
            </a:pPr>
            <a:r>
              <a:rPr lang="en-US" dirty="0">
                <a:solidFill>
                  <a:schemeClr val="accent1"/>
                </a:solidFill>
                <a:latin typeface="Lucida Console" panose="020B0609040504020204" pitchFamily="49" charset="0"/>
              </a:rPr>
              <a:t>if</a:t>
            </a:r>
            <a:r>
              <a:rPr lang="en-US" dirty="0">
                <a:latin typeface="Lucida Console" panose="020B0609040504020204" pitchFamily="49" charset="0"/>
              </a:rPr>
              <a:t> (</a:t>
            </a:r>
            <a:r>
              <a:rPr lang="en-US" dirty="0" err="1">
                <a:latin typeface="Lucida Console" panose="020B0609040504020204" pitchFamily="49" charset="0"/>
              </a:rPr>
              <a:t>fd</a:t>
            </a:r>
            <a:r>
              <a:rPr lang="en-US" dirty="0">
                <a:latin typeface="Lucida Console" panose="020B0609040504020204" pitchFamily="49" charset="0"/>
              </a:rPr>
              <a:t> == </a:t>
            </a:r>
            <a:r>
              <a:rPr lang="en-US" dirty="0">
                <a:solidFill>
                  <a:schemeClr val="accent2"/>
                </a:solidFill>
                <a:latin typeface="Lucida Console" panose="020B0609040504020204" pitchFamily="49" charset="0"/>
              </a:rPr>
              <a:t>-1</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perror</a:t>
            </a:r>
            <a:r>
              <a:rPr lang="en-US" dirty="0">
                <a:latin typeface="Lucida Console" panose="020B0609040504020204" pitchFamily="49" charset="0"/>
              </a:rPr>
              <a:t>(</a:t>
            </a:r>
            <a:r>
              <a:rPr lang="en-US" dirty="0">
                <a:solidFill>
                  <a:schemeClr val="accent2"/>
                </a:solidFill>
                <a:latin typeface="Lucida Console" panose="020B0609040504020204" pitchFamily="49" charset="0"/>
              </a:rPr>
              <a:t>“open() failed:”</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exit(</a:t>
            </a:r>
            <a:r>
              <a:rPr lang="en-US" dirty="0">
                <a:solidFill>
                  <a:schemeClr val="accent2"/>
                </a:solidFill>
                <a:latin typeface="Lucida Console" panose="020B0609040504020204" pitchFamily="49" charset="0"/>
              </a:rPr>
              <a:t>-1</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a:t>
            </a:r>
          </a:p>
          <a:p>
            <a:pPr>
              <a:lnSpc>
                <a:spcPts val="1900"/>
              </a:lnSpc>
            </a:pPr>
            <a:endParaRPr lang="en-US" dirty="0">
              <a:latin typeface="Lucida Console" panose="020B0609040504020204" pitchFamily="49" charset="0"/>
            </a:endParaRPr>
          </a:p>
          <a:p>
            <a:pPr>
              <a:lnSpc>
                <a:spcPts val="1900"/>
              </a:lnSpc>
            </a:pPr>
            <a:r>
              <a:rPr lang="en-US" dirty="0">
                <a:solidFill>
                  <a:srgbClr val="00B050"/>
                </a:solidFill>
                <a:latin typeface="Lucida Console" panose="020B0609040504020204" pitchFamily="49" charset="0"/>
              </a:rPr>
              <a:t>//Try to read 32 bytes of file data!</a:t>
            </a:r>
          </a:p>
          <a:p>
            <a:pPr>
              <a:lnSpc>
                <a:spcPts val="1900"/>
              </a:lnSpc>
            </a:pPr>
            <a:r>
              <a:rPr lang="en-US" dirty="0">
                <a:solidFill>
                  <a:schemeClr val="accent1"/>
                </a:solidFill>
                <a:latin typeface="Lucida Console" panose="020B0609040504020204" pitchFamily="49" charset="0"/>
              </a:rPr>
              <a:t>char</a:t>
            </a:r>
            <a:r>
              <a:rPr lang="en-US" dirty="0">
                <a:latin typeface="Lucida Console" panose="020B0609040504020204" pitchFamily="49" charset="0"/>
              </a:rPr>
              <a:t> </a:t>
            </a:r>
            <a:r>
              <a:rPr lang="en-US" dirty="0" err="1">
                <a:latin typeface="Lucida Console" panose="020B0609040504020204" pitchFamily="49" charset="0"/>
              </a:rPr>
              <a:t>buf</a:t>
            </a:r>
            <a:r>
              <a:rPr lang="en-US" dirty="0">
                <a:latin typeface="Lucida Console" panose="020B0609040504020204" pitchFamily="49" charset="0"/>
              </a:rPr>
              <a:t>[</a:t>
            </a:r>
            <a:r>
              <a:rPr lang="en-US" dirty="0">
                <a:solidFill>
                  <a:schemeClr val="accent2"/>
                </a:solidFill>
                <a:latin typeface="Lucida Console" panose="020B0609040504020204" pitchFamily="49" charset="0"/>
              </a:rPr>
              <a:t>32</a:t>
            </a:r>
            <a:r>
              <a:rPr lang="en-US" dirty="0">
                <a:latin typeface="Lucida Console" panose="020B0609040504020204" pitchFamily="49" charset="0"/>
              </a:rPr>
              <a:t>];</a:t>
            </a:r>
          </a:p>
          <a:p>
            <a:pPr>
              <a:lnSpc>
                <a:spcPts val="1900"/>
              </a:lnSpc>
            </a:pPr>
            <a:r>
              <a:rPr lang="en-US" dirty="0" err="1">
                <a:solidFill>
                  <a:schemeClr val="accent1"/>
                </a:solidFill>
                <a:latin typeface="Lucida Console" panose="020B0609040504020204" pitchFamily="49" charset="0"/>
              </a:rPr>
              <a:t>ssize_t</a:t>
            </a:r>
            <a:r>
              <a:rPr lang="en-US" dirty="0">
                <a:latin typeface="Lucida Console" panose="020B0609040504020204" pitchFamily="49" charset="0"/>
              </a:rPr>
              <a:t> n;</a:t>
            </a:r>
          </a:p>
          <a:p>
            <a:pPr>
              <a:lnSpc>
                <a:spcPts val="1900"/>
              </a:lnSpc>
            </a:pPr>
            <a:r>
              <a:rPr lang="en-US" dirty="0">
                <a:solidFill>
                  <a:schemeClr val="accent1"/>
                </a:solidFill>
                <a:latin typeface="Lucida Console" panose="020B0609040504020204" pitchFamily="49" charset="0"/>
              </a:rPr>
              <a:t>while</a:t>
            </a:r>
            <a:r>
              <a:rPr lang="en-US" dirty="0">
                <a:latin typeface="Lucida Console" panose="020B0609040504020204" pitchFamily="49" charset="0"/>
              </a:rPr>
              <a:t> (</a:t>
            </a:r>
            <a:r>
              <a:rPr lang="en-US" dirty="0">
                <a:solidFill>
                  <a:schemeClr val="accent2"/>
                </a:solidFill>
                <a:latin typeface="Lucida Console" panose="020B0609040504020204" pitchFamily="49" charset="0"/>
              </a:rPr>
              <a:t>true</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n = read(</a:t>
            </a:r>
            <a:r>
              <a:rPr lang="en-US" dirty="0" err="1">
                <a:latin typeface="Lucida Console" panose="020B0609040504020204" pitchFamily="49" charset="0"/>
              </a:rPr>
              <a:t>fd</a:t>
            </a:r>
            <a:r>
              <a:rPr lang="en-US" dirty="0">
                <a:latin typeface="Lucida Console" panose="020B0609040504020204" pitchFamily="49" charset="0"/>
              </a:rPr>
              <a:t>, </a:t>
            </a:r>
            <a:r>
              <a:rPr lang="en-US" dirty="0" err="1">
                <a:latin typeface="Lucida Console" panose="020B0609040504020204" pitchFamily="49" charset="0"/>
              </a:rPr>
              <a:t>buf</a:t>
            </a:r>
            <a:r>
              <a:rPr lang="en-US" dirty="0">
                <a:latin typeface="Lucida Console" panose="020B0609040504020204" pitchFamily="49" charset="0"/>
              </a:rPr>
              <a:t>, </a:t>
            </a:r>
            <a:r>
              <a:rPr lang="en-US" dirty="0" err="1">
                <a:solidFill>
                  <a:schemeClr val="accent1"/>
                </a:solidFill>
                <a:latin typeface="Lucida Console" panose="020B0609040504020204" pitchFamily="49" charset="0"/>
              </a:rPr>
              <a:t>sizeof</a:t>
            </a:r>
            <a:r>
              <a:rPr lang="en-US" dirty="0">
                <a:latin typeface="Lucida Console" panose="020B0609040504020204" pitchFamily="49" charset="0"/>
              </a:rPr>
              <a:t>(</a:t>
            </a:r>
            <a:r>
              <a:rPr lang="en-US" dirty="0" err="1">
                <a:latin typeface="Lucida Console" panose="020B0609040504020204" pitchFamily="49" charset="0"/>
              </a:rPr>
              <a:t>buf</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t>
            </a:r>
            <a:r>
              <a:rPr lang="en-US" dirty="0">
                <a:solidFill>
                  <a:schemeClr val="accent1"/>
                </a:solidFill>
                <a:latin typeface="Lucida Console" panose="020B0609040504020204" pitchFamily="49" charset="0"/>
              </a:rPr>
              <a:t>if</a:t>
            </a:r>
            <a:r>
              <a:rPr lang="en-US" dirty="0">
                <a:latin typeface="Lucida Console" panose="020B0609040504020204" pitchFamily="49" charset="0"/>
              </a:rPr>
              <a:t> (n == </a:t>
            </a:r>
            <a:r>
              <a:rPr lang="en-US" dirty="0">
                <a:solidFill>
                  <a:schemeClr val="accent2"/>
                </a:solidFill>
                <a:latin typeface="Lucida Console" panose="020B0609040504020204" pitchFamily="49" charset="0"/>
              </a:rPr>
              <a:t>0</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printf</a:t>
            </a:r>
            <a:r>
              <a:rPr lang="en-US" dirty="0">
                <a:latin typeface="Lucida Console" panose="020B0609040504020204" pitchFamily="49" charset="0"/>
              </a:rPr>
              <a:t>(</a:t>
            </a:r>
            <a:r>
              <a:rPr lang="en-US" dirty="0">
                <a:solidFill>
                  <a:schemeClr val="accent2"/>
                </a:solidFill>
                <a:latin typeface="Lucida Console" panose="020B0609040504020204" pitchFamily="49" charset="0"/>
              </a:rPr>
              <a:t>“End of file reached!\n”</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t>
            </a:r>
            <a:r>
              <a:rPr lang="en-US" dirty="0">
                <a:solidFill>
                  <a:schemeClr val="accent1"/>
                </a:solidFill>
                <a:latin typeface="Lucida Console" panose="020B0609040504020204" pitchFamily="49" charset="0"/>
              </a:rPr>
              <a:t>break</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 </a:t>
            </a:r>
            <a:r>
              <a:rPr lang="en-US" dirty="0">
                <a:solidFill>
                  <a:schemeClr val="accent1"/>
                </a:solidFill>
                <a:latin typeface="Lucida Console" panose="020B0609040504020204" pitchFamily="49" charset="0"/>
              </a:rPr>
              <a:t>else if </a:t>
            </a:r>
            <a:r>
              <a:rPr lang="en-US" dirty="0">
                <a:latin typeface="Lucida Console" panose="020B0609040504020204" pitchFamily="49" charset="0"/>
              </a:rPr>
              <a:t>(n == </a:t>
            </a:r>
            <a:r>
              <a:rPr lang="en-US" dirty="0">
                <a:solidFill>
                  <a:schemeClr val="accent2"/>
                </a:solidFill>
                <a:latin typeface="Lucida Console" panose="020B0609040504020204" pitchFamily="49" charset="0"/>
              </a:rPr>
              <a:t>-1</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perror</a:t>
            </a:r>
            <a:r>
              <a:rPr lang="en-US" dirty="0">
                <a:latin typeface="Lucida Console" panose="020B0609040504020204" pitchFamily="49" charset="0"/>
              </a:rPr>
              <a:t>(</a:t>
            </a:r>
            <a:r>
              <a:rPr lang="en-US" dirty="0">
                <a:solidFill>
                  <a:schemeClr val="accent2"/>
                </a:solidFill>
                <a:latin typeface="Lucida Console" panose="020B0609040504020204" pitchFamily="49" charset="0"/>
              </a:rPr>
              <a:t>“read() failed:”</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a:t>
            </a:r>
            <a:r>
              <a:rPr lang="en-US" dirty="0">
                <a:solidFill>
                  <a:schemeClr val="accent1"/>
                </a:solidFill>
                <a:latin typeface="Lucida Console" panose="020B0609040504020204" pitchFamily="49" charset="0"/>
              </a:rPr>
              <a:t>break</a:t>
            </a:r>
            <a:r>
              <a:rPr lang="en-US" dirty="0">
                <a:latin typeface="Lucida Console" panose="020B0609040504020204" pitchFamily="49" charset="0"/>
              </a:rPr>
              <a:t>;</a:t>
            </a:r>
          </a:p>
          <a:p>
            <a:pPr>
              <a:lnSpc>
                <a:spcPts val="1900"/>
              </a:lnSpc>
            </a:pPr>
            <a:r>
              <a:rPr lang="en-US" dirty="0">
                <a:latin typeface="Lucida Console" panose="020B0609040504020204" pitchFamily="49" charset="0"/>
              </a:rPr>
              <a:t>   } </a:t>
            </a:r>
            <a:r>
              <a:rPr lang="en-US" dirty="0">
                <a:solidFill>
                  <a:schemeClr val="accent1"/>
                </a:solidFill>
                <a:latin typeface="Lucida Console" panose="020B0609040504020204" pitchFamily="49" charset="0"/>
              </a:rPr>
              <a:t>else</a:t>
            </a:r>
            <a:r>
              <a:rPr lang="en-US" dirty="0">
                <a:latin typeface="Lucida Console" panose="020B0609040504020204" pitchFamily="49" charset="0"/>
              </a:rPr>
              <a:t> {</a:t>
            </a:r>
          </a:p>
          <a:p>
            <a:pPr>
              <a:lnSpc>
                <a:spcPts val="1900"/>
              </a:lnSpc>
            </a:pPr>
            <a:r>
              <a:rPr lang="en-US" dirty="0">
                <a:latin typeface="Lucida Console" panose="020B0609040504020204" pitchFamily="49" charset="0"/>
              </a:rPr>
              <a:t>      </a:t>
            </a:r>
            <a:r>
              <a:rPr lang="en-US" dirty="0" err="1">
                <a:latin typeface="Lucida Console" panose="020B0609040504020204" pitchFamily="49" charset="0"/>
              </a:rPr>
              <a:t>analyze_file_data</a:t>
            </a:r>
            <a:r>
              <a:rPr lang="en-US" dirty="0">
                <a:latin typeface="Lucida Console" panose="020B0609040504020204" pitchFamily="49" charset="0"/>
              </a:rPr>
              <a:t>(</a:t>
            </a:r>
            <a:r>
              <a:rPr lang="en-US" dirty="0" err="1">
                <a:latin typeface="Lucida Console" panose="020B0609040504020204" pitchFamily="49" charset="0"/>
              </a:rPr>
              <a:t>buf</a:t>
            </a:r>
            <a:r>
              <a:rPr lang="en-US" dirty="0">
                <a:latin typeface="Lucida Console" panose="020B0609040504020204" pitchFamily="49" charset="0"/>
              </a:rPr>
              <a:t>, n);</a:t>
            </a:r>
          </a:p>
          <a:p>
            <a:pPr>
              <a:lnSpc>
                <a:spcPts val="1900"/>
              </a:lnSpc>
            </a:pPr>
            <a:r>
              <a:rPr lang="en-US" dirty="0">
                <a:latin typeface="Lucida Console" panose="020B0609040504020204" pitchFamily="49" charset="0"/>
              </a:rPr>
              <a:t>   }</a:t>
            </a:r>
          </a:p>
          <a:p>
            <a:pPr>
              <a:lnSpc>
                <a:spcPts val="1900"/>
              </a:lnSpc>
            </a:pPr>
            <a:r>
              <a:rPr lang="en-US" dirty="0">
                <a:latin typeface="Lucida Console" panose="020B0609040504020204" pitchFamily="49" charset="0"/>
              </a:rPr>
              <a:t>}</a:t>
            </a:r>
          </a:p>
        </p:txBody>
      </p:sp>
    </p:spTree>
    <p:extLst>
      <p:ext uri="{BB962C8B-B14F-4D97-AF65-F5344CB8AC3E}">
        <p14:creationId xmlns:p14="http://schemas.microsoft.com/office/powerpoint/2010/main" val="29712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285D48-19B7-26BE-8DDF-057AB3DA0302}"/>
              </a:ext>
            </a:extLst>
          </p:cNvPr>
          <p:cNvSpPr>
            <a:spLocks noGrp="1"/>
          </p:cNvSpPr>
          <p:nvPr>
            <p:ph idx="1"/>
          </p:nvPr>
        </p:nvSpPr>
        <p:spPr>
          <a:xfrm>
            <a:off x="432486" y="1285102"/>
            <a:ext cx="11331146" cy="5449330"/>
          </a:xfrm>
        </p:spPr>
        <p:txBody>
          <a:bodyPr>
            <a:noAutofit/>
          </a:bodyPr>
          <a:lstStyle/>
          <a:p>
            <a:r>
              <a:rPr lang="en-US" sz="3200" dirty="0"/>
              <a:t>To “desk check” code means to “read the code, simulate in your mind what it will do, and think about whether the simulated behavior is what you actually want”</a:t>
            </a:r>
          </a:p>
          <a:p>
            <a:pPr lvl="1"/>
            <a:r>
              <a:rPr lang="en-US" sz="2800" dirty="0"/>
              <a:t>You can discover many logic bugs and syntax errors this way!</a:t>
            </a:r>
          </a:p>
          <a:p>
            <a:pPr lvl="1"/>
            <a:r>
              <a:rPr lang="en-US" sz="2800" dirty="0"/>
              <a:t>You should prefer your compilation errors to only involve syntax errors, not semantic mistakes as well</a:t>
            </a:r>
          </a:p>
          <a:p>
            <a:r>
              <a:rPr lang="en-US" sz="3200" dirty="0"/>
              <a:t>Incrementally write a small amount of code, desk-check that code, compile the program, and then test the program</a:t>
            </a:r>
          </a:p>
          <a:p>
            <a:pPr lvl="1"/>
            <a:r>
              <a:rPr lang="en-US" sz="2800" dirty="0"/>
              <a:t>This approach leads to easier-to-understand compilation errors</a:t>
            </a:r>
          </a:p>
          <a:p>
            <a:pPr lvl="1"/>
            <a:r>
              <a:rPr lang="en-US" sz="2800" dirty="0"/>
              <a:t>This approach also makes it easier to localize the source of newly manifested bugs—the culprit will often reside in the small amount of new code</a:t>
            </a:r>
          </a:p>
        </p:txBody>
      </p:sp>
      <p:sp>
        <p:nvSpPr>
          <p:cNvPr id="17" name="TextBox 16">
            <a:extLst>
              <a:ext uri="{FF2B5EF4-FFF2-40B4-BE49-F238E27FC236}">
                <a16:creationId xmlns:a16="http://schemas.microsoft.com/office/drawing/2014/main" id="{7B1D4F79-C4F4-B5D4-CDDD-ACA2982F020D}"/>
              </a:ext>
            </a:extLst>
          </p:cNvPr>
          <p:cNvSpPr txBox="1"/>
          <p:nvPr/>
        </p:nvSpPr>
        <p:spPr>
          <a:xfrm>
            <a:off x="0" y="433339"/>
            <a:ext cx="12084908" cy="830997"/>
          </a:xfrm>
          <a:prstGeom prst="rect">
            <a:avLst/>
          </a:prstGeom>
          <a:noFill/>
        </p:spPr>
        <p:txBody>
          <a:bodyPr wrap="square" rtlCol="0">
            <a:spAutoFit/>
          </a:bodyPr>
          <a:lstStyle/>
          <a:p>
            <a:pPr algn="ctr"/>
            <a:r>
              <a:rPr lang="en-US" sz="4800" b="1" dirty="0">
                <a:latin typeface="Segoe UI" panose="020B0502040204020203" pitchFamily="34" charset="0"/>
                <a:cs typeface="Segoe UI" panose="020B0502040204020203" pitchFamily="34" charset="0"/>
              </a:rPr>
              <a:t>Good Programming Habits</a:t>
            </a:r>
          </a:p>
        </p:txBody>
      </p:sp>
    </p:spTree>
    <p:extLst>
      <p:ext uri="{BB962C8B-B14F-4D97-AF65-F5344CB8AC3E}">
        <p14:creationId xmlns:p14="http://schemas.microsoft.com/office/powerpoint/2010/main" val="220728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75FD-5D8E-C11F-1045-BB42B69C9750}"/>
              </a:ext>
            </a:extLst>
          </p:cNvPr>
          <p:cNvSpPr>
            <a:spLocks noGrp="1"/>
          </p:cNvSpPr>
          <p:nvPr>
            <p:ph type="title"/>
          </p:nvPr>
        </p:nvSpPr>
        <p:spPr>
          <a:xfrm>
            <a:off x="838200" y="179773"/>
            <a:ext cx="10515600" cy="981761"/>
          </a:xfrm>
        </p:spPr>
        <p:txBody>
          <a:bodyPr/>
          <a:lstStyle/>
          <a:p>
            <a:r>
              <a:rPr lang="en-US" dirty="0"/>
              <a:t>Reproducible Test Cases</a:t>
            </a:r>
          </a:p>
        </p:txBody>
      </p:sp>
      <p:sp>
        <p:nvSpPr>
          <p:cNvPr id="3" name="Content Placeholder 2">
            <a:extLst>
              <a:ext uri="{FF2B5EF4-FFF2-40B4-BE49-F238E27FC236}">
                <a16:creationId xmlns:a16="http://schemas.microsoft.com/office/drawing/2014/main" id="{A6E64F33-35D8-F160-9D0B-833DB6CCFE89}"/>
              </a:ext>
            </a:extLst>
          </p:cNvPr>
          <p:cNvSpPr>
            <a:spLocks noGrp="1"/>
          </p:cNvSpPr>
          <p:nvPr>
            <p:ph idx="1"/>
          </p:nvPr>
        </p:nvSpPr>
        <p:spPr>
          <a:xfrm>
            <a:off x="838200" y="1075035"/>
            <a:ext cx="10515600" cy="5511114"/>
          </a:xfrm>
        </p:spPr>
        <p:txBody>
          <a:bodyPr>
            <a:normAutofit/>
          </a:bodyPr>
          <a:lstStyle/>
          <a:p>
            <a:r>
              <a:rPr lang="en-US" sz="3200" dirty="0"/>
              <a:t>Ideally, a buggy program will always act the same way when given the same input</a:t>
            </a:r>
          </a:p>
          <a:p>
            <a:pPr lvl="1"/>
            <a:r>
              <a:rPr lang="en-US" sz="2800" dirty="0"/>
              <a:t>You (or someone else) can </a:t>
            </a:r>
            <a:r>
              <a:rPr lang="en-US" sz="2800" b="1" i="1" dirty="0"/>
              <a:t>deterministically</a:t>
            </a:r>
            <a:r>
              <a:rPr lang="en-US" sz="2800" dirty="0"/>
              <a:t> trigger a bug simply by feeding a particular input to the program</a:t>
            </a:r>
          </a:p>
          <a:p>
            <a:pPr lvl="1"/>
            <a:r>
              <a:rPr lang="en-US" sz="2800" dirty="0"/>
              <a:t>The problematic input is thus a </a:t>
            </a:r>
            <a:r>
              <a:rPr lang="en-US" sz="2800" b="1" i="1" dirty="0"/>
              <a:t>reproducible test case</a:t>
            </a:r>
            <a:endParaRPr lang="en-US" sz="2800" dirty="0"/>
          </a:p>
          <a:p>
            <a:pPr lvl="1"/>
            <a:r>
              <a:rPr lang="en-US" sz="2800" dirty="0"/>
              <a:t>The best reproducible test case is a </a:t>
            </a:r>
            <a:r>
              <a:rPr lang="en-US" sz="2800" b="1" i="1" dirty="0"/>
              <a:t>minimal</a:t>
            </a:r>
            <a:r>
              <a:rPr lang="en-US" sz="2800" dirty="0"/>
              <a:t> one—the smallest/least complex input which triggers a bug</a:t>
            </a:r>
          </a:p>
          <a:p>
            <a:r>
              <a:rPr lang="en-US" sz="3200" dirty="0"/>
              <a:t>When you’re trying to fix a bug (or asking someone else for debugging help!), always try to generate:</a:t>
            </a:r>
          </a:p>
          <a:p>
            <a:pPr lvl="1"/>
            <a:r>
              <a:rPr lang="en-US" sz="2800" dirty="0"/>
              <a:t>A minimal, reproducible test case</a:t>
            </a:r>
          </a:p>
          <a:p>
            <a:pPr lvl="1"/>
            <a:r>
              <a:rPr lang="en-US" sz="2800" dirty="0"/>
              <a:t>An explicit statement of what you think </a:t>
            </a:r>
            <a:r>
              <a:rPr lang="en-US" sz="2800" b="1" i="1" dirty="0"/>
              <a:t>should have happened</a:t>
            </a:r>
            <a:r>
              <a:rPr lang="en-US" sz="2800" dirty="0"/>
              <a:t> but </a:t>
            </a:r>
            <a:r>
              <a:rPr lang="en-US" sz="2800" b="1" i="1" dirty="0"/>
              <a:t>did not happen</a:t>
            </a:r>
          </a:p>
        </p:txBody>
      </p:sp>
    </p:spTree>
    <p:extLst>
      <p:ext uri="{BB962C8B-B14F-4D97-AF65-F5344CB8AC3E}">
        <p14:creationId xmlns:p14="http://schemas.microsoft.com/office/powerpoint/2010/main" val="163266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9291</TotalTime>
  <Words>4617</Words>
  <Application>Microsoft Office PowerPoint</Application>
  <PresentationFormat>Widescreen</PresentationFormat>
  <Paragraphs>469</Paragraphs>
  <Slides>24</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Bahnschrift</vt:lpstr>
      <vt:lpstr>Calibri</vt:lpstr>
      <vt:lpstr>Consolas</vt:lpstr>
      <vt:lpstr>Lucida Console</vt:lpstr>
      <vt:lpstr>Segoe UI</vt:lpstr>
      <vt:lpstr>Segoe UI Light</vt:lpstr>
      <vt:lpstr>Office Theme</vt:lpstr>
      <vt:lpstr>Debugging</vt:lpstr>
      <vt:lpstr>PowerPoint Presentation</vt:lpstr>
      <vt:lpstr>BUGS ARE ALMOST ALWAYS YOUR FAULT</vt:lpstr>
      <vt:lpstr>What Should You Do When Your Program Misbehaves?</vt:lpstr>
      <vt:lpstr>Asserts: Codifying Expectations</vt:lpstr>
      <vt:lpstr>Asserts: Codifying Expectations</vt:lpstr>
      <vt:lpstr>Asserts: Codifying Expectations</vt:lpstr>
      <vt:lpstr>PowerPoint Presentation</vt:lpstr>
      <vt:lpstr>Reproducible Test Cases</vt:lpstr>
      <vt:lpstr>THE MERE STATEMENT “I AM NOT PASSING test49.cc” IS NOT A REPRODUCIBLE TEST CASE</vt:lpstr>
      <vt:lpstr>PowerPoint Presentation</vt:lpstr>
      <vt:lpstr>Nondeterministic Bugs</vt:lpstr>
      <vt:lpstr>Recap of What We’ve Discussed So Far</vt:lpstr>
      <vt:lpstr>Advanced Debugging Tools</vt:lpstr>
      <vt:lpstr>Address Sanitization</vt:lpstr>
      <vt:lpstr>PowerPoint Presentation</vt:lpstr>
      <vt:lpstr>Address Sanitization</vt:lpstr>
      <vt:lpstr>Address Sanitization</vt:lpstr>
      <vt:lpstr>More Sanitizer Goodness</vt:lpstr>
      <vt:lpstr>More Sanitizer Goodness</vt:lpstr>
      <vt:lpstr>More Sanitizer Goodness</vt:lpstr>
      <vt:lpstr>More Sanitizer Goodness</vt:lpstr>
      <vt:lpstr>PowerPoint Presentation</vt:lpstr>
      <vt:lpstr>Debugging via gdb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161</dc:title>
  <dc:creator>James Mickens</dc:creator>
  <cp:lastModifiedBy>James Mickens</cp:lastModifiedBy>
  <cp:revision>2624</cp:revision>
  <dcterms:created xsi:type="dcterms:W3CDTF">2017-01-17T01:11:39Z</dcterms:created>
  <dcterms:modified xsi:type="dcterms:W3CDTF">2023-09-21T00:44:40Z</dcterms:modified>
</cp:coreProperties>
</file>