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50" r:id="rId3"/>
    <p:sldId id="351" r:id="rId4"/>
    <p:sldId id="329" r:id="rId5"/>
    <p:sldId id="286" r:id="rId6"/>
    <p:sldId id="321" r:id="rId7"/>
    <p:sldId id="325" r:id="rId8"/>
    <p:sldId id="334" r:id="rId9"/>
    <p:sldId id="337" r:id="rId10"/>
    <p:sldId id="332" r:id="rId11"/>
    <p:sldId id="338" r:id="rId12"/>
    <p:sldId id="341" r:id="rId13"/>
    <p:sldId id="342" r:id="rId14"/>
    <p:sldId id="343" r:id="rId15"/>
    <p:sldId id="324" r:id="rId16"/>
    <p:sldId id="346" r:id="rId17"/>
    <p:sldId id="355" r:id="rId18"/>
    <p:sldId id="356" r:id="rId19"/>
    <p:sldId id="357" r:id="rId20"/>
    <p:sldId id="358" r:id="rId21"/>
    <p:sldId id="333" r:id="rId22"/>
    <p:sldId id="315" r:id="rId23"/>
    <p:sldId id="317" r:id="rId24"/>
    <p:sldId id="320" r:id="rId25"/>
    <p:sldId id="348" r:id="rId26"/>
    <p:sldId id="34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F0FB"/>
    <a:srgbClr val="FF66FF"/>
    <a:srgbClr val="FFCCCC"/>
    <a:srgbClr val="5BFFC8"/>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59" autoAdjust="0"/>
  </p:normalViewPr>
  <p:slideViewPr>
    <p:cSldViewPr snapToGrid="0">
      <p:cViewPr varScale="1">
        <p:scale>
          <a:sx n="52" d="100"/>
          <a:sy n="52" d="100"/>
        </p:scale>
        <p:origin x="113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a:p>
        </p:txBody>
      </p:sp>
    </p:spTree>
    <p:extLst>
      <p:ext uri="{BB962C8B-B14F-4D97-AF65-F5344CB8AC3E}">
        <p14:creationId xmlns:p14="http://schemas.microsoft.com/office/powerpoint/2010/main" val="66995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f() returns, it’s stack frame goes away (is “popped”). Execution resumes inside of main(), at the line which does the </a:t>
            </a:r>
            <a:r>
              <a:rPr lang="en-US" dirty="0" err="1"/>
              <a:t>prinf</a:t>
            </a:r>
            <a:r>
              <a:rPr lang="en-US" dirty="0"/>
              <a:t>(). We’ll talk more about how stack frames get “pushed” and popped” during the discussion of assembly!]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strategy for passing arguments on a Linux x86-64 is the System V strategy; for more details, see Section 3.2.3 of the System V ABI (https://raw.githubusercontent.com/wiki/hjl-tools/x86-psABI/x86-64-psABI-1.0.pdf). This strategy in this slide is similar to System V, although System V uses %</a:t>
            </a:r>
            <a:r>
              <a:rPr lang="en-US" dirty="0" err="1"/>
              <a:t>rdi</a:t>
            </a:r>
            <a:r>
              <a:rPr lang="en-US" dirty="0"/>
              <a:t> to pass the first function argument, not %</a:t>
            </a:r>
            <a:r>
              <a:rPr lang="en-US" dirty="0" err="1"/>
              <a:t>rax</a:t>
            </a:r>
            <a:r>
              <a:rPr lang="en-US" dirty="0"/>
              <a:t> as shown above. Other parameter passing strategies are possible. For example, a different strategy would be to pass all function arguments via the stack. This in fact is what the System V strategy does for 32-bit x86 processors (i.e., x86-32 CPUs)---see Section 2.2.3 of https://uclibc.org/docs/psABI-i386.pdf. Why does System V’s 32-bit strategy only use the stack to pass arguments? The reason is that x86-32 CPUs only define 8 general-purpose registers instead of the 16 provided by an x86-64 chip. With only 8 registers, you have to be very careful in how registers are used! In particular, you need to reserve some registers for holding temporary results; if a function has a lot of parameters, you can’t just use all of the registers for parameters because then there will be no registers left to hold intermediate results.]</a:t>
            </a:r>
          </a:p>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11</a:t>
            </a:fld>
            <a:endParaRPr lang="en-US"/>
          </a:p>
        </p:txBody>
      </p:sp>
    </p:spTree>
    <p:extLst>
      <p:ext uri="{BB962C8B-B14F-4D97-AF65-F5344CB8AC3E}">
        <p14:creationId xmlns:p14="http://schemas.microsoft.com/office/powerpoint/2010/main" val="885116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3741564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CS 61, we recommend that you use explicit pointers whenever possible!</a:t>
            </a:r>
          </a:p>
          <a:p>
            <a:endParaRPr lang="en-US" dirty="0"/>
          </a:p>
          <a:p>
            <a:r>
              <a:rPr lang="en-US" dirty="0"/>
              <a:t>[An advantage of reference arguments is simplicity---developers don’t have to remember to use the “-&gt;” dereference operator to interact with the argument. Another advantage is safety---you can’t do pointer arithmetic on a reference, which avoids all of the tragedies that can arise from pointer arithmetic. The compiler also checks that, at reference creation time, the reference points to a valid object, so you don’t have to worry about a reference being a </a:t>
            </a:r>
            <a:r>
              <a:rPr lang="en-US" dirty="0" err="1"/>
              <a:t>nullptr</a:t>
            </a:r>
            <a:r>
              <a:rPr lang="en-US" dirty="0"/>
              <a:t> or pointing to some random place in memory. A disadvantage of references is that they partially hide the fact that code is manipulating an object via a pointer---if you forget the method signature of a function, and just look at the method code, you might mistakenly think that the code is manipulating a pass-by-value argument instead of a pass-by-reference argument that lives somewhere external to the function (e.g., the heap). As it turns out, not knowing whether you’re manipulating an object directly (via a reference alias) or a separate copy of the object can lead to a lot of confusion. So, as with many things C++, there are religious wars about the exact situations in which references should be used instead of pointers. For an example of the gore (and a demonstration of the complexities of C++, most of which we won’t discuss in this class), see https://herbsutter.com/2020/02/23/references-simply/; however, only read that essay if you want nightmares about C++ minutiae :-D.]</a:t>
            </a:r>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1413630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wonder why creating a copy of a vector doesn’t result in the new copy’s array pointer pointing to the old vector’s array. The reason is that a vector is a C++ class, and C++ classes can define a function called a copy constructor. The copy constructor specifies what happens when the compiler needs to make a copy of a class object. In this case, C++ vectors have a copy constructor which requires that a vector copy receive a separate, newly-created array whose elements are copied from those of the source object. For more details, see https://stackoverflow.com/questions/73492380/how-do-vectors-pass-by-value and Slides 18--23 of https://www.ecb.torontomu.ca/~courses/coe808/Truman/Lecture24.pdf.]</a:t>
            </a:r>
          </a:p>
        </p:txBody>
      </p:sp>
      <p:sp>
        <p:nvSpPr>
          <p:cNvPr id="4" name="Slide Number Placeholder 3"/>
          <p:cNvSpPr>
            <a:spLocks noGrp="1"/>
          </p:cNvSpPr>
          <p:nvPr>
            <p:ph type="sldNum" sz="quarter" idx="5"/>
          </p:nvPr>
        </p:nvSpPr>
        <p:spPr/>
        <p:txBody>
          <a:bodyPr/>
          <a:lstStyle/>
          <a:p>
            <a:fld id="{2049842A-5CF9-4F0B-9230-CA0D438F5D42}" type="slidenum">
              <a:rPr lang="en-US" smtClean="0"/>
              <a:t>14</a:t>
            </a:fld>
            <a:endParaRPr lang="en-US"/>
          </a:p>
        </p:txBody>
      </p:sp>
    </p:spTree>
    <p:extLst>
      <p:ext uri="{BB962C8B-B14F-4D97-AF65-F5344CB8AC3E}">
        <p14:creationId xmlns:p14="http://schemas.microsoft.com/office/powerpoint/2010/main" val="2068597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3732868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Section 3.2.3 of the System V ABI (https://raw.githubusercontent.com/wiki/hjl-tools/x86-psABI/x86-64-psABI-1.0.pdf)]</a:t>
            </a:r>
          </a:p>
        </p:txBody>
      </p:sp>
      <p:sp>
        <p:nvSpPr>
          <p:cNvPr id="4" name="Slide Number Placeholder 3"/>
          <p:cNvSpPr>
            <a:spLocks noGrp="1"/>
          </p:cNvSpPr>
          <p:nvPr>
            <p:ph type="sldNum" sz="quarter" idx="5"/>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2840824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22</a:t>
            </a:fld>
            <a:endParaRPr lang="en-US"/>
          </a:p>
        </p:txBody>
      </p:sp>
    </p:spTree>
    <p:extLst>
      <p:ext uri="{BB962C8B-B14F-4D97-AF65-F5344CB8AC3E}">
        <p14:creationId xmlns:p14="http://schemas.microsoft.com/office/powerpoint/2010/main" val="3818809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V was one of the first commercial versions of the Unix operating system. The design of Unix was extremely influential on subsequent operating systems like Linux. [Reference: https://en.wikipedia.org/wiki/UNIX_System_V]</a:t>
            </a:r>
          </a:p>
          <a:p>
            <a:endParaRPr lang="en-US" dirty="0"/>
          </a:p>
          <a:p>
            <a:r>
              <a:rPr lang="en-US" dirty="0"/>
              <a:t>[Note that, if a stack-passed integer argument is smaller than 64 bits, the argument is rounded up to 64-bits in size before being placed on the stack.]</a:t>
            </a:r>
          </a:p>
          <a:p>
            <a:endParaRPr lang="en-US" dirty="0"/>
          </a:p>
          <a:p>
            <a:endParaRPr lang="en-US" dirty="0"/>
          </a:p>
          <a:p>
            <a:r>
              <a:rPr lang="en-US" dirty="0"/>
              <a:t>[Reference: Section 3.2.3 of “System V Application Binary Interface: AMD64 Architecture Processor Supplement”:</a:t>
            </a:r>
          </a:p>
          <a:p>
            <a:r>
              <a:rPr lang="en-US" dirty="0"/>
              <a:t>https://raw.githubusercontent.com/wiki/hjl-tools/x86-psABI/x86-64-psABI-1.0.pdf]</a:t>
            </a:r>
          </a:p>
        </p:txBody>
      </p:sp>
      <p:sp>
        <p:nvSpPr>
          <p:cNvPr id="4" name="Slide Number Placeholder 3"/>
          <p:cNvSpPr>
            <a:spLocks noGrp="1"/>
          </p:cNvSpPr>
          <p:nvPr>
            <p:ph type="sldNum" sz="quarter" idx="5"/>
          </p:nvPr>
        </p:nvSpPr>
        <p:spPr/>
        <p:txBody>
          <a:bodyPr/>
          <a:lstStyle/>
          <a:p>
            <a:fld id="{2049842A-5CF9-4F0B-9230-CA0D438F5D42}" type="slidenum">
              <a:rPr lang="en-US" smtClean="0"/>
              <a:t>23</a:t>
            </a:fld>
            <a:endParaRPr lang="en-US"/>
          </a:p>
        </p:txBody>
      </p:sp>
    </p:spTree>
    <p:extLst>
      <p:ext uri="{BB962C8B-B14F-4D97-AF65-F5344CB8AC3E}">
        <p14:creationId xmlns:p14="http://schemas.microsoft.com/office/powerpoint/2010/main" val="728642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24</a:t>
            </a:fld>
            <a:endParaRPr lang="en-US"/>
          </a:p>
        </p:txBody>
      </p:sp>
    </p:spTree>
    <p:extLst>
      <p:ext uri="{BB962C8B-B14F-4D97-AF65-F5344CB8AC3E}">
        <p14:creationId xmlns:p14="http://schemas.microsoft.com/office/powerpoint/2010/main" val="2162445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previous slide about passing vectors by memory, the slide said that “A copy of the vector will be placed in the callee’s stack frame, with a copy of the vector’s array placed in the heap.” However, as indicated in the current slide, it’s also possible that the compiler might alternatively place some portions of the copied vector in registers. The copied vector’s array will be put in the heap, though.]</a:t>
            </a:r>
          </a:p>
          <a:p>
            <a:endParaRPr lang="en-US" dirty="0"/>
          </a:p>
          <a:p>
            <a:r>
              <a:rPr lang="en-US" dirty="0"/>
              <a:t>[Ref: https://raw.githubusercontent.com/wiki/hjl-tools/x86-psABI/x86-64-psABI-1.0.pdf</a:t>
            </a:r>
          </a:p>
          <a:p>
            <a:r>
              <a:rPr lang="en-US" dirty="0"/>
              <a:t>        https://www.intel.com/content/www/us/en/developer/articles/technical/memory-performance-in-a-nutshell.html</a:t>
            </a:r>
          </a:p>
          <a:p>
            <a:r>
              <a:rPr lang="en-US" dirty="0"/>
              <a:t>        https://www.alibabacloud.com/blog/the-mechanism-behind-measuring-cache-access-latency_599384</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26</a:t>
            </a:fld>
            <a:endParaRPr lang="en-US"/>
          </a:p>
        </p:txBody>
      </p:sp>
    </p:spTree>
    <p:extLst>
      <p:ext uri="{BB962C8B-B14F-4D97-AF65-F5344CB8AC3E}">
        <p14:creationId xmlns:p14="http://schemas.microsoft.com/office/powerpoint/2010/main" val="3000354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a:t>
            </a:fld>
            <a:endParaRPr lang="en-US"/>
          </a:p>
        </p:txBody>
      </p:sp>
    </p:spTree>
    <p:extLst>
      <p:ext uri="{BB962C8B-B14F-4D97-AF65-F5344CB8AC3E}">
        <p14:creationId xmlns:p14="http://schemas.microsoft.com/office/powerpoint/2010/main" val="143149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think of the entire address space as one big array. This allows you to understand pointer arithmetic involving arbitrary pointers, not just ones derived from a specific C++ array (as in the example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https://cs61.seas.harvard.edu/site/2023/Datarep/#Pointer-arithmetic]</a:t>
            </a:r>
          </a:p>
        </p:txBody>
      </p:sp>
      <p:sp>
        <p:nvSpPr>
          <p:cNvPr id="4" name="Slide Number Placeholder 3"/>
          <p:cNvSpPr>
            <a:spLocks noGrp="1"/>
          </p:cNvSpPr>
          <p:nvPr>
            <p:ph type="sldNum" sz="quarter" idx="5"/>
          </p:nvPr>
        </p:nvSpPr>
        <p:spPr/>
        <p:txBody>
          <a:bodyPr/>
          <a:lstStyle/>
          <a:p>
            <a:fld id="{E5E435F9-9C11-46D4-B977-888AB3BA3DAE}" type="slidenum">
              <a:rPr lang="en-US" smtClean="0"/>
              <a:t>3</a:t>
            </a:fld>
            <a:endParaRPr lang="en-US"/>
          </a:p>
        </p:txBody>
      </p:sp>
    </p:spTree>
    <p:extLst>
      <p:ext uri="{BB962C8B-B14F-4D97-AF65-F5344CB8AC3E}">
        <p14:creationId xmlns:p14="http://schemas.microsoft.com/office/powerpoint/2010/main" val="3956149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5</a:t>
            </a:fld>
            <a:endParaRPr lang="en-US"/>
          </a:p>
        </p:txBody>
      </p:sp>
    </p:spTree>
    <p:extLst>
      <p:ext uri="{BB962C8B-B14F-4D97-AF65-F5344CB8AC3E}">
        <p14:creationId xmlns:p14="http://schemas.microsoft.com/office/powerpoint/2010/main" val="302390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talk more about compilers vs. interpreters in a few lectures!</a:t>
            </a:r>
          </a:p>
        </p:txBody>
      </p:sp>
      <p:sp>
        <p:nvSpPr>
          <p:cNvPr id="4" name="Slide Number Placeholder 3"/>
          <p:cNvSpPr>
            <a:spLocks noGrp="1"/>
          </p:cNvSpPr>
          <p:nvPr>
            <p:ph type="sldNum" sz="quarter" idx="5"/>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2559557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of a “big value” would be an array containing millions of integers.]</a:t>
            </a:r>
          </a:p>
        </p:txBody>
      </p:sp>
      <p:sp>
        <p:nvSpPr>
          <p:cNvPr id="4" name="Slide Number Placeholder 3"/>
          <p:cNvSpPr>
            <a:spLocks noGrp="1"/>
          </p:cNvSpPr>
          <p:nvPr>
            <p:ph type="sldNum" sz="quarter" idx="5"/>
          </p:nvPr>
        </p:nvSpPr>
        <p:spPr/>
        <p:txBody>
          <a:bodyPr/>
          <a:lstStyle/>
          <a:p>
            <a:fld id="{2049842A-5CF9-4F0B-9230-CA0D438F5D42}" type="slidenum">
              <a:rPr lang="en-US" smtClean="0"/>
              <a:t>7</a:t>
            </a:fld>
            <a:endParaRPr lang="en-US"/>
          </a:p>
        </p:txBody>
      </p:sp>
    </p:spTree>
    <p:extLst>
      <p:ext uri="{BB962C8B-B14F-4D97-AF65-F5344CB8AC3E}">
        <p14:creationId xmlns:p14="http://schemas.microsoft.com/office/powerpoint/2010/main" val="3965424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[Aside: The way that pass-by-reference actually happens in Python is more subtle than what happens here, e.g., because in </a:t>
            </a:r>
            <a:r>
              <a:rPr lang="en-US" dirty="0" err="1"/>
              <a:t>CPython</a:t>
            </a:r>
            <a:r>
              <a:rPr lang="en-US" dirty="0"/>
              <a:t>, an interpreter is involved. We’ll discuss this more in the lectures about compilation and assembly programming! For now, suffice it to say that the slide above is giving a feel for what happens, but the use of registers and memory by a real version of the program might differ.]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[Aside: Another subtlety is that Python employs Unicode, not ASCII, to represent strings. However, the byte-level Unicode representation of an ASCII character is equal to the byte-level ASCII representation of that character. In other words, the character ‘A’ has the same byte-encoding in Unicode as in ASCII. See here for more details: https://docs.python.org/3/howto/unicode.html. We’ll talk more about Unicode later in the semester!]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[Aside: Yet another subtlety is that a Python array contains not just the memory for storing the array elements, but an integer representing the length of the array. That integer allows the Python runtime to determine whether a particular attempt to index into the array is a valid indexing attempt. So, you can think of the internal representation for a Python array as being similar to the internal representation of the C++ vectors that we’ll discuss in a few slides.]</a:t>
            </a:r>
          </a:p>
        </p:txBody>
      </p:sp>
      <p:sp>
        <p:nvSpPr>
          <p:cNvPr id="4" name="Slide Number Placeholder 3"/>
          <p:cNvSpPr>
            <a:spLocks noGrp="1"/>
          </p:cNvSpPr>
          <p:nvPr>
            <p:ph type="sldNum" sz="quarter" idx="5"/>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23084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626197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 The slide says that the Python abstract machine disallows direct inspection of virtual addresses. This isn’t *quite* true. For example, in the </a:t>
            </a:r>
            <a:r>
              <a:rPr lang="en-US" dirty="0" err="1"/>
              <a:t>Cpython</a:t>
            </a:r>
            <a:r>
              <a:rPr lang="en-US" dirty="0"/>
              <a:t> implementation of the Python runtime, the id(obj) function returns the address of obj; see https://docs.python.org/3/library/functions.html#id for details. As another example, in the OpenJDK implementation of Java (a language which also uses references instead of pointers), the </a:t>
            </a:r>
            <a:r>
              <a:rPr lang="en-US" dirty="0" err="1"/>
              <a:t>VirtualMachine</a:t>
            </a:r>
            <a:r>
              <a:rPr lang="en-US" dirty="0"/>
              <a:t>::</a:t>
            </a:r>
            <a:r>
              <a:rPr lang="en-US" dirty="0" err="1"/>
              <a:t>addressOf</a:t>
            </a:r>
            <a:r>
              <a:rPr lang="en-US" dirty="0"/>
              <a:t>(obj) function returns the address of obj. However, these kinds of interfaces are only used by specialized, low-level </a:t>
            </a:r>
            <a:r>
              <a:rPr lang="en-US" dirty="0" err="1"/>
              <a:t>progams</a:t>
            </a:r>
            <a:r>
              <a:rPr lang="en-US" dirty="0"/>
              <a:t> like debuggers. In the very common case, Python programmers and Java programmers do not need to think about where objects live! So, for practical purposes, it’s common to say that languages like Python and Java do not expose raw addresses to developers.]</a:t>
            </a:r>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2280891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9/20/2023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0" y="2328832"/>
            <a:ext cx="5640184" cy="1334948"/>
          </a:xfrm>
          <a:noFill/>
        </p:spPr>
        <p:txBody>
          <a:bodyPr>
            <a:normAutofit/>
          </a:bodyPr>
          <a:lstStyle/>
          <a:p>
            <a:pPr>
              <a:lnSpc>
                <a:spcPts val="6500"/>
              </a:lnSpc>
            </a:pPr>
            <a:r>
              <a:rPr lang="en-US" sz="8000" dirty="0">
                <a:solidFill>
                  <a:schemeClr val="bg1"/>
                </a:solidFill>
                <a:latin typeface="Bahnschrift" panose="020B0502040204020203" pitchFamily="34" charset="0"/>
              </a:rPr>
              <a:t>Functions</a:t>
            </a:r>
          </a:p>
        </p:txBody>
      </p:sp>
      <p:sp>
        <p:nvSpPr>
          <p:cNvPr id="8" name="Title 1">
            <a:extLst>
              <a:ext uri="{FF2B5EF4-FFF2-40B4-BE49-F238E27FC236}">
                <a16:creationId xmlns:a16="http://schemas.microsoft.com/office/drawing/2014/main" id="{70A541D8-D8C0-7FB8-CE96-0EA6AB041DA3}"/>
              </a:ext>
            </a:extLst>
          </p:cNvPr>
          <p:cNvSpPr txBox="1">
            <a:spLocks/>
          </p:cNvSpPr>
          <p:nvPr/>
        </p:nvSpPr>
        <p:spPr>
          <a:xfrm>
            <a:off x="1346912" y="3114085"/>
            <a:ext cx="3156450" cy="1364848"/>
          </a:xfrm>
          <a:prstGeom prst="rect">
            <a:avLst/>
          </a:prstGeom>
          <a:noFill/>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b="1" kern="1200">
                <a:solidFill>
                  <a:schemeClr val="tx1"/>
                </a:solidFill>
                <a:latin typeface="Segoe UI" panose="020B0502040204020203" pitchFamily="34" charset="0"/>
                <a:ea typeface="+mj-ea"/>
                <a:cs typeface="Segoe UI" panose="020B0502040204020203" pitchFamily="34" charset="0"/>
              </a:defRPr>
            </a:lvl1pPr>
          </a:lstStyle>
          <a:p>
            <a:pPr>
              <a:lnSpc>
                <a:spcPts val="3500"/>
              </a:lnSpc>
            </a:pPr>
            <a:r>
              <a:rPr lang="en-US" sz="3600" dirty="0">
                <a:solidFill>
                  <a:schemeClr val="bg1"/>
                </a:solidFill>
                <a:latin typeface="Bahnschrift" panose="020B0502040204020203" pitchFamily="34" charset="0"/>
              </a:rPr>
              <a:t>CS 61: Lecture 4</a:t>
            </a:r>
            <a:br>
              <a:rPr lang="en-US" sz="3600" dirty="0">
                <a:solidFill>
                  <a:schemeClr val="bg1"/>
                </a:solidFill>
                <a:latin typeface="Bahnschrift" panose="020B0502040204020203" pitchFamily="34" charset="0"/>
              </a:rPr>
            </a:br>
            <a:r>
              <a:rPr lang="en-US" sz="3200" dirty="0">
                <a:solidFill>
                  <a:schemeClr val="bg1"/>
                </a:solidFill>
                <a:latin typeface="Bahnschrift" panose="020B0502040204020203" pitchFamily="34" charset="0"/>
              </a:rPr>
              <a:t>9/18/2023</a:t>
            </a:r>
            <a:endParaRPr lang="en-US" sz="5400" dirty="0">
              <a:solidFill>
                <a:schemeClr val="bg1"/>
              </a:solidFill>
              <a:latin typeface="Bahnschrift" panose="020B0502040204020203" pitchFamily="34" charset="0"/>
            </a:endParaRPr>
          </a:p>
        </p:txBody>
      </p:sp>
      <p:pic>
        <p:nvPicPr>
          <p:cNvPr id="4" name="Picture 3">
            <a:extLst>
              <a:ext uri="{FF2B5EF4-FFF2-40B4-BE49-F238E27FC236}">
                <a16:creationId xmlns:a16="http://schemas.microsoft.com/office/drawing/2014/main" id="{CF7A2CCB-E4B9-101A-2772-489E2E9DD426}"/>
              </a:ext>
            </a:extLst>
          </p:cNvPr>
          <p:cNvPicPr>
            <a:picLocks noChangeAspect="1"/>
          </p:cNvPicPr>
          <p:nvPr/>
        </p:nvPicPr>
        <p:blipFill rotWithShape="1">
          <a:blip r:embed="rId3">
            <a:extLst>
              <a:ext uri="{28A0092B-C50C-407E-A947-70E740481C1C}">
                <a14:useLocalDpi xmlns:a14="http://schemas.microsoft.com/office/drawing/2010/main" val="0"/>
              </a:ext>
            </a:extLst>
          </a:blip>
          <a:srcRect t="-3649" b="9775"/>
          <a:stretch/>
        </p:blipFill>
        <p:spPr>
          <a:xfrm>
            <a:off x="5334000" y="0"/>
            <a:ext cx="6858000" cy="6437870"/>
          </a:xfrm>
          <a:prstGeom prst="rect">
            <a:avLst/>
          </a:prstGeom>
        </p:spPr>
      </p:pic>
    </p:spTree>
    <p:extLst>
      <p:ext uri="{BB962C8B-B14F-4D97-AF65-F5344CB8AC3E}">
        <p14:creationId xmlns:p14="http://schemas.microsoft.com/office/powerpoint/2010/main" val="64241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C3924F-417B-6665-A3FF-D62778254A9E}"/>
              </a:ext>
            </a:extLst>
          </p:cNvPr>
          <p:cNvSpPr/>
          <p:nvPr/>
        </p:nvSpPr>
        <p:spPr>
          <a:xfrm>
            <a:off x="6388441" y="889684"/>
            <a:ext cx="5803559" cy="2887301"/>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640A68-AAC4-8715-0D85-6F77A03C91DE}"/>
              </a:ext>
            </a:extLst>
          </p:cNvPr>
          <p:cNvSpPr>
            <a:spLocks noGrp="1"/>
          </p:cNvSpPr>
          <p:nvPr>
            <p:ph type="title"/>
          </p:nvPr>
        </p:nvSpPr>
        <p:spPr>
          <a:xfrm>
            <a:off x="838200" y="-104432"/>
            <a:ext cx="10515600" cy="1117686"/>
          </a:xfrm>
        </p:spPr>
        <p:txBody>
          <a:bodyPr/>
          <a:lstStyle/>
          <a:p>
            <a:r>
              <a:rPr lang="en-US" dirty="0"/>
              <a:t>Python References vs. C++ Pointers</a:t>
            </a:r>
          </a:p>
        </p:txBody>
      </p:sp>
      <p:sp>
        <p:nvSpPr>
          <p:cNvPr id="3" name="Content Placeholder 2">
            <a:extLst>
              <a:ext uri="{FF2B5EF4-FFF2-40B4-BE49-F238E27FC236}">
                <a16:creationId xmlns:a16="http://schemas.microsoft.com/office/drawing/2014/main" id="{3F9DE463-17B7-962D-93B1-113188812717}"/>
              </a:ext>
            </a:extLst>
          </p:cNvPr>
          <p:cNvSpPr>
            <a:spLocks noGrp="1"/>
          </p:cNvSpPr>
          <p:nvPr>
            <p:ph idx="1"/>
          </p:nvPr>
        </p:nvSpPr>
        <p:spPr>
          <a:xfrm>
            <a:off x="86494" y="889684"/>
            <a:ext cx="6122952" cy="5844746"/>
          </a:xfrm>
        </p:spPr>
        <p:txBody>
          <a:bodyPr>
            <a:normAutofit lnSpcReduction="10000"/>
          </a:bodyPr>
          <a:lstStyle/>
          <a:p>
            <a:r>
              <a:rPr lang="en-US" sz="3200" dirty="0"/>
              <a:t>Both a Python reference and a C++ pointer contain the address of an object in memory</a:t>
            </a:r>
          </a:p>
          <a:p>
            <a:pPr lvl="1"/>
            <a:r>
              <a:rPr lang="en-US" sz="2800" dirty="0"/>
              <a:t>However, the C++ abstract machine allows a program to inspect that address and perform pointer arithmetic</a:t>
            </a:r>
          </a:p>
          <a:p>
            <a:pPr lvl="1"/>
            <a:r>
              <a:rPr lang="en-US" sz="2800" dirty="0"/>
              <a:t>In contrast, the Python abstract machine disallows inspection of that address or pointer arithmetic involving that address</a:t>
            </a:r>
          </a:p>
          <a:p>
            <a:r>
              <a:rPr lang="en-US" sz="3200" dirty="0"/>
              <a:t>Prohibiting address manipulation eliminates many kinds of programming bugs (or at least detects them synchronously)!</a:t>
            </a:r>
          </a:p>
        </p:txBody>
      </p:sp>
      <p:sp>
        <p:nvSpPr>
          <p:cNvPr id="5" name="TextBox 4">
            <a:extLst>
              <a:ext uri="{FF2B5EF4-FFF2-40B4-BE49-F238E27FC236}">
                <a16:creationId xmlns:a16="http://schemas.microsoft.com/office/drawing/2014/main" id="{C8437308-252F-5DC2-E1D6-E64E857424CA}"/>
              </a:ext>
            </a:extLst>
          </p:cNvPr>
          <p:cNvSpPr txBox="1"/>
          <p:nvPr/>
        </p:nvSpPr>
        <p:spPr>
          <a:xfrm>
            <a:off x="6372998" y="889684"/>
            <a:ext cx="5880787" cy="2862322"/>
          </a:xfrm>
          <a:prstGeom prst="rect">
            <a:avLst/>
          </a:prstGeom>
          <a:noFill/>
        </p:spPr>
        <p:txBody>
          <a:bodyPr wrap="square">
            <a:spAutoFit/>
          </a:bodyPr>
          <a:lstStyle/>
          <a:p>
            <a:r>
              <a:rPr lang="en-US" dirty="0">
                <a:solidFill>
                  <a:schemeClr val="accent1"/>
                </a:solidFill>
                <a:latin typeface="Lucida Console" panose="020B0609040504020204" pitchFamily="49" charset="0"/>
              </a:rPr>
              <a:t>int</a:t>
            </a:r>
            <a:r>
              <a:rPr lang="en-US" dirty="0">
                <a:latin typeface="Lucida Console" panose="020B0609040504020204" pitchFamily="49" charset="0"/>
              </a:rPr>
              <a:t> main()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float</a:t>
            </a:r>
            <a:r>
              <a:rPr lang="en-US" dirty="0">
                <a:latin typeface="Lucida Console" panose="020B0609040504020204" pitchFamily="49" charset="0"/>
              </a:rPr>
              <a:t> </a:t>
            </a:r>
            <a:r>
              <a:rPr lang="en-US" dirty="0" err="1">
                <a:latin typeface="Lucida Console" panose="020B0609040504020204" pitchFamily="49" charset="0"/>
              </a:rPr>
              <a:t>f_arr</a:t>
            </a:r>
            <a:r>
              <a:rPr lang="en-US" dirty="0">
                <a:latin typeface="Lucida Console" panose="020B0609040504020204" pitchFamily="49" charset="0"/>
              </a:rPr>
              <a:t>[</a:t>
            </a:r>
            <a:r>
              <a:rPr lang="en-US" dirty="0">
                <a:solidFill>
                  <a:schemeClr val="accent2"/>
                </a:solidFill>
                <a:latin typeface="Lucida Console" panose="020B0609040504020204" pitchFamily="49" charset="0"/>
              </a:rPr>
              <a:t>2</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4.99</a:t>
            </a:r>
            <a:r>
              <a:rPr lang="en-US" dirty="0">
                <a:latin typeface="Lucida Console" panose="020B0609040504020204" pitchFamily="49" charset="0"/>
              </a:rPr>
              <a:t>, </a:t>
            </a:r>
            <a:r>
              <a:rPr lang="en-US" dirty="0">
                <a:solidFill>
                  <a:schemeClr val="accent2"/>
                </a:solidFill>
                <a:latin typeface="Lucida Console" panose="020B0609040504020204" pitchFamily="49" charset="0"/>
              </a:rPr>
              <a:t>5.00</a:t>
            </a:r>
            <a:r>
              <a:rPr lang="en-US" dirty="0">
                <a:latin typeface="Lucida Console" panose="020B0609040504020204" pitchFamily="49" charset="0"/>
              </a:rPr>
              <a:t>};</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float</a:t>
            </a:r>
            <a:r>
              <a:rPr lang="en-US" dirty="0">
                <a:latin typeface="Lucida Console" panose="020B0609040504020204" pitchFamily="49" charset="0"/>
              </a:rPr>
              <a:t>* </a:t>
            </a:r>
            <a:r>
              <a:rPr lang="en-US" dirty="0" err="1">
                <a:latin typeface="Lucida Console" panose="020B0609040504020204" pitchFamily="49" charset="0"/>
              </a:rPr>
              <a:t>fp</a:t>
            </a:r>
            <a:r>
              <a:rPr lang="en-US" dirty="0">
                <a:latin typeface="Lucida Console" panose="020B0609040504020204" pitchFamily="49" charset="0"/>
              </a:rPr>
              <a:t> = </a:t>
            </a:r>
            <a:r>
              <a:rPr lang="en-US" dirty="0" err="1">
                <a:latin typeface="Lucida Console" panose="020B0609040504020204" pitchFamily="49" charset="0"/>
              </a:rPr>
              <a:t>f_arr</a:t>
            </a:r>
            <a:r>
              <a:rPr lang="en-US" dirty="0">
                <a:latin typeface="Lucida Console" panose="020B0609040504020204" pitchFamily="49" charset="0"/>
              </a:rPr>
              <a:t>;</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f_arr</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t%p</a:t>
            </a:r>
            <a:r>
              <a:rPr lang="en-US" dirty="0">
                <a:solidFill>
                  <a:schemeClr val="accent2"/>
                </a:solidFill>
                <a:latin typeface="Lucida Console" panose="020B0609040504020204" pitchFamily="49" charset="0"/>
              </a:rPr>
              <a:t>\n"</a:t>
            </a:r>
            <a:r>
              <a:rPr lang="en-US" dirty="0">
                <a:latin typeface="Lucida Console" panose="020B0609040504020204" pitchFamily="49" charset="0"/>
              </a:rPr>
              <a:t>, </a:t>
            </a:r>
            <a:r>
              <a:rPr lang="en-US" dirty="0" err="1">
                <a:latin typeface="Lucida Console" panose="020B0609040504020204" pitchFamily="49" charset="0"/>
              </a:rPr>
              <a:t>f_arr</a:t>
            </a:r>
            <a:r>
              <a:rPr lang="en-US" dirty="0">
                <a:latin typeface="Lucida Console" panose="020B0609040504020204" pitchFamily="49" charset="0"/>
              </a:rPr>
              <a:t>);</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fp</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t%p</a:t>
            </a:r>
            <a:r>
              <a:rPr lang="en-US" dirty="0">
                <a:solidFill>
                  <a:schemeClr val="accent2"/>
                </a:solidFill>
                <a:latin typeface="Lucida Console" panose="020B0609040504020204" pitchFamily="49" charset="0"/>
              </a:rPr>
              <a:t>\n"</a:t>
            </a:r>
            <a:r>
              <a:rPr lang="en-US" dirty="0">
                <a:latin typeface="Lucida Console" panose="020B0609040504020204" pitchFamily="49" charset="0"/>
              </a:rPr>
              <a:t>, </a:t>
            </a:r>
            <a:r>
              <a:rPr lang="en-US" dirty="0" err="1">
                <a:latin typeface="Lucida Console" panose="020B0609040504020204" pitchFamily="49" charset="0"/>
              </a:rPr>
              <a:t>fp</a:t>
            </a:r>
            <a:r>
              <a:rPr lang="en-US" dirty="0">
                <a:latin typeface="Lucida Console" panose="020B0609040504020204" pitchFamily="49" charset="0"/>
              </a:rPr>
              <a:t>++);</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fp</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t%p</a:t>
            </a:r>
            <a:r>
              <a:rPr lang="en-US" dirty="0">
                <a:solidFill>
                  <a:schemeClr val="accent2"/>
                </a:solidFill>
                <a:latin typeface="Lucida Console" panose="020B0609040504020204" pitchFamily="49" charset="0"/>
              </a:rPr>
              <a:t>\n"</a:t>
            </a:r>
            <a:r>
              <a:rPr lang="en-US" dirty="0">
                <a:latin typeface="Lucida Console" panose="020B0609040504020204" pitchFamily="49" charset="0"/>
              </a:rPr>
              <a:t>, </a:t>
            </a:r>
            <a:r>
              <a:rPr lang="en-US" dirty="0" err="1">
                <a:latin typeface="Lucida Console" panose="020B0609040504020204" pitchFamily="49" charset="0"/>
              </a:rPr>
              <a:t>fp</a:t>
            </a:r>
            <a:r>
              <a:rPr lang="en-US" dirty="0">
                <a:latin typeface="Lucida Console" panose="020B0609040504020204" pitchFamily="49" charset="0"/>
              </a:rPr>
              <a:t>++);</a:t>
            </a:r>
            <a:r>
              <a:rPr lang="en-US" dirty="0">
                <a:solidFill>
                  <a:srgbClr val="00B050"/>
                </a:solidFill>
                <a:latin typeface="Lucida Console" panose="020B0609040504020204" pitchFamily="49" charset="0"/>
              </a:rPr>
              <a:t>//After the</a:t>
            </a:r>
          </a:p>
          <a:p>
            <a:r>
              <a:rPr lang="en-US" dirty="0">
                <a:solidFill>
                  <a:srgbClr val="00B050"/>
                </a:solidFill>
                <a:latin typeface="Lucida Console" panose="020B0609040504020204" pitchFamily="49" charset="0"/>
              </a:rPr>
              <a:t>              //increment, </a:t>
            </a:r>
            <a:r>
              <a:rPr lang="en-US" dirty="0" err="1">
                <a:solidFill>
                  <a:srgbClr val="00B050"/>
                </a:solidFill>
                <a:latin typeface="Lucida Console" panose="020B0609040504020204" pitchFamily="49" charset="0"/>
              </a:rPr>
              <a:t>fp</a:t>
            </a:r>
            <a:r>
              <a:rPr lang="en-US" dirty="0">
                <a:solidFill>
                  <a:srgbClr val="00B050"/>
                </a:solidFill>
                <a:latin typeface="Lucida Console" panose="020B0609040504020204" pitchFamily="49" charset="0"/>
              </a:rPr>
              <a:t> is now OOB!</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fp</a:t>
            </a:r>
            <a:r>
              <a:rPr lang="en-US" dirty="0">
                <a:solidFill>
                  <a:schemeClr val="accent2"/>
                </a:solidFill>
                <a:latin typeface="Lucida Console" panose="020B0609040504020204" pitchFamily="49" charset="0"/>
              </a:rPr>
              <a:t>: %f\n"</a:t>
            </a:r>
            <a:r>
              <a:rPr lang="en-US" dirty="0">
                <a:latin typeface="Lucida Console" panose="020B0609040504020204" pitchFamily="49" charset="0"/>
              </a:rPr>
              <a:t>, *</a:t>
            </a:r>
            <a:r>
              <a:rPr lang="en-US" dirty="0" err="1">
                <a:latin typeface="Lucida Console" panose="020B0609040504020204" pitchFamily="49" charset="0"/>
              </a:rPr>
              <a:t>fp</a:t>
            </a:r>
            <a:r>
              <a:rPr lang="en-US" dirty="0">
                <a:latin typeface="Lucida Console" panose="020B0609040504020204" pitchFamily="49" charset="0"/>
              </a:rPr>
              <a:t>); </a:t>
            </a:r>
            <a:r>
              <a:rPr lang="en-US" dirty="0">
                <a:solidFill>
                  <a:srgbClr val="00B050"/>
                </a:solidFill>
                <a:latin typeface="Lucida Console" panose="020B0609040504020204" pitchFamily="49" charset="0"/>
              </a:rPr>
              <a:t>//OH NO</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return</a:t>
            </a:r>
            <a:r>
              <a:rPr lang="en-US" dirty="0">
                <a:latin typeface="Lucida Console" panose="020B0609040504020204" pitchFamily="49" charset="0"/>
              </a:rPr>
              <a:t>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a:t>
            </a:r>
          </a:p>
          <a:p>
            <a:r>
              <a:rPr lang="en-US" dirty="0">
                <a:latin typeface="Lucida Console" panose="020B0609040504020204" pitchFamily="49" charset="0"/>
              </a:rPr>
              <a:t>}</a:t>
            </a:r>
          </a:p>
        </p:txBody>
      </p:sp>
      <p:sp>
        <p:nvSpPr>
          <p:cNvPr id="7" name="Rectangle 6">
            <a:extLst>
              <a:ext uri="{FF2B5EF4-FFF2-40B4-BE49-F238E27FC236}">
                <a16:creationId xmlns:a16="http://schemas.microsoft.com/office/drawing/2014/main" id="{6847DF19-A438-C1FE-4777-9CBC4DAEC071}"/>
              </a:ext>
            </a:extLst>
          </p:cNvPr>
          <p:cNvSpPr/>
          <p:nvPr/>
        </p:nvSpPr>
        <p:spPr>
          <a:xfrm>
            <a:off x="6380923" y="3752006"/>
            <a:ext cx="5811078" cy="120032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968EF8F-E042-57C0-DFD3-0DD30B010813}"/>
              </a:ext>
            </a:extLst>
          </p:cNvPr>
          <p:cNvSpPr txBox="1"/>
          <p:nvPr/>
        </p:nvSpPr>
        <p:spPr>
          <a:xfrm>
            <a:off x="6409542" y="3760051"/>
            <a:ext cx="2297700" cy="369332"/>
          </a:xfrm>
          <a:prstGeom prst="rect">
            <a:avLst/>
          </a:prstGeom>
          <a:noFill/>
        </p:spPr>
        <p:txBody>
          <a:bodyPr wrap="square" rtlCol="0">
            <a:spAutoFit/>
          </a:bodyPr>
          <a:lstStyle/>
          <a:p>
            <a:r>
              <a:rPr lang="en-US" dirty="0">
                <a:solidFill>
                  <a:schemeClr val="bg1"/>
                </a:solidFill>
                <a:latin typeface="Lucida Console" panose="020B0609040504020204" pitchFamily="49" charset="0"/>
              </a:rPr>
              <a:t>Console output: </a:t>
            </a:r>
          </a:p>
        </p:txBody>
      </p:sp>
      <p:sp>
        <p:nvSpPr>
          <p:cNvPr id="10" name="TextBox 9">
            <a:extLst>
              <a:ext uri="{FF2B5EF4-FFF2-40B4-BE49-F238E27FC236}">
                <a16:creationId xmlns:a16="http://schemas.microsoft.com/office/drawing/2014/main" id="{F1CAC20E-1B6C-874D-D0D9-326DDA957647}"/>
              </a:ext>
            </a:extLst>
          </p:cNvPr>
          <p:cNvSpPr txBox="1"/>
          <p:nvPr/>
        </p:nvSpPr>
        <p:spPr>
          <a:xfrm>
            <a:off x="8707243" y="3761625"/>
            <a:ext cx="3484757" cy="1200329"/>
          </a:xfrm>
          <a:prstGeom prst="rect">
            <a:avLst/>
          </a:prstGeom>
          <a:noFill/>
        </p:spPr>
        <p:txBody>
          <a:bodyPr wrap="square">
            <a:spAutoFit/>
          </a:bodyPr>
          <a:lstStyle/>
          <a:p>
            <a:r>
              <a:rPr lang="en-US" dirty="0" err="1">
                <a:solidFill>
                  <a:schemeClr val="bg1"/>
                </a:solidFill>
                <a:latin typeface="Lucida Console" panose="020B0609040504020204" pitchFamily="49" charset="0"/>
              </a:rPr>
              <a:t>f_arr</a:t>
            </a:r>
            <a:r>
              <a:rPr lang="en-US" dirty="0">
                <a:solidFill>
                  <a:schemeClr val="bg1"/>
                </a:solidFill>
                <a:latin typeface="Lucida Console" panose="020B0609040504020204" pitchFamily="49" charset="0"/>
              </a:rPr>
              <a:t>:	0x7ffdde27bb20</a:t>
            </a:r>
          </a:p>
          <a:p>
            <a:r>
              <a:rPr lang="en-US" dirty="0" err="1">
                <a:solidFill>
                  <a:schemeClr val="bg1"/>
                </a:solidFill>
                <a:latin typeface="Lucida Console" panose="020B0609040504020204" pitchFamily="49" charset="0"/>
              </a:rPr>
              <a:t>fp</a:t>
            </a:r>
            <a:r>
              <a:rPr lang="en-US" dirty="0">
                <a:solidFill>
                  <a:schemeClr val="bg1"/>
                </a:solidFill>
                <a:latin typeface="Lucida Console" panose="020B0609040504020204" pitchFamily="49" charset="0"/>
              </a:rPr>
              <a:t>:	0x7ffdde27bb20</a:t>
            </a:r>
          </a:p>
          <a:p>
            <a:r>
              <a:rPr lang="en-US" dirty="0" err="1">
                <a:solidFill>
                  <a:schemeClr val="bg1"/>
                </a:solidFill>
                <a:latin typeface="Lucida Console" panose="020B0609040504020204" pitchFamily="49" charset="0"/>
              </a:rPr>
              <a:t>fp</a:t>
            </a:r>
            <a:r>
              <a:rPr lang="en-US" dirty="0">
                <a:solidFill>
                  <a:schemeClr val="bg1"/>
                </a:solidFill>
                <a:latin typeface="Lucida Console" panose="020B0609040504020204" pitchFamily="49" charset="0"/>
              </a:rPr>
              <a:t>:	0x7ffdde27bb24</a:t>
            </a:r>
          </a:p>
          <a:p>
            <a:r>
              <a:rPr lang="en-US" dirty="0">
                <a:solidFill>
                  <a:schemeClr val="bg1"/>
                </a:solidFill>
                <a:latin typeface="Lucida Console" panose="020B0609040504020204" pitchFamily="49" charset="0"/>
              </a:rPr>
              <a:t>*</a:t>
            </a:r>
            <a:r>
              <a:rPr lang="en-US" dirty="0" err="1">
                <a:solidFill>
                  <a:schemeClr val="bg1"/>
                </a:solidFill>
                <a:latin typeface="Lucida Console" panose="020B0609040504020204" pitchFamily="49" charset="0"/>
              </a:rPr>
              <a:t>fp</a:t>
            </a:r>
            <a:r>
              <a:rPr lang="en-US" dirty="0">
                <a:solidFill>
                  <a:schemeClr val="bg1"/>
                </a:solidFill>
                <a:latin typeface="Lucida Console" panose="020B0609040504020204" pitchFamily="49" charset="0"/>
              </a:rPr>
              <a:t>: -302192256.000000</a:t>
            </a:r>
          </a:p>
        </p:txBody>
      </p:sp>
      <p:sp>
        <p:nvSpPr>
          <p:cNvPr id="16" name="Rectangle 15">
            <a:extLst>
              <a:ext uri="{FF2B5EF4-FFF2-40B4-BE49-F238E27FC236}">
                <a16:creationId xmlns:a16="http://schemas.microsoft.com/office/drawing/2014/main" id="{C1B435A4-D1FC-8D10-22D3-25A36D852A39}"/>
              </a:ext>
            </a:extLst>
          </p:cNvPr>
          <p:cNvSpPr/>
          <p:nvPr/>
        </p:nvSpPr>
        <p:spPr>
          <a:xfrm>
            <a:off x="6388441" y="4952335"/>
            <a:ext cx="5803559" cy="845491"/>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824C97-633F-F33B-A5EF-5410BBBE4C11}"/>
              </a:ext>
            </a:extLst>
          </p:cNvPr>
          <p:cNvSpPr txBox="1"/>
          <p:nvPr/>
        </p:nvSpPr>
        <p:spPr>
          <a:xfrm>
            <a:off x="6403884" y="4920051"/>
            <a:ext cx="2726863" cy="923330"/>
          </a:xfrm>
          <a:prstGeom prst="rect">
            <a:avLst/>
          </a:prstGeom>
          <a:noFill/>
        </p:spPr>
        <p:txBody>
          <a:bodyPr wrap="square">
            <a:spAutoFit/>
          </a:bodyPr>
          <a:lstStyle/>
          <a:p>
            <a:r>
              <a:rPr lang="en-US" dirty="0">
                <a:latin typeface="Lucida Console" panose="020B0609040504020204" pitchFamily="49" charset="0"/>
              </a:rPr>
              <a:t>a = [</a:t>
            </a:r>
            <a:r>
              <a:rPr lang="en-US" dirty="0">
                <a:solidFill>
                  <a:schemeClr val="accent2"/>
                </a:solidFill>
                <a:latin typeface="Lucida Console" panose="020B0609040504020204" pitchFamily="49" charset="0"/>
              </a:rPr>
              <a:t>"CS"</a:t>
            </a:r>
            <a:r>
              <a:rPr lang="en-US" dirty="0">
                <a:latin typeface="Lucida Console" panose="020B0609040504020204" pitchFamily="49" charset="0"/>
              </a:rPr>
              <a:t>,</a:t>
            </a:r>
            <a:r>
              <a:rPr lang="en-US" dirty="0">
                <a:solidFill>
                  <a:schemeClr val="accent2"/>
                </a:solidFill>
                <a:latin typeface="Lucida Console" panose="020B0609040504020204" pitchFamily="49" charset="0"/>
              </a:rPr>
              <a:t>"61"</a:t>
            </a:r>
            <a:r>
              <a:rPr lang="en-US" dirty="0">
                <a:latin typeface="Lucida Console" panose="020B0609040504020204" pitchFamily="49" charset="0"/>
              </a:rPr>
              <a:t>]</a:t>
            </a:r>
          </a:p>
          <a:p>
            <a:r>
              <a:rPr lang="en-US" dirty="0">
                <a:latin typeface="Lucida Console" panose="020B0609040504020204" pitchFamily="49" charset="0"/>
              </a:rPr>
              <a:t>b = a</a:t>
            </a:r>
          </a:p>
          <a:p>
            <a:r>
              <a:rPr lang="en-US" dirty="0">
                <a:latin typeface="Lucida Console" panose="020B0609040504020204" pitchFamily="49" charset="0"/>
              </a:rPr>
              <a:t>b = b + </a:t>
            </a:r>
            <a:r>
              <a:rPr lang="en-US" dirty="0">
                <a:solidFill>
                  <a:schemeClr val="accent2"/>
                </a:solidFill>
                <a:latin typeface="Lucida Console" panose="020B0609040504020204" pitchFamily="49" charset="0"/>
              </a:rPr>
              <a:t>1</a:t>
            </a:r>
            <a:r>
              <a:rPr lang="en-US" dirty="0">
                <a:latin typeface="Lucida Console" panose="020B0609040504020204" pitchFamily="49" charset="0"/>
              </a:rPr>
              <a:t>  </a:t>
            </a:r>
            <a:r>
              <a:rPr lang="en-US" dirty="0">
                <a:solidFill>
                  <a:srgbClr val="00B050"/>
                </a:solidFill>
                <a:latin typeface="Lucida Console" panose="020B0609040504020204" pitchFamily="49" charset="0"/>
              </a:rPr>
              <a:t>#OH NO</a:t>
            </a:r>
          </a:p>
        </p:txBody>
      </p:sp>
      <p:sp>
        <p:nvSpPr>
          <p:cNvPr id="18" name="Rectangle 17">
            <a:extLst>
              <a:ext uri="{FF2B5EF4-FFF2-40B4-BE49-F238E27FC236}">
                <a16:creationId xmlns:a16="http://schemas.microsoft.com/office/drawing/2014/main" id="{6DEE0D89-C729-B73F-7B02-739723196503}"/>
              </a:ext>
            </a:extLst>
          </p:cNvPr>
          <p:cNvSpPr/>
          <p:nvPr/>
        </p:nvSpPr>
        <p:spPr>
          <a:xfrm>
            <a:off x="6372998" y="5797826"/>
            <a:ext cx="5811078" cy="10601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1A2E2BE-8ADF-D5FA-5D1F-61D6930B8971}"/>
              </a:ext>
            </a:extLst>
          </p:cNvPr>
          <p:cNvSpPr txBox="1"/>
          <p:nvPr/>
        </p:nvSpPr>
        <p:spPr>
          <a:xfrm>
            <a:off x="6365074" y="5815312"/>
            <a:ext cx="1580321" cy="276999"/>
          </a:xfrm>
          <a:prstGeom prst="rect">
            <a:avLst/>
          </a:prstGeom>
          <a:noFill/>
        </p:spPr>
        <p:txBody>
          <a:bodyPr wrap="square" rtlCol="0">
            <a:spAutoFit/>
          </a:bodyPr>
          <a:lstStyle/>
          <a:p>
            <a:r>
              <a:rPr lang="en-US" sz="1200" dirty="0">
                <a:solidFill>
                  <a:schemeClr val="bg1"/>
                </a:solidFill>
                <a:latin typeface="Lucida Console" panose="020B0609040504020204" pitchFamily="49" charset="0"/>
              </a:rPr>
              <a:t>Console output: </a:t>
            </a:r>
          </a:p>
        </p:txBody>
      </p:sp>
      <p:sp>
        <p:nvSpPr>
          <p:cNvPr id="21" name="TextBox 20">
            <a:extLst>
              <a:ext uri="{FF2B5EF4-FFF2-40B4-BE49-F238E27FC236}">
                <a16:creationId xmlns:a16="http://schemas.microsoft.com/office/drawing/2014/main" id="{0CDAC466-F42E-D5EB-1031-10F0757F97F0}"/>
              </a:ext>
            </a:extLst>
          </p:cNvPr>
          <p:cNvSpPr txBox="1"/>
          <p:nvPr/>
        </p:nvSpPr>
        <p:spPr>
          <a:xfrm>
            <a:off x="7852570" y="5823911"/>
            <a:ext cx="3575191" cy="1015663"/>
          </a:xfrm>
          <a:prstGeom prst="rect">
            <a:avLst/>
          </a:prstGeom>
          <a:noFill/>
        </p:spPr>
        <p:txBody>
          <a:bodyPr wrap="square">
            <a:spAutoFit/>
          </a:bodyPr>
          <a:lstStyle/>
          <a:p>
            <a:r>
              <a:rPr lang="en-US" sz="1200" dirty="0">
                <a:solidFill>
                  <a:schemeClr val="bg1"/>
                </a:solidFill>
                <a:latin typeface="Lucida Console" panose="020B0609040504020204" pitchFamily="49" charset="0"/>
              </a:rPr>
              <a:t>Traceback (most recent call last):</a:t>
            </a:r>
          </a:p>
          <a:p>
            <a:r>
              <a:rPr lang="en-US" sz="1200" dirty="0">
                <a:solidFill>
                  <a:schemeClr val="bg1"/>
                </a:solidFill>
                <a:latin typeface="Lucida Console" panose="020B0609040504020204" pitchFamily="49" charset="0"/>
              </a:rPr>
              <a:t>    b = b + 1</a:t>
            </a:r>
          </a:p>
          <a:p>
            <a:r>
              <a:rPr lang="en-US" sz="1200" dirty="0">
                <a:solidFill>
                  <a:schemeClr val="bg1"/>
                </a:solidFill>
                <a:latin typeface="Lucida Console" panose="020B0609040504020204" pitchFamily="49" charset="0"/>
              </a:rPr>
              <a:t>        ~~^~~</a:t>
            </a:r>
          </a:p>
          <a:p>
            <a:r>
              <a:rPr lang="en-US" sz="1200" dirty="0" err="1">
                <a:solidFill>
                  <a:schemeClr val="bg1"/>
                </a:solidFill>
                <a:latin typeface="Lucida Console" panose="020B0609040504020204" pitchFamily="49" charset="0"/>
              </a:rPr>
              <a:t>TypeError</a:t>
            </a:r>
            <a:r>
              <a:rPr lang="en-US" sz="1200" dirty="0">
                <a:solidFill>
                  <a:schemeClr val="bg1"/>
                </a:solidFill>
                <a:latin typeface="Lucida Console" panose="020B0609040504020204" pitchFamily="49" charset="0"/>
              </a:rPr>
              <a:t>: can only concatenate</a:t>
            </a:r>
          </a:p>
          <a:p>
            <a:r>
              <a:rPr lang="en-US" sz="1200" dirty="0">
                <a:solidFill>
                  <a:schemeClr val="bg1"/>
                </a:solidFill>
                <a:latin typeface="Lucida Console" panose="020B0609040504020204" pitchFamily="49" charset="0"/>
              </a:rPr>
              <a:t>           list (not "int") to list</a:t>
            </a:r>
          </a:p>
        </p:txBody>
      </p:sp>
      <p:pic>
        <p:nvPicPr>
          <p:cNvPr id="6" name="Picture 5">
            <a:extLst>
              <a:ext uri="{FF2B5EF4-FFF2-40B4-BE49-F238E27FC236}">
                <a16:creationId xmlns:a16="http://schemas.microsoft.com/office/drawing/2014/main" id="{A9BAA71B-3CF7-4061-2491-0958E88458B3}"/>
              </a:ext>
            </a:extLst>
          </p:cNvPr>
          <p:cNvPicPr>
            <a:picLocks noChangeAspect="1"/>
          </p:cNvPicPr>
          <p:nvPr/>
        </p:nvPicPr>
        <p:blipFill>
          <a:blip r:embed="rId3"/>
          <a:stretch>
            <a:fillRect/>
          </a:stretch>
        </p:blipFill>
        <p:spPr>
          <a:xfrm>
            <a:off x="10610319" y="3944717"/>
            <a:ext cx="1526981" cy="2031549"/>
          </a:xfrm>
          <a:prstGeom prst="rect">
            <a:avLst/>
          </a:prstGeom>
        </p:spPr>
      </p:pic>
    </p:spTree>
    <p:extLst>
      <p:ext uri="{BB962C8B-B14F-4D97-AF65-F5344CB8AC3E}">
        <p14:creationId xmlns:p14="http://schemas.microsoft.com/office/powerpoint/2010/main" val="10202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fade">
                                      <p:cBhvr>
                                        <p:cTn id="36" dur="500"/>
                                        <p:tgtEl>
                                          <p:spTgt spid="13">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xEl>
                                              <p:pRg st="1" end="1"/>
                                            </p:txEl>
                                          </p:spTgt>
                                        </p:tgtEl>
                                        <p:attrNameLst>
                                          <p:attrName>style.visibility</p:attrName>
                                        </p:attrNameLst>
                                      </p:cBhvr>
                                      <p:to>
                                        <p:strVal val="visible"/>
                                      </p:to>
                                    </p:set>
                                    <p:animEffect transition="in" filter="fade">
                                      <p:cBhvr>
                                        <p:cTn id="39" dur="500"/>
                                        <p:tgtEl>
                                          <p:spTgt spid="13">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xEl>
                                              <p:pRg st="2" end="2"/>
                                            </p:txEl>
                                          </p:spTgt>
                                        </p:tgtEl>
                                        <p:attrNameLst>
                                          <p:attrName>style.visibility</p:attrName>
                                        </p:attrNameLst>
                                      </p:cBhvr>
                                      <p:to>
                                        <p:strVal val="visible"/>
                                      </p:to>
                                    </p:set>
                                    <p:animEffect transition="in" filter="fade">
                                      <p:cBhvr>
                                        <p:cTn id="42" dur="500"/>
                                        <p:tgtEl>
                                          <p:spTgt spid="13">
                                            <p:txEl>
                                              <p:pRg st="2" end="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fade">
                                      <p:cBhvr>
                                        <p:cTn id="45" dur="500"/>
                                        <p:tgtEl>
                                          <p:spTgt spid="21">
                                            <p:txEl>
                                              <p:pRg st="0" end="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1">
                                            <p:txEl>
                                              <p:pRg st="1" end="1"/>
                                            </p:txEl>
                                          </p:spTgt>
                                        </p:tgtEl>
                                        <p:attrNameLst>
                                          <p:attrName>style.visibility</p:attrName>
                                        </p:attrNameLst>
                                      </p:cBhvr>
                                      <p:to>
                                        <p:strVal val="visible"/>
                                      </p:to>
                                    </p:set>
                                    <p:animEffect transition="in" filter="fade">
                                      <p:cBhvr>
                                        <p:cTn id="48" dur="500"/>
                                        <p:tgtEl>
                                          <p:spTgt spid="21">
                                            <p:txEl>
                                              <p:pRg st="1" end="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xEl>
                                              <p:pRg st="2" end="2"/>
                                            </p:txEl>
                                          </p:spTgt>
                                        </p:tgtEl>
                                        <p:attrNameLst>
                                          <p:attrName>style.visibility</p:attrName>
                                        </p:attrNameLst>
                                      </p:cBhvr>
                                      <p:to>
                                        <p:strVal val="visible"/>
                                      </p:to>
                                    </p:set>
                                    <p:animEffect transition="in" filter="fade">
                                      <p:cBhvr>
                                        <p:cTn id="51" dur="500"/>
                                        <p:tgtEl>
                                          <p:spTgt spid="21">
                                            <p:txEl>
                                              <p:pRg st="2" end="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500"/>
                                        <p:tgtEl>
                                          <p:spTgt spid="21">
                                            <p:txEl>
                                              <p:pRg st="3" end="3"/>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21">
                                            <p:txEl>
                                              <p:pRg st="4" end="4"/>
                                            </p:txEl>
                                          </p:spTgt>
                                        </p:tgtEl>
                                        <p:attrNameLst>
                                          <p:attrName>style.visibility</p:attrName>
                                        </p:attrNameLst>
                                      </p:cBhvr>
                                      <p:to>
                                        <p:strVal val="visible"/>
                                      </p:to>
                                    </p:set>
                                    <p:animEffect transition="in" filter="fade">
                                      <p:cBhvr>
                                        <p:cTn id="57" dur="500"/>
                                        <p:tgtEl>
                                          <p:spTgt spid="21">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fade">
                                      <p:cBhvr>
                                        <p:cTn id="6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F8F48C0-A782-650A-32D0-B51D52E86F3A}"/>
              </a:ext>
            </a:extLst>
          </p:cNvPr>
          <p:cNvPicPr>
            <a:picLocks noChangeAspect="1"/>
          </p:cNvPicPr>
          <p:nvPr/>
        </p:nvPicPr>
        <p:blipFill>
          <a:blip r:embed="rId3"/>
          <a:stretch>
            <a:fillRect/>
          </a:stretch>
        </p:blipFill>
        <p:spPr>
          <a:xfrm>
            <a:off x="-1" y="3888617"/>
            <a:ext cx="5419885" cy="2966574"/>
          </a:xfrm>
          <a:prstGeom prst="rect">
            <a:avLst/>
          </a:prstGeom>
        </p:spPr>
      </p:pic>
      <p:sp>
        <p:nvSpPr>
          <p:cNvPr id="2" name="Title 1">
            <a:extLst>
              <a:ext uri="{FF2B5EF4-FFF2-40B4-BE49-F238E27FC236}">
                <a16:creationId xmlns:a16="http://schemas.microsoft.com/office/drawing/2014/main" id="{CFF2DB34-7499-9350-37F3-9B90D1369BCD}"/>
              </a:ext>
            </a:extLst>
          </p:cNvPr>
          <p:cNvSpPr>
            <a:spLocks noGrp="1"/>
          </p:cNvSpPr>
          <p:nvPr>
            <p:ph type="title"/>
          </p:nvPr>
        </p:nvSpPr>
        <p:spPr>
          <a:xfrm>
            <a:off x="838200" y="-129149"/>
            <a:ext cx="10515600" cy="1031189"/>
          </a:xfrm>
        </p:spPr>
        <p:txBody>
          <a:bodyPr>
            <a:normAutofit/>
          </a:bodyPr>
          <a:lstStyle/>
          <a:p>
            <a:r>
              <a:rPr lang="en-US" dirty="0"/>
              <a:t>Function Parameters in C++ on x86-64</a:t>
            </a:r>
          </a:p>
        </p:txBody>
      </p:sp>
      <p:sp>
        <p:nvSpPr>
          <p:cNvPr id="3" name="Content Placeholder 2">
            <a:extLst>
              <a:ext uri="{FF2B5EF4-FFF2-40B4-BE49-F238E27FC236}">
                <a16:creationId xmlns:a16="http://schemas.microsoft.com/office/drawing/2014/main" id="{C062764F-0D86-2283-BCFD-D75F7C44D622}"/>
              </a:ext>
            </a:extLst>
          </p:cNvPr>
          <p:cNvSpPr>
            <a:spLocks noGrp="1"/>
          </p:cNvSpPr>
          <p:nvPr>
            <p:ph idx="1"/>
          </p:nvPr>
        </p:nvSpPr>
        <p:spPr>
          <a:xfrm>
            <a:off x="4965055" y="698158"/>
            <a:ext cx="7197811" cy="3667918"/>
          </a:xfrm>
        </p:spPr>
        <p:txBody>
          <a:bodyPr>
            <a:normAutofit/>
          </a:bodyPr>
          <a:lstStyle/>
          <a:p>
            <a:r>
              <a:rPr lang="en-US" dirty="0"/>
              <a:t>The default approach is pass-by-value</a:t>
            </a:r>
          </a:p>
          <a:p>
            <a:pPr lvl="1"/>
            <a:r>
              <a:rPr lang="en-US" dirty="0"/>
              <a:t>If an argument can fit in a register (e.g., an </a:t>
            </a:r>
            <a:r>
              <a:rPr lang="en-US" dirty="0">
                <a:latin typeface="Lucida Console" panose="020B0609040504020204" pitchFamily="49" charset="0"/>
              </a:rPr>
              <a:t>int</a:t>
            </a:r>
            <a:r>
              <a:rPr lang="en-US" dirty="0"/>
              <a:t> or a </a:t>
            </a:r>
            <a:r>
              <a:rPr lang="en-US" dirty="0">
                <a:latin typeface="Lucida Console" panose="020B0609040504020204" pitchFamily="49" charset="0"/>
              </a:rPr>
              <a:t>T*</a:t>
            </a:r>
            <a:r>
              <a:rPr lang="en-US" dirty="0"/>
              <a:t>), the compiler will place the copy of the caller’s value in a register</a:t>
            </a:r>
          </a:p>
          <a:p>
            <a:pPr lvl="1"/>
            <a:r>
              <a:rPr lang="en-US" dirty="0"/>
              <a:t>If an argument cannot fit in a register (e.g., a large </a:t>
            </a:r>
            <a:r>
              <a:rPr lang="en-US" dirty="0">
                <a:latin typeface="Lucida Console" panose="020B0609040504020204" pitchFamily="49" charset="0"/>
              </a:rPr>
              <a:t>struct</a:t>
            </a:r>
            <a:r>
              <a:rPr lang="en-US" dirty="0"/>
              <a:t>), the compiler will place the copy of the caller’s value in memory</a:t>
            </a:r>
          </a:p>
          <a:p>
            <a:r>
              <a:rPr lang="en-US" dirty="0"/>
              <a:t>Compilers often store local variables in the stack (but may keep them in registers too)</a:t>
            </a:r>
          </a:p>
        </p:txBody>
      </p:sp>
      <p:sp>
        <p:nvSpPr>
          <p:cNvPr id="5" name="TextBox 4">
            <a:extLst>
              <a:ext uri="{FF2B5EF4-FFF2-40B4-BE49-F238E27FC236}">
                <a16:creationId xmlns:a16="http://schemas.microsoft.com/office/drawing/2014/main" id="{A344F4FA-B7BE-705F-BA4A-50A892DCAB72}"/>
              </a:ext>
            </a:extLst>
          </p:cNvPr>
          <p:cNvSpPr txBox="1"/>
          <p:nvPr/>
        </p:nvSpPr>
        <p:spPr>
          <a:xfrm>
            <a:off x="1" y="691969"/>
            <a:ext cx="4868561" cy="2862322"/>
          </a:xfrm>
          <a:prstGeom prst="rect">
            <a:avLst/>
          </a:prstGeom>
          <a:solidFill>
            <a:schemeClr val="bg1">
              <a:lumMod val="95000"/>
            </a:schemeClr>
          </a:solidFill>
        </p:spPr>
        <p:txBody>
          <a:bodyPr wrap="square" rtlCol="0">
            <a:spAutoFit/>
          </a:bodyPr>
          <a:lstStyle/>
          <a:p>
            <a:r>
              <a:rPr lang="en-US" sz="2000" dirty="0">
                <a:solidFill>
                  <a:schemeClr val="accent1"/>
                </a:solidFill>
                <a:latin typeface="Lucida Console" panose="020B0609040504020204" pitchFamily="49" charset="0"/>
              </a:rPr>
              <a:t>void</a:t>
            </a:r>
            <a:r>
              <a:rPr lang="en-US" sz="2000" dirty="0">
                <a:latin typeface="Lucida Console" panose="020B0609040504020204" pitchFamily="49" charset="0"/>
              </a:rPr>
              <a:t> f(</a:t>
            </a: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a:t>
            </a:r>
            <a:r>
              <a:rPr lang="en-US" sz="2000" dirty="0" err="1">
                <a:latin typeface="Lucida Console" panose="020B0609040504020204" pitchFamily="49" charset="0"/>
              </a:rPr>
              <a:t>arg</a:t>
            </a:r>
            <a:r>
              <a:rPr lang="en-US" sz="2000" dirty="0">
                <a:latin typeface="Lucida Console" panose="020B0609040504020204" pitchFamily="49" charset="0"/>
              </a:rPr>
              <a:t>) {</a:t>
            </a:r>
          </a:p>
          <a:p>
            <a:r>
              <a:rPr lang="en-US" sz="2000" dirty="0">
                <a:latin typeface="Lucida Console" panose="020B0609040504020204" pitchFamily="49" charset="0"/>
              </a:rPr>
              <a:t>    </a:t>
            </a:r>
            <a:r>
              <a:rPr lang="en-US" sz="2000" dirty="0" err="1">
                <a:latin typeface="Lucida Console" panose="020B0609040504020204" pitchFamily="49" charset="0"/>
              </a:rPr>
              <a:t>arg</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0;</a:t>
            </a:r>
            <a:endParaRPr lang="en-US" sz="2000" dirty="0">
              <a:solidFill>
                <a:srgbClr val="00B050"/>
              </a:solidFill>
              <a:latin typeface="Lucida Console" panose="020B0609040504020204" pitchFamily="49" charset="0"/>
            </a:endParaRPr>
          </a:p>
          <a:p>
            <a:r>
              <a:rPr lang="en-US" sz="2000" dirty="0">
                <a:latin typeface="Lucida Console" panose="020B0609040504020204" pitchFamily="49" charset="0"/>
              </a:rPr>
              <a:t>}</a:t>
            </a:r>
          </a:p>
          <a:p>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main() {</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x = </a:t>
            </a:r>
            <a:r>
              <a:rPr lang="en-US" sz="2000" dirty="0">
                <a:solidFill>
                  <a:schemeClr val="accent2"/>
                </a:solidFill>
                <a:latin typeface="Lucida Console" panose="020B0609040504020204" pitchFamily="49" charset="0"/>
              </a:rPr>
              <a:t>2;</a:t>
            </a:r>
          </a:p>
          <a:p>
            <a:r>
              <a:rPr lang="en-US" sz="2000" dirty="0">
                <a:latin typeface="Lucida Console" panose="020B0609040504020204" pitchFamily="49" charset="0"/>
              </a:rPr>
              <a:t>    f(x);</a:t>
            </a:r>
            <a:endParaRPr lang="en-US" sz="2000" dirty="0">
              <a:solidFill>
                <a:srgbClr val="00B050"/>
              </a:solidFill>
              <a:latin typeface="Lucida Console" panose="020B0609040504020204" pitchFamily="49" charset="0"/>
            </a:endParaRPr>
          </a:p>
          <a:p>
            <a:r>
              <a:rPr lang="en-US" sz="2000" dirty="0">
                <a:solidFill>
                  <a:schemeClr val="accent1"/>
                </a:solidFill>
                <a:latin typeface="Lucida Console" panose="020B0609040504020204" pitchFamily="49" charset="0"/>
              </a:rPr>
              <a:t>    </a:t>
            </a:r>
            <a:r>
              <a:rPr lang="en-US" sz="2000" dirty="0" err="1">
                <a:solidFill>
                  <a:schemeClr val="accent1"/>
                </a:solidFill>
                <a:latin typeface="Lucida Console" panose="020B0609040504020204" pitchFamily="49" charset="0"/>
              </a:rPr>
              <a:t>printf</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“x is %d\n”</a:t>
            </a:r>
            <a:r>
              <a:rPr lang="en-US" sz="2000" dirty="0">
                <a:latin typeface="Lucida Console" panose="020B0609040504020204" pitchFamily="49" charset="0"/>
              </a:rPr>
              <a:t>, x);</a:t>
            </a:r>
          </a:p>
          <a:p>
            <a:r>
              <a:rPr lang="en-US" sz="2000" dirty="0">
                <a:latin typeface="Lucida Console" panose="020B0609040504020204" pitchFamily="49" charset="0"/>
              </a:rPr>
              <a:t>    return </a:t>
            </a:r>
            <a:r>
              <a:rPr lang="en-US" sz="2000" dirty="0">
                <a:solidFill>
                  <a:schemeClr val="accent2"/>
                </a:solidFill>
                <a:latin typeface="Lucida Console" panose="020B0609040504020204" pitchFamily="49" charset="0"/>
              </a:rPr>
              <a:t>0</a:t>
            </a:r>
            <a:r>
              <a:rPr lang="en-US" sz="2000" dirty="0">
                <a:latin typeface="Lucida Console" panose="020B0609040504020204" pitchFamily="49" charset="0"/>
              </a:rPr>
              <a:t>;</a:t>
            </a:r>
          </a:p>
          <a:p>
            <a:r>
              <a:rPr lang="en-US" sz="2000" dirty="0">
                <a:latin typeface="Lucida Console" panose="020B0609040504020204" pitchFamily="49" charset="0"/>
              </a:rPr>
              <a:t>}</a:t>
            </a:r>
          </a:p>
        </p:txBody>
      </p:sp>
      <p:grpSp>
        <p:nvGrpSpPr>
          <p:cNvPr id="6" name="Group 5">
            <a:extLst>
              <a:ext uri="{FF2B5EF4-FFF2-40B4-BE49-F238E27FC236}">
                <a16:creationId xmlns:a16="http://schemas.microsoft.com/office/drawing/2014/main" id="{B00BBA06-9F4A-5DE8-13DD-19BD598B7006}"/>
              </a:ext>
            </a:extLst>
          </p:cNvPr>
          <p:cNvGrpSpPr/>
          <p:nvPr/>
        </p:nvGrpSpPr>
        <p:grpSpPr>
          <a:xfrm>
            <a:off x="0" y="3465943"/>
            <a:ext cx="4868561" cy="369086"/>
            <a:chOff x="0" y="4250375"/>
            <a:chExt cx="5803556" cy="463374"/>
          </a:xfrm>
        </p:grpSpPr>
        <p:sp>
          <p:nvSpPr>
            <p:cNvPr id="7" name="Rectangle 6">
              <a:extLst>
                <a:ext uri="{FF2B5EF4-FFF2-40B4-BE49-F238E27FC236}">
                  <a16:creationId xmlns:a16="http://schemas.microsoft.com/office/drawing/2014/main" id="{322000F8-5815-470F-6D7C-36C016B330CD}"/>
                </a:ext>
              </a:extLst>
            </p:cNvPr>
            <p:cNvSpPr/>
            <p:nvPr/>
          </p:nvSpPr>
          <p:spPr>
            <a:xfrm>
              <a:off x="0" y="4258289"/>
              <a:ext cx="5803556" cy="4554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629038-A7C8-C722-4B9B-EA7D78C433D8}"/>
                </a:ext>
              </a:extLst>
            </p:cNvPr>
            <p:cNvSpPr txBox="1"/>
            <p:nvPr/>
          </p:nvSpPr>
          <p:spPr>
            <a:xfrm>
              <a:off x="34729" y="4250375"/>
              <a:ext cx="5167466" cy="400110"/>
            </a:xfrm>
            <a:prstGeom prst="rect">
              <a:avLst/>
            </a:prstGeom>
            <a:noFill/>
          </p:spPr>
          <p:txBody>
            <a:bodyPr wrap="square" rtlCol="0">
              <a:spAutoFit/>
            </a:bodyPr>
            <a:lstStyle/>
            <a:p>
              <a:r>
                <a:rPr lang="en-US" sz="2000" dirty="0">
                  <a:solidFill>
                    <a:schemeClr val="bg1"/>
                  </a:solidFill>
                  <a:latin typeface="Lucida Console" panose="020B0609040504020204" pitchFamily="49" charset="0"/>
                </a:rPr>
                <a:t>Console output: x is 2</a:t>
              </a:r>
            </a:p>
          </p:txBody>
        </p:sp>
      </p:grpSp>
      <p:sp>
        <p:nvSpPr>
          <p:cNvPr id="10" name="Rectangle 9">
            <a:extLst>
              <a:ext uri="{FF2B5EF4-FFF2-40B4-BE49-F238E27FC236}">
                <a16:creationId xmlns:a16="http://schemas.microsoft.com/office/drawing/2014/main" id="{7649E0DD-54AC-2886-176B-AF1724AE2FA3}"/>
              </a:ext>
            </a:extLst>
          </p:cNvPr>
          <p:cNvSpPr/>
          <p:nvPr/>
        </p:nvSpPr>
        <p:spPr>
          <a:xfrm>
            <a:off x="963420" y="4656493"/>
            <a:ext cx="549991" cy="219551"/>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079E56-0135-8DD6-C0E9-8675C60D2E3B}"/>
              </a:ext>
            </a:extLst>
          </p:cNvPr>
          <p:cNvSpPr/>
          <p:nvPr/>
        </p:nvSpPr>
        <p:spPr>
          <a:xfrm>
            <a:off x="3926504" y="4260031"/>
            <a:ext cx="534372" cy="142611"/>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82139D3-5ABA-744F-3E83-482F4E58E101}"/>
              </a:ext>
            </a:extLst>
          </p:cNvPr>
          <p:cNvSpPr txBox="1"/>
          <p:nvPr/>
        </p:nvSpPr>
        <p:spPr>
          <a:xfrm>
            <a:off x="6096000" y="4366075"/>
            <a:ext cx="5419885" cy="646331"/>
          </a:xfrm>
          <a:prstGeom prst="rect">
            <a:avLst/>
          </a:prstGeom>
          <a:noFill/>
        </p:spPr>
        <p:txBody>
          <a:bodyPr wrap="square" rtlCol="0">
            <a:spAutoFit/>
          </a:bodyPr>
          <a:lstStyle/>
          <a:p>
            <a:r>
              <a:rPr lang="en-US" b="1" u="sng" dirty="0">
                <a:latin typeface="Segoe UI" panose="020B0502040204020203" pitchFamily="34" charset="0"/>
                <a:cs typeface="Segoe UI" panose="020B0502040204020203" pitchFamily="34" charset="0"/>
              </a:rPr>
              <a:t>Step 1:</a:t>
            </a:r>
            <a:r>
              <a:rPr lang="en-US" b="1" dirty="0">
                <a:latin typeface="Segoe UI" panose="020B0502040204020203" pitchFamily="34" charset="0"/>
                <a:cs typeface="Segoe UI" panose="020B0502040204020203" pitchFamily="34" charset="0"/>
              </a:rPr>
              <a:t> The local variable </a:t>
            </a:r>
            <a:r>
              <a:rPr lang="en-US" b="1" dirty="0">
                <a:latin typeface="Lucida Console" panose="020B0609040504020204" pitchFamily="49" charset="0"/>
                <a:cs typeface="Segoe UI" panose="020B0502040204020203" pitchFamily="34" charset="0"/>
              </a:rPr>
              <a:t>x</a:t>
            </a:r>
            <a:r>
              <a:rPr lang="en-US" b="1" dirty="0">
                <a:latin typeface="Segoe UI" panose="020B0502040204020203" pitchFamily="34" charset="0"/>
                <a:cs typeface="Segoe UI" panose="020B0502040204020203" pitchFamily="34" charset="0"/>
              </a:rPr>
              <a:t>, which lives in the stack region for </a:t>
            </a:r>
            <a:r>
              <a:rPr lang="en-US" b="1" dirty="0">
                <a:latin typeface="Lucida Console" panose="020B0609040504020204" pitchFamily="49" charset="0"/>
                <a:cs typeface="Segoe UI" panose="020B0502040204020203" pitchFamily="34" charset="0"/>
              </a:rPr>
              <a:t>main()</a:t>
            </a:r>
            <a:r>
              <a:rPr lang="en-US" b="1" dirty="0">
                <a:latin typeface="Segoe UI" panose="020B0502040204020203" pitchFamily="34" charset="0"/>
                <a:cs typeface="Segoe UI" panose="020B0502040204020203" pitchFamily="34" charset="0"/>
              </a:rPr>
              <a:t>, receives the value 2</a:t>
            </a:r>
          </a:p>
        </p:txBody>
      </p:sp>
      <p:sp>
        <p:nvSpPr>
          <p:cNvPr id="15" name="TextBox 14">
            <a:extLst>
              <a:ext uri="{FF2B5EF4-FFF2-40B4-BE49-F238E27FC236}">
                <a16:creationId xmlns:a16="http://schemas.microsoft.com/office/drawing/2014/main" id="{F7C06B13-49B5-2EE0-A78B-BD6CBE54AC99}"/>
              </a:ext>
            </a:extLst>
          </p:cNvPr>
          <p:cNvSpPr txBox="1"/>
          <p:nvPr/>
        </p:nvSpPr>
        <p:spPr>
          <a:xfrm>
            <a:off x="6081433" y="5054245"/>
            <a:ext cx="5419885" cy="923330"/>
          </a:xfrm>
          <a:prstGeom prst="rect">
            <a:avLst/>
          </a:prstGeom>
          <a:noFill/>
        </p:spPr>
        <p:txBody>
          <a:bodyPr wrap="square" rtlCol="0">
            <a:spAutoFit/>
          </a:bodyPr>
          <a:lstStyle/>
          <a:p>
            <a:r>
              <a:rPr lang="en-US" b="1" u="sng" dirty="0">
                <a:latin typeface="Segoe UI" panose="020B0502040204020203" pitchFamily="34" charset="0"/>
                <a:cs typeface="Segoe UI" panose="020B0502040204020203" pitchFamily="34" charset="0"/>
              </a:rPr>
              <a:t>Step 2:</a:t>
            </a:r>
            <a:r>
              <a:rPr lang="en-US" b="1" dirty="0">
                <a:latin typeface="Segoe UI" panose="020B0502040204020203" pitchFamily="34" charset="0"/>
                <a:cs typeface="Segoe UI" panose="020B0502040204020203" pitchFamily="34" charset="0"/>
              </a:rPr>
              <a:t> </a:t>
            </a:r>
            <a:r>
              <a:rPr lang="en-US" b="1" dirty="0">
                <a:latin typeface="Lucida Console" panose="020B0609040504020204" pitchFamily="49" charset="0"/>
                <a:cs typeface="Segoe UI" panose="020B0502040204020203" pitchFamily="34" charset="0"/>
              </a:rPr>
              <a:t>main()</a:t>
            </a:r>
            <a:r>
              <a:rPr lang="en-US" b="1" dirty="0">
                <a:latin typeface="Segoe UI" panose="020B0502040204020203" pitchFamily="34" charset="0"/>
                <a:cs typeface="Segoe UI" panose="020B0502040204020203" pitchFamily="34" charset="0"/>
              </a:rPr>
              <a:t> invokes </a:t>
            </a:r>
            <a:r>
              <a:rPr lang="en-US" b="1" dirty="0">
                <a:latin typeface="Lucida Console" panose="020B0609040504020204" pitchFamily="49" charset="0"/>
                <a:cs typeface="Segoe UI" panose="020B0502040204020203" pitchFamily="34" charset="0"/>
              </a:rPr>
              <a:t>f(x)</a:t>
            </a:r>
            <a:r>
              <a:rPr lang="en-US" b="1" dirty="0">
                <a:latin typeface="Segoe UI" panose="020B0502040204020203" pitchFamily="34" charset="0"/>
                <a:cs typeface="Segoe UI" panose="020B0502040204020203" pitchFamily="34" charset="0"/>
              </a:rPr>
              <a:t>, creating a new stack region for </a:t>
            </a:r>
            <a:r>
              <a:rPr lang="en-US" b="1" dirty="0">
                <a:latin typeface="Lucida Console" panose="020B0609040504020204" pitchFamily="49" charset="0"/>
                <a:cs typeface="Segoe UI" panose="020B0502040204020203" pitchFamily="34" charset="0"/>
              </a:rPr>
              <a:t>f()</a:t>
            </a:r>
            <a:r>
              <a:rPr lang="en-US" b="1" dirty="0">
                <a:latin typeface="Segoe UI" panose="020B0502040204020203" pitchFamily="34" charset="0"/>
                <a:cs typeface="Segoe UI" panose="020B0502040204020203" pitchFamily="34" charset="0"/>
              </a:rPr>
              <a:t>, and placing a copy of </a:t>
            </a:r>
            <a:r>
              <a:rPr lang="en-US" b="1" dirty="0">
                <a:latin typeface="Lucida Console" panose="020B0609040504020204" pitchFamily="49" charset="0"/>
                <a:cs typeface="Segoe UI" panose="020B0502040204020203" pitchFamily="34" charset="0"/>
              </a:rPr>
              <a:t>x</a:t>
            </a:r>
            <a:r>
              <a:rPr lang="en-US" b="1" dirty="0">
                <a:latin typeface="Segoe UI" panose="020B0502040204020203" pitchFamily="34" charset="0"/>
                <a:cs typeface="Segoe UI" panose="020B0502040204020203" pitchFamily="34" charset="0"/>
              </a:rPr>
              <a:t>’s value in </a:t>
            </a:r>
            <a:r>
              <a:rPr lang="en-US" b="1" dirty="0">
                <a:latin typeface="Lucida Console" panose="020B0609040504020204" pitchFamily="49" charset="0"/>
                <a:cs typeface="Segoe UI" panose="020B0502040204020203" pitchFamily="34" charset="0"/>
              </a:rPr>
              <a:t>%</a:t>
            </a:r>
            <a:r>
              <a:rPr lang="en-US" b="1" dirty="0" err="1">
                <a:latin typeface="Lucida Console" panose="020B0609040504020204" pitchFamily="49" charset="0"/>
                <a:cs typeface="Segoe UI" panose="020B0502040204020203" pitchFamily="34" charset="0"/>
              </a:rPr>
              <a:t>rax</a:t>
            </a:r>
            <a:endParaRPr lang="en-US" b="1" dirty="0">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888C00B1-E56A-72DF-514D-C523E80D3BB3}"/>
              </a:ext>
            </a:extLst>
          </p:cNvPr>
          <p:cNvSpPr txBox="1"/>
          <p:nvPr/>
        </p:nvSpPr>
        <p:spPr>
          <a:xfrm>
            <a:off x="6096000" y="6019414"/>
            <a:ext cx="5419885" cy="646331"/>
          </a:xfrm>
          <a:prstGeom prst="rect">
            <a:avLst/>
          </a:prstGeom>
          <a:noFill/>
        </p:spPr>
        <p:txBody>
          <a:bodyPr wrap="square" rtlCol="0">
            <a:spAutoFit/>
          </a:bodyPr>
          <a:lstStyle/>
          <a:p>
            <a:r>
              <a:rPr lang="en-US" b="1" u="sng" dirty="0">
                <a:latin typeface="Segoe UI" panose="020B0502040204020203" pitchFamily="34" charset="0"/>
                <a:cs typeface="Segoe UI" panose="020B0502040204020203" pitchFamily="34" charset="0"/>
              </a:rPr>
              <a:t>Step 3:</a:t>
            </a:r>
            <a:r>
              <a:rPr lang="en-US" b="1" dirty="0">
                <a:latin typeface="Segoe UI" panose="020B0502040204020203" pitchFamily="34" charset="0"/>
                <a:cs typeface="Segoe UI" panose="020B0502040204020203" pitchFamily="34" charset="0"/>
              </a:rPr>
              <a:t> </a:t>
            </a:r>
            <a:r>
              <a:rPr lang="en-US" b="1" dirty="0">
                <a:latin typeface="Lucida Console" panose="020B0609040504020204" pitchFamily="49" charset="0"/>
                <a:cs typeface="Segoe UI" panose="020B0502040204020203" pitchFamily="34" charset="0"/>
              </a:rPr>
              <a:t>f()</a:t>
            </a:r>
            <a:r>
              <a:rPr lang="en-US" b="1" dirty="0">
                <a:latin typeface="Segoe UI" panose="020B0502040204020203" pitchFamily="34" charset="0"/>
                <a:cs typeface="Segoe UI" panose="020B0502040204020203" pitchFamily="34" charset="0"/>
              </a:rPr>
              <a:t> assigns to its argument, updating </a:t>
            </a:r>
            <a:r>
              <a:rPr lang="en-US" b="1" dirty="0">
                <a:latin typeface="Lucida Console" panose="020B0609040504020204" pitchFamily="49" charset="0"/>
                <a:cs typeface="Segoe UI" panose="020B0502040204020203" pitchFamily="34" charset="0"/>
              </a:rPr>
              <a:t>%</a:t>
            </a:r>
            <a:r>
              <a:rPr lang="en-US" b="1" dirty="0" err="1">
                <a:latin typeface="Lucida Console" panose="020B0609040504020204" pitchFamily="49" charset="0"/>
                <a:cs typeface="Segoe UI" panose="020B0502040204020203" pitchFamily="34" charset="0"/>
              </a:rPr>
              <a:t>rax</a:t>
            </a:r>
            <a:r>
              <a:rPr lang="en-US" b="1" dirty="0">
                <a:latin typeface="Segoe UI" panose="020B0502040204020203" pitchFamily="34" charset="0"/>
                <a:cs typeface="Segoe UI" panose="020B0502040204020203" pitchFamily="34" charset="0"/>
              </a:rPr>
              <a:t>; </a:t>
            </a:r>
            <a:r>
              <a:rPr lang="en-US" b="1" dirty="0">
                <a:latin typeface="Lucida Console" panose="020B0609040504020204" pitchFamily="49" charset="0"/>
                <a:cs typeface="Segoe UI" panose="020B0502040204020203" pitchFamily="34" charset="0"/>
              </a:rPr>
              <a:t>main()</a:t>
            </a:r>
            <a:r>
              <a:rPr lang="en-US" b="1" dirty="0">
                <a:latin typeface="Segoe UI" panose="020B0502040204020203" pitchFamily="34" charset="0"/>
                <a:cs typeface="Segoe UI" panose="020B0502040204020203" pitchFamily="34" charset="0"/>
              </a:rPr>
              <a:t>’s copy of </a:t>
            </a:r>
            <a:r>
              <a:rPr lang="en-US" b="1" dirty="0">
                <a:latin typeface="Lucida Console" panose="020B0609040504020204" pitchFamily="49" charset="0"/>
                <a:cs typeface="Segoe UI" panose="020B0502040204020203" pitchFamily="34" charset="0"/>
              </a:rPr>
              <a:t>x</a:t>
            </a:r>
            <a:r>
              <a:rPr lang="en-US" b="1" dirty="0">
                <a:latin typeface="Segoe UI" panose="020B0502040204020203" pitchFamily="34" charset="0"/>
                <a:cs typeface="Segoe UI" panose="020B0502040204020203" pitchFamily="34" charset="0"/>
              </a:rPr>
              <a:t> is unchanged!</a:t>
            </a:r>
          </a:p>
        </p:txBody>
      </p:sp>
      <p:sp>
        <p:nvSpPr>
          <p:cNvPr id="9" name="TextBox 8">
            <a:extLst>
              <a:ext uri="{FF2B5EF4-FFF2-40B4-BE49-F238E27FC236}">
                <a16:creationId xmlns:a16="http://schemas.microsoft.com/office/drawing/2014/main" id="{2797397F-FB7E-D07F-1190-DC6BF1A85BBF}"/>
              </a:ext>
            </a:extLst>
          </p:cNvPr>
          <p:cNvSpPr txBox="1"/>
          <p:nvPr/>
        </p:nvSpPr>
        <p:spPr>
          <a:xfrm>
            <a:off x="2298353" y="1910718"/>
            <a:ext cx="2261287" cy="400110"/>
          </a:xfrm>
          <a:prstGeom prst="rect">
            <a:avLst/>
          </a:prstGeom>
          <a:noFill/>
        </p:spPr>
        <p:txBody>
          <a:bodyPr wrap="square" rtlCol="0">
            <a:spAutoFit/>
          </a:bodyPr>
          <a:lstStyle/>
          <a:p>
            <a:r>
              <a:rPr lang="en-US" sz="2000" dirty="0">
                <a:solidFill>
                  <a:srgbClr val="00B050"/>
                </a:solidFill>
                <a:latin typeface="Lucida Console" panose="020B0609040504020204" pitchFamily="49" charset="0"/>
              </a:rPr>
              <a:t>//Step 1</a:t>
            </a:r>
          </a:p>
        </p:txBody>
      </p:sp>
      <p:sp>
        <p:nvSpPr>
          <p:cNvPr id="12" name="TextBox 11">
            <a:extLst>
              <a:ext uri="{FF2B5EF4-FFF2-40B4-BE49-F238E27FC236}">
                <a16:creationId xmlns:a16="http://schemas.microsoft.com/office/drawing/2014/main" id="{46D1059F-1AF2-A896-D7F2-CFB2A7423114}"/>
              </a:ext>
            </a:extLst>
          </p:cNvPr>
          <p:cNvSpPr txBox="1"/>
          <p:nvPr/>
        </p:nvSpPr>
        <p:spPr>
          <a:xfrm>
            <a:off x="2272898" y="2212331"/>
            <a:ext cx="2261287" cy="400110"/>
          </a:xfrm>
          <a:prstGeom prst="rect">
            <a:avLst/>
          </a:prstGeom>
          <a:noFill/>
        </p:spPr>
        <p:txBody>
          <a:bodyPr wrap="square" rtlCol="0">
            <a:spAutoFit/>
          </a:bodyPr>
          <a:lstStyle/>
          <a:p>
            <a:r>
              <a:rPr lang="en-US" sz="2000" dirty="0">
                <a:solidFill>
                  <a:srgbClr val="00B050"/>
                </a:solidFill>
                <a:latin typeface="Lucida Console" panose="020B0609040504020204" pitchFamily="49" charset="0"/>
              </a:rPr>
              <a:t>//Step 2</a:t>
            </a:r>
          </a:p>
        </p:txBody>
      </p:sp>
      <p:sp>
        <p:nvSpPr>
          <p:cNvPr id="17" name="TextBox 16">
            <a:extLst>
              <a:ext uri="{FF2B5EF4-FFF2-40B4-BE49-F238E27FC236}">
                <a16:creationId xmlns:a16="http://schemas.microsoft.com/office/drawing/2014/main" id="{9682FB32-881E-99E3-40EC-C9ABF09A94A3}"/>
              </a:ext>
            </a:extLst>
          </p:cNvPr>
          <p:cNvSpPr txBox="1"/>
          <p:nvPr/>
        </p:nvSpPr>
        <p:spPr>
          <a:xfrm>
            <a:off x="2272897" y="1015955"/>
            <a:ext cx="2261287" cy="400110"/>
          </a:xfrm>
          <a:prstGeom prst="rect">
            <a:avLst/>
          </a:prstGeom>
          <a:noFill/>
        </p:spPr>
        <p:txBody>
          <a:bodyPr wrap="square" rtlCol="0">
            <a:spAutoFit/>
          </a:bodyPr>
          <a:lstStyle/>
          <a:p>
            <a:r>
              <a:rPr lang="en-US" sz="2000" dirty="0">
                <a:solidFill>
                  <a:srgbClr val="00B050"/>
                </a:solidFill>
                <a:latin typeface="Lucida Console" panose="020B0609040504020204" pitchFamily="49" charset="0"/>
              </a:rPr>
              <a:t>//Step 3</a:t>
            </a:r>
          </a:p>
        </p:txBody>
      </p:sp>
      <p:grpSp>
        <p:nvGrpSpPr>
          <p:cNvPr id="22" name="Group 21">
            <a:extLst>
              <a:ext uri="{FF2B5EF4-FFF2-40B4-BE49-F238E27FC236}">
                <a16:creationId xmlns:a16="http://schemas.microsoft.com/office/drawing/2014/main" id="{49B21440-14CD-9A36-CA10-2FEBB230203B}"/>
              </a:ext>
            </a:extLst>
          </p:cNvPr>
          <p:cNvGrpSpPr>
            <a:grpSpLocks noChangeAspect="1"/>
          </p:cNvGrpSpPr>
          <p:nvPr/>
        </p:nvGrpSpPr>
        <p:grpSpPr>
          <a:xfrm>
            <a:off x="3923834" y="4550963"/>
            <a:ext cx="539716" cy="617267"/>
            <a:chOff x="5374545" y="3230172"/>
            <a:chExt cx="736092" cy="841860"/>
          </a:xfrm>
        </p:grpSpPr>
        <p:sp>
          <p:nvSpPr>
            <p:cNvPr id="23" name="TextBox 22">
              <a:extLst>
                <a:ext uri="{FF2B5EF4-FFF2-40B4-BE49-F238E27FC236}">
                  <a16:creationId xmlns:a16="http://schemas.microsoft.com/office/drawing/2014/main" id="{455E5B10-2F0F-087D-930D-1F2E4AB7500B}"/>
                </a:ext>
              </a:extLst>
            </p:cNvPr>
            <p:cNvSpPr txBox="1">
              <a:spLocks noChangeAspect="1"/>
            </p:cNvSpPr>
            <p:nvPr/>
          </p:nvSpPr>
          <p:spPr>
            <a:xfrm>
              <a:off x="5374545" y="3230172"/>
              <a:ext cx="736092" cy="528451"/>
            </a:xfrm>
            <a:prstGeom prst="rect">
              <a:avLst/>
            </a:prstGeom>
            <a:solidFill>
              <a:schemeClr val="bg1"/>
            </a:solidFill>
            <a:ln>
              <a:solidFill>
                <a:schemeClr val="tx1"/>
              </a:solidFill>
            </a:ln>
          </p:spPr>
          <p:txBody>
            <a:bodyPr wrap="square" rtlCol="0">
              <a:spAutoFit/>
            </a:bodyPr>
            <a:lstStyle/>
            <a:p>
              <a:endParaRPr lang="en-US" sz="2800" dirty="0"/>
            </a:p>
          </p:txBody>
        </p:sp>
        <p:cxnSp>
          <p:nvCxnSpPr>
            <p:cNvPr id="24" name="Straight Arrow Connector 23">
              <a:extLst>
                <a:ext uri="{FF2B5EF4-FFF2-40B4-BE49-F238E27FC236}">
                  <a16:creationId xmlns:a16="http://schemas.microsoft.com/office/drawing/2014/main" id="{74298E40-7077-5301-7B72-193FC9412D16}"/>
                </a:ext>
              </a:extLst>
            </p:cNvPr>
            <p:cNvCxnSpPr>
              <a:cxnSpLocks/>
            </p:cNvCxnSpPr>
            <p:nvPr/>
          </p:nvCxnSpPr>
          <p:spPr>
            <a:xfrm>
              <a:off x="5728386" y="3751998"/>
              <a:ext cx="0" cy="3200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932EF5B4-9A4D-AA6D-4157-4913B9983A56}"/>
              </a:ext>
            </a:extLst>
          </p:cNvPr>
          <p:cNvGrpSpPr/>
          <p:nvPr/>
        </p:nvGrpSpPr>
        <p:grpSpPr>
          <a:xfrm>
            <a:off x="4480891" y="4153829"/>
            <a:ext cx="1215887" cy="429365"/>
            <a:chOff x="4480891" y="4153829"/>
            <a:chExt cx="1215887" cy="429365"/>
          </a:xfrm>
        </p:grpSpPr>
        <p:sp>
          <p:nvSpPr>
            <p:cNvPr id="28" name="Right Brace 27">
              <a:extLst>
                <a:ext uri="{FF2B5EF4-FFF2-40B4-BE49-F238E27FC236}">
                  <a16:creationId xmlns:a16="http://schemas.microsoft.com/office/drawing/2014/main" id="{C092EB3A-6657-6C49-1C8E-92A4A1328496}"/>
                </a:ext>
              </a:extLst>
            </p:cNvPr>
            <p:cNvSpPr/>
            <p:nvPr/>
          </p:nvSpPr>
          <p:spPr>
            <a:xfrm>
              <a:off x="4501663" y="4153829"/>
              <a:ext cx="55706" cy="383384"/>
            </a:xfrm>
            <a:prstGeom prst="rightBrace">
              <a:avLst>
                <a:gd name="adj1" fmla="val 8333"/>
                <a:gd name="adj2" fmla="val 8592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45CFEFD0-015D-90C5-23D1-2E770C2594A9}"/>
                </a:ext>
              </a:extLst>
            </p:cNvPr>
            <p:cNvSpPr txBox="1"/>
            <p:nvPr/>
          </p:nvSpPr>
          <p:spPr>
            <a:xfrm>
              <a:off x="4480891" y="4383139"/>
              <a:ext cx="1215887" cy="200055"/>
            </a:xfrm>
            <a:prstGeom prst="rect">
              <a:avLst/>
            </a:prstGeom>
            <a:noFill/>
          </p:spPr>
          <p:txBody>
            <a:bodyPr wrap="square" rtlCol="0">
              <a:spAutoFit/>
            </a:bodyPr>
            <a:lstStyle/>
            <a:p>
              <a:r>
                <a:rPr lang="en-US" sz="700" b="1" dirty="0">
                  <a:latin typeface="Segoe UI" panose="020B0502040204020203" pitchFamily="34" charset="0"/>
                  <a:cs typeface="Segoe UI" panose="020B0502040204020203" pitchFamily="34" charset="0"/>
                </a:rPr>
                <a:t>Stack frame for </a:t>
              </a:r>
              <a:r>
                <a:rPr lang="en-US" sz="700" b="1" dirty="0">
                  <a:latin typeface="Lucida Console" panose="020B0609040504020204" pitchFamily="49" charset="0"/>
                  <a:cs typeface="Segoe UI" panose="020B0502040204020203" pitchFamily="34" charset="0"/>
                </a:rPr>
                <a:t>main()</a:t>
              </a:r>
            </a:p>
          </p:txBody>
        </p:sp>
      </p:grpSp>
      <p:grpSp>
        <p:nvGrpSpPr>
          <p:cNvPr id="32" name="Group 31">
            <a:extLst>
              <a:ext uri="{FF2B5EF4-FFF2-40B4-BE49-F238E27FC236}">
                <a16:creationId xmlns:a16="http://schemas.microsoft.com/office/drawing/2014/main" id="{9937AB77-013A-F21D-CF19-41441E393F86}"/>
              </a:ext>
            </a:extLst>
          </p:cNvPr>
          <p:cNvGrpSpPr/>
          <p:nvPr/>
        </p:nvGrpSpPr>
        <p:grpSpPr>
          <a:xfrm>
            <a:off x="4480890" y="4554276"/>
            <a:ext cx="1215887" cy="383384"/>
            <a:chOff x="4480890" y="4554276"/>
            <a:chExt cx="1215887" cy="383384"/>
          </a:xfrm>
        </p:grpSpPr>
        <p:sp>
          <p:nvSpPr>
            <p:cNvPr id="29" name="Right Brace 28">
              <a:extLst>
                <a:ext uri="{FF2B5EF4-FFF2-40B4-BE49-F238E27FC236}">
                  <a16:creationId xmlns:a16="http://schemas.microsoft.com/office/drawing/2014/main" id="{F2FC1B0D-58DE-7446-54A8-2CD920E96FB8}"/>
                </a:ext>
              </a:extLst>
            </p:cNvPr>
            <p:cNvSpPr/>
            <p:nvPr/>
          </p:nvSpPr>
          <p:spPr>
            <a:xfrm>
              <a:off x="4501663" y="4554276"/>
              <a:ext cx="55706" cy="383384"/>
            </a:xfrm>
            <a:prstGeom prst="rightBrace">
              <a:avLst>
                <a:gd name="adj1" fmla="val 8333"/>
                <a:gd name="adj2" fmla="val 526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2BDEAEF2-4644-7296-EF07-AF29EF7EE96B}"/>
                </a:ext>
              </a:extLst>
            </p:cNvPr>
            <p:cNvSpPr txBox="1"/>
            <p:nvPr/>
          </p:nvSpPr>
          <p:spPr>
            <a:xfrm>
              <a:off x="4480890" y="4656493"/>
              <a:ext cx="1215887" cy="200055"/>
            </a:xfrm>
            <a:prstGeom prst="rect">
              <a:avLst/>
            </a:prstGeom>
            <a:noFill/>
          </p:spPr>
          <p:txBody>
            <a:bodyPr wrap="square" rtlCol="0">
              <a:spAutoFit/>
            </a:bodyPr>
            <a:lstStyle/>
            <a:p>
              <a:r>
                <a:rPr lang="en-US" sz="700" b="1" dirty="0">
                  <a:latin typeface="Segoe UI" panose="020B0502040204020203" pitchFamily="34" charset="0"/>
                  <a:cs typeface="Segoe UI" panose="020B0502040204020203" pitchFamily="34" charset="0"/>
                </a:rPr>
                <a:t>Stack frame for </a:t>
              </a:r>
              <a:r>
                <a:rPr lang="en-US" sz="700" b="1" dirty="0">
                  <a:latin typeface="Lucida Console" panose="020B0609040504020204" pitchFamily="49" charset="0"/>
                  <a:cs typeface="Segoe UI" panose="020B0502040204020203" pitchFamily="34" charset="0"/>
                </a:rPr>
                <a:t>f()</a:t>
              </a:r>
            </a:p>
          </p:txBody>
        </p:sp>
      </p:grpSp>
    </p:spTree>
    <p:extLst>
      <p:ext uri="{BB962C8B-B14F-4D97-AF65-F5344CB8AC3E}">
        <p14:creationId xmlns:p14="http://schemas.microsoft.com/office/powerpoint/2010/main" val="63029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3"/>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par>
                                <p:cTn id="17" presetID="32" presetClass="emph" presetSubtype="0" fill="hold" grpId="1" nodeType="withEffect">
                                  <p:stCondLst>
                                    <p:cond delay="0"/>
                                  </p:stCondLst>
                                  <p:childTnLst>
                                    <p:animRot by="120000">
                                      <p:cBhvr>
                                        <p:cTn id="18" dur="100" fill="hold">
                                          <p:stCondLst>
                                            <p:cond delay="0"/>
                                          </p:stCondLst>
                                        </p:cTn>
                                        <p:tgtEl>
                                          <p:spTgt spid="9"/>
                                        </p:tgtEl>
                                        <p:attrNameLst>
                                          <p:attrName>r</p:attrName>
                                        </p:attrNameLst>
                                      </p:cBhvr>
                                    </p:animRot>
                                    <p:animRot by="-240000">
                                      <p:cBhvr>
                                        <p:cTn id="19" dur="200" fill="hold">
                                          <p:stCondLst>
                                            <p:cond delay="200"/>
                                          </p:stCondLst>
                                        </p:cTn>
                                        <p:tgtEl>
                                          <p:spTgt spid="9"/>
                                        </p:tgtEl>
                                        <p:attrNameLst>
                                          <p:attrName>r</p:attrName>
                                        </p:attrNameLst>
                                      </p:cBhvr>
                                    </p:animRot>
                                    <p:animRot by="240000">
                                      <p:cBhvr>
                                        <p:cTn id="20" dur="200" fill="hold">
                                          <p:stCondLst>
                                            <p:cond delay="400"/>
                                          </p:stCondLst>
                                        </p:cTn>
                                        <p:tgtEl>
                                          <p:spTgt spid="9"/>
                                        </p:tgtEl>
                                        <p:attrNameLst>
                                          <p:attrName>r</p:attrName>
                                        </p:attrNameLst>
                                      </p:cBhvr>
                                    </p:animRot>
                                    <p:animRot by="-240000">
                                      <p:cBhvr>
                                        <p:cTn id="21" dur="200" fill="hold">
                                          <p:stCondLst>
                                            <p:cond delay="600"/>
                                          </p:stCondLst>
                                        </p:cTn>
                                        <p:tgtEl>
                                          <p:spTgt spid="9"/>
                                        </p:tgtEl>
                                        <p:attrNameLst>
                                          <p:attrName>r</p:attrName>
                                        </p:attrNameLst>
                                      </p:cBhvr>
                                    </p:animRot>
                                    <p:animRot by="120000">
                                      <p:cBhvr>
                                        <p:cTn id="22" dur="200" fill="hold">
                                          <p:stCondLst>
                                            <p:cond delay="800"/>
                                          </p:stCondLst>
                                        </p:cTn>
                                        <p:tgtEl>
                                          <p:spTgt spid="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32" presetClass="emph" presetSubtype="0" fill="hold" grpId="1" nodeType="withEffect">
                                  <p:stCondLst>
                                    <p:cond delay="0"/>
                                  </p:stCondLst>
                                  <p:childTnLst>
                                    <p:animRot by="120000">
                                      <p:cBhvr>
                                        <p:cTn id="29" dur="100" fill="hold">
                                          <p:stCondLst>
                                            <p:cond delay="0"/>
                                          </p:stCondLst>
                                        </p:cTn>
                                        <p:tgtEl>
                                          <p:spTgt spid="14"/>
                                        </p:tgtEl>
                                        <p:attrNameLst>
                                          <p:attrName>r</p:attrName>
                                        </p:attrNameLst>
                                      </p:cBhvr>
                                    </p:animRot>
                                    <p:animRot by="-240000">
                                      <p:cBhvr>
                                        <p:cTn id="30" dur="200" fill="hold">
                                          <p:stCondLst>
                                            <p:cond delay="200"/>
                                          </p:stCondLst>
                                        </p:cTn>
                                        <p:tgtEl>
                                          <p:spTgt spid="14"/>
                                        </p:tgtEl>
                                        <p:attrNameLst>
                                          <p:attrName>r</p:attrName>
                                        </p:attrNameLst>
                                      </p:cBhvr>
                                    </p:animRot>
                                    <p:animRot by="240000">
                                      <p:cBhvr>
                                        <p:cTn id="31" dur="200" fill="hold">
                                          <p:stCondLst>
                                            <p:cond delay="400"/>
                                          </p:stCondLst>
                                        </p:cTn>
                                        <p:tgtEl>
                                          <p:spTgt spid="14"/>
                                        </p:tgtEl>
                                        <p:attrNameLst>
                                          <p:attrName>r</p:attrName>
                                        </p:attrNameLst>
                                      </p:cBhvr>
                                    </p:animRot>
                                    <p:animRot by="-240000">
                                      <p:cBhvr>
                                        <p:cTn id="32" dur="200" fill="hold">
                                          <p:stCondLst>
                                            <p:cond delay="600"/>
                                          </p:stCondLst>
                                        </p:cTn>
                                        <p:tgtEl>
                                          <p:spTgt spid="14"/>
                                        </p:tgtEl>
                                        <p:attrNameLst>
                                          <p:attrName>r</p:attrName>
                                        </p:attrNameLst>
                                      </p:cBhvr>
                                    </p:animRot>
                                    <p:animRot by="120000">
                                      <p:cBhvr>
                                        <p:cTn id="33" dur="200" fill="hold">
                                          <p:stCondLst>
                                            <p:cond delay="800"/>
                                          </p:stCondLst>
                                        </p:cTn>
                                        <p:tgtEl>
                                          <p:spTgt spid="14"/>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strVal val="#ppt_w+.3"/>
                                          </p:val>
                                        </p:tav>
                                        <p:tav tm="100000">
                                          <p:val>
                                            <p:strVal val="#ppt_w"/>
                                          </p:val>
                                        </p:tav>
                                      </p:tavLst>
                                    </p:anim>
                                    <p:anim calcmode="lin" valueType="num">
                                      <p:cBhvr>
                                        <p:cTn id="39" dur="1000" fill="hold"/>
                                        <p:tgtEl>
                                          <p:spTgt spid="11"/>
                                        </p:tgtEl>
                                        <p:attrNameLst>
                                          <p:attrName>ppt_h</p:attrName>
                                        </p:attrNameLst>
                                      </p:cBhvr>
                                      <p:tavLst>
                                        <p:tav tm="0">
                                          <p:val>
                                            <p:strVal val="#ppt_h"/>
                                          </p:val>
                                        </p:tav>
                                        <p:tav tm="100000">
                                          <p:val>
                                            <p:strVal val="#ppt_h"/>
                                          </p:val>
                                        </p:tav>
                                      </p:tavLst>
                                    </p:anim>
                                    <p:animEffect transition="in" filter="fade">
                                      <p:cBhvr>
                                        <p:cTn id="40" dur="1000"/>
                                        <p:tgtEl>
                                          <p:spTgt spid="11"/>
                                        </p:tgtEl>
                                      </p:cBhvr>
                                    </p:animEffect>
                                  </p:childTnLst>
                                </p:cTn>
                              </p:par>
                              <p:par>
                                <p:cTn id="41" presetID="32" presetClass="emph" presetSubtype="0" fill="hold" grpId="1" nodeType="withEffect">
                                  <p:stCondLst>
                                    <p:cond delay="0"/>
                                  </p:stCondLst>
                                  <p:childTnLst>
                                    <p:animRot by="120000">
                                      <p:cBhvr>
                                        <p:cTn id="42" dur="100" fill="hold">
                                          <p:stCondLst>
                                            <p:cond delay="0"/>
                                          </p:stCondLst>
                                        </p:cTn>
                                        <p:tgtEl>
                                          <p:spTgt spid="11"/>
                                        </p:tgtEl>
                                        <p:attrNameLst>
                                          <p:attrName>r</p:attrName>
                                        </p:attrNameLst>
                                      </p:cBhvr>
                                    </p:animRot>
                                    <p:animRot by="-240000">
                                      <p:cBhvr>
                                        <p:cTn id="43" dur="200" fill="hold">
                                          <p:stCondLst>
                                            <p:cond delay="200"/>
                                          </p:stCondLst>
                                        </p:cTn>
                                        <p:tgtEl>
                                          <p:spTgt spid="11"/>
                                        </p:tgtEl>
                                        <p:attrNameLst>
                                          <p:attrName>r</p:attrName>
                                        </p:attrNameLst>
                                      </p:cBhvr>
                                    </p:animRot>
                                    <p:animRot by="240000">
                                      <p:cBhvr>
                                        <p:cTn id="44" dur="200" fill="hold">
                                          <p:stCondLst>
                                            <p:cond delay="400"/>
                                          </p:stCondLst>
                                        </p:cTn>
                                        <p:tgtEl>
                                          <p:spTgt spid="11"/>
                                        </p:tgtEl>
                                        <p:attrNameLst>
                                          <p:attrName>r</p:attrName>
                                        </p:attrNameLst>
                                      </p:cBhvr>
                                    </p:animRot>
                                    <p:animRot by="-240000">
                                      <p:cBhvr>
                                        <p:cTn id="45" dur="200" fill="hold">
                                          <p:stCondLst>
                                            <p:cond delay="600"/>
                                          </p:stCondLst>
                                        </p:cTn>
                                        <p:tgtEl>
                                          <p:spTgt spid="11"/>
                                        </p:tgtEl>
                                        <p:attrNameLst>
                                          <p:attrName>r</p:attrName>
                                        </p:attrNameLst>
                                      </p:cBhvr>
                                    </p:animRot>
                                    <p:animRot by="120000">
                                      <p:cBhvr>
                                        <p:cTn id="46" dur="200" fill="hold">
                                          <p:stCondLst>
                                            <p:cond delay="800"/>
                                          </p:stCondLst>
                                        </p:cTn>
                                        <p:tgtEl>
                                          <p:spTgt spid="11"/>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1000" fill="hold"/>
                                        <p:tgtEl>
                                          <p:spTgt spid="12"/>
                                        </p:tgtEl>
                                        <p:attrNameLst>
                                          <p:attrName>ppt_w</p:attrName>
                                        </p:attrNameLst>
                                      </p:cBhvr>
                                      <p:tavLst>
                                        <p:tav tm="0">
                                          <p:val>
                                            <p:strVal val="#ppt_w+.3"/>
                                          </p:val>
                                        </p:tav>
                                        <p:tav tm="100000">
                                          <p:val>
                                            <p:strVal val="#ppt_w"/>
                                          </p:val>
                                        </p:tav>
                                      </p:tavLst>
                                    </p:anim>
                                    <p:anim calcmode="lin" valueType="num">
                                      <p:cBhvr>
                                        <p:cTn id="52" dur="1000" fill="hold"/>
                                        <p:tgtEl>
                                          <p:spTgt spid="12"/>
                                        </p:tgtEl>
                                        <p:attrNameLst>
                                          <p:attrName>ppt_h</p:attrName>
                                        </p:attrNameLst>
                                      </p:cBhvr>
                                      <p:tavLst>
                                        <p:tav tm="0">
                                          <p:val>
                                            <p:strVal val="#ppt_h"/>
                                          </p:val>
                                        </p:tav>
                                        <p:tav tm="100000">
                                          <p:val>
                                            <p:strVal val="#ppt_h"/>
                                          </p:val>
                                        </p:tav>
                                      </p:tavLst>
                                    </p:anim>
                                    <p:animEffect transition="in" filter="fade">
                                      <p:cBhvr>
                                        <p:cTn id="53" dur="1000"/>
                                        <p:tgtEl>
                                          <p:spTgt spid="12"/>
                                        </p:tgtEl>
                                      </p:cBhvr>
                                    </p:animEffect>
                                  </p:childTnLst>
                                </p:cTn>
                              </p:par>
                              <p:par>
                                <p:cTn id="54" presetID="32" presetClass="emph" presetSubtype="0" fill="hold" grpId="1" nodeType="withEffect">
                                  <p:stCondLst>
                                    <p:cond delay="0"/>
                                  </p:stCondLst>
                                  <p:childTnLst>
                                    <p:animRot by="120000">
                                      <p:cBhvr>
                                        <p:cTn id="55" dur="100" fill="hold">
                                          <p:stCondLst>
                                            <p:cond delay="0"/>
                                          </p:stCondLst>
                                        </p:cTn>
                                        <p:tgtEl>
                                          <p:spTgt spid="12"/>
                                        </p:tgtEl>
                                        <p:attrNameLst>
                                          <p:attrName>r</p:attrName>
                                        </p:attrNameLst>
                                      </p:cBhvr>
                                    </p:animRot>
                                    <p:animRot by="-240000">
                                      <p:cBhvr>
                                        <p:cTn id="56" dur="200" fill="hold">
                                          <p:stCondLst>
                                            <p:cond delay="200"/>
                                          </p:stCondLst>
                                        </p:cTn>
                                        <p:tgtEl>
                                          <p:spTgt spid="12"/>
                                        </p:tgtEl>
                                        <p:attrNameLst>
                                          <p:attrName>r</p:attrName>
                                        </p:attrNameLst>
                                      </p:cBhvr>
                                    </p:animRot>
                                    <p:animRot by="240000">
                                      <p:cBhvr>
                                        <p:cTn id="57" dur="200" fill="hold">
                                          <p:stCondLst>
                                            <p:cond delay="400"/>
                                          </p:stCondLst>
                                        </p:cTn>
                                        <p:tgtEl>
                                          <p:spTgt spid="12"/>
                                        </p:tgtEl>
                                        <p:attrNameLst>
                                          <p:attrName>r</p:attrName>
                                        </p:attrNameLst>
                                      </p:cBhvr>
                                    </p:animRot>
                                    <p:animRot by="-240000">
                                      <p:cBhvr>
                                        <p:cTn id="58" dur="200" fill="hold">
                                          <p:stCondLst>
                                            <p:cond delay="600"/>
                                          </p:stCondLst>
                                        </p:cTn>
                                        <p:tgtEl>
                                          <p:spTgt spid="12"/>
                                        </p:tgtEl>
                                        <p:attrNameLst>
                                          <p:attrName>r</p:attrName>
                                        </p:attrNameLst>
                                      </p:cBhvr>
                                    </p:animRot>
                                    <p:animRot by="120000">
                                      <p:cBhvr>
                                        <p:cTn id="59" dur="200" fill="hold">
                                          <p:stCondLst>
                                            <p:cond delay="800"/>
                                          </p:stCondLst>
                                        </p:cTn>
                                        <p:tgtEl>
                                          <p:spTgt spid="12"/>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32" presetClass="emph" presetSubtype="0" fill="hold" grpId="1" nodeType="withEffect">
                                  <p:stCondLst>
                                    <p:cond delay="0"/>
                                  </p:stCondLst>
                                  <p:childTnLst>
                                    <p:animRot by="120000">
                                      <p:cBhvr>
                                        <p:cTn id="66" dur="100" fill="hold">
                                          <p:stCondLst>
                                            <p:cond delay="0"/>
                                          </p:stCondLst>
                                        </p:cTn>
                                        <p:tgtEl>
                                          <p:spTgt spid="15"/>
                                        </p:tgtEl>
                                        <p:attrNameLst>
                                          <p:attrName>r</p:attrName>
                                        </p:attrNameLst>
                                      </p:cBhvr>
                                    </p:animRot>
                                    <p:animRot by="-240000">
                                      <p:cBhvr>
                                        <p:cTn id="67" dur="200" fill="hold">
                                          <p:stCondLst>
                                            <p:cond delay="200"/>
                                          </p:stCondLst>
                                        </p:cTn>
                                        <p:tgtEl>
                                          <p:spTgt spid="15"/>
                                        </p:tgtEl>
                                        <p:attrNameLst>
                                          <p:attrName>r</p:attrName>
                                        </p:attrNameLst>
                                      </p:cBhvr>
                                    </p:animRot>
                                    <p:animRot by="240000">
                                      <p:cBhvr>
                                        <p:cTn id="68" dur="200" fill="hold">
                                          <p:stCondLst>
                                            <p:cond delay="400"/>
                                          </p:stCondLst>
                                        </p:cTn>
                                        <p:tgtEl>
                                          <p:spTgt spid="15"/>
                                        </p:tgtEl>
                                        <p:attrNameLst>
                                          <p:attrName>r</p:attrName>
                                        </p:attrNameLst>
                                      </p:cBhvr>
                                    </p:animRot>
                                    <p:animRot by="-240000">
                                      <p:cBhvr>
                                        <p:cTn id="69" dur="200" fill="hold">
                                          <p:stCondLst>
                                            <p:cond delay="600"/>
                                          </p:stCondLst>
                                        </p:cTn>
                                        <p:tgtEl>
                                          <p:spTgt spid="15"/>
                                        </p:tgtEl>
                                        <p:attrNameLst>
                                          <p:attrName>r</p:attrName>
                                        </p:attrNameLst>
                                      </p:cBhvr>
                                    </p:animRot>
                                    <p:animRot by="120000">
                                      <p:cBhvr>
                                        <p:cTn id="70" dur="200" fill="hold">
                                          <p:stCondLst>
                                            <p:cond delay="800"/>
                                          </p:stCondLst>
                                        </p:cTn>
                                        <p:tgtEl>
                                          <p:spTgt spid="15"/>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up)">
                                      <p:cBhvr>
                                        <p:cTn id="75" dur="500"/>
                                        <p:tgtEl>
                                          <p:spTgt spid="22"/>
                                        </p:tgtEl>
                                      </p:cBhvr>
                                    </p:animEffect>
                                  </p:childTnLst>
                                </p:cTn>
                              </p:par>
                              <p:par>
                                <p:cTn id="76" presetID="32" presetClass="emph" presetSubtype="0" fill="hold" nodeType="withEffect">
                                  <p:stCondLst>
                                    <p:cond delay="0"/>
                                  </p:stCondLst>
                                  <p:childTnLst>
                                    <p:animRot by="120000">
                                      <p:cBhvr>
                                        <p:cTn id="77" dur="100" fill="hold">
                                          <p:stCondLst>
                                            <p:cond delay="0"/>
                                          </p:stCondLst>
                                        </p:cTn>
                                        <p:tgtEl>
                                          <p:spTgt spid="22"/>
                                        </p:tgtEl>
                                        <p:attrNameLst>
                                          <p:attrName>r</p:attrName>
                                        </p:attrNameLst>
                                      </p:cBhvr>
                                    </p:animRot>
                                    <p:animRot by="-240000">
                                      <p:cBhvr>
                                        <p:cTn id="78" dur="200" fill="hold">
                                          <p:stCondLst>
                                            <p:cond delay="200"/>
                                          </p:stCondLst>
                                        </p:cTn>
                                        <p:tgtEl>
                                          <p:spTgt spid="22"/>
                                        </p:tgtEl>
                                        <p:attrNameLst>
                                          <p:attrName>r</p:attrName>
                                        </p:attrNameLst>
                                      </p:cBhvr>
                                    </p:animRot>
                                    <p:animRot by="240000">
                                      <p:cBhvr>
                                        <p:cTn id="79" dur="200" fill="hold">
                                          <p:stCondLst>
                                            <p:cond delay="400"/>
                                          </p:stCondLst>
                                        </p:cTn>
                                        <p:tgtEl>
                                          <p:spTgt spid="22"/>
                                        </p:tgtEl>
                                        <p:attrNameLst>
                                          <p:attrName>r</p:attrName>
                                        </p:attrNameLst>
                                      </p:cBhvr>
                                    </p:animRot>
                                    <p:animRot by="-240000">
                                      <p:cBhvr>
                                        <p:cTn id="80" dur="200" fill="hold">
                                          <p:stCondLst>
                                            <p:cond delay="600"/>
                                          </p:stCondLst>
                                        </p:cTn>
                                        <p:tgtEl>
                                          <p:spTgt spid="22"/>
                                        </p:tgtEl>
                                        <p:attrNameLst>
                                          <p:attrName>r</p:attrName>
                                        </p:attrNameLst>
                                      </p:cBhvr>
                                    </p:animRot>
                                    <p:animRot by="120000">
                                      <p:cBhvr>
                                        <p:cTn id="81" dur="200" fill="hold">
                                          <p:stCondLst>
                                            <p:cond delay="800"/>
                                          </p:stCondLst>
                                        </p:cTn>
                                        <p:tgtEl>
                                          <p:spTgt spid="22"/>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par>
                                <p:cTn id="90" presetID="32" presetClass="emph" presetSubtype="0" fill="hold" nodeType="withEffect">
                                  <p:stCondLst>
                                    <p:cond delay="0"/>
                                  </p:stCondLst>
                                  <p:childTnLst>
                                    <p:animRot by="120000">
                                      <p:cBhvr>
                                        <p:cTn id="91" dur="100" fill="hold">
                                          <p:stCondLst>
                                            <p:cond delay="0"/>
                                          </p:stCondLst>
                                        </p:cTn>
                                        <p:tgtEl>
                                          <p:spTgt spid="33"/>
                                        </p:tgtEl>
                                        <p:attrNameLst>
                                          <p:attrName>r</p:attrName>
                                        </p:attrNameLst>
                                      </p:cBhvr>
                                    </p:animRot>
                                    <p:animRot by="-240000">
                                      <p:cBhvr>
                                        <p:cTn id="92" dur="200" fill="hold">
                                          <p:stCondLst>
                                            <p:cond delay="200"/>
                                          </p:stCondLst>
                                        </p:cTn>
                                        <p:tgtEl>
                                          <p:spTgt spid="33"/>
                                        </p:tgtEl>
                                        <p:attrNameLst>
                                          <p:attrName>r</p:attrName>
                                        </p:attrNameLst>
                                      </p:cBhvr>
                                    </p:animRot>
                                    <p:animRot by="240000">
                                      <p:cBhvr>
                                        <p:cTn id="93" dur="200" fill="hold">
                                          <p:stCondLst>
                                            <p:cond delay="400"/>
                                          </p:stCondLst>
                                        </p:cTn>
                                        <p:tgtEl>
                                          <p:spTgt spid="33"/>
                                        </p:tgtEl>
                                        <p:attrNameLst>
                                          <p:attrName>r</p:attrName>
                                        </p:attrNameLst>
                                      </p:cBhvr>
                                    </p:animRot>
                                    <p:animRot by="-240000">
                                      <p:cBhvr>
                                        <p:cTn id="94" dur="200" fill="hold">
                                          <p:stCondLst>
                                            <p:cond delay="600"/>
                                          </p:stCondLst>
                                        </p:cTn>
                                        <p:tgtEl>
                                          <p:spTgt spid="33"/>
                                        </p:tgtEl>
                                        <p:attrNameLst>
                                          <p:attrName>r</p:attrName>
                                        </p:attrNameLst>
                                      </p:cBhvr>
                                    </p:animRot>
                                    <p:animRot by="120000">
                                      <p:cBhvr>
                                        <p:cTn id="95" dur="200" fill="hold">
                                          <p:stCondLst>
                                            <p:cond delay="800"/>
                                          </p:stCondLst>
                                        </p:cTn>
                                        <p:tgtEl>
                                          <p:spTgt spid="33"/>
                                        </p:tgtEl>
                                        <p:attrNameLst>
                                          <p:attrName>r</p:attrName>
                                        </p:attrNameLst>
                                      </p:cBhvr>
                                    </p:animRot>
                                  </p:childTnLst>
                                </p:cTn>
                              </p:par>
                              <p:par>
                                <p:cTn id="96" presetID="32" presetClass="emph" presetSubtype="0" fill="hold" nodeType="withEffect">
                                  <p:stCondLst>
                                    <p:cond delay="0"/>
                                  </p:stCondLst>
                                  <p:childTnLst>
                                    <p:animRot by="120000">
                                      <p:cBhvr>
                                        <p:cTn id="97" dur="100" fill="hold">
                                          <p:stCondLst>
                                            <p:cond delay="0"/>
                                          </p:stCondLst>
                                        </p:cTn>
                                        <p:tgtEl>
                                          <p:spTgt spid="32"/>
                                        </p:tgtEl>
                                        <p:attrNameLst>
                                          <p:attrName>r</p:attrName>
                                        </p:attrNameLst>
                                      </p:cBhvr>
                                    </p:animRot>
                                    <p:animRot by="-240000">
                                      <p:cBhvr>
                                        <p:cTn id="98" dur="200" fill="hold">
                                          <p:stCondLst>
                                            <p:cond delay="200"/>
                                          </p:stCondLst>
                                        </p:cTn>
                                        <p:tgtEl>
                                          <p:spTgt spid="32"/>
                                        </p:tgtEl>
                                        <p:attrNameLst>
                                          <p:attrName>r</p:attrName>
                                        </p:attrNameLst>
                                      </p:cBhvr>
                                    </p:animRot>
                                    <p:animRot by="240000">
                                      <p:cBhvr>
                                        <p:cTn id="99" dur="200" fill="hold">
                                          <p:stCondLst>
                                            <p:cond delay="400"/>
                                          </p:stCondLst>
                                        </p:cTn>
                                        <p:tgtEl>
                                          <p:spTgt spid="32"/>
                                        </p:tgtEl>
                                        <p:attrNameLst>
                                          <p:attrName>r</p:attrName>
                                        </p:attrNameLst>
                                      </p:cBhvr>
                                    </p:animRot>
                                    <p:animRot by="-240000">
                                      <p:cBhvr>
                                        <p:cTn id="100" dur="200" fill="hold">
                                          <p:stCondLst>
                                            <p:cond delay="600"/>
                                          </p:stCondLst>
                                        </p:cTn>
                                        <p:tgtEl>
                                          <p:spTgt spid="32"/>
                                        </p:tgtEl>
                                        <p:attrNameLst>
                                          <p:attrName>r</p:attrName>
                                        </p:attrNameLst>
                                      </p:cBhvr>
                                    </p:animRot>
                                    <p:animRot by="120000">
                                      <p:cBhvr>
                                        <p:cTn id="101" dur="200" fill="hold">
                                          <p:stCondLst>
                                            <p:cond delay="800"/>
                                          </p:stCondLst>
                                        </p:cTn>
                                        <p:tgtEl>
                                          <p:spTgt spid="32"/>
                                        </p:tgtEl>
                                        <p:attrNameLst>
                                          <p:attrName>r</p:attrName>
                                        </p:attrNameLst>
                                      </p:cBhvr>
                                    </p:animRot>
                                  </p:childTnLst>
                                </p:cTn>
                              </p:par>
                            </p:childTnLst>
                          </p:cTn>
                        </p:par>
                      </p:childTnLst>
                    </p:cTn>
                  </p:par>
                  <p:par>
                    <p:cTn id="102" fill="hold">
                      <p:stCondLst>
                        <p:cond delay="indefinite"/>
                      </p:stCondLst>
                      <p:childTnLst>
                        <p:par>
                          <p:cTn id="103" fill="hold">
                            <p:stCondLst>
                              <p:cond delay="0"/>
                            </p:stCondLst>
                            <p:childTnLst>
                              <p:par>
                                <p:cTn id="104" presetID="50" presetClass="entr" presetSubtype="0" decel="100000" fill="hold" grpId="0" nodeType="clickEffect">
                                  <p:stCondLst>
                                    <p:cond delay="0"/>
                                  </p:stCondLst>
                                  <p:childTnLst>
                                    <p:set>
                                      <p:cBhvr>
                                        <p:cTn id="105" dur="1" fill="hold">
                                          <p:stCondLst>
                                            <p:cond delay="0"/>
                                          </p:stCondLst>
                                        </p:cTn>
                                        <p:tgtEl>
                                          <p:spTgt spid="10"/>
                                        </p:tgtEl>
                                        <p:attrNameLst>
                                          <p:attrName>style.visibility</p:attrName>
                                        </p:attrNameLst>
                                      </p:cBhvr>
                                      <p:to>
                                        <p:strVal val="visible"/>
                                      </p:to>
                                    </p:set>
                                    <p:anim calcmode="lin" valueType="num">
                                      <p:cBhvr>
                                        <p:cTn id="106" dur="1000" fill="hold"/>
                                        <p:tgtEl>
                                          <p:spTgt spid="10"/>
                                        </p:tgtEl>
                                        <p:attrNameLst>
                                          <p:attrName>ppt_w</p:attrName>
                                        </p:attrNameLst>
                                      </p:cBhvr>
                                      <p:tavLst>
                                        <p:tav tm="0">
                                          <p:val>
                                            <p:strVal val="#ppt_w+.3"/>
                                          </p:val>
                                        </p:tav>
                                        <p:tav tm="100000">
                                          <p:val>
                                            <p:strVal val="#ppt_w"/>
                                          </p:val>
                                        </p:tav>
                                      </p:tavLst>
                                    </p:anim>
                                    <p:anim calcmode="lin" valueType="num">
                                      <p:cBhvr>
                                        <p:cTn id="107" dur="1000" fill="hold"/>
                                        <p:tgtEl>
                                          <p:spTgt spid="10"/>
                                        </p:tgtEl>
                                        <p:attrNameLst>
                                          <p:attrName>ppt_h</p:attrName>
                                        </p:attrNameLst>
                                      </p:cBhvr>
                                      <p:tavLst>
                                        <p:tav tm="0">
                                          <p:val>
                                            <p:strVal val="#ppt_h"/>
                                          </p:val>
                                        </p:tav>
                                        <p:tav tm="100000">
                                          <p:val>
                                            <p:strVal val="#ppt_h"/>
                                          </p:val>
                                        </p:tav>
                                      </p:tavLst>
                                    </p:anim>
                                    <p:animEffect transition="in" filter="fade">
                                      <p:cBhvr>
                                        <p:cTn id="108" dur="1000"/>
                                        <p:tgtEl>
                                          <p:spTgt spid="10"/>
                                        </p:tgtEl>
                                      </p:cBhvr>
                                    </p:animEffect>
                                  </p:childTnLst>
                                </p:cTn>
                              </p:par>
                              <p:par>
                                <p:cTn id="109" presetID="32" presetClass="emph" presetSubtype="0" fill="hold" grpId="1" nodeType="withEffect">
                                  <p:stCondLst>
                                    <p:cond delay="0"/>
                                  </p:stCondLst>
                                  <p:childTnLst>
                                    <p:animRot by="120000">
                                      <p:cBhvr>
                                        <p:cTn id="110" dur="100" fill="hold">
                                          <p:stCondLst>
                                            <p:cond delay="0"/>
                                          </p:stCondLst>
                                        </p:cTn>
                                        <p:tgtEl>
                                          <p:spTgt spid="10"/>
                                        </p:tgtEl>
                                        <p:attrNameLst>
                                          <p:attrName>r</p:attrName>
                                        </p:attrNameLst>
                                      </p:cBhvr>
                                    </p:animRot>
                                    <p:animRot by="-240000">
                                      <p:cBhvr>
                                        <p:cTn id="111" dur="200" fill="hold">
                                          <p:stCondLst>
                                            <p:cond delay="200"/>
                                          </p:stCondLst>
                                        </p:cTn>
                                        <p:tgtEl>
                                          <p:spTgt spid="10"/>
                                        </p:tgtEl>
                                        <p:attrNameLst>
                                          <p:attrName>r</p:attrName>
                                        </p:attrNameLst>
                                      </p:cBhvr>
                                    </p:animRot>
                                    <p:animRot by="240000">
                                      <p:cBhvr>
                                        <p:cTn id="112" dur="200" fill="hold">
                                          <p:stCondLst>
                                            <p:cond delay="400"/>
                                          </p:stCondLst>
                                        </p:cTn>
                                        <p:tgtEl>
                                          <p:spTgt spid="10"/>
                                        </p:tgtEl>
                                        <p:attrNameLst>
                                          <p:attrName>r</p:attrName>
                                        </p:attrNameLst>
                                      </p:cBhvr>
                                    </p:animRot>
                                    <p:animRot by="-240000">
                                      <p:cBhvr>
                                        <p:cTn id="113" dur="200" fill="hold">
                                          <p:stCondLst>
                                            <p:cond delay="600"/>
                                          </p:stCondLst>
                                        </p:cTn>
                                        <p:tgtEl>
                                          <p:spTgt spid="10"/>
                                        </p:tgtEl>
                                        <p:attrNameLst>
                                          <p:attrName>r</p:attrName>
                                        </p:attrNameLst>
                                      </p:cBhvr>
                                    </p:animRot>
                                    <p:animRot by="120000">
                                      <p:cBhvr>
                                        <p:cTn id="114" dur="200" fill="hold">
                                          <p:stCondLst>
                                            <p:cond delay="800"/>
                                          </p:stCondLst>
                                        </p:cTn>
                                        <p:tgtEl>
                                          <p:spTgt spid="10"/>
                                        </p:tgtEl>
                                        <p:attrNameLst>
                                          <p:attrName>r</p:attrName>
                                        </p:attrNameLst>
                                      </p:cBhvr>
                                    </p:animRot>
                                  </p:childTnLst>
                                </p:cTn>
                              </p:par>
                            </p:childTnLst>
                          </p:cTn>
                        </p:par>
                      </p:childTnLst>
                    </p:cTn>
                  </p:par>
                  <p:par>
                    <p:cTn id="115" fill="hold">
                      <p:stCondLst>
                        <p:cond delay="indefinite"/>
                      </p:stCondLst>
                      <p:childTnLst>
                        <p:par>
                          <p:cTn id="116" fill="hold">
                            <p:stCondLst>
                              <p:cond delay="0"/>
                            </p:stCondLst>
                            <p:childTnLst>
                              <p:par>
                                <p:cTn id="117" presetID="50" presetClass="entr" presetSubtype="0" decel="100000" fill="hold" nodeType="clickEffect">
                                  <p:stCondLst>
                                    <p:cond delay="0"/>
                                  </p:stCondLst>
                                  <p:childTnLst>
                                    <p:set>
                                      <p:cBhvr>
                                        <p:cTn id="118" dur="1" fill="hold">
                                          <p:stCondLst>
                                            <p:cond delay="0"/>
                                          </p:stCondLst>
                                        </p:cTn>
                                        <p:tgtEl>
                                          <p:spTgt spid="17">
                                            <p:txEl>
                                              <p:pRg st="0" end="0"/>
                                            </p:txEl>
                                          </p:spTgt>
                                        </p:tgtEl>
                                        <p:attrNameLst>
                                          <p:attrName>style.visibility</p:attrName>
                                        </p:attrNameLst>
                                      </p:cBhvr>
                                      <p:to>
                                        <p:strVal val="visible"/>
                                      </p:to>
                                    </p:set>
                                    <p:anim calcmode="lin" valueType="num">
                                      <p:cBhvr>
                                        <p:cTn id="119" dur="1000" fill="hold"/>
                                        <p:tgtEl>
                                          <p:spTgt spid="17">
                                            <p:txEl>
                                              <p:pRg st="0" end="0"/>
                                            </p:txEl>
                                          </p:spTgt>
                                        </p:tgtEl>
                                        <p:attrNameLst>
                                          <p:attrName>ppt_w</p:attrName>
                                        </p:attrNameLst>
                                      </p:cBhvr>
                                      <p:tavLst>
                                        <p:tav tm="0">
                                          <p:val>
                                            <p:strVal val="#ppt_w+.3"/>
                                          </p:val>
                                        </p:tav>
                                        <p:tav tm="100000">
                                          <p:val>
                                            <p:strVal val="#ppt_w"/>
                                          </p:val>
                                        </p:tav>
                                      </p:tavLst>
                                    </p:anim>
                                    <p:anim calcmode="lin" valueType="num">
                                      <p:cBhvr>
                                        <p:cTn id="120" dur="1000" fill="hold"/>
                                        <p:tgtEl>
                                          <p:spTgt spid="17">
                                            <p:txEl>
                                              <p:pRg st="0" end="0"/>
                                            </p:txEl>
                                          </p:spTgt>
                                        </p:tgtEl>
                                        <p:attrNameLst>
                                          <p:attrName>ppt_h</p:attrName>
                                        </p:attrNameLst>
                                      </p:cBhvr>
                                      <p:tavLst>
                                        <p:tav tm="0">
                                          <p:val>
                                            <p:strVal val="#ppt_h"/>
                                          </p:val>
                                        </p:tav>
                                        <p:tav tm="100000">
                                          <p:val>
                                            <p:strVal val="#ppt_h"/>
                                          </p:val>
                                        </p:tav>
                                      </p:tavLst>
                                    </p:anim>
                                    <p:animEffect transition="in" filter="fade">
                                      <p:cBhvr>
                                        <p:cTn id="121" dur="1000"/>
                                        <p:tgtEl>
                                          <p:spTgt spid="17">
                                            <p:txEl>
                                              <p:pRg st="0" end="0"/>
                                            </p:txEl>
                                          </p:spTgt>
                                        </p:tgtEl>
                                      </p:cBhvr>
                                    </p:animEffect>
                                  </p:childTnLst>
                                </p:cTn>
                              </p:par>
                              <p:par>
                                <p:cTn id="122" presetID="32" presetClass="emph" presetSubtype="0" fill="hold" grpId="0" nodeType="withEffect">
                                  <p:stCondLst>
                                    <p:cond delay="0"/>
                                  </p:stCondLst>
                                  <p:childTnLst>
                                    <p:animRot by="120000">
                                      <p:cBhvr>
                                        <p:cTn id="123" dur="100" fill="hold">
                                          <p:stCondLst>
                                            <p:cond delay="0"/>
                                          </p:stCondLst>
                                        </p:cTn>
                                        <p:tgtEl>
                                          <p:spTgt spid="17">
                                            <p:txEl>
                                              <p:pRg st="0" end="0"/>
                                            </p:txEl>
                                          </p:spTgt>
                                        </p:tgtEl>
                                        <p:attrNameLst>
                                          <p:attrName>r</p:attrName>
                                        </p:attrNameLst>
                                      </p:cBhvr>
                                    </p:animRot>
                                    <p:animRot by="-240000">
                                      <p:cBhvr>
                                        <p:cTn id="124" dur="200" fill="hold">
                                          <p:stCondLst>
                                            <p:cond delay="200"/>
                                          </p:stCondLst>
                                        </p:cTn>
                                        <p:tgtEl>
                                          <p:spTgt spid="17">
                                            <p:txEl>
                                              <p:pRg st="0" end="0"/>
                                            </p:txEl>
                                          </p:spTgt>
                                        </p:tgtEl>
                                        <p:attrNameLst>
                                          <p:attrName>r</p:attrName>
                                        </p:attrNameLst>
                                      </p:cBhvr>
                                    </p:animRot>
                                    <p:animRot by="240000">
                                      <p:cBhvr>
                                        <p:cTn id="125" dur="200" fill="hold">
                                          <p:stCondLst>
                                            <p:cond delay="400"/>
                                          </p:stCondLst>
                                        </p:cTn>
                                        <p:tgtEl>
                                          <p:spTgt spid="17">
                                            <p:txEl>
                                              <p:pRg st="0" end="0"/>
                                            </p:txEl>
                                          </p:spTgt>
                                        </p:tgtEl>
                                        <p:attrNameLst>
                                          <p:attrName>r</p:attrName>
                                        </p:attrNameLst>
                                      </p:cBhvr>
                                    </p:animRot>
                                    <p:animRot by="-240000">
                                      <p:cBhvr>
                                        <p:cTn id="126" dur="200" fill="hold">
                                          <p:stCondLst>
                                            <p:cond delay="600"/>
                                          </p:stCondLst>
                                        </p:cTn>
                                        <p:tgtEl>
                                          <p:spTgt spid="17">
                                            <p:txEl>
                                              <p:pRg st="0" end="0"/>
                                            </p:txEl>
                                          </p:spTgt>
                                        </p:tgtEl>
                                        <p:attrNameLst>
                                          <p:attrName>r</p:attrName>
                                        </p:attrNameLst>
                                      </p:cBhvr>
                                    </p:animRot>
                                    <p:animRot by="120000">
                                      <p:cBhvr>
                                        <p:cTn id="127" dur="200" fill="hold">
                                          <p:stCondLst>
                                            <p:cond delay="800"/>
                                          </p:stCondLst>
                                        </p:cTn>
                                        <p:tgtEl>
                                          <p:spTgt spid="17">
                                            <p:txEl>
                                              <p:pRg st="0" end="0"/>
                                            </p:txEl>
                                          </p:spTgt>
                                        </p:tgtEl>
                                        <p:attrNameLst>
                                          <p:attrName>r</p:attrName>
                                        </p:attrNameLst>
                                      </p:cBhvr>
                                    </p:animRo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6"/>
                                        </p:tgtEl>
                                        <p:attrNameLst>
                                          <p:attrName>style.visibility</p:attrName>
                                        </p:attrNameLst>
                                      </p:cBhvr>
                                      <p:to>
                                        <p:strVal val="visible"/>
                                      </p:to>
                                    </p:set>
                                    <p:animEffect transition="in" filter="fade">
                                      <p:cBhvr>
                                        <p:cTn id="132" dur="500"/>
                                        <p:tgtEl>
                                          <p:spTgt spid="16"/>
                                        </p:tgtEl>
                                      </p:cBhvr>
                                    </p:animEffect>
                                  </p:childTnLst>
                                </p:cTn>
                              </p:par>
                              <p:par>
                                <p:cTn id="133" presetID="32" presetClass="emph" presetSubtype="0" fill="hold" grpId="1" nodeType="withEffect">
                                  <p:stCondLst>
                                    <p:cond delay="0"/>
                                  </p:stCondLst>
                                  <p:childTnLst>
                                    <p:animRot by="120000">
                                      <p:cBhvr>
                                        <p:cTn id="134" dur="100" fill="hold">
                                          <p:stCondLst>
                                            <p:cond delay="0"/>
                                          </p:stCondLst>
                                        </p:cTn>
                                        <p:tgtEl>
                                          <p:spTgt spid="16"/>
                                        </p:tgtEl>
                                        <p:attrNameLst>
                                          <p:attrName>r</p:attrName>
                                        </p:attrNameLst>
                                      </p:cBhvr>
                                    </p:animRot>
                                    <p:animRot by="-240000">
                                      <p:cBhvr>
                                        <p:cTn id="135" dur="200" fill="hold">
                                          <p:stCondLst>
                                            <p:cond delay="200"/>
                                          </p:stCondLst>
                                        </p:cTn>
                                        <p:tgtEl>
                                          <p:spTgt spid="16"/>
                                        </p:tgtEl>
                                        <p:attrNameLst>
                                          <p:attrName>r</p:attrName>
                                        </p:attrNameLst>
                                      </p:cBhvr>
                                    </p:animRot>
                                    <p:animRot by="240000">
                                      <p:cBhvr>
                                        <p:cTn id="136" dur="200" fill="hold">
                                          <p:stCondLst>
                                            <p:cond delay="400"/>
                                          </p:stCondLst>
                                        </p:cTn>
                                        <p:tgtEl>
                                          <p:spTgt spid="16"/>
                                        </p:tgtEl>
                                        <p:attrNameLst>
                                          <p:attrName>r</p:attrName>
                                        </p:attrNameLst>
                                      </p:cBhvr>
                                    </p:animRot>
                                    <p:animRot by="-240000">
                                      <p:cBhvr>
                                        <p:cTn id="137" dur="200" fill="hold">
                                          <p:stCondLst>
                                            <p:cond delay="600"/>
                                          </p:stCondLst>
                                        </p:cTn>
                                        <p:tgtEl>
                                          <p:spTgt spid="16"/>
                                        </p:tgtEl>
                                        <p:attrNameLst>
                                          <p:attrName>r</p:attrName>
                                        </p:attrNameLst>
                                      </p:cBhvr>
                                    </p:animRot>
                                    <p:animRot by="120000">
                                      <p:cBhvr>
                                        <p:cTn id="138" dur="200" fill="hold">
                                          <p:stCondLst>
                                            <p:cond delay="800"/>
                                          </p:stCondLst>
                                        </p:cTn>
                                        <p:tgtEl>
                                          <p:spTgt spid="16"/>
                                        </p:tgtEl>
                                        <p:attrNameLst>
                                          <p:attrName>r</p:attrName>
                                        </p:attrNameLst>
                                      </p:cBhvr>
                                    </p:animRot>
                                  </p:childTnLst>
                                </p:cTn>
                              </p:par>
                            </p:childTnLst>
                          </p:cTn>
                        </p:par>
                      </p:childTnLst>
                    </p:cTn>
                  </p:par>
                  <p:par>
                    <p:cTn id="139" fill="hold">
                      <p:stCondLst>
                        <p:cond delay="indefinite"/>
                      </p:stCondLst>
                      <p:childTnLst>
                        <p:par>
                          <p:cTn id="140" fill="hold">
                            <p:stCondLst>
                              <p:cond delay="0"/>
                            </p:stCondLst>
                            <p:childTnLst>
                              <p:par>
                                <p:cTn id="141" presetID="19" presetClass="emph" presetSubtype="0" fill="hold" grpId="2" nodeType="clickEffect">
                                  <p:stCondLst>
                                    <p:cond delay="0"/>
                                  </p:stCondLst>
                                  <p:childTnLst>
                                    <p:animClr clrSpc="rgb" dir="cw">
                                      <p:cBhvr override="childStyle">
                                        <p:cTn id="142" dur="500" fill="hold"/>
                                        <p:tgtEl>
                                          <p:spTgt spid="10"/>
                                        </p:tgtEl>
                                        <p:attrNameLst>
                                          <p:attrName>style.color</p:attrName>
                                        </p:attrNameLst>
                                      </p:cBhvr>
                                      <p:to>
                                        <a:srgbClr val="FF0000"/>
                                      </p:to>
                                    </p:animClr>
                                    <p:animClr clrSpc="rgb" dir="cw">
                                      <p:cBhvr>
                                        <p:cTn id="143" dur="500" fill="hold"/>
                                        <p:tgtEl>
                                          <p:spTgt spid="10"/>
                                        </p:tgtEl>
                                        <p:attrNameLst>
                                          <p:attrName>fillcolor</p:attrName>
                                        </p:attrNameLst>
                                      </p:cBhvr>
                                      <p:to>
                                        <a:srgbClr val="FF0000"/>
                                      </p:to>
                                    </p:animClr>
                                    <p:set>
                                      <p:cBhvr>
                                        <p:cTn id="144" dur="500" fill="hold"/>
                                        <p:tgtEl>
                                          <p:spTgt spid="10"/>
                                        </p:tgtEl>
                                        <p:attrNameLst>
                                          <p:attrName>fill.type</p:attrName>
                                        </p:attrNameLst>
                                      </p:cBhvr>
                                      <p:to>
                                        <p:strVal val="solid"/>
                                      </p:to>
                                    </p:set>
                                    <p:set>
                                      <p:cBhvr>
                                        <p:cTn id="145" dur="500" fill="hold"/>
                                        <p:tgtEl>
                                          <p:spTgt spid="10"/>
                                        </p:tgtEl>
                                        <p:attrNameLst>
                                          <p:attrName>fill.on</p:attrName>
                                        </p:attrNameLst>
                                      </p:cBhvr>
                                      <p:to>
                                        <p:strVal val="true"/>
                                      </p:to>
                                    </p:set>
                                  </p:childTnLst>
                                </p:cTn>
                              </p:par>
                              <p:par>
                                <p:cTn id="146" presetID="32" presetClass="emph" presetSubtype="0" fill="hold" grpId="3" nodeType="withEffect">
                                  <p:stCondLst>
                                    <p:cond delay="0"/>
                                  </p:stCondLst>
                                  <p:childTnLst>
                                    <p:animRot by="120000">
                                      <p:cBhvr>
                                        <p:cTn id="147" dur="100" fill="hold">
                                          <p:stCondLst>
                                            <p:cond delay="0"/>
                                          </p:stCondLst>
                                        </p:cTn>
                                        <p:tgtEl>
                                          <p:spTgt spid="10"/>
                                        </p:tgtEl>
                                        <p:attrNameLst>
                                          <p:attrName>r</p:attrName>
                                        </p:attrNameLst>
                                      </p:cBhvr>
                                    </p:animRot>
                                    <p:animRot by="-240000">
                                      <p:cBhvr>
                                        <p:cTn id="148" dur="200" fill="hold">
                                          <p:stCondLst>
                                            <p:cond delay="200"/>
                                          </p:stCondLst>
                                        </p:cTn>
                                        <p:tgtEl>
                                          <p:spTgt spid="10"/>
                                        </p:tgtEl>
                                        <p:attrNameLst>
                                          <p:attrName>r</p:attrName>
                                        </p:attrNameLst>
                                      </p:cBhvr>
                                    </p:animRot>
                                    <p:animRot by="240000">
                                      <p:cBhvr>
                                        <p:cTn id="149" dur="200" fill="hold">
                                          <p:stCondLst>
                                            <p:cond delay="400"/>
                                          </p:stCondLst>
                                        </p:cTn>
                                        <p:tgtEl>
                                          <p:spTgt spid="10"/>
                                        </p:tgtEl>
                                        <p:attrNameLst>
                                          <p:attrName>r</p:attrName>
                                        </p:attrNameLst>
                                      </p:cBhvr>
                                    </p:animRot>
                                    <p:animRot by="-240000">
                                      <p:cBhvr>
                                        <p:cTn id="150" dur="200" fill="hold">
                                          <p:stCondLst>
                                            <p:cond delay="600"/>
                                          </p:stCondLst>
                                        </p:cTn>
                                        <p:tgtEl>
                                          <p:spTgt spid="10"/>
                                        </p:tgtEl>
                                        <p:attrNameLst>
                                          <p:attrName>r</p:attrName>
                                        </p:attrNameLst>
                                      </p:cBhvr>
                                    </p:animRot>
                                    <p:animRot by="120000">
                                      <p:cBhvr>
                                        <p:cTn id="151"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P spid="11" grpId="0" animBg="1"/>
      <p:bldP spid="11" grpId="1" animBg="1"/>
      <p:bldP spid="14" grpId="0"/>
      <p:bldP spid="14" grpId="1"/>
      <p:bldP spid="15" grpId="0"/>
      <p:bldP spid="15" grpId="1"/>
      <p:bldP spid="16" grpId="0"/>
      <p:bldP spid="16" grpId="1"/>
      <p:bldP spid="9" grpId="0"/>
      <p:bldP spid="9" grpId="1"/>
      <p:bldP spid="12" grpId="0"/>
      <p:bldP spid="12" grpId="1"/>
      <p:bldP spid="17"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F8F48C0-A782-650A-32D0-B51D52E86F3A}"/>
              </a:ext>
            </a:extLst>
          </p:cNvPr>
          <p:cNvPicPr>
            <a:picLocks noChangeAspect="1"/>
          </p:cNvPicPr>
          <p:nvPr/>
        </p:nvPicPr>
        <p:blipFill>
          <a:blip r:embed="rId3"/>
          <a:stretch>
            <a:fillRect/>
          </a:stretch>
        </p:blipFill>
        <p:spPr>
          <a:xfrm>
            <a:off x="-1" y="3888617"/>
            <a:ext cx="5419885" cy="2966574"/>
          </a:xfrm>
          <a:prstGeom prst="rect">
            <a:avLst/>
          </a:prstGeom>
        </p:spPr>
      </p:pic>
      <p:sp>
        <p:nvSpPr>
          <p:cNvPr id="2" name="Title 1">
            <a:extLst>
              <a:ext uri="{FF2B5EF4-FFF2-40B4-BE49-F238E27FC236}">
                <a16:creationId xmlns:a16="http://schemas.microsoft.com/office/drawing/2014/main" id="{CFF2DB34-7499-9350-37F3-9B90D1369BCD}"/>
              </a:ext>
            </a:extLst>
          </p:cNvPr>
          <p:cNvSpPr>
            <a:spLocks noGrp="1"/>
          </p:cNvSpPr>
          <p:nvPr>
            <p:ph type="title"/>
          </p:nvPr>
        </p:nvSpPr>
        <p:spPr>
          <a:xfrm>
            <a:off x="838200" y="-129149"/>
            <a:ext cx="10515600" cy="1031189"/>
          </a:xfrm>
        </p:spPr>
        <p:txBody>
          <a:bodyPr>
            <a:normAutofit/>
          </a:bodyPr>
          <a:lstStyle/>
          <a:p>
            <a:r>
              <a:rPr lang="en-US" dirty="0"/>
              <a:t>Function Parameters in C++ on x86-64</a:t>
            </a:r>
          </a:p>
        </p:txBody>
      </p:sp>
      <p:sp>
        <p:nvSpPr>
          <p:cNvPr id="3" name="Content Placeholder 2">
            <a:extLst>
              <a:ext uri="{FF2B5EF4-FFF2-40B4-BE49-F238E27FC236}">
                <a16:creationId xmlns:a16="http://schemas.microsoft.com/office/drawing/2014/main" id="{C062764F-0D86-2283-BCFD-D75F7C44D622}"/>
              </a:ext>
            </a:extLst>
          </p:cNvPr>
          <p:cNvSpPr>
            <a:spLocks noGrp="1"/>
          </p:cNvSpPr>
          <p:nvPr>
            <p:ph idx="1"/>
          </p:nvPr>
        </p:nvSpPr>
        <p:spPr>
          <a:xfrm>
            <a:off x="4965055" y="698158"/>
            <a:ext cx="7197811" cy="3667918"/>
          </a:xfrm>
        </p:spPr>
        <p:txBody>
          <a:bodyPr>
            <a:normAutofit/>
          </a:bodyPr>
          <a:lstStyle/>
          <a:p>
            <a:r>
              <a:rPr lang="en-US" dirty="0"/>
              <a:t>The default approach is pass-by-value</a:t>
            </a:r>
          </a:p>
          <a:p>
            <a:pPr lvl="1"/>
            <a:r>
              <a:rPr lang="en-US" dirty="0"/>
              <a:t>If an argument can fit in a register (e.g., an </a:t>
            </a:r>
            <a:r>
              <a:rPr lang="en-US" dirty="0">
                <a:latin typeface="Lucida Console" panose="020B0609040504020204" pitchFamily="49" charset="0"/>
              </a:rPr>
              <a:t>int</a:t>
            </a:r>
            <a:r>
              <a:rPr lang="en-US" dirty="0"/>
              <a:t> or a </a:t>
            </a:r>
            <a:r>
              <a:rPr lang="en-US" dirty="0">
                <a:latin typeface="Lucida Console" panose="020B0609040504020204" pitchFamily="49" charset="0"/>
              </a:rPr>
              <a:t>T*</a:t>
            </a:r>
            <a:r>
              <a:rPr lang="en-US" dirty="0"/>
              <a:t>), the compiler will place the copy of the caller’s value in a register</a:t>
            </a:r>
          </a:p>
          <a:p>
            <a:pPr lvl="1"/>
            <a:r>
              <a:rPr lang="en-US" dirty="0"/>
              <a:t>If an argument cannot fit in a register (e.g., a large </a:t>
            </a:r>
            <a:r>
              <a:rPr lang="en-US" dirty="0">
                <a:latin typeface="Lucida Console" panose="020B0609040504020204" pitchFamily="49" charset="0"/>
              </a:rPr>
              <a:t>struct</a:t>
            </a:r>
            <a:r>
              <a:rPr lang="en-US" dirty="0"/>
              <a:t>), the compiler will place the copy of the caller’s value in memory</a:t>
            </a:r>
          </a:p>
          <a:p>
            <a:r>
              <a:rPr lang="en-US" dirty="0"/>
              <a:t>Compilers often store local variables in the stack (but may keep them in registers too)</a:t>
            </a:r>
          </a:p>
        </p:txBody>
      </p:sp>
      <p:sp>
        <p:nvSpPr>
          <p:cNvPr id="5" name="TextBox 4">
            <a:extLst>
              <a:ext uri="{FF2B5EF4-FFF2-40B4-BE49-F238E27FC236}">
                <a16:creationId xmlns:a16="http://schemas.microsoft.com/office/drawing/2014/main" id="{A344F4FA-B7BE-705F-BA4A-50A892DCAB72}"/>
              </a:ext>
            </a:extLst>
          </p:cNvPr>
          <p:cNvSpPr txBox="1"/>
          <p:nvPr/>
        </p:nvSpPr>
        <p:spPr>
          <a:xfrm>
            <a:off x="1" y="691969"/>
            <a:ext cx="4868561" cy="2862322"/>
          </a:xfrm>
          <a:prstGeom prst="rect">
            <a:avLst/>
          </a:prstGeom>
          <a:solidFill>
            <a:schemeClr val="bg1">
              <a:lumMod val="95000"/>
            </a:schemeClr>
          </a:solidFill>
        </p:spPr>
        <p:txBody>
          <a:bodyPr wrap="square" rtlCol="0">
            <a:spAutoFit/>
          </a:bodyPr>
          <a:lstStyle/>
          <a:p>
            <a:r>
              <a:rPr lang="en-US" dirty="0">
                <a:solidFill>
                  <a:schemeClr val="accent1"/>
                </a:solidFill>
                <a:latin typeface="Lucida Console" panose="020B0609040504020204" pitchFamily="49" charset="0"/>
              </a:rPr>
              <a:t>struct</a:t>
            </a:r>
            <a:r>
              <a:rPr lang="en-US" dirty="0">
                <a:latin typeface="Lucida Console" panose="020B0609040504020204" pitchFamily="49" charset="0"/>
              </a:rPr>
              <a:t> _s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x;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y;};</a:t>
            </a:r>
          </a:p>
          <a:p>
            <a:r>
              <a:rPr lang="en-US" dirty="0">
                <a:solidFill>
                  <a:schemeClr val="accent1"/>
                </a:solidFill>
                <a:latin typeface="Lucida Console" panose="020B0609040504020204" pitchFamily="49" charset="0"/>
              </a:rPr>
              <a:t>void</a:t>
            </a:r>
            <a:r>
              <a:rPr lang="en-US" dirty="0">
                <a:latin typeface="Lucida Console" panose="020B0609040504020204" pitchFamily="49" charset="0"/>
              </a:rPr>
              <a:t> f(</a:t>
            </a:r>
            <a:r>
              <a:rPr lang="en-US" dirty="0">
                <a:solidFill>
                  <a:schemeClr val="accent1"/>
                </a:solidFill>
                <a:latin typeface="Lucida Console" panose="020B0609040504020204" pitchFamily="49" charset="0"/>
              </a:rPr>
              <a:t>struct</a:t>
            </a:r>
            <a:r>
              <a:rPr lang="en-US" dirty="0">
                <a:latin typeface="Lucida Console" panose="020B0609040504020204" pitchFamily="49" charset="0"/>
              </a:rPr>
              <a:t> _s* </a:t>
            </a:r>
            <a:r>
              <a:rPr lang="en-US" dirty="0" err="1">
                <a:latin typeface="Lucida Console" panose="020B0609040504020204" pitchFamily="49" charset="0"/>
              </a:rPr>
              <a:t>arg</a:t>
            </a:r>
            <a:r>
              <a:rPr lang="en-US" dirty="0">
                <a:latin typeface="Lucida Console" panose="020B0609040504020204" pitchFamily="49" charset="0"/>
              </a:rPr>
              <a:t>) {</a:t>
            </a:r>
          </a:p>
          <a:p>
            <a:r>
              <a:rPr lang="en-US" dirty="0">
                <a:latin typeface="Lucida Console" panose="020B0609040504020204" pitchFamily="49" charset="0"/>
              </a:rPr>
              <a:t>    </a:t>
            </a:r>
            <a:r>
              <a:rPr lang="en-US" dirty="0" err="1">
                <a:latin typeface="Lucida Console" panose="020B0609040504020204" pitchFamily="49" charset="0"/>
              </a:rPr>
              <a:t>arg</a:t>
            </a:r>
            <a:r>
              <a:rPr lang="en-US" dirty="0">
                <a:latin typeface="Lucida Console" panose="020B0609040504020204" pitchFamily="49" charset="0"/>
              </a:rPr>
              <a:t>-&gt;x = </a:t>
            </a:r>
            <a:r>
              <a:rPr lang="en-US" dirty="0">
                <a:solidFill>
                  <a:schemeClr val="accent2"/>
                </a:solidFill>
                <a:latin typeface="Lucida Console" panose="020B0609040504020204" pitchFamily="49" charset="0"/>
              </a:rPr>
              <a:t>0;</a:t>
            </a:r>
            <a:endParaRPr lang="en-US" dirty="0">
              <a:solidFill>
                <a:srgbClr val="00B050"/>
              </a:solidFill>
              <a:latin typeface="Lucida Console" panose="020B0609040504020204" pitchFamily="49" charset="0"/>
            </a:endParaRPr>
          </a:p>
          <a:p>
            <a:r>
              <a:rPr lang="en-US" dirty="0">
                <a:latin typeface="Lucida Console" panose="020B0609040504020204" pitchFamily="49" charset="0"/>
              </a:rPr>
              <a:t>}</a:t>
            </a:r>
          </a:p>
          <a:p>
            <a:r>
              <a:rPr lang="en-US" dirty="0">
                <a:solidFill>
                  <a:schemeClr val="accent1"/>
                </a:solidFill>
                <a:latin typeface="Lucida Console" panose="020B0609040504020204" pitchFamily="49" charset="0"/>
              </a:rPr>
              <a:t>int</a:t>
            </a:r>
            <a:r>
              <a:rPr lang="en-US" dirty="0">
                <a:latin typeface="Lucida Console" panose="020B0609040504020204" pitchFamily="49" charset="0"/>
              </a:rPr>
              <a:t> main()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struct</a:t>
            </a:r>
            <a:r>
              <a:rPr lang="en-US" dirty="0">
                <a:latin typeface="Lucida Console" panose="020B0609040504020204" pitchFamily="49" charset="0"/>
              </a:rPr>
              <a:t> _s </a:t>
            </a:r>
            <a:r>
              <a:rPr lang="en-US" dirty="0" err="1">
                <a:latin typeface="Lucida Console" panose="020B0609040504020204" pitchFamily="49" charset="0"/>
              </a:rPr>
              <a:t>s</a:t>
            </a:r>
            <a:r>
              <a:rPr lang="en-US" dirty="0">
                <a:latin typeface="Lucida Console" panose="020B0609040504020204" pitchFamily="49" charset="0"/>
              </a:rPr>
              <a:t> = {2,3};</a:t>
            </a:r>
            <a:endParaRPr lang="en-US" dirty="0">
              <a:solidFill>
                <a:schemeClr val="accent2"/>
              </a:solidFill>
              <a:latin typeface="Lucida Console" panose="020B0609040504020204" pitchFamily="49" charset="0"/>
            </a:endParaRPr>
          </a:p>
          <a:p>
            <a:r>
              <a:rPr lang="en-US" dirty="0">
                <a:latin typeface="Lucida Console" panose="020B0609040504020204" pitchFamily="49" charset="0"/>
              </a:rPr>
              <a:t>    f(</a:t>
            </a:r>
            <a:r>
              <a:rPr lang="en-US" dirty="0">
                <a:solidFill>
                  <a:schemeClr val="accent1"/>
                </a:solidFill>
                <a:latin typeface="Lucida Console" panose="020B0609040504020204" pitchFamily="49" charset="0"/>
              </a:rPr>
              <a:t>&amp;</a:t>
            </a:r>
            <a:r>
              <a:rPr lang="en-US" dirty="0">
                <a:latin typeface="Lucida Console" panose="020B0609040504020204" pitchFamily="49" charset="0"/>
              </a:rPr>
              <a:t>s);</a:t>
            </a:r>
            <a:endParaRPr lang="en-US" dirty="0">
              <a:solidFill>
                <a:srgbClr val="00B050"/>
              </a:solidFill>
              <a:latin typeface="Lucida Console" panose="020B0609040504020204" pitchFamily="49" charset="0"/>
            </a:endParaRPr>
          </a:p>
          <a:p>
            <a:r>
              <a:rPr lang="en-US" dirty="0">
                <a:solidFill>
                  <a:schemeClr val="accent1"/>
                </a:solidFill>
                <a:latin typeface="Lucida Console" panose="020B0609040504020204" pitchFamily="49" charset="0"/>
              </a:rPr>
              <a:t>    </a:t>
            </a:r>
            <a:r>
              <a:rPr lang="en-US" dirty="0" err="1">
                <a:solidFill>
                  <a:schemeClr val="accent1"/>
                </a:solidFill>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s.x</a:t>
            </a:r>
            <a:r>
              <a:rPr lang="en-US" dirty="0">
                <a:solidFill>
                  <a:schemeClr val="accent2"/>
                </a:solidFill>
                <a:latin typeface="Lucida Console" panose="020B0609040504020204" pitchFamily="49" charset="0"/>
              </a:rPr>
              <a:t> is %d\n”</a:t>
            </a:r>
            <a:r>
              <a:rPr lang="en-US" dirty="0">
                <a:latin typeface="Lucida Console" panose="020B0609040504020204" pitchFamily="49" charset="0"/>
              </a:rPr>
              <a:t>, </a:t>
            </a:r>
            <a:r>
              <a:rPr lang="en-US" dirty="0" err="1">
                <a:latin typeface="Lucida Console" panose="020B0609040504020204" pitchFamily="49" charset="0"/>
              </a:rPr>
              <a:t>s.x</a:t>
            </a:r>
            <a:r>
              <a:rPr lang="en-US" dirty="0">
                <a:latin typeface="Lucida Console" panose="020B0609040504020204" pitchFamily="49" charset="0"/>
              </a:rPr>
              <a:t>);</a:t>
            </a:r>
          </a:p>
          <a:p>
            <a:r>
              <a:rPr lang="en-US" dirty="0">
                <a:latin typeface="Lucida Console" panose="020B0609040504020204" pitchFamily="49" charset="0"/>
              </a:rPr>
              <a:t>    return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a:t>
            </a:r>
          </a:p>
          <a:p>
            <a:r>
              <a:rPr lang="en-US" dirty="0">
                <a:latin typeface="Lucida Console" panose="020B0609040504020204" pitchFamily="49" charset="0"/>
              </a:rPr>
              <a:t>}</a:t>
            </a:r>
          </a:p>
        </p:txBody>
      </p:sp>
      <p:grpSp>
        <p:nvGrpSpPr>
          <p:cNvPr id="6" name="Group 5">
            <a:extLst>
              <a:ext uri="{FF2B5EF4-FFF2-40B4-BE49-F238E27FC236}">
                <a16:creationId xmlns:a16="http://schemas.microsoft.com/office/drawing/2014/main" id="{B00BBA06-9F4A-5DE8-13DD-19BD598B7006}"/>
              </a:ext>
            </a:extLst>
          </p:cNvPr>
          <p:cNvGrpSpPr/>
          <p:nvPr/>
        </p:nvGrpSpPr>
        <p:grpSpPr>
          <a:xfrm>
            <a:off x="0" y="3465946"/>
            <a:ext cx="4868561" cy="400110"/>
            <a:chOff x="0" y="4250375"/>
            <a:chExt cx="5803556" cy="502323"/>
          </a:xfrm>
        </p:grpSpPr>
        <p:sp>
          <p:nvSpPr>
            <p:cNvPr id="7" name="Rectangle 6">
              <a:extLst>
                <a:ext uri="{FF2B5EF4-FFF2-40B4-BE49-F238E27FC236}">
                  <a16:creationId xmlns:a16="http://schemas.microsoft.com/office/drawing/2014/main" id="{322000F8-5815-470F-6D7C-36C016B330CD}"/>
                </a:ext>
              </a:extLst>
            </p:cNvPr>
            <p:cNvSpPr/>
            <p:nvPr/>
          </p:nvSpPr>
          <p:spPr>
            <a:xfrm>
              <a:off x="0" y="4258289"/>
              <a:ext cx="5803556" cy="4554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629038-A7C8-C722-4B9B-EA7D78C433D8}"/>
                </a:ext>
              </a:extLst>
            </p:cNvPr>
            <p:cNvSpPr txBox="1"/>
            <p:nvPr/>
          </p:nvSpPr>
          <p:spPr>
            <a:xfrm>
              <a:off x="34729" y="4250375"/>
              <a:ext cx="5167466" cy="502323"/>
            </a:xfrm>
            <a:prstGeom prst="rect">
              <a:avLst/>
            </a:prstGeom>
            <a:noFill/>
          </p:spPr>
          <p:txBody>
            <a:bodyPr wrap="square" rtlCol="0">
              <a:spAutoFit/>
            </a:bodyPr>
            <a:lstStyle/>
            <a:p>
              <a:r>
                <a:rPr lang="en-US" sz="2000" dirty="0">
                  <a:solidFill>
                    <a:schemeClr val="bg1"/>
                  </a:solidFill>
                  <a:latin typeface="Lucida Console" panose="020B0609040504020204" pitchFamily="49" charset="0"/>
                </a:rPr>
                <a:t>Console output: </a:t>
              </a:r>
              <a:r>
                <a:rPr lang="en-US" sz="2000" dirty="0" err="1">
                  <a:solidFill>
                    <a:schemeClr val="bg1"/>
                  </a:solidFill>
                  <a:latin typeface="Lucida Console" panose="020B0609040504020204" pitchFamily="49" charset="0"/>
                </a:rPr>
                <a:t>s.x</a:t>
              </a:r>
              <a:r>
                <a:rPr lang="en-US" sz="2000" dirty="0">
                  <a:solidFill>
                    <a:schemeClr val="bg1"/>
                  </a:solidFill>
                  <a:latin typeface="Lucida Console" panose="020B0609040504020204" pitchFamily="49" charset="0"/>
                </a:rPr>
                <a:t> is 0</a:t>
              </a:r>
            </a:p>
          </p:txBody>
        </p:sp>
      </p:grpSp>
      <p:sp>
        <p:nvSpPr>
          <p:cNvPr id="10" name="Rectangle 9">
            <a:extLst>
              <a:ext uri="{FF2B5EF4-FFF2-40B4-BE49-F238E27FC236}">
                <a16:creationId xmlns:a16="http://schemas.microsoft.com/office/drawing/2014/main" id="{7649E0DD-54AC-2886-176B-AF1724AE2FA3}"/>
              </a:ext>
            </a:extLst>
          </p:cNvPr>
          <p:cNvSpPr/>
          <p:nvPr/>
        </p:nvSpPr>
        <p:spPr>
          <a:xfrm>
            <a:off x="963420" y="4656493"/>
            <a:ext cx="549991" cy="219551"/>
          </a:xfrm>
          <a:prstGeom prst="rect">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079E56-0135-8DD6-C0E9-8675C60D2E3B}"/>
              </a:ext>
            </a:extLst>
          </p:cNvPr>
          <p:cNvSpPr/>
          <p:nvPr/>
        </p:nvSpPr>
        <p:spPr>
          <a:xfrm>
            <a:off x="3926504" y="4260031"/>
            <a:ext cx="534372" cy="81747"/>
          </a:xfrm>
          <a:prstGeom prst="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82139D3-5ABA-744F-3E83-482F4E58E101}"/>
              </a:ext>
            </a:extLst>
          </p:cNvPr>
          <p:cNvSpPr txBox="1"/>
          <p:nvPr/>
        </p:nvSpPr>
        <p:spPr>
          <a:xfrm>
            <a:off x="6095999" y="4243536"/>
            <a:ext cx="5803557" cy="923330"/>
          </a:xfrm>
          <a:prstGeom prst="rect">
            <a:avLst/>
          </a:prstGeom>
          <a:noFill/>
        </p:spPr>
        <p:txBody>
          <a:bodyPr wrap="square" rtlCol="0">
            <a:spAutoFit/>
          </a:bodyPr>
          <a:lstStyle/>
          <a:p>
            <a:r>
              <a:rPr lang="en-US" b="1" u="sng" dirty="0">
                <a:latin typeface="Segoe UI" panose="020B0502040204020203" pitchFamily="34" charset="0"/>
                <a:cs typeface="Segoe UI" panose="020B0502040204020203" pitchFamily="34" charset="0"/>
              </a:rPr>
              <a:t>Step 1:</a:t>
            </a:r>
            <a:r>
              <a:rPr lang="en-US" b="1" dirty="0">
                <a:latin typeface="Segoe UI" panose="020B0502040204020203" pitchFamily="34" charset="0"/>
                <a:cs typeface="Segoe UI" panose="020B0502040204020203" pitchFamily="34" charset="0"/>
              </a:rPr>
              <a:t> The local variable </a:t>
            </a:r>
            <a:r>
              <a:rPr lang="en-US" b="1" dirty="0">
                <a:latin typeface="Lucida Console" panose="020B0609040504020204" pitchFamily="49" charset="0"/>
                <a:cs typeface="Segoe UI" panose="020B0502040204020203" pitchFamily="34" charset="0"/>
              </a:rPr>
              <a:t>s</a:t>
            </a:r>
            <a:r>
              <a:rPr lang="en-US" b="1" dirty="0">
                <a:latin typeface="Segoe UI" panose="020B0502040204020203" pitchFamily="34" charset="0"/>
                <a:cs typeface="Segoe UI" panose="020B0502040204020203" pitchFamily="34" charset="0"/>
              </a:rPr>
              <a:t>, which lives in the stack frame for </a:t>
            </a:r>
            <a:r>
              <a:rPr lang="en-US" b="1" dirty="0">
                <a:latin typeface="Lucida Console" panose="020B0609040504020204" pitchFamily="49" charset="0"/>
                <a:cs typeface="Segoe UI" panose="020B0502040204020203" pitchFamily="34" charset="0"/>
              </a:rPr>
              <a:t>main()</a:t>
            </a:r>
            <a:r>
              <a:rPr lang="en-US" b="1" dirty="0">
                <a:latin typeface="Segoe UI" panose="020B0502040204020203" pitchFamily="34" charset="0"/>
                <a:cs typeface="Segoe UI" panose="020B0502040204020203" pitchFamily="34" charset="0"/>
              </a:rPr>
              <a:t>, has its members initialized to 2 and 3, respectively </a:t>
            </a:r>
          </a:p>
        </p:txBody>
      </p:sp>
      <p:sp>
        <p:nvSpPr>
          <p:cNvPr id="15" name="TextBox 14">
            <a:extLst>
              <a:ext uri="{FF2B5EF4-FFF2-40B4-BE49-F238E27FC236}">
                <a16:creationId xmlns:a16="http://schemas.microsoft.com/office/drawing/2014/main" id="{F7C06B13-49B5-2EE0-A78B-BD6CBE54AC99}"/>
              </a:ext>
            </a:extLst>
          </p:cNvPr>
          <p:cNvSpPr txBox="1"/>
          <p:nvPr/>
        </p:nvSpPr>
        <p:spPr>
          <a:xfrm>
            <a:off x="6095999" y="5300867"/>
            <a:ext cx="5803557" cy="646331"/>
          </a:xfrm>
          <a:prstGeom prst="rect">
            <a:avLst/>
          </a:prstGeom>
          <a:noFill/>
        </p:spPr>
        <p:txBody>
          <a:bodyPr wrap="square" rtlCol="0">
            <a:spAutoFit/>
          </a:bodyPr>
          <a:lstStyle/>
          <a:p>
            <a:r>
              <a:rPr lang="en-US" b="1" u="sng" dirty="0">
                <a:latin typeface="Segoe UI" panose="020B0502040204020203" pitchFamily="34" charset="0"/>
                <a:cs typeface="Segoe UI" panose="020B0502040204020203" pitchFamily="34" charset="0"/>
              </a:rPr>
              <a:t>Step 2:</a:t>
            </a:r>
            <a:r>
              <a:rPr lang="en-US" b="1" dirty="0">
                <a:latin typeface="Segoe UI" panose="020B0502040204020203" pitchFamily="34" charset="0"/>
                <a:cs typeface="Segoe UI" panose="020B0502040204020203" pitchFamily="34" charset="0"/>
              </a:rPr>
              <a:t> </a:t>
            </a:r>
            <a:r>
              <a:rPr lang="en-US" b="1" dirty="0">
                <a:latin typeface="Lucida Console" panose="020B0609040504020204" pitchFamily="49" charset="0"/>
                <a:cs typeface="Segoe UI" panose="020B0502040204020203" pitchFamily="34" charset="0"/>
              </a:rPr>
              <a:t>main()</a:t>
            </a:r>
            <a:r>
              <a:rPr lang="en-US" b="1" dirty="0">
                <a:latin typeface="Segoe UI" panose="020B0502040204020203" pitchFamily="34" charset="0"/>
                <a:cs typeface="Segoe UI" panose="020B0502040204020203" pitchFamily="34" charset="0"/>
              </a:rPr>
              <a:t> invokes </a:t>
            </a:r>
            <a:r>
              <a:rPr lang="en-US" b="1" dirty="0">
                <a:latin typeface="Lucida Console" panose="020B0609040504020204" pitchFamily="49" charset="0"/>
                <a:cs typeface="Segoe UI" panose="020B0502040204020203" pitchFamily="34" charset="0"/>
              </a:rPr>
              <a:t>f(&amp;s)</a:t>
            </a:r>
            <a:r>
              <a:rPr lang="en-US" b="1" dirty="0">
                <a:latin typeface="Segoe UI" panose="020B0502040204020203" pitchFamily="34" charset="0"/>
                <a:cs typeface="Segoe UI" panose="020B0502040204020203" pitchFamily="34" charset="0"/>
              </a:rPr>
              <a:t>, creating a new stack frame for </a:t>
            </a:r>
            <a:r>
              <a:rPr lang="en-US" b="1" dirty="0">
                <a:latin typeface="Lucida Console" panose="020B0609040504020204" pitchFamily="49" charset="0"/>
                <a:cs typeface="Segoe UI" panose="020B0502040204020203" pitchFamily="34" charset="0"/>
              </a:rPr>
              <a:t>f()</a:t>
            </a:r>
            <a:r>
              <a:rPr lang="en-US" b="1" dirty="0">
                <a:latin typeface="Segoe UI" panose="020B0502040204020203" pitchFamily="34" charset="0"/>
                <a:cs typeface="Segoe UI" panose="020B0502040204020203" pitchFamily="34" charset="0"/>
              </a:rPr>
              <a:t>, and placing the </a:t>
            </a:r>
            <a:r>
              <a:rPr lang="en-US" b="1" dirty="0">
                <a:ln>
                  <a:solidFill>
                    <a:sysClr val="windowText" lastClr="000000"/>
                  </a:solidFill>
                </a:ln>
                <a:solidFill>
                  <a:srgbClr val="FF66FF"/>
                </a:solidFill>
                <a:latin typeface="Segoe UI" panose="020B0502040204020203" pitchFamily="34" charset="0"/>
                <a:cs typeface="Segoe UI" panose="020B0502040204020203" pitchFamily="34" charset="0"/>
              </a:rPr>
              <a:t>address of </a:t>
            </a:r>
            <a:r>
              <a:rPr lang="en-US" b="1" dirty="0">
                <a:ln>
                  <a:solidFill>
                    <a:sysClr val="windowText" lastClr="000000"/>
                  </a:solidFill>
                </a:ln>
                <a:solidFill>
                  <a:srgbClr val="FF66FF"/>
                </a:solidFill>
                <a:latin typeface="Lucida Console" panose="020B0609040504020204" pitchFamily="49" charset="0"/>
                <a:cs typeface="Segoe UI" panose="020B0502040204020203" pitchFamily="34" charset="0"/>
              </a:rPr>
              <a:t>s</a:t>
            </a:r>
            <a:r>
              <a:rPr lang="en-US" b="1" dirty="0">
                <a:latin typeface="Segoe UI" panose="020B0502040204020203" pitchFamily="34" charset="0"/>
                <a:cs typeface="Segoe UI" panose="020B0502040204020203" pitchFamily="34" charset="0"/>
              </a:rPr>
              <a:t> in </a:t>
            </a:r>
            <a:r>
              <a:rPr lang="en-US" b="1" dirty="0">
                <a:latin typeface="Lucida Console" panose="020B0609040504020204" pitchFamily="49" charset="0"/>
                <a:cs typeface="Segoe UI" panose="020B0502040204020203" pitchFamily="34" charset="0"/>
              </a:rPr>
              <a:t>%</a:t>
            </a:r>
            <a:r>
              <a:rPr lang="en-US" b="1" dirty="0" err="1">
                <a:latin typeface="Lucida Console" panose="020B0609040504020204" pitchFamily="49" charset="0"/>
                <a:cs typeface="Segoe UI" panose="020B0502040204020203" pitchFamily="34" charset="0"/>
              </a:rPr>
              <a:t>rax</a:t>
            </a:r>
            <a:endParaRPr lang="en-US" b="1" dirty="0">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888C00B1-E56A-72DF-514D-C523E80D3BB3}"/>
              </a:ext>
            </a:extLst>
          </p:cNvPr>
          <p:cNvSpPr txBox="1"/>
          <p:nvPr/>
        </p:nvSpPr>
        <p:spPr>
          <a:xfrm>
            <a:off x="6096000" y="6081199"/>
            <a:ext cx="5914768" cy="646331"/>
          </a:xfrm>
          <a:prstGeom prst="rect">
            <a:avLst/>
          </a:prstGeom>
          <a:noFill/>
        </p:spPr>
        <p:txBody>
          <a:bodyPr wrap="square" rtlCol="0">
            <a:spAutoFit/>
          </a:bodyPr>
          <a:lstStyle/>
          <a:p>
            <a:r>
              <a:rPr lang="en-US" b="1" u="sng" dirty="0">
                <a:latin typeface="Segoe UI" panose="020B0502040204020203" pitchFamily="34" charset="0"/>
                <a:cs typeface="Segoe UI" panose="020B0502040204020203" pitchFamily="34" charset="0"/>
              </a:rPr>
              <a:t>Step 3:</a:t>
            </a:r>
            <a:r>
              <a:rPr lang="en-US" b="1" dirty="0">
                <a:latin typeface="Segoe UI" panose="020B0502040204020203" pitchFamily="34" charset="0"/>
                <a:cs typeface="Segoe UI" panose="020B0502040204020203" pitchFamily="34" charset="0"/>
              </a:rPr>
              <a:t> </a:t>
            </a:r>
            <a:r>
              <a:rPr lang="en-US" b="1" dirty="0">
                <a:latin typeface="Lucida Console" panose="020B0609040504020204" pitchFamily="49" charset="0"/>
                <a:cs typeface="Segoe UI" panose="020B0502040204020203" pitchFamily="34" charset="0"/>
              </a:rPr>
              <a:t>f()</a:t>
            </a:r>
            <a:r>
              <a:rPr lang="en-US" b="1" dirty="0">
                <a:latin typeface="Segoe UI" panose="020B0502040204020203" pitchFamily="34" charset="0"/>
                <a:cs typeface="Segoe UI" panose="020B0502040204020203" pitchFamily="34" charset="0"/>
              </a:rPr>
              <a:t> updates the single copy of the </a:t>
            </a:r>
            <a:r>
              <a:rPr lang="en-US" b="1" dirty="0">
                <a:latin typeface="Lucida Console" panose="020B0609040504020204" pitchFamily="49" charset="0"/>
                <a:cs typeface="Segoe UI" panose="020B0502040204020203" pitchFamily="34" charset="0"/>
              </a:rPr>
              <a:t>struct</a:t>
            </a:r>
            <a:r>
              <a:rPr lang="en-US" b="1" dirty="0">
                <a:latin typeface="Segoe UI" panose="020B0502040204020203" pitchFamily="34" charset="0"/>
                <a:cs typeface="Segoe UI" panose="020B0502040204020203" pitchFamily="34" charset="0"/>
              </a:rPr>
              <a:t> via reference!</a:t>
            </a:r>
          </a:p>
        </p:txBody>
      </p:sp>
      <p:sp>
        <p:nvSpPr>
          <p:cNvPr id="9" name="TextBox 8">
            <a:extLst>
              <a:ext uri="{FF2B5EF4-FFF2-40B4-BE49-F238E27FC236}">
                <a16:creationId xmlns:a16="http://schemas.microsoft.com/office/drawing/2014/main" id="{2797397F-FB7E-D07F-1190-DC6BF1A85BBF}"/>
              </a:ext>
            </a:extLst>
          </p:cNvPr>
          <p:cNvSpPr txBox="1"/>
          <p:nvPr/>
        </p:nvSpPr>
        <p:spPr>
          <a:xfrm>
            <a:off x="3403540" y="2059495"/>
            <a:ext cx="1309820" cy="369332"/>
          </a:xfrm>
          <a:prstGeom prst="rect">
            <a:avLst/>
          </a:prstGeom>
          <a:noFill/>
        </p:spPr>
        <p:txBody>
          <a:bodyPr wrap="square" rtlCol="0">
            <a:spAutoFit/>
          </a:bodyPr>
          <a:lstStyle/>
          <a:p>
            <a:r>
              <a:rPr lang="en-US" dirty="0">
                <a:solidFill>
                  <a:srgbClr val="00B050"/>
                </a:solidFill>
                <a:latin typeface="Lucida Console" panose="020B0609040504020204" pitchFamily="49" charset="0"/>
              </a:rPr>
              <a:t>//Step 1</a:t>
            </a:r>
          </a:p>
        </p:txBody>
      </p:sp>
      <p:sp>
        <p:nvSpPr>
          <p:cNvPr id="12" name="TextBox 11">
            <a:extLst>
              <a:ext uri="{FF2B5EF4-FFF2-40B4-BE49-F238E27FC236}">
                <a16:creationId xmlns:a16="http://schemas.microsoft.com/office/drawing/2014/main" id="{46D1059F-1AF2-A896-D7F2-CFB2A7423114}"/>
              </a:ext>
            </a:extLst>
          </p:cNvPr>
          <p:cNvSpPr txBox="1"/>
          <p:nvPr/>
        </p:nvSpPr>
        <p:spPr>
          <a:xfrm>
            <a:off x="3403540" y="2335094"/>
            <a:ext cx="1335276" cy="369332"/>
          </a:xfrm>
          <a:prstGeom prst="rect">
            <a:avLst/>
          </a:prstGeom>
          <a:noFill/>
        </p:spPr>
        <p:txBody>
          <a:bodyPr wrap="square" rtlCol="0">
            <a:spAutoFit/>
          </a:bodyPr>
          <a:lstStyle/>
          <a:p>
            <a:r>
              <a:rPr lang="en-US" dirty="0">
                <a:solidFill>
                  <a:srgbClr val="00B050"/>
                </a:solidFill>
                <a:latin typeface="Lucida Console" panose="020B0609040504020204" pitchFamily="49" charset="0"/>
              </a:rPr>
              <a:t>//Step 2</a:t>
            </a:r>
          </a:p>
        </p:txBody>
      </p:sp>
      <p:sp>
        <p:nvSpPr>
          <p:cNvPr id="17" name="TextBox 16">
            <a:extLst>
              <a:ext uri="{FF2B5EF4-FFF2-40B4-BE49-F238E27FC236}">
                <a16:creationId xmlns:a16="http://schemas.microsoft.com/office/drawing/2014/main" id="{9682FB32-881E-99E3-40EC-C9ABF09A94A3}"/>
              </a:ext>
            </a:extLst>
          </p:cNvPr>
          <p:cNvSpPr txBox="1"/>
          <p:nvPr/>
        </p:nvSpPr>
        <p:spPr>
          <a:xfrm>
            <a:off x="2272897" y="1238377"/>
            <a:ext cx="2261287" cy="369332"/>
          </a:xfrm>
          <a:prstGeom prst="rect">
            <a:avLst/>
          </a:prstGeom>
          <a:noFill/>
        </p:spPr>
        <p:txBody>
          <a:bodyPr wrap="square" rtlCol="0">
            <a:spAutoFit/>
          </a:bodyPr>
          <a:lstStyle/>
          <a:p>
            <a:r>
              <a:rPr lang="en-US" dirty="0">
                <a:solidFill>
                  <a:srgbClr val="00B050"/>
                </a:solidFill>
                <a:latin typeface="Lucida Console" panose="020B0609040504020204" pitchFamily="49" charset="0"/>
              </a:rPr>
              <a:t>//Step 3</a:t>
            </a:r>
          </a:p>
        </p:txBody>
      </p:sp>
      <p:grpSp>
        <p:nvGrpSpPr>
          <p:cNvPr id="22" name="Group 21">
            <a:extLst>
              <a:ext uri="{FF2B5EF4-FFF2-40B4-BE49-F238E27FC236}">
                <a16:creationId xmlns:a16="http://schemas.microsoft.com/office/drawing/2014/main" id="{49B21440-14CD-9A36-CA10-2FEBB230203B}"/>
              </a:ext>
            </a:extLst>
          </p:cNvPr>
          <p:cNvGrpSpPr>
            <a:grpSpLocks noChangeAspect="1"/>
          </p:cNvGrpSpPr>
          <p:nvPr/>
        </p:nvGrpSpPr>
        <p:grpSpPr>
          <a:xfrm>
            <a:off x="3923834" y="4550963"/>
            <a:ext cx="539716" cy="617267"/>
            <a:chOff x="5374545" y="3230172"/>
            <a:chExt cx="736092" cy="841860"/>
          </a:xfrm>
        </p:grpSpPr>
        <p:sp>
          <p:nvSpPr>
            <p:cNvPr id="23" name="TextBox 22">
              <a:extLst>
                <a:ext uri="{FF2B5EF4-FFF2-40B4-BE49-F238E27FC236}">
                  <a16:creationId xmlns:a16="http://schemas.microsoft.com/office/drawing/2014/main" id="{455E5B10-2F0F-087D-930D-1F2E4AB7500B}"/>
                </a:ext>
              </a:extLst>
            </p:cNvPr>
            <p:cNvSpPr txBox="1">
              <a:spLocks noChangeAspect="1"/>
            </p:cNvSpPr>
            <p:nvPr/>
          </p:nvSpPr>
          <p:spPr>
            <a:xfrm>
              <a:off x="5374545" y="3230172"/>
              <a:ext cx="736092" cy="528451"/>
            </a:xfrm>
            <a:prstGeom prst="rect">
              <a:avLst/>
            </a:prstGeom>
            <a:solidFill>
              <a:schemeClr val="bg1"/>
            </a:solidFill>
            <a:ln>
              <a:solidFill>
                <a:schemeClr val="tx1"/>
              </a:solidFill>
            </a:ln>
          </p:spPr>
          <p:txBody>
            <a:bodyPr wrap="square" rtlCol="0">
              <a:spAutoFit/>
            </a:bodyPr>
            <a:lstStyle/>
            <a:p>
              <a:endParaRPr lang="en-US" sz="2800" dirty="0"/>
            </a:p>
          </p:txBody>
        </p:sp>
        <p:cxnSp>
          <p:nvCxnSpPr>
            <p:cNvPr id="24" name="Straight Arrow Connector 23">
              <a:extLst>
                <a:ext uri="{FF2B5EF4-FFF2-40B4-BE49-F238E27FC236}">
                  <a16:creationId xmlns:a16="http://schemas.microsoft.com/office/drawing/2014/main" id="{74298E40-7077-5301-7B72-193FC9412D16}"/>
                </a:ext>
              </a:extLst>
            </p:cNvPr>
            <p:cNvCxnSpPr>
              <a:cxnSpLocks/>
            </p:cNvCxnSpPr>
            <p:nvPr/>
          </p:nvCxnSpPr>
          <p:spPr>
            <a:xfrm>
              <a:off x="5728386" y="3751998"/>
              <a:ext cx="0" cy="3200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932EF5B4-9A4D-AA6D-4157-4913B9983A56}"/>
              </a:ext>
            </a:extLst>
          </p:cNvPr>
          <p:cNvGrpSpPr/>
          <p:nvPr/>
        </p:nvGrpSpPr>
        <p:grpSpPr>
          <a:xfrm>
            <a:off x="4480891" y="4153829"/>
            <a:ext cx="1215887" cy="429365"/>
            <a:chOff x="4480891" y="4153829"/>
            <a:chExt cx="1215887" cy="429365"/>
          </a:xfrm>
        </p:grpSpPr>
        <p:sp>
          <p:nvSpPr>
            <p:cNvPr id="28" name="Right Brace 27">
              <a:extLst>
                <a:ext uri="{FF2B5EF4-FFF2-40B4-BE49-F238E27FC236}">
                  <a16:creationId xmlns:a16="http://schemas.microsoft.com/office/drawing/2014/main" id="{C092EB3A-6657-6C49-1C8E-92A4A1328496}"/>
                </a:ext>
              </a:extLst>
            </p:cNvPr>
            <p:cNvSpPr/>
            <p:nvPr/>
          </p:nvSpPr>
          <p:spPr>
            <a:xfrm>
              <a:off x="4501663" y="4153829"/>
              <a:ext cx="55706" cy="383384"/>
            </a:xfrm>
            <a:prstGeom prst="rightBrace">
              <a:avLst>
                <a:gd name="adj1" fmla="val 8333"/>
                <a:gd name="adj2" fmla="val 8592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45CFEFD0-015D-90C5-23D1-2E770C2594A9}"/>
                </a:ext>
              </a:extLst>
            </p:cNvPr>
            <p:cNvSpPr txBox="1"/>
            <p:nvPr/>
          </p:nvSpPr>
          <p:spPr>
            <a:xfrm>
              <a:off x="4480891" y="4383139"/>
              <a:ext cx="1215887" cy="200055"/>
            </a:xfrm>
            <a:prstGeom prst="rect">
              <a:avLst/>
            </a:prstGeom>
            <a:noFill/>
          </p:spPr>
          <p:txBody>
            <a:bodyPr wrap="square" rtlCol="0">
              <a:spAutoFit/>
            </a:bodyPr>
            <a:lstStyle/>
            <a:p>
              <a:r>
                <a:rPr lang="en-US" sz="700" b="1" dirty="0">
                  <a:latin typeface="Segoe UI" panose="020B0502040204020203" pitchFamily="34" charset="0"/>
                  <a:cs typeface="Segoe UI" panose="020B0502040204020203" pitchFamily="34" charset="0"/>
                </a:rPr>
                <a:t>Stack frame for </a:t>
              </a:r>
              <a:r>
                <a:rPr lang="en-US" sz="700" b="1" dirty="0">
                  <a:latin typeface="Lucida Console" panose="020B0609040504020204" pitchFamily="49" charset="0"/>
                  <a:cs typeface="Segoe UI" panose="020B0502040204020203" pitchFamily="34" charset="0"/>
                </a:rPr>
                <a:t>main()</a:t>
              </a:r>
            </a:p>
          </p:txBody>
        </p:sp>
      </p:grpSp>
      <p:grpSp>
        <p:nvGrpSpPr>
          <p:cNvPr id="32" name="Group 31">
            <a:extLst>
              <a:ext uri="{FF2B5EF4-FFF2-40B4-BE49-F238E27FC236}">
                <a16:creationId xmlns:a16="http://schemas.microsoft.com/office/drawing/2014/main" id="{9937AB77-013A-F21D-CF19-41441E393F86}"/>
              </a:ext>
            </a:extLst>
          </p:cNvPr>
          <p:cNvGrpSpPr/>
          <p:nvPr/>
        </p:nvGrpSpPr>
        <p:grpSpPr>
          <a:xfrm>
            <a:off x="4480890" y="4554276"/>
            <a:ext cx="1215887" cy="383384"/>
            <a:chOff x="4480890" y="4554276"/>
            <a:chExt cx="1215887" cy="383384"/>
          </a:xfrm>
        </p:grpSpPr>
        <p:sp>
          <p:nvSpPr>
            <p:cNvPr id="29" name="Right Brace 28">
              <a:extLst>
                <a:ext uri="{FF2B5EF4-FFF2-40B4-BE49-F238E27FC236}">
                  <a16:creationId xmlns:a16="http://schemas.microsoft.com/office/drawing/2014/main" id="{F2FC1B0D-58DE-7446-54A8-2CD920E96FB8}"/>
                </a:ext>
              </a:extLst>
            </p:cNvPr>
            <p:cNvSpPr/>
            <p:nvPr/>
          </p:nvSpPr>
          <p:spPr>
            <a:xfrm>
              <a:off x="4501663" y="4554276"/>
              <a:ext cx="55706" cy="383384"/>
            </a:xfrm>
            <a:prstGeom prst="rightBrace">
              <a:avLst>
                <a:gd name="adj1" fmla="val 8333"/>
                <a:gd name="adj2" fmla="val 526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2BDEAEF2-4644-7296-EF07-AF29EF7EE96B}"/>
                </a:ext>
              </a:extLst>
            </p:cNvPr>
            <p:cNvSpPr txBox="1"/>
            <p:nvPr/>
          </p:nvSpPr>
          <p:spPr>
            <a:xfrm>
              <a:off x="4480890" y="4656493"/>
              <a:ext cx="1215887" cy="200055"/>
            </a:xfrm>
            <a:prstGeom prst="rect">
              <a:avLst/>
            </a:prstGeom>
            <a:noFill/>
          </p:spPr>
          <p:txBody>
            <a:bodyPr wrap="square" rtlCol="0">
              <a:spAutoFit/>
            </a:bodyPr>
            <a:lstStyle/>
            <a:p>
              <a:r>
                <a:rPr lang="en-US" sz="700" b="1" dirty="0">
                  <a:latin typeface="Segoe UI" panose="020B0502040204020203" pitchFamily="34" charset="0"/>
                  <a:cs typeface="Segoe UI" panose="020B0502040204020203" pitchFamily="34" charset="0"/>
                </a:rPr>
                <a:t>Stack frame for </a:t>
              </a:r>
              <a:r>
                <a:rPr lang="en-US" sz="700" b="1" dirty="0">
                  <a:latin typeface="Lucida Console" panose="020B0609040504020204" pitchFamily="49" charset="0"/>
                  <a:cs typeface="Segoe UI" panose="020B0502040204020203" pitchFamily="34" charset="0"/>
                </a:rPr>
                <a:t>f()</a:t>
              </a:r>
            </a:p>
          </p:txBody>
        </p:sp>
      </p:grpSp>
      <p:sp>
        <p:nvSpPr>
          <p:cNvPr id="4" name="Rectangle 3">
            <a:extLst>
              <a:ext uri="{FF2B5EF4-FFF2-40B4-BE49-F238E27FC236}">
                <a16:creationId xmlns:a16="http://schemas.microsoft.com/office/drawing/2014/main" id="{A473169C-DA0F-9451-F927-84E405789D94}"/>
              </a:ext>
            </a:extLst>
          </p:cNvPr>
          <p:cNvSpPr/>
          <p:nvPr/>
        </p:nvSpPr>
        <p:spPr>
          <a:xfrm>
            <a:off x="3926504" y="4342265"/>
            <a:ext cx="534372" cy="81747"/>
          </a:xfrm>
          <a:prstGeom prst="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2ED83AAB-B3A3-FE91-A8F7-ABA554E6C93F}"/>
              </a:ext>
            </a:extLst>
          </p:cNvPr>
          <p:cNvGrpSpPr/>
          <p:nvPr/>
        </p:nvGrpSpPr>
        <p:grpSpPr>
          <a:xfrm>
            <a:off x="3225137" y="4192545"/>
            <a:ext cx="668692" cy="231468"/>
            <a:chOff x="3225137" y="4192545"/>
            <a:chExt cx="668692" cy="231468"/>
          </a:xfrm>
        </p:grpSpPr>
        <p:sp>
          <p:nvSpPr>
            <p:cNvPr id="13" name="Right Brace 12">
              <a:extLst>
                <a:ext uri="{FF2B5EF4-FFF2-40B4-BE49-F238E27FC236}">
                  <a16:creationId xmlns:a16="http://schemas.microsoft.com/office/drawing/2014/main" id="{9D024EAF-CBD0-C14F-2EE3-6B4A43B04259}"/>
                </a:ext>
              </a:extLst>
            </p:cNvPr>
            <p:cNvSpPr/>
            <p:nvPr/>
          </p:nvSpPr>
          <p:spPr>
            <a:xfrm flipH="1">
              <a:off x="3804772" y="4260031"/>
              <a:ext cx="89057" cy="163982"/>
            </a:xfrm>
            <a:prstGeom prst="rightBrace">
              <a:avLst>
                <a:gd name="adj1" fmla="val 8333"/>
                <a:gd name="adj2" fmla="val 2756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4B6A73AB-E7F9-2D4C-D3CD-1D9BFAE934D8}"/>
                </a:ext>
              </a:extLst>
            </p:cNvPr>
            <p:cNvSpPr txBox="1"/>
            <p:nvPr/>
          </p:nvSpPr>
          <p:spPr>
            <a:xfrm>
              <a:off x="3225137" y="4192545"/>
              <a:ext cx="668692" cy="200055"/>
            </a:xfrm>
            <a:prstGeom prst="rect">
              <a:avLst/>
            </a:prstGeom>
            <a:noFill/>
          </p:spPr>
          <p:txBody>
            <a:bodyPr wrap="square" rtlCol="0">
              <a:spAutoFit/>
            </a:bodyPr>
            <a:lstStyle/>
            <a:p>
              <a:pPr algn="ctr"/>
              <a:r>
                <a:rPr lang="en-US" sz="700" b="1" dirty="0">
                  <a:latin typeface="Lucida Console" panose="020B0609040504020204" pitchFamily="49" charset="0"/>
                  <a:cs typeface="Segoe UI" panose="020B0502040204020203" pitchFamily="34" charset="0"/>
                </a:rPr>
                <a:t>main()</a:t>
              </a:r>
              <a:r>
                <a:rPr lang="en-US" sz="700" b="1" dirty="0">
                  <a:latin typeface="Segoe UI" panose="020B0502040204020203" pitchFamily="34" charset="0"/>
                  <a:cs typeface="Segoe UI" panose="020B0502040204020203" pitchFamily="34" charset="0"/>
                </a:rPr>
                <a:t>’s </a:t>
              </a:r>
              <a:r>
                <a:rPr lang="en-US" sz="700" b="1" dirty="0" err="1">
                  <a:latin typeface="Lucida Console" panose="020B0609040504020204" pitchFamily="49" charset="0"/>
                  <a:cs typeface="Segoe UI" panose="020B0502040204020203" pitchFamily="34" charset="0"/>
                </a:rPr>
                <a:t>s</a:t>
              </a:r>
              <a:endParaRPr lang="en-US" sz="700" b="1" dirty="0">
                <a:latin typeface="Lucida Console" panose="020B0609040504020204" pitchFamily="49" charset="0"/>
                <a:cs typeface="Segoe UI" panose="020B0502040204020203" pitchFamily="34" charset="0"/>
              </a:endParaRPr>
            </a:p>
          </p:txBody>
        </p:sp>
      </p:grpSp>
      <p:sp>
        <p:nvSpPr>
          <p:cNvPr id="21" name="Freeform: Shape 20">
            <a:extLst>
              <a:ext uri="{FF2B5EF4-FFF2-40B4-BE49-F238E27FC236}">
                <a16:creationId xmlns:a16="http://schemas.microsoft.com/office/drawing/2014/main" id="{51E73380-E880-03BC-74A1-62084BAFA7D6}"/>
              </a:ext>
            </a:extLst>
          </p:cNvPr>
          <p:cNvSpPr/>
          <p:nvPr/>
        </p:nvSpPr>
        <p:spPr>
          <a:xfrm>
            <a:off x="1534789" y="4436673"/>
            <a:ext cx="2325112" cy="251313"/>
          </a:xfrm>
          <a:custGeom>
            <a:avLst/>
            <a:gdLst>
              <a:gd name="connsiteX0" fmla="*/ 0 w 2325112"/>
              <a:gd name="connsiteY0" fmla="*/ 251313 h 251313"/>
              <a:gd name="connsiteX1" fmla="*/ 21579 w 2325112"/>
              <a:gd name="connsiteY1" fmla="*/ 245918 h 251313"/>
              <a:gd name="connsiteX2" fmla="*/ 37763 w 2325112"/>
              <a:gd name="connsiteY2" fmla="*/ 235129 h 251313"/>
              <a:gd name="connsiteX3" fmla="*/ 59342 w 2325112"/>
              <a:gd name="connsiteY3" fmla="*/ 218945 h 251313"/>
              <a:gd name="connsiteX4" fmla="*/ 72829 w 2325112"/>
              <a:gd name="connsiteY4" fmla="*/ 213550 h 251313"/>
              <a:gd name="connsiteX5" fmla="*/ 97105 w 2325112"/>
              <a:gd name="connsiteY5" fmla="*/ 202761 h 251313"/>
              <a:gd name="connsiteX6" fmla="*/ 118684 w 2325112"/>
              <a:gd name="connsiteY6" fmla="*/ 197366 h 251313"/>
              <a:gd name="connsiteX7" fmla="*/ 126776 w 2325112"/>
              <a:gd name="connsiteY7" fmla="*/ 191971 h 251313"/>
              <a:gd name="connsiteX8" fmla="*/ 145657 w 2325112"/>
              <a:gd name="connsiteY8" fmla="*/ 175787 h 251313"/>
              <a:gd name="connsiteX9" fmla="*/ 172630 w 2325112"/>
              <a:gd name="connsiteY9" fmla="*/ 162300 h 251313"/>
              <a:gd name="connsiteX10" fmla="*/ 202301 w 2325112"/>
              <a:gd name="connsiteY10" fmla="*/ 143419 h 251313"/>
              <a:gd name="connsiteX11" fmla="*/ 242761 w 2325112"/>
              <a:gd name="connsiteY11" fmla="*/ 138024 h 251313"/>
              <a:gd name="connsiteX12" fmla="*/ 280524 w 2325112"/>
              <a:gd name="connsiteY12" fmla="*/ 127235 h 251313"/>
              <a:gd name="connsiteX13" fmla="*/ 302103 w 2325112"/>
              <a:gd name="connsiteY13" fmla="*/ 121840 h 251313"/>
              <a:gd name="connsiteX14" fmla="*/ 326379 w 2325112"/>
              <a:gd name="connsiteY14" fmla="*/ 119143 h 251313"/>
              <a:gd name="connsiteX15" fmla="*/ 356050 w 2325112"/>
              <a:gd name="connsiteY15" fmla="*/ 113748 h 251313"/>
              <a:gd name="connsiteX16" fmla="*/ 407299 w 2325112"/>
              <a:gd name="connsiteY16" fmla="*/ 111051 h 251313"/>
              <a:gd name="connsiteX17" fmla="*/ 428878 w 2325112"/>
              <a:gd name="connsiteY17" fmla="*/ 108354 h 251313"/>
              <a:gd name="connsiteX18" fmla="*/ 469338 w 2325112"/>
              <a:gd name="connsiteY18" fmla="*/ 102959 h 251313"/>
              <a:gd name="connsiteX19" fmla="*/ 693218 w 2325112"/>
              <a:gd name="connsiteY19" fmla="*/ 97564 h 251313"/>
              <a:gd name="connsiteX20" fmla="*/ 1003413 w 2325112"/>
              <a:gd name="connsiteY20" fmla="*/ 100262 h 251313"/>
              <a:gd name="connsiteX21" fmla="*/ 1011505 w 2325112"/>
              <a:gd name="connsiteY21" fmla="*/ 102959 h 251313"/>
              <a:gd name="connsiteX22" fmla="*/ 1205714 w 2325112"/>
              <a:gd name="connsiteY22" fmla="*/ 100262 h 251313"/>
              <a:gd name="connsiteX23" fmla="*/ 1313607 w 2325112"/>
              <a:gd name="connsiteY23" fmla="*/ 94867 h 251313"/>
              <a:gd name="connsiteX24" fmla="*/ 1383738 w 2325112"/>
              <a:gd name="connsiteY24" fmla="*/ 89472 h 251313"/>
              <a:gd name="connsiteX25" fmla="*/ 1629197 w 2325112"/>
              <a:gd name="connsiteY25" fmla="*/ 84077 h 251313"/>
              <a:gd name="connsiteX26" fmla="*/ 1661565 w 2325112"/>
              <a:gd name="connsiteY26" fmla="*/ 81380 h 251313"/>
              <a:gd name="connsiteX27" fmla="*/ 1761367 w 2325112"/>
              <a:gd name="connsiteY27" fmla="*/ 78683 h 251313"/>
              <a:gd name="connsiteX28" fmla="*/ 1804524 w 2325112"/>
              <a:gd name="connsiteY28" fmla="*/ 65196 h 251313"/>
              <a:gd name="connsiteX29" fmla="*/ 1834195 w 2325112"/>
              <a:gd name="connsiteY29" fmla="*/ 59801 h 251313"/>
              <a:gd name="connsiteX30" fmla="*/ 1861169 w 2325112"/>
              <a:gd name="connsiteY30" fmla="*/ 51709 h 251313"/>
              <a:gd name="connsiteX31" fmla="*/ 2025707 w 2325112"/>
              <a:gd name="connsiteY31" fmla="*/ 49012 h 251313"/>
              <a:gd name="connsiteX32" fmla="*/ 2060772 w 2325112"/>
              <a:gd name="connsiteY32" fmla="*/ 46315 h 251313"/>
              <a:gd name="connsiteX33" fmla="*/ 2068864 w 2325112"/>
              <a:gd name="connsiteY33" fmla="*/ 43617 h 251313"/>
              <a:gd name="connsiteX34" fmla="*/ 2093140 w 2325112"/>
              <a:gd name="connsiteY34" fmla="*/ 38223 h 251313"/>
              <a:gd name="connsiteX35" fmla="*/ 2101232 w 2325112"/>
              <a:gd name="connsiteY35" fmla="*/ 35525 h 251313"/>
              <a:gd name="connsiteX36" fmla="*/ 2171363 w 2325112"/>
              <a:gd name="connsiteY36" fmla="*/ 32828 h 251313"/>
              <a:gd name="connsiteX37" fmla="*/ 2195639 w 2325112"/>
              <a:gd name="connsiteY37" fmla="*/ 30131 h 251313"/>
              <a:gd name="connsiteX38" fmla="*/ 2228007 w 2325112"/>
              <a:gd name="connsiteY38" fmla="*/ 22039 h 251313"/>
              <a:gd name="connsiteX39" fmla="*/ 2241494 w 2325112"/>
              <a:gd name="connsiteY39" fmla="*/ 19341 h 251313"/>
              <a:gd name="connsiteX40" fmla="*/ 2279257 w 2325112"/>
              <a:gd name="connsiteY40" fmla="*/ 8552 h 251313"/>
              <a:gd name="connsiteX41" fmla="*/ 2292744 w 2325112"/>
              <a:gd name="connsiteY41" fmla="*/ 5854 h 251313"/>
              <a:gd name="connsiteX42" fmla="*/ 2306230 w 2325112"/>
              <a:gd name="connsiteY42" fmla="*/ 460 h 251313"/>
              <a:gd name="connsiteX43" fmla="*/ 2325112 w 2325112"/>
              <a:gd name="connsiteY43" fmla="*/ 460 h 25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25112" h="251313">
                <a:moveTo>
                  <a:pt x="0" y="251313"/>
                </a:moveTo>
                <a:cubicBezTo>
                  <a:pt x="3733" y="250566"/>
                  <a:pt x="16915" y="248509"/>
                  <a:pt x="21579" y="245918"/>
                </a:cubicBezTo>
                <a:cubicBezTo>
                  <a:pt x="27247" y="242769"/>
                  <a:pt x="32487" y="238897"/>
                  <a:pt x="37763" y="235129"/>
                </a:cubicBezTo>
                <a:cubicBezTo>
                  <a:pt x="45079" y="229903"/>
                  <a:pt x="50994" y="222284"/>
                  <a:pt x="59342" y="218945"/>
                </a:cubicBezTo>
                <a:cubicBezTo>
                  <a:pt x="63838" y="217147"/>
                  <a:pt x="68404" y="215517"/>
                  <a:pt x="72829" y="213550"/>
                </a:cubicBezTo>
                <a:cubicBezTo>
                  <a:pt x="84446" y="208387"/>
                  <a:pt x="84103" y="206762"/>
                  <a:pt x="97105" y="202761"/>
                </a:cubicBezTo>
                <a:cubicBezTo>
                  <a:pt x="104192" y="200581"/>
                  <a:pt x="111491" y="199164"/>
                  <a:pt x="118684" y="197366"/>
                </a:cubicBezTo>
                <a:cubicBezTo>
                  <a:pt x="121381" y="195568"/>
                  <a:pt x="124286" y="194046"/>
                  <a:pt x="126776" y="191971"/>
                </a:cubicBezTo>
                <a:cubicBezTo>
                  <a:pt x="143442" y="178083"/>
                  <a:pt x="125459" y="189253"/>
                  <a:pt x="145657" y="175787"/>
                </a:cubicBezTo>
                <a:cubicBezTo>
                  <a:pt x="183001" y="150891"/>
                  <a:pt x="136078" y="182860"/>
                  <a:pt x="172630" y="162300"/>
                </a:cubicBezTo>
                <a:cubicBezTo>
                  <a:pt x="182847" y="156553"/>
                  <a:pt x="190737" y="145346"/>
                  <a:pt x="202301" y="143419"/>
                </a:cubicBezTo>
                <a:cubicBezTo>
                  <a:pt x="226516" y="139384"/>
                  <a:pt x="213049" y="141326"/>
                  <a:pt x="242761" y="138024"/>
                </a:cubicBezTo>
                <a:cubicBezTo>
                  <a:pt x="283593" y="124414"/>
                  <a:pt x="252114" y="133791"/>
                  <a:pt x="280524" y="127235"/>
                </a:cubicBezTo>
                <a:cubicBezTo>
                  <a:pt x="287749" y="125568"/>
                  <a:pt x="294801" y="123129"/>
                  <a:pt x="302103" y="121840"/>
                </a:cubicBezTo>
                <a:cubicBezTo>
                  <a:pt x="310121" y="120425"/>
                  <a:pt x="318327" y="120351"/>
                  <a:pt x="326379" y="119143"/>
                </a:cubicBezTo>
                <a:cubicBezTo>
                  <a:pt x="336320" y="117652"/>
                  <a:pt x="346047" y="114748"/>
                  <a:pt x="356050" y="113748"/>
                </a:cubicBezTo>
                <a:cubicBezTo>
                  <a:pt x="373072" y="112046"/>
                  <a:pt x="390216" y="111950"/>
                  <a:pt x="407299" y="111051"/>
                </a:cubicBezTo>
                <a:cubicBezTo>
                  <a:pt x="414492" y="110152"/>
                  <a:pt x="421713" y="109456"/>
                  <a:pt x="428878" y="108354"/>
                </a:cubicBezTo>
                <a:cubicBezTo>
                  <a:pt x="456425" y="104116"/>
                  <a:pt x="427556" y="105654"/>
                  <a:pt x="469338" y="102959"/>
                </a:cubicBezTo>
                <a:cubicBezTo>
                  <a:pt x="542438" y="98243"/>
                  <a:pt x="622798" y="98700"/>
                  <a:pt x="693218" y="97564"/>
                </a:cubicBezTo>
                <a:lnTo>
                  <a:pt x="1003413" y="100262"/>
                </a:lnTo>
                <a:cubicBezTo>
                  <a:pt x="1006256" y="100310"/>
                  <a:pt x="1008662" y="102959"/>
                  <a:pt x="1011505" y="102959"/>
                </a:cubicBezTo>
                <a:cubicBezTo>
                  <a:pt x="1076248" y="102959"/>
                  <a:pt x="1140978" y="101161"/>
                  <a:pt x="1205714" y="100262"/>
                </a:cubicBezTo>
                <a:lnTo>
                  <a:pt x="1313607" y="94867"/>
                </a:lnTo>
                <a:cubicBezTo>
                  <a:pt x="1336999" y="93272"/>
                  <a:pt x="1360306" y="90273"/>
                  <a:pt x="1383738" y="89472"/>
                </a:cubicBezTo>
                <a:cubicBezTo>
                  <a:pt x="1465530" y="86676"/>
                  <a:pt x="1547377" y="85875"/>
                  <a:pt x="1629197" y="84077"/>
                </a:cubicBezTo>
                <a:cubicBezTo>
                  <a:pt x="1639986" y="83178"/>
                  <a:pt x="1650747" y="81821"/>
                  <a:pt x="1661565" y="81380"/>
                </a:cubicBezTo>
                <a:cubicBezTo>
                  <a:pt x="1694817" y="80023"/>
                  <a:pt x="1728299" y="82427"/>
                  <a:pt x="1761367" y="78683"/>
                </a:cubicBezTo>
                <a:cubicBezTo>
                  <a:pt x="1776343" y="76988"/>
                  <a:pt x="1789935" y="68979"/>
                  <a:pt x="1804524" y="65196"/>
                </a:cubicBezTo>
                <a:cubicBezTo>
                  <a:pt x="1814255" y="62673"/>
                  <a:pt x="1824410" y="62103"/>
                  <a:pt x="1834195" y="59801"/>
                </a:cubicBezTo>
                <a:cubicBezTo>
                  <a:pt x="1836521" y="59254"/>
                  <a:pt x="1856191" y="51862"/>
                  <a:pt x="1861169" y="51709"/>
                </a:cubicBezTo>
                <a:cubicBezTo>
                  <a:pt x="1915996" y="50022"/>
                  <a:pt x="1970861" y="49911"/>
                  <a:pt x="2025707" y="49012"/>
                </a:cubicBezTo>
                <a:cubicBezTo>
                  <a:pt x="2037395" y="48113"/>
                  <a:pt x="2049140" y="47769"/>
                  <a:pt x="2060772" y="46315"/>
                </a:cubicBezTo>
                <a:cubicBezTo>
                  <a:pt x="2063593" y="45962"/>
                  <a:pt x="2066130" y="44398"/>
                  <a:pt x="2068864" y="43617"/>
                </a:cubicBezTo>
                <a:cubicBezTo>
                  <a:pt x="2088241" y="38080"/>
                  <a:pt x="2070897" y="43784"/>
                  <a:pt x="2093140" y="38223"/>
                </a:cubicBezTo>
                <a:cubicBezTo>
                  <a:pt x="2095898" y="37533"/>
                  <a:pt x="2098395" y="35721"/>
                  <a:pt x="2101232" y="35525"/>
                </a:cubicBezTo>
                <a:cubicBezTo>
                  <a:pt x="2124571" y="33915"/>
                  <a:pt x="2147986" y="33727"/>
                  <a:pt x="2171363" y="32828"/>
                </a:cubicBezTo>
                <a:cubicBezTo>
                  <a:pt x="2179455" y="31929"/>
                  <a:pt x="2187641" y="31654"/>
                  <a:pt x="2195639" y="30131"/>
                </a:cubicBezTo>
                <a:cubicBezTo>
                  <a:pt x="2206564" y="28050"/>
                  <a:pt x="2217102" y="24221"/>
                  <a:pt x="2228007" y="22039"/>
                </a:cubicBezTo>
                <a:lnTo>
                  <a:pt x="2241494" y="19341"/>
                </a:lnTo>
                <a:cubicBezTo>
                  <a:pt x="2263282" y="6268"/>
                  <a:pt x="2247721" y="13057"/>
                  <a:pt x="2279257" y="8552"/>
                </a:cubicBezTo>
                <a:cubicBezTo>
                  <a:pt x="2283796" y="7904"/>
                  <a:pt x="2288353" y="7171"/>
                  <a:pt x="2292744" y="5854"/>
                </a:cubicBezTo>
                <a:cubicBezTo>
                  <a:pt x="2297381" y="4463"/>
                  <a:pt x="2301454" y="1256"/>
                  <a:pt x="2306230" y="460"/>
                </a:cubicBezTo>
                <a:cubicBezTo>
                  <a:pt x="2312438" y="-575"/>
                  <a:pt x="2318818" y="460"/>
                  <a:pt x="2325112" y="460"/>
                </a:cubicBezTo>
              </a:path>
            </a:pathLst>
          </a:custGeom>
          <a:noFill/>
          <a:ln w="57150">
            <a:solidFill>
              <a:srgbClr val="FF66FF"/>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39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1"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3"/>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Effect transition="in" filter="fade">
                                      <p:cBhvr>
                                        <p:cTn id="22" dur="1000"/>
                                        <p:tgtEl>
                                          <p:spTgt spid="9"/>
                                        </p:tgtEl>
                                      </p:cBhvr>
                                    </p:animEffect>
                                  </p:childTnLst>
                                </p:cTn>
                              </p:par>
                              <p:par>
                                <p:cTn id="23" presetID="32" presetClass="emph" presetSubtype="0" fill="hold" grpId="0" nodeType="withEffect">
                                  <p:stCondLst>
                                    <p:cond delay="0"/>
                                  </p:stCondLst>
                                  <p:childTnLst>
                                    <p:animRot by="120000">
                                      <p:cBhvr>
                                        <p:cTn id="24" dur="100" fill="hold">
                                          <p:stCondLst>
                                            <p:cond delay="0"/>
                                          </p:stCondLst>
                                        </p:cTn>
                                        <p:tgtEl>
                                          <p:spTgt spid="9"/>
                                        </p:tgtEl>
                                        <p:attrNameLst>
                                          <p:attrName>r</p:attrName>
                                        </p:attrNameLst>
                                      </p:cBhvr>
                                    </p:animRot>
                                    <p:animRot by="-240000">
                                      <p:cBhvr>
                                        <p:cTn id="25" dur="200" fill="hold">
                                          <p:stCondLst>
                                            <p:cond delay="200"/>
                                          </p:stCondLst>
                                        </p:cTn>
                                        <p:tgtEl>
                                          <p:spTgt spid="9"/>
                                        </p:tgtEl>
                                        <p:attrNameLst>
                                          <p:attrName>r</p:attrName>
                                        </p:attrNameLst>
                                      </p:cBhvr>
                                    </p:animRot>
                                    <p:animRot by="240000">
                                      <p:cBhvr>
                                        <p:cTn id="26" dur="200" fill="hold">
                                          <p:stCondLst>
                                            <p:cond delay="400"/>
                                          </p:stCondLst>
                                        </p:cTn>
                                        <p:tgtEl>
                                          <p:spTgt spid="9"/>
                                        </p:tgtEl>
                                        <p:attrNameLst>
                                          <p:attrName>r</p:attrName>
                                        </p:attrNameLst>
                                      </p:cBhvr>
                                    </p:animRot>
                                    <p:animRot by="-240000">
                                      <p:cBhvr>
                                        <p:cTn id="27" dur="200" fill="hold">
                                          <p:stCondLst>
                                            <p:cond delay="600"/>
                                          </p:stCondLst>
                                        </p:cTn>
                                        <p:tgtEl>
                                          <p:spTgt spid="9"/>
                                        </p:tgtEl>
                                        <p:attrNameLst>
                                          <p:attrName>r</p:attrName>
                                        </p:attrNameLst>
                                      </p:cBhvr>
                                    </p:animRot>
                                    <p:animRot by="120000">
                                      <p:cBhvr>
                                        <p:cTn id="28" dur="200" fill="hold">
                                          <p:stCondLst>
                                            <p:cond delay="800"/>
                                          </p:stCondLst>
                                        </p:cTn>
                                        <p:tgtEl>
                                          <p:spTgt spid="9"/>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32" presetClass="emph" presetSubtype="0" fill="hold" grpId="1" nodeType="withEffect">
                                  <p:stCondLst>
                                    <p:cond delay="0"/>
                                  </p:stCondLst>
                                  <p:childTnLst>
                                    <p:animRot by="120000">
                                      <p:cBhvr>
                                        <p:cTn id="35" dur="100" fill="hold">
                                          <p:stCondLst>
                                            <p:cond delay="0"/>
                                          </p:stCondLst>
                                        </p:cTn>
                                        <p:tgtEl>
                                          <p:spTgt spid="14"/>
                                        </p:tgtEl>
                                        <p:attrNameLst>
                                          <p:attrName>r</p:attrName>
                                        </p:attrNameLst>
                                      </p:cBhvr>
                                    </p:animRot>
                                    <p:animRot by="-240000">
                                      <p:cBhvr>
                                        <p:cTn id="36" dur="200" fill="hold">
                                          <p:stCondLst>
                                            <p:cond delay="200"/>
                                          </p:stCondLst>
                                        </p:cTn>
                                        <p:tgtEl>
                                          <p:spTgt spid="14"/>
                                        </p:tgtEl>
                                        <p:attrNameLst>
                                          <p:attrName>r</p:attrName>
                                        </p:attrNameLst>
                                      </p:cBhvr>
                                    </p:animRot>
                                    <p:animRot by="240000">
                                      <p:cBhvr>
                                        <p:cTn id="37" dur="200" fill="hold">
                                          <p:stCondLst>
                                            <p:cond delay="400"/>
                                          </p:stCondLst>
                                        </p:cTn>
                                        <p:tgtEl>
                                          <p:spTgt spid="14"/>
                                        </p:tgtEl>
                                        <p:attrNameLst>
                                          <p:attrName>r</p:attrName>
                                        </p:attrNameLst>
                                      </p:cBhvr>
                                    </p:animRot>
                                    <p:animRot by="-240000">
                                      <p:cBhvr>
                                        <p:cTn id="38" dur="200" fill="hold">
                                          <p:stCondLst>
                                            <p:cond delay="600"/>
                                          </p:stCondLst>
                                        </p:cTn>
                                        <p:tgtEl>
                                          <p:spTgt spid="14"/>
                                        </p:tgtEl>
                                        <p:attrNameLst>
                                          <p:attrName>r</p:attrName>
                                        </p:attrNameLst>
                                      </p:cBhvr>
                                    </p:animRot>
                                    <p:animRot by="120000">
                                      <p:cBhvr>
                                        <p:cTn id="39" dur="200" fill="hold">
                                          <p:stCondLst>
                                            <p:cond delay="800"/>
                                          </p:stCondLst>
                                        </p:cTn>
                                        <p:tgtEl>
                                          <p:spTgt spid="14"/>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32" presetClass="emph" presetSubtype="0" fill="hold" grpId="1" nodeType="withEffect">
                                  <p:stCondLst>
                                    <p:cond delay="0"/>
                                  </p:stCondLst>
                                  <p:childTnLst>
                                    <p:animRot by="120000">
                                      <p:cBhvr>
                                        <p:cTn id="52" dur="100" fill="hold">
                                          <p:stCondLst>
                                            <p:cond delay="0"/>
                                          </p:stCondLst>
                                        </p:cTn>
                                        <p:tgtEl>
                                          <p:spTgt spid="4"/>
                                        </p:tgtEl>
                                        <p:attrNameLst>
                                          <p:attrName>r</p:attrName>
                                        </p:attrNameLst>
                                      </p:cBhvr>
                                    </p:animRot>
                                    <p:animRot by="-240000">
                                      <p:cBhvr>
                                        <p:cTn id="53" dur="200" fill="hold">
                                          <p:stCondLst>
                                            <p:cond delay="200"/>
                                          </p:stCondLst>
                                        </p:cTn>
                                        <p:tgtEl>
                                          <p:spTgt spid="4"/>
                                        </p:tgtEl>
                                        <p:attrNameLst>
                                          <p:attrName>r</p:attrName>
                                        </p:attrNameLst>
                                      </p:cBhvr>
                                    </p:animRot>
                                    <p:animRot by="240000">
                                      <p:cBhvr>
                                        <p:cTn id="54" dur="200" fill="hold">
                                          <p:stCondLst>
                                            <p:cond delay="400"/>
                                          </p:stCondLst>
                                        </p:cTn>
                                        <p:tgtEl>
                                          <p:spTgt spid="4"/>
                                        </p:tgtEl>
                                        <p:attrNameLst>
                                          <p:attrName>r</p:attrName>
                                        </p:attrNameLst>
                                      </p:cBhvr>
                                    </p:animRot>
                                    <p:animRot by="-240000">
                                      <p:cBhvr>
                                        <p:cTn id="55" dur="200" fill="hold">
                                          <p:stCondLst>
                                            <p:cond delay="600"/>
                                          </p:stCondLst>
                                        </p:cTn>
                                        <p:tgtEl>
                                          <p:spTgt spid="4"/>
                                        </p:tgtEl>
                                        <p:attrNameLst>
                                          <p:attrName>r</p:attrName>
                                        </p:attrNameLst>
                                      </p:cBhvr>
                                    </p:animRot>
                                    <p:animRot by="120000">
                                      <p:cBhvr>
                                        <p:cTn id="56" dur="200" fill="hold">
                                          <p:stCondLst>
                                            <p:cond delay="800"/>
                                          </p:stCondLst>
                                        </p:cTn>
                                        <p:tgtEl>
                                          <p:spTgt spid="4"/>
                                        </p:tgtEl>
                                        <p:attrNameLst>
                                          <p:attrName>r</p:attrName>
                                        </p:attrNameLst>
                                      </p:cBhvr>
                                    </p:animRot>
                                  </p:childTnLst>
                                </p:cTn>
                              </p:par>
                              <p:par>
                                <p:cTn id="57" presetID="32" presetClass="emph" presetSubtype="0" fill="hold" grpId="1" nodeType="withEffect">
                                  <p:stCondLst>
                                    <p:cond delay="0"/>
                                  </p:stCondLst>
                                  <p:childTnLst>
                                    <p:animRot by="120000">
                                      <p:cBhvr>
                                        <p:cTn id="58" dur="100" fill="hold">
                                          <p:stCondLst>
                                            <p:cond delay="0"/>
                                          </p:stCondLst>
                                        </p:cTn>
                                        <p:tgtEl>
                                          <p:spTgt spid="11"/>
                                        </p:tgtEl>
                                        <p:attrNameLst>
                                          <p:attrName>r</p:attrName>
                                        </p:attrNameLst>
                                      </p:cBhvr>
                                    </p:animRot>
                                    <p:animRot by="-240000">
                                      <p:cBhvr>
                                        <p:cTn id="59" dur="200" fill="hold">
                                          <p:stCondLst>
                                            <p:cond delay="200"/>
                                          </p:stCondLst>
                                        </p:cTn>
                                        <p:tgtEl>
                                          <p:spTgt spid="11"/>
                                        </p:tgtEl>
                                        <p:attrNameLst>
                                          <p:attrName>r</p:attrName>
                                        </p:attrNameLst>
                                      </p:cBhvr>
                                    </p:animRot>
                                    <p:animRot by="240000">
                                      <p:cBhvr>
                                        <p:cTn id="60" dur="200" fill="hold">
                                          <p:stCondLst>
                                            <p:cond delay="400"/>
                                          </p:stCondLst>
                                        </p:cTn>
                                        <p:tgtEl>
                                          <p:spTgt spid="11"/>
                                        </p:tgtEl>
                                        <p:attrNameLst>
                                          <p:attrName>r</p:attrName>
                                        </p:attrNameLst>
                                      </p:cBhvr>
                                    </p:animRot>
                                    <p:animRot by="-240000">
                                      <p:cBhvr>
                                        <p:cTn id="61" dur="200" fill="hold">
                                          <p:stCondLst>
                                            <p:cond delay="600"/>
                                          </p:stCondLst>
                                        </p:cTn>
                                        <p:tgtEl>
                                          <p:spTgt spid="11"/>
                                        </p:tgtEl>
                                        <p:attrNameLst>
                                          <p:attrName>r</p:attrName>
                                        </p:attrNameLst>
                                      </p:cBhvr>
                                    </p:animRot>
                                    <p:animRot by="120000">
                                      <p:cBhvr>
                                        <p:cTn id="62" dur="200" fill="hold">
                                          <p:stCondLst>
                                            <p:cond delay="800"/>
                                          </p:stCondLst>
                                        </p:cTn>
                                        <p:tgtEl>
                                          <p:spTgt spid="11"/>
                                        </p:tgtEl>
                                        <p:attrNameLst>
                                          <p:attrName>r</p:attrName>
                                        </p:attrNameLst>
                                      </p:cBhvr>
                                    </p:animRot>
                                  </p:childTnLst>
                                </p:cTn>
                              </p:par>
                              <p:par>
                                <p:cTn id="63" presetID="32" presetClass="emph" presetSubtype="0" fill="hold" nodeType="withEffect">
                                  <p:stCondLst>
                                    <p:cond delay="0"/>
                                  </p:stCondLst>
                                  <p:childTnLst>
                                    <p:animRot by="120000">
                                      <p:cBhvr>
                                        <p:cTn id="64" dur="100" fill="hold">
                                          <p:stCondLst>
                                            <p:cond delay="0"/>
                                          </p:stCondLst>
                                        </p:cTn>
                                        <p:tgtEl>
                                          <p:spTgt spid="20"/>
                                        </p:tgtEl>
                                        <p:attrNameLst>
                                          <p:attrName>r</p:attrName>
                                        </p:attrNameLst>
                                      </p:cBhvr>
                                    </p:animRot>
                                    <p:animRot by="-240000">
                                      <p:cBhvr>
                                        <p:cTn id="65" dur="200" fill="hold">
                                          <p:stCondLst>
                                            <p:cond delay="200"/>
                                          </p:stCondLst>
                                        </p:cTn>
                                        <p:tgtEl>
                                          <p:spTgt spid="20"/>
                                        </p:tgtEl>
                                        <p:attrNameLst>
                                          <p:attrName>r</p:attrName>
                                        </p:attrNameLst>
                                      </p:cBhvr>
                                    </p:animRot>
                                    <p:animRot by="240000">
                                      <p:cBhvr>
                                        <p:cTn id="66" dur="200" fill="hold">
                                          <p:stCondLst>
                                            <p:cond delay="400"/>
                                          </p:stCondLst>
                                        </p:cTn>
                                        <p:tgtEl>
                                          <p:spTgt spid="20"/>
                                        </p:tgtEl>
                                        <p:attrNameLst>
                                          <p:attrName>r</p:attrName>
                                        </p:attrNameLst>
                                      </p:cBhvr>
                                    </p:animRot>
                                    <p:animRot by="-240000">
                                      <p:cBhvr>
                                        <p:cTn id="67" dur="200" fill="hold">
                                          <p:stCondLst>
                                            <p:cond delay="600"/>
                                          </p:stCondLst>
                                        </p:cTn>
                                        <p:tgtEl>
                                          <p:spTgt spid="20"/>
                                        </p:tgtEl>
                                        <p:attrNameLst>
                                          <p:attrName>r</p:attrName>
                                        </p:attrNameLst>
                                      </p:cBhvr>
                                    </p:animRot>
                                    <p:animRot by="120000">
                                      <p:cBhvr>
                                        <p:cTn id="68" dur="200" fill="hold">
                                          <p:stCondLst>
                                            <p:cond delay="800"/>
                                          </p:stCondLst>
                                        </p:cTn>
                                        <p:tgtEl>
                                          <p:spTgt spid="20"/>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1000" fill="hold"/>
                                        <p:tgtEl>
                                          <p:spTgt spid="12"/>
                                        </p:tgtEl>
                                        <p:attrNameLst>
                                          <p:attrName>ppt_w</p:attrName>
                                        </p:attrNameLst>
                                      </p:cBhvr>
                                      <p:tavLst>
                                        <p:tav tm="0">
                                          <p:val>
                                            <p:strVal val="#ppt_w+.3"/>
                                          </p:val>
                                        </p:tav>
                                        <p:tav tm="100000">
                                          <p:val>
                                            <p:strVal val="#ppt_w"/>
                                          </p:val>
                                        </p:tav>
                                      </p:tavLst>
                                    </p:anim>
                                    <p:anim calcmode="lin" valueType="num">
                                      <p:cBhvr>
                                        <p:cTn id="74" dur="1000" fill="hold"/>
                                        <p:tgtEl>
                                          <p:spTgt spid="12"/>
                                        </p:tgtEl>
                                        <p:attrNameLst>
                                          <p:attrName>ppt_h</p:attrName>
                                        </p:attrNameLst>
                                      </p:cBhvr>
                                      <p:tavLst>
                                        <p:tav tm="0">
                                          <p:val>
                                            <p:strVal val="#ppt_h"/>
                                          </p:val>
                                        </p:tav>
                                        <p:tav tm="100000">
                                          <p:val>
                                            <p:strVal val="#ppt_h"/>
                                          </p:val>
                                        </p:tav>
                                      </p:tavLst>
                                    </p:anim>
                                    <p:animEffect transition="in" filter="fade">
                                      <p:cBhvr>
                                        <p:cTn id="75" dur="1000"/>
                                        <p:tgtEl>
                                          <p:spTgt spid="12"/>
                                        </p:tgtEl>
                                      </p:cBhvr>
                                    </p:animEffect>
                                  </p:childTnLst>
                                </p:cTn>
                              </p:par>
                              <p:par>
                                <p:cTn id="76" presetID="32" presetClass="emph" presetSubtype="0" fill="hold" grpId="1" nodeType="withEffect">
                                  <p:stCondLst>
                                    <p:cond delay="0"/>
                                  </p:stCondLst>
                                  <p:childTnLst>
                                    <p:animRot by="120000">
                                      <p:cBhvr>
                                        <p:cTn id="77" dur="100" fill="hold">
                                          <p:stCondLst>
                                            <p:cond delay="0"/>
                                          </p:stCondLst>
                                        </p:cTn>
                                        <p:tgtEl>
                                          <p:spTgt spid="12"/>
                                        </p:tgtEl>
                                        <p:attrNameLst>
                                          <p:attrName>r</p:attrName>
                                        </p:attrNameLst>
                                      </p:cBhvr>
                                    </p:animRot>
                                    <p:animRot by="-240000">
                                      <p:cBhvr>
                                        <p:cTn id="78" dur="200" fill="hold">
                                          <p:stCondLst>
                                            <p:cond delay="200"/>
                                          </p:stCondLst>
                                        </p:cTn>
                                        <p:tgtEl>
                                          <p:spTgt spid="12"/>
                                        </p:tgtEl>
                                        <p:attrNameLst>
                                          <p:attrName>r</p:attrName>
                                        </p:attrNameLst>
                                      </p:cBhvr>
                                    </p:animRot>
                                    <p:animRot by="240000">
                                      <p:cBhvr>
                                        <p:cTn id="79" dur="200" fill="hold">
                                          <p:stCondLst>
                                            <p:cond delay="400"/>
                                          </p:stCondLst>
                                        </p:cTn>
                                        <p:tgtEl>
                                          <p:spTgt spid="12"/>
                                        </p:tgtEl>
                                        <p:attrNameLst>
                                          <p:attrName>r</p:attrName>
                                        </p:attrNameLst>
                                      </p:cBhvr>
                                    </p:animRot>
                                    <p:animRot by="-240000">
                                      <p:cBhvr>
                                        <p:cTn id="80" dur="200" fill="hold">
                                          <p:stCondLst>
                                            <p:cond delay="600"/>
                                          </p:stCondLst>
                                        </p:cTn>
                                        <p:tgtEl>
                                          <p:spTgt spid="12"/>
                                        </p:tgtEl>
                                        <p:attrNameLst>
                                          <p:attrName>r</p:attrName>
                                        </p:attrNameLst>
                                      </p:cBhvr>
                                    </p:animRot>
                                    <p:animRot by="120000">
                                      <p:cBhvr>
                                        <p:cTn id="81" dur="200" fill="hold">
                                          <p:stCondLst>
                                            <p:cond delay="800"/>
                                          </p:stCondLst>
                                        </p:cTn>
                                        <p:tgtEl>
                                          <p:spTgt spid="12"/>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500"/>
                                        <p:tgtEl>
                                          <p:spTgt spid="15"/>
                                        </p:tgtEl>
                                      </p:cBhvr>
                                    </p:animEffect>
                                  </p:childTnLst>
                                </p:cTn>
                              </p:par>
                              <p:par>
                                <p:cTn id="87" presetID="32" presetClass="emph" presetSubtype="0" fill="hold" grpId="1" nodeType="withEffect">
                                  <p:stCondLst>
                                    <p:cond delay="0"/>
                                  </p:stCondLst>
                                  <p:childTnLst>
                                    <p:animRot by="120000">
                                      <p:cBhvr>
                                        <p:cTn id="88" dur="100" fill="hold">
                                          <p:stCondLst>
                                            <p:cond delay="0"/>
                                          </p:stCondLst>
                                        </p:cTn>
                                        <p:tgtEl>
                                          <p:spTgt spid="15"/>
                                        </p:tgtEl>
                                        <p:attrNameLst>
                                          <p:attrName>r</p:attrName>
                                        </p:attrNameLst>
                                      </p:cBhvr>
                                    </p:animRot>
                                    <p:animRot by="-240000">
                                      <p:cBhvr>
                                        <p:cTn id="89" dur="200" fill="hold">
                                          <p:stCondLst>
                                            <p:cond delay="200"/>
                                          </p:stCondLst>
                                        </p:cTn>
                                        <p:tgtEl>
                                          <p:spTgt spid="15"/>
                                        </p:tgtEl>
                                        <p:attrNameLst>
                                          <p:attrName>r</p:attrName>
                                        </p:attrNameLst>
                                      </p:cBhvr>
                                    </p:animRot>
                                    <p:animRot by="240000">
                                      <p:cBhvr>
                                        <p:cTn id="90" dur="200" fill="hold">
                                          <p:stCondLst>
                                            <p:cond delay="400"/>
                                          </p:stCondLst>
                                        </p:cTn>
                                        <p:tgtEl>
                                          <p:spTgt spid="15"/>
                                        </p:tgtEl>
                                        <p:attrNameLst>
                                          <p:attrName>r</p:attrName>
                                        </p:attrNameLst>
                                      </p:cBhvr>
                                    </p:animRot>
                                    <p:animRot by="-240000">
                                      <p:cBhvr>
                                        <p:cTn id="91" dur="200" fill="hold">
                                          <p:stCondLst>
                                            <p:cond delay="600"/>
                                          </p:stCondLst>
                                        </p:cTn>
                                        <p:tgtEl>
                                          <p:spTgt spid="15"/>
                                        </p:tgtEl>
                                        <p:attrNameLst>
                                          <p:attrName>r</p:attrName>
                                        </p:attrNameLst>
                                      </p:cBhvr>
                                    </p:animRot>
                                    <p:animRot by="120000">
                                      <p:cBhvr>
                                        <p:cTn id="92" dur="200" fill="hold">
                                          <p:stCondLst>
                                            <p:cond delay="800"/>
                                          </p:stCondLst>
                                        </p:cTn>
                                        <p:tgtEl>
                                          <p:spTgt spid="15"/>
                                        </p:tgtEl>
                                        <p:attrNameLst>
                                          <p:attrName>r</p:attrName>
                                        </p:attrNameLst>
                                      </p:cBhvr>
                                    </p:animRo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up)">
                                      <p:cBhvr>
                                        <p:cTn id="97" dur="500"/>
                                        <p:tgtEl>
                                          <p:spTgt spid="22"/>
                                        </p:tgtEl>
                                      </p:cBhvr>
                                    </p:animEffect>
                                  </p:childTnLst>
                                </p:cTn>
                              </p:par>
                              <p:par>
                                <p:cTn id="98" presetID="22" presetClass="entr" presetSubtype="1" fill="hold" nodeType="with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wipe(up)">
                                      <p:cBhvr>
                                        <p:cTn id="100" dur="500"/>
                                        <p:tgtEl>
                                          <p:spTgt spid="32"/>
                                        </p:tgtEl>
                                      </p:cBhvr>
                                    </p:animEffect>
                                  </p:childTnLst>
                                </p:cTn>
                              </p:par>
                              <p:par>
                                <p:cTn id="101" presetID="32" presetClass="emph" presetSubtype="0" fill="hold" nodeType="withEffect">
                                  <p:stCondLst>
                                    <p:cond delay="0"/>
                                  </p:stCondLst>
                                  <p:childTnLst>
                                    <p:animRot by="120000">
                                      <p:cBhvr>
                                        <p:cTn id="102" dur="100" fill="hold">
                                          <p:stCondLst>
                                            <p:cond delay="0"/>
                                          </p:stCondLst>
                                        </p:cTn>
                                        <p:tgtEl>
                                          <p:spTgt spid="22"/>
                                        </p:tgtEl>
                                        <p:attrNameLst>
                                          <p:attrName>r</p:attrName>
                                        </p:attrNameLst>
                                      </p:cBhvr>
                                    </p:animRot>
                                    <p:animRot by="-240000">
                                      <p:cBhvr>
                                        <p:cTn id="103" dur="200" fill="hold">
                                          <p:stCondLst>
                                            <p:cond delay="200"/>
                                          </p:stCondLst>
                                        </p:cTn>
                                        <p:tgtEl>
                                          <p:spTgt spid="22"/>
                                        </p:tgtEl>
                                        <p:attrNameLst>
                                          <p:attrName>r</p:attrName>
                                        </p:attrNameLst>
                                      </p:cBhvr>
                                    </p:animRot>
                                    <p:animRot by="240000">
                                      <p:cBhvr>
                                        <p:cTn id="104" dur="200" fill="hold">
                                          <p:stCondLst>
                                            <p:cond delay="400"/>
                                          </p:stCondLst>
                                        </p:cTn>
                                        <p:tgtEl>
                                          <p:spTgt spid="22"/>
                                        </p:tgtEl>
                                        <p:attrNameLst>
                                          <p:attrName>r</p:attrName>
                                        </p:attrNameLst>
                                      </p:cBhvr>
                                    </p:animRot>
                                    <p:animRot by="-240000">
                                      <p:cBhvr>
                                        <p:cTn id="105" dur="200" fill="hold">
                                          <p:stCondLst>
                                            <p:cond delay="600"/>
                                          </p:stCondLst>
                                        </p:cTn>
                                        <p:tgtEl>
                                          <p:spTgt spid="22"/>
                                        </p:tgtEl>
                                        <p:attrNameLst>
                                          <p:attrName>r</p:attrName>
                                        </p:attrNameLst>
                                      </p:cBhvr>
                                    </p:animRot>
                                    <p:animRot by="120000">
                                      <p:cBhvr>
                                        <p:cTn id="106" dur="200" fill="hold">
                                          <p:stCondLst>
                                            <p:cond delay="800"/>
                                          </p:stCondLst>
                                        </p:cTn>
                                        <p:tgtEl>
                                          <p:spTgt spid="22"/>
                                        </p:tgtEl>
                                        <p:attrNameLst>
                                          <p:attrName>r</p:attrName>
                                        </p:attrNameLst>
                                      </p:cBhvr>
                                    </p:animRot>
                                  </p:childTnLst>
                                </p:cTn>
                              </p:par>
                              <p:par>
                                <p:cTn id="107" presetID="32" presetClass="emph" presetSubtype="0" fill="hold" nodeType="withEffect">
                                  <p:stCondLst>
                                    <p:cond delay="0"/>
                                  </p:stCondLst>
                                  <p:childTnLst>
                                    <p:animRot by="120000">
                                      <p:cBhvr>
                                        <p:cTn id="108" dur="100" fill="hold">
                                          <p:stCondLst>
                                            <p:cond delay="0"/>
                                          </p:stCondLst>
                                        </p:cTn>
                                        <p:tgtEl>
                                          <p:spTgt spid="32"/>
                                        </p:tgtEl>
                                        <p:attrNameLst>
                                          <p:attrName>r</p:attrName>
                                        </p:attrNameLst>
                                      </p:cBhvr>
                                    </p:animRot>
                                    <p:animRot by="-240000">
                                      <p:cBhvr>
                                        <p:cTn id="109" dur="200" fill="hold">
                                          <p:stCondLst>
                                            <p:cond delay="200"/>
                                          </p:stCondLst>
                                        </p:cTn>
                                        <p:tgtEl>
                                          <p:spTgt spid="32"/>
                                        </p:tgtEl>
                                        <p:attrNameLst>
                                          <p:attrName>r</p:attrName>
                                        </p:attrNameLst>
                                      </p:cBhvr>
                                    </p:animRot>
                                    <p:animRot by="240000">
                                      <p:cBhvr>
                                        <p:cTn id="110" dur="200" fill="hold">
                                          <p:stCondLst>
                                            <p:cond delay="400"/>
                                          </p:stCondLst>
                                        </p:cTn>
                                        <p:tgtEl>
                                          <p:spTgt spid="32"/>
                                        </p:tgtEl>
                                        <p:attrNameLst>
                                          <p:attrName>r</p:attrName>
                                        </p:attrNameLst>
                                      </p:cBhvr>
                                    </p:animRot>
                                    <p:animRot by="-240000">
                                      <p:cBhvr>
                                        <p:cTn id="111" dur="200" fill="hold">
                                          <p:stCondLst>
                                            <p:cond delay="600"/>
                                          </p:stCondLst>
                                        </p:cTn>
                                        <p:tgtEl>
                                          <p:spTgt spid="32"/>
                                        </p:tgtEl>
                                        <p:attrNameLst>
                                          <p:attrName>r</p:attrName>
                                        </p:attrNameLst>
                                      </p:cBhvr>
                                    </p:animRot>
                                    <p:animRot by="120000">
                                      <p:cBhvr>
                                        <p:cTn id="112" dur="200" fill="hold">
                                          <p:stCondLst>
                                            <p:cond delay="800"/>
                                          </p:stCondLst>
                                        </p:cTn>
                                        <p:tgtEl>
                                          <p:spTgt spid="32"/>
                                        </p:tgtEl>
                                        <p:attrNameLst>
                                          <p:attrName>r</p:attrName>
                                        </p:attrNameLst>
                                      </p:cBhvr>
                                    </p:animRo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0"/>
                                        </p:tgtEl>
                                        <p:attrNameLst>
                                          <p:attrName>style.visibility</p:attrName>
                                        </p:attrNameLst>
                                      </p:cBhvr>
                                      <p:to>
                                        <p:strVal val="visible"/>
                                      </p:to>
                                    </p:set>
                                    <p:animEffect transition="in" filter="fade">
                                      <p:cBhvr>
                                        <p:cTn id="117" dur="500"/>
                                        <p:tgtEl>
                                          <p:spTgt spid="10"/>
                                        </p:tgtEl>
                                      </p:cBhvr>
                                    </p:animEffect>
                                  </p:childTnLst>
                                </p:cTn>
                              </p:par>
                              <p:par>
                                <p:cTn id="118" presetID="32" presetClass="emph" presetSubtype="0" fill="hold" grpId="1" nodeType="withEffect">
                                  <p:stCondLst>
                                    <p:cond delay="0"/>
                                  </p:stCondLst>
                                  <p:childTnLst>
                                    <p:animRot by="120000">
                                      <p:cBhvr>
                                        <p:cTn id="119" dur="100" fill="hold">
                                          <p:stCondLst>
                                            <p:cond delay="0"/>
                                          </p:stCondLst>
                                        </p:cTn>
                                        <p:tgtEl>
                                          <p:spTgt spid="10"/>
                                        </p:tgtEl>
                                        <p:attrNameLst>
                                          <p:attrName>r</p:attrName>
                                        </p:attrNameLst>
                                      </p:cBhvr>
                                    </p:animRot>
                                    <p:animRot by="-240000">
                                      <p:cBhvr>
                                        <p:cTn id="120" dur="200" fill="hold">
                                          <p:stCondLst>
                                            <p:cond delay="200"/>
                                          </p:stCondLst>
                                        </p:cTn>
                                        <p:tgtEl>
                                          <p:spTgt spid="10"/>
                                        </p:tgtEl>
                                        <p:attrNameLst>
                                          <p:attrName>r</p:attrName>
                                        </p:attrNameLst>
                                      </p:cBhvr>
                                    </p:animRot>
                                    <p:animRot by="240000">
                                      <p:cBhvr>
                                        <p:cTn id="121" dur="200" fill="hold">
                                          <p:stCondLst>
                                            <p:cond delay="400"/>
                                          </p:stCondLst>
                                        </p:cTn>
                                        <p:tgtEl>
                                          <p:spTgt spid="10"/>
                                        </p:tgtEl>
                                        <p:attrNameLst>
                                          <p:attrName>r</p:attrName>
                                        </p:attrNameLst>
                                      </p:cBhvr>
                                    </p:animRot>
                                    <p:animRot by="-240000">
                                      <p:cBhvr>
                                        <p:cTn id="122" dur="200" fill="hold">
                                          <p:stCondLst>
                                            <p:cond delay="600"/>
                                          </p:stCondLst>
                                        </p:cTn>
                                        <p:tgtEl>
                                          <p:spTgt spid="10"/>
                                        </p:tgtEl>
                                        <p:attrNameLst>
                                          <p:attrName>r</p:attrName>
                                        </p:attrNameLst>
                                      </p:cBhvr>
                                    </p:animRot>
                                    <p:animRot by="120000">
                                      <p:cBhvr>
                                        <p:cTn id="123" dur="200" fill="hold">
                                          <p:stCondLst>
                                            <p:cond delay="800"/>
                                          </p:stCondLst>
                                        </p:cTn>
                                        <p:tgtEl>
                                          <p:spTgt spid="10"/>
                                        </p:tgtEl>
                                        <p:attrNameLst>
                                          <p:attrName>r</p:attrName>
                                        </p:attrNameLst>
                                      </p:cBhvr>
                                    </p:animRot>
                                  </p:childTnLst>
                                </p:cTn>
                              </p:par>
                              <p:par>
                                <p:cTn id="124" presetID="10" presetClass="entr" presetSubtype="0" fill="hold" grpId="0" nodeType="with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500"/>
                                        <p:tgtEl>
                                          <p:spTgt spid="21"/>
                                        </p:tgtEl>
                                      </p:cBhvr>
                                    </p:animEffect>
                                  </p:childTnLst>
                                </p:cTn>
                              </p:par>
                              <p:par>
                                <p:cTn id="127" presetID="32" presetClass="emph" presetSubtype="0" fill="hold" grpId="1" nodeType="withEffect">
                                  <p:stCondLst>
                                    <p:cond delay="0"/>
                                  </p:stCondLst>
                                  <p:childTnLst>
                                    <p:animRot by="120000">
                                      <p:cBhvr>
                                        <p:cTn id="128" dur="100" fill="hold">
                                          <p:stCondLst>
                                            <p:cond delay="0"/>
                                          </p:stCondLst>
                                        </p:cTn>
                                        <p:tgtEl>
                                          <p:spTgt spid="21"/>
                                        </p:tgtEl>
                                        <p:attrNameLst>
                                          <p:attrName>r</p:attrName>
                                        </p:attrNameLst>
                                      </p:cBhvr>
                                    </p:animRot>
                                    <p:animRot by="-240000">
                                      <p:cBhvr>
                                        <p:cTn id="129" dur="200" fill="hold">
                                          <p:stCondLst>
                                            <p:cond delay="200"/>
                                          </p:stCondLst>
                                        </p:cTn>
                                        <p:tgtEl>
                                          <p:spTgt spid="21"/>
                                        </p:tgtEl>
                                        <p:attrNameLst>
                                          <p:attrName>r</p:attrName>
                                        </p:attrNameLst>
                                      </p:cBhvr>
                                    </p:animRot>
                                    <p:animRot by="240000">
                                      <p:cBhvr>
                                        <p:cTn id="130" dur="200" fill="hold">
                                          <p:stCondLst>
                                            <p:cond delay="400"/>
                                          </p:stCondLst>
                                        </p:cTn>
                                        <p:tgtEl>
                                          <p:spTgt spid="21"/>
                                        </p:tgtEl>
                                        <p:attrNameLst>
                                          <p:attrName>r</p:attrName>
                                        </p:attrNameLst>
                                      </p:cBhvr>
                                    </p:animRot>
                                    <p:animRot by="-240000">
                                      <p:cBhvr>
                                        <p:cTn id="131" dur="200" fill="hold">
                                          <p:stCondLst>
                                            <p:cond delay="600"/>
                                          </p:stCondLst>
                                        </p:cTn>
                                        <p:tgtEl>
                                          <p:spTgt spid="21"/>
                                        </p:tgtEl>
                                        <p:attrNameLst>
                                          <p:attrName>r</p:attrName>
                                        </p:attrNameLst>
                                      </p:cBhvr>
                                    </p:animRot>
                                    <p:animRot by="120000">
                                      <p:cBhvr>
                                        <p:cTn id="132" dur="200" fill="hold">
                                          <p:stCondLst>
                                            <p:cond delay="800"/>
                                          </p:stCondLst>
                                        </p:cTn>
                                        <p:tgtEl>
                                          <p:spTgt spid="21"/>
                                        </p:tgtEl>
                                        <p:attrNameLst>
                                          <p:attrName>r</p:attrName>
                                        </p:attrNameLst>
                                      </p:cBhvr>
                                    </p:animRot>
                                  </p:childTnLst>
                                </p:cTn>
                              </p:par>
                            </p:childTnLst>
                          </p:cTn>
                        </p:par>
                      </p:childTnLst>
                    </p:cTn>
                  </p:par>
                  <p:par>
                    <p:cTn id="133" fill="hold">
                      <p:stCondLst>
                        <p:cond delay="indefinite"/>
                      </p:stCondLst>
                      <p:childTnLst>
                        <p:par>
                          <p:cTn id="134" fill="hold">
                            <p:stCondLst>
                              <p:cond delay="0"/>
                            </p:stCondLst>
                            <p:childTnLst>
                              <p:par>
                                <p:cTn id="135" presetID="50" presetClass="entr" presetSubtype="0" decel="100000" fill="hold" grpId="0" nodeType="click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1000" fill="hold"/>
                                        <p:tgtEl>
                                          <p:spTgt spid="17"/>
                                        </p:tgtEl>
                                        <p:attrNameLst>
                                          <p:attrName>ppt_w</p:attrName>
                                        </p:attrNameLst>
                                      </p:cBhvr>
                                      <p:tavLst>
                                        <p:tav tm="0">
                                          <p:val>
                                            <p:strVal val="#ppt_w+.3"/>
                                          </p:val>
                                        </p:tav>
                                        <p:tav tm="100000">
                                          <p:val>
                                            <p:strVal val="#ppt_w"/>
                                          </p:val>
                                        </p:tav>
                                      </p:tavLst>
                                    </p:anim>
                                    <p:anim calcmode="lin" valueType="num">
                                      <p:cBhvr>
                                        <p:cTn id="138" dur="1000" fill="hold"/>
                                        <p:tgtEl>
                                          <p:spTgt spid="17"/>
                                        </p:tgtEl>
                                        <p:attrNameLst>
                                          <p:attrName>ppt_h</p:attrName>
                                        </p:attrNameLst>
                                      </p:cBhvr>
                                      <p:tavLst>
                                        <p:tav tm="0">
                                          <p:val>
                                            <p:strVal val="#ppt_h"/>
                                          </p:val>
                                        </p:tav>
                                        <p:tav tm="100000">
                                          <p:val>
                                            <p:strVal val="#ppt_h"/>
                                          </p:val>
                                        </p:tav>
                                      </p:tavLst>
                                    </p:anim>
                                    <p:animEffect transition="in" filter="fade">
                                      <p:cBhvr>
                                        <p:cTn id="139" dur="1000"/>
                                        <p:tgtEl>
                                          <p:spTgt spid="17"/>
                                        </p:tgtEl>
                                      </p:cBhvr>
                                    </p:animEffect>
                                  </p:childTnLst>
                                </p:cTn>
                              </p:par>
                              <p:par>
                                <p:cTn id="140" presetID="32" presetClass="emph" presetSubtype="0" fill="hold" grpId="1" nodeType="withEffect">
                                  <p:stCondLst>
                                    <p:cond delay="0"/>
                                  </p:stCondLst>
                                  <p:childTnLst>
                                    <p:animRot by="120000">
                                      <p:cBhvr>
                                        <p:cTn id="141" dur="100" fill="hold">
                                          <p:stCondLst>
                                            <p:cond delay="0"/>
                                          </p:stCondLst>
                                        </p:cTn>
                                        <p:tgtEl>
                                          <p:spTgt spid="17"/>
                                        </p:tgtEl>
                                        <p:attrNameLst>
                                          <p:attrName>r</p:attrName>
                                        </p:attrNameLst>
                                      </p:cBhvr>
                                    </p:animRot>
                                    <p:animRot by="-240000">
                                      <p:cBhvr>
                                        <p:cTn id="142" dur="200" fill="hold">
                                          <p:stCondLst>
                                            <p:cond delay="200"/>
                                          </p:stCondLst>
                                        </p:cTn>
                                        <p:tgtEl>
                                          <p:spTgt spid="17"/>
                                        </p:tgtEl>
                                        <p:attrNameLst>
                                          <p:attrName>r</p:attrName>
                                        </p:attrNameLst>
                                      </p:cBhvr>
                                    </p:animRot>
                                    <p:animRot by="240000">
                                      <p:cBhvr>
                                        <p:cTn id="143" dur="200" fill="hold">
                                          <p:stCondLst>
                                            <p:cond delay="400"/>
                                          </p:stCondLst>
                                        </p:cTn>
                                        <p:tgtEl>
                                          <p:spTgt spid="17"/>
                                        </p:tgtEl>
                                        <p:attrNameLst>
                                          <p:attrName>r</p:attrName>
                                        </p:attrNameLst>
                                      </p:cBhvr>
                                    </p:animRot>
                                    <p:animRot by="-240000">
                                      <p:cBhvr>
                                        <p:cTn id="144" dur="200" fill="hold">
                                          <p:stCondLst>
                                            <p:cond delay="600"/>
                                          </p:stCondLst>
                                        </p:cTn>
                                        <p:tgtEl>
                                          <p:spTgt spid="17"/>
                                        </p:tgtEl>
                                        <p:attrNameLst>
                                          <p:attrName>r</p:attrName>
                                        </p:attrNameLst>
                                      </p:cBhvr>
                                    </p:animRot>
                                    <p:animRot by="120000">
                                      <p:cBhvr>
                                        <p:cTn id="145" dur="200" fill="hold">
                                          <p:stCondLst>
                                            <p:cond delay="800"/>
                                          </p:stCondLst>
                                        </p:cTn>
                                        <p:tgtEl>
                                          <p:spTgt spid="17"/>
                                        </p:tgtEl>
                                        <p:attrNameLst>
                                          <p:attrName>r</p:attrName>
                                        </p:attrNameLst>
                                      </p:cBhvr>
                                    </p:animRo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16"/>
                                        </p:tgtEl>
                                        <p:attrNameLst>
                                          <p:attrName>style.visibility</p:attrName>
                                        </p:attrNameLst>
                                      </p:cBhvr>
                                      <p:to>
                                        <p:strVal val="visible"/>
                                      </p:to>
                                    </p:set>
                                    <p:animEffect transition="in" filter="fade">
                                      <p:cBhvr>
                                        <p:cTn id="150" dur="500"/>
                                        <p:tgtEl>
                                          <p:spTgt spid="16"/>
                                        </p:tgtEl>
                                      </p:cBhvr>
                                    </p:animEffect>
                                  </p:childTnLst>
                                </p:cTn>
                              </p:par>
                              <p:par>
                                <p:cTn id="151" presetID="32" presetClass="emph" presetSubtype="0" fill="hold" grpId="1" nodeType="withEffect">
                                  <p:stCondLst>
                                    <p:cond delay="0"/>
                                  </p:stCondLst>
                                  <p:childTnLst>
                                    <p:animRot by="120000">
                                      <p:cBhvr>
                                        <p:cTn id="152" dur="100" fill="hold">
                                          <p:stCondLst>
                                            <p:cond delay="0"/>
                                          </p:stCondLst>
                                        </p:cTn>
                                        <p:tgtEl>
                                          <p:spTgt spid="16"/>
                                        </p:tgtEl>
                                        <p:attrNameLst>
                                          <p:attrName>r</p:attrName>
                                        </p:attrNameLst>
                                      </p:cBhvr>
                                    </p:animRot>
                                    <p:animRot by="-240000">
                                      <p:cBhvr>
                                        <p:cTn id="153" dur="200" fill="hold">
                                          <p:stCondLst>
                                            <p:cond delay="200"/>
                                          </p:stCondLst>
                                        </p:cTn>
                                        <p:tgtEl>
                                          <p:spTgt spid="16"/>
                                        </p:tgtEl>
                                        <p:attrNameLst>
                                          <p:attrName>r</p:attrName>
                                        </p:attrNameLst>
                                      </p:cBhvr>
                                    </p:animRot>
                                    <p:animRot by="240000">
                                      <p:cBhvr>
                                        <p:cTn id="154" dur="200" fill="hold">
                                          <p:stCondLst>
                                            <p:cond delay="400"/>
                                          </p:stCondLst>
                                        </p:cTn>
                                        <p:tgtEl>
                                          <p:spTgt spid="16"/>
                                        </p:tgtEl>
                                        <p:attrNameLst>
                                          <p:attrName>r</p:attrName>
                                        </p:attrNameLst>
                                      </p:cBhvr>
                                    </p:animRot>
                                    <p:animRot by="-240000">
                                      <p:cBhvr>
                                        <p:cTn id="155" dur="200" fill="hold">
                                          <p:stCondLst>
                                            <p:cond delay="600"/>
                                          </p:stCondLst>
                                        </p:cTn>
                                        <p:tgtEl>
                                          <p:spTgt spid="16"/>
                                        </p:tgtEl>
                                        <p:attrNameLst>
                                          <p:attrName>r</p:attrName>
                                        </p:attrNameLst>
                                      </p:cBhvr>
                                    </p:animRot>
                                    <p:animRot by="120000">
                                      <p:cBhvr>
                                        <p:cTn id="156" dur="200" fill="hold">
                                          <p:stCondLst>
                                            <p:cond delay="800"/>
                                          </p:stCondLst>
                                        </p:cTn>
                                        <p:tgtEl>
                                          <p:spTgt spid="16"/>
                                        </p:tgtEl>
                                        <p:attrNameLst>
                                          <p:attrName>r</p:attrName>
                                        </p:attrNameLst>
                                      </p:cBhvr>
                                    </p:animRot>
                                  </p:childTnLst>
                                </p:cTn>
                              </p:par>
                            </p:childTnLst>
                          </p:cTn>
                        </p:par>
                      </p:childTnLst>
                    </p:cTn>
                  </p:par>
                  <p:par>
                    <p:cTn id="157" fill="hold">
                      <p:stCondLst>
                        <p:cond delay="indefinite"/>
                      </p:stCondLst>
                      <p:childTnLst>
                        <p:par>
                          <p:cTn id="158" fill="hold">
                            <p:stCondLst>
                              <p:cond delay="0"/>
                            </p:stCondLst>
                            <p:childTnLst>
                              <p:par>
                                <p:cTn id="159" presetID="19" presetClass="emph" presetSubtype="0" fill="hold" grpId="2" nodeType="clickEffect">
                                  <p:stCondLst>
                                    <p:cond delay="0"/>
                                  </p:stCondLst>
                                  <p:childTnLst>
                                    <p:animClr clrSpc="rgb" dir="cw">
                                      <p:cBhvr override="childStyle">
                                        <p:cTn id="160" dur="500" fill="hold"/>
                                        <p:tgtEl>
                                          <p:spTgt spid="4"/>
                                        </p:tgtEl>
                                        <p:attrNameLst>
                                          <p:attrName>style.color</p:attrName>
                                        </p:attrNameLst>
                                      </p:cBhvr>
                                      <p:to>
                                        <a:schemeClr val="accent2"/>
                                      </p:to>
                                    </p:animClr>
                                    <p:animClr clrSpc="rgb" dir="cw">
                                      <p:cBhvr>
                                        <p:cTn id="161" dur="500" fill="hold"/>
                                        <p:tgtEl>
                                          <p:spTgt spid="4"/>
                                        </p:tgtEl>
                                        <p:attrNameLst>
                                          <p:attrName>fillcolor</p:attrName>
                                        </p:attrNameLst>
                                      </p:cBhvr>
                                      <p:to>
                                        <a:schemeClr val="accent2"/>
                                      </p:to>
                                    </p:animClr>
                                    <p:set>
                                      <p:cBhvr>
                                        <p:cTn id="162" dur="500" fill="hold"/>
                                        <p:tgtEl>
                                          <p:spTgt spid="4"/>
                                        </p:tgtEl>
                                        <p:attrNameLst>
                                          <p:attrName>fill.type</p:attrName>
                                        </p:attrNameLst>
                                      </p:cBhvr>
                                      <p:to>
                                        <p:strVal val="solid"/>
                                      </p:to>
                                    </p:set>
                                    <p:set>
                                      <p:cBhvr>
                                        <p:cTn id="163" dur="500" fill="hold"/>
                                        <p:tgtEl>
                                          <p:spTgt spid="4"/>
                                        </p:tgtEl>
                                        <p:attrNameLst>
                                          <p:attrName>fill.on</p:attrName>
                                        </p:attrNameLst>
                                      </p:cBhvr>
                                      <p:to>
                                        <p:strVal val="true"/>
                                      </p:to>
                                    </p:set>
                                  </p:childTnLst>
                                </p:cTn>
                              </p:par>
                              <p:par>
                                <p:cTn id="164" presetID="32" presetClass="emph" presetSubtype="0" fill="hold" grpId="3" nodeType="withEffect">
                                  <p:stCondLst>
                                    <p:cond delay="0"/>
                                  </p:stCondLst>
                                  <p:childTnLst>
                                    <p:animRot by="120000">
                                      <p:cBhvr>
                                        <p:cTn id="165" dur="100" fill="hold">
                                          <p:stCondLst>
                                            <p:cond delay="0"/>
                                          </p:stCondLst>
                                        </p:cTn>
                                        <p:tgtEl>
                                          <p:spTgt spid="4"/>
                                        </p:tgtEl>
                                        <p:attrNameLst>
                                          <p:attrName>r</p:attrName>
                                        </p:attrNameLst>
                                      </p:cBhvr>
                                    </p:animRot>
                                    <p:animRot by="-240000">
                                      <p:cBhvr>
                                        <p:cTn id="166" dur="200" fill="hold">
                                          <p:stCondLst>
                                            <p:cond delay="200"/>
                                          </p:stCondLst>
                                        </p:cTn>
                                        <p:tgtEl>
                                          <p:spTgt spid="4"/>
                                        </p:tgtEl>
                                        <p:attrNameLst>
                                          <p:attrName>r</p:attrName>
                                        </p:attrNameLst>
                                      </p:cBhvr>
                                    </p:animRot>
                                    <p:animRot by="240000">
                                      <p:cBhvr>
                                        <p:cTn id="167" dur="200" fill="hold">
                                          <p:stCondLst>
                                            <p:cond delay="400"/>
                                          </p:stCondLst>
                                        </p:cTn>
                                        <p:tgtEl>
                                          <p:spTgt spid="4"/>
                                        </p:tgtEl>
                                        <p:attrNameLst>
                                          <p:attrName>r</p:attrName>
                                        </p:attrNameLst>
                                      </p:cBhvr>
                                    </p:animRot>
                                    <p:animRot by="-240000">
                                      <p:cBhvr>
                                        <p:cTn id="168" dur="200" fill="hold">
                                          <p:stCondLst>
                                            <p:cond delay="600"/>
                                          </p:stCondLst>
                                        </p:cTn>
                                        <p:tgtEl>
                                          <p:spTgt spid="4"/>
                                        </p:tgtEl>
                                        <p:attrNameLst>
                                          <p:attrName>r</p:attrName>
                                        </p:attrNameLst>
                                      </p:cBhvr>
                                    </p:animRot>
                                    <p:animRot by="120000">
                                      <p:cBhvr>
                                        <p:cTn id="169"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0" grpId="1" animBg="1"/>
      <p:bldP spid="11" grpId="0" animBg="1"/>
      <p:bldP spid="11" grpId="1" animBg="1"/>
      <p:bldP spid="14" grpId="0"/>
      <p:bldP spid="14" grpId="1"/>
      <p:bldP spid="15" grpId="0"/>
      <p:bldP spid="15" grpId="1"/>
      <p:bldP spid="16" grpId="0"/>
      <p:bldP spid="16" grpId="1"/>
      <p:bldP spid="9" grpId="0"/>
      <p:bldP spid="9" grpId="1"/>
      <p:bldP spid="12" grpId="0"/>
      <p:bldP spid="12" grpId="1"/>
      <p:bldP spid="17" grpId="0"/>
      <p:bldP spid="17" grpId="1"/>
      <p:bldP spid="4" grpId="0" animBg="1"/>
      <p:bldP spid="4" grpId="1" animBg="1"/>
      <p:bldP spid="4" grpId="2" animBg="1"/>
      <p:bldP spid="4" grpId="3" animBg="1"/>
      <p:bldP spid="21" grpId="0" animBg="1"/>
      <p:bldP spid="2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2DB34-7499-9350-37F3-9B90D1369BCD}"/>
              </a:ext>
            </a:extLst>
          </p:cNvPr>
          <p:cNvSpPr>
            <a:spLocks noGrp="1"/>
          </p:cNvSpPr>
          <p:nvPr>
            <p:ph type="title"/>
          </p:nvPr>
        </p:nvSpPr>
        <p:spPr>
          <a:xfrm>
            <a:off x="838200" y="-129149"/>
            <a:ext cx="10515600" cy="1031189"/>
          </a:xfrm>
        </p:spPr>
        <p:txBody>
          <a:bodyPr>
            <a:normAutofit/>
          </a:bodyPr>
          <a:lstStyle/>
          <a:p>
            <a:r>
              <a:rPr lang="en-US" dirty="0"/>
              <a:t>Function Parameters in C++ on x86-64</a:t>
            </a:r>
          </a:p>
        </p:txBody>
      </p:sp>
      <p:sp>
        <p:nvSpPr>
          <p:cNvPr id="3" name="Content Placeholder 2">
            <a:extLst>
              <a:ext uri="{FF2B5EF4-FFF2-40B4-BE49-F238E27FC236}">
                <a16:creationId xmlns:a16="http://schemas.microsoft.com/office/drawing/2014/main" id="{C062764F-0D86-2283-BCFD-D75F7C44D622}"/>
              </a:ext>
            </a:extLst>
          </p:cNvPr>
          <p:cNvSpPr>
            <a:spLocks noGrp="1"/>
          </p:cNvSpPr>
          <p:nvPr>
            <p:ph idx="1"/>
          </p:nvPr>
        </p:nvSpPr>
        <p:spPr>
          <a:xfrm>
            <a:off x="4965055" y="698158"/>
            <a:ext cx="7197811" cy="5999204"/>
          </a:xfrm>
        </p:spPr>
        <p:txBody>
          <a:bodyPr>
            <a:normAutofit/>
          </a:bodyPr>
          <a:lstStyle/>
          <a:p>
            <a:r>
              <a:rPr lang="en-US" dirty="0"/>
              <a:t>The default approach is pass-by-value</a:t>
            </a:r>
          </a:p>
          <a:p>
            <a:pPr lvl="1"/>
            <a:r>
              <a:rPr lang="en-US" dirty="0"/>
              <a:t>If an argument can fit in a register (e.g., an </a:t>
            </a:r>
            <a:r>
              <a:rPr lang="en-US" dirty="0">
                <a:latin typeface="Lucida Console" panose="020B0609040504020204" pitchFamily="49" charset="0"/>
              </a:rPr>
              <a:t>int</a:t>
            </a:r>
            <a:r>
              <a:rPr lang="en-US" dirty="0"/>
              <a:t> or a </a:t>
            </a:r>
            <a:r>
              <a:rPr lang="en-US" dirty="0">
                <a:latin typeface="Lucida Console" panose="020B0609040504020204" pitchFamily="49" charset="0"/>
              </a:rPr>
              <a:t>T*</a:t>
            </a:r>
            <a:r>
              <a:rPr lang="en-US" dirty="0"/>
              <a:t>), the compiler will place the copy of the caller’s value in a register</a:t>
            </a:r>
          </a:p>
          <a:p>
            <a:pPr lvl="1"/>
            <a:r>
              <a:rPr lang="en-US" dirty="0"/>
              <a:t>If an argument cannot fit in a register (e.g., a large </a:t>
            </a:r>
            <a:r>
              <a:rPr lang="en-US" dirty="0">
                <a:latin typeface="Lucida Console" panose="020B0609040504020204" pitchFamily="49" charset="0"/>
              </a:rPr>
              <a:t>struct</a:t>
            </a:r>
            <a:r>
              <a:rPr lang="en-US" dirty="0"/>
              <a:t>), the compiler will place the copy of the caller’s value in memory</a:t>
            </a:r>
          </a:p>
          <a:p>
            <a:r>
              <a:rPr lang="en-US" dirty="0"/>
              <a:t>Compilers often store local variables in the stack (but may keep them in registers too)</a:t>
            </a:r>
          </a:p>
          <a:p>
            <a:r>
              <a:rPr lang="en-US" dirty="0"/>
              <a:t>A programmer can pass-by-reference using:</a:t>
            </a:r>
          </a:p>
          <a:p>
            <a:pPr lvl="1"/>
            <a:r>
              <a:rPr lang="en-US" dirty="0"/>
              <a:t>Explicit C++ pointers (first example)</a:t>
            </a:r>
          </a:p>
          <a:p>
            <a:pPr lvl="1"/>
            <a:r>
              <a:rPr lang="en-US" dirty="0"/>
              <a:t>Implicit C++ references (second example)</a:t>
            </a:r>
          </a:p>
          <a:p>
            <a:pPr lvl="2"/>
            <a:r>
              <a:rPr lang="en-US" dirty="0"/>
              <a:t>In Step 2, the compiler implicitly uses the address of </a:t>
            </a:r>
            <a:r>
              <a:rPr lang="en-US" dirty="0">
                <a:latin typeface="Lucida Console" panose="020B0609040504020204" pitchFamily="49" charset="0"/>
              </a:rPr>
              <a:t>s</a:t>
            </a:r>
            <a:r>
              <a:rPr lang="en-US" dirty="0"/>
              <a:t> as the argument for </a:t>
            </a:r>
            <a:r>
              <a:rPr lang="en-US" dirty="0">
                <a:latin typeface="Lucida Console" panose="020B0609040504020204" pitchFamily="49" charset="0"/>
              </a:rPr>
              <a:t>f()</a:t>
            </a:r>
          </a:p>
          <a:p>
            <a:pPr lvl="2"/>
            <a:r>
              <a:rPr lang="en-US" dirty="0"/>
              <a:t>In Step 3, the compiler implicitly adds code to dereference a pointer</a:t>
            </a:r>
          </a:p>
        </p:txBody>
      </p:sp>
      <p:sp>
        <p:nvSpPr>
          <p:cNvPr id="5" name="TextBox 4">
            <a:extLst>
              <a:ext uri="{FF2B5EF4-FFF2-40B4-BE49-F238E27FC236}">
                <a16:creationId xmlns:a16="http://schemas.microsoft.com/office/drawing/2014/main" id="{A344F4FA-B7BE-705F-BA4A-50A892DCAB72}"/>
              </a:ext>
            </a:extLst>
          </p:cNvPr>
          <p:cNvSpPr txBox="1"/>
          <p:nvPr/>
        </p:nvSpPr>
        <p:spPr>
          <a:xfrm>
            <a:off x="1" y="691969"/>
            <a:ext cx="4868561" cy="2862322"/>
          </a:xfrm>
          <a:prstGeom prst="rect">
            <a:avLst/>
          </a:prstGeom>
          <a:solidFill>
            <a:schemeClr val="bg1">
              <a:lumMod val="95000"/>
            </a:schemeClr>
          </a:solidFill>
        </p:spPr>
        <p:txBody>
          <a:bodyPr wrap="square" rtlCol="0">
            <a:spAutoFit/>
          </a:bodyPr>
          <a:lstStyle/>
          <a:p>
            <a:r>
              <a:rPr lang="en-US" dirty="0">
                <a:solidFill>
                  <a:schemeClr val="accent1"/>
                </a:solidFill>
                <a:latin typeface="Lucida Console" panose="020B0609040504020204" pitchFamily="49" charset="0"/>
              </a:rPr>
              <a:t>struct</a:t>
            </a:r>
            <a:r>
              <a:rPr lang="en-US" dirty="0">
                <a:latin typeface="Lucida Console" panose="020B0609040504020204" pitchFamily="49" charset="0"/>
              </a:rPr>
              <a:t> _s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x;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y;};</a:t>
            </a:r>
          </a:p>
          <a:p>
            <a:r>
              <a:rPr lang="en-US" dirty="0">
                <a:solidFill>
                  <a:schemeClr val="accent1"/>
                </a:solidFill>
                <a:latin typeface="Lucida Console" panose="020B0609040504020204" pitchFamily="49" charset="0"/>
              </a:rPr>
              <a:t>void</a:t>
            </a:r>
            <a:r>
              <a:rPr lang="en-US" dirty="0">
                <a:latin typeface="Lucida Console" panose="020B0609040504020204" pitchFamily="49" charset="0"/>
              </a:rPr>
              <a:t> f(</a:t>
            </a:r>
            <a:r>
              <a:rPr lang="en-US" dirty="0">
                <a:solidFill>
                  <a:schemeClr val="accent1"/>
                </a:solidFill>
                <a:latin typeface="Lucida Console" panose="020B0609040504020204" pitchFamily="49" charset="0"/>
              </a:rPr>
              <a:t>struct</a:t>
            </a:r>
            <a:r>
              <a:rPr lang="en-US" dirty="0">
                <a:latin typeface="Lucida Console" panose="020B0609040504020204" pitchFamily="49" charset="0"/>
              </a:rPr>
              <a:t> _s* </a:t>
            </a:r>
            <a:r>
              <a:rPr lang="en-US" dirty="0" err="1">
                <a:latin typeface="Lucida Console" panose="020B0609040504020204" pitchFamily="49" charset="0"/>
              </a:rPr>
              <a:t>arg</a:t>
            </a:r>
            <a:r>
              <a:rPr lang="en-US" dirty="0">
                <a:latin typeface="Lucida Console" panose="020B0609040504020204" pitchFamily="49" charset="0"/>
              </a:rPr>
              <a:t>) {</a:t>
            </a:r>
          </a:p>
          <a:p>
            <a:r>
              <a:rPr lang="en-US" dirty="0">
                <a:latin typeface="Lucida Console" panose="020B0609040504020204" pitchFamily="49" charset="0"/>
              </a:rPr>
              <a:t>    </a:t>
            </a:r>
            <a:r>
              <a:rPr lang="en-US" dirty="0" err="1">
                <a:latin typeface="Lucida Console" panose="020B0609040504020204" pitchFamily="49" charset="0"/>
              </a:rPr>
              <a:t>arg</a:t>
            </a:r>
            <a:r>
              <a:rPr lang="en-US" dirty="0">
                <a:latin typeface="Lucida Console" panose="020B0609040504020204" pitchFamily="49" charset="0"/>
              </a:rPr>
              <a:t>-&gt;x = </a:t>
            </a:r>
            <a:r>
              <a:rPr lang="en-US" dirty="0">
                <a:solidFill>
                  <a:schemeClr val="accent2"/>
                </a:solidFill>
                <a:latin typeface="Lucida Console" panose="020B0609040504020204" pitchFamily="49" charset="0"/>
              </a:rPr>
              <a:t>0;</a:t>
            </a:r>
            <a:endParaRPr lang="en-US" dirty="0">
              <a:solidFill>
                <a:srgbClr val="00B050"/>
              </a:solidFill>
              <a:latin typeface="Lucida Console" panose="020B0609040504020204" pitchFamily="49" charset="0"/>
            </a:endParaRPr>
          </a:p>
          <a:p>
            <a:r>
              <a:rPr lang="en-US" dirty="0">
                <a:latin typeface="Lucida Console" panose="020B0609040504020204" pitchFamily="49" charset="0"/>
              </a:rPr>
              <a:t>}</a:t>
            </a:r>
          </a:p>
          <a:p>
            <a:r>
              <a:rPr lang="en-US" dirty="0">
                <a:solidFill>
                  <a:schemeClr val="accent1"/>
                </a:solidFill>
                <a:latin typeface="Lucida Console" panose="020B0609040504020204" pitchFamily="49" charset="0"/>
              </a:rPr>
              <a:t>int</a:t>
            </a:r>
            <a:r>
              <a:rPr lang="en-US" dirty="0">
                <a:latin typeface="Lucida Console" panose="020B0609040504020204" pitchFamily="49" charset="0"/>
              </a:rPr>
              <a:t> main()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struct</a:t>
            </a:r>
            <a:r>
              <a:rPr lang="en-US" dirty="0">
                <a:latin typeface="Lucida Console" panose="020B0609040504020204" pitchFamily="49" charset="0"/>
              </a:rPr>
              <a:t> _s </a:t>
            </a:r>
            <a:r>
              <a:rPr lang="en-US" dirty="0" err="1">
                <a:latin typeface="Lucida Console" panose="020B0609040504020204" pitchFamily="49" charset="0"/>
              </a:rPr>
              <a:t>s</a:t>
            </a:r>
            <a:r>
              <a:rPr lang="en-US" dirty="0">
                <a:latin typeface="Lucida Console" panose="020B0609040504020204" pitchFamily="49" charset="0"/>
              </a:rPr>
              <a:t> = {2,3};</a:t>
            </a:r>
            <a:endParaRPr lang="en-US" dirty="0">
              <a:solidFill>
                <a:schemeClr val="accent2"/>
              </a:solidFill>
              <a:latin typeface="Lucida Console" panose="020B0609040504020204" pitchFamily="49" charset="0"/>
            </a:endParaRPr>
          </a:p>
          <a:p>
            <a:r>
              <a:rPr lang="en-US" dirty="0">
                <a:latin typeface="Lucida Console" panose="020B0609040504020204" pitchFamily="49" charset="0"/>
              </a:rPr>
              <a:t>    f(</a:t>
            </a:r>
            <a:r>
              <a:rPr lang="en-US" dirty="0">
                <a:solidFill>
                  <a:schemeClr val="accent1"/>
                </a:solidFill>
                <a:latin typeface="Lucida Console" panose="020B0609040504020204" pitchFamily="49" charset="0"/>
              </a:rPr>
              <a:t>&amp;</a:t>
            </a:r>
            <a:r>
              <a:rPr lang="en-US" dirty="0">
                <a:latin typeface="Lucida Console" panose="020B0609040504020204" pitchFamily="49" charset="0"/>
              </a:rPr>
              <a:t>s);</a:t>
            </a:r>
            <a:endParaRPr lang="en-US" dirty="0">
              <a:solidFill>
                <a:srgbClr val="00B050"/>
              </a:solidFill>
              <a:latin typeface="Lucida Console" panose="020B0609040504020204" pitchFamily="49" charset="0"/>
            </a:endParaRPr>
          </a:p>
          <a:p>
            <a:r>
              <a:rPr lang="en-US" dirty="0">
                <a:solidFill>
                  <a:schemeClr val="accent1"/>
                </a:solidFill>
                <a:latin typeface="Lucida Console" panose="020B0609040504020204" pitchFamily="49" charset="0"/>
              </a:rPr>
              <a:t>    </a:t>
            </a:r>
            <a:r>
              <a:rPr lang="en-US" dirty="0" err="1">
                <a:solidFill>
                  <a:schemeClr val="accent1"/>
                </a:solidFill>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s.x</a:t>
            </a:r>
            <a:r>
              <a:rPr lang="en-US" dirty="0">
                <a:solidFill>
                  <a:schemeClr val="accent2"/>
                </a:solidFill>
                <a:latin typeface="Lucida Console" panose="020B0609040504020204" pitchFamily="49" charset="0"/>
              </a:rPr>
              <a:t> is %d\n”</a:t>
            </a:r>
            <a:r>
              <a:rPr lang="en-US" dirty="0">
                <a:latin typeface="Lucida Console" panose="020B0609040504020204" pitchFamily="49" charset="0"/>
              </a:rPr>
              <a:t>, </a:t>
            </a:r>
            <a:r>
              <a:rPr lang="en-US" dirty="0" err="1">
                <a:latin typeface="Lucida Console" panose="020B0609040504020204" pitchFamily="49" charset="0"/>
              </a:rPr>
              <a:t>s.x</a:t>
            </a:r>
            <a:r>
              <a:rPr lang="en-US" dirty="0">
                <a:latin typeface="Lucida Console" panose="020B0609040504020204" pitchFamily="49" charset="0"/>
              </a:rPr>
              <a:t>);</a:t>
            </a:r>
          </a:p>
          <a:p>
            <a:r>
              <a:rPr lang="en-US" dirty="0">
                <a:latin typeface="Lucida Console" panose="020B0609040504020204" pitchFamily="49" charset="0"/>
              </a:rPr>
              <a:t>    return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a:t>
            </a:r>
          </a:p>
          <a:p>
            <a:r>
              <a:rPr lang="en-US" dirty="0">
                <a:latin typeface="Lucida Console" panose="020B0609040504020204" pitchFamily="49" charset="0"/>
              </a:rPr>
              <a:t>}</a:t>
            </a:r>
          </a:p>
        </p:txBody>
      </p:sp>
      <p:grpSp>
        <p:nvGrpSpPr>
          <p:cNvPr id="6" name="Group 5">
            <a:extLst>
              <a:ext uri="{FF2B5EF4-FFF2-40B4-BE49-F238E27FC236}">
                <a16:creationId xmlns:a16="http://schemas.microsoft.com/office/drawing/2014/main" id="{B00BBA06-9F4A-5DE8-13DD-19BD598B7006}"/>
              </a:ext>
            </a:extLst>
          </p:cNvPr>
          <p:cNvGrpSpPr/>
          <p:nvPr/>
        </p:nvGrpSpPr>
        <p:grpSpPr>
          <a:xfrm>
            <a:off x="0" y="3465946"/>
            <a:ext cx="4868561" cy="400110"/>
            <a:chOff x="0" y="4250375"/>
            <a:chExt cx="5803556" cy="502323"/>
          </a:xfrm>
        </p:grpSpPr>
        <p:sp>
          <p:nvSpPr>
            <p:cNvPr id="7" name="Rectangle 6">
              <a:extLst>
                <a:ext uri="{FF2B5EF4-FFF2-40B4-BE49-F238E27FC236}">
                  <a16:creationId xmlns:a16="http://schemas.microsoft.com/office/drawing/2014/main" id="{322000F8-5815-470F-6D7C-36C016B330CD}"/>
                </a:ext>
              </a:extLst>
            </p:cNvPr>
            <p:cNvSpPr/>
            <p:nvPr/>
          </p:nvSpPr>
          <p:spPr>
            <a:xfrm>
              <a:off x="0" y="4258289"/>
              <a:ext cx="5803556" cy="4554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629038-A7C8-C722-4B9B-EA7D78C433D8}"/>
                </a:ext>
              </a:extLst>
            </p:cNvPr>
            <p:cNvSpPr txBox="1"/>
            <p:nvPr/>
          </p:nvSpPr>
          <p:spPr>
            <a:xfrm>
              <a:off x="34729" y="4250375"/>
              <a:ext cx="5167466" cy="502323"/>
            </a:xfrm>
            <a:prstGeom prst="rect">
              <a:avLst/>
            </a:prstGeom>
            <a:noFill/>
          </p:spPr>
          <p:txBody>
            <a:bodyPr wrap="square" rtlCol="0">
              <a:spAutoFit/>
            </a:bodyPr>
            <a:lstStyle/>
            <a:p>
              <a:r>
                <a:rPr lang="en-US" sz="2000" dirty="0">
                  <a:solidFill>
                    <a:schemeClr val="bg1"/>
                  </a:solidFill>
                  <a:latin typeface="Lucida Console" panose="020B0609040504020204" pitchFamily="49" charset="0"/>
                </a:rPr>
                <a:t>Console output: </a:t>
              </a:r>
              <a:r>
                <a:rPr lang="en-US" sz="2000" dirty="0" err="1">
                  <a:solidFill>
                    <a:schemeClr val="bg1"/>
                  </a:solidFill>
                  <a:latin typeface="Lucida Console" panose="020B0609040504020204" pitchFamily="49" charset="0"/>
                </a:rPr>
                <a:t>s.x</a:t>
              </a:r>
              <a:r>
                <a:rPr lang="en-US" sz="2000" dirty="0">
                  <a:solidFill>
                    <a:schemeClr val="bg1"/>
                  </a:solidFill>
                  <a:latin typeface="Lucida Console" panose="020B0609040504020204" pitchFamily="49" charset="0"/>
                </a:rPr>
                <a:t> is 0</a:t>
              </a:r>
            </a:p>
          </p:txBody>
        </p:sp>
      </p:grpSp>
      <p:sp>
        <p:nvSpPr>
          <p:cNvPr id="9" name="TextBox 8">
            <a:extLst>
              <a:ext uri="{FF2B5EF4-FFF2-40B4-BE49-F238E27FC236}">
                <a16:creationId xmlns:a16="http://schemas.microsoft.com/office/drawing/2014/main" id="{2797397F-FB7E-D07F-1190-DC6BF1A85BBF}"/>
              </a:ext>
            </a:extLst>
          </p:cNvPr>
          <p:cNvSpPr txBox="1"/>
          <p:nvPr/>
        </p:nvSpPr>
        <p:spPr>
          <a:xfrm>
            <a:off x="3403540" y="2059495"/>
            <a:ext cx="1309820" cy="369332"/>
          </a:xfrm>
          <a:prstGeom prst="rect">
            <a:avLst/>
          </a:prstGeom>
          <a:noFill/>
        </p:spPr>
        <p:txBody>
          <a:bodyPr wrap="square" rtlCol="0">
            <a:spAutoFit/>
          </a:bodyPr>
          <a:lstStyle/>
          <a:p>
            <a:r>
              <a:rPr lang="en-US" dirty="0">
                <a:solidFill>
                  <a:srgbClr val="00B050"/>
                </a:solidFill>
                <a:latin typeface="Lucida Console" panose="020B0609040504020204" pitchFamily="49" charset="0"/>
              </a:rPr>
              <a:t>//Step 1</a:t>
            </a:r>
          </a:p>
        </p:txBody>
      </p:sp>
      <p:sp>
        <p:nvSpPr>
          <p:cNvPr id="12" name="TextBox 11">
            <a:extLst>
              <a:ext uri="{FF2B5EF4-FFF2-40B4-BE49-F238E27FC236}">
                <a16:creationId xmlns:a16="http://schemas.microsoft.com/office/drawing/2014/main" id="{46D1059F-1AF2-A896-D7F2-CFB2A7423114}"/>
              </a:ext>
            </a:extLst>
          </p:cNvPr>
          <p:cNvSpPr txBox="1"/>
          <p:nvPr/>
        </p:nvSpPr>
        <p:spPr>
          <a:xfrm>
            <a:off x="3403540" y="2335094"/>
            <a:ext cx="1335276" cy="369332"/>
          </a:xfrm>
          <a:prstGeom prst="rect">
            <a:avLst/>
          </a:prstGeom>
          <a:noFill/>
        </p:spPr>
        <p:txBody>
          <a:bodyPr wrap="square" rtlCol="0">
            <a:spAutoFit/>
          </a:bodyPr>
          <a:lstStyle/>
          <a:p>
            <a:r>
              <a:rPr lang="en-US" dirty="0">
                <a:solidFill>
                  <a:srgbClr val="00B050"/>
                </a:solidFill>
                <a:latin typeface="Lucida Console" panose="020B0609040504020204" pitchFamily="49" charset="0"/>
              </a:rPr>
              <a:t>//Step 2</a:t>
            </a:r>
          </a:p>
        </p:txBody>
      </p:sp>
      <p:sp>
        <p:nvSpPr>
          <p:cNvPr id="17" name="TextBox 16">
            <a:extLst>
              <a:ext uri="{FF2B5EF4-FFF2-40B4-BE49-F238E27FC236}">
                <a16:creationId xmlns:a16="http://schemas.microsoft.com/office/drawing/2014/main" id="{9682FB32-881E-99E3-40EC-C9ABF09A94A3}"/>
              </a:ext>
            </a:extLst>
          </p:cNvPr>
          <p:cNvSpPr txBox="1"/>
          <p:nvPr/>
        </p:nvSpPr>
        <p:spPr>
          <a:xfrm>
            <a:off x="2272897" y="1238377"/>
            <a:ext cx="2261287" cy="369332"/>
          </a:xfrm>
          <a:prstGeom prst="rect">
            <a:avLst/>
          </a:prstGeom>
          <a:noFill/>
        </p:spPr>
        <p:txBody>
          <a:bodyPr wrap="square" rtlCol="0">
            <a:spAutoFit/>
          </a:bodyPr>
          <a:lstStyle/>
          <a:p>
            <a:r>
              <a:rPr lang="en-US" dirty="0">
                <a:solidFill>
                  <a:srgbClr val="00B050"/>
                </a:solidFill>
                <a:latin typeface="Lucida Console" panose="020B0609040504020204" pitchFamily="49" charset="0"/>
              </a:rPr>
              <a:t>//Step 3</a:t>
            </a:r>
          </a:p>
        </p:txBody>
      </p:sp>
      <p:sp>
        <p:nvSpPr>
          <p:cNvPr id="25" name="TextBox 24">
            <a:extLst>
              <a:ext uri="{FF2B5EF4-FFF2-40B4-BE49-F238E27FC236}">
                <a16:creationId xmlns:a16="http://schemas.microsoft.com/office/drawing/2014/main" id="{27BEEE5C-92BD-6B43-62C6-5073B1FEFD02}"/>
              </a:ext>
            </a:extLst>
          </p:cNvPr>
          <p:cNvSpPr txBox="1"/>
          <p:nvPr/>
        </p:nvSpPr>
        <p:spPr>
          <a:xfrm>
            <a:off x="0" y="3785612"/>
            <a:ext cx="4868561" cy="2862322"/>
          </a:xfrm>
          <a:prstGeom prst="rect">
            <a:avLst/>
          </a:prstGeom>
          <a:solidFill>
            <a:schemeClr val="bg1">
              <a:lumMod val="95000"/>
            </a:schemeClr>
          </a:solidFill>
        </p:spPr>
        <p:txBody>
          <a:bodyPr wrap="square" rtlCol="0">
            <a:spAutoFit/>
          </a:bodyPr>
          <a:lstStyle/>
          <a:p>
            <a:r>
              <a:rPr lang="en-US" dirty="0">
                <a:solidFill>
                  <a:schemeClr val="accent1"/>
                </a:solidFill>
                <a:latin typeface="Lucida Console" panose="020B0609040504020204" pitchFamily="49" charset="0"/>
              </a:rPr>
              <a:t>struct</a:t>
            </a:r>
            <a:r>
              <a:rPr lang="en-US" dirty="0">
                <a:latin typeface="Lucida Console" panose="020B0609040504020204" pitchFamily="49" charset="0"/>
              </a:rPr>
              <a:t> _s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x;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y;};</a:t>
            </a:r>
          </a:p>
          <a:p>
            <a:r>
              <a:rPr lang="en-US" dirty="0">
                <a:solidFill>
                  <a:schemeClr val="accent1"/>
                </a:solidFill>
                <a:latin typeface="Lucida Console" panose="020B0609040504020204" pitchFamily="49" charset="0"/>
              </a:rPr>
              <a:t>void</a:t>
            </a:r>
            <a:r>
              <a:rPr lang="en-US" dirty="0">
                <a:latin typeface="Lucida Console" panose="020B0609040504020204" pitchFamily="49" charset="0"/>
              </a:rPr>
              <a:t> f(</a:t>
            </a:r>
            <a:r>
              <a:rPr lang="en-US" dirty="0">
                <a:solidFill>
                  <a:schemeClr val="accent1"/>
                </a:solidFill>
                <a:latin typeface="Lucida Console" panose="020B0609040504020204" pitchFamily="49" charset="0"/>
              </a:rPr>
              <a:t>struct</a:t>
            </a:r>
            <a:r>
              <a:rPr lang="en-US" dirty="0">
                <a:latin typeface="Lucida Console" panose="020B0609040504020204" pitchFamily="49" charset="0"/>
              </a:rPr>
              <a:t> _s&amp; </a:t>
            </a:r>
            <a:r>
              <a:rPr lang="en-US" dirty="0" err="1">
                <a:latin typeface="Lucida Console" panose="020B0609040504020204" pitchFamily="49" charset="0"/>
              </a:rPr>
              <a:t>arg</a:t>
            </a:r>
            <a:r>
              <a:rPr lang="en-US" dirty="0">
                <a:latin typeface="Lucida Console" panose="020B0609040504020204" pitchFamily="49" charset="0"/>
              </a:rPr>
              <a:t>) {</a:t>
            </a:r>
          </a:p>
          <a:p>
            <a:r>
              <a:rPr lang="en-US" dirty="0">
                <a:latin typeface="Lucida Console" panose="020B0609040504020204" pitchFamily="49" charset="0"/>
              </a:rPr>
              <a:t>    </a:t>
            </a:r>
            <a:r>
              <a:rPr lang="en-US" dirty="0" err="1">
                <a:latin typeface="Lucida Console" panose="020B0609040504020204" pitchFamily="49" charset="0"/>
              </a:rPr>
              <a:t>arg.x</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0;</a:t>
            </a:r>
            <a:endParaRPr lang="en-US" dirty="0">
              <a:solidFill>
                <a:srgbClr val="00B050"/>
              </a:solidFill>
              <a:latin typeface="Lucida Console" panose="020B0609040504020204" pitchFamily="49" charset="0"/>
            </a:endParaRPr>
          </a:p>
          <a:p>
            <a:r>
              <a:rPr lang="en-US" dirty="0">
                <a:latin typeface="Lucida Console" panose="020B0609040504020204" pitchFamily="49" charset="0"/>
              </a:rPr>
              <a:t>}</a:t>
            </a:r>
          </a:p>
          <a:p>
            <a:r>
              <a:rPr lang="en-US" dirty="0">
                <a:solidFill>
                  <a:schemeClr val="accent1"/>
                </a:solidFill>
                <a:latin typeface="Lucida Console" panose="020B0609040504020204" pitchFamily="49" charset="0"/>
              </a:rPr>
              <a:t>int</a:t>
            </a:r>
            <a:r>
              <a:rPr lang="en-US" dirty="0">
                <a:latin typeface="Lucida Console" panose="020B0609040504020204" pitchFamily="49" charset="0"/>
              </a:rPr>
              <a:t> main()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struct</a:t>
            </a:r>
            <a:r>
              <a:rPr lang="en-US" dirty="0">
                <a:latin typeface="Lucida Console" panose="020B0609040504020204" pitchFamily="49" charset="0"/>
              </a:rPr>
              <a:t> _s </a:t>
            </a:r>
            <a:r>
              <a:rPr lang="en-US" dirty="0" err="1">
                <a:latin typeface="Lucida Console" panose="020B0609040504020204" pitchFamily="49" charset="0"/>
              </a:rPr>
              <a:t>s</a:t>
            </a:r>
            <a:r>
              <a:rPr lang="en-US" dirty="0">
                <a:latin typeface="Lucida Console" panose="020B0609040504020204" pitchFamily="49" charset="0"/>
              </a:rPr>
              <a:t> = {2,3};</a:t>
            </a:r>
            <a:endParaRPr lang="en-US" dirty="0">
              <a:solidFill>
                <a:schemeClr val="accent2"/>
              </a:solidFill>
              <a:latin typeface="Lucida Console" panose="020B0609040504020204" pitchFamily="49" charset="0"/>
            </a:endParaRPr>
          </a:p>
          <a:p>
            <a:r>
              <a:rPr lang="en-US" dirty="0">
                <a:latin typeface="Lucida Console" panose="020B0609040504020204" pitchFamily="49" charset="0"/>
              </a:rPr>
              <a:t>    f(s);</a:t>
            </a:r>
            <a:endParaRPr lang="en-US" dirty="0">
              <a:solidFill>
                <a:srgbClr val="00B050"/>
              </a:solidFill>
              <a:latin typeface="Lucida Console" panose="020B0609040504020204" pitchFamily="49" charset="0"/>
            </a:endParaRPr>
          </a:p>
          <a:p>
            <a:r>
              <a:rPr lang="en-US" dirty="0">
                <a:solidFill>
                  <a:schemeClr val="accent1"/>
                </a:solidFill>
                <a:latin typeface="Lucida Console" panose="020B0609040504020204" pitchFamily="49" charset="0"/>
              </a:rPr>
              <a:t>    </a:t>
            </a:r>
            <a:r>
              <a:rPr lang="en-US" dirty="0" err="1">
                <a:solidFill>
                  <a:schemeClr val="accent1"/>
                </a:solidFill>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s.x</a:t>
            </a:r>
            <a:r>
              <a:rPr lang="en-US" dirty="0">
                <a:solidFill>
                  <a:schemeClr val="accent2"/>
                </a:solidFill>
                <a:latin typeface="Lucida Console" panose="020B0609040504020204" pitchFamily="49" charset="0"/>
              </a:rPr>
              <a:t> is %d\n”</a:t>
            </a:r>
            <a:r>
              <a:rPr lang="en-US" dirty="0">
                <a:latin typeface="Lucida Console" panose="020B0609040504020204" pitchFamily="49" charset="0"/>
              </a:rPr>
              <a:t>, </a:t>
            </a:r>
            <a:r>
              <a:rPr lang="en-US" dirty="0" err="1">
                <a:latin typeface="Lucida Console" panose="020B0609040504020204" pitchFamily="49" charset="0"/>
              </a:rPr>
              <a:t>s.x</a:t>
            </a:r>
            <a:r>
              <a:rPr lang="en-US" dirty="0">
                <a:latin typeface="Lucida Console" panose="020B0609040504020204" pitchFamily="49" charset="0"/>
              </a:rPr>
              <a:t>);</a:t>
            </a:r>
          </a:p>
          <a:p>
            <a:r>
              <a:rPr lang="en-US" dirty="0">
                <a:latin typeface="Lucida Console" panose="020B0609040504020204" pitchFamily="49" charset="0"/>
              </a:rPr>
              <a:t>    return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a:t>
            </a:r>
          </a:p>
          <a:p>
            <a:r>
              <a:rPr lang="en-US" dirty="0">
                <a:latin typeface="Lucida Console" panose="020B0609040504020204" pitchFamily="49" charset="0"/>
              </a:rPr>
              <a:t>}</a:t>
            </a:r>
          </a:p>
        </p:txBody>
      </p:sp>
      <p:grpSp>
        <p:nvGrpSpPr>
          <p:cNvPr id="26" name="Group 25">
            <a:extLst>
              <a:ext uri="{FF2B5EF4-FFF2-40B4-BE49-F238E27FC236}">
                <a16:creationId xmlns:a16="http://schemas.microsoft.com/office/drawing/2014/main" id="{0EB3978C-D8CB-ADF8-4BCF-7273B94EE46F}"/>
              </a:ext>
            </a:extLst>
          </p:cNvPr>
          <p:cNvGrpSpPr/>
          <p:nvPr/>
        </p:nvGrpSpPr>
        <p:grpSpPr>
          <a:xfrm>
            <a:off x="-1" y="6522515"/>
            <a:ext cx="4868561" cy="406161"/>
            <a:chOff x="0" y="4203833"/>
            <a:chExt cx="5803556" cy="509920"/>
          </a:xfrm>
        </p:grpSpPr>
        <p:sp>
          <p:nvSpPr>
            <p:cNvPr id="27" name="Rectangle 26">
              <a:extLst>
                <a:ext uri="{FF2B5EF4-FFF2-40B4-BE49-F238E27FC236}">
                  <a16:creationId xmlns:a16="http://schemas.microsoft.com/office/drawing/2014/main" id="{2A3C24D9-90E1-10F4-78FD-0A9BF8E03AC8}"/>
                </a:ext>
              </a:extLst>
            </p:cNvPr>
            <p:cNvSpPr/>
            <p:nvPr/>
          </p:nvSpPr>
          <p:spPr>
            <a:xfrm>
              <a:off x="0" y="4258292"/>
              <a:ext cx="5803556" cy="4554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46D0FA8-A5A2-84D6-6989-BAD74EBFBD2D}"/>
                </a:ext>
              </a:extLst>
            </p:cNvPr>
            <p:cNvSpPr txBox="1"/>
            <p:nvPr/>
          </p:nvSpPr>
          <p:spPr>
            <a:xfrm>
              <a:off x="34729" y="4203833"/>
              <a:ext cx="5167466" cy="502323"/>
            </a:xfrm>
            <a:prstGeom prst="rect">
              <a:avLst/>
            </a:prstGeom>
            <a:noFill/>
          </p:spPr>
          <p:txBody>
            <a:bodyPr wrap="square" rtlCol="0">
              <a:spAutoFit/>
            </a:bodyPr>
            <a:lstStyle/>
            <a:p>
              <a:r>
                <a:rPr lang="en-US" sz="2000" dirty="0">
                  <a:solidFill>
                    <a:schemeClr val="bg1"/>
                  </a:solidFill>
                  <a:latin typeface="Lucida Console" panose="020B0609040504020204" pitchFamily="49" charset="0"/>
                </a:rPr>
                <a:t>Console output: </a:t>
              </a:r>
              <a:r>
                <a:rPr lang="en-US" sz="2000" dirty="0" err="1">
                  <a:solidFill>
                    <a:schemeClr val="bg1"/>
                  </a:solidFill>
                  <a:latin typeface="Lucida Console" panose="020B0609040504020204" pitchFamily="49" charset="0"/>
                </a:rPr>
                <a:t>s.x</a:t>
              </a:r>
              <a:r>
                <a:rPr lang="en-US" sz="2000" dirty="0">
                  <a:solidFill>
                    <a:schemeClr val="bg1"/>
                  </a:solidFill>
                  <a:latin typeface="Lucida Console" panose="020B0609040504020204" pitchFamily="49" charset="0"/>
                </a:rPr>
                <a:t> is 0</a:t>
              </a:r>
            </a:p>
          </p:txBody>
        </p:sp>
      </p:grpSp>
      <p:sp>
        <p:nvSpPr>
          <p:cNvPr id="35" name="TextBox 34">
            <a:extLst>
              <a:ext uri="{FF2B5EF4-FFF2-40B4-BE49-F238E27FC236}">
                <a16:creationId xmlns:a16="http://schemas.microsoft.com/office/drawing/2014/main" id="{5047A46E-0510-D1A8-B0E4-4DF8A17ADABF}"/>
              </a:ext>
            </a:extLst>
          </p:cNvPr>
          <p:cNvSpPr txBox="1"/>
          <p:nvPr/>
        </p:nvSpPr>
        <p:spPr>
          <a:xfrm>
            <a:off x="3403539" y="5177852"/>
            <a:ext cx="1309820" cy="369332"/>
          </a:xfrm>
          <a:prstGeom prst="rect">
            <a:avLst/>
          </a:prstGeom>
          <a:noFill/>
        </p:spPr>
        <p:txBody>
          <a:bodyPr wrap="square" rtlCol="0">
            <a:spAutoFit/>
          </a:bodyPr>
          <a:lstStyle/>
          <a:p>
            <a:r>
              <a:rPr lang="en-US" dirty="0">
                <a:solidFill>
                  <a:srgbClr val="00B050"/>
                </a:solidFill>
                <a:latin typeface="Lucida Console" panose="020B0609040504020204" pitchFamily="49" charset="0"/>
              </a:rPr>
              <a:t>//Step 1</a:t>
            </a:r>
          </a:p>
        </p:txBody>
      </p:sp>
      <p:sp>
        <p:nvSpPr>
          <p:cNvPr id="36" name="TextBox 35">
            <a:extLst>
              <a:ext uri="{FF2B5EF4-FFF2-40B4-BE49-F238E27FC236}">
                <a16:creationId xmlns:a16="http://schemas.microsoft.com/office/drawing/2014/main" id="{0EB738EB-EAF8-F554-D787-D3E074849576}"/>
              </a:ext>
            </a:extLst>
          </p:cNvPr>
          <p:cNvSpPr txBox="1"/>
          <p:nvPr/>
        </p:nvSpPr>
        <p:spPr>
          <a:xfrm>
            <a:off x="3403539" y="5453451"/>
            <a:ext cx="1335276" cy="369332"/>
          </a:xfrm>
          <a:prstGeom prst="rect">
            <a:avLst/>
          </a:prstGeom>
          <a:noFill/>
        </p:spPr>
        <p:txBody>
          <a:bodyPr wrap="square" rtlCol="0">
            <a:spAutoFit/>
          </a:bodyPr>
          <a:lstStyle/>
          <a:p>
            <a:r>
              <a:rPr lang="en-US" dirty="0">
                <a:solidFill>
                  <a:srgbClr val="00B050"/>
                </a:solidFill>
                <a:latin typeface="Lucida Console" panose="020B0609040504020204" pitchFamily="49" charset="0"/>
              </a:rPr>
              <a:t>//Step 2</a:t>
            </a:r>
          </a:p>
        </p:txBody>
      </p:sp>
      <p:sp>
        <p:nvSpPr>
          <p:cNvPr id="37" name="TextBox 36">
            <a:extLst>
              <a:ext uri="{FF2B5EF4-FFF2-40B4-BE49-F238E27FC236}">
                <a16:creationId xmlns:a16="http://schemas.microsoft.com/office/drawing/2014/main" id="{4C06D579-08CA-627B-F1EA-09D0D2E2B120}"/>
              </a:ext>
            </a:extLst>
          </p:cNvPr>
          <p:cNvSpPr txBox="1"/>
          <p:nvPr/>
        </p:nvSpPr>
        <p:spPr>
          <a:xfrm>
            <a:off x="2272896" y="4356734"/>
            <a:ext cx="2261287" cy="369332"/>
          </a:xfrm>
          <a:prstGeom prst="rect">
            <a:avLst/>
          </a:prstGeom>
          <a:noFill/>
        </p:spPr>
        <p:txBody>
          <a:bodyPr wrap="square" rtlCol="0">
            <a:spAutoFit/>
          </a:bodyPr>
          <a:lstStyle/>
          <a:p>
            <a:r>
              <a:rPr lang="en-US" dirty="0">
                <a:solidFill>
                  <a:srgbClr val="00B050"/>
                </a:solidFill>
                <a:latin typeface="Lucida Console" panose="020B0609040504020204" pitchFamily="49" charset="0"/>
              </a:rPr>
              <a:t>//Step 3</a:t>
            </a:r>
          </a:p>
        </p:txBody>
      </p:sp>
      <p:sp>
        <p:nvSpPr>
          <p:cNvPr id="4" name="Oval 3">
            <a:extLst>
              <a:ext uri="{FF2B5EF4-FFF2-40B4-BE49-F238E27FC236}">
                <a16:creationId xmlns:a16="http://schemas.microsoft.com/office/drawing/2014/main" id="{FAA0FBE6-7E14-626A-D329-90A468313BA2}"/>
              </a:ext>
            </a:extLst>
          </p:cNvPr>
          <p:cNvSpPr/>
          <p:nvPr/>
        </p:nvSpPr>
        <p:spPr>
          <a:xfrm>
            <a:off x="556054" y="5428737"/>
            <a:ext cx="753762" cy="369332"/>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606AAEE-0F86-EF12-3A52-443914E068A2}"/>
              </a:ext>
            </a:extLst>
          </p:cNvPr>
          <p:cNvSpPr/>
          <p:nvPr/>
        </p:nvSpPr>
        <p:spPr>
          <a:xfrm>
            <a:off x="570174" y="4352882"/>
            <a:ext cx="824378" cy="369332"/>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C75E6C2-327F-C023-AD40-DE4642417F16}"/>
              </a:ext>
            </a:extLst>
          </p:cNvPr>
          <p:cNvSpPr/>
          <p:nvPr/>
        </p:nvSpPr>
        <p:spPr>
          <a:xfrm>
            <a:off x="1944947" y="4056964"/>
            <a:ext cx="576178" cy="369332"/>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53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strVal val="#ppt_w+.3"/>
                                          </p:val>
                                        </p:tav>
                                        <p:tav tm="100000">
                                          <p:val>
                                            <p:strVal val="#ppt_w"/>
                                          </p:val>
                                        </p:tav>
                                      </p:tavLst>
                                    </p:anim>
                                    <p:anim calcmode="lin" valueType="num">
                                      <p:cBhvr>
                                        <p:cTn id="38" dur="1000" fill="hold"/>
                                        <p:tgtEl>
                                          <p:spTgt spid="11"/>
                                        </p:tgtEl>
                                        <p:attrNameLst>
                                          <p:attrName>ppt_h</p:attrName>
                                        </p:attrNameLst>
                                      </p:cBhvr>
                                      <p:tavLst>
                                        <p:tav tm="0">
                                          <p:val>
                                            <p:strVal val="#ppt_h"/>
                                          </p:val>
                                        </p:tav>
                                        <p:tav tm="100000">
                                          <p:val>
                                            <p:strVal val="#ppt_h"/>
                                          </p:val>
                                        </p:tav>
                                      </p:tavLst>
                                    </p:anim>
                                    <p:animEffect transition="in" filter="fade">
                                      <p:cBhvr>
                                        <p:cTn id="39" dur="1000"/>
                                        <p:tgtEl>
                                          <p:spTgt spid="11"/>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3"/>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1000" fill="hold"/>
                                        <p:tgtEl>
                                          <p:spTgt spid="4"/>
                                        </p:tgtEl>
                                        <p:attrNameLst>
                                          <p:attrName>ppt_w</p:attrName>
                                        </p:attrNameLst>
                                      </p:cBhvr>
                                      <p:tavLst>
                                        <p:tav tm="0">
                                          <p:val>
                                            <p:strVal val="#ppt_w+.3"/>
                                          </p:val>
                                        </p:tav>
                                        <p:tav tm="100000">
                                          <p:val>
                                            <p:strVal val="#ppt_w"/>
                                          </p:val>
                                        </p:tav>
                                      </p:tavLst>
                                    </p:anim>
                                    <p:anim calcmode="lin" valueType="num">
                                      <p:cBhvr>
                                        <p:cTn id="48" dur="1000" fill="hold"/>
                                        <p:tgtEl>
                                          <p:spTgt spid="4"/>
                                        </p:tgtEl>
                                        <p:attrNameLst>
                                          <p:attrName>ppt_h</p:attrName>
                                        </p:attrNameLst>
                                      </p:cBhvr>
                                      <p:tavLst>
                                        <p:tav tm="0">
                                          <p:val>
                                            <p:strVal val="#ppt_h"/>
                                          </p:val>
                                        </p:tav>
                                        <p:tav tm="100000">
                                          <p:val>
                                            <p:strVal val="#ppt_h"/>
                                          </p:val>
                                        </p:tav>
                                      </p:tavLst>
                                    </p:anim>
                                    <p:animEffect transition="in" filter="fade">
                                      <p:cBhvr>
                                        <p:cTn id="49" dur="1000"/>
                                        <p:tgtEl>
                                          <p:spTgt spid="4"/>
                                        </p:tgtEl>
                                      </p:cBhvr>
                                    </p:animEffect>
                                  </p:childTnLst>
                                </p:cTn>
                              </p:par>
                              <p:par>
                                <p:cTn id="50" presetID="32" presetClass="emph" presetSubtype="0" fill="hold" grpId="1" nodeType="withEffect">
                                  <p:stCondLst>
                                    <p:cond delay="0"/>
                                  </p:stCondLst>
                                  <p:childTnLst>
                                    <p:animRot by="120000">
                                      <p:cBhvr>
                                        <p:cTn id="51" dur="100" fill="hold">
                                          <p:stCondLst>
                                            <p:cond delay="0"/>
                                          </p:stCondLst>
                                        </p:cTn>
                                        <p:tgtEl>
                                          <p:spTgt spid="11"/>
                                        </p:tgtEl>
                                        <p:attrNameLst>
                                          <p:attrName>r</p:attrName>
                                        </p:attrNameLst>
                                      </p:cBhvr>
                                    </p:animRot>
                                    <p:animRot by="-240000">
                                      <p:cBhvr>
                                        <p:cTn id="52" dur="200" fill="hold">
                                          <p:stCondLst>
                                            <p:cond delay="200"/>
                                          </p:stCondLst>
                                        </p:cTn>
                                        <p:tgtEl>
                                          <p:spTgt spid="11"/>
                                        </p:tgtEl>
                                        <p:attrNameLst>
                                          <p:attrName>r</p:attrName>
                                        </p:attrNameLst>
                                      </p:cBhvr>
                                    </p:animRot>
                                    <p:animRot by="240000">
                                      <p:cBhvr>
                                        <p:cTn id="53" dur="200" fill="hold">
                                          <p:stCondLst>
                                            <p:cond delay="400"/>
                                          </p:stCondLst>
                                        </p:cTn>
                                        <p:tgtEl>
                                          <p:spTgt spid="11"/>
                                        </p:tgtEl>
                                        <p:attrNameLst>
                                          <p:attrName>r</p:attrName>
                                        </p:attrNameLst>
                                      </p:cBhvr>
                                    </p:animRot>
                                    <p:animRot by="-240000">
                                      <p:cBhvr>
                                        <p:cTn id="54" dur="200" fill="hold">
                                          <p:stCondLst>
                                            <p:cond delay="600"/>
                                          </p:stCondLst>
                                        </p:cTn>
                                        <p:tgtEl>
                                          <p:spTgt spid="11"/>
                                        </p:tgtEl>
                                        <p:attrNameLst>
                                          <p:attrName>r</p:attrName>
                                        </p:attrNameLst>
                                      </p:cBhvr>
                                    </p:animRot>
                                    <p:animRot by="120000">
                                      <p:cBhvr>
                                        <p:cTn id="55" dur="200" fill="hold">
                                          <p:stCondLst>
                                            <p:cond delay="800"/>
                                          </p:stCondLst>
                                        </p:cTn>
                                        <p:tgtEl>
                                          <p:spTgt spid="11"/>
                                        </p:tgtEl>
                                        <p:attrNameLst>
                                          <p:attrName>r</p:attrName>
                                        </p:attrNameLst>
                                      </p:cBhvr>
                                    </p:animRot>
                                  </p:childTnLst>
                                </p:cTn>
                              </p:par>
                              <p:par>
                                <p:cTn id="56" presetID="32" presetClass="emph" presetSubtype="0" fill="hold" grpId="1" nodeType="withEffect">
                                  <p:stCondLst>
                                    <p:cond delay="0"/>
                                  </p:stCondLst>
                                  <p:childTnLst>
                                    <p:animRot by="120000">
                                      <p:cBhvr>
                                        <p:cTn id="57" dur="100" fill="hold">
                                          <p:stCondLst>
                                            <p:cond delay="0"/>
                                          </p:stCondLst>
                                        </p:cTn>
                                        <p:tgtEl>
                                          <p:spTgt spid="10"/>
                                        </p:tgtEl>
                                        <p:attrNameLst>
                                          <p:attrName>r</p:attrName>
                                        </p:attrNameLst>
                                      </p:cBhvr>
                                    </p:animRot>
                                    <p:animRot by="-240000">
                                      <p:cBhvr>
                                        <p:cTn id="58" dur="200" fill="hold">
                                          <p:stCondLst>
                                            <p:cond delay="200"/>
                                          </p:stCondLst>
                                        </p:cTn>
                                        <p:tgtEl>
                                          <p:spTgt spid="10"/>
                                        </p:tgtEl>
                                        <p:attrNameLst>
                                          <p:attrName>r</p:attrName>
                                        </p:attrNameLst>
                                      </p:cBhvr>
                                    </p:animRot>
                                    <p:animRot by="240000">
                                      <p:cBhvr>
                                        <p:cTn id="59" dur="200" fill="hold">
                                          <p:stCondLst>
                                            <p:cond delay="400"/>
                                          </p:stCondLst>
                                        </p:cTn>
                                        <p:tgtEl>
                                          <p:spTgt spid="10"/>
                                        </p:tgtEl>
                                        <p:attrNameLst>
                                          <p:attrName>r</p:attrName>
                                        </p:attrNameLst>
                                      </p:cBhvr>
                                    </p:animRot>
                                    <p:animRot by="-240000">
                                      <p:cBhvr>
                                        <p:cTn id="60" dur="200" fill="hold">
                                          <p:stCondLst>
                                            <p:cond delay="600"/>
                                          </p:stCondLst>
                                        </p:cTn>
                                        <p:tgtEl>
                                          <p:spTgt spid="10"/>
                                        </p:tgtEl>
                                        <p:attrNameLst>
                                          <p:attrName>r</p:attrName>
                                        </p:attrNameLst>
                                      </p:cBhvr>
                                    </p:animRot>
                                    <p:animRot by="120000">
                                      <p:cBhvr>
                                        <p:cTn id="61" dur="200" fill="hold">
                                          <p:stCondLst>
                                            <p:cond delay="800"/>
                                          </p:stCondLst>
                                        </p:cTn>
                                        <p:tgtEl>
                                          <p:spTgt spid="10"/>
                                        </p:tgtEl>
                                        <p:attrNameLst>
                                          <p:attrName>r</p:attrName>
                                        </p:attrNameLst>
                                      </p:cBhvr>
                                    </p:animRot>
                                  </p:childTnLst>
                                </p:cTn>
                              </p:par>
                              <p:par>
                                <p:cTn id="62" presetID="32" presetClass="emph" presetSubtype="0" fill="hold" grpId="1" nodeType="withEffect">
                                  <p:stCondLst>
                                    <p:cond delay="0"/>
                                  </p:stCondLst>
                                  <p:childTnLst>
                                    <p:animRot by="120000">
                                      <p:cBhvr>
                                        <p:cTn id="63" dur="100" fill="hold">
                                          <p:stCondLst>
                                            <p:cond delay="0"/>
                                          </p:stCondLst>
                                        </p:cTn>
                                        <p:tgtEl>
                                          <p:spTgt spid="4"/>
                                        </p:tgtEl>
                                        <p:attrNameLst>
                                          <p:attrName>r</p:attrName>
                                        </p:attrNameLst>
                                      </p:cBhvr>
                                    </p:animRot>
                                    <p:animRot by="-240000">
                                      <p:cBhvr>
                                        <p:cTn id="64" dur="200" fill="hold">
                                          <p:stCondLst>
                                            <p:cond delay="200"/>
                                          </p:stCondLst>
                                        </p:cTn>
                                        <p:tgtEl>
                                          <p:spTgt spid="4"/>
                                        </p:tgtEl>
                                        <p:attrNameLst>
                                          <p:attrName>r</p:attrName>
                                        </p:attrNameLst>
                                      </p:cBhvr>
                                    </p:animRot>
                                    <p:animRot by="240000">
                                      <p:cBhvr>
                                        <p:cTn id="65" dur="200" fill="hold">
                                          <p:stCondLst>
                                            <p:cond delay="400"/>
                                          </p:stCondLst>
                                        </p:cTn>
                                        <p:tgtEl>
                                          <p:spTgt spid="4"/>
                                        </p:tgtEl>
                                        <p:attrNameLst>
                                          <p:attrName>r</p:attrName>
                                        </p:attrNameLst>
                                      </p:cBhvr>
                                    </p:animRot>
                                    <p:animRot by="-240000">
                                      <p:cBhvr>
                                        <p:cTn id="66" dur="200" fill="hold">
                                          <p:stCondLst>
                                            <p:cond delay="600"/>
                                          </p:stCondLst>
                                        </p:cTn>
                                        <p:tgtEl>
                                          <p:spTgt spid="4"/>
                                        </p:tgtEl>
                                        <p:attrNameLst>
                                          <p:attrName>r</p:attrName>
                                        </p:attrNameLst>
                                      </p:cBhvr>
                                    </p:animRot>
                                    <p:animRot by="120000">
                                      <p:cBhvr>
                                        <p:cTn id="67" dur="200" fill="hold">
                                          <p:stCondLst>
                                            <p:cond delay="800"/>
                                          </p:stCondLst>
                                        </p:cTn>
                                        <p:tgtEl>
                                          <p:spTgt spid="4"/>
                                        </p:tgtEl>
                                        <p:attrNameLst>
                                          <p:attrName>r</p:attrName>
                                        </p:attrNameLst>
                                      </p:cBhvr>
                                    </p:animRot>
                                  </p:childTnLst>
                                </p:cTn>
                              </p:par>
                              <p:par>
                                <p:cTn id="68" presetID="10" presetClass="entr" presetSubtype="0" fill="hold" nodeType="with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500"/>
                                        <p:tgtEl>
                                          <p:spTgt spid="3">
                                            <p:txEl>
                                              <p:pRg st="7" end="7"/>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Effect transition="in" filter="fade">
                                      <p:cBhvr>
                                        <p:cTn id="7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5" grpId="0"/>
      <p:bldP spid="36" grpId="0"/>
      <p:bldP spid="37" grpId="0"/>
      <p:bldP spid="4" grpId="0" animBg="1"/>
      <p:bldP spid="4" grpId="1" animBg="1"/>
      <p:bldP spid="10" grpId="0" animBg="1"/>
      <p:bldP spid="10" grpId="1" animBg="1"/>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8338DB6-325D-135B-A2E0-FF642027BF32}"/>
              </a:ext>
            </a:extLst>
          </p:cNvPr>
          <p:cNvSpPr/>
          <p:nvPr/>
        </p:nvSpPr>
        <p:spPr>
          <a:xfrm>
            <a:off x="-1" y="0"/>
            <a:ext cx="5992258" cy="6858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E8E3D1-71A8-6900-CBEF-EAE502C90308}"/>
              </a:ext>
            </a:extLst>
          </p:cNvPr>
          <p:cNvSpPr>
            <a:spLocks noGrp="1"/>
          </p:cNvSpPr>
          <p:nvPr>
            <p:ph type="title"/>
          </p:nvPr>
        </p:nvSpPr>
        <p:spPr>
          <a:xfrm>
            <a:off x="0" y="-185354"/>
            <a:ext cx="5988136" cy="877608"/>
          </a:xfrm>
        </p:spPr>
        <p:txBody>
          <a:bodyPr>
            <a:normAutofit fontScale="90000"/>
          </a:bodyPr>
          <a:lstStyle/>
          <a:p>
            <a:r>
              <a:rPr lang="en-US" sz="3200" dirty="0"/>
              <a:t>C++: Passing Complicated Values</a:t>
            </a:r>
          </a:p>
        </p:txBody>
      </p:sp>
      <p:sp>
        <p:nvSpPr>
          <p:cNvPr id="3" name="Content Placeholder 2">
            <a:extLst>
              <a:ext uri="{FF2B5EF4-FFF2-40B4-BE49-F238E27FC236}">
                <a16:creationId xmlns:a16="http://schemas.microsoft.com/office/drawing/2014/main" id="{79166C47-2588-4F4D-8786-E2FF30444FF2}"/>
              </a:ext>
            </a:extLst>
          </p:cNvPr>
          <p:cNvSpPr>
            <a:spLocks noGrp="1"/>
          </p:cNvSpPr>
          <p:nvPr>
            <p:ph idx="1"/>
          </p:nvPr>
        </p:nvSpPr>
        <p:spPr>
          <a:xfrm>
            <a:off x="-1" y="420131"/>
            <a:ext cx="6079524" cy="6586151"/>
          </a:xfrm>
        </p:spPr>
        <p:txBody>
          <a:bodyPr>
            <a:normAutofit fontScale="92500" lnSpcReduction="10000"/>
          </a:bodyPr>
          <a:lstStyle/>
          <a:p>
            <a:r>
              <a:rPr lang="en-US" dirty="0"/>
              <a:t>A </a:t>
            </a:r>
            <a:r>
              <a:rPr lang="en-US" dirty="0">
                <a:latin typeface="Lucida Console" panose="020B0609040504020204" pitchFamily="49" charset="0"/>
              </a:rPr>
              <a:t>vector&lt;int&gt;</a:t>
            </a:r>
            <a:r>
              <a:rPr lang="en-US" dirty="0"/>
              <a:t> object contains:</a:t>
            </a:r>
          </a:p>
          <a:p>
            <a:pPr lvl="1"/>
            <a:r>
              <a:rPr lang="en-US" dirty="0" err="1">
                <a:latin typeface="Lucida Console" panose="020B0609040504020204" pitchFamily="49" charset="0"/>
              </a:rPr>
              <a:t>arr</a:t>
            </a:r>
            <a:r>
              <a:rPr lang="en-US" dirty="0"/>
              <a:t>: Pointer to the array which stores the elements of the vector</a:t>
            </a:r>
          </a:p>
          <a:p>
            <a:pPr lvl="1"/>
            <a:r>
              <a:rPr lang="en-US" dirty="0">
                <a:latin typeface="Lucida Console" panose="020B0609040504020204" pitchFamily="49" charset="0"/>
              </a:rPr>
              <a:t>size</a:t>
            </a:r>
            <a:r>
              <a:rPr lang="en-US" dirty="0"/>
              <a:t>: The number of elements added and removed via methods like </a:t>
            </a:r>
            <a:r>
              <a:rPr lang="en-US" dirty="0">
                <a:latin typeface="Lucida Console" panose="020B0609040504020204" pitchFamily="49" charset="0"/>
              </a:rPr>
              <a:t>.</a:t>
            </a:r>
            <a:r>
              <a:rPr lang="en-US" dirty="0" err="1">
                <a:latin typeface="Lucida Console" panose="020B0609040504020204" pitchFamily="49" charset="0"/>
              </a:rPr>
              <a:t>push_back</a:t>
            </a:r>
            <a:r>
              <a:rPr lang="en-US" dirty="0">
                <a:latin typeface="Lucida Console" panose="020B0609040504020204" pitchFamily="49" charset="0"/>
              </a:rPr>
              <a:t>()</a:t>
            </a:r>
            <a:r>
              <a:rPr lang="en-US" dirty="0"/>
              <a:t>, </a:t>
            </a:r>
            <a:r>
              <a:rPr lang="en-US" dirty="0">
                <a:latin typeface="Lucida Console" panose="020B0609040504020204" pitchFamily="49" charset="0"/>
              </a:rPr>
              <a:t>.insert()</a:t>
            </a:r>
            <a:r>
              <a:rPr lang="en-US" dirty="0"/>
              <a:t>, and </a:t>
            </a:r>
            <a:r>
              <a:rPr lang="en-US" dirty="0">
                <a:latin typeface="Lucida Console" panose="020B0609040504020204" pitchFamily="49" charset="0"/>
              </a:rPr>
              <a:t>.erase()</a:t>
            </a:r>
          </a:p>
          <a:p>
            <a:pPr lvl="1"/>
            <a:r>
              <a:rPr lang="en-US" dirty="0">
                <a:latin typeface="Lucida Console" panose="020B0609040504020204" pitchFamily="49" charset="0"/>
              </a:rPr>
              <a:t>capacity</a:t>
            </a:r>
            <a:r>
              <a:rPr lang="en-US" dirty="0"/>
              <a:t>: The actual size of the array (which maybe larger than the vector’s size!)</a:t>
            </a:r>
          </a:p>
          <a:p>
            <a:r>
              <a:rPr lang="en-US" dirty="0"/>
              <a:t>What happens if you try to pass a </a:t>
            </a:r>
            <a:r>
              <a:rPr lang="en-US" dirty="0">
                <a:latin typeface="Lucida Console" panose="020B0609040504020204" pitchFamily="49" charset="0"/>
              </a:rPr>
              <a:t>vector&lt;int&gt;</a:t>
            </a:r>
            <a:r>
              <a:rPr lang="en-US" dirty="0"/>
              <a:t> by value to a function?</a:t>
            </a:r>
          </a:p>
          <a:p>
            <a:pPr lvl="1"/>
            <a:r>
              <a:rPr lang="en-US" dirty="0"/>
              <a:t>A copy of the vector will be placed in the callee’s stack frame, with a copy of the vector’s array placed in the heap</a:t>
            </a:r>
          </a:p>
          <a:p>
            <a:pPr lvl="1"/>
            <a:r>
              <a:rPr lang="en-US" dirty="0"/>
              <a:t>The callee will interact with this copy</a:t>
            </a:r>
          </a:p>
          <a:p>
            <a:pPr lvl="1"/>
            <a:r>
              <a:rPr lang="en-US" dirty="0"/>
              <a:t>The copy will be destroyed when the callee returns</a:t>
            </a:r>
          </a:p>
          <a:p>
            <a:r>
              <a:rPr lang="en-US" dirty="0"/>
              <a:t>Pass-by-value is expensive if the object to copy is large—use pass-by-reference instead!</a:t>
            </a:r>
          </a:p>
        </p:txBody>
      </p:sp>
      <p:sp>
        <p:nvSpPr>
          <p:cNvPr id="7" name="TextBox 6">
            <a:extLst>
              <a:ext uri="{FF2B5EF4-FFF2-40B4-BE49-F238E27FC236}">
                <a16:creationId xmlns:a16="http://schemas.microsoft.com/office/drawing/2014/main" id="{1286B4CC-7514-F941-10F7-A339919C4DC3}"/>
              </a:ext>
            </a:extLst>
          </p:cNvPr>
          <p:cNvSpPr txBox="1"/>
          <p:nvPr/>
        </p:nvSpPr>
        <p:spPr>
          <a:xfrm>
            <a:off x="5995512" y="1116"/>
            <a:ext cx="4469026" cy="5909310"/>
          </a:xfrm>
          <a:prstGeom prst="rect">
            <a:avLst/>
          </a:prstGeom>
          <a:noFill/>
        </p:spPr>
        <p:txBody>
          <a:bodyPr wrap="square">
            <a:spAutoFit/>
          </a:bodyPr>
          <a:lstStyle/>
          <a:p>
            <a:r>
              <a:rPr lang="en-US" dirty="0">
                <a:solidFill>
                  <a:srgbClr val="00B050"/>
                </a:solidFill>
                <a:latin typeface="Lucida Console" panose="020B0609040504020204" pitchFamily="49" charset="0"/>
              </a:rPr>
              <a:t>//Note that f accepts the</a:t>
            </a:r>
          </a:p>
          <a:p>
            <a:r>
              <a:rPr lang="en-US" dirty="0">
                <a:solidFill>
                  <a:srgbClr val="00B050"/>
                </a:solidFill>
                <a:latin typeface="Lucida Console" panose="020B0609040504020204" pitchFamily="49" charset="0"/>
              </a:rPr>
              <a:t>//vector argument by value,</a:t>
            </a:r>
          </a:p>
          <a:p>
            <a:r>
              <a:rPr lang="en-US" dirty="0">
                <a:solidFill>
                  <a:srgbClr val="00B050"/>
                </a:solidFill>
                <a:latin typeface="Lucida Console" panose="020B0609040504020204" pitchFamily="49" charset="0"/>
              </a:rPr>
              <a:t>//not by reference.</a:t>
            </a:r>
          </a:p>
          <a:p>
            <a:r>
              <a:rPr lang="en-US" dirty="0">
                <a:solidFill>
                  <a:schemeClr val="accent1"/>
                </a:solidFill>
                <a:latin typeface="Lucida Console" panose="020B0609040504020204" pitchFamily="49" charset="0"/>
              </a:rPr>
              <a:t>void</a:t>
            </a:r>
            <a:r>
              <a:rPr lang="en-US" dirty="0">
                <a:latin typeface="Lucida Console" panose="020B0609040504020204" pitchFamily="49" charset="0"/>
              </a:rPr>
              <a:t> f(</a:t>
            </a:r>
            <a:r>
              <a:rPr lang="en-US" dirty="0">
                <a:solidFill>
                  <a:schemeClr val="accent1"/>
                </a:solidFill>
                <a:latin typeface="Lucida Console" panose="020B0609040504020204" pitchFamily="49" charset="0"/>
              </a:rPr>
              <a:t>std::vector</a:t>
            </a:r>
            <a:r>
              <a:rPr lang="en-US" dirty="0">
                <a:latin typeface="Lucida Console" panose="020B0609040504020204" pitchFamily="49" charset="0"/>
              </a:rPr>
              <a:t>&lt;</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&gt; v) {</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"&amp;v in f:\t%p\n"</a:t>
            </a:r>
            <a:r>
              <a:rPr lang="en-US" dirty="0">
                <a:latin typeface="Lucida Console" panose="020B0609040504020204" pitchFamily="49" charset="0"/>
              </a:rPr>
              <a:t>,</a:t>
            </a:r>
          </a:p>
          <a:p>
            <a:r>
              <a:rPr lang="en-US" dirty="0">
                <a:latin typeface="Lucida Console" panose="020B0609040504020204" pitchFamily="49" charset="0"/>
              </a:rPr>
              <a:t>           &amp;v);</a:t>
            </a:r>
          </a:p>
          <a:p>
            <a:r>
              <a:rPr lang="en-US" dirty="0">
                <a:latin typeface="Lucida Console" panose="020B0609040504020204" pitchFamily="49" charset="0"/>
              </a:rPr>
              <a:t>    v[</a:t>
            </a:r>
            <a:r>
              <a:rPr lang="en-US" dirty="0">
                <a:solidFill>
                  <a:schemeClr val="accent2"/>
                </a:solidFill>
                <a:latin typeface="Lucida Console" panose="020B0609040504020204" pitchFamily="49" charset="0"/>
              </a:rPr>
              <a:t>0</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-1</a:t>
            </a:r>
            <a:r>
              <a:rPr lang="en-US" dirty="0">
                <a:latin typeface="Lucida Console" panose="020B0609040504020204" pitchFamily="49" charset="0"/>
              </a:rPr>
              <a:t>;</a:t>
            </a:r>
          </a:p>
          <a:p>
            <a:r>
              <a:rPr lang="en-US" dirty="0">
                <a:latin typeface="Lucida Console" panose="020B0609040504020204" pitchFamily="49" charset="0"/>
              </a:rPr>
              <a:t>} </a:t>
            </a:r>
            <a:r>
              <a:rPr lang="en-US" dirty="0">
                <a:solidFill>
                  <a:srgbClr val="00B050"/>
                </a:solidFill>
                <a:latin typeface="Lucida Console" panose="020B0609040504020204" pitchFamily="49" charset="0"/>
              </a:rPr>
              <a:t>//f()’s v is now destroyed!</a:t>
            </a:r>
          </a:p>
          <a:p>
            <a:r>
              <a:rPr lang="en-US" dirty="0">
                <a:solidFill>
                  <a:schemeClr val="accent1"/>
                </a:solidFill>
                <a:latin typeface="Lucida Console" panose="020B0609040504020204" pitchFamily="49" charset="0"/>
              </a:rPr>
              <a:t>int</a:t>
            </a:r>
            <a:r>
              <a:rPr lang="en-US" dirty="0">
                <a:latin typeface="Lucida Console" panose="020B0609040504020204" pitchFamily="49" charset="0"/>
              </a:rPr>
              <a:t> main()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std::vector</a:t>
            </a:r>
            <a:r>
              <a:rPr lang="en-US" dirty="0">
                <a:latin typeface="Lucida Console" panose="020B0609040504020204" pitchFamily="49" charset="0"/>
              </a:rPr>
              <a:t>&lt;</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&gt; v = {</a:t>
            </a:r>
            <a:r>
              <a:rPr lang="en-US" dirty="0">
                <a:solidFill>
                  <a:schemeClr val="accent2"/>
                </a:solidFill>
                <a:latin typeface="Lucida Console" panose="020B0609040504020204" pitchFamily="49" charset="0"/>
              </a:rPr>
              <a:t>42</a:t>
            </a:r>
            <a:r>
              <a:rPr lang="en-US" dirty="0">
                <a:latin typeface="Lucida Console" panose="020B0609040504020204" pitchFamily="49" charset="0"/>
              </a:rPr>
              <a:t>,</a:t>
            </a:r>
          </a:p>
          <a:p>
            <a:r>
              <a:rPr lang="en-US" dirty="0">
                <a:latin typeface="Lucida Console" panose="020B0609040504020204" pitchFamily="49" charset="0"/>
              </a:rPr>
              <a:t>                          </a:t>
            </a:r>
            <a:r>
              <a:rPr lang="en-US" dirty="0">
                <a:solidFill>
                  <a:schemeClr val="accent2"/>
                </a:solidFill>
                <a:latin typeface="Lucida Console" panose="020B0609040504020204" pitchFamily="49" charset="0"/>
              </a:rPr>
              <a:t>41</a:t>
            </a:r>
            <a:r>
              <a:rPr lang="en-US" dirty="0">
                <a:latin typeface="Lucida Console" panose="020B0609040504020204" pitchFamily="49" charset="0"/>
              </a:rPr>
              <a:t>,</a:t>
            </a:r>
          </a:p>
          <a:p>
            <a:r>
              <a:rPr lang="en-US" dirty="0">
                <a:latin typeface="Lucida Console" panose="020B0609040504020204" pitchFamily="49" charset="0"/>
              </a:rPr>
              <a:t>                          </a:t>
            </a:r>
            <a:r>
              <a:rPr lang="en-US" dirty="0">
                <a:solidFill>
                  <a:schemeClr val="accent2"/>
                </a:solidFill>
                <a:latin typeface="Lucida Console" panose="020B0609040504020204" pitchFamily="49" charset="0"/>
              </a:rPr>
              <a:t>40</a:t>
            </a:r>
            <a:r>
              <a:rPr lang="en-US" dirty="0">
                <a:latin typeface="Lucida Console" panose="020B0609040504020204" pitchFamily="49" charset="0"/>
              </a:rPr>
              <a:t>};</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sizeof</a:t>
            </a:r>
            <a:r>
              <a:rPr lang="en-US" dirty="0">
                <a:solidFill>
                  <a:schemeClr val="accent2"/>
                </a:solidFill>
                <a:latin typeface="Lucida Console" panose="020B0609040504020204" pitchFamily="49" charset="0"/>
              </a:rPr>
              <a:t>(v) is %d\n"</a:t>
            </a:r>
            <a:r>
              <a:rPr lang="en-US" dirty="0">
                <a:latin typeface="Lucida Console" panose="020B0609040504020204" pitchFamily="49" charset="0"/>
              </a:rPr>
              <a:t>, </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sizeof</a:t>
            </a:r>
            <a:r>
              <a:rPr lang="en-US" dirty="0">
                <a:latin typeface="Lucida Console" panose="020B0609040504020204" pitchFamily="49" charset="0"/>
              </a:rPr>
              <a:t>(v));</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"&amp;v in main:\</a:t>
            </a:r>
            <a:r>
              <a:rPr lang="en-US" dirty="0" err="1">
                <a:solidFill>
                  <a:schemeClr val="accent2"/>
                </a:solidFill>
                <a:latin typeface="Lucida Console" panose="020B0609040504020204" pitchFamily="49" charset="0"/>
              </a:rPr>
              <a:t>t%p</a:t>
            </a:r>
            <a:r>
              <a:rPr lang="en-US" dirty="0">
                <a:solidFill>
                  <a:schemeClr val="accent2"/>
                </a:solidFill>
                <a:latin typeface="Lucida Console" panose="020B0609040504020204" pitchFamily="49" charset="0"/>
              </a:rPr>
              <a:t>\n"</a:t>
            </a:r>
            <a:r>
              <a:rPr lang="en-US" dirty="0">
                <a:latin typeface="Lucida Console" panose="020B0609040504020204" pitchFamily="49" charset="0"/>
              </a:rPr>
              <a:t>,</a:t>
            </a:r>
          </a:p>
          <a:p>
            <a:r>
              <a:rPr lang="en-US" dirty="0">
                <a:latin typeface="Lucida Console" panose="020B0609040504020204" pitchFamily="49" charset="0"/>
              </a:rPr>
              <a:t>           &amp;v);</a:t>
            </a:r>
          </a:p>
          <a:p>
            <a:r>
              <a:rPr lang="en-US" dirty="0">
                <a:latin typeface="Lucida Console" panose="020B0609040504020204" pitchFamily="49" charset="0"/>
              </a:rPr>
              <a:t>    f(v);</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"v[0] is %d\n"</a:t>
            </a:r>
            <a:r>
              <a:rPr lang="en-US" dirty="0">
                <a:latin typeface="Lucida Console" panose="020B0609040504020204" pitchFamily="49" charset="0"/>
              </a:rPr>
              <a:t>,</a:t>
            </a:r>
          </a:p>
          <a:p>
            <a:r>
              <a:rPr lang="en-US" dirty="0">
                <a:latin typeface="Lucida Console" panose="020B0609040504020204" pitchFamily="49" charset="0"/>
              </a:rPr>
              <a:t>           v[</a:t>
            </a:r>
            <a:r>
              <a:rPr lang="en-US" dirty="0">
                <a:solidFill>
                  <a:schemeClr val="accent2"/>
                </a:solidFill>
                <a:latin typeface="Lucida Console" panose="020B0609040504020204" pitchFamily="49" charset="0"/>
              </a:rPr>
              <a:t>0</a:t>
            </a:r>
            <a:r>
              <a:rPr lang="en-US" dirty="0">
                <a:latin typeface="Lucida Console" panose="020B0609040504020204" pitchFamily="49" charset="0"/>
              </a:rPr>
              <a:t>]);</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return</a:t>
            </a:r>
            <a:r>
              <a:rPr lang="en-US" dirty="0">
                <a:latin typeface="Lucida Console" panose="020B0609040504020204" pitchFamily="49" charset="0"/>
              </a:rPr>
              <a:t>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a:t>
            </a:r>
          </a:p>
          <a:p>
            <a:r>
              <a:rPr lang="en-US" dirty="0">
                <a:latin typeface="Lucida Console" panose="020B0609040504020204" pitchFamily="49" charset="0"/>
              </a:rPr>
              <a:t>}</a:t>
            </a:r>
          </a:p>
        </p:txBody>
      </p:sp>
      <p:sp>
        <p:nvSpPr>
          <p:cNvPr id="4" name="Rectangle 3">
            <a:extLst>
              <a:ext uri="{FF2B5EF4-FFF2-40B4-BE49-F238E27FC236}">
                <a16:creationId xmlns:a16="http://schemas.microsoft.com/office/drawing/2014/main" id="{AFA2FC41-3E80-4D48-1912-1F080C2A34E7}"/>
              </a:ext>
            </a:extLst>
          </p:cNvPr>
          <p:cNvSpPr/>
          <p:nvPr/>
        </p:nvSpPr>
        <p:spPr>
          <a:xfrm>
            <a:off x="10650553" y="518983"/>
            <a:ext cx="668236" cy="128510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51670E4-9F51-CA57-6486-A457AD17FC0A}"/>
              </a:ext>
            </a:extLst>
          </p:cNvPr>
          <p:cNvGrpSpPr/>
          <p:nvPr/>
        </p:nvGrpSpPr>
        <p:grpSpPr>
          <a:xfrm>
            <a:off x="10527216" y="877608"/>
            <a:ext cx="914170" cy="664427"/>
            <a:chOff x="10658797" y="1544875"/>
            <a:chExt cx="833954" cy="664427"/>
          </a:xfrm>
        </p:grpSpPr>
        <p:sp>
          <p:nvSpPr>
            <p:cNvPr id="6" name="Rectangle 5">
              <a:extLst>
                <a:ext uri="{FF2B5EF4-FFF2-40B4-BE49-F238E27FC236}">
                  <a16:creationId xmlns:a16="http://schemas.microsoft.com/office/drawing/2014/main" id="{18AED6F1-D8DC-26D6-80A8-565E085F59E2}"/>
                </a:ext>
              </a:extLst>
            </p:cNvPr>
            <p:cNvSpPr/>
            <p:nvPr/>
          </p:nvSpPr>
          <p:spPr>
            <a:xfrm>
              <a:off x="10775094" y="1544875"/>
              <a:ext cx="601360" cy="221476"/>
            </a:xfrm>
            <a:prstGeom prst="rect">
              <a:avLst/>
            </a:prstGeom>
            <a:solidFill>
              <a:srgbClr val="B7F0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Segoe UI" panose="020B0502040204020203" pitchFamily="34" charset="0"/>
                  <a:cs typeface="Segoe UI" panose="020B0502040204020203" pitchFamily="34" charset="0"/>
                </a:rPr>
                <a:t>arr</a:t>
              </a:r>
              <a:endParaRPr lang="en-US" b="1" dirty="0">
                <a:solidFill>
                  <a:schemeClr val="tx1"/>
                </a:solidFill>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2B90DFC2-F023-5820-37A3-F23A7D92B9D3}"/>
                </a:ext>
              </a:extLst>
            </p:cNvPr>
            <p:cNvSpPr/>
            <p:nvPr/>
          </p:nvSpPr>
          <p:spPr>
            <a:xfrm>
              <a:off x="10775094" y="1766351"/>
              <a:ext cx="601360" cy="221475"/>
            </a:xfrm>
            <a:prstGeom prst="rect">
              <a:avLst/>
            </a:prstGeom>
            <a:solidFill>
              <a:srgbClr val="B7F0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Segoe UI" panose="020B0502040204020203" pitchFamily="34" charset="0"/>
                  <a:cs typeface="Segoe UI" panose="020B0502040204020203" pitchFamily="34" charset="0"/>
                </a:rPr>
                <a:t>size</a:t>
              </a:r>
            </a:p>
          </p:txBody>
        </p:sp>
        <p:sp>
          <p:nvSpPr>
            <p:cNvPr id="11" name="Rectangle 10">
              <a:extLst>
                <a:ext uri="{FF2B5EF4-FFF2-40B4-BE49-F238E27FC236}">
                  <a16:creationId xmlns:a16="http://schemas.microsoft.com/office/drawing/2014/main" id="{6B558251-90B3-B753-931E-33E61C3E62D2}"/>
                </a:ext>
              </a:extLst>
            </p:cNvPr>
            <p:cNvSpPr/>
            <p:nvPr/>
          </p:nvSpPr>
          <p:spPr>
            <a:xfrm>
              <a:off x="10775094" y="1981057"/>
              <a:ext cx="601360" cy="221475"/>
            </a:xfrm>
            <a:prstGeom prst="rect">
              <a:avLst/>
            </a:prstGeom>
            <a:solidFill>
              <a:srgbClr val="B7F0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AAD8641A-6151-4854-7C80-68A54BB717E2}"/>
                </a:ext>
              </a:extLst>
            </p:cNvPr>
            <p:cNvSpPr txBox="1"/>
            <p:nvPr/>
          </p:nvSpPr>
          <p:spPr>
            <a:xfrm>
              <a:off x="10658797" y="1955386"/>
              <a:ext cx="833954" cy="253916"/>
            </a:xfrm>
            <a:prstGeom prst="rect">
              <a:avLst/>
            </a:prstGeom>
            <a:noFill/>
          </p:spPr>
          <p:txBody>
            <a:bodyPr wrap="square" rtlCol="0">
              <a:spAutoFit/>
            </a:bodyPr>
            <a:lstStyle/>
            <a:p>
              <a:pPr algn="ctr"/>
              <a:r>
                <a:rPr lang="en-US" sz="1050" b="1" dirty="0">
                  <a:latin typeface="Segoe UI" panose="020B0502040204020203" pitchFamily="34" charset="0"/>
                  <a:cs typeface="Segoe UI" panose="020B0502040204020203" pitchFamily="34" charset="0"/>
                </a:rPr>
                <a:t>capacity</a:t>
              </a:r>
            </a:p>
          </p:txBody>
        </p:sp>
      </p:grpSp>
      <p:grpSp>
        <p:nvGrpSpPr>
          <p:cNvPr id="29" name="Group 28">
            <a:extLst>
              <a:ext uri="{FF2B5EF4-FFF2-40B4-BE49-F238E27FC236}">
                <a16:creationId xmlns:a16="http://schemas.microsoft.com/office/drawing/2014/main" id="{5552BC09-7C67-F72B-FEF4-A6D1C32AE9E7}"/>
              </a:ext>
            </a:extLst>
          </p:cNvPr>
          <p:cNvGrpSpPr/>
          <p:nvPr/>
        </p:nvGrpSpPr>
        <p:grpSpPr>
          <a:xfrm>
            <a:off x="11409521" y="518983"/>
            <a:ext cx="1033736" cy="1285103"/>
            <a:chOff x="11409521" y="518983"/>
            <a:chExt cx="1033736" cy="1285103"/>
          </a:xfrm>
        </p:grpSpPr>
        <p:sp>
          <p:nvSpPr>
            <p:cNvPr id="5" name="TextBox 4">
              <a:extLst>
                <a:ext uri="{FF2B5EF4-FFF2-40B4-BE49-F238E27FC236}">
                  <a16:creationId xmlns:a16="http://schemas.microsoft.com/office/drawing/2014/main" id="{5FF13AD7-ADE2-9FB1-2B69-D6F5A5B67DEC}"/>
                </a:ext>
              </a:extLst>
            </p:cNvPr>
            <p:cNvSpPr txBox="1"/>
            <p:nvPr/>
          </p:nvSpPr>
          <p:spPr>
            <a:xfrm>
              <a:off x="11471193" y="618503"/>
              <a:ext cx="972064" cy="913070"/>
            </a:xfrm>
            <a:prstGeom prst="rect">
              <a:avLst/>
            </a:prstGeom>
            <a:noFill/>
          </p:spPr>
          <p:txBody>
            <a:bodyPr wrap="square" rtlCol="0">
              <a:spAutoFit/>
            </a:bodyPr>
            <a:lstStyle/>
            <a:p>
              <a:pPr>
                <a:lnSpc>
                  <a:spcPts val="1600"/>
                </a:lnSpc>
              </a:pPr>
              <a:r>
                <a:rPr lang="en-US" sz="1600" b="1" dirty="0">
                  <a:latin typeface="Segoe UI" panose="020B0502040204020203" pitchFamily="34" charset="0"/>
                  <a:cs typeface="Segoe UI" panose="020B0502040204020203" pitchFamily="34" charset="0"/>
                </a:rPr>
                <a:t>Stack frame for </a:t>
              </a:r>
              <a:r>
                <a:rPr lang="en-US" sz="1400" b="1" dirty="0">
                  <a:latin typeface="Lucida Console" panose="020B0609040504020204" pitchFamily="49" charset="0"/>
                  <a:cs typeface="Segoe UI" panose="020B0502040204020203" pitchFamily="34" charset="0"/>
                </a:rPr>
                <a:t>main()</a:t>
              </a:r>
            </a:p>
          </p:txBody>
        </p:sp>
        <p:sp>
          <p:nvSpPr>
            <p:cNvPr id="14" name="Right Brace 13">
              <a:extLst>
                <a:ext uri="{FF2B5EF4-FFF2-40B4-BE49-F238E27FC236}">
                  <a16:creationId xmlns:a16="http://schemas.microsoft.com/office/drawing/2014/main" id="{8CC7C1A2-47D3-F1C2-0605-B9EA1CBC0397}"/>
                </a:ext>
              </a:extLst>
            </p:cNvPr>
            <p:cNvSpPr/>
            <p:nvPr/>
          </p:nvSpPr>
          <p:spPr>
            <a:xfrm>
              <a:off x="11409521" y="518983"/>
              <a:ext cx="141011" cy="1285103"/>
            </a:xfrm>
            <a:prstGeom prst="rightBrace">
              <a:avLst>
                <a:gd name="adj1" fmla="val 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F88F5EC1-1DF1-5FEC-C20A-0C63BF97CAB1}"/>
              </a:ext>
            </a:extLst>
          </p:cNvPr>
          <p:cNvSpPr/>
          <p:nvPr/>
        </p:nvSpPr>
        <p:spPr>
          <a:xfrm>
            <a:off x="10646432" y="5957129"/>
            <a:ext cx="668236" cy="815546"/>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Code</a:t>
            </a:r>
          </a:p>
        </p:txBody>
      </p:sp>
      <p:sp>
        <p:nvSpPr>
          <p:cNvPr id="16" name="Rectangle 15">
            <a:extLst>
              <a:ext uri="{FF2B5EF4-FFF2-40B4-BE49-F238E27FC236}">
                <a16:creationId xmlns:a16="http://schemas.microsoft.com/office/drawing/2014/main" id="{729DE53E-BA09-7495-5AC2-A2198EAF6A74}"/>
              </a:ext>
            </a:extLst>
          </p:cNvPr>
          <p:cNvSpPr/>
          <p:nvPr/>
        </p:nvSpPr>
        <p:spPr>
          <a:xfrm>
            <a:off x="10646432" y="5187992"/>
            <a:ext cx="668236" cy="815546"/>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Static data</a:t>
            </a:r>
          </a:p>
        </p:txBody>
      </p:sp>
      <p:sp>
        <p:nvSpPr>
          <p:cNvPr id="17" name="Rectangle 16">
            <a:extLst>
              <a:ext uri="{FF2B5EF4-FFF2-40B4-BE49-F238E27FC236}">
                <a16:creationId xmlns:a16="http://schemas.microsoft.com/office/drawing/2014/main" id="{FADBB4B9-83D4-F73A-D891-D961D12C1A8C}"/>
              </a:ext>
            </a:extLst>
          </p:cNvPr>
          <p:cNvSpPr/>
          <p:nvPr/>
        </p:nvSpPr>
        <p:spPr>
          <a:xfrm>
            <a:off x="10645666" y="3608173"/>
            <a:ext cx="668236" cy="15798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Heap</a:t>
            </a:r>
          </a:p>
        </p:txBody>
      </p:sp>
      <p:sp>
        <p:nvSpPr>
          <p:cNvPr id="18" name="Rectangle 17">
            <a:extLst>
              <a:ext uri="{FF2B5EF4-FFF2-40B4-BE49-F238E27FC236}">
                <a16:creationId xmlns:a16="http://schemas.microsoft.com/office/drawing/2014/main" id="{2A8A4F85-4AF1-0294-B423-D55478F340EB}"/>
              </a:ext>
            </a:extLst>
          </p:cNvPr>
          <p:cNvSpPr/>
          <p:nvPr/>
        </p:nvSpPr>
        <p:spPr>
          <a:xfrm>
            <a:off x="10652250" y="4580718"/>
            <a:ext cx="655069" cy="310604"/>
          </a:xfrm>
          <a:prstGeom prst="rect">
            <a:avLst/>
          </a:prstGeom>
          <a:solidFill>
            <a:srgbClr val="B7F0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Segoe UI" panose="020B0502040204020203" pitchFamily="34" charset="0"/>
              <a:cs typeface="Segoe UI" panose="020B0502040204020203" pitchFamily="34" charset="0"/>
            </a:endParaRPr>
          </a:p>
        </p:txBody>
      </p:sp>
      <p:sp>
        <p:nvSpPr>
          <p:cNvPr id="19" name="Rectangle 18">
            <a:extLst>
              <a:ext uri="{FF2B5EF4-FFF2-40B4-BE49-F238E27FC236}">
                <a16:creationId xmlns:a16="http://schemas.microsoft.com/office/drawing/2014/main" id="{511ABC48-08CC-F77B-401F-399CF5E73413}"/>
              </a:ext>
            </a:extLst>
          </p:cNvPr>
          <p:cNvSpPr/>
          <p:nvPr/>
        </p:nvSpPr>
        <p:spPr>
          <a:xfrm>
            <a:off x="10654700" y="3825159"/>
            <a:ext cx="648762" cy="31060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Segoe UI" panose="020B0502040204020203" pitchFamily="34" charset="0"/>
              <a:cs typeface="Segoe UI" panose="020B0502040204020203" pitchFamily="34" charset="0"/>
            </a:endParaRPr>
          </a:p>
        </p:txBody>
      </p:sp>
      <p:sp>
        <p:nvSpPr>
          <p:cNvPr id="20" name="TextBox 19">
            <a:extLst>
              <a:ext uri="{FF2B5EF4-FFF2-40B4-BE49-F238E27FC236}">
                <a16:creationId xmlns:a16="http://schemas.microsoft.com/office/drawing/2014/main" id="{5C0384CF-CF8F-91E6-C025-8C9519E7FCC5}"/>
              </a:ext>
            </a:extLst>
          </p:cNvPr>
          <p:cNvSpPr txBox="1"/>
          <p:nvPr/>
        </p:nvSpPr>
        <p:spPr>
          <a:xfrm>
            <a:off x="10405990" y="12808"/>
            <a:ext cx="1165654" cy="502702"/>
          </a:xfrm>
          <a:prstGeom prst="rect">
            <a:avLst/>
          </a:prstGeom>
          <a:noFill/>
        </p:spPr>
        <p:txBody>
          <a:bodyPr wrap="square" rtlCol="0">
            <a:spAutoFit/>
          </a:bodyPr>
          <a:lstStyle/>
          <a:p>
            <a:pPr algn="ctr">
              <a:lnSpc>
                <a:spcPts val="1600"/>
              </a:lnSpc>
            </a:pPr>
            <a:r>
              <a:rPr lang="en-US" b="1" dirty="0">
                <a:latin typeface="Segoe UI" panose="020B0502040204020203" pitchFamily="34" charset="0"/>
                <a:cs typeface="Segoe UI" panose="020B0502040204020203" pitchFamily="34" charset="0"/>
              </a:rPr>
              <a:t>Address space</a:t>
            </a:r>
          </a:p>
        </p:txBody>
      </p:sp>
      <p:cxnSp>
        <p:nvCxnSpPr>
          <p:cNvPr id="22" name="Connector: Elbow 21">
            <a:extLst>
              <a:ext uri="{FF2B5EF4-FFF2-40B4-BE49-F238E27FC236}">
                <a16:creationId xmlns:a16="http://schemas.microsoft.com/office/drawing/2014/main" id="{568EE72F-F718-80CF-099F-36C98DE5FE26}"/>
              </a:ext>
            </a:extLst>
          </p:cNvPr>
          <p:cNvCxnSpPr>
            <a:cxnSpLocks/>
          </p:cNvCxnSpPr>
          <p:nvPr/>
        </p:nvCxnSpPr>
        <p:spPr>
          <a:xfrm rot="10800000" flipV="1">
            <a:off x="10653983" y="983246"/>
            <a:ext cx="2449" cy="3899845"/>
          </a:xfrm>
          <a:prstGeom prst="bentConnector3">
            <a:avLst>
              <a:gd name="adj1" fmla="val 1094810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AE7301C-B98A-B310-949C-E2ED833F4A87}"/>
              </a:ext>
            </a:extLst>
          </p:cNvPr>
          <p:cNvSpPr/>
          <p:nvPr/>
        </p:nvSpPr>
        <p:spPr>
          <a:xfrm>
            <a:off x="10650553" y="1810147"/>
            <a:ext cx="668236" cy="128510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E0D093E3-3632-ADE0-103F-B826E5FC03E0}"/>
              </a:ext>
            </a:extLst>
          </p:cNvPr>
          <p:cNvGrpSpPr/>
          <p:nvPr/>
        </p:nvGrpSpPr>
        <p:grpSpPr>
          <a:xfrm>
            <a:off x="10527216" y="2168772"/>
            <a:ext cx="914170" cy="664427"/>
            <a:chOff x="10658797" y="1544875"/>
            <a:chExt cx="833954" cy="664427"/>
          </a:xfrm>
        </p:grpSpPr>
        <p:sp>
          <p:nvSpPr>
            <p:cNvPr id="25" name="Rectangle 24">
              <a:extLst>
                <a:ext uri="{FF2B5EF4-FFF2-40B4-BE49-F238E27FC236}">
                  <a16:creationId xmlns:a16="http://schemas.microsoft.com/office/drawing/2014/main" id="{6063202D-0E1E-C436-2D67-2FDC2AF2E035}"/>
                </a:ext>
              </a:extLst>
            </p:cNvPr>
            <p:cNvSpPr/>
            <p:nvPr/>
          </p:nvSpPr>
          <p:spPr>
            <a:xfrm>
              <a:off x="10775094" y="1544875"/>
              <a:ext cx="601360" cy="221476"/>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Segoe UI" panose="020B0502040204020203" pitchFamily="34" charset="0"/>
                  <a:cs typeface="Segoe UI" panose="020B0502040204020203" pitchFamily="34" charset="0"/>
                </a:rPr>
                <a:t>arr</a:t>
              </a:r>
              <a:endParaRPr lang="en-US" b="1" dirty="0">
                <a:solidFill>
                  <a:schemeClr val="tx1"/>
                </a:solidFill>
                <a:latin typeface="Segoe UI" panose="020B0502040204020203" pitchFamily="34" charset="0"/>
                <a:cs typeface="Segoe UI" panose="020B0502040204020203" pitchFamily="34" charset="0"/>
              </a:endParaRPr>
            </a:p>
          </p:txBody>
        </p:sp>
        <p:sp>
          <p:nvSpPr>
            <p:cNvPr id="26" name="Rectangle 25">
              <a:extLst>
                <a:ext uri="{FF2B5EF4-FFF2-40B4-BE49-F238E27FC236}">
                  <a16:creationId xmlns:a16="http://schemas.microsoft.com/office/drawing/2014/main" id="{95549A58-3467-F677-5C52-4DC84F94E15A}"/>
                </a:ext>
              </a:extLst>
            </p:cNvPr>
            <p:cNvSpPr/>
            <p:nvPr/>
          </p:nvSpPr>
          <p:spPr>
            <a:xfrm>
              <a:off x="10775094" y="1766351"/>
              <a:ext cx="601360" cy="221475"/>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Segoe UI" panose="020B0502040204020203" pitchFamily="34" charset="0"/>
                  <a:cs typeface="Segoe UI" panose="020B0502040204020203" pitchFamily="34" charset="0"/>
                </a:rPr>
                <a:t>size</a:t>
              </a:r>
            </a:p>
          </p:txBody>
        </p:sp>
        <p:sp>
          <p:nvSpPr>
            <p:cNvPr id="27" name="Rectangle 26">
              <a:extLst>
                <a:ext uri="{FF2B5EF4-FFF2-40B4-BE49-F238E27FC236}">
                  <a16:creationId xmlns:a16="http://schemas.microsoft.com/office/drawing/2014/main" id="{C2C83497-1340-AEC6-A104-76413C4ED253}"/>
                </a:ext>
              </a:extLst>
            </p:cNvPr>
            <p:cNvSpPr/>
            <p:nvPr/>
          </p:nvSpPr>
          <p:spPr>
            <a:xfrm>
              <a:off x="10775094" y="1981057"/>
              <a:ext cx="601360" cy="221475"/>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Segoe UI" panose="020B0502040204020203" pitchFamily="34" charset="0"/>
                <a:cs typeface="Segoe UI" panose="020B0502040204020203" pitchFamily="34" charset="0"/>
              </a:endParaRPr>
            </a:p>
          </p:txBody>
        </p:sp>
        <p:sp>
          <p:nvSpPr>
            <p:cNvPr id="28" name="TextBox 27">
              <a:extLst>
                <a:ext uri="{FF2B5EF4-FFF2-40B4-BE49-F238E27FC236}">
                  <a16:creationId xmlns:a16="http://schemas.microsoft.com/office/drawing/2014/main" id="{9F7F6CA9-F835-E9FD-75B1-D34DDBD677BC}"/>
                </a:ext>
              </a:extLst>
            </p:cNvPr>
            <p:cNvSpPr txBox="1"/>
            <p:nvPr/>
          </p:nvSpPr>
          <p:spPr>
            <a:xfrm>
              <a:off x="10658797" y="1955386"/>
              <a:ext cx="833954" cy="253916"/>
            </a:xfrm>
            <a:prstGeom prst="rect">
              <a:avLst/>
            </a:prstGeom>
            <a:noFill/>
          </p:spPr>
          <p:txBody>
            <a:bodyPr wrap="square" rtlCol="0">
              <a:spAutoFit/>
            </a:bodyPr>
            <a:lstStyle/>
            <a:p>
              <a:pPr algn="ctr"/>
              <a:r>
                <a:rPr lang="en-US" sz="1050" b="1" dirty="0">
                  <a:latin typeface="Segoe UI" panose="020B0502040204020203" pitchFamily="34" charset="0"/>
                  <a:cs typeface="Segoe UI" panose="020B0502040204020203" pitchFamily="34" charset="0"/>
                </a:rPr>
                <a:t>capacity</a:t>
              </a:r>
            </a:p>
          </p:txBody>
        </p:sp>
      </p:grpSp>
      <p:grpSp>
        <p:nvGrpSpPr>
          <p:cNvPr id="30" name="Group 29">
            <a:extLst>
              <a:ext uri="{FF2B5EF4-FFF2-40B4-BE49-F238E27FC236}">
                <a16:creationId xmlns:a16="http://schemas.microsoft.com/office/drawing/2014/main" id="{3F2F3DA0-E7E2-6355-9BAC-818172D4A6B4}"/>
              </a:ext>
            </a:extLst>
          </p:cNvPr>
          <p:cNvGrpSpPr/>
          <p:nvPr/>
        </p:nvGrpSpPr>
        <p:grpSpPr>
          <a:xfrm>
            <a:off x="11409521" y="1831347"/>
            <a:ext cx="917219" cy="1263903"/>
            <a:chOff x="11409521" y="518983"/>
            <a:chExt cx="917219" cy="1263903"/>
          </a:xfrm>
        </p:grpSpPr>
        <p:sp>
          <p:nvSpPr>
            <p:cNvPr id="31" name="TextBox 30">
              <a:extLst>
                <a:ext uri="{FF2B5EF4-FFF2-40B4-BE49-F238E27FC236}">
                  <a16:creationId xmlns:a16="http://schemas.microsoft.com/office/drawing/2014/main" id="{25A5E8BC-97BB-C372-BEB6-B8837619001C}"/>
                </a:ext>
              </a:extLst>
            </p:cNvPr>
            <p:cNvSpPr txBox="1"/>
            <p:nvPr/>
          </p:nvSpPr>
          <p:spPr>
            <a:xfrm>
              <a:off x="11471193" y="618503"/>
              <a:ext cx="855547" cy="707886"/>
            </a:xfrm>
            <a:prstGeom prst="rect">
              <a:avLst/>
            </a:prstGeom>
            <a:noFill/>
          </p:spPr>
          <p:txBody>
            <a:bodyPr wrap="square" rtlCol="0">
              <a:spAutoFit/>
            </a:bodyPr>
            <a:lstStyle/>
            <a:p>
              <a:pPr>
                <a:lnSpc>
                  <a:spcPts val="1600"/>
                </a:lnSpc>
              </a:pPr>
              <a:r>
                <a:rPr lang="en-US" sz="1600" b="1" dirty="0">
                  <a:latin typeface="Segoe UI" panose="020B0502040204020203" pitchFamily="34" charset="0"/>
                  <a:cs typeface="Segoe UI" panose="020B0502040204020203" pitchFamily="34" charset="0"/>
                </a:rPr>
                <a:t>Stack frame for </a:t>
              </a:r>
              <a:r>
                <a:rPr lang="en-US" sz="1350" b="1" dirty="0">
                  <a:latin typeface="Lucida Console" panose="020B0609040504020204" pitchFamily="49" charset="0"/>
                  <a:cs typeface="Segoe UI" panose="020B0502040204020203" pitchFamily="34" charset="0"/>
                </a:rPr>
                <a:t>f()</a:t>
              </a:r>
            </a:p>
          </p:txBody>
        </p:sp>
        <p:sp>
          <p:nvSpPr>
            <p:cNvPr id="32" name="Right Brace 31">
              <a:extLst>
                <a:ext uri="{FF2B5EF4-FFF2-40B4-BE49-F238E27FC236}">
                  <a16:creationId xmlns:a16="http://schemas.microsoft.com/office/drawing/2014/main" id="{23198A58-9118-7D6B-5A23-5B719A8695E8}"/>
                </a:ext>
              </a:extLst>
            </p:cNvPr>
            <p:cNvSpPr/>
            <p:nvPr/>
          </p:nvSpPr>
          <p:spPr>
            <a:xfrm>
              <a:off x="11409521" y="518983"/>
              <a:ext cx="141011" cy="1263903"/>
            </a:xfrm>
            <a:prstGeom prst="rightBrace">
              <a:avLst>
                <a:gd name="adj1" fmla="val 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6D4D62B6-7842-3300-D63B-B55FF89BD3AC}"/>
              </a:ext>
            </a:extLst>
          </p:cNvPr>
          <p:cNvGrpSpPr/>
          <p:nvPr/>
        </p:nvGrpSpPr>
        <p:grpSpPr>
          <a:xfrm>
            <a:off x="10464175" y="2295801"/>
            <a:ext cx="172995" cy="1836696"/>
            <a:chOff x="10464175" y="2295801"/>
            <a:chExt cx="172995" cy="1836696"/>
          </a:xfrm>
        </p:grpSpPr>
        <p:cxnSp>
          <p:nvCxnSpPr>
            <p:cNvPr id="48" name="Straight Arrow Connector 47">
              <a:extLst>
                <a:ext uri="{FF2B5EF4-FFF2-40B4-BE49-F238E27FC236}">
                  <a16:creationId xmlns:a16="http://schemas.microsoft.com/office/drawing/2014/main" id="{CF731AA8-209E-CFB5-2FE8-9C4836E958AC}"/>
                </a:ext>
              </a:extLst>
            </p:cNvPr>
            <p:cNvCxnSpPr>
              <a:cxnSpLocks/>
            </p:cNvCxnSpPr>
            <p:nvPr/>
          </p:nvCxnSpPr>
          <p:spPr>
            <a:xfrm>
              <a:off x="10464175" y="4132497"/>
              <a:ext cx="172995"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491E7C9-C4CE-DA40-5DB6-66C8EC4340F0}"/>
                </a:ext>
              </a:extLst>
            </p:cNvPr>
            <p:cNvCxnSpPr>
              <a:cxnSpLocks/>
            </p:cNvCxnSpPr>
            <p:nvPr/>
          </p:nvCxnSpPr>
          <p:spPr>
            <a:xfrm>
              <a:off x="10471033" y="2295801"/>
              <a:ext cx="166137" cy="0"/>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3E7E6BA5-F2AE-1101-7A4C-DB4B715842DA}"/>
                </a:ext>
              </a:extLst>
            </p:cNvPr>
            <p:cNvCxnSpPr>
              <a:cxnSpLocks/>
            </p:cNvCxnSpPr>
            <p:nvPr/>
          </p:nvCxnSpPr>
          <p:spPr>
            <a:xfrm flipV="1">
              <a:off x="10471033" y="2295801"/>
              <a:ext cx="6200" cy="1836696"/>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60" name="Rectangle 59">
            <a:extLst>
              <a:ext uri="{FF2B5EF4-FFF2-40B4-BE49-F238E27FC236}">
                <a16:creationId xmlns:a16="http://schemas.microsoft.com/office/drawing/2014/main" id="{86E4C378-1A19-26E4-FB76-8C600DAF9CF9}"/>
              </a:ext>
            </a:extLst>
          </p:cNvPr>
          <p:cNvSpPr/>
          <p:nvPr/>
        </p:nvSpPr>
        <p:spPr>
          <a:xfrm>
            <a:off x="10592256" y="464355"/>
            <a:ext cx="789176" cy="6373682"/>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99831E4A-4D3F-745A-3862-E49656E69B54}"/>
              </a:ext>
            </a:extLst>
          </p:cNvPr>
          <p:cNvGrpSpPr/>
          <p:nvPr/>
        </p:nvGrpSpPr>
        <p:grpSpPr>
          <a:xfrm>
            <a:off x="5961871" y="5752907"/>
            <a:ext cx="4331308" cy="1077220"/>
            <a:chOff x="5961871" y="5752907"/>
            <a:chExt cx="4331308" cy="1077220"/>
          </a:xfrm>
        </p:grpSpPr>
        <p:sp>
          <p:nvSpPr>
            <p:cNvPr id="62" name="Rectangle 61">
              <a:extLst>
                <a:ext uri="{FF2B5EF4-FFF2-40B4-BE49-F238E27FC236}">
                  <a16:creationId xmlns:a16="http://schemas.microsoft.com/office/drawing/2014/main" id="{33DDE91D-9D09-BF44-E9D1-6C3232A748AF}"/>
                </a:ext>
              </a:extLst>
            </p:cNvPr>
            <p:cNvSpPr/>
            <p:nvPr/>
          </p:nvSpPr>
          <p:spPr>
            <a:xfrm>
              <a:off x="5988137" y="5826974"/>
              <a:ext cx="4305042" cy="9746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AF69738D-CEF6-1297-448E-4C203866F788}"/>
                </a:ext>
              </a:extLst>
            </p:cNvPr>
            <p:cNvSpPr txBox="1"/>
            <p:nvPr/>
          </p:nvSpPr>
          <p:spPr>
            <a:xfrm rot="16200000">
              <a:off x="5592538" y="6122240"/>
              <a:ext cx="1077220" cy="338554"/>
            </a:xfrm>
            <a:prstGeom prst="rect">
              <a:avLst/>
            </a:prstGeom>
            <a:noFill/>
          </p:spPr>
          <p:txBody>
            <a:bodyPr wrap="square" rtlCol="0">
              <a:spAutoFit/>
            </a:bodyPr>
            <a:lstStyle/>
            <a:p>
              <a:r>
                <a:rPr lang="en-US" sz="1600" b="1" dirty="0">
                  <a:solidFill>
                    <a:schemeClr val="bg1"/>
                  </a:solidFill>
                  <a:latin typeface="Lucida Console" panose="020B0609040504020204" pitchFamily="49" charset="0"/>
                </a:rPr>
                <a:t>Console</a:t>
              </a:r>
            </a:p>
          </p:txBody>
        </p:sp>
        <p:cxnSp>
          <p:nvCxnSpPr>
            <p:cNvPr id="66" name="Straight Connector 65">
              <a:extLst>
                <a:ext uri="{FF2B5EF4-FFF2-40B4-BE49-F238E27FC236}">
                  <a16:creationId xmlns:a16="http://schemas.microsoft.com/office/drawing/2014/main" id="{B6A112D5-F5F0-E397-63E2-02A0FCE7B760}"/>
                </a:ext>
              </a:extLst>
            </p:cNvPr>
            <p:cNvCxnSpPr/>
            <p:nvPr/>
          </p:nvCxnSpPr>
          <p:spPr>
            <a:xfrm>
              <a:off x="6300425" y="5826974"/>
              <a:ext cx="0" cy="97466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a16="http://schemas.microsoft.com/office/drawing/2014/main" id="{C86CF3E7-3735-1E66-4214-4849EB6C35F2}"/>
              </a:ext>
            </a:extLst>
          </p:cNvPr>
          <p:cNvSpPr txBox="1"/>
          <p:nvPr/>
        </p:nvSpPr>
        <p:spPr>
          <a:xfrm>
            <a:off x="6384609" y="5765268"/>
            <a:ext cx="3833195" cy="1077219"/>
          </a:xfrm>
          <a:prstGeom prst="rect">
            <a:avLst/>
          </a:prstGeom>
          <a:noFill/>
        </p:spPr>
        <p:txBody>
          <a:bodyPr wrap="square" rtlCol="0">
            <a:spAutoFit/>
          </a:bodyPr>
          <a:lstStyle/>
          <a:p>
            <a:r>
              <a:rPr lang="en-US" sz="1600" dirty="0" err="1">
                <a:solidFill>
                  <a:schemeClr val="bg1"/>
                </a:solidFill>
                <a:latin typeface="Lucida Console" panose="020B0609040504020204" pitchFamily="49" charset="0"/>
              </a:rPr>
              <a:t>sizeof</a:t>
            </a:r>
            <a:r>
              <a:rPr lang="en-US" sz="1600" dirty="0">
                <a:solidFill>
                  <a:schemeClr val="bg1"/>
                </a:solidFill>
                <a:latin typeface="Lucida Console" panose="020B0609040504020204" pitchFamily="49" charset="0"/>
              </a:rPr>
              <a:t>(v) is 24</a:t>
            </a:r>
          </a:p>
          <a:p>
            <a:r>
              <a:rPr lang="en-US" sz="1600" dirty="0">
                <a:solidFill>
                  <a:schemeClr val="bg1"/>
                </a:solidFill>
                <a:latin typeface="Lucida Console" panose="020B0609040504020204" pitchFamily="49" charset="0"/>
              </a:rPr>
              <a:t>&amp;v in main:	0x7ffd292e05f0</a:t>
            </a:r>
          </a:p>
          <a:p>
            <a:r>
              <a:rPr lang="en-US" sz="1600" dirty="0">
                <a:solidFill>
                  <a:schemeClr val="bg1"/>
                </a:solidFill>
                <a:latin typeface="Lucida Console" panose="020B0609040504020204" pitchFamily="49" charset="0"/>
              </a:rPr>
              <a:t>&amp;v in f:	0x7ffd292e0620</a:t>
            </a:r>
          </a:p>
          <a:p>
            <a:r>
              <a:rPr lang="en-US" sz="1600" dirty="0">
                <a:solidFill>
                  <a:schemeClr val="bg1"/>
                </a:solidFill>
                <a:latin typeface="Lucida Console" panose="020B0609040504020204" pitchFamily="49" charset="0"/>
              </a:rPr>
              <a:t>v[0] is 42</a:t>
            </a:r>
          </a:p>
        </p:txBody>
      </p:sp>
      <p:sp>
        <p:nvSpPr>
          <p:cNvPr id="8" name="Rectangle 7">
            <a:extLst>
              <a:ext uri="{FF2B5EF4-FFF2-40B4-BE49-F238E27FC236}">
                <a16:creationId xmlns:a16="http://schemas.microsoft.com/office/drawing/2014/main" id="{39524B06-047A-5EF2-DEAD-992422643FD9}"/>
              </a:ext>
            </a:extLst>
          </p:cNvPr>
          <p:cNvSpPr/>
          <p:nvPr/>
        </p:nvSpPr>
        <p:spPr>
          <a:xfrm>
            <a:off x="10652249" y="4033157"/>
            <a:ext cx="651213" cy="99340"/>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6441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8" end="8"/>
                                            </p:txEl>
                                          </p:spTgt>
                                        </p:tgtEl>
                                        <p:attrNameLst>
                                          <p:attrName>style.visibility</p:attrName>
                                        </p:attrNameLst>
                                      </p:cBhvr>
                                      <p:to>
                                        <p:strVal val="visible"/>
                                      </p:to>
                                    </p:set>
                                    <p:animEffect transition="in" filter="fade">
                                      <p:cBhvr>
                                        <p:cTn id="24" dur="500"/>
                                        <p:tgtEl>
                                          <p:spTgt spid="7">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fade">
                                      <p:cBhvr>
                                        <p:cTn id="27" dur="500"/>
                                        <p:tgtEl>
                                          <p:spTgt spid="7">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10" end="10"/>
                                            </p:txEl>
                                          </p:spTgt>
                                        </p:tgtEl>
                                        <p:attrNameLst>
                                          <p:attrName>style.visibility</p:attrName>
                                        </p:attrNameLst>
                                      </p:cBhvr>
                                      <p:to>
                                        <p:strVal val="visible"/>
                                      </p:to>
                                    </p:set>
                                    <p:animEffect transition="in" filter="fade">
                                      <p:cBhvr>
                                        <p:cTn id="30" dur="500"/>
                                        <p:tgtEl>
                                          <p:spTgt spid="7">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11" end="11"/>
                                            </p:txEl>
                                          </p:spTgt>
                                        </p:tgtEl>
                                        <p:attrNameLst>
                                          <p:attrName>style.visibility</p:attrName>
                                        </p:attrNameLst>
                                      </p:cBhvr>
                                      <p:to>
                                        <p:strVal val="visible"/>
                                      </p:to>
                                    </p:set>
                                    <p:animEffect transition="in" filter="fade">
                                      <p:cBhvr>
                                        <p:cTn id="33" dur="500"/>
                                        <p:tgtEl>
                                          <p:spTgt spid="7">
                                            <p:txEl>
                                              <p:pRg st="11" end="1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32" presetClass="emph" presetSubtype="0" fill="hold" nodeType="withEffect">
                                  <p:stCondLst>
                                    <p:cond delay="0"/>
                                  </p:stCondLst>
                                  <p:childTnLst>
                                    <p:animRot by="120000">
                                      <p:cBhvr>
                                        <p:cTn id="52" dur="100" fill="hold">
                                          <p:stCondLst>
                                            <p:cond delay="0"/>
                                          </p:stCondLst>
                                        </p:cTn>
                                        <p:tgtEl>
                                          <p:spTgt spid="29"/>
                                        </p:tgtEl>
                                        <p:attrNameLst>
                                          <p:attrName>r</p:attrName>
                                        </p:attrNameLst>
                                      </p:cBhvr>
                                    </p:animRot>
                                    <p:animRot by="-240000">
                                      <p:cBhvr>
                                        <p:cTn id="53" dur="200" fill="hold">
                                          <p:stCondLst>
                                            <p:cond delay="200"/>
                                          </p:stCondLst>
                                        </p:cTn>
                                        <p:tgtEl>
                                          <p:spTgt spid="29"/>
                                        </p:tgtEl>
                                        <p:attrNameLst>
                                          <p:attrName>r</p:attrName>
                                        </p:attrNameLst>
                                      </p:cBhvr>
                                    </p:animRot>
                                    <p:animRot by="240000">
                                      <p:cBhvr>
                                        <p:cTn id="54" dur="200" fill="hold">
                                          <p:stCondLst>
                                            <p:cond delay="400"/>
                                          </p:stCondLst>
                                        </p:cTn>
                                        <p:tgtEl>
                                          <p:spTgt spid="29"/>
                                        </p:tgtEl>
                                        <p:attrNameLst>
                                          <p:attrName>r</p:attrName>
                                        </p:attrNameLst>
                                      </p:cBhvr>
                                    </p:animRot>
                                    <p:animRot by="-240000">
                                      <p:cBhvr>
                                        <p:cTn id="55" dur="200" fill="hold">
                                          <p:stCondLst>
                                            <p:cond delay="600"/>
                                          </p:stCondLst>
                                        </p:cTn>
                                        <p:tgtEl>
                                          <p:spTgt spid="29"/>
                                        </p:tgtEl>
                                        <p:attrNameLst>
                                          <p:attrName>r</p:attrName>
                                        </p:attrNameLst>
                                      </p:cBhvr>
                                    </p:animRot>
                                    <p:animRot by="120000">
                                      <p:cBhvr>
                                        <p:cTn id="56" dur="200" fill="hold">
                                          <p:stCondLst>
                                            <p:cond delay="800"/>
                                          </p:stCondLst>
                                        </p:cTn>
                                        <p:tgtEl>
                                          <p:spTgt spid="29"/>
                                        </p:tgtEl>
                                        <p:attrNameLst>
                                          <p:attrName>r</p:attrName>
                                        </p:attrNameLst>
                                      </p:cBhvr>
                                    </p:animRot>
                                  </p:childTnLst>
                                </p:cTn>
                              </p:par>
                              <p:par>
                                <p:cTn id="57" presetID="32" presetClass="emph" presetSubtype="0" fill="hold" grpId="1" nodeType="withEffect">
                                  <p:stCondLst>
                                    <p:cond delay="0"/>
                                  </p:stCondLst>
                                  <p:childTnLst>
                                    <p:animRot by="120000">
                                      <p:cBhvr>
                                        <p:cTn id="58" dur="100" fill="hold">
                                          <p:stCondLst>
                                            <p:cond delay="0"/>
                                          </p:stCondLst>
                                        </p:cTn>
                                        <p:tgtEl>
                                          <p:spTgt spid="4"/>
                                        </p:tgtEl>
                                        <p:attrNameLst>
                                          <p:attrName>r</p:attrName>
                                        </p:attrNameLst>
                                      </p:cBhvr>
                                    </p:animRot>
                                    <p:animRot by="-240000">
                                      <p:cBhvr>
                                        <p:cTn id="59" dur="200" fill="hold">
                                          <p:stCondLst>
                                            <p:cond delay="200"/>
                                          </p:stCondLst>
                                        </p:cTn>
                                        <p:tgtEl>
                                          <p:spTgt spid="4"/>
                                        </p:tgtEl>
                                        <p:attrNameLst>
                                          <p:attrName>r</p:attrName>
                                        </p:attrNameLst>
                                      </p:cBhvr>
                                    </p:animRot>
                                    <p:animRot by="240000">
                                      <p:cBhvr>
                                        <p:cTn id="60" dur="200" fill="hold">
                                          <p:stCondLst>
                                            <p:cond delay="400"/>
                                          </p:stCondLst>
                                        </p:cTn>
                                        <p:tgtEl>
                                          <p:spTgt spid="4"/>
                                        </p:tgtEl>
                                        <p:attrNameLst>
                                          <p:attrName>r</p:attrName>
                                        </p:attrNameLst>
                                      </p:cBhvr>
                                    </p:animRot>
                                    <p:animRot by="-240000">
                                      <p:cBhvr>
                                        <p:cTn id="61" dur="200" fill="hold">
                                          <p:stCondLst>
                                            <p:cond delay="600"/>
                                          </p:stCondLst>
                                        </p:cTn>
                                        <p:tgtEl>
                                          <p:spTgt spid="4"/>
                                        </p:tgtEl>
                                        <p:attrNameLst>
                                          <p:attrName>r</p:attrName>
                                        </p:attrNameLst>
                                      </p:cBhvr>
                                    </p:animRot>
                                    <p:animRot by="120000">
                                      <p:cBhvr>
                                        <p:cTn id="62" dur="200" fill="hold">
                                          <p:stCondLst>
                                            <p:cond delay="800"/>
                                          </p:stCondLst>
                                        </p:cTn>
                                        <p:tgtEl>
                                          <p:spTgt spid="4"/>
                                        </p:tgtEl>
                                        <p:attrNameLst>
                                          <p:attrName>r</p:attrName>
                                        </p:attrNameLst>
                                      </p:cBhvr>
                                    </p:animRot>
                                  </p:childTnLst>
                                </p:cTn>
                              </p:par>
                              <p:par>
                                <p:cTn id="63" presetID="32" presetClass="emph" presetSubtype="0" fill="hold" nodeType="withEffect">
                                  <p:stCondLst>
                                    <p:cond delay="0"/>
                                  </p:stCondLst>
                                  <p:childTnLst>
                                    <p:animRot by="120000">
                                      <p:cBhvr>
                                        <p:cTn id="64" dur="100" fill="hold">
                                          <p:stCondLst>
                                            <p:cond delay="0"/>
                                          </p:stCondLst>
                                        </p:cTn>
                                        <p:tgtEl>
                                          <p:spTgt spid="13"/>
                                        </p:tgtEl>
                                        <p:attrNameLst>
                                          <p:attrName>r</p:attrName>
                                        </p:attrNameLst>
                                      </p:cBhvr>
                                    </p:animRot>
                                    <p:animRot by="-240000">
                                      <p:cBhvr>
                                        <p:cTn id="65" dur="200" fill="hold">
                                          <p:stCondLst>
                                            <p:cond delay="200"/>
                                          </p:stCondLst>
                                        </p:cTn>
                                        <p:tgtEl>
                                          <p:spTgt spid="13"/>
                                        </p:tgtEl>
                                        <p:attrNameLst>
                                          <p:attrName>r</p:attrName>
                                        </p:attrNameLst>
                                      </p:cBhvr>
                                    </p:animRot>
                                    <p:animRot by="240000">
                                      <p:cBhvr>
                                        <p:cTn id="66" dur="200" fill="hold">
                                          <p:stCondLst>
                                            <p:cond delay="400"/>
                                          </p:stCondLst>
                                        </p:cTn>
                                        <p:tgtEl>
                                          <p:spTgt spid="13"/>
                                        </p:tgtEl>
                                        <p:attrNameLst>
                                          <p:attrName>r</p:attrName>
                                        </p:attrNameLst>
                                      </p:cBhvr>
                                    </p:animRot>
                                    <p:animRot by="-240000">
                                      <p:cBhvr>
                                        <p:cTn id="67" dur="200" fill="hold">
                                          <p:stCondLst>
                                            <p:cond delay="600"/>
                                          </p:stCondLst>
                                        </p:cTn>
                                        <p:tgtEl>
                                          <p:spTgt spid="13"/>
                                        </p:tgtEl>
                                        <p:attrNameLst>
                                          <p:attrName>r</p:attrName>
                                        </p:attrNameLst>
                                      </p:cBhvr>
                                    </p:animRot>
                                    <p:animRot by="120000">
                                      <p:cBhvr>
                                        <p:cTn id="68" dur="200" fill="hold">
                                          <p:stCondLst>
                                            <p:cond delay="800"/>
                                          </p:stCondLst>
                                        </p:cTn>
                                        <p:tgtEl>
                                          <p:spTgt spid="13"/>
                                        </p:tgtEl>
                                        <p:attrNameLst>
                                          <p:attrName>r</p:attrName>
                                        </p:attrNameLst>
                                      </p:cBhvr>
                                    </p:animRot>
                                  </p:childTnLst>
                                </p:cTn>
                              </p:par>
                              <p:par>
                                <p:cTn id="69" presetID="32" presetClass="emph" presetSubtype="0" fill="hold" nodeType="withEffect">
                                  <p:stCondLst>
                                    <p:cond delay="0"/>
                                  </p:stCondLst>
                                  <p:childTnLst>
                                    <p:animRot by="120000">
                                      <p:cBhvr>
                                        <p:cTn id="70" dur="100" fill="hold">
                                          <p:stCondLst>
                                            <p:cond delay="0"/>
                                          </p:stCondLst>
                                        </p:cTn>
                                        <p:tgtEl>
                                          <p:spTgt spid="22"/>
                                        </p:tgtEl>
                                        <p:attrNameLst>
                                          <p:attrName>r</p:attrName>
                                        </p:attrNameLst>
                                      </p:cBhvr>
                                    </p:animRot>
                                    <p:animRot by="-240000">
                                      <p:cBhvr>
                                        <p:cTn id="71" dur="200" fill="hold">
                                          <p:stCondLst>
                                            <p:cond delay="200"/>
                                          </p:stCondLst>
                                        </p:cTn>
                                        <p:tgtEl>
                                          <p:spTgt spid="22"/>
                                        </p:tgtEl>
                                        <p:attrNameLst>
                                          <p:attrName>r</p:attrName>
                                        </p:attrNameLst>
                                      </p:cBhvr>
                                    </p:animRot>
                                    <p:animRot by="240000">
                                      <p:cBhvr>
                                        <p:cTn id="72" dur="200" fill="hold">
                                          <p:stCondLst>
                                            <p:cond delay="400"/>
                                          </p:stCondLst>
                                        </p:cTn>
                                        <p:tgtEl>
                                          <p:spTgt spid="22"/>
                                        </p:tgtEl>
                                        <p:attrNameLst>
                                          <p:attrName>r</p:attrName>
                                        </p:attrNameLst>
                                      </p:cBhvr>
                                    </p:animRot>
                                    <p:animRot by="-240000">
                                      <p:cBhvr>
                                        <p:cTn id="73" dur="200" fill="hold">
                                          <p:stCondLst>
                                            <p:cond delay="600"/>
                                          </p:stCondLst>
                                        </p:cTn>
                                        <p:tgtEl>
                                          <p:spTgt spid="22"/>
                                        </p:tgtEl>
                                        <p:attrNameLst>
                                          <p:attrName>r</p:attrName>
                                        </p:attrNameLst>
                                      </p:cBhvr>
                                    </p:animRot>
                                    <p:animRot by="120000">
                                      <p:cBhvr>
                                        <p:cTn id="74" dur="200" fill="hold">
                                          <p:stCondLst>
                                            <p:cond delay="800"/>
                                          </p:stCondLst>
                                        </p:cTn>
                                        <p:tgtEl>
                                          <p:spTgt spid="22"/>
                                        </p:tgtEl>
                                        <p:attrNameLst>
                                          <p:attrName>r</p:attrName>
                                        </p:attrNameLst>
                                      </p:cBhvr>
                                    </p:animRot>
                                  </p:childTnLst>
                                </p:cTn>
                              </p:par>
                              <p:par>
                                <p:cTn id="75" presetID="32" presetClass="emph" presetSubtype="0" fill="hold" grpId="1" nodeType="withEffect">
                                  <p:stCondLst>
                                    <p:cond delay="0"/>
                                  </p:stCondLst>
                                  <p:childTnLst>
                                    <p:animRot by="120000">
                                      <p:cBhvr>
                                        <p:cTn id="76" dur="100" fill="hold">
                                          <p:stCondLst>
                                            <p:cond delay="0"/>
                                          </p:stCondLst>
                                        </p:cTn>
                                        <p:tgtEl>
                                          <p:spTgt spid="18"/>
                                        </p:tgtEl>
                                        <p:attrNameLst>
                                          <p:attrName>r</p:attrName>
                                        </p:attrNameLst>
                                      </p:cBhvr>
                                    </p:animRot>
                                    <p:animRot by="-240000">
                                      <p:cBhvr>
                                        <p:cTn id="77" dur="200" fill="hold">
                                          <p:stCondLst>
                                            <p:cond delay="200"/>
                                          </p:stCondLst>
                                        </p:cTn>
                                        <p:tgtEl>
                                          <p:spTgt spid="18"/>
                                        </p:tgtEl>
                                        <p:attrNameLst>
                                          <p:attrName>r</p:attrName>
                                        </p:attrNameLst>
                                      </p:cBhvr>
                                    </p:animRot>
                                    <p:animRot by="240000">
                                      <p:cBhvr>
                                        <p:cTn id="78" dur="200" fill="hold">
                                          <p:stCondLst>
                                            <p:cond delay="400"/>
                                          </p:stCondLst>
                                        </p:cTn>
                                        <p:tgtEl>
                                          <p:spTgt spid="18"/>
                                        </p:tgtEl>
                                        <p:attrNameLst>
                                          <p:attrName>r</p:attrName>
                                        </p:attrNameLst>
                                      </p:cBhvr>
                                    </p:animRot>
                                    <p:animRot by="-240000">
                                      <p:cBhvr>
                                        <p:cTn id="79" dur="200" fill="hold">
                                          <p:stCondLst>
                                            <p:cond delay="600"/>
                                          </p:stCondLst>
                                        </p:cTn>
                                        <p:tgtEl>
                                          <p:spTgt spid="18"/>
                                        </p:tgtEl>
                                        <p:attrNameLst>
                                          <p:attrName>r</p:attrName>
                                        </p:attrNameLst>
                                      </p:cBhvr>
                                    </p:animRot>
                                    <p:animRot by="120000">
                                      <p:cBhvr>
                                        <p:cTn id="80" dur="200" fill="hold">
                                          <p:stCondLst>
                                            <p:cond delay="800"/>
                                          </p:stCondLst>
                                        </p:cTn>
                                        <p:tgtEl>
                                          <p:spTgt spid="18"/>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7">
                                            <p:txEl>
                                              <p:pRg st="12" end="12"/>
                                            </p:txEl>
                                          </p:spTgt>
                                        </p:tgtEl>
                                        <p:attrNameLst>
                                          <p:attrName>style.visibility</p:attrName>
                                        </p:attrNameLst>
                                      </p:cBhvr>
                                      <p:to>
                                        <p:strVal val="visible"/>
                                      </p:to>
                                    </p:set>
                                    <p:animEffect transition="in" filter="fade">
                                      <p:cBhvr>
                                        <p:cTn id="85" dur="500"/>
                                        <p:tgtEl>
                                          <p:spTgt spid="7">
                                            <p:txEl>
                                              <p:pRg st="12" end="12"/>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7">
                                            <p:txEl>
                                              <p:pRg st="13" end="13"/>
                                            </p:txEl>
                                          </p:spTgt>
                                        </p:tgtEl>
                                        <p:attrNameLst>
                                          <p:attrName>style.visibility</p:attrName>
                                        </p:attrNameLst>
                                      </p:cBhvr>
                                      <p:to>
                                        <p:strVal val="visible"/>
                                      </p:to>
                                    </p:set>
                                    <p:animEffect transition="in" filter="fade">
                                      <p:cBhvr>
                                        <p:cTn id="88" dur="500"/>
                                        <p:tgtEl>
                                          <p:spTgt spid="7">
                                            <p:txEl>
                                              <p:pRg st="13" end="13"/>
                                            </p:txEl>
                                          </p:spTgt>
                                        </p:tgtEl>
                                      </p:cBhvr>
                                    </p:animEffect>
                                  </p:childTnLst>
                                </p:cTn>
                              </p:par>
                              <p:par>
                                <p:cTn id="89" presetID="10" presetClass="entr" presetSubtype="0" fill="hold" nodeType="withEffect">
                                  <p:stCondLst>
                                    <p:cond delay="0"/>
                                  </p:stCondLst>
                                  <p:childTnLst>
                                    <p:set>
                                      <p:cBhvr>
                                        <p:cTn id="90" dur="1" fill="hold">
                                          <p:stCondLst>
                                            <p:cond delay="0"/>
                                          </p:stCondLst>
                                        </p:cTn>
                                        <p:tgtEl>
                                          <p:spTgt spid="7">
                                            <p:txEl>
                                              <p:pRg st="14" end="14"/>
                                            </p:txEl>
                                          </p:spTgt>
                                        </p:tgtEl>
                                        <p:attrNameLst>
                                          <p:attrName>style.visibility</p:attrName>
                                        </p:attrNameLst>
                                      </p:cBhvr>
                                      <p:to>
                                        <p:strVal val="visible"/>
                                      </p:to>
                                    </p:set>
                                    <p:animEffect transition="in" filter="fade">
                                      <p:cBhvr>
                                        <p:cTn id="91" dur="500"/>
                                        <p:tgtEl>
                                          <p:spTgt spid="7">
                                            <p:txEl>
                                              <p:pRg st="14" end="14"/>
                                            </p:tx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7">
                                            <p:txEl>
                                              <p:pRg st="15" end="15"/>
                                            </p:txEl>
                                          </p:spTgt>
                                        </p:tgtEl>
                                        <p:attrNameLst>
                                          <p:attrName>style.visibility</p:attrName>
                                        </p:attrNameLst>
                                      </p:cBhvr>
                                      <p:to>
                                        <p:strVal val="visible"/>
                                      </p:to>
                                    </p:set>
                                    <p:animEffect transition="in" filter="fade">
                                      <p:cBhvr>
                                        <p:cTn id="94" dur="500"/>
                                        <p:tgtEl>
                                          <p:spTgt spid="7">
                                            <p:txEl>
                                              <p:pRg st="15" end="15"/>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fade">
                                      <p:cBhvr>
                                        <p:cTn id="99" dur="500"/>
                                        <p:tgtEl>
                                          <p:spTgt spid="67"/>
                                        </p:tgtEl>
                                      </p:cBhvr>
                                    </p:animEffect>
                                  </p:childTnLst>
                                </p:cTn>
                              </p:par>
                              <p:par>
                                <p:cTn id="100" presetID="32" presetClass="emph" presetSubtype="0" fill="hold" nodeType="withEffect">
                                  <p:stCondLst>
                                    <p:cond delay="0"/>
                                  </p:stCondLst>
                                  <p:childTnLst>
                                    <p:animRot by="120000">
                                      <p:cBhvr>
                                        <p:cTn id="101" dur="100" fill="hold">
                                          <p:stCondLst>
                                            <p:cond delay="0"/>
                                          </p:stCondLst>
                                        </p:cTn>
                                        <p:tgtEl>
                                          <p:spTgt spid="67"/>
                                        </p:tgtEl>
                                        <p:attrNameLst>
                                          <p:attrName>r</p:attrName>
                                        </p:attrNameLst>
                                      </p:cBhvr>
                                    </p:animRot>
                                    <p:animRot by="-240000">
                                      <p:cBhvr>
                                        <p:cTn id="102" dur="200" fill="hold">
                                          <p:stCondLst>
                                            <p:cond delay="200"/>
                                          </p:stCondLst>
                                        </p:cTn>
                                        <p:tgtEl>
                                          <p:spTgt spid="67"/>
                                        </p:tgtEl>
                                        <p:attrNameLst>
                                          <p:attrName>r</p:attrName>
                                        </p:attrNameLst>
                                      </p:cBhvr>
                                    </p:animRot>
                                    <p:animRot by="240000">
                                      <p:cBhvr>
                                        <p:cTn id="103" dur="200" fill="hold">
                                          <p:stCondLst>
                                            <p:cond delay="400"/>
                                          </p:stCondLst>
                                        </p:cTn>
                                        <p:tgtEl>
                                          <p:spTgt spid="67"/>
                                        </p:tgtEl>
                                        <p:attrNameLst>
                                          <p:attrName>r</p:attrName>
                                        </p:attrNameLst>
                                      </p:cBhvr>
                                    </p:animRot>
                                    <p:animRot by="-240000">
                                      <p:cBhvr>
                                        <p:cTn id="104" dur="200" fill="hold">
                                          <p:stCondLst>
                                            <p:cond delay="600"/>
                                          </p:stCondLst>
                                        </p:cTn>
                                        <p:tgtEl>
                                          <p:spTgt spid="67"/>
                                        </p:tgtEl>
                                        <p:attrNameLst>
                                          <p:attrName>r</p:attrName>
                                        </p:attrNameLst>
                                      </p:cBhvr>
                                    </p:animRot>
                                    <p:animRot by="120000">
                                      <p:cBhvr>
                                        <p:cTn id="105" dur="200" fill="hold">
                                          <p:stCondLst>
                                            <p:cond delay="800"/>
                                          </p:stCondLst>
                                        </p:cTn>
                                        <p:tgtEl>
                                          <p:spTgt spid="67"/>
                                        </p:tgtEl>
                                        <p:attrNameLst>
                                          <p:attrName>r</p:attrName>
                                        </p:attrNameLst>
                                      </p:cBhvr>
                                    </p:animRo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68">
                                            <p:txEl>
                                              <p:pRg st="0" end="0"/>
                                            </p:txEl>
                                          </p:spTgt>
                                        </p:tgtEl>
                                        <p:attrNameLst>
                                          <p:attrName>style.visibility</p:attrName>
                                        </p:attrNameLst>
                                      </p:cBhvr>
                                      <p:to>
                                        <p:strVal val="visible"/>
                                      </p:to>
                                    </p:set>
                                    <p:animEffect transition="in" filter="wipe(left)">
                                      <p:cBhvr>
                                        <p:cTn id="110" dur="500"/>
                                        <p:tgtEl>
                                          <p:spTgt spid="68">
                                            <p:txEl>
                                              <p:pRg st="0" end="0"/>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68">
                                            <p:txEl>
                                              <p:pRg st="1" end="1"/>
                                            </p:txEl>
                                          </p:spTgt>
                                        </p:tgtEl>
                                        <p:attrNameLst>
                                          <p:attrName>style.visibility</p:attrName>
                                        </p:attrNameLst>
                                      </p:cBhvr>
                                      <p:to>
                                        <p:strVal val="visible"/>
                                      </p:to>
                                    </p:set>
                                    <p:animEffect transition="in" filter="wipe(left)">
                                      <p:cBhvr>
                                        <p:cTn id="115" dur="500"/>
                                        <p:tgtEl>
                                          <p:spTgt spid="68">
                                            <p:txEl>
                                              <p:pRg st="1" end="1"/>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7">
                                            <p:txEl>
                                              <p:pRg st="16" end="16"/>
                                            </p:txEl>
                                          </p:spTgt>
                                        </p:tgtEl>
                                        <p:attrNameLst>
                                          <p:attrName>style.visibility</p:attrName>
                                        </p:attrNameLst>
                                      </p:cBhvr>
                                      <p:to>
                                        <p:strVal val="visible"/>
                                      </p:to>
                                    </p:set>
                                    <p:animEffect transition="in" filter="fade">
                                      <p:cBhvr>
                                        <p:cTn id="120" dur="500"/>
                                        <p:tgtEl>
                                          <p:spTgt spid="7">
                                            <p:txEl>
                                              <p:pRg st="16" end="16"/>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fade">
                                      <p:cBhvr>
                                        <p:cTn id="125" dur="500"/>
                                        <p:tgtEl>
                                          <p:spTgt spid="3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fade">
                                      <p:cBhvr>
                                        <p:cTn id="128" dur="500"/>
                                        <p:tgtEl>
                                          <p:spTgt spid="23"/>
                                        </p:tgtEl>
                                      </p:cBhvr>
                                    </p:animEffect>
                                  </p:childTnLst>
                                </p:cTn>
                              </p:par>
                              <p:par>
                                <p:cTn id="129" presetID="32" presetClass="emph" presetSubtype="0" fill="hold" nodeType="withEffect">
                                  <p:stCondLst>
                                    <p:cond delay="0"/>
                                  </p:stCondLst>
                                  <p:childTnLst>
                                    <p:animRot by="120000">
                                      <p:cBhvr>
                                        <p:cTn id="130" dur="100" fill="hold">
                                          <p:stCondLst>
                                            <p:cond delay="0"/>
                                          </p:stCondLst>
                                        </p:cTn>
                                        <p:tgtEl>
                                          <p:spTgt spid="30"/>
                                        </p:tgtEl>
                                        <p:attrNameLst>
                                          <p:attrName>r</p:attrName>
                                        </p:attrNameLst>
                                      </p:cBhvr>
                                    </p:animRot>
                                    <p:animRot by="-240000">
                                      <p:cBhvr>
                                        <p:cTn id="131" dur="200" fill="hold">
                                          <p:stCondLst>
                                            <p:cond delay="200"/>
                                          </p:stCondLst>
                                        </p:cTn>
                                        <p:tgtEl>
                                          <p:spTgt spid="30"/>
                                        </p:tgtEl>
                                        <p:attrNameLst>
                                          <p:attrName>r</p:attrName>
                                        </p:attrNameLst>
                                      </p:cBhvr>
                                    </p:animRot>
                                    <p:animRot by="240000">
                                      <p:cBhvr>
                                        <p:cTn id="132" dur="200" fill="hold">
                                          <p:stCondLst>
                                            <p:cond delay="400"/>
                                          </p:stCondLst>
                                        </p:cTn>
                                        <p:tgtEl>
                                          <p:spTgt spid="30"/>
                                        </p:tgtEl>
                                        <p:attrNameLst>
                                          <p:attrName>r</p:attrName>
                                        </p:attrNameLst>
                                      </p:cBhvr>
                                    </p:animRot>
                                    <p:animRot by="-240000">
                                      <p:cBhvr>
                                        <p:cTn id="133" dur="200" fill="hold">
                                          <p:stCondLst>
                                            <p:cond delay="600"/>
                                          </p:stCondLst>
                                        </p:cTn>
                                        <p:tgtEl>
                                          <p:spTgt spid="30"/>
                                        </p:tgtEl>
                                        <p:attrNameLst>
                                          <p:attrName>r</p:attrName>
                                        </p:attrNameLst>
                                      </p:cBhvr>
                                    </p:animRot>
                                    <p:animRot by="120000">
                                      <p:cBhvr>
                                        <p:cTn id="134" dur="200" fill="hold">
                                          <p:stCondLst>
                                            <p:cond delay="800"/>
                                          </p:stCondLst>
                                        </p:cTn>
                                        <p:tgtEl>
                                          <p:spTgt spid="30"/>
                                        </p:tgtEl>
                                        <p:attrNameLst>
                                          <p:attrName>r</p:attrName>
                                        </p:attrNameLst>
                                      </p:cBhvr>
                                    </p:animRot>
                                  </p:childTnLst>
                                </p:cTn>
                              </p:par>
                              <p:par>
                                <p:cTn id="135" presetID="32" presetClass="emph" presetSubtype="0" fill="hold" grpId="1" nodeType="withEffect">
                                  <p:stCondLst>
                                    <p:cond delay="0"/>
                                  </p:stCondLst>
                                  <p:childTnLst>
                                    <p:animRot by="120000">
                                      <p:cBhvr>
                                        <p:cTn id="136" dur="100" fill="hold">
                                          <p:stCondLst>
                                            <p:cond delay="0"/>
                                          </p:stCondLst>
                                        </p:cTn>
                                        <p:tgtEl>
                                          <p:spTgt spid="23"/>
                                        </p:tgtEl>
                                        <p:attrNameLst>
                                          <p:attrName>r</p:attrName>
                                        </p:attrNameLst>
                                      </p:cBhvr>
                                    </p:animRot>
                                    <p:animRot by="-240000">
                                      <p:cBhvr>
                                        <p:cTn id="137" dur="200" fill="hold">
                                          <p:stCondLst>
                                            <p:cond delay="200"/>
                                          </p:stCondLst>
                                        </p:cTn>
                                        <p:tgtEl>
                                          <p:spTgt spid="23"/>
                                        </p:tgtEl>
                                        <p:attrNameLst>
                                          <p:attrName>r</p:attrName>
                                        </p:attrNameLst>
                                      </p:cBhvr>
                                    </p:animRot>
                                    <p:animRot by="240000">
                                      <p:cBhvr>
                                        <p:cTn id="138" dur="200" fill="hold">
                                          <p:stCondLst>
                                            <p:cond delay="400"/>
                                          </p:stCondLst>
                                        </p:cTn>
                                        <p:tgtEl>
                                          <p:spTgt spid="23"/>
                                        </p:tgtEl>
                                        <p:attrNameLst>
                                          <p:attrName>r</p:attrName>
                                        </p:attrNameLst>
                                      </p:cBhvr>
                                    </p:animRot>
                                    <p:animRot by="-240000">
                                      <p:cBhvr>
                                        <p:cTn id="139" dur="200" fill="hold">
                                          <p:stCondLst>
                                            <p:cond delay="600"/>
                                          </p:stCondLst>
                                        </p:cTn>
                                        <p:tgtEl>
                                          <p:spTgt spid="23"/>
                                        </p:tgtEl>
                                        <p:attrNameLst>
                                          <p:attrName>r</p:attrName>
                                        </p:attrNameLst>
                                      </p:cBhvr>
                                    </p:animRot>
                                    <p:animRot by="120000">
                                      <p:cBhvr>
                                        <p:cTn id="140" dur="200" fill="hold">
                                          <p:stCondLst>
                                            <p:cond delay="800"/>
                                          </p:stCondLst>
                                        </p:cTn>
                                        <p:tgtEl>
                                          <p:spTgt spid="23"/>
                                        </p:tgtEl>
                                        <p:attrNameLst>
                                          <p:attrName>r</p:attrName>
                                        </p:attrNameLst>
                                      </p:cBhvr>
                                    </p:animRo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7">
                                            <p:txEl>
                                              <p:pRg st="0" end="0"/>
                                            </p:txEl>
                                          </p:spTgt>
                                        </p:tgtEl>
                                        <p:attrNameLst>
                                          <p:attrName>style.visibility</p:attrName>
                                        </p:attrNameLst>
                                      </p:cBhvr>
                                      <p:to>
                                        <p:strVal val="visible"/>
                                      </p:to>
                                    </p:set>
                                    <p:animEffect transition="in" filter="fade">
                                      <p:cBhvr>
                                        <p:cTn id="145" dur="500"/>
                                        <p:tgtEl>
                                          <p:spTgt spid="7">
                                            <p:txEl>
                                              <p:pRg st="0" end="0"/>
                                            </p:txEl>
                                          </p:spTgt>
                                        </p:tgtEl>
                                      </p:cBhvr>
                                    </p:animEffect>
                                  </p:childTnLst>
                                </p:cTn>
                              </p:par>
                              <p:par>
                                <p:cTn id="146" presetID="10" presetClass="entr" presetSubtype="0" fill="hold" nodeType="withEffect">
                                  <p:stCondLst>
                                    <p:cond delay="0"/>
                                  </p:stCondLst>
                                  <p:childTnLst>
                                    <p:set>
                                      <p:cBhvr>
                                        <p:cTn id="147" dur="1" fill="hold">
                                          <p:stCondLst>
                                            <p:cond delay="0"/>
                                          </p:stCondLst>
                                        </p:cTn>
                                        <p:tgtEl>
                                          <p:spTgt spid="7">
                                            <p:txEl>
                                              <p:pRg st="1" end="1"/>
                                            </p:txEl>
                                          </p:spTgt>
                                        </p:tgtEl>
                                        <p:attrNameLst>
                                          <p:attrName>style.visibility</p:attrName>
                                        </p:attrNameLst>
                                      </p:cBhvr>
                                      <p:to>
                                        <p:strVal val="visible"/>
                                      </p:to>
                                    </p:set>
                                    <p:animEffect transition="in" filter="fade">
                                      <p:cBhvr>
                                        <p:cTn id="148" dur="500"/>
                                        <p:tgtEl>
                                          <p:spTgt spid="7">
                                            <p:txEl>
                                              <p:pRg st="1" end="1"/>
                                            </p:txEl>
                                          </p:spTgt>
                                        </p:tgtEl>
                                      </p:cBhvr>
                                    </p:animEffect>
                                  </p:childTnLst>
                                </p:cTn>
                              </p:par>
                              <p:par>
                                <p:cTn id="149" presetID="10" presetClass="entr" presetSubtype="0" fill="hold" nodeType="withEffect">
                                  <p:stCondLst>
                                    <p:cond delay="0"/>
                                  </p:stCondLst>
                                  <p:childTnLst>
                                    <p:set>
                                      <p:cBhvr>
                                        <p:cTn id="150" dur="1" fill="hold">
                                          <p:stCondLst>
                                            <p:cond delay="0"/>
                                          </p:stCondLst>
                                        </p:cTn>
                                        <p:tgtEl>
                                          <p:spTgt spid="7">
                                            <p:txEl>
                                              <p:pRg st="2" end="2"/>
                                            </p:txEl>
                                          </p:spTgt>
                                        </p:tgtEl>
                                        <p:attrNameLst>
                                          <p:attrName>style.visibility</p:attrName>
                                        </p:attrNameLst>
                                      </p:cBhvr>
                                      <p:to>
                                        <p:strVal val="visible"/>
                                      </p:to>
                                    </p:set>
                                    <p:animEffect transition="in" filter="fade">
                                      <p:cBhvr>
                                        <p:cTn id="151" dur="500"/>
                                        <p:tgtEl>
                                          <p:spTgt spid="7">
                                            <p:txEl>
                                              <p:pRg st="2" end="2"/>
                                            </p:txEl>
                                          </p:spTgt>
                                        </p:tgtEl>
                                      </p:cBhvr>
                                    </p:animEffect>
                                  </p:childTnLst>
                                </p:cTn>
                              </p:par>
                              <p:par>
                                <p:cTn id="152" presetID="10" presetClass="entr" presetSubtype="0" fill="hold" nodeType="withEffect">
                                  <p:stCondLst>
                                    <p:cond delay="0"/>
                                  </p:stCondLst>
                                  <p:childTnLst>
                                    <p:set>
                                      <p:cBhvr>
                                        <p:cTn id="153" dur="1" fill="hold">
                                          <p:stCondLst>
                                            <p:cond delay="0"/>
                                          </p:stCondLst>
                                        </p:cTn>
                                        <p:tgtEl>
                                          <p:spTgt spid="7">
                                            <p:txEl>
                                              <p:pRg st="3" end="3"/>
                                            </p:txEl>
                                          </p:spTgt>
                                        </p:tgtEl>
                                        <p:attrNameLst>
                                          <p:attrName>style.visibility</p:attrName>
                                        </p:attrNameLst>
                                      </p:cBhvr>
                                      <p:to>
                                        <p:strVal val="visible"/>
                                      </p:to>
                                    </p:set>
                                    <p:animEffect transition="in" filter="fade">
                                      <p:cBhvr>
                                        <p:cTn id="154" dur="500"/>
                                        <p:tgtEl>
                                          <p:spTgt spid="7">
                                            <p:txEl>
                                              <p:pRg st="3" end="3"/>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500"/>
                                        <p:tgtEl>
                                          <p:spTgt spid="24"/>
                                        </p:tgtEl>
                                      </p:cBhvr>
                                    </p:animEffect>
                                  </p:childTnLst>
                                </p:cTn>
                              </p:par>
                              <p:par>
                                <p:cTn id="160" presetID="10" presetClass="entr" presetSubtype="0" fill="hold"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500"/>
                                        <p:tgtEl>
                                          <p:spTgt spid="5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9"/>
                                        </p:tgtEl>
                                        <p:attrNameLst>
                                          <p:attrName>style.visibility</p:attrName>
                                        </p:attrNameLst>
                                      </p:cBhvr>
                                      <p:to>
                                        <p:strVal val="visible"/>
                                      </p:to>
                                    </p:set>
                                    <p:animEffect transition="in" filter="fade">
                                      <p:cBhvr>
                                        <p:cTn id="165" dur="500"/>
                                        <p:tgtEl>
                                          <p:spTgt spid="19"/>
                                        </p:tgtEl>
                                      </p:cBhvr>
                                    </p:animEffect>
                                  </p:childTnLst>
                                </p:cTn>
                              </p:par>
                              <p:par>
                                <p:cTn id="166" presetID="32" presetClass="emph" presetSubtype="0" fill="hold" nodeType="withEffect">
                                  <p:stCondLst>
                                    <p:cond delay="0"/>
                                  </p:stCondLst>
                                  <p:childTnLst>
                                    <p:animRot by="120000">
                                      <p:cBhvr>
                                        <p:cTn id="167" dur="100" fill="hold">
                                          <p:stCondLst>
                                            <p:cond delay="0"/>
                                          </p:stCondLst>
                                        </p:cTn>
                                        <p:tgtEl>
                                          <p:spTgt spid="24"/>
                                        </p:tgtEl>
                                        <p:attrNameLst>
                                          <p:attrName>r</p:attrName>
                                        </p:attrNameLst>
                                      </p:cBhvr>
                                    </p:animRot>
                                    <p:animRot by="-240000">
                                      <p:cBhvr>
                                        <p:cTn id="168" dur="200" fill="hold">
                                          <p:stCondLst>
                                            <p:cond delay="200"/>
                                          </p:stCondLst>
                                        </p:cTn>
                                        <p:tgtEl>
                                          <p:spTgt spid="24"/>
                                        </p:tgtEl>
                                        <p:attrNameLst>
                                          <p:attrName>r</p:attrName>
                                        </p:attrNameLst>
                                      </p:cBhvr>
                                    </p:animRot>
                                    <p:animRot by="240000">
                                      <p:cBhvr>
                                        <p:cTn id="169" dur="200" fill="hold">
                                          <p:stCondLst>
                                            <p:cond delay="400"/>
                                          </p:stCondLst>
                                        </p:cTn>
                                        <p:tgtEl>
                                          <p:spTgt spid="24"/>
                                        </p:tgtEl>
                                        <p:attrNameLst>
                                          <p:attrName>r</p:attrName>
                                        </p:attrNameLst>
                                      </p:cBhvr>
                                    </p:animRot>
                                    <p:animRot by="-240000">
                                      <p:cBhvr>
                                        <p:cTn id="170" dur="200" fill="hold">
                                          <p:stCondLst>
                                            <p:cond delay="600"/>
                                          </p:stCondLst>
                                        </p:cTn>
                                        <p:tgtEl>
                                          <p:spTgt spid="24"/>
                                        </p:tgtEl>
                                        <p:attrNameLst>
                                          <p:attrName>r</p:attrName>
                                        </p:attrNameLst>
                                      </p:cBhvr>
                                    </p:animRot>
                                    <p:animRot by="120000">
                                      <p:cBhvr>
                                        <p:cTn id="171" dur="200" fill="hold">
                                          <p:stCondLst>
                                            <p:cond delay="800"/>
                                          </p:stCondLst>
                                        </p:cTn>
                                        <p:tgtEl>
                                          <p:spTgt spid="24"/>
                                        </p:tgtEl>
                                        <p:attrNameLst>
                                          <p:attrName>r</p:attrName>
                                        </p:attrNameLst>
                                      </p:cBhvr>
                                    </p:animRot>
                                  </p:childTnLst>
                                </p:cTn>
                              </p:par>
                              <p:par>
                                <p:cTn id="172" presetID="32" presetClass="emph" presetSubtype="0" fill="hold" nodeType="withEffect">
                                  <p:stCondLst>
                                    <p:cond delay="0"/>
                                  </p:stCondLst>
                                  <p:childTnLst>
                                    <p:animRot by="120000">
                                      <p:cBhvr>
                                        <p:cTn id="173" dur="100" fill="hold">
                                          <p:stCondLst>
                                            <p:cond delay="0"/>
                                          </p:stCondLst>
                                        </p:cTn>
                                        <p:tgtEl>
                                          <p:spTgt spid="58"/>
                                        </p:tgtEl>
                                        <p:attrNameLst>
                                          <p:attrName>r</p:attrName>
                                        </p:attrNameLst>
                                      </p:cBhvr>
                                    </p:animRot>
                                    <p:animRot by="-240000">
                                      <p:cBhvr>
                                        <p:cTn id="174" dur="200" fill="hold">
                                          <p:stCondLst>
                                            <p:cond delay="200"/>
                                          </p:stCondLst>
                                        </p:cTn>
                                        <p:tgtEl>
                                          <p:spTgt spid="58"/>
                                        </p:tgtEl>
                                        <p:attrNameLst>
                                          <p:attrName>r</p:attrName>
                                        </p:attrNameLst>
                                      </p:cBhvr>
                                    </p:animRot>
                                    <p:animRot by="240000">
                                      <p:cBhvr>
                                        <p:cTn id="175" dur="200" fill="hold">
                                          <p:stCondLst>
                                            <p:cond delay="400"/>
                                          </p:stCondLst>
                                        </p:cTn>
                                        <p:tgtEl>
                                          <p:spTgt spid="58"/>
                                        </p:tgtEl>
                                        <p:attrNameLst>
                                          <p:attrName>r</p:attrName>
                                        </p:attrNameLst>
                                      </p:cBhvr>
                                    </p:animRot>
                                    <p:animRot by="-240000">
                                      <p:cBhvr>
                                        <p:cTn id="176" dur="200" fill="hold">
                                          <p:stCondLst>
                                            <p:cond delay="600"/>
                                          </p:stCondLst>
                                        </p:cTn>
                                        <p:tgtEl>
                                          <p:spTgt spid="58"/>
                                        </p:tgtEl>
                                        <p:attrNameLst>
                                          <p:attrName>r</p:attrName>
                                        </p:attrNameLst>
                                      </p:cBhvr>
                                    </p:animRot>
                                    <p:animRot by="120000">
                                      <p:cBhvr>
                                        <p:cTn id="177" dur="200" fill="hold">
                                          <p:stCondLst>
                                            <p:cond delay="800"/>
                                          </p:stCondLst>
                                        </p:cTn>
                                        <p:tgtEl>
                                          <p:spTgt spid="58"/>
                                        </p:tgtEl>
                                        <p:attrNameLst>
                                          <p:attrName>r</p:attrName>
                                        </p:attrNameLst>
                                      </p:cBhvr>
                                    </p:animRot>
                                  </p:childTnLst>
                                </p:cTn>
                              </p:par>
                              <p:par>
                                <p:cTn id="178" presetID="32" presetClass="emph" presetSubtype="0" fill="hold" grpId="1" nodeType="withEffect">
                                  <p:stCondLst>
                                    <p:cond delay="0"/>
                                  </p:stCondLst>
                                  <p:childTnLst>
                                    <p:animRot by="120000">
                                      <p:cBhvr>
                                        <p:cTn id="179" dur="100" fill="hold">
                                          <p:stCondLst>
                                            <p:cond delay="0"/>
                                          </p:stCondLst>
                                        </p:cTn>
                                        <p:tgtEl>
                                          <p:spTgt spid="19"/>
                                        </p:tgtEl>
                                        <p:attrNameLst>
                                          <p:attrName>r</p:attrName>
                                        </p:attrNameLst>
                                      </p:cBhvr>
                                    </p:animRot>
                                    <p:animRot by="-240000">
                                      <p:cBhvr>
                                        <p:cTn id="180" dur="200" fill="hold">
                                          <p:stCondLst>
                                            <p:cond delay="200"/>
                                          </p:stCondLst>
                                        </p:cTn>
                                        <p:tgtEl>
                                          <p:spTgt spid="19"/>
                                        </p:tgtEl>
                                        <p:attrNameLst>
                                          <p:attrName>r</p:attrName>
                                        </p:attrNameLst>
                                      </p:cBhvr>
                                    </p:animRot>
                                    <p:animRot by="240000">
                                      <p:cBhvr>
                                        <p:cTn id="181" dur="200" fill="hold">
                                          <p:stCondLst>
                                            <p:cond delay="400"/>
                                          </p:stCondLst>
                                        </p:cTn>
                                        <p:tgtEl>
                                          <p:spTgt spid="19"/>
                                        </p:tgtEl>
                                        <p:attrNameLst>
                                          <p:attrName>r</p:attrName>
                                        </p:attrNameLst>
                                      </p:cBhvr>
                                    </p:animRot>
                                    <p:animRot by="-240000">
                                      <p:cBhvr>
                                        <p:cTn id="182" dur="200" fill="hold">
                                          <p:stCondLst>
                                            <p:cond delay="600"/>
                                          </p:stCondLst>
                                        </p:cTn>
                                        <p:tgtEl>
                                          <p:spTgt spid="19"/>
                                        </p:tgtEl>
                                        <p:attrNameLst>
                                          <p:attrName>r</p:attrName>
                                        </p:attrNameLst>
                                      </p:cBhvr>
                                    </p:animRot>
                                    <p:animRot by="120000">
                                      <p:cBhvr>
                                        <p:cTn id="183" dur="200" fill="hold">
                                          <p:stCondLst>
                                            <p:cond delay="800"/>
                                          </p:stCondLst>
                                        </p:cTn>
                                        <p:tgtEl>
                                          <p:spTgt spid="19"/>
                                        </p:tgtEl>
                                        <p:attrNameLst>
                                          <p:attrName>r</p:attrName>
                                        </p:attrNameLst>
                                      </p:cBhvr>
                                    </p:animRo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nodeType="clickEffect">
                                  <p:stCondLst>
                                    <p:cond delay="0"/>
                                  </p:stCondLst>
                                  <p:childTnLst>
                                    <p:set>
                                      <p:cBhvr>
                                        <p:cTn id="187" dur="1" fill="hold">
                                          <p:stCondLst>
                                            <p:cond delay="0"/>
                                          </p:stCondLst>
                                        </p:cTn>
                                        <p:tgtEl>
                                          <p:spTgt spid="7">
                                            <p:txEl>
                                              <p:pRg st="4" end="4"/>
                                            </p:txEl>
                                          </p:spTgt>
                                        </p:tgtEl>
                                        <p:attrNameLst>
                                          <p:attrName>style.visibility</p:attrName>
                                        </p:attrNameLst>
                                      </p:cBhvr>
                                      <p:to>
                                        <p:strVal val="visible"/>
                                      </p:to>
                                    </p:set>
                                    <p:animEffect transition="in" filter="fade">
                                      <p:cBhvr>
                                        <p:cTn id="188" dur="500"/>
                                        <p:tgtEl>
                                          <p:spTgt spid="7">
                                            <p:txEl>
                                              <p:pRg st="4" end="4"/>
                                            </p:txEl>
                                          </p:spTgt>
                                        </p:tgtEl>
                                      </p:cBhvr>
                                    </p:animEffect>
                                  </p:childTnLst>
                                </p:cTn>
                              </p:par>
                              <p:par>
                                <p:cTn id="189" presetID="10" presetClass="entr" presetSubtype="0" fill="hold" nodeType="withEffect">
                                  <p:stCondLst>
                                    <p:cond delay="0"/>
                                  </p:stCondLst>
                                  <p:childTnLst>
                                    <p:set>
                                      <p:cBhvr>
                                        <p:cTn id="190" dur="1" fill="hold">
                                          <p:stCondLst>
                                            <p:cond delay="0"/>
                                          </p:stCondLst>
                                        </p:cTn>
                                        <p:tgtEl>
                                          <p:spTgt spid="7">
                                            <p:txEl>
                                              <p:pRg st="5" end="5"/>
                                            </p:txEl>
                                          </p:spTgt>
                                        </p:tgtEl>
                                        <p:attrNameLst>
                                          <p:attrName>style.visibility</p:attrName>
                                        </p:attrNameLst>
                                      </p:cBhvr>
                                      <p:to>
                                        <p:strVal val="visible"/>
                                      </p:to>
                                    </p:set>
                                    <p:animEffect transition="in" filter="fade">
                                      <p:cBhvr>
                                        <p:cTn id="191" dur="500"/>
                                        <p:tgtEl>
                                          <p:spTgt spid="7">
                                            <p:txEl>
                                              <p:pRg st="5" end="5"/>
                                            </p:txEl>
                                          </p:spTgt>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nodeType="clickEffect">
                                  <p:stCondLst>
                                    <p:cond delay="0"/>
                                  </p:stCondLst>
                                  <p:childTnLst>
                                    <p:set>
                                      <p:cBhvr>
                                        <p:cTn id="195" dur="1" fill="hold">
                                          <p:stCondLst>
                                            <p:cond delay="0"/>
                                          </p:stCondLst>
                                        </p:cTn>
                                        <p:tgtEl>
                                          <p:spTgt spid="68">
                                            <p:txEl>
                                              <p:pRg st="2" end="2"/>
                                            </p:txEl>
                                          </p:spTgt>
                                        </p:tgtEl>
                                        <p:attrNameLst>
                                          <p:attrName>style.visibility</p:attrName>
                                        </p:attrNameLst>
                                      </p:cBhvr>
                                      <p:to>
                                        <p:strVal val="visible"/>
                                      </p:to>
                                    </p:set>
                                    <p:animEffect transition="in" filter="wipe(left)">
                                      <p:cBhvr>
                                        <p:cTn id="196" dur="500"/>
                                        <p:tgtEl>
                                          <p:spTgt spid="68">
                                            <p:txEl>
                                              <p:pRg st="2" end="2"/>
                                            </p:txEl>
                                          </p:spTgt>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nodeType="clickEffect">
                                  <p:stCondLst>
                                    <p:cond delay="0"/>
                                  </p:stCondLst>
                                  <p:childTnLst>
                                    <p:set>
                                      <p:cBhvr>
                                        <p:cTn id="200" dur="1" fill="hold">
                                          <p:stCondLst>
                                            <p:cond delay="0"/>
                                          </p:stCondLst>
                                        </p:cTn>
                                        <p:tgtEl>
                                          <p:spTgt spid="7">
                                            <p:txEl>
                                              <p:pRg st="6" end="6"/>
                                            </p:txEl>
                                          </p:spTgt>
                                        </p:tgtEl>
                                        <p:attrNameLst>
                                          <p:attrName>style.visibility</p:attrName>
                                        </p:attrNameLst>
                                      </p:cBhvr>
                                      <p:to>
                                        <p:strVal val="visible"/>
                                      </p:to>
                                    </p:set>
                                    <p:animEffect transition="in" filter="fade">
                                      <p:cBhvr>
                                        <p:cTn id="201" dur="500"/>
                                        <p:tgtEl>
                                          <p:spTgt spid="7">
                                            <p:txEl>
                                              <p:pRg st="6" end="6"/>
                                            </p:txEl>
                                          </p:spTgt>
                                        </p:tgtEl>
                                      </p:cBhvr>
                                    </p:animEffect>
                                  </p:childTnLst>
                                </p:cTn>
                              </p:par>
                            </p:childTnLst>
                          </p:cTn>
                        </p:par>
                      </p:childTnLst>
                    </p:cTn>
                  </p:par>
                  <p:par>
                    <p:cTn id="202" fill="hold">
                      <p:stCondLst>
                        <p:cond delay="indefinite"/>
                      </p:stCondLst>
                      <p:childTnLst>
                        <p:par>
                          <p:cTn id="203" fill="hold">
                            <p:stCondLst>
                              <p:cond delay="0"/>
                            </p:stCondLst>
                            <p:childTnLst>
                              <p:par>
                                <p:cTn id="204" presetID="50" presetClass="entr" presetSubtype="0" decel="100000" fill="hold" grpId="3" nodeType="clickEffect">
                                  <p:stCondLst>
                                    <p:cond delay="0"/>
                                  </p:stCondLst>
                                  <p:childTnLst>
                                    <p:set>
                                      <p:cBhvr>
                                        <p:cTn id="205" dur="1" fill="hold">
                                          <p:stCondLst>
                                            <p:cond delay="0"/>
                                          </p:stCondLst>
                                        </p:cTn>
                                        <p:tgtEl>
                                          <p:spTgt spid="8"/>
                                        </p:tgtEl>
                                        <p:attrNameLst>
                                          <p:attrName>style.visibility</p:attrName>
                                        </p:attrNameLst>
                                      </p:cBhvr>
                                      <p:to>
                                        <p:strVal val="visible"/>
                                      </p:to>
                                    </p:set>
                                    <p:anim calcmode="lin" valueType="num">
                                      <p:cBhvr>
                                        <p:cTn id="206" dur="1000" fill="hold"/>
                                        <p:tgtEl>
                                          <p:spTgt spid="8"/>
                                        </p:tgtEl>
                                        <p:attrNameLst>
                                          <p:attrName>ppt_w</p:attrName>
                                        </p:attrNameLst>
                                      </p:cBhvr>
                                      <p:tavLst>
                                        <p:tav tm="0">
                                          <p:val>
                                            <p:strVal val="#ppt_w+.3"/>
                                          </p:val>
                                        </p:tav>
                                        <p:tav tm="100000">
                                          <p:val>
                                            <p:strVal val="#ppt_w"/>
                                          </p:val>
                                        </p:tav>
                                      </p:tavLst>
                                    </p:anim>
                                    <p:anim calcmode="lin" valueType="num">
                                      <p:cBhvr>
                                        <p:cTn id="207" dur="1000" fill="hold"/>
                                        <p:tgtEl>
                                          <p:spTgt spid="8"/>
                                        </p:tgtEl>
                                        <p:attrNameLst>
                                          <p:attrName>ppt_h</p:attrName>
                                        </p:attrNameLst>
                                      </p:cBhvr>
                                      <p:tavLst>
                                        <p:tav tm="0">
                                          <p:val>
                                            <p:strVal val="#ppt_h"/>
                                          </p:val>
                                        </p:tav>
                                        <p:tav tm="100000">
                                          <p:val>
                                            <p:strVal val="#ppt_h"/>
                                          </p:val>
                                        </p:tav>
                                      </p:tavLst>
                                    </p:anim>
                                    <p:animEffect transition="in" filter="fade">
                                      <p:cBhvr>
                                        <p:cTn id="208" dur="1000"/>
                                        <p:tgtEl>
                                          <p:spTgt spid="8"/>
                                        </p:tgtEl>
                                      </p:cBhvr>
                                    </p:animEffect>
                                  </p:childTnLst>
                                </p:cTn>
                              </p:par>
                              <p:par>
                                <p:cTn id="209" presetID="32" presetClass="emph" presetSubtype="0" fill="hold" grpId="1" nodeType="withEffect">
                                  <p:stCondLst>
                                    <p:cond delay="0"/>
                                  </p:stCondLst>
                                  <p:childTnLst>
                                    <p:animRot by="120000">
                                      <p:cBhvr>
                                        <p:cTn id="210" dur="100" fill="hold">
                                          <p:stCondLst>
                                            <p:cond delay="0"/>
                                          </p:stCondLst>
                                        </p:cTn>
                                        <p:tgtEl>
                                          <p:spTgt spid="8"/>
                                        </p:tgtEl>
                                        <p:attrNameLst>
                                          <p:attrName>r</p:attrName>
                                        </p:attrNameLst>
                                      </p:cBhvr>
                                    </p:animRot>
                                    <p:animRot by="-240000">
                                      <p:cBhvr>
                                        <p:cTn id="211" dur="200" fill="hold">
                                          <p:stCondLst>
                                            <p:cond delay="200"/>
                                          </p:stCondLst>
                                        </p:cTn>
                                        <p:tgtEl>
                                          <p:spTgt spid="8"/>
                                        </p:tgtEl>
                                        <p:attrNameLst>
                                          <p:attrName>r</p:attrName>
                                        </p:attrNameLst>
                                      </p:cBhvr>
                                    </p:animRot>
                                    <p:animRot by="240000">
                                      <p:cBhvr>
                                        <p:cTn id="212" dur="200" fill="hold">
                                          <p:stCondLst>
                                            <p:cond delay="400"/>
                                          </p:stCondLst>
                                        </p:cTn>
                                        <p:tgtEl>
                                          <p:spTgt spid="8"/>
                                        </p:tgtEl>
                                        <p:attrNameLst>
                                          <p:attrName>r</p:attrName>
                                        </p:attrNameLst>
                                      </p:cBhvr>
                                    </p:animRot>
                                    <p:animRot by="-240000">
                                      <p:cBhvr>
                                        <p:cTn id="213" dur="200" fill="hold">
                                          <p:stCondLst>
                                            <p:cond delay="600"/>
                                          </p:stCondLst>
                                        </p:cTn>
                                        <p:tgtEl>
                                          <p:spTgt spid="8"/>
                                        </p:tgtEl>
                                        <p:attrNameLst>
                                          <p:attrName>r</p:attrName>
                                        </p:attrNameLst>
                                      </p:cBhvr>
                                    </p:animRot>
                                    <p:animRot by="120000">
                                      <p:cBhvr>
                                        <p:cTn id="214" dur="200" fill="hold">
                                          <p:stCondLst>
                                            <p:cond delay="800"/>
                                          </p:stCondLst>
                                        </p:cTn>
                                        <p:tgtEl>
                                          <p:spTgt spid="8"/>
                                        </p:tgtEl>
                                        <p:attrNameLst>
                                          <p:attrName>r</p:attrName>
                                        </p:attrNameLst>
                                      </p:cBhvr>
                                    </p:animRot>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nodeType="clickEffect">
                                  <p:stCondLst>
                                    <p:cond delay="0"/>
                                  </p:stCondLst>
                                  <p:childTnLst>
                                    <p:set>
                                      <p:cBhvr>
                                        <p:cTn id="218" dur="1" fill="hold">
                                          <p:stCondLst>
                                            <p:cond delay="0"/>
                                          </p:stCondLst>
                                        </p:cTn>
                                        <p:tgtEl>
                                          <p:spTgt spid="7">
                                            <p:txEl>
                                              <p:pRg st="7" end="7"/>
                                            </p:txEl>
                                          </p:spTgt>
                                        </p:tgtEl>
                                        <p:attrNameLst>
                                          <p:attrName>style.visibility</p:attrName>
                                        </p:attrNameLst>
                                      </p:cBhvr>
                                      <p:to>
                                        <p:strVal val="visible"/>
                                      </p:to>
                                    </p:set>
                                    <p:animEffect transition="in" filter="fade">
                                      <p:cBhvr>
                                        <p:cTn id="219" dur="500"/>
                                        <p:tgtEl>
                                          <p:spTgt spid="7">
                                            <p:txEl>
                                              <p:pRg st="7" end="7"/>
                                            </p:txEl>
                                          </p:spTgt>
                                        </p:tgtEl>
                                      </p:cBhvr>
                                    </p:animEffect>
                                  </p:childTnLst>
                                </p:cTn>
                              </p:par>
                            </p:childTnLst>
                          </p:cTn>
                        </p:par>
                      </p:childTnLst>
                    </p:cTn>
                  </p:par>
                  <p:par>
                    <p:cTn id="220" fill="hold">
                      <p:stCondLst>
                        <p:cond delay="indefinite"/>
                      </p:stCondLst>
                      <p:childTnLst>
                        <p:par>
                          <p:cTn id="221" fill="hold">
                            <p:stCondLst>
                              <p:cond delay="0"/>
                            </p:stCondLst>
                            <p:childTnLst>
                              <p:par>
                                <p:cTn id="222" presetID="31" presetClass="exit" presetSubtype="0" fill="hold" nodeType="clickEffect">
                                  <p:stCondLst>
                                    <p:cond delay="0"/>
                                  </p:stCondLst>
                                  <p:childTnLst>
                                    <p:anim calcmode="lin" valueType="num">
                                      <p:cBhvr>
                                        <p:cTn id="223" dur="1000"/>
                                        <p:tgtEl>
                                          <p:spTgt spid="30"/>
                                        </p:tgtEl>
                                        <p:attrNameLst>
                                          <p:attrName>ppt_w</p:attrName>
                                        </p:attrNameLst>
                                      </p:cBhvr>
                                      <p:tavLst>
                                        <p:tav tm="0">
                                          <p:val>
                                            <p:strVal val="ppt_w"/>
                                          </p:val>
                                        </p:tav>
                                        <p:tav tm="100000">
                                          <p:val>
                                            <p:fltVal val="0"/>
                                          </p:val>
                                        </p:tav>
                                      </p:tavLst>
                                    </p:anim>
                                    <p:anim calcmode="lin" valueType="num">
                                      <p:cBhvr>
                                        <p:cTn id="224" dur="1000"/>
                                        <p:tgtEl>
                                          <p:spTgt spid="30"/>
                                        </p:tgtEl>
                                        <p:attrNameLst>
                                          <p:attrName>ppt_h</p:attrName>
                                        </p:attrNameLst>
                                      </p:cBhvr>
                                      <p:tavLst>
                                        <p:tav tm="0">
                                          <p:val>
                                            <p:strVal val="ppt_h"/>
                                          </p:val>
                                        </p:tav>
                                        <p:tav tm="100000">
                                          <p:val>
                                            <p:fltVal val="0"/>
                                          </p:val>
                                        </p:tav>
                                      </p:tavLst>
                                    </p:anim>
                                    <p:anim calcmode="lin" valueType="num">
                                      <p:cBhvr>
                                        <p:cTn id="225" dur="1000"/>
                                        <p:tgtEl>
                                          <p:spTgt spid="30"/>
                                        </p:tgtEl>
                                        <p:attrNameLst>
                                          <p:attrName>style.rotation</p:attrName>
                                        </p:attrNameLst>
                                      </p:cBhvr>
                                      <p:tavLst>
                                        <p:tav tm="0">
                                          <p:val>
                                            <p:fltVal val="0"/>
                                          </p:val>
                                        </p:tav>
                                        <p:tav tm="100000">
                                          <p:val>
                                            <p:fltVal val="90"/>
                                          </p:val>
                                        </p:tav>
                                      </p:tavLst>
                                    </p:anim>
                                    <p:animEffect transition="out" filter="fade">
                                      <p:cBhvr>
                                        <p:cTn id="226" dur="1000"/>
                                        <p:tgtEl>
                                          <p:spTgt spid="30"/>
                                        </p:tgtEl>
                                      </p:cBhvr>
                                    </p:animEffect>
                                    <p:set>
                                      <p:cBhvr>
                                        <p:cTn id="227" dur="1" fill="hold">
                                          <p:stCondLst>
                                            <p:cond delay="999"/>
                                          </p:stCondLst>
                                        </p:cTn>
                                        <p:tgtEl>
                                          <p:spTgt spid="30"/>
                                        </p:tgtEl>
                                        <p:attrNameLst>
                                          <p:attrName>style.visibility</p:attrName>
                                        </p:attrNameLst>
                                      </p:cBhvr>
                                      <p:to>
                                        <p:strVal val="hidden"/>
                                      </p:to>
                                    </p:set>
                                  </p:childTnLst>
                                </p:cTn>
                              </p:par>
                              <p:par>
                                <p:cTn id="228" presetID="31" presetClass="exit" presetSubtype="0" fill="hold" grpId="2" nodeType="withEffect">
                                  <p:stCondLst>
                                    <p:cond delay="0"/>
                                  </p:stCondLst>
                                  <p:childTnLst>
                                    <p:anim calcmode="lin" valueType="num">
                                      <p:cBhvr>
                                        <p:cTn id="229" dur="1000"/>
                                        <p:tgtEl>
                                          <p:spTgt spid="23"/>
                                        </p:tgtEl>
                                        <p:attrNameLst>
                                          <p:attrName>ppt_w</p:attrName>
                                        </p:attrNameLst>
                                      </p:cBhvr>
                                      <p:tavLst>
                                        <p:tav tm="0">
                                          <p:val>
                                            <p:strVal val="ppt_w"/>
                                          </p:val>
                                        </p:tav>
                                        <p:tav tm="100000">
                                          <p:val>
                                            <p:fltVal val="0"/>
                                          </p:val>
                                        </p:tav>
                                      </p:tavLst>
                                    </p:anim>
                                    <p:anim calcmode="lin" valueType="num">
                                      <p:cBhvr>
                                        <p:cTn id="230" dur="1000"/>
                                        <p:tgtEl>
                                          <p:spTgt spid="23"/>
                                        </p:tgtEl>
                                        <p:attrNameLst>
                                          <p:attrName>ppt_h</p:attrName>
                                        </p:attrNameLst>
                                      </p:cBhvr>
                                      <p:tavLst>
                                        <p:tav tm="0">
                                          <p:val>
                                            <p:strVal val="ppt_h"/>
                                          </p:val>
                                        </p:tav>
                                        <p:tav tm="100000">
                                          <p:val>
                                            <p:fltVal val="0"/>
                                          </p:val>
                                        </p:tav>
                                      </p:tavLst>
                                    </p:anim>
                                    <p:anim calcmode="lin" valueType="num">
                                      <p:cBhvr>
                                        <p:cTn id="231" dur="1000"/>
                                        <p:tgtEl>
                                          <p:spTgt spid="23"/>
                                        </p:tgtEl>
                                        <p:attrNameLst>
                                          <p:attrName>style.rotation</p:attrName>
                                        </p:attrNameLst>
                                      </p:cBhvr>
                                      <p:tavLst>
                                        <p:tav tm="0">
                                          <p:val>
                                            <p:fltVal val="0"/>
                                          </p:val>
                                        </p:tav>
                                        <p:tav tm="100000">
                                          <p:val>
                                            <p:fltVal val="90"/>
                                          </p:val>
                                        </p:tav>
                                      </p:tavLst>
                                    </p:anim>
                                    <p:animEffect transition="out" filter="fade">
                                      <p:cBhvr>
                                        <p:cTn id="232" dur="1000"/>
                                        <p:tgtEl>
                                          <p:spTgt spid="23"/>
                                        </p:tgtEl>
                                      </p:cBhvr>
                                    </p:animEffect>
                                    <p:set>
                                      <p:cBhvr>
                                        <p:cTn id="233" dur="1" fill="hold">
                                          <p:stCondLst>
                                            <p:cond delay="999"/>
                                          </p:stCondLst>
                                        </p:cTn>
                                        <p:tgtEl>
                                          <p:spTgt spid="23"/>
                                        </p:tgtEl>
                                        <p:attrNameLst>
                                          <p:attrName>style.visibility</p:attrName>
                                        </p:attrNameLst>
                                      </p:cBhvr>
                                      <p:to>
                                        <p:strVal val="hidden"/>
                                      </p:to>
                                    </p:set>
                                  </p:childTnLst>
                                </p:cTn>
                              </p:par>
                              <p:par>
                                <p:cTn id="234" presetID="31" presetClass="exit" presetSubtype="0" fill="hold" nodeType="withEffect">
                                  <p:stCondLst>
                                    <p:cond delay="0"/>
                                  </p:stCondLst>
                                  <p:childTnLst>
                                    <p:anim calcmode="lin" valueType="num">
                                      <p:cBhvr>
                                        <p:cTn id="235" dur="1000"/>
                                        <p:tgtEl>
                                          <p:spTgt spid="24"/>
                                        </p:tgtEl>
                                        <p:attrNameLst>
                                          <p:attrName>ppt_w</p:attrName>
                                        </p:attrNameLst>
                                      </p:cBhvr>
                                      <p:tavLst>
                                        <p:tav tm="0">
                                          <p:val>
                                            <p:strVal val="ppt_w"/>
                                          </p:val>
                                        </p:tav>
                                        <p:tav tm="100000">
                                          <p:val>
                                            <p:fltVal val="0"/>
                                          </p:val>
                                        </p:tav>
                                      </p:tavLst>
                                    </p:anim>
                                    <p:anim calcmode="lin" valueType="num">
                                      <p:cBhvr>
                                        <p:cTn id="236" dur="1000"/>
                                        <p:tgtEl>
                                          <p:spTgt spid="24"/>
                                        </p:tgtEl>
                                        <p:attrNameLst>
                                          <p:attrName>ppt_h</p:attrName>
                                        </p:attrNameLst>
                                      </p:cBhvr>
                                      <p:tavLst>
                                        <p:tav tm="0">
                                          <p:val>
                                            <p:strVal val="ppt_h"/>
                                          </p:val>
                                        </p:tav>
                                        <p:tav tm="100000">
                                          <p:val>
                                            <p:fltVal val="0"/>
                                          </p:val>
                                        </p:tav>
                                      </p:tavLst>
                                    </p:anim>
                                    <p:anim calcmode="lin" valueType="num">
                                      <p:cBhvr>
                                        <p:cTn id="237" dur="1000"/>
                                        <p:tgtEl>
                                          <p:spTgt spid="24"/>
                                        </p:tgtEl>
                                        <p:attrNameLst>
                                          <p:attrName>style.rotation</p:attrName>
                                        </p:attrNameLst>
                                      </p:cBhvr>
                                      <p:tavLst>
                                        <p:tav tm="0">
                                          <p:val>
                                            <p:fltVal val="0"/>
                                          </p:val>
                                        </p:tav>
                                        <p:tav tm="100000">
                                          <p:val>
                                            <p:fltVal val="90"/>
                                          </p:val>
                                        </p:tav>
                                      </p:tavLst>
                                    </p:anim>
                                    <p:animEffect transition="out" filter="fade">
                                      <p:cBhvr>
                                        <p:cTn id="238" dur="1000"/>
                                        <p:tgtEl>
                                          <p:spTgt spid="24"/>
                                        </p:tgtEl>
                                      </p:cBhvr>
                                    </p:animEffect>
                                    <p:set>
                                      <p:cBhvr>
                                        <p:cTn id="239" dur="1" fill="hold">
                                          <p:stCondLst>
                                            <p:cond delay="999"/>
                                          </p:stCondLst>
                                        </p:cTn>
                                        <p:tgtEl>
                                          <p:spTgt spid="24"/>
                                        </p:tgtEl>
                                        <p:attrNameLst>
                                          <p:attrName>style.visibility</p:attrName>
                                        </p:attrNameLst>
                                      </p:cBhvr>
                                      <p:to>
                                        <p:strVal val="hidden"/>
                                      </p:to>
                                    </p:set>
                                  </p:childTnLst>
                                </p:cTn>
                              </p:par>
                              <p:par>
                                <p:cTn id="240" presetID="31" presetClass="exit" presetSubtype="0" fill="hold" nodeType="withEffect">
                                  <p:stCondLst>
                                    <p:cond delay="0"/>
                                  </p:stCondLst>
                                  <p:childTnLst>
                                    <p:anim calcmode="lin" valueType="num">
                                      <p:cBhvr>
                                        <p:cTn id="241" dur="1000"/>
                                        <p:tgtEl>
                                          <p:spTgt spid="58"/>
                                        </p:tgtEl>
                                        <p:attrNameLst>
                                          <p:attrName>ppt_w</p:attrName>
                                        </p:attrNameLst>
                                      </p:cBhvr>
                                      <p:tavLst>
                                        <p:tav tm="0">
                                          <p:val>
                                            <p:strVal val="ppt_w"/>
                                          </p:val>
                                        </p:tav>
                                        <p:tav tm="100000">
                                          <p:val>
                                            <p:fltVal val="0"/>
                                          </p:val>
                                        </p:tav>
                                      </p:tavLst>
                                    </p:anim>
                                    <p:anim calcmode="lin" valueType="num">
                                      <p:cBhvr>
                                        <p:cTn id="242" dur="1000"/>
                                        <p:tgtEl>
                                          <p:spTgt spid="58"/>
                                        </p:tgtEl>
                                        <p:attrNameLst>
                                          <p:attrName>ppt_h</p:attrName>
                                        </p:attrNameLst>
                                      </p:cBhvr>
                                      <p:tavLst>
                                        <p:tav tm="0">
                                          <p:val>
                                            <p:strVal val="ppt_h"/>
                                          </p:val>
                                        </p:tav>
                                        <p:tav tm="100000">
                                          <p:val>
                                            <p:fltVal val="0"/>
                                          </p:val>
                                        </p:tav>
                                      </p:tavLst>
                                    </p:anim>
                                    <p:anim calcmode="lin" valueType="num">
                                      <p:cBhvr>
                                        <p:cTn id="243" dur="1000"/>
                                        <p:tgtEl>
                                          <p:spTgt spid="58"/>
                                        </p:tgtEl>
                                        <p:attrNameLst>
                                          <p:attrName>style.rotation</p:attrName>
                                        </p:attrNameLst>
                                      </p:cBhvr>
                                      <p:tavLst>
                                        <p:tav tm="0">
                                          <p:val>
                                            <p:fltVal val="0"/>
                                          </p:val>
                                        </p:tav>
                                        <p:tav tm="100000">
                                          <p:val>
                                            <p:fltVal val="90"/>
                                          </p:val>
                                        </p:tav>
                                      </p:tavLst>
                                    </p:anim>
                                    <p:animEffect transition="out" filter="fade">
                                      <p:cBhvr>
                                        <p:cTn id="244" dur="1000"/>
                                        <p:tgtEl>
                                          <p:spTgt spid="58"/>
                                        </p:tgtEl>
                                      </p:cBhvr>
                                    </p:animEffect>
                                    <p:set>
                                      <p:cBhvr>
                                        <p:cTn id="245" dur="1" fill="hold">
                                          <p:stCondLst>
                                            <p:cond delay="999"/>
                                          </p:stCondLst>
                                        </p:cTn>
                                        <p:tgtEl>
                                          <p:spTgt spid="58"/>
                                        </p:tgtEl>
                                        <p:attrNameLst>
                                          <p:attrName>style.visibility</p:attrName>
                                        </p:attrNameLst>
                                      </p:cBhvr>
                                      <p:to>
                                        <p:strVal val="hidden"/>
                                      </p:to>
                                    </p:set>
                                  </p:childTnLst>
                                </p:cTn>
                              </p:par>
                              <p:par>
                                <p:cTn id="246" presetID="31" presetClass="exit" presetSubtype="0" fill="hold" grpId="2" nodeType="withEffect">
                                  <p:stCondLst>
                                    <p:cond delay="0"/>
                                  </p:stCondLst>
                                  <p:childTnLst>
                                    <p:anim calcmode="lin" valueType="num">
                                      <p:cBhvr>
                                        <p:cTn id="247" dur="1000"/>
                                        <p:tgtEl>
                                          <p:spTgt spid="19"/>
                                        </p:tgtEl>
                                        <p:attrNameLst>
                                          <p:attrName>ppt_w</p:attrName>
                                        </p:attrNameLst>
                                      </p:cBhvr>
                                      <p:tavLst>
                                        <p:tav tm="0">
                                          <p:val>
                                            <p:strVal val="ppt_w"/>
                                          </p:val>
                                        </p:tav>
                                        <p:tav tm="100000">
                                          <p:val>
                                            <p:fltVal val="0"/>
                                          </p:val>
                                        </p:tav>
                                      </p:tavLst>
                                    </p:anim>
                                    <p:anim calcmode="lin" valueType="num">
                                      <p:cBhvr>
                                        <p:cTn id="248" dur="1000"/>
                                        <p:tgtEl>
                                          <p:spTgt spid="19"/>
                                        </p:tgtEl>
                                        <p:attrNameLst>
                                          <p:attrName>ppt_h</p:attrName>
                                        </p:attrNameLst>
                                      </p:cBhvr>
                                      <p:tavLst>
                                        <p:tav tm="0">
                                          <p:val>
                                            <p:strVal val="ppt_h"/>
                                          </p:val>
                                        </p:tav>
                                        <p:tav tm="100000">
                                          <p:val>
                                            <p:fltVal val="0"/>
                                          </p:val>
                                        </p:tav>
                                      </p:tavLst>
                                    </p:anim>
                                    <p:anim calcmode="lin" valueType="num">
                                      <p:cBhvr>
                                        <p:cTn id="249" dur="1000"/>
                                        <p:tgtEl>
                                          <p:spTgt spid="19"/>
                                        </p:tgtEl>
                                        <p:attrNameLst>
                                          <p:attrName>style.rotation</p:attrName>
                                        </p:attrNameLst>
                                      </p:cBhvr>
                                      <p:tavLst>
                                        <p:tav tm="0">
                                          <p:val>
                                            <p:fltVal val="0"/>
                                          </p:val>
                                        </p:tav>
                                        <p:tav tm="100000">
                                          <p:val>
                                            <p:fltVal val="90"/>
                                          </p:val>
                                        </p:tav>
                                      </p:tavLst>
                                    </p:anim>
                                    <p:animEffect transition="out" filter="fade">
                                      <p:cBhvr>
                                        <p:cTn id="250" dur="1000"/>
                                        <p:tgtEl>
                                          <p:spTgt spid="19"/>
                                        </p:tgtEl>
                                      </p:cBhvr>
                                    </p:animEffect>
                                    <p:set>
                                      <p:cBhvr>
                                        <p:cTn id="251" dur="1" fill="hold">
                                          <p:stCondLst>
                                            <p:cond delay="999"/>
                                          </p:stCondLst>
                                        </p:cTn>
                                        <p:tgtEl>
                                          <p:spTgt spid="19"/>
                                        </p:tgtEl>
                                        <p:attrNameLst>
                                          <p:attrName>style.visibility</p:attrName>
                                        </p:attrNameLst>
                                      </p:cBhvr>
                                      <p:to>
                                        <p:strVal val="hidden"/>
                                      </p:to>
                                    </p:set>
                                  </p:childTnLst>
                                </p:cTn>
                              </p:par>
                              <p:par>
                                <p:cTn id="252" presetID="31" presetClass="exit" presetSubtype="0" fill="hold" grpId="2" nodeType="withEffect">
                                  <p:stCondLst>
                                    <p:cond delay="0"/>
                                  </p:stCondLst>
                                  <p:childTnLst>
                                    <p:anim calcmode="lin" valueType="num">
                                      <p:cBhvr>
                                        <p:cTn id="253" dur="1000"/>
                                        <p:tgtEl>
                                          <p:spTgt spid="8"/>
                                        </p:tgtEl>
                                        <p:attrNameLst>
                                          <p:attrName>ppt_w</p:attrName>
                                        </p:attrNameLst>
                                      </p:cBhvr>
                                      <p:tavLst>
                                        <p:tav tm="0">
                                          <p:val>
                                            <p:strVal val="ppt_w"/>
                                          </p:val>
                                        </p:tav>
                                        <p:tav tm="100000">
                                          <p:val>
                                            <p:fltVal val="0"/>
                                          </p:val>
                                        </p:tav>
                                      </p:tavLst>
                                    </p:anim>
                                    <p:anim calcmode="lin" valueType="num">
                                      <p:cBhvr>
                                        <p:cTn id="254" dur="1000"/>
                                        <p:tgtEl>
                                          <p:spTgt spid="8"/>
                                        </p:tgtEl>
                                        <p:attrNameLst>
                                          <p:attrName>ppt_h</p:attrName>
                                        </p:attrNameLst>
                                      </p:cBhvr>
                                      <p:tavLst>
                                        <p:tav tm="0">
                                          <p:val>
                                            <p:strVal val="ppt_h"/>
                                          </p:val>
                                        </p:tav>
                                        <p:tav tm="100000">
                                          <p:val>
                                            <p:fltVal val="0"/>
                                          </p:val>
                                        </p:tav>
                                      </p:tavLst>
                                    </p:anim>
                                    <p:anim calcmode="lin" valueType="num">
                                      <p:cBhvr>
                                        <p:cTn id="255" dur="1000"/>
                                        <p:tgtEl>
                                          <p:spTgt spid="8"/>
                                        </p:tgtEl>
                                        <p:attrNameLst>
                                          <p:attrName>style.rotation</p:attrName>
                                        </p:attrNameLst>
                                      </p:cBhvr>
                                      <p:tavLst>
                                        <p:tav tm="0">
                                          <p:val>
                                            <p:fltVal val="0"/>
                                          </p:val>
                                        </p:tav>
                                        <p:tav tm="100000">
                                          <p:val>
                                            <p:fltVal val="90"/>
                                          </p:val>
                                        </p:tav>
                                      </p:tavLst>
                                    </p:anim>
                                    <p:animEffect transition="out" filter="fade">
                                      <p:cBhvr>
                                        <p:cTn id="256" dur="1000"/>
                                        <p:tgtEl>
                                          <p:spTgt spid="8"/>
                                        </p:tgtEl>
                                      </p:cBhvr>
                                    </p:animEffect>
                                    <p:set>
                                      <p:cBhvr>
                                        <p:cTn id="257" dur="1" fill="hold">
                                          <p:stCondLst>
                                            <p:cond delay="999"/>
                                          </p:stCondLst>
                                        </p:cTn>
                                        <p:tgtEl>
                                          <p:spTgt spid="8"/>
                                        </p:tgtEl>
                                        <p:attrNameLst>
                                          <p:attrName>style.visibility</p:attrName>
                                        </p:attrNameLst>
                                      </p:cBhvr>
                                      <p:to>
                                        <p:strVal val="hidden"/>
                                      </p:to>
                                    </p:se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nodeType="clickEffect">
                                  <p:stCondLst>
                                    <p:cond delay="0"/>
                                  </p:stCondLst>
                                  <p:childTnLst>
                                    <p:set>
                                      <p:cBhvr>
                                        <p:cTn id="261" dur="1" fill="hold">
                                          <p:stCondLst>
                                            <p:cond delay="0"/>
                                          </p:stCondLst>
                                        </p:cTn>
                                        <p:tgtEl>
                                          <p:spTgt spid="7">
                                            <p:txEl>
                                              <p:pRg st="17" end="17"/>
                                            </p:txEl>
                                          </p:spTgt>
                                        </p:tgtEl>
                                        <p:attrNameLst>
                                          <p:attrName>style.visibility</p:attrName>
                                        </p:attrNameLst>
                                      </p:cBhvr>
                                      <p:to>
                                        <p:strVal val="visible"/>
                                      </p:to>
                                    </p:set>
                                    <p:animEffect transition="in" filter="fade">
                                      <p:cBhvr>
                                        <p:cTn id="262" dur="500"/>
                                        <p:tgtEl>
                                          <p:spTgt spid="7">
                                            <p:txEl>
                                              <p:pRg st="17" end="17"/>
                                            </p:txEl>
                                          </p:spTgt>
                                        </p:tgtEl>
                                      </p:cBhvr>
                                    </p:animEffect>
                                  </p:childTnLst>
                                </p:cTn>
                              </p:par>
                              <p:par>
                                <p:cTn id="263" presetID="10" presetClass="entr" presetSubtype="0" fill="hold" nodeType="withEffect">
                                  <p:stCondLst>
                                    <p:cond delay="0"/>
                                  </p:stCondLst>
                                  <p:childTnLst>
                                    <p:set>
                                      <p:cBhvr>
                                        <p:cTn id="264" dur="1" fill="hold">
                                          <p:stCondLst>
                                            <p:cond delay="0"/>
                                          </p:stCondLst>
                                        </p:cTn>
                                        <p:tgtEl>
                                          <p:spTgt spid="7">
                                            <p:txEl>
                                              <p:pRg st="18" end="18"/>
                                            </p:txEl>
                                          </p:spTgt>
                                        </p:tgtEl>
                                        <p:attrNameLst>
                                          <p:attrName>style.visibility</p:attrName>
                                        </p:attrNameLst>
                                      </p:cBhvr>
                                      <p:to>
                                        <p:strVal val="visible"/>
                                      </p:to>
                                    </p:set>
                                    <p:animEffect transition="in" filter="fade">
                                      <p:cBhvr>
                                        <p:cTn id="265" dur="500"/>
                                        <p:tgtEl>
                                          <p:spTgt spid="7">
                                            <p:txEl>
                                              <p:pRg st="18" end="18"/>
                                            </p:txEl>
                                          </p:spTgt>
                                        </p:tgtEl>
                                      </p:cBhvr>
                                    </p:animEffect>
                                  </p:childTnLst>
                                </p:cTn>
                              </p:par>
                              <p:par>
                                <p:cTn id="266" presetID="10" presetClass="entr" presetSubtype="0" fill="hold" nodeType="withEffect">
                                  <p:stCondLst>
                                    <p:cond delay="0"/>
                                  </p:stCondLst>
                                  <p:childTnLst>
                                    <p:set>
                                      <p:cBhvr>
                                        <p:cTn id="267" dur="1" fill="hold">
                                          <p:stCondLst>
                                            <p:cond delay="0"/>
                                          </p:stCondLst>
                                        </p:cTn>
                                        <p:tgtEl>
                                          <p:spTgt spid="7">
                                            <p:txEl>
                                              <p:pRg st="19" end="19"/>
                                            </p:txEl>
                                          </p:spTgt>
                                        </p:tgtEl>
                                        <p:attrNameLst>
                                          <p:attrName>style.visibility</p:attrName>
                                        </p:attrNameLst>
                                      </p:cBhvr>
                                      <p:to>
                                        <p:strVal val="visible"/>
                                      </p:to>
                                    </p:set>
                                    <p:animEffect transition="in" filter="fade">
                                      <p:cBhvr>
                                        <p:cTn id="268" dur="500"/>
                                        <p:tgtEl>
                                          <p:spTgt spid="7">
                                            <p:txEl>
                                              <p:pRg st="19" end="19"/>
                                            </p:txEl>
                                          </p:spTgt>
                                        </p:tgtEl>
                                      </p:cBhvr>
                                    </p:animEffect>
                                  </p:childTnLst>
                                </p:cTn>
                              </p:par>
                              <p:par>
                                <p:cTn id="269" presetID="10" presetClass="entr" presetSubtype="0" fill="hold" nodeType="withEffect">
                                  <p:stCondLst>
                                    <p:cond delay="0"/>
                                  </p:stCondLst>
                                  <p:childTnLst>
                                    <p:set>
                                      <p:cBhvr>
                                        <p:cTn id="270" dur="1" fill="hold">
                                          <p:stCondLst>
                                            <p:cond delay="0"/>
                                          </p:stCondLst>
                                        </p:cTn>
                                        <p:tgtEl>
                                          <p:spTgt spid="7">
                                            <p:txEl>
                                              <p:pRg st="20" end="20"/>
                                            </p:txEl>
                                          </p:spTgt>
                                        </p:tgtEl>
                                        <p:attrNameLst>
                                          <p:attrName>style.visibility</p:attrName>
                                        </p:attrNameLst>
                                      </p:cBhvr>
                                      <p:to>
                                        <p:strVal val="visible"/>
                                      </p:to>
                                    </p:set>
                                    <p:animEffect transition="in" filter="fade">
                                      <p:cBhvr>
                                        <p:cTn id="271" dur="500"/>
                                        <p:tgtEl>
                                          <p:spTgt spid="7">
                                            <p:txEl>
                                              <p:pRg st="20" end="20"/>
                                            </p:txEl>
                                          </p:spTgt>
                                        </p:tgtEl>
                                      </p:cBhvr>
                                    </p:animEffect>
                                  </p:childTnLst>
                                </p:cTn>
                              </p:par>
                            </p:childTnLst>
                          </p:cTn>
                        </p:par>
                      </p:childTnLst>
                    </p:cTn>
                  </p:par>
                  <p:par>
                    <p:cTn id="272" fill="hold">
                      <p:stCondLst>
                        <p:cond delay="indefinite"/>
                      </p:stCondLst>
                      <p:childTnLst>
                        <p:par>
                          <p:cTn id="273" fill="hold">
                            <p:stCondLst>
                              <p:cond delay="0"/>
                            </p:stCondLst>
                            <p:childTnLst>
                              <p:par>
                                <p:cTn id="274" presetID="10" presetClass="entr" presetSubtype="0" fill="hold" nodeType="clickEffect">
                                  <p:stCondLst>
                                    <p:cond delay="0"/>
                                  </p:stCondLst>
                                  <p:childTnLst>
                                    <p:set>
                                      <p:cBhvr>
                                        <p:cTn id="275" dur="1" fill="hold">
                                          <p:stCondLst>
                                            <p:cond delay="0"/>
                                          </p:stCondLst>
                                        </p:cTn>
                                        <p:tgtEl>
                                          <p:spTgt spid="68">
                                            <p:txEl>
                                              <p:pRg st="3" end="3"/>
                                            </p:txEl>
                                          </p:spTgt>
                                        </p:tgtEl>
                                        <p:attrNameLst>
                                          <p:attrName>style.visibility</p:attrName>
                                        </p:attrNameLst>
                                      </p:cBhvr>
                                      <p:to>
                                        <p:strVal val="visible"/>
                                      </p:to>
                                    </p:set>
                                    <p:animEffect transition="in" filter="fade">
                                      <p:cBhvr>
                                        <p:cTn id="276" dur="500"/>
                                        <p:tgtEl>
                                          <p:spTgt spid="68">
                                            <p:txEl>
                                              <p:pRg st="3" end="3"/>
                                            </p:txEl>
                                          </p:spTgt>
                                        </p:tgtEl>
                                      </p:cBhvr>
                                    </p:animEffect>
                                  </p:childTnLst>
                                </p:cTn>
                              </p:par>
                            </p:childTnLst>
                          </p:cTn>
                        </p:par>
                      </p:childTnLst>
                    </p:cTn>
                  </p:par>
                  <p:par>
                    <p:cTn id="277" fill="hold">
                      <p:stCondLst>
                        <p:cond delay="indefinite"/>
                      </p:stCondLst>
                      <p:childTnLst>
                        <p:par>
                          <p:cTn id="278" fill="hold">
                            <p:stCondLst>
                              <p:cond delay="0"/>
                            </p:stCondLst>
                            <p:childTnLst>
                              <p:par>
                                <p:cTn id="279" presetID="10" presetClass="entr" presetSubtype="0" fill="hold" nodeType="clickEffect">
                                  <p:stCondLst>
                                    <p:cond delay="0"/>
                                  </p:stCondLst>
                                  <p:childTnLst>
                                    <p:set>
                                      <p:cBhvr>
                                        <p:cTn id="280" dur="1" fill="hold">
                                          <p:stCondLst>
                                            <p:cond delay="0"/>
                                          </p:stCondLst>
                                        </p:cTn>
                                        <p:tgtEl>
                                          <p:spTgt spid="3">
                                            <p:txEl>
                                              <p:pRg st="8" end="8"/>
                                            </p:txEl>
                                          </p:spTgt>
                                        </p:tgtEl>
                                        <p:attrNameLst>
                                          <p:attrName>style.visibility</p:attrName>
                                        </p:attrNameLst>
                                      </p:cBhvr>
                                      <p:to>
                                        <p:strVal val="visible"/>
                                      </p:to>
                                    </p:set>
                                    <p:animEffect transition="in" filter="fade">
                                      <p:cBhvr>
                                        <p:cTn id="28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5" grpId="0" animBg="1"/>
      <p:bldP spid="16" grpId="0" animBg="1"/>
      <p:bldP spid="17" grpId="0" animBg="1"/>
      <p:bldP spid="18" grpId="0" animBg="1"/>
      <p:bldP spid="18" grpId="1" animBg="1"/>
      <p:bldP spid="19" grpId="0" animBg="1"/>
      <p:bldP spid="19" grpId="1" animBg="1"/>
      <p:bldP spid="19" grpId="2" animBg="1"/>
      <p:bldP spid="20" grpId="0"/>
      <p:bldP spid="23" grpId="0" animBg="1"/>
      <p:bldP spid="23" grpId="1" animBg="1"/>
      <p:bldP spid="23" grpId="2" animBg="1"/>
      <p:bldP spid="60" grpId="0" animBg="1"/>
      <p:bldP spid="8" grpId="1" animBg="1"/>
      <p:bldP spid="8" grpId="2" animBg="1"/>
      <p:bldP spid="8" grpId="3"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99434-F91E-0CAE-7C15-2B8F0D6D5A71}"/>
              </a:ext>
            </a:extLst>
          </p:cNvPr>
          <p:cNvSpPr>
            <a:spLocks noGrp="1"/>
          </p:cNvSpPr>
          <p:nvPr>
            <p:ph type="title"/>
          </p:nvPr>
        </p:nvSpPr>
        <p:spPr>
          <a:xfrm>
            <a:off x="0" y="365125"/>
            <a:ext cx="12282616" cy="1325563"/>
          </a:xfrm>
        </p:spPr>
        <p:txBody>
          <a:bodyPr/>
          <a:lstStyle/>
          <a:p>
            <a:r>
              <a:rPr lang="en-US" dirty="0"/>
              <a:t>C++ Arrays as Function Parameters and Return Values</a:t>
            </a:r>
          </a:p>
        </p:txBody>
      </p:sp>
      <p:sp>
        <p:nvSpPr>
          <p:cNvPr id="3" name="Content Placeholder 2">
            <a:extLst>
              <a:ext uri="{FF2B5EF4-FFF2-40B4-BE49-F238E27FC236}">
                <a16:creationId xmlns:a16="http://schemas.microsoft.com/office/drawing/2014/main" id="{74DEA275-149F-9B7D-802B-D8C021C2690B}"/>
              </a:ext>
            </a:extLst>
          </p:cNvPr>
          <p:cNvSpPr>
            <a:spLocks noGrp="1"/>
          </p:cNvSpPr>
          <p:nvPr>
            <p:ph idx="1"/>
          </p:nvPr>
        </p:nvSpPr>
        <p:spPr>
          <a:xfrm>
            <a:off x="5066271" y="1825624"/>
            <a:ext cx="7244879" cy="5032375"/>
          </a:xfrm>
        </p:spPr>
        <p:txBody>
          <a:bodyPr>
            <a:noAutofit/>
          </a:bodyPr>
          <a:lstStyle/>
          <a:p>
            <a:r>
              <a:rPr lang="en-US" dirty="0"/>
              <a:t>Passing an array as a function parameter (or returning one as a return value) is equivalent to passing/returning a pointer to the first array element</a:t>
            </a:r>
          </a:p>
          <a:p>
            <a:pPr lvl="1"/>
            <a:r>
              <a:rPr lang="en-US" dirty="0"/>
              <a:t>In other words, an array is passed/returned by reference</a:t>
            </a:r>
          </a:p>
          <a:p>
            <a:pPr lvl="1"/>
            <a:r>
              <a:rPr lang="en-US" dirty="0"/>
              <a:t>So, passing/returning an array does </a:t>
            </a:r>
            <a:r>
              <a:rPr lang="en-US" u="sng" dirty="0"/>
              <a:t>not</a:t>
            </a:r>
            <a:r>
              <a:rPr lang="en-US" dirty="0"/>
              <a:t> create a new copy of the array!</a:t>
            </a:r>
          </a:p>
          <a:p>
            <a:r>
              <a:rPr lang="en-US" dirty="0"/>
              <a:t>We recommend passing/returning a pointer to an array’s first element instead of passing/returning the array itself, to make these semantics more explicit</a:t>
            </a:r>
          </a:p>
        </p:txBody>
      </p:sp>
      <p:sp>
        <p:nvSpPr>
          <p:cNvPr id="4" name="TextBox 3">
            <a:extLst>
              <a:ext uri="{FF2B5EF4-FFF2-40B4-BE49-F238E27FC236}">
                <a16:creationId xmlns:a16="http://schemas.microsoft.com/office/drawing/2014/main" id="{08543D87-BE2F-413E-8D6A-C0D82E21F2C7}"/>
              </a:ext>
            </a:extLst>
          </p:cNvPr>
          <p:cNvSpPr txBox="1"/>
          <p:nvPr/>
        </p:nvSpPr>
        <p:spPr>
          <a:xfrm>
            <a:off x="1" y="1825624"/>
            <a:ext cx="4868561" cy="3477875"/>
          </a:xfrm>
          <a:prstGeom prst="rect">
            <a:avLst/>
          </a:prstGeom>
          <a:solidFill>
            <a:schemeClr val="bg1">
              <a:lumMod val="95000"/>
            </a:schemeClr>
          </a:solidFill>
        </p:spPr>
        <p:txBody>
          <a:bodyPr wrap="square" rtlCol="0">
            <a:spAutoFit/>
          </a:bodyPr>
          <a:lstStyle/>
          <a:p>
            <a:r>
              <a:rPr lang="en-US" sz="2000" dirty="0">
                <a:solidFill>
                  <a:schemeClr val="accent1"/>
                </a:solidFill>
                <a:latin typeface="Lucida Console" panose="020B0609040504020204" pitchFamily="49" charset="0"/>
              </a:rPr>
              <a:t>void</a:t>
            </a:r>
            <a:r>
              <a:rPr lang="en-US" sz="2000" dirty="0">
                <a:latin typeface="Lucida Console" panose="020B0609040504020204" pitchFamily="49" charset="0"/>
              </a:rPr>
              <a:t> f(</a:t>
            </a: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a:t>
            </a:r>
            <a:r>
              <a:rPr lang="en-US" sz="2000" dirty="0" err="1">
                <a:latin typeface="Lucida Console" panose="020B0609040504020204" pitchFamily="49" charset="0"/>
              </a:rPr>
              <a:t>arg</a:t>
            </a:r>
            <a:r>
              <a:rPr lang="en-US" sz="2000" dirty="0">
                <a:latin typeface="Lucida Console" panose="020B0609040504020204" pitchFamily="49" charset="0"/>
              </a:rPr>
              <a:t>[]) {</a:t>
            </a:r>
          </a:p>
          <a:p>
            <a:r>
              <a:rPr lang="en-US" sz="2000" dirty="0">
                <a:latin typeface="Lucida Console" panose="020B0609040504020204" pitchFamily="49" charset="0"/>
              </a:rPr>
              <a:t>    </a:t>
            </a:r>
            <a:r>
              <a:rPr lang="en-US" sz="2000" dirty="0" err="1">
                <a:latin typeface="Lucida Console" panose="020B0609040504020204" pitchFamily="49" charset="0"/>
              </a:rPr>
              <a:t>arg</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0</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-1</a:t>
            </a:r>
            <a:r>
              <a:rPr lang="en-US" sz="2000" dirty="0">
                <a:latin typeface="Lucida Console" panose="020B0609040504020204" pitchFamily="49" charset="0"/>
              </a:rPr>
              <a:t>;</a:t>
            </a:r>
          </a:p>
          <a:p>
            <a:r>
              <a:rPr lang="en-US" sz="2000" dirty="0">
                <a:latin typeface="Lucida Console" panose="020B0609040504020204" pitchFamily="49" charset="0"/>
              </a:rPr>
              <a:t>}</a:t>
            </a:r>
          </a:p>
          <a:p>
            <a:endParaRPr lang="en-US" sz="2000" dirty="0">
              <a:latin typeface="Lucida Console" panose="020B0609040504020204" pitchFamily="49" charset="0"/>
            </a:endParaRPr>
          </a:p>
          <a:p>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main() {</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a:t>
            </a:r>
            <a:r>
              <a:rPr lang="en-US" sz="2000" dirty="0" err="1">
                <a:latin typeface="Lucida Console" panose="020B0609040504020204" pitchFamily="49" charset="0"/>
              </a:rPr>
              <a:t>arr</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2</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99</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100</a:t>
            </a:r>
            <a:r>
              <a:rPr lang="en-US" sz="2000" dirty="0">
                <a:latin typeface="Lucida Console" panose="020B0609040504020204" pitchFamily="49" charset="0"/>
              </a:rPr>
              <a:t>};</a:t>
            </a:r>
          </a:p>
          <a:p>
            <a:r>
              <a:rPr lang="en-US" sz="2000" dirty="0">
                <a:latin typeface="Lucida Console" panose="020B0609040504020204" pitchFamily="49" charset="0"/>
              </a:rPr>
              <a:t>    f(</a:t>
            </a:r>
            <a:r>
              <a:rPr lang="en-US" sz="2000" dirty="0" err="1">
                <a:latin typeface="Lucida Console" panose="020B0609040504020204" pitchFamily="49" charset="0"/>
              </a:rPr>
              <a:t>arr</a:t>
            </a:r>
            <a:r>
              <a:rPr lang="en-US" sz="2000" dirty="0">
                <a:latin typeface="Lucida Console" panose="020B0609040504020204" pitchFamily="49" charset="0"/>
              </a:rPr>
              <a:t>);</a:t>
            </a:r>
          </a:p>
          <a:p>
            <a:r>
              <a:rPr lang="en-US" sz="2000" dirty="0">
                <a:latin typeface="Lucida Console" panose="020B0609040504020204" pitchFamily="49" charset="0"/>
              </a:rPr>
              <a:t>    </a:t>
            </a:r>
            <a:r>
              <a:rPr lang="en-US" sz="2000" dirty="0" err="1">
                <a:latin typeface="Lucida Console" panose="020B0609040504020204" pitchFamily="49" charset="0"/>
              </a:rPr>
              <a:t>printf</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a:t>
            </a:r>
            <a:r>
              <a:rPr lang="en-US" sz="2000" dirty="0" err="1">
                <a:solidFill>
                  <a:schemeClr val="accent2"/>
                </a:solidFill>
                <a:latin typeface="Lucida Console" panose="020B0609040504020204" pitchFamily="49" charset="0"/>
              </a:rPr>
              <a:t>arr</a:t>
            </a:r>
            <a:r>
              <a:rPr lang="en-US" sz="2000" dirty="0">
                <a:solidFill>
                  <a:schemeClr val="accent2"/>
                </a:solidFill>
                <a:latin typeface="Lucida Console" panose="020B0609040504020204" pitchFamily="49" charset="0"/>
              </a:rPr>
              <a:t>[0] is %d\n"</a:t>
            </a:r>
            <a:r>
              <a:rPr lang="en-US" sz="2000" dirty="0">
                <a:latin typeface="Lucida Console" panose="020B0609040504020204" pitchFamily="49" charset="0"/>
              </a:rPr>
              <a:t>, </a:t>
            </a:r>
          </a:p>
          <a:p>
            <a:r>
              <a:rPr lang="en-US" sz="2000" dirty="0">
                <a:latin typeface="Lucida Console" panose="020B0609040504020204" pitchFamily="49" charset="0"/>
              </a:rPr>
              <a:t>           </a:t>
            </a:r>
            <a:r>
              <a:rPr lang="en-US" sz="2000" dirty="0" err="1">
                <a:latin typeface="Lucida Console" panose="020B0609040504020204" pitchFamily="49" charset="0"/>
              </a:rPr>
              <a:t>arr</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0</a:t>
            </a:r>
            <a:r>
              <a:rPr lang="en-US" sz="2000" dirty="0">
                <a:latin typeface="Lucida Console" panose="020B0609040504020204" pitchFamily="49" charset="0"/>
              </a:rPr>
              <a:t>]);</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return</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0</a:t>
            </a:r>
            <a:r>
              <a:rPr lang="en-US" sz="2000" dirty="0">
                <a:latin typeface="Lucida Console" panose="020B0609040504020204" pitchFamily="49" charset="0"/>
              </a:rPr>
              <a:t>;</a:t>
            </a:r>
          </a:p>
          <a:p>
            <a:r>
              <a:rPr lang="en-US" sz="2000" dirty="0">
                <a:latin typeface="Lucida Console" panose="020B0609040504020204" pitchFamily="49" charset="0"/>
              </a:rPr>
              <a:t>}</a:t>
            </a:r>
          </a:p>
        </p:txBody>
      </p:sp>
      <p:grpSp>
        <p:nvGrpSpPr>
          <p:cNvPr id="6" name="Group 5">
            <a:extLst>
              <a:ext uri="{FF2B5EF4-FFF2-40B4-BE49-F238E27FC236}">
                <a16:creationId xmlns:a16="http://schemas.microsoft.com/office/drawing/2014/main" id="{16275D5C-F009-96A0-30E9-FDCCE32AD4B2}"/>
              </a:ext>
            </a:extLst>
          </p:cNvPr>
          <p:cNvGrpSpPr/>
          <p:nvPr/>
        </p:nvGrpSpPr>
        <p:grpSpPr>
          <a:xfrm>
            <a:off x="0" y="5303502"/>
            <a:ext cx="4868561" cy="400110"/>
            <a:chOff x="0" y="4250375"/>
            <a:chExt cx="5803556" cy="502323"/>
          </a:xfrm>
        </p:grpSpPr>
        <p:sp>
          <p:nvSpPr>
            <p:cNvPr id="7" name="Rectangle 6">
              <a:extLst>
                <a:ext uri="{FF2B5EF4-FFF2-40B4-BE49-F238E27FC236}">
                  <a16:creationId xmlns:a16="http://schemas.microsoft.com/office/drawing/2014/main" id="{EB3019BC-73A5-CCE8-3371-77490F48194A}"/>
                </a:ext>
              </a:extLst>
            </p:cNvPr>
            <p:cNvSpPr/>
            <p:nvPr/>
          </p:nvSpPr>
          <p:spPr>
            <a:xfrm>
              <a:off x="0" y="4258289"/>
              <a:ext cx="5803556" cy="4554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DB5BB26-5CDD-24C1-E193-3CE2425A1042}"/>
                </a:ext>
              </a:extLst>
            </p:cNvPr>
            <p:cNvSpPr txBox="1"/>
            <p:nvPr/>
          </p:nvSpPr>
          <p:spPr>
            <a:xfrm>
              <a:off x="34729" y="4250375"/>
              <a:ext cx="5167466" cy="502323"/>
            </a:xfrm>
            <a:prstGeom prst="rect">
              <a:avLst/>
            </a:prstGeom>
            <a:noFill/>
          </p:spPr>
          <p:txBody>
            <a:bodyPr wrap="square" rtlCol="0">
              <a:spAutoFit/>
            </a:bodyPr>
            <a:lstStyle/>
            <a:p>
              <a:r>
                <a:rPr lang="en-US" sz="2000" dirty="0">
                  <a:solidFill>
                    <a:schemeClr val="bg1"/>
                  </a:solidFill>
                  <a:latin typeface="Lucida Console" panose="020B0609040504020204" pitchFamily="49" charset="0"/>
                </a:rPr>
                <a:t>Console output: x is -1</a:t>
              </a:r>
            </a:p>
          </p:txBody>
        </p:sp>
      </p:grpSp>
    </p:spTree>
    <p:extLst>
      <p:ext uri="{BB962C8B-B14F-4D97-AF65-F5344CB8AC3E}">
        <p14:creationId xmlns:p14="http://schemas.microsoft.com/office/powerpoint/2010/main" val="193756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E420-22B6-7AFA-086B-ABCDA981E92B}"/>
              </a:ext>
            </a:extLst>
          </p:cNvPr>
          <p:cNvSpPr>
            <a:spLocks noGrp="1"/>
          </p:cNvSpPr>
          <p:nvPr>
            <p:ph type="title"/>
          </p:nvPr>
        </p:nvSpPr>
        <p:spPr>
          <a:xfrm>
            <a:off x="123570" y="0"/>
            <a:ext cx="5486401" cy="1260389"/>
          </a:xfrm>
        </p:spPr>
        <p:txBody>
          <a:bodyPr>
            <a:normAutofit/>
          </a:bodyPr>
          <a:lstStyle/>
          <a:p>
            <a:r>
              <a:rPr lang="en-US" sz="3200" dirty="0"/>
              <a:t>NEVER RETURN A POINTER TO A LOCAL VARIABLE</a:t>
            </a:r>
          </a:p>
        </p:txBody>
      </p:sp>
      <p:sp>
        <p:nvSpPr>
          <p:cNvPr id="3" name="Content Placeholder 2">
            <a:extLst>
              <a:ext uri="{FF2B5EF4-FFF2-40B4-BE49-F238E27FC236}">
                <a16:creationId xmlns:a16="http://schemas.microsoft.com/office/drawing/2014/main" id="{79C5D84E-F649-AFDF-E1F5-544B57D43E4E}"/>
              </a:ext>
            </a:extLst>
          </p:cNvPr>
          <p:cNvSpPr>
            <a:spLocks noGrp="1"/>
          </p:cNvSpPr>
          <p:nvPr>
            <p:ph idx="1"/>
          </p:nvPr>
        </p:nvSpPr>
        <p:spPr>
          <a:xfrm>
            <a:off x="146223" y="1149176"/>
            <a:ext cx="5463748" cy="6005384"/>
          </a:xfrm>
        </p:spPr>
        <p:txBody>
          <a:bodyPr>
            <a:normAutofit/>
          </a:bodyPr>
          <a:lstStyle/>
          <a:p>
            <a:r>
              <a:rPr lang="en-US" sz="3200" dirty="0"/>
              <a:t>The lifetime of a local variable is the lifetime of the enclosing function</a:t>
            </a:r>
          </a:p>
          <a:p>
            <a:pPr lvl="1"/>
            <a:r>
              <a:rPr lang="en-US" sz="2800" dirty="0"/>
              <a:t>So, when the enclosing function goes away, the memory belonging to the object becomes invalid</a:t>
            </a:r>
          </a:p>
          <a:p>
            <a:pPr lvl="1"/>
            <a:r>
              <a:rPr lang="en-US" sz="2800" dirty="0"/>
              <a:t>Trying to access that object’s memory later will result in undefined behavior!</a:t>
            </a:r>
          </a:p>
          <a:p>
            <a:endParaRPr lang="en-US" sz="3200" dirty="0"/>
          </a:p>
        </p:txBody>
      </p:sp>
    </p:spTree>
    <p:extLst>
      <p:ext uri="{BB962C8B-B14F-4D97-AF65-F5344CB8AC3E}">
        <p14:creationId xmlns:p14="http://schemas.microsoft.com/office/powerpoint/2010/main" val="169584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A68929-4123-2F8D-1B84-B752FFB728C9}"/>
              </a:ext>
            </a:extLst>
          </p:cNvPr>
          <p:cNvSpPr/>
          <p:nvPr/>
        </p:nvSpPr>
        <p:spPr>
          <a:xfrm>
            <a:off x="6096000" y="0"/>
            <a:ext cx="6096000" cy="565155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10E420-22B6-7AFA-086B-ABCDA981E92B}"/>
              </a:ext>
            </a:extLst>
          </p:cNvPr>
          <p:cNvSpPr>
            <a:spLocks noGrp="1"/>
          </p:cNvSpPr>
          <p:nvPr>
            <p:ph type="title"/>
          </p:nvPr>
        </p:nvSpPr>
        <p:spPr>
          <a:xfrm>
            <a:off x="123570" y="0"/>
            <a:ext cx="5486401" cy="1260389"/>
          </a:xfrm>
        </p:spPr>
        <p:txBody>
          <a:bodyPr>
            <a:normAutofit/>
          </a:bodyPr>
          <a:lstStyle/>
          <a:p>
            <a:r>
              <a:rPr lang="en-US" sz="3200" dirty="0"/>
              <a:t>NEVER RETURN A POINTER TO A LOCAL VARIABLE</a:t>
            </a:r>
          </a:p>
        </p:txBody>
      </p:sp>
      <p:sp>
        <p:nvSpPr>
          <p:cNvPr id="4" name="TextBox 3">
            <a:extLst>
              <a:ext uri="{FF2B5EF4-FFF2-40B4-BE49-F238E27FC236}">
                <a16:creationId xmlns:a16="http://schemas.microsoft.com/office/drawing/2014/main" id="{F85307B3-06B1-66BE-384E-F2780ED10B7C}"/>
              </a:ext>
            </a:extLst>
          </p:cNvPr>
          <p:cNvSpPr txBox="1"/>
          <p:nvPr/>
        </p:nvSpPr>
        <p:spPr>
          <a:xfrm>
            <a:off x="6096000" y="25360"/>
            <a:ext cx="6149546" cy="5632311"/>
          </a:xfrm>
          <a:prstGeom prst="rect">
            <a:avLst/>
          </a:prstGeom>
          <a:noFill/>
        </p:spPr>
        <p:txBody>
          <a:bodyPr wrap="square" rtlCol="0">
            <a:spAutoFit/>
          </a:bodyPr>
          <a:lstStyle/>
          <a:p>
            <a:r>
              <a:rPr lang="en-US" dirty="0">
                <a:solidFill>
                  <a:schemeClr val="accent1"/>
                </a:solidFill>
                <a:latin typeface="Lucida Console" panose="020B0609040504020204" pitchFamily="49" charset="0"/>
              </a:rPr>
              <a:t>int*</a:t>
            </a:r>
            <a:r>
              <a:rPr lang="en-US" dirty="0">
                <a:latin typeface="Lucida Console" panose="020B0609040504020204" pitchFamily="49" charset="0"/>
              </a:rPr>
              <a:t> f(</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a:t>
            </a:r>
            <a:r>
              <a:rPr lang="en-US" dirty="0" err="1">
                <a:latin typeface="Lucida Console" panose="020B0609040504020204" pitchFamily="49" charset="0"/>
              </a:rPr>
              <a:t>arg</a:t>
            </a:r>
            <a:r>
              <a:rPr lang="en-US" dirty="0">
                <a:latin typeface="Lucida Console" panose="020B0609040504020204" pitchFamily="49" charset="0"/>
              </a:rPr>
              <a:t>)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local = </a:t>
            </a:r>
            <a:r>
              <a:rPr lang="en-US" dirty="0" err="1">
                <a:latin typeface="Lucida Console" panose="020B0609040504020204" pitchFamily="49" charset="0"/>
              </a:rPr>
              <a:t>arg</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42</a:t>
            </a:r>
            <a:r>
              <a:rPr lang="en-US" dirty="0">
                <a:latin typeface="Lucida Console" panose="020B0609040504020204" pitchFamily="49" charset="0"/>
              </a:rPr>
              <a:t>;</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p = &amp;local;</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"f() &amp;local:\</a:t>
            </a:r>
            <a:r>
              <a:rPr lang="en-US" dirty="0" err="1">
                <a:solidFill>
                  <a:schemeClr val="accent2"/>
                </a:solidFill>
                <a:latin typeface="Lucida Console" panose="020B0609040504020204" pitchFamily="49" charset="0"/>
              </a:rPr>
              <a:t>t%p</a:t>
            </a:r>
            <a:r>
              <a:rPr lang="en-US" dirty="0">
                <a:solidFill>
                  <a:schemeClr val="accent2"/>
                </a:solidFill>
                <a:latin typeface="Lucida Console" panose="020B0609040504020204" pitchFamily="49" charset="0"/>
              </a:rPr>
              <a:t>\n"</a:t>
            </a:r>
            <a:r>
              <a:rPr lang="en-US" dirty="0">
                <a:latin typeface="Lucida Console" panose="020B0609040504020204" pitchFamily="49" charset="0"/>
              </a:rPr>
              <a:t>, p);</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return</a:t>
            </a:r>
            <a:r>
              <a:rPr lang="en-US" dirty="0">
                <a:latin typeface="Lucida Console" panose="020B0609040504020204" pitchFamily="49" charset="0"/>
              </a:rPr>
              <a:t> p; </a:t>
            </a:r>
            <a:r>
              <a:rPr lang="en-US" dirty="0">
                <a:solidFill>
                  <a:srgbClr val="00B050"/>
                </a:solidFill>
                <a:latin typeface="Lucida Console" panose="020B0609040504020204" pitchFamily="49" charset="0"/>
              </a:rPr>
              <a:t>//OH NO</a:t>
            </a:r>
          </a:p>
          <a:p>
            <a:r>
              <a:rPr lang="en-US" dirty="0">
                <a:latin typeface="Lucida Console" panose="020B0609040504020204" pitchFamily="49" charset="0"/>
              </a:rPr>
              <a:t>}</a:t>
            </a:r>
          </a:p>
          <a:p>
            <a:endParaRPr lang="en-US" dirty="0">
              <a:latin typeface="Lucida Console" panose="020B0609040504020204" pitchFamily="49" charset="0"/>
            </a:endParaRPr>
          </a:p>
          <a:p>
            <a:r>
              <a:rPr lang="en-US" dirty="0">
                <a:solidFill>
                  <a:schemeClr val="accent1"/>
                </a:solidFill>
                <a:latin typeface="Lucida Console" panose="020B0609040504020204" pitchFamily="49" charset="0"/>
              </a:rPr>
              <a:t>void</a:t>
            </a:r>
            <a:r>
              <a:rPr lang="en-US" dirty="0">
                <a:latin typeface="Lucida Console" panose="020B0609040504020204" pitchFamily="49" charset="0"/>
              </a:rPr>
              <a:t> g(</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a:t>
            </a:r>
            <a:r>
              <a:rPr lang="en-US" dirty="0" err="1">
                <a:latin typeface="Lucida Console" panose="020B0609040504020204" pitchFamily="49" charset="0"/>
              </a:rPr>
              <a:t>ptr</a:t>
            </a:r>
            <a:r>
              <a:rPr lang="en-US" dirty="0">
                <a:latin typeface="Lucida Console" panose="020B0609040504020204" pitchFamily="49" charset="0"/>
              </a:rPr>
              <a:t>)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local = </a:t>
            </a:r>
            <a:r>
              <a:rPr lang="en-US" dirty="0">
                <a:solidFill>
                  <a:schemeClr val="accent2"/>
                </a:solidFill>
                <a:latin typeface="Lucida Console" panose="020B0609040504020204" pitchFamily="49" charset="0"/>
              </a:rPr>
              <a:t>999</a:t>
            </a:r>
            <a:r>
              <a:rPr lang="en-US" dirty="0">
                <a:latin typeface="Lucida Console" panose="020B0609040504020204" pitchFamily="49" charset="0"/>
              </a:rPr>
              <a:t>;</a:t>
            </a:r>
            <a:endParaRPr lang="en-US" dirty="0">
              <a:solidFill>
                <a:srgbClr val="00B050"/>
              </a:solidFill>
              <a:latin typeface="Lucida Console" panose="020B0609040504020204" pitchFamily="49" charset="0"/>
            </a:endParaRP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p = </a:t>
            </a:r>
            <a:r>
              <a:rPr lang="en-US" dirty="0" err="1">
                <a:latin typeface="Lucida Console" panose="020B0609040504020204" pitchFamily="49" charset="0"/>
              </a:rPr>
              <a:t>ptr</a:t>
            </a:r>
            <a:r>
              <a:rPr lang="en-US" dirty="0">
                <a:latin typeface="Lucida Console" panose="020B0609040504020204" pitchFamily="49" charset="0"/>
              </a:rPr>
              <a:t>;</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"g() &amp;local:\</a:t>
            </a:r>
            <a:r>
              <a:rPr lang="en-US" dirty="0" err="1">
                <a:solidFill>
                  <a:schemeClr val="accent2"/>
                </a:solidFill>
                <a:latin typeface="Lucida Console" panose="020B0609040504020204" pitchFamily="49" charset="0"/>
              </a:rPr>
              <a:t>t%p</a:t>
            </a:r>
            <a:r>
              <a:rPr lang="en-US" dirty="0">
                <a:solidFill>
                  <a:schemeClr val="accent2"/>
                </a:solidFill>
                <a:latin typeface="Lucida Console" panose="020B0609040504020204" pitchFamily="49" charset="0"/>
              </a:rPr>
              <a:t>\n"</a:t>
            </a:r>
            <a:r>
              <a:rPr lang="en-US" dirty="0">
                <a:latin typeface="Lucida Console" panose="020B0609040504020204" pitchFamily="49" charset="0"/>
              </a:rPr>
              <a:t>, &amp;local);</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"g() </a:t>
            </a:r>
            <a:r>
              <a:rPr lang="en-US" dirty="0" err="1">
                <a:solidFill>
                  <a:schemeClr val="accent2"/>
                </a:solidFill>
                <a:latin typeface="Lucida Console" panose="020B0609040504020204" pitchFamily="49" charset="0"/>
              </a:rPr>
              <a:t>ptr</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t%p</a:t>
            </a:r>
            <a:r>
              <a:rPr lang="en-US" dirty="0">
                <a:solidFill>
                  <a:schemeClr val="accent2"/>
                </a:solidFill>
                <a:latin typeface="Lucida Console" panose="020B0609040504020204" pitchFamily="49" charset="0"/>
              </a:rPr>
              <a:t>\n"</a:t>
            </a:r>
            <a:r>
              <a:rPr lang="en-US" dirty="0">
                <a:latin typeface="Lucida Console" panose="020B0609040504020204" pitchFamily="49" charset="0"/>
              </a:rPr>
              <a:t>, </a:t>
            </a:r>
            <a:r>
              <a:rPr lang="en-US" dirty="0" err="1">
                <a:latin typeface="Lucida Console" panose="020B0609040504020204" pitchFamily="49" charset="0"/>
              </a:rPr>
              <a:t>ptr</a:t>
            </a:r>
            <a:r>
              <a:rPr lang="en-US" dirty="0">
                <a:latin typeface="Lucida Console" panose="020B0609040504020204" pitchFamily="49" charset="0"/>
              </a:rPr>
              <a:t>);</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"g() *</a:t>
            </a:r>
            <a:r>
              <a:rPr lang="en-US" dirty="0" err="1">
                <a:solidFill>
                  <a:schemeClr val="accent2"/>
                </a:solidFill>
                <a:latin typeface="Lucida Console" panose="020B0609040504020204" pitchFamily="49" charset="0"/>
              </a:rPr>
              <a:t>ptr</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t%d</a:t>
            </a:r>
            <a:r>
              <a:rPr lang="en-US" dirty="0">
                <a:solidFill>
                  <a:schemeClr val="accent2"/>
                </a:solidFill>
                <a:latin typeface="Lucida Console" panose="020B0609040504020204" pitchFamily="49" charset="0"/>
              </a:rPr>
              <a:t>\n"</a:t>
            </a:r>
            <a:r>
              <a:rPr lang="en-US" dirty="0">
                <a:latin typeface="Lucida Console" panose="020B0609040504020204" pitchFamily="49" charset="0"/>
              </a:rPr>
              <a:t>, *</a:t>
            </a:r>
            <a:r>
              <a:rPr lang="en-US" dirty="0" err="1">
                <a:latin typeface="Lucida Console" panose="020B0609040504020204" pitchFamily="49" charset="0"/>
              </a:rPr>
              <a:t>ptr</a:t>
            </a:r>
            <a:r>
              <a:rPr lang="en-US" dirty="0">
                <a:latin typeface="Lucida Console" panose="020B0609040504020204" pitchFamily="49" charset="0"/>
              </a:rPr>
              <a:t>);</a:t>
            </a:r>
          </a:p>
          <a:p>
            <a:r>
              <a:rPr lang="en-US" dirty="0">
                <a:latin typeface="Lucida Console" panose="020B0609040504020204" pitchFamily="49" charset="0"/>
              </a:rPr>
              <a:t>}</a:t>
            </a:r>
          </a:p>
          <a:p>
            <a:endParaRPr lang="en-US" dirty="0">
              <a:latin typeface="Lucida Console" panose="020B0609040504020204" pitchFamily="49" charset="0"/>
            </a:endParaRPr>
          </a:p>
          <a:p>
            <a:r>
              <a:rPr lang="en-US" dirty="0">
                <a:solidFill>
                  <a:schemeClr val="accent1"/>
                </a:solidFill>
                <a:latin typeface="Lucida Console" panose="020B0609040504020204" pitchFamily="49" charset="0"/>
              </a:rPr>
              <a:t>int</a:t>
            </a:r>
            <a:r>
              <a:rPr lang="en-US" dirty="0">
                <a:latin typeface="Lucida Console" panose="020B0609040504020204" pitchFamily="49" charset="0"/>
              </a:rPr>
              <a:t> main() {</a:t>
            </a:r>
          </a:p>
          <a:p>
            <a:r>
              <a:rPr lang="en-US" dirty="0">
                <a:latin typeface="Lucida Console" panose="020B0609040504020204" pitchFamily="49" charset="0"/>
              </a:rPr>
              <a:t>    </a:t>
            </a:r>
            <a:r>
              <a:rPr lang="en-US" dirty="0">
                <a:solidFill>
                  <a:schemeClr val="accent2"/>
                </a:solidFill>
                <a:latin typeface="Lucida Console" panose="020B0609040504020204" pitchFamily="49" charset="0"/>
              </a:rPr>
              <a:t>int</a:t>
            </a:r>
            <a:r>
              <a:rPr lang="en-US" dirty="0">
                <a:latin typeface="Lucida Console" panose="020B0609040504020204" pitchFamily="49" charset="0"/>
              </a:rPr>
              <a:t>* p = f(</a:t>
            </a:r>
            <a:r>
              <a:rPr lang="en-US" dirty="0">
                <a:solidFill>
                  <a:schemeClr val="accent2"/>
                </a:solidFill>
                <a:latin typeface="Lucida Console" panose="020B0609040504020204" pitchFamily="49" charset="0"/>
              </a:rPr>
              <a:t>0</a:t>
            </a:r>
            <a:r>
              <a:rPr lang="en-US" dirty="0">
                <a:latin typeface="Lucida Console" panose="020B0609040504020204" pitchFamily="49" charset="0"/>
              </a:rPr>
              <a:t>);</a:t>
            </a:r>
          </a:p>
          <a:p>
            <a:r>
              <a:rPr lang="en-US" dirty="0">
                <a:latin typeface="Lucida Console" panose="020B0609040504020204" pitchFamily="49" charset="0"/>
              </a:rPr>
              <a:t>    g(p);</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return</a:t>
            </a:r>
            <a:r>
              <a:rPr lang="en-US" dirty="0">
                <a:latin typeface="Lucida Console" panose="020B0609040504020204" pitchFamily="49" charset="0"/>
              </a:rPr>
              <a:t>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a:t>
            </a:r>
          </a:p>
          <a:p>
            <a:r>
              <a:rPr lang="en-US" dirty="0">
                <a:latin typeface="Lucida Console" panose="020B0609040504020204" pitchFamily="49" charset="0"/>
              </a:rPr>
              <a:t>}</a:t>
            </a:r>
          </a:p>
        </p:txBody>
      </p:sp>
      <p:sp>
        <p:nvSpPr>
          <p:cNvPr id="6" name="TextBox 5">
            <a:extLst>
              <a:ext uri="{FF2B5EF4-FFF2-40B4-BE49-F238E27FC236}">
                <a16:creationId xmlns:a16="http://schemas.microsoft.com/office/drawing/2014/main" id="{C1790588-43A2-134D-A899-6B311417DB5F}"/>
              </a:ext>
            </a:extLst>
          </p:cNvPr>
          <p:cNvSpPr txBox="1"/>
          <p:nvPr/>
        </p:nvSpPr>
        <p:spPr>
          <a:xfrm>
            <a:off x="6820930" y="5657671"/>
            <a:ext cx="5371070" cy="1200329"/>
          </a:xfrm>
          <a:prstGeom prst="rect">
            <a:avLst/>
          </a:prstGeom>
          <a:solidFill>
            <a:schemeClr val="tx1"/>
          </a:solidFill>
        </p:spPr>
        <p:txBody>
          <a:bodyPr wrap="square">
            <a:spAutoFit/>
          </a:bodyPr>
          <a:lstStyle/>
          <a:p>
            <a:r>
              <a:rPr lang="en-US" dirty="0">
                <a:solidFill>
                  <a:schemeClr val="bg1"/>
                </a:solidFill>
                <a:latin typeface="Lucida Console" panose="020B0609040504020204" pitchFamily="49" charset="0"/>
              </a:rPr>
              <a:t>f() &amp;local:	0x7fffcd443e94</a:t>
            </a:r>
          </a:p>
          <a:p>
            <a:endParaRPr lang="en-US" dirty="0">
              <a:solidFill>
                <a:schemeClr val="bg1"/>
              </a:solidFill>
              <a:latin typeface="Lucida Console" panose="020B0609040504020204" pitchFamily="49" charset="0"/>
            </a:endParaRPr>
          </a:p>
          <a:p>
            <a:endParaRPr lang="en-US" dirty="0">
              <a:solidFill>
                <a:schemeClr val="bg1"/>
              </a:solidFill>
              <a:latin typeface="Lucida Console" panose="020B0609040504020204" pitchFamily="49" charset="0"/>
            </a:endParaRPr>
          </a:p>
          <a:p>
            <a:endParaRPr lang="en-US" dirty="0">
              <a:solidFill>
                <a:schemeClr val="bg1"/>
              </a:solidFill>
              <a:latin typeface="Lucida Console" panose="020B0609040504020204" pitchFamily="49" charset="0"/>
            </a:endParaRPr>
          </a:p>
        </p:txBody>
      </p:sp>
      <p:sp>
        <p:nvSpPr>
          <p:cNvPr id="7" name="Rectangle 6">
            <a:extLst>
              <a:ext uri="{FF2B5EF4-FFF2-40B4-BE49-F238E27FC236}">
                <a16:creationId xmlns:a16="http://schemas.microsoft.com/office/drawing/2014/main" id="{1FFFE74E-E5AA-8DF3-6418-344BB3CD1D00}"/>
              </a:ext>
            </a:extLst>
          </p:cNvPr>
          <p:cNvSpPr/>
          <p:nvPr/>
        </p:nvSpPr>
        <p:spPr>
          <a:xfrm>
            <a:off x="6096000" y="5663787"/>
            <a:ext cx="724930" cy="119421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E8DF01C-5E01-F09E-F80E-43DC25BF2BB3}"/>
              </a:ext>
            </a:extLst>
          </p:cNvPr>
          <p:cNvSpPr txBox="1"/>
          <p:nvPr/>
        </p:nvSpPr>
        <p:spPr>
          <a:xfrm rot="16200000">
            <a:off x="5825119" y="5931611"/>
            <a:ext cx="1194212" cy="646331"/>
          </a:xfrm>
          <a:prstGeom prst="rect">
            <a:avLst/>
          </a:prstGeom>
          <a:solidFill>
            <a:schemeClr val="tx1"/>
          </a:solidFill>
          <a:ln>
            <a:solidFill>
              <a:schemeClr val="tx1"/>
            </a:solidFill>
          </a:ln>
        </p:spPr>
        <p:txBody>
          <a:bodyPr wrap="square" rtlCol="0">
            <a:spAutoFit/>
          </a:bodyPr>
          <a:lstStyle/>
          <a:p>
            <a:pPr algn="ctr"/>
            <a:r>
              <a:rPr lang="en-US" b="1" dirty="0">
                <a:solidFill>
                  <a:schemeClr val="bg1"/>
                </a:solidFill>
                <a:latin typeface="Segoe UI" panose="020B0502040204020203" pitchFamily="34" charset="0"/>
                <a:cs typeface="Segoe UI" panose="020B0502040204020203" pitchFamily="34" charset="0"/>
              </a:rPr>
              <a:t>Console</a:t>
            </a:r>
          </a:p>
          <a:p>
            <a:pPr algn="ctr"/>
            <a:r>
              <a:rPr lang="en-US" b="1" dirty="0">
                <a:solidFill>
                  <a:schemeClr val="bg1"/>
                </a:solidFill>
                <a:latin typeface="Segoe UI" panose="020B0502040204020203" pitchFamily="34" charset="0"/>
                <a:cs typeface="Segoe UI" panose="020B0502040204020203" pitchFamily="34" charset="0"/>
              </a:rPr>
              <a:t> output</a:t>
            </a:r>
          </a:p>
        </p:txBody>
      </p:sp>
      <p:grpSp>
        <p:nvGrpSpPr>
          <p:cNvPr id="26" name="Group 25">
            <a:extLst>
              <a:ext uri="{FF2B5EF4-FFF2-40B4-BE49-F238E27FC236}">
                <a16:creationId xmlns:a16="http://schemas.microsoft.com/office/drawing/2014/main" id="{D86896EB-B6DD-5E17-A71D-BE069BCDE025}"/>
              </a:ext>
            </a:extLst>
          </p:cNvPr>
          <p:cNvGrpSpPr/>
          <p:nvPr/>
        </p:nvGrpSpPr>
        <p:grpSpPr>
          <a:xfrm>
            <a:off x="-97829" y="1495168"/>
            <a:ext cx="5823123" cy="1087394"/>
            <a:chOff x="-97829" y="1495168"/>
            <a:chExt cx="5823123" cy="1087394"/>
          </a:xfrm>
        </p:grpSpPr>
        <p:sp>
          <p:nvSpPr>
            <p:cNvPr id="12" name="Rectangle 11">
              <a:extLst>
                <a:ext uri="{FF2B5EF4-FFF2-40B4-BE49-F238E27FC236}">
                  <a16:creationId xmlns:a16="http://schemas.microsoft.com/office/drawing/2014/main" id="{F86234AE-DF2A-CCA7-E117-7EAC2768D9F0}"/>
                </a:ext>
              </a:extLst>
            </p:cNvPr>
            <p:cNvSpPr/>
            <p:nvPr/>
          </p:nvSpPr>
          <p:spPr>
            <a:xfrm>
              <a:off x="1334530" y="1495168"/>
              <a:ext cx="2174789" cy="1087394"/>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Brace 12">
              <a:extLst>
                <a:ext uri="{FF2B5EF4-FFF2-40B4-BE49-F238E27FC236}">
                  <a16:creationId xmlns:a16="http://schemas.microsoft.com/office/drawing/2014/main" id="{E90194F4-BF27-C00E-7D30-4D7965621EA3}"/>
                </a:ext>
              </a:extLst>
            </p:cNvPr>
            <p:cNvSpPr/>
            <p:nvPr/>
          </p:nvSpPr>
          <p:spPr>
            <a:xfrm>
              <a:off x="3645244" y="1495168"/>
              <a:ext cx="251250" cy="1062678"/>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235F33BA-B203-4E6B-BBA9-3E0C61424B28}"/>
                </a:ext>
              </a:extLst>
            </p:cNvPr>
            <p:cNvSpPr txBox="1"/>
            <p:nvPr/>
          </p:nvSpPr>
          <p:spPr>
            <a:xfrm>
              <a:off x="3884137" y="1703342"/>
              <a:ext cx="1841157" cy="646331"/>
            </a:xfrm>
            <a:prstGeom prst="rect">
              <a:avLst/>
            </a:prstGeom>
            <a:noFill/>
          </p:spPr>
          <p:txBody>
            <a:bodyPr wrap="square" rtlCol="0">
              <a:spAutoFit/>
            </a:bodyPr>
            <a:lstStyle/>
            <a:p>
              <a:r>
                <a:rPr lang="en-US" b="1" dirty="0">
                  <a:latin typeface="Lucida Console" panose="020B0609040504020204" pitchFamily="49" charset="0"/>
                </a:rPr>
                <a:t>main()</a:t>
              </a:r>
              <a:r>
                <a:rPr lang="en-US" b="1" dirty="0">
                  <a:latin typeface="Segoe UI" panose="020B0502040204020203" pitchFamily="34" charset="0"/>
                  <a:cs typeface="Segoe UI" panose="020B0502040204020203" pitchFamily="34" charset="0"/>
                </a:rPr>
                <a:t>’s stack frame</a:t>
              </a:r>
            </a:p>
          </p:txBody>
        </p:sp>
        <p:sp>
          <p:nvSpPr>
            <p:cNvPr id="15" name="Rectangle 14">
              <a:extLst>
                <a:ext uri="{FF2B5EF4-FFF2-40B4-BE49-F238E27FC236}">
                  <a16:creationId xmlns:a16="http://schemas.microsoft.com/office/drawing/2014/main" id="{70D61987-B124-FDA5-2907-3C1528A7B434}"/>
                </a:ext>
              </a:extLst>
            </p:cNvPr>
            <p:cNvSpPr/>
            <p:nvPr/>
          </p:nvSpPr>
          <p:spPr>
            <a:xfrm>
              <a:off x="1346885" y="1865870"/>
              <a:ext cx="2143480" cy="38306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ucida Console" panose="020B0609040504020204" pitchFamily="49" charset="0"/>
              </a:endParaRPr>
            </a:p>
          </p:txBody>
        </p:sp>
        <p:sp>
          <p:nvSpPr>
            <p:cNvPr id="17" name="TextBox 16">
              <a:extLst>
                <a:ext uri="{FF2B5EF4-FFF2-40B4-BE49-F238E27FC236}">
                  <a16:creationId xmlns:a16="http://schemas.microsoft.com/office/drawing/2014/main" id="{448E9751-60DE-DCA7-EA2E-5B12553AE96C}"/>
                </a:ext>
              </a:extLst>
            </p:cNvPr>
            <p:cNvSpPr txBox="1"/>
            <p:nvPr/>
          </p:nvSpPr>
          <p:spPr>
            <a:xfrm>
              <a:off x="-97829" y="1841841"/>
              <a:ext cx="1160512" cy="369332"/>
            </a:xfrm>
            <a:prstGeom prst="rect">
              <a:avLst/>
            </a:prstGeom>
            <a:noFill/>
          </p:spPr>
          <p:txBody>
            <a:bodyPr wrap="square">
              <a:spAutoFit/>
            </a:bodyPr>
            <a:lstStyle/>
            <a:p>
              <a:pPr algn="ctr"/>
              <a:r>
                <a:rPr lang="en-US" dirty="0">
                  <a:solidFill>
                    <a:schemeClr val="tx1"/>
                  </a:solidFill>
                  <a:latin typeface="Lucida Console" panose="020B0609040504020204" pitchFamily="49" charset="0"/>
                </a:rPr>
                <a:t>int* p</a:t>
              </a:r>
            </a:p>
          </p:txBody>
        </p:sp>
      </p:grpSp>
      <p:grpSp>
        <p:nvGrpSpPr>
          <p:cNvPr id="34" name="Group 33">
            <a:extLst>
              <a:ext uri="{FF2B5EF4-FFF2-40B4-BE49-F238E27FC236}">
                <a16:creationId xmlns:a16="http://schemas.microsoft.com/office/drawing/2014/main" id="{C0B67B5B-DC1E-9137-81B5-5618DBEC2151}"/>
              </a:ext>
            </a:extLst>
          </p:cNvPr>
          <p:cNvGrpSpPr/>
          <p:nvPr/>
        </p:nvGrpSpPr>
        <p:grpSpPr>
          <a:xfrm>
            <a:off x="-97830" y="2557846"/>
            <a:ext cx="5806655" cy="1556954"/>
            <a:chOff x="-97830" y="2557846"/>
            <a:chExt cx="5806655" cy="1556954"/>
          </a:xfrm>
        </p:grpSpPr>
        <p:grpSp>
          <p:nvGrpSpPr>
            <p:cNvPr id="25" name="Group 24">
              <a:extLst>
                <a:ext uri="{FF2B5EF4-FFF2-40B4-BE49-F238E27FC236}">
                  <a16:creationId xmlns:a16="http://schemas.microsoft.com/office/drawing/2014/main" id="{41A9CD44-641F-C21C-73A7-80393D900301}"/>
                </a:ext>
              </a:extLst>
            </p:cNvPr>
            <p:cNvGrpSpPr/>
            <p:nvPr/>
          </p:nvGrpSpPr>
          <p:grpSpPr>
            <a:xfrm>
              <a:off x="-97830" y="2557846"/>
              <a:ext cx="3990212" cy="1556954"/>
              <a:chOff x="-97830" y="2557846"/>
              <a:chExt cx="3990212" cy="1556954"/>
            </a:xfrm>
          </p:grpSpPr>
          <p:sp>
            <p:nvSpPr>
              <p:cNvPr id="18" name="Rectangle 17">
                <a:extLst>
                  <a:ext uri="{FF2B5EF4-FFF2-40B4-BE49-F238E27FC236}">
                    <a16:creationId xmlns:a16="http://schemas.microsoft.com/office/drawing/2014/main" id="{87C268F3-D9D5-179F-ABAB-D20814D171A7}"/>
                  </a:ext>
                </a:extLst>
              </p:cNvPr>
              <p:cNvSpPr/>
              <p:nvPr/>
            </p:nvSpPr>
            <p:spPr>
              <a:xfrm>
                <a:off x="1334530" y="2557846"/>
                <a:ext cx="2174789" cy="1556954"/>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E735B8C-7303-5CAD-021D-B93055134B5F}"/>
                  </a:ext>
                </a:extLst>
              </p:cNvPr>
              <p:cNvSpPr/>
              <p:nvPr/>
            </p:nvSpPr>
            <p:spPr>
              <a:xfrm>
                <a:off x="1343278" y="2977976"/>
                <a:ext cx="2147088" cy="38306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ucida Console" panose="020B0609040504020204" pitchFamily="49" charset="0"/>
                </a:endParaRPr>
              </a:p>
            </p:txBody>
          </p:sp>
          <p:sp>
            <p:nvSpPr>
              <p:cNvPr id="20" name="Rectangle 19">
                <a:extLst>
                  <a:ext uri="{FF2B5EF4-FFF2-40B4-BE49-F238E27FC236}">
                    <a16:creationId xmlns:a16="http://schemas.microsoft.com/office/drawing/2014/main" id="{60A58398-B0CB-DCCE-D0B8-56C5FC70D886}"/>
                  </a:ext>
                </a:extLst>
              </p:cNvPr>
              <p:cNvSpPr/>
              <p:nvPr/>
            </p:nvSpPr>
            <p:spPr>
              <a:xfrm>
                <a:off x="1343279" y="3361036"/>
                <a:ext cx="2147086" cy="38306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ucida Console" panose="020B0609040504020204" pitchFamily="49" charset="0"/>
                </a:endParaRPr>
              </a:p>
            </p:txBody>
          </p:sp>
          <p:sp>
            <p:nvSpPr>
              <p:cNvPr id="21" name="TextBox 20">
                <a:extLst>
                  <a:ext uri="{FF2B5EF4-FFF2-40B4-BE49-F238E27FC236}">
                    <a16:creationId xmlns:a16="http://schemas.microsoft.com/office/drawing/2014/main" id="{F0D6BA4B-2BA5-8C7D-7104-5C7466313F2D}"/>
                  </a:ext>
                </a:extLst>
              </p:cNvPr>
              <p:cNvSpPr txBox="1"/>
              <p:nvPr/>
            </p:nvSpPr>
            <p:spPr>
              <a:xfrm>
                <a:off x="-97830" y="2956523"/>
                <a:ext cx="1444716" cy="369332"/>
              </a:xfrm>
              <a:prstGeom prst="rect">
                <a:avLst/>
              </a:prstGeom>
              <a:noFill/>
            </p:spPr>
            <p:txBody>
              <a:bodyPr wrap="square">
                <a:spAutoFit/>
              </a:bodyPr>
              <a:lstStyle/>
              <a:p>
                <a:pPr algn="ctr"/>
                <a:r>
                  <a:rPr lang="en-US" dirty="0">
                    <a:latin typeface="Lucida Console" panose="020B0609040504020204" pitchFamily="49" charset="0"/>
                  </a:rPr>
                  <a:t>i</a:t>
                </a:r>
                <a:r>
                  <a:rPr lang="en-US" dirty="0">
                    <a:solidFill>
                      <a:schemeClr val="tx1"/>
                    </a:solidFill>
                    <a:latin typeface="Lucida Console" panose="020B0609040504020204" pitchFamily="49" charset="0"/>
                  </a:rPr>
                  <a:t>nt</a:t>
                </a:r>
                <a:r>
                  <a:rPr lang="en-US" dirty="0">
                    <a:latin typeface="Lucida Console" panose="020B0609040504020204" pitchFamily="49" charset="0"/>
                  </a:rPr>
                  <a:t> local</a:t>
                </a:r>
                <a:endParaRPr lang="en-US" dirty="0">
                  <a:solidFill>
                    <a:schemeClr val="tx1"/>
                  </a:solidFill>
                  <a:latin typeface="Lucida Console" panose="020B0609040504020204" pitchFamily="49" charset="0"/>
                </a:endParaRPr>
              </a:p>
            </p:txBody>
          </p:sp>
          <p:sp>
            <p:nvSpPr>
              <p:cNvPr id="22" name="TextBox 21">
                <a:extLst>
                  <a:ext uri="{FF2B5EF4-FFF2-40B4-BE49-F238E27FC236}">
                    <a16:creationId xmlns:a16="http://schemas.microsoft.com/office/drawing/2014/main" id="{419F8FFF-FA1C-33A9-66F5-D898CE5D58BD}"/>
                  </a:ext>
                </a:extLst>
              </p:cNvPr>
              <p:cNvSpPr txBox="1"/>
              <p:nvPr/>
            </p:nvSpPr>
            <p:spPr>
              <a:xfrm>
                <a:off x="-85475" y="3357943"/>
                <a:ext cx="1444716" cy="369332"/>
              </a:xfrm>
              <a:prstGeom prst="rect">
                <a:avLst/>
              </a:prstGeom>
              <a:noFill/>
            </p:spPr>
            <p:txBody>
              <a:bodyPr wrap="square">
                <a:spAutoFit/>
              </a:bodyPr>
              <a:lstStyle/>
              <a:p>
                <a:pPr algn="ctr"/>
                <a:r>
                  <a:rPr lang="en-US" dirty="0">
                    <a:solidFill>
                      <a:schemeClr val="tx1"/>
                    </a:solidFill>
                    <a:latin typeface="Lucida Console" panose="020B0609040504020204" pitchFamily="49" charset="0"/>
                  </a:rPr>
                  <a:t>int* p</a:t>
                </a:r>
              </a:p>
            </p:txBody>
          </p:sp>
          <p:sp>
            <p:nvSpPr>
              <p:cNvPr id="23" name="Right Brace 22">
                <a:extLst>
                  <a:ext uri="{FF2B5EF4-FFF2-40B4-BE49-F238E27FC236}">
                    <a16:creationId xmlns:a16="http://schemas.microsoft.com/office/drawing/2014/main" id="{FE920EB7-F8D9-E2BB-7530-377A0E22BB89}"/>
                  </a:ext>
                </a:extLst>
              </p:cNvPr>
              <p:cNvSpPr/>
              <p:nvPr/>
            </p:nvSpPr>
            <p:spPr>
              <a:xfrm>
                <a:off x="3641132" y="2557846"/>
                <a:ext cx="251250" cy="155695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4" name="TextBox 23">
              <a:extLst>
                <a:ext uri="{FF2B5EF4-FFF2-40B4-BE49-F238E27FC236}">
                  <a16:creationId xmlns:a16="http://schemas.microsoft.com/office/drawing/2014/main" id="{3D22D7F7-A0A8-F527-4CE0-6EF3C4C196C3}"/>
                </a:ext>
              </a:extLst>
            </p:cNvPr>
            <p:cNvSpPr txBox="1"/>
            <p:nvPr/>
          </p:nvSpPr>
          <p:spPr>
            <a:xfrm>
              <a:off x="3867668" y="3013156"/>
              <a:ext cx="1841157" cy="646331"/>
            </a:xfrm>
            <a:prstGeom prst="rect">
              <a:avLst/>
            </a:prstGeom>
            <a:noFill/>
          </p:spPr>
          <p:txBody>
            <a:bodyPr wrap="square" rtlCol="0">
              <a:spAutoFit/>
            </a:bodyPr>
            <a:lstStyle/>
            <a:p>
              <a:r>
                <a:rPr lang="en-US" b="1" dirty="0">
                  <a:latin typeface="Lucida Console" panose="020B0609040504020204" pitchFamily="49" charset="0"/>
                </a:rPr>
                <a:t>f()</a:t>
              </a:r>
              <a:r>
                <a:rPr lang="en-US" b="1" dirty="0">
                  <a:latin typeface="Segoe UI" panose="020B0502040204020203" pitchFamily="34" charset="0"/>
                  <a:cs typeface="Segoe UI" panose="020B0502040204020203" pitchFamily="34" charset="0"/>
                </a:rPr>
                <a:t>’s stack frame</a:t>
              </a:r>
            </a:p>
          </p:txBody>
        </p:sp>
      </p:grpSp>
      <p:sp>
        <p:nvSpPr>
          <p:cNvPr id="44" name="Arrow: Right 43">
            <a:extLst>
              <a:ext uri="{FF2B5EF4-FFF2-40B4-BE49-F238E27FC236}">
                <a16:creationId xmlns:a16="http://schemas.microsoft.com/office/drawing/2014/main" id="{809B4645-CA5F-A490-8DFC-2FEE410D2C4C}"/>
              </a:ext>
            </a:extLst>
          </p:cNvPr>
          <p:cNvSpPr/>
          <p:nvPr/>
        </p:nvSpPr>
        <p:spPr>
          <a:xfrm>
            <a:off x="5244035" y="4172452"/>
            <a:ext cx="929580" cy="33587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Right 44">
            <a:extLst>
              <a:ext uri="{FF2B5EF4-FFF2-40B4-BE49-F238E27FC236}">
                <a16:creationId xmlns:a16="http://schemas.microsoft.com/office/drawing/2014/main" id="{F80D225C-E4F9-3CFA-CA9E-CFB48BEC9D7A}"/>
              </a:ext>
            </a:extLst>
          </p:cNvPr>
          <p:cNvSpPr/>
          <p:nvPr/>
        </p:nvSpPr>
        <p:spPr>
          <a:xfrm>
            <a:off x="5244035" y="4457341"/>
            <a:ext cx="1501355" cy="33587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Right 45">
            <a:extLst>
              <a:ext uri="{FF2B5EF4-FFF2-40B4-BE49-F238E27FC236}">
                <a16:creationId xmlns:a16="http://schemas.microsoft.com/office/drawing/2014/main" id="{3B3C4198-CFBC-423D-2DF9-9FBE3B8EE043}"/>
              </a:ext>
            </a:extLst>
          </p:cNvPr>
          <p:cNvSpPr/>
          <p:nvPr/>
        </p:nvSpPr>
        <p:spPr>
          <a:xfrm>
            <a:off x="5671225" y="42067"/>
            <a:ext cx="502389" cy="33587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Right 46">
            <a:extLst>
              <a:ext uri="{FF2B5EF4-FFF2-40B4-BE49-F238E27FC236}">
                <a16:creationId xmlns:a16="http://schemas.microsoft.com/office/drawing/2014/main" id="{13A84AB9-BDF3-5C55-E076-FE3E738D3F46}"/>
              </a:ext>
            </a:extLst>
          </p:cNvPr>
          <p:cNvSpPr/>
          <p:nvPr/>
        </p:nvSpPr>
        <p:spPr>
          <a:xfrm>
            <a:off x="5671225" y="890908"/>
            <a:ext cx="1039108" cy="33587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Right 47">
            <a:extLst>
              <a:ext uri="{FF2B5EF4-FFF2-40B4-BE49-F238E27FC236}">
                <a16:creationId xmlns:a16="http://schemas.microsoft.com/office/drawing/2014/main" id="{C1C6877C-64C8-CEBB-D7A5-85E21ECB8796}"/>
              </a:ext>
            </a:extLst>
          </p:cNvPr>
          <p:cNvSpPr/>
          <p:nvPr/>
        </p:nvSpPr>
        <p:spPr>
          <a:xfrm>
            <a:off x="5669056" y="1152138"/>
            <a:ext cx="1039108" cy="33587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Right 48">
            <a:extLst>
              <a:ext uri="{FF2B5EF4-FFF2-40B4-BE49-F238E27FC236}">
                <a16:creationId xmlns:a16="http://schemas.microsoft.com/office/drawing/2014/main" id="{1F0695B8-5C77-91BC-4279-49414921B9EC}"/>
              </a:ext>
            </a:extLst>
          </p:cNvPr>
          <p:cNvSpPr/>
          <p:nvPr/>
        </p:nvSpPr>
        <p:spPr>
          <a:xfrm>
            <a:off x="5677450" y="339704"/>
            <a:ext cx="1039108" cy="33587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Right 49">
            <a:extLst>
              <a:ext uri="{FF2B5EF4-FFF2-40B4-BE49-F238E27FC236}">
                <a16:creationId xmlns:a16="http://schemas.microsoft.com/office/drawing/2014/main" id="{4F5B331D-C25C-71D0-7C26-59C2029EB21C}"/>
              </a:ext>
            </a:extLst>
          </p:cNvPr>
          <p:cNvSpPr/>
          <p:nvPr/>
        </p:nvSpPr>
        <p:spPr>
          <a:xfrm>
            <a:off x="5669056" y="615306"/>
            <a:ext cx="1039108" cy="33587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3A6C316-77C9-2FE8-847D-B5EA7E291889}"/>
              </a:ext>
            </a:extLst>
          </p:cNvPr>
          <p:cNvSpPr txBox="1"/>
          <p:nvPr/>
        </p:nvSpPr>
        <p:spPr>
          <a:xfrm>
            <a:off x="1935920" y="2938673"/>
            <a:ext cx="914400" cy="461665"/>
          </a:xfrm>
          <a:prstGeom prst="rect">
            <a:avLst/>
          </a:prstGeom>
          <a:noFill/>
        </p:spPr>
        <p:txBody>
          <a:bodyPr wrap="square" rtlCol="0">
            <a:spAutoFit/>
          </a:bodyPr>
          <a:lstStyle/>
          <a:p>
            <a:pPr algn="ctr"/>
            <a:r>
              <a:rPr lang="en-US" sz="2400" dirty="0">
                <a:latin typeface="Lucida Console" panose="020B0609040504020204" pitchFamily="49" charset="0"/>
              </a:rPr>
              <a:t>42</a:t>
            </a:r>
          </a:p>
        </p:txBody>
      </p:sp>
      <p:sp>
        <p:nvSpPr>
          <p:cNvPr id="53" name="TextBox 52">
            <a:extLst>
              <a:ext uri="{FF2B5EF4-FFF2-40B4-BE49-F238E27FC236}">
                <a16:creationId xmlns:a16="http://schemas.microsoft.com/office/drawing/2014/main" id="{2185F13B-D87B-FCE2-10FD-EC801CC16973}"/>
              </a:ext>
            </a:extLst>
          </p:cNvPr>
          <p:cNvSpPr txBox="1"/>
          <p:nvPr/>
        </p:nvSpPr>
        <p:spPr>
          <a:xfrm>
            <a:off x="1334530" y="3382513"/>
            <a:ext cx="2147086" cy="383060"/>
          </a:xfrm>
          <a:prstGeom prst="rect">
            <a:avLst/>
          </a:prstGeom>
          <a:noFill/>
        </p:spPr>
        <p:txBody>
          <a:bodyPr wrap="square">
            <a:spAutoFit/>
          </a:bodyPr>
          <a:lstStyle/>
          <a:p>
            <a:pPr algn="ctr"/>
            <a:r>
              <a:rPr lang="en-US" dirty="0">
                <a:latin typeface="Lucida Console" panose="020B0609040504020204" pitchFamily="49" charset="0"/>
              </a:rPr>
              <a:t>0x7fffcd443e94</a:t>
            </a:r>
          </a:p>
        </p:txBody>
      </p:sp>
      <p:cxnSp>
        <p:nvCxnSpPr>
          <p:cNvPr id="55" name="Connector: Elbow 54">
            <a:extLst>
              <a:ext uri="{FF2B5EF4-FFF2-40B4-BE49-F238E27FC236}">
                <a16:creationId xmlns:a16="http://schemas.microsoft.com/office/drawing/2014/main" id="{65C528E7-DEA3-A5A5-E523-23A935D9E8C5}"/>
              </a:ext>
            </a:extLst>
          </p:cNvPr>
          <p:cNvCxnSpPr>
            <a:stCxn id="20" idx="3"/>
            <a:endCxn id="19" idx="3"/>
          </p:cNvCxnSpPr>
          <p:nvPr/>
        </p:nvCxnSpPr>
        <p:spPr>
          <a:xfrm flipV="1">
            <a:off x="3490365" y="3169506"/>
            <a:ext cx="1" cy="383060"/>
          </a:xfrm>
          <a:prstGeom prst="bentConnector3">
            <a:avLst>
              <a:gd name="adj1" fmla="val 228601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43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44"/>
                                        </p:tgtEl>
                                        <p:attrNameLst>
                                          <p:attrName>r</p:attrName>
                                        </p:attrNameLst>
                                      </p:cBhvr>
                                    </p:animRot>
                                    <p:animRot by="-240000">
                                      <p:cBhvr>
                                        <p:cTn id="10" dur="200" fill="hold">
                                          <p:stCondLst>
                                            <p:cond delay="200"/>
                                          </p:stCondLst>
                                        </p:cTn>
                                        <p:tgtEl>
                                          <p:spTgt spid="44"/>
                                        </p:tgtEl>
                                        <p:attrNameLst>
                                          <p:attrName>r</p:attrName>
                                        </p:attrNameLst>
                                      </p:cBhvr>
                                    </p:animRot>
                                    <p:animRot by="240000">
                                      <p:cBhvr>
                                        <p:cTn id="11" dur="200" fill="hold">
                                          <p:stCondLst>
                                            <p:cond delay="400"/>
                                          </p:stCondLst>
                                        </p:cTn>
                                        <p:tgtEl>
                                          <p:spTgt spid="44"/>
                                        </p:tgtEl>
                                        <p:attrNameLst>
                                          <p:attrName>r</p:attrName>
                                        </p:attrNameLst>
                                      </p:cBhvr>
                                    </p:animRot>
                                    <p:animRot by="-240000">
                                      <p:cBhvr>
                                        <p:cTn id="12" dur="200" fill="hold">
                                          <p:stCondLst>
                                            <p:cond delay="600"/>
                                          </p:stCondLst>
                                        </p:cTn>
                                        <p:tgtEl>
                                          <p:spTgt spid="44"/>
                                        </p:tgtEl>
                                        <p:attrNameLst>
                                          <p:attrName>r</p:attrName>
                                        </p:attrNameLst>
                                      </p:cBhvr>
                                    </p:animRot>
                                    <p:animRot by="120000">
                                      <p:cBhvr>
                                        <p:cTn id="13" dur="200" fill="hold">
                                          <p:stCondLst>
                                            <p:cond delay="800"/>
                                          </p:stCondLst>
                                        </p:cTn>
                                        <p:tgtEl>
                                          <p:spTgt spid="4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32" presetClass="emph" presetSubtype="0" fill="hold" nodeType="withEffect">
                                  <p:stCondLst>
                                    <p:cond delay="0"/>
                                  </p:stCondLst>
                                  <p:childTnLst>
                                    <p:animRot by="120000">
                                      <p:cBhvr>
                                        <p:cTn id="20" dur="100" fill="hold">
                                          <p:stCondLst>
                                            <p:cond delay="0"/>
                                          </p:stCondLst>
                                        </p:cTn>
                                        <p:tgtEl>
                                          <p:spTgt spid="26"/>
                                        </p:tgtEl>
                                        <p:attrNameLst>
                                          <p:attrName>r</p:attrName>
                                        </p:attrNameLst>
                                      </p:cBhvr>
                                    </p:animRot>
                                    <p:animRot by="-240000">
                                      <p:cBhvr>
                                        <p:cTn id="21" dur="200" fill="hold">
                                          <p:stCondLst>
                                            <p:cond delay="200"/>
                                          </p:stCondLst>
                                        </p:cTn>
                                        <p:tgtEl>
                                          <p:spTgt spid="26"/>
                                        </p:tgtEl>
                                        <p:attrNameLst>
                                          <p:attrName>r</p:attrName>
                                        </p:attrNameLst>
                                      </p:cBhvr>
                                    </p:animRot>
                                    <p:animRot by="240000">
                                      <p:cBhvr>
                                        <p:cTn id="22" dur="200" fill="hold">
                                          <p:stCondLst>
                                            <p:cond delay="400"/>
                                          </p:stCondLst>
                                        </p:cTn>
                                        <p:tgtEl>
                                          <p:spTgt spid="26"/>
                                        </p:tgtEl>
                                        <p:attrNameLst>
                                          <p:attrName>r</p:attrName>
                                        </p:attrNameLst>
                                      </p:cBhvr>
                                    </p:animRot>
                                    <p:animRot by="-240000">
                                      <p:cBhvr>
                                        <p:cTn id="23" dur="200" fill="hold">
                                          <p:stCondLst>
                                            <p:cond delay="600"/>
                                          </p:stCondLst>
                                        </p:cTn>
                                        <p:tgtEl>
                                          <p:spTgt spid="26"/>
                                        </p:tgtEl>
                                        <p:attrNameLst>
                                          <p:attrName>r</p:attrName>
                                        </p:attrNameLst>
                                      </p:cBhvr>
                                    </p:animRot>
                                    <p:animRot by="120000">
                                      <p:cBhvr>
                                        <p:cTn id="24" dur="200" fill="hold">
                                          <p:stCondLst>
                                            <p:cond delay="800"/>
                                          </p:stCondLst>
                                        </p:cTn>
                                        <p:tgtEl>
                                          <p:spTgt spid="26"/>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2" nodeType="clickEffect">
                                  <p:stCondLst>
                                    <p:cond delay="0"/>
                                  </p:stCondLst>
                                  <p:childTnLst>
                                    <p:animEffect transition="out" filter="fade">
                                      <p:cBhvr>
                                        <p:cTn id="28" dur="500"/>
                                        <p:tgtEl>
                                          <p:spTgt spid="44"/>
                                        </p:tgtEl>
                                      </p:cBhvr>
                                    </p:animEffect>
                                    <p:set>
                                      <p:cBhvr>
                                        <p:cTn id="29" dur="1" fill="hold">
                                          <p:stCondLst>
                                            <p:cond delay="499"/>
                                          </p:stCondLst>
                                        </p:cTn>
                                        <p:tgtEl>
                                          <p:spTgt spid="44"/>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32" presetClass="emph" presetSubtype="0" fill="hold" grpId="1" nodeType="withEffect">
                                  <p:stCondLst>
                                    <p:cond delay="0"/>
                                  </p:stCondLst>
                                  <p:childTnLst>
                                    <p:animRot by="120000">
                                      <p:cBhvr>
                                        <p:cTn id="34" dur="100" fill="hold">
                                          <p:stCondLst>
                                            <p:cond delay="0"/>
                                          </p:stCondLst>
                                        </p:cTn>
                                        <p:tgtEl>
                                          <p:spTgt spid="45"/>
                                        </p:tgtEl>
                                        <p:attrNameLst>
                                          <p:attrName>r</p:attrName>
                                        </p:attrNameLst>
                                      </p:cBhvr>
                                    </p:animRot>
                                    <p:animRot by="-240000">
                                      <p:cBhvr>
                                        <p:cTn id="35" dur="200" fill="hold">
                                          <p:stCondLst>
                                            <p:cond delay="200"/>
                                          </p:stCondLst>
                                        </p:cTn>
                                        <p:tgtEl>
                                          <p:spTgt spid="45"/>
                                        </p:tgtEl>
                                        <p:attrNameLst>
                                          <p:attrName>r</p:attrName>
                                        </p:attrNameLst>
                                      </p:cBhvr>
                                    </p:animRot>
                                    <p:animRot by="240000">
                                      <p:cBhvr>
                                        <p:cTn id="36" dur="200" fill="hold">
                                          <p:stCondLst>
                                            <p:cond delay="400"/>
                                          </p:stCondLst>
                                        </p:cTn>
                                        <p:tgtEl>
                                          <p:spTgt spid="45"/>
                                        </p:tgtEl>
                                        <p:attrNameLst>
                                          <p:attrName>r</p:attrName>
                                        </p:attrNameLst>
                                      </p:cBhvr>
                                    </p:animRot>
                                    <p:animRot by="-240000">
                                      <p:cBhvr>
                                        <p:cTn id="37" dur="200" fill="hold">
                                          <p:stCondLst>
                                            <p:cond delay="600"/>
                                          </p:stCondLst>
                                        </p:cTn>
                                        <p:tgtEl>
                                          <p:spTgt spid="45"/>
                                        </p:tgtEl>
                                        <p:attrNameLst>
                                          <p:attrName>r</p:attrName>
                                        </p:attrNameLst>
                                      </p:cBhvr>
                                    </p:animRot>
                                    <p:animRot by="120000">
                                      <p:cBhvr>
                                        <p:cTn id="38" dur="200" fill="hold">
                                          <p:stCondLst>
                                            <p:cond delay="800"/>
                                          </p:stCondLst>
                                        </p:cTn>
                                        <p:tgtEl>
                                          <p:spTgt spid="45"/>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32" presetClass="emph" presetSubtype="0" fill="hold" grpId="1" nodeType="withEffect">
                                  <p:stCondLst>
                                    <p:cond delay="0"/>
                                  </p:stCondLst>
                                  <p:childTnLst>
                                    <p:animRot by="120000">
                                      <p:cBhvr>
                                        <p:cTn id="45" dur="100" fill="hold">
                                          <p:stCondLst>
                                            <p:cond delay="0"/>
                                          </p:stCondLst>
                                        </p:cTn>
                                        <p:tgtEl>
                                          <p:spTgt spid="46"/>
                                        </p:tgtEl>
                                        <p:attrNameLst>
                                          <p:attrName>r</p:attrName>
                                        </p:attrNameLst>
                                      </p:cBhvr>
                                    </p:animRot>
                                    <p:animRot by="-240000">
                                      <p:cBhvr>
                                        <p:cTn id="46" dur="200" fill="hold">
                                          <p:stCondLst>
                                            <p:cond delay="200"/>
                                          </p:stCondLst>
                                        </p:cTn>
                                        <p:tgtEl>
                                          <p:spTgt spid="46"/>
                                        </p:tgtEl>
                                        <p:attrNameLst>
                                          <p:attrName>r</p:attrName>
                                        </p:attrNameLst>
                                      </p:cBhvr>
                                    </p:animRot>
                                    <p:animRot by="240000">
                                      <p:cBhvr>
                                        <p:cTn id="47" dur="200" fill="hold">
                                          <p:stCondLst>
                                            <p:cond delay="400"/>
                                          </p:stCondLst>
                                        </p:cTn>
                                        <p:tgtEl>
                                          <p:spTgt spid="46"/>
                                        </p:tgtEl>
                                        <p:attrNameLst>
                                          <p:attrName>r</p:attrName>
                                        </p:attrNameLst>
                                      </p:cBhvr>
                                    </p:animRot>
                                    <p:animRot by="-240000">
                                      <p:cBhvr>
                                        <p:cTn id="48" dur="200" fill="hold">
                                          <p:stCondLst>
                                            <p:cond delay="600"/>
                                          </p:stCondLst>
                                        </p:cTn>
                                        <p:tgtEl>
                                          <p:spTgt spid="46"/>
                                        </p:tgtEl>
                                        <p:attrNameLst>
                                          <p:attrName>r</p:attrName>
                                        </p:attrNameLst>
                                      </p:cBhvr>
                                    </p:animRot>
                                    <p:animRot by="120000">
                                      <p:cBhvr>
                                        <p:cTn id="49" dur="200" fill="hold">
                                          <p:stCondLst>
                                            <p:cond delay="800"/>
                                          </p:stCondLst>
                                        </p:cTn>
                                        <p:tgtEl>
                                          <p:spTgt spid="46"/>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32" presetClass="emph" presetSubtype="0" fill="hold" nodeType="withEffect">
                                  <p:stCondLst>
                                    <p:cond delay="0"/>
                                  </p:stCondLst>
                                  <p:childTnLst>
                                    <p:animRot by="120000">
                                      <p:cBhvr>
                                        <p:cTn id="56" dur="100" fill="hold">
                                          <p:stCondLst>
                                            <p:cond delay="0"/>
                                          </p:stCondLst>
                                        </p:cTn>
                                        <p:tgtEl>
                                          <p:spTgt spid="34"/>
                                        </p:tgtEl>
                                        <p:attrNameLst>
                                          <p:attrName>r</p:attrName>
                                        </p:attrNameLst>
                                      </p:cBhvr>
                                    </p:animRot>
                                    <p:animRot by="-240000">
                                      <p:cBhvr>
                                        <p:cTn id="57" dur="200" fill="hold">
                                          <p:stCondLst>
                                            <p:cond delay="200"/>
                                          </p:stCondLst>
                                        </p:cTn>
                                        <p:tgtEl>
                                          <p:spTgt spid="34"/>
                                        </p:tgtEl>
                                        <p:attrNameLst>
                                          <p:attrName>r</p:attrName>
                                        </p:attrNameLst>
                                      </p:cBhvr>
                                    </p:animRot>
                                    <p:animRot by="240000">
                                      <p:cBhvr>
                                        <p:cTn id="58" dur="200" fill="hold">
                                          <p:stCondLst>
                                            <p:cond delay="400"/>
                                          </p:stCondLst>
                                        </p:cTn>
                                        <p:tgtEl>
                                          <p:spTgt spid="34"/>
                                        </p:tgtEl>
                                        <p:attrNameLst>
                                          <p:attrName>r</p:attrName>
                                        </p:attrNameLst>
                                      </p:cBhvr>
                                    </p:animRot>
                                    <p:animRot by="-240000">
                                      <p:cBhvr>
                                        <p:cTn id="59" dur="200" fill="hold">
                                          <p:stCondLst>
                                            <p:cond delay="600"/>
                                          </p:stCondLst>
                                        </p:cTn>
                                        <p:tgtEl>
                                          <p:spTgt spid="34"/>
                                        </p:tgtEl>
                                        <p:attrNameLst>
                                          <p:attrName>r</p:attrName>
                                        </p:attrNameLst>
                                      </p:cBhvr>
                                    </p:animRot>
                                    <p:animRot by="120000">
                                      <p:cBhvr>
                                        <p:cTn id="60" dur="200" fill="hold">
                                          <p:stCondLst>
                                            <p:cond delay="800"/>
                                          </p:stCondLst>
                                        </p:cTn>
                                        <p:tgtEl>
                                          <p:spTgt spid="34"/>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2" nodeType="clickEffect">
                                  <p:stCondLst>
                                    <p:cond delay="0"/>
                                  </p:stCondLst>
                                  <p:childTnLst>
                                    <p:animEffect transition="out" filter="fade">
                                      <p:cBhvr>
                                        <p:cTn id="64" dur="500"/>
                                        <p:tgtEl>
                                          <p:spTgt spid="46"/>
                                        </p:tgtEl>
                                      </p:cBhvr>
                                    </p:animEffect>
                                    <p:set>
                                      <p:cBhvr>
                                        <p:cTn id="65" dur="1" fill="hold">
                                          <p:stCondLst>
                                            <p:cond delay="499"/>
                                          </p:stCondLst>
                                        </p:cTn>
                                        <p:tgtEl>
                                          <p:spTgt spid="46"/>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par>
                                <p:cTn id="69" presetID="32" presetClass="emph" presetSubtype="0" fill="hold" grpId="1" nodeType="withEffect">
                                  <p:stCondLst>
                                    <p:cond delay="0"/>
                                  </p:stCondLst>
                                  <p:childTnLst>
                                    <p:animRot by="120000">
                                      <p:cBhvr>
                                        <p:cTn id="70" dur="100" fill="hold">
                                          <p:stCondLst>
                                            <p:cond delay="0"/>
                                          </p:stCondLst>
                                        </p:cTn>
                                        <p:tgtEl>
                                          <p:spTgt spid="49"/>
                                        </p:tgtEl>
                                        <p:attrNameLst>
                                          <p:attrName>r</p:attrName>
                                        </p:attrNameLst>
                                      </p:cBhvr>
                                    </p:animRot>
                                    <p:animRot by="-240000">
                                      <p:cBhvr>
                                        <p:cTn id="71" dur="200" fill="hold">
                                          <p:stCondLst>
                                            <p:cond delay="200"/>
                                          </p:stCondLst>
                                        </p:cTn>
                                        <p:tgtEl>
                                          <p:spTgt spid="49"/>
                                        </p:tgtEl>
                                        <p:attrNameLst>
                                          <p:attrName>r</p:attrName>
                                        </p:attrNameLst>
                                      </p:cBhvr>
                                    </p:animRot>
                                    <p:animRot by="240000">
                                      <p:cBhvr>
                                        <p:cTn id="72" dur="200" fill="hold">
                                          <p:stCondLst>
                                            <p:cond delay="400"/>
                                          </p:stCondLst>
                                        </p:cTn>
                                        <p:tgtEl>
                                          <p:spTgt spid="49"/>
                                        </p:tgtEl>
                                        <p:attrNameLst>
                                          <p:attrName>r</p:attrName>
                                        </p:attrNameLst>
                                      </p:cBhvr>
                                    </p:animRot>
                                    <p:animRot by="-240000">
                                      <p:cBhvr>
                                        <p:cTn id="73" dur="200" fill="hold">
                                          <p:stCondLst>
                                            <p:cond delay="600"/>
                                          </p:stCondLst>
                                        </p:cTn>
                                        <p:tgtEl>
                                          <p:spTgt spid="49"/>
                                        </p:tgtEl>
                                        <p:attrNameLst>
                                          <p:attrName>r</p:attrName>
                                        </p:attrNameLst>
                                      </p:cBhvr>
                                    </p:animRot>
                                    <p:animRot by="120000">
                                      <p:cBhvr>
                                        <p:cTn id="74" dur="200" fill="hold">
                                          <p:stCondLst>
                                            <p:cond delay="800"/>
                                          </p:stCondLst>
                                        </p:cTn>
                                        <p:tgtEl>
                                          <p:spTgt spid="49"/>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50" presetClass="entr" presetSubtype="0" decel="100000" fill="hold" grpId="0" nodeType="click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1000" fill="hold"/>
                                        <p:tgtEl>
                                          <p:spTgt spid="51"/>
                                        </p:tgtEl>
                                        <p:attrNameLst>
                                          <p:attrName>ppt_w</p:attrName>
                                        </p:attrNameLst>
                                      </p:cBhvr>
                                      <p:tavLst>
                                        <p:tav tm="0">
                                          <p:val>
                                            <p:strVal val="#ppt_w+.3"/>
                                          </p:val>
                                        </p:tav>
                                        <p:tav tm="100000">
                                          <p:val>
                                            <p:strVal val="#ppt_w"/>
                                          </p:val>
                                        </p:tav>
                                      </p:tavLst>
                                    </p:anim>
                                    <p:anim calcmode="lin" valueType="num">
                                      <p:cBhvr>
                                        <p:cTn id="80" dur="1000" fill="hold"/>
                                        <p:tgtEl>
                                          <p:spTgt spid="51"/>
                                        </p:tgtEl>
                                        <p:attrNameLst>
                                          <p:attrName>ppt_h</p:attrName>
                                        </p:attrNameLst>
                                      </p:cBhvr>
                                      <p:tavLst>
                                        <p:tav tm="0">
                                          <p:val>
                                            <p:strVal val="#ppt_h"/>
                                          </p:val>
                                        </p:tav>
                                        <p:tav tm="100000">
                                          <p:val>
                                            <p:strVal val="#ppt_h"/>
                                          </p:val>
                                        </p:tav>
                                      </p:tavLst>
                                    </p:anim>
                                    <p:animEffect transition="in" filter="fade">
                                      <p:cBhvr>
                                        <p:cTn id="81" dur="1000"/>
                                        <p:tgtEl>
                                          <p:spTgt spid="5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2" nodeType="clickEffect">
                                  <p:stCondLst>
                                    <p:cond delay="0"/>
                                  </p:stCondLst>
                                  <p:childTnLst>
                                    <p:animEffect transition="out" filter="fade">
                                      <p:cBhvr>
                                        <p:cTn id="85" dur="500"/>
                                        <p:tgtEl>
                                          <p:spTgt spid="49"/>
                                        </p:tgtEl>
                                      </p:cBhvr>
                                    </p:animEffect>
                                    <p:set>
                                      <p:cBhvr>
                                        <p:cTn id="86" dur="1" fill="hold">
                                          <p:stCondLst>
                                            <p:cond delay="499"/>
                                          </p:stCondLst>
                                        </p:cTn>
                                        <p:tgtEl>
                                          <p:spTgt spid="49"/>
                                        </p:tgtEl>
                                        <p:attrNameLst>
                                          <p:attrName>style.visibility</p:attrName>
                                        </p:attrNameLst>
                                      </p:cBhvr>
                                      <p:to>
                                        <p:strVal val="hidden"/>
                                      </p:to>
                                    </p:set>
                                  </p:childTnLst>
                                </p:cTn>
                              </p:par>
                              <p:par>
                                <p:cTn id="87" presetID="10" presetClass="entr" presetSubtype="0" fill="hold" grpId="0" nodeType="with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fade">
                                      <p:cBhvr>
                                        <p:cTn id="89" dur="500"/>
                                        <p:tgtEl>
                                          <p:spTgt spid="50"/>
                                        </p:tgtEl>
                                      </p:cBhvr>
                                    </p:animEffect>
                                  </p:childTnLst>
                                </p:cTn>
                              </p:par>
                              <p:par>
                                <p:cTn id="90" presetID="32" presetClass="emph" presetSubtype="0" fill="hold" grpId="1" nodeType="withEffect">
                                  <p:stCondLst>
                                    <p:cond delay="0"/>
                                  </p:stCondLst>
                                  <p:childTnLst>
                                    <p:animRot by="120000">
                                      <p:cBhvr>
                                        <p:cTn id="91" dur="100" fill="hold">
                                          <p:stCondLst>
                                            <p:cond delay="0"/>
                                          </p:stCondLst>
                                        </p:cTn>
                                        <p:tgtEl>
                                          <p:spTgt spid="50"/>
                                        </p:tgtEl>
                                        <p:attrNameLst>
                                          <p:attrName>r</p:attrName>
                                        </p:attrNameLst>
                                      </p:cBhvr>
                                    </p:animRot>
                                    <p:animRot by="-240000">
                                      <p:cBhvr>
                                        <p:cTn id="92" dur="200" fill="hold">
                                          <p:stCondLst>
                                            <p:cond delay="200"/>
                                          </p:stCondLst>
                                        </p:cTn>
                                        <p:tgtEl>
                                          <p:spTgt spid="50"/>
                                        </p:tgtEl>
                                        <p:attrNameLst>
                                          <p:attrName>r</p:attrName>
                                        </p:attrNameLst>
                                      </p:cBhvr>
                                    </p:animRot>
                                    <p:animRot by="240000">
                                      <p:cBhvr>
                                        <p:cTn id="93" dur="200" fill="hold">
                                          <p:stCondLst>
                                            <p:cond delay="400"/>
                                          </p:stCondLst>
                                        </p:cTn>
                                        <p:tgtEl>
                                          <p:spTgt spid="50"/>
                                        </p:tgtEl>
                                        <p:attrNameLst>
                                          <p:attrName>r</p:attrName>
                                        </p:attrNameLst>
                                      </p:cBhvr>
                                    </p:animRot>
                                    <p:animRot by="-240000">
                                      <p:cBhvr>
                                        <p:cTn id="94" dur="200" fill="hold">
                                          <p:stCondLst>
                                            <p:cond delay="600"/>
                                          </p:stCondLst>
                                        </p:cTn>
                                        <p:tgtEl>
                                          <p:spTgt spid="50"/>
                                        </p:tgtEl>
                                        <p:attrNameLst>
                                          <p:attrName>r</p:attrName>
                                        </p:attrNameLst>
                                      </p:cBhvr>
                                    </p:animRot>
                                    <p:animRot by="120000">
                                      <p:cBhvr>
                                        <p:cTn id="95" dur="200" fill="hold">
                                          <p:stCondLst>
                                            <p:cond delay="800"/>
                                          </p:stCondLst>
                                        </p:cTn>
                                        <p:tgtEl>
                                          <p:spTgt spid="50"/>
                                        </p:tgtEl>
                                        <p:attrNameLst>
                                          <p:attrName>r</p:attrName>
                                        </p:attrNameLst>
                                      </p:cBhvr>
                                    </p:animRot>
                                  </p:childTnLst>
                                </p:cTn>
                              </p:par>
                            </p:childTnLst>
                          </p:cTn>
                        </p:par>
                      </p:childTnLst>
                    </p:cTn>
                  </p:par>
                  <p:par>
                    <p:cTn id="96" fill="hold">
                      <p:stCondLst>
                        <p:cond delay="indefinite"/>
                      </p:stCondLst>
                      <p:childTnLst>
                        <p:par>
                          <p:cTn id="97" fill="hold">
                            <p:stCondLst>
                              <p:cond delay="0"/>
                            </p:stCondLst>
                            <p:childTnLst>
                              <p:par>
                                <p:cTn id="98" presetID="50" presetClass="entr" presetSubtype="0" decel="100000" fill="hold" grpId="0" nodeType="clickEffect">
                                  <p:stCondLst>
                                    <p:cond delay="0"/>
                                  </p:stCondLst>
                                  <p:childTnLst>
                                    <p:set>
                                      <p:cBhvr>
                                        <p:cTn id="99" dur="1" fill="hold">
                                          <p:stCondLst>
                                            <p:cond delay="0"/>
                                          </p:stCondLst>
                                        </p:cTn>
                                        <p:tgtEl>
                                          <p:spTgt spid="53"/>
                                        </p:tgtEl>
                                        <p:attrNameLst>
                                          <p:attrName>style.visibility</p:attrName>
                                        </p:attrNameLst>
                                      </p:cBhvr>
                                      <p:to>
                                        <p:strVal val="visible"/>
                                      </p:to>
                                    </p:set>
                                    <p:anim calcmode="lin" valueType="num">
                                      <p:cBhvr>
                                        <p:cTn id="100" dur="1000" fill="hold"/>
                                        <p:tgtEl>
                                          <p:spTgt spid="53"/>
                                        </p:tgtEl>
                                        <p:attrNameLst>
                                          <p:attrName>ppt_w</p:attrName>
                                        </p:attrNameLst>
                                      </p:cBhvr>
                                      <p:tavLst>
                                        <p:tav tm="0">
                                          <p:val>
                                            <p:strVal val="#ppt_w+.3"/>
                                          </p:val>
                                        </p:tav>
                                        <p:tav tm="100000">
                                          <p:val>
                                            <p:strVal val="#ppt_w"/>
                                          </p:val>
                                        </p:tav>
                                      </p:tavLst>
                                    </p:anim>
                                    <p:anim calcmode="lin" valueType="num">
                                      <p:cBhvr>
                                        <p:cTn id="101" dur="1000" fill="hold"/>
                                        <p:tgtEl>
                                          <p:spTgt spid="53"/>
                                        </p:tgtEl>
                                        <p:attrNameLst>
                                          <p:attrName>ppt_h</p:attrName>
                                        </p:attrNameLst>
                                      </p:cBhvr>
                                      <p:tavLst>
                                        <p:tav tm="0">
                                          <p:val>
                                            <p:strVal val="#ppt_h"/>
                                          </p:val>
                                        </p:tav>
                                        <p:tav tm="100000">
                                          <p:val>
                                            <p:strVal val="#ppt_h"/>
                                          </p:val>
                                        </p:tav>
                                      </p:tavLst>
                                    </p:anim>
                                    <p:animEffect transition="in" filter="fade">
                                      <p:cBhvr>
                                        <p:cTn id="102" dur="1000"/>
                                        <p:tgtEl>
                                          <p:spTgt spid="53"/>
                                        </p:tgtEl>
                                      </p:cBhvr>
                                    </p:animEffect>
                                  </p:childTnLst>
                                </p:cTn>
                              </p:par>
                              <p:par>
                                <p:cTn id="103" presetID="50" presetClass="entr" presetSubtype="0" decel="10000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 calcmode="lin" valueType="num">
                                      <p:cBhvr>
                                        <p:cTn id="105" dur="1000" fill="hold"/>
                                        <p:tgtEl>
                                          <p:spTgt spid="55"/>
                                        </p:tgtEl>
                                        <p:attrNameLst>
                                          <p:attrName>ppt_w</p:attrName>
                                        </p:attrNameLst>
                                      </p:cBhvr>
                                      <p:tavLst>
                                        <p:tav tm="0">
                                          <p:val>
                                            <p:strVal val="#ppt_w+.3"/>
                                          </p:val>
                                        </p:tav>
                                        <p:tav tm="100000">
                                          <p:val>
                                            <p:strVal val="#ppt_w"/>
                                          </p:val>
                                        </p:tav>
                                      </p:tavLst>
                                    </p:anim>
                                    <p:anim calcmode="lin" valueType="num">
                                      <p:cBhvr>
                                        <p:cTn id="106" dur="1000" fill="hold"/>
                                        <p:tgtEl>
                                          <p:spTgt spid="55"/>
                                        </p:tgtEl>
                                        <p:attrNameLst>
                                          <p:attrName>ppt_h</p:attrName>
                                        </p:attrNameLst>
                                      </p:cBhvr>
                                      <p:tavLst>
                                        <p:tav tm="0">
                                          <p:val>
                                            <p:strVal val="#ppt_h"/>
                                          </p:val>
                                        </p:tav>
                                        <p:tav tm="100000">
                                          <p:val>
                                            <p:strVal val="#ppt_h"/>
                                          </p:val>
                                        </p:tav>
                                      </p:tavLst>
                                    </p:anim>
                                    <p:animEffect transition="in" filter="fade">
                                      <p:cBhvr>
                                        <p:cTn id="107" dur="1000"/>
                                        <p:tgtEl>
                                          <p:spTgt spid="5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2" nodeType="clickEffect">
                                  <p:stCondLst>
                                    <p:cond delay="0"/>
                                  </p:stCondLst>
                                  <p:childTnLst>
                                    <p:animEffect transition="out" filter="fade">
                                      <p:cBhvr>
                                        <p:cTn id="111" dur="500"/>
                                        <p:tgtEl>
                                          <p:spTgt spid="50"/>
                                        </p:tgtEl>
                                      </p:cBhvr>
                                    </p:animEffect>
                                    <p:set>
                                      <p:cBhvr>
                                        <p:cTn id="112" dur="1" fill="hold">
                                          <p:stCondLst>
                                            <p:cond delay="499"/>
                                          </p:stCondLst>
                                        </p:cTn>
                                        <p:tgtEl>
                                          <p:spTgt spid="50"/>
                                        </p:tgtEl>
                                        <p:attrNameLst>
                                          <p:attrName>style.visibility</p:attrName>
                                        </p:attrNameLst>
                                      </p:cBhvr>
                                      <p:to>
                                        <p:strVal val="hidden"/>
                                      </p:to>
                                    </p:set>
                                  </p:childTnLst>
                                </p:cTn>
                              </p:par>
                              <p:par>
                                <p:cTn id="113" presetID="10" presetClass="entr" presetSubtype="0"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fade">
                                      <p:cBhvr>
                                        <p:cTn id="115" dur="500"/>
                                        <p:tgtEl>
                                          <p:spTgt spid="47"/>
                                        </p:tgtEl>
                                      </p:cBhvr>
                                    </p:animEffect>
                                  </p:childTnLst>
                                </p:cTn>
                              </p:par>
                              <p:par>
                                <p:cTn id="116" presetID="32" presetClass="emph" presetSubtype="0" fill="hold" grpId="1" nodeType="withEffect">
                                  <p:stCondLst>
                                    <p:cond delay="0"/>
                                  </p:stCondLst>
                                  <p:childTnLst>
                                    <p:animRot by="120000">
                                      <p:cBhvr>
                                        <p:cTn id="117" dur="100" fill="hold">
                                          <p:stCondLst>
                                            <p:cond delay="0"/>
                                          </p:stCondLst>
                                        </p:cTn>
                                        <p:tgtEl>
                                          <p:spTgt spid="47"/>
                                        </p:tgtEl>
                                        <p:attrNameLst>
                                          <p:attrName>r</p:attrName>
                                        </p:attrNameLst>
                                      </p:cBhvr>
                                    </p:animRot>
                                    <p:animRot by="-240000">
                                      <p:cBhvr>
                                        <p:cTn id="118" dur="200" fill="hold">
                                          <p:stCondLst>
                                            <p:cond delay="200"/>
                                          </p:stCondLst>
                                        </p:cTn>
                                        <p:tgtEl>
                                          <p:spTgt spid="47"/>
                                        </p:tgtEl>
                                        <p:attrNameLst>
                                          <p:attrName>r</p:attrName>
                                        </p:attrNameLst>
                                      </p:cBhvr>
                                    </p:animRot>
                                    <p:animRot by="240000">
                                      <p:cBhvr>
                                        <p:cTn id="119" dur="200" fill="hold">
                                          <p:stCondLst>
                                            <p:cond delay="400"/>
                                          </p:stCondLst>
                                        </p:cTn>
                                        <p:tgtEl>
                                          <p:spTgt spid="47"/>
                                        </p:tgtEl>
                                        <p:attrNameLst>
                                          <p:attrName>r</p:attrName>
                                        </p:attrNameLst>
                                      </p:cBhvr>
                                    </p:animRot>
                                    <p:animRot by="-240000">
                                      <p:cBhvr>
                                        <p:cTn id="120" dur="200" fill="hold">
                                          <p:stCondLst>
                                            <p:cond delay="600"/>
                                          </p:stCondLst>
                                        </p:cTn>
                                        <p:tgtEl>
                                          <p:spTgt spid="47"/>
                                        </p:tgtEl>
                                        <p:attrNameLst>
                                          <p:attrName>r</p:attrName>
                                        </p:attrNameLst>
                                      </p:cBhvr>
                                    </p:animRot>
                                    <p:animRot by="120000">
                                      <p:cBhvr>
                                        <p:cTn id="121" dur="200" fill="hold">
                                          <p:stCondLst>
                                            <p:cond delay="800"/>
                                          </p:stCondLst>
                                        </p:cTn>
                                        <p:tgtEl>
                                          <p:spTgt spid="47"/>
                                        </p:tgtEl>
                                        <p:attrNameLst>
                                          <p:attrName>r</p:attrName>
                                        </p:attrNameLst>
                                      </p:cBhvr>
                                    </p:animRo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childTnLst>
                                    <p:set>
                                      <p:cBhvr>
                                        <p:cTn id="125" dur="1" fill="hold">
                                          <p:stCondLst>
                                            <p:cond delay="0"/>
                                          </p:stCondLst>
                                        </p:cTn>
                                        <p:tgtEl>
                                          <p:spTgt spid="6">
                                            <p:txEl>
                                              <p:pRg st="0" end="0"/>
                                            </p:txEl>
                                          </p:spTgt>
                                        </p:tgtEl>
                                        <p:attrNameLst>
                                          <p:attrName>style.visibility</p:attrName>
                                        </p:attrNameLst>
                                      </p:cBhvr>
                                      <p:to>
                                        <p:strVal val="visible"/>
                                      </p:to>
                                    </p:set>
                                    <p:animEffect transition="in" filter="wipe(left)">
                                      <p:cBhvr>
                                        <p:cTn id="126" dur="500"/>
                                        <p:tgtEl>
                                          <p:spTgt spid="6">
                                            <p:txEl>
                                              <p:pRg st="0" end="0"/>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grpId="2" nodeType="clickEffect">
                                  <p:stCondLst>
                                    <p:cond delay="0"/>
                                  </p:stCondLst>
                                  <p:childTnLst>
                                    <p:animEffect transition="out" filter="fade">
                                      <p:cBhvr>
                                        <p:cTn id="130" dur="500"/>
                                        <p:tgtEl>
                                          <p:spTgt spid="47"/>
                                        </p:tgtEl>
                                      </p:cBhvr>
                                    </p:animEffect>
                                    <p:set>
                                      <p:cBhvr>
                                        <p:cTn id="131" dur="1" fill="hold">
                                          <p:stCondLst>
                                            <p:cond delay="499"/>
                                          </p:stCondLst>
                                        </p:cTn>
                                        <p:tgtEl>
                                          <p:spTgt spid="47"/>
                                        </p:tgtEl>
                                        <p:attrNameLst>
                                          <p:attrName>style.visibility</p:attrName>
                                        </p:attrNameLst>
                                      </p:cBhvr>
                                      <p:to>
                                        <p:strVal val="hidden"/>
                                      </p:to>
                                    </p:set>
                                  </p:childTnLst>
                                </p:cTn>
                              </p:par>
                              <p:par>
                                <p:cTn id="132" presetID="10" presetClass="entr" presetSubtype="0" fill="hold" grpId="0" nodeType="withEffect">
                                  <p:stCondLst>
                                    <p:cond delay="0"/>
                                  </p:stCondLst>
                                  <p:childTnLst>
                                    <p:set>
                                      <p:cBhvr>
                                        <p:cTn id="133" dur="1" fill="hold">
                                          <p:stCondLst>
                                            <p:cond delay="0"/>
                                          </p:stCondLst>
                                        </p:cTn>
                                        <p:tgtEl>
                                          <p:spTgt spid="48"/>
                                        </p:tgtEl>
                                        <p:attrNameLst>
                                          <p:attrName>style.visibility</p:attrName>
                                        </p:attrNameLst>
                                      </p:cBhvr>
                                      <p:to>
                                        <p:strVal val="visible"/>
                                      </p:to>
                                    </p:set>
                                    <p:animEffect transition="in" filter="fade">
                                      <p:cBhvr>
                                        <p:cTn id="134" dur="500"/>
                                        <p:tgtEl>
                                          <p:spTgt spid="48"/>
                                        </p:tgtEl>
                                      </p:cBhvr>
                                    </p:animEffect>
                                  </p:childTnLst>
                                </p:cTn>
                              </p:par>
                              <p:par>
                                <p:cTn id="135" presetID="32" presetClass="emph" presetSubtype="0" fill="hold" grpId="1" nodeType="withEffect">
                                  <p:stCondLst>
                                    <p:cond delay="0"/>
                                  </p:stCondLst>
                                  <p:childTnLst>
                                    <p:animRot by="120000">
                                      <p:cBhvr>
                                        <p:cTn id="136" dur="100" fill="hold">
                                          <p:stCondLst>
                                            <p:cond delay="0"/>
                                          </p:stCondLst>
                                        </p:cTn>
                                        <p:tgtEl>
                                          <p:spTgt spid="48"/>
                                        </p:tgtEl>
                                        <p:attrNameLst>
                                          <p:attrName>r</p:attrName>
                                        </p:attrNameLst>
                                      </p:cBhvr>
                                    </p:animRot>
                                    <p:animRot by="-240000">
                                      <p:cBhvr>
                                        <p:cTn id="137" dur="200" fill="hold">
                                          <p:stCondLst>
                                            <p:cond delay="200"/>
                                          </p:stCondLst>
                                        </p:cTn>
                                        <p:tgtEl>
                                          <p:spTgt spid="48"/>
                                        </p:tgtEl>
                                        <p:attrNameLst>
                                          <p:attrName>r</p:attrName>
                                        </p:attrNameLst>
                                      </p:cBhvr>
                                    </p:animRot>
                                    <p:animRot by="240000">
                                      <p:cBhvr>
                                        <p:cTn id="138" dur="200" fill="hold">
                                          <p:stCondLst>
                                            <p:cond delay="400"/>
                                          </p:stCondLst>
                                        </p:cTn>
                                        <p:tgtEl>
                                          <p:spTgt spid="48"/>
                                        </p:tgtEl>
                                        <p:attrNameLst>
                                          <p:attrName>r</p:attrName>
                                        </p:attrNameLst>
                                      </p:cBhvr>
                                    </p:animRot>
                                    <p:animRot by="-240000">
                                      <p:cBhvr>
                                        <p:cTn id="139" dur="200" fill="hold">
                                          <p:stCondLst>
                                            <p:cond delay="600"/>
                                          </p:stCondLst>
                                        </p:cTn>
                                        <p:tgtEl>
                                          <p:spTgt spid="48"/>
                                        </p:tgtEl>
                                        <p:attrNameLst>
                                          <p:attrName>r</p:attrName>
                                        </p:attrNameLst>
                                      </p:cBhvr>
                                    </p:animRot>
                                    <p:animRot by="120000">
                                      <p:cBhvr>
                                        <p:cTn id="140" dur="200" fill="hold">
                                          <p:stCondLst>
                                            <p:cond delay="800"/>
                                          </p:stCondLst>
                                        </p:cTn>
                                        <p:tgtEl>
                                          <p:spTgt spid="48"/>
                                        </p:tgtEl>
                                        <p:attrNameLst>
                                          <p:attrName>r</p:attrName>
                                        </p:attrNameLst>
                                      </p:cBhvr>
                                    </p:animRot>
                                  </p:childTnLst>
                                </p:cTn>
                              </p:par>
                            </p:childTnLst>
                          </p:cTn>
                        </p:par>
                      </p:childTnLst>
                    </p:cTn>
                  </p:par>
                  <p:par>
                    <p:cTn id="141" fill="hold">
                      <p:stCondLst>
                        <p:cond delay="indefinite"/>
                      </p:stCondLst>
                      <p:childTnLst>
                        <p:par>
                          <p:cTn id="142" fill="hold">
                            <p:stCondLst>
                              <p:cond delay="0"/>
                            </p:stCondLst>
                            <p:childTnLst>
                              <p:par>
                                <p:cTn id="143" presetID="42" presetClass="exit" presetSubtype="0" fill="hold" nodeType="clickEffect">
                                  <p:stCondLst>
                                    <p:cond delay="0"/>
                                  </p:stCondLst>
                                  <p:childTnLst>
                                    <p:animEffect transition="out" filter="fade">
                                      <p:cBhvr>
                                        <p:cTn id="144" dur="1000"/>
                                        <p:tgtEl>
                                          <p:spTgt spid="34"/>
                                        </p:tgtEl>
                                      </p:cBhvr>
                                    </p:animEffect>
                                    <p:anim calcmode="lin" valueType="num">
                                      <p:cBhvr>
                                        <p:cTn id="145" dur="1000"/>
                                        <p:tgtEl>
                                          <p:spTgt spid="34"/>
                                        </p:tgtEl>
                                        <p:attrNameLst>
                                          <p:attrName>ppt_x</p:attrName>
                                        </p:attrNameLst>
                                      </p:cBhvr>
                                      <p:tavLst>
                                        <p:tav tm="0">
                                          <p:val>
                                            <p:strVal val="ppt_x"/>
                                          </p:val>
                                        </p:tav>
                                        <p:tav tm="100000">
                                          <p:val>
                                            <p:strVal val="ppt_x"/>
                                          </p:val>
                                        </p:tav>
                                      </p:tavLst>
                                    </p:anim>
                                    <p:anim calcmode="lin" valueType="num">
                                      <p:cBhvr>
                                        <p:cTn id="146" dur="1000"/>
                                        <p:tgtEl>
                                          <p:spTgt spid="34"/>
                                        </p:tgtEl>
                                        <p:attrNameLst>
                                          <p:attrName>ppt_y</p:attrName>
                                        </p:attrNameLst>
                                      </p:cBhvr>
                                      <p:tavLst>
                                        <p:tav tm="0">
                                          <p:val>
                                            <p:strVal val="ppt_y"/>
                                          </p:val>
                                        </p:tav>
                                        <p:tav tm="100000">
                                          <p:val>
                                            <p:strVal val="ppt_y+.1"/>
                                          </p:val>
                                        </p:tav>
                                      </p:tavLst>
                                    </p:anim>
                                    <p:set>
                                      <p:cBhvr>
                                        <p:cTn id="147" dur="1" fill="hold">
                                          <p:stCondLst>
                                            <p:cond delay="999"/>
                                          </p:stCondLst>
                                        </p:cTn>
                                        <p:tgtEl>
                                          <p:spTgt spid="34"/>
                                        </p:tgtEl>
                                        <p:attrNameLst>
                                          <p:attrName>style.visibility</p:attrName>
                                        </p:attrNameLst>
                                      </p:cBhvr>
                                      <p:to>
                                        <p:strVal val="hidden"/>
                                      </p:to>
                                    </p:set>
                                  </p:childTnLst>
                                </p:cTn>
                              </p:par>
                              <p:par>
                                <p:cTn id="148" presetID="42" presetClass="exit" presetSubtype="0" fill="hold" nodeType="withEffect">
                                  <p:stCondLst>
                                    <p:cond delay="0"/>
                                  </p:stCondLst>
                                  <p:childTnLst>
                                    <p:animEffect transition="out" filter="fade">
                                      <p:cBhvr>
                                        <p:cTn id="149" dur="1000"/>
                                        <p:tgtEl>
                                          <p:spTgt spid="55"/>
                                        </p:tgtEl>
                                      </p:cBhvr>
                                    </p:animEffect>
                                    <p:anim calcmode="lin" valueType="num">
                                      <p:cBhvr>
                                        <p:cTn id="150" dur="1000"/>
                                        <p:tgtEl>
                                          <p:spTgt spid="55"/>
                                        </p:tgtEl>
                                        <p:attrNameLst>
                                          <p:attrName>ppt_x</p:attrName>
                                        </p:attrNameLst>
                                      </p:cBhvr>
                                      <p:tavLst>
                                        <p:tav tm="0">
                                          <p:val>
                                            <p:strVal val="ppt_x"/>
                                          </p:val>
                                        </p:tav>
                                        <p:tav tm="100000">
                                          <p:val>
                                            <p:strVal val="ppt_x"/>
                                          </p:val>
                                        </p:tav>
                                      </p:tavLst>
                                    </p:anim>
                                    <p:anim calcmode="lin" valueType="num">
                                      <p:cBhvr>
                                        <p:cTn id="151" dur="1000"/>
                                        <p:tgtEl>
                                          <p:spTgt spid="55"/>
                                        </p:tgtEl>
                                        <p:attrNameLst>
                                          <p:attrName>ppt_y</p:attrName>
                                        </p:attrNameLst>
                                      </p:cBhvr>
                                      <p:tavLst>
                                        <p:tav tm="0">
                                          <p:val>
                                            <p:strVal val="ppt_y"/>
                                          </p:val>
                                        </p:tav>
                                        <p:tav tm="100000">
                                          <p:val>
                                            <p:strVal val="ppt_y+.1"/>
                                          </p:val>
                                        </p:tav>
                                      </p:tavLst>
                                    </p:anim>
                                    <p:set>
                                      <p:cBhvr>
                                        <p:cTn id="152" dur="1" fill="hold">
                                          <p:stCondLst>
                                            <p:cond delay="9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4" grpId="2" animBg="1"/>
      <p:bldP spid="45" grpId="0" animBg="1"/>
      <p:bldP spid="45" grpId="1" animBg="1"/>
      <p:bldP spid="46" grpId="0" animBg="1"/>
      <p:bldP spid="46" grpId="1" animBg="1"/>
      <p:bldP spid="46" grpId="2" animBg="1"/>
      <p:bldP spid="47" grpId="0" animBg="1"/>
      <p:bldP spid="47" grpId="1" animBg="1"/>
      <p:bldP spid="47" grpId="2" animBg="1"/>
      <p:bldP spid="48" grpId="0" animBg="1"/>
      <p:bldP spid="48" grpId="1" animBg="1"/>
      <p:bldP spid="49" grpId="0" animBg="1"/>
      <p:bldP spid="49" grpId="1" animBg="1"/>
      <p:bldP spid="49" grpId="2" animBg="1"/>
      <p:bldP spid="50" grpId="0" animBg="1"/>
      <p:bldP spid="50" grpId="1" animBg="1"/>
      <p:bldP spid="50" grpId="2" animBg="1"/>
      <p:bldP spid="51"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A68929-4123-2F8D-1B84-B752FFB728C9}"/>
              </a:ext>
            </a:extLst>
          </p:cNvPr>
          <p:cNvSpPr/>
          <p:nvPr/>
        </p:nvSpPr>
        <p:spPr>
          <a:xfrm>
            <a:off x="6096000" y="0"/>
            <a:ext cx="6096000" cy="565155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10E420-22B6-7AFA-086B-ABCDA981E92B}"/>
              </a:ext>
            </a:extLst>
          </p:cNvPr>
          <p:cNvSpPr>
            <a:spLocks noGrp="1"/>
          </p:cNvSpPr>
          <p:nvPr>
            <p:ph type="title"/>
          </p:nvPr>
        </p:nvSpPr>
        <p:spPr>
          <a:xfrm>
            <a:off x="123570" y="0"/>
            <a:ext cx="5486401" cy="1260389"/>
          </a:xfrm>
        </p:spPr>
        <p:txBody>
          <a:bodyPr>
            <a:normAutofit/>
          </a:bodyPr>
          <a:lstStyle/>
          <a:p>
            <a:r>
              <a:rPr lang="en-US" sz="3200" dirty="0"/>
              <a:t>NEVER RETURN A POINTER TO A LOCAL VARIABLE</a:t>
            </a:r>
          </a:p>
        </p:txBody>
      </p:sp>
      <p:sp>
        <p:nvSpPr>
          <p:cNvPr id="4" name="TextBox 3">
            <a:extLst>
              <a:ext uri="{FF2B5EF4-FFF2-40B4-BE49-F238E27FC236}">
                <a16:creationId xmlns:a16="http://schemas.microsoft.com/office/drawing/2014/main" id="{F85307B3-06B1-66BE-384E-F2780ED10B7C}"/>
              </a:ext>
            </a:extLst>
          </p:cNvPr>
          <p:cNvSpPr txBox="1"/>
          <p:nvPr/>
        </p:nvSpPr>
        <p:spPr>
          <a:xfrm>
            <a:off x="6096000" y="25360"/>
            <a:ext cx="6149546" cy="5632311"/>
          </a:xfrm>
          <a:prstGeom prst="rect">
            <a:avLst/>
          </a:prstGeom>
          <a:noFill/>
        </p:spPr>
        <p:txBody>
          <a:bodyPr wrap="square" rtlCol="0">
            <a:spAutoFit/>
          </a:bodyPr>
          <a:lstStyle/>
          <a:p>
            <a:r>
              <a:rPr lang="en-US" dirty="0">
                <a:solidFill>
                  <a:schemeClr val="accent1"/>
                </a:solidFill>
                <a:latin typeface="Lucida Console" panose="020B0609040504020204" pitchFamily="49" charset="0"/>
              </a:rPr>
              <a:t>int*</a:t>
            </a:r>
            <a:r>
              <a:rPr lang="en-US" dirty="0">
                <a:latin typeface="Lucida Console" panose="020B0609040504020204" pitchFamily="49" charset="0"/>
              </a:rPr>
              <a:t> f(</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a:t>
            </a:r>
            <a:r>
              <a:rPr lang="en-US" dirty="0" err="1">
                <a:latin typeface="Lucida Console" panose="020B0609040504020204" pitchFamily="49" charset="0"/>
              </a:rPr>
              <a:t>arg</a:t>
            </a:r>
            <a:r>
              <a:rPr lang="en-US" dirty="0">
                <a:latin typeface="Lucida Console" panose="020B0609040504020204" pitchFamily="49" charset="0"/>
              </a:rPr>
              <a:t>)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local = </a:t>
            </a:r>
            <a:r>
              <a:rPr lang="en-US" dirty="0" err="1">
                <a:latin typeface="Lucida Console" panose="020B0609040504020204" pitchFamily="49" charset="0"/>
              </a:rPr>
              <a:t>arg</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42</a:t>
            </a:r>
            <a:r>
              <a:rPr lang="en-US" dirty="0">
                <a:latin typeface="Lucida Console" panose="020B0609040504020204" pitchFamily="49" charset="0"/>
              </a:rPr>
              <a:t>;</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p = &amp;local;</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"f() &amp;local:\</a:t>
            </a:r>
            <a:r>
              <a:rPr lang="en-US" dirty="0" err="1">
                <a:solidFill>
                  <a:schemeClr val="accent2"/>
                </a:solidFill>
                <a:latin typeface="Lucida Console" panose="020B0609040504020204" pitchFamily="49" charset="0"/>
              </a:rPr>
              <a:t>t%p</a:t>
            </a:r>
            <a:r>
              <a:rPr lang="en-US" dirty="0">
                <a:solidFill>
                  <a:schemeClr val="accent2"/>
                </a:solidFill>
                <a:latin typeface="Lucida Console" panose="020B0609040504020204" pitchFamily="49" charset="0"/>
              </a:rPr>
              <a:t>\n"</a:t>
            </a:r>
            <a:r>
              <a:rPr lang="en-US" dirty="0">
                <a:latin typeface="Lucida Console" panose="020B0609040504020204" pitchFamily="49" charset="0"/>
              </a:rPr>
              <a:t>, p);</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return</a:t>
            </a:r>
            <a:r>
              <a:rPr lang="en-US" dirty="0">
                <a:latin typeface="Lucida Console" panose="020B0609040504020204" pitchFamily="49" charset="0"/>
              </a:rPr>
              <a:t> p; </a:t>
            </a:r>
            <a:r>
              <a:rPr lang="en-US" dirty="0">
                <a:solidFill>
                  <a:srgbClr val="00B050"/>
                </a:solidFill>
                <a:latin typeface="Lucida Console" panose="020B0609040504020204" pitchFamily="49" charset="0"/>
              </a:rPr>
              <a:t>//OH NO</a:t>
            </a:r>
          </a:p>
          <a:p>
            <a:r>
              <a:rPr lang="en-US" dirty="0">
                <a:latin typeface="Lucida Console" panose="020B0609040504020204" pitchFamily="49" charset="0"/>
              </a:rPr>
              <a:t>}</a:t>
            </a:r>
          </a:p>
          <a:p>
            <a:endParaRPr lang="en-US" dirty="0">
              <a:latin typeface="Lucida Console" panose="020B0609040504020204" pitchFamily="49" charset="0"/>
            </a:endParaRPr>
          </a:p>
          <a:p>
            <a:r>
              <a:rPr lang="en-US" dirty="0">
                <a:solidFill>
                  <a:schemeClr val="accent1"/>
                </a:solidFill>
                <a:latin typeface="Lucida Console" panose="020B0609040504020204" pitchFamily="49" charset="0"/>
              </a:rPr>
              <a:t>void</a:t>
            </a:r>
            <a:r>
              <a:rPr lang="en-US" dirty="0">
                <a:latin typeface="Lucida Console" panose="020B0609040504020204" pitchFamily="49" charset="0"/>
              </a:rPr>
              <a:t> g(</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a:t>
            </a:r>
            <a:r>
              <a:rPr lang="en-US" dirty="0" err="1">
                <a:latin typeface="Lucida Console" panose="020B0609040504020204" pitchFamily="49" charset="0"/>
              </a:rPr>
              <a:t>ptr</a:t>
            </a:r>
            <a:r>
              <a:rPr lang="en-US" dirty="0">
                <a:latin typeface="Lucida Console" panose="020B0609040504020204" pitchFamily="49" charset="0"/>
              </a:rPr>
              <a:t>)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local = </a:t>
            </a:r>
            <a:r>
              <a:rPr lang="en-US" dirty="0">
                <a:solidFill>
                  <a:schemeClr val="accent2"/>
                </a:solidFill>
                <a:latin typeface="Lucida Console" panose="020B0609040504020204" pitchFamily="49" charset="0"/>
              </a:rPr>
              <a:t>999</a:t>
            </a:r>
            <a:r>
              <a:rPr lang="en-US" dirty="0">
                <a:latin typeface="Lucida Console" panose="020B0609040504020204" pitchFamily="49" charset="0"/>
              </a:rPr>
              <a:t>;</a:t>
            </a:r>
            <a:endParaRPr lang="en-US" dirty="0">
              <a:solidFill>
                <a:srgbClr val="00B050"/>
              </a:solidFill>
              <a:latin typeface="Lucida Console" panose="020B0609040504020204" pitchFamily="49" charset="0"/>
            </a:endParaRP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p = </a:t>
            </a:r>
            <a:r>
              <a:rPr lang="en-US" dirty="0" err="1">
                <a:latin typeface="Lucida Console" panose="020B0609040504020204" pitchFamily="49" charset="0"/>
              </a:rPr>
              <a:t>ptr</a:t>
            </a:r>
            <a:r>
              <a:rPr lang="en-US" dirty="0">
                <a:latin typeface="Lucida Console" panose="020B0609040504020204" pitchFamily="49" charset="0"/>
              </a:rPr>
              <a:t>;</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"g() &amp;local:\</a:t>
            </a:r>
            <a:r>
              <a:rPr lang="en-US" dirty="0" err="1">
                <a:solidFill>
                  <a:schemeClr val="accent2"/>
                </a:solidFill>
                <a:latin typeface="Lucida Console" panose="020B0609040504020204" pitchFamily="49" charset="0"/>
              </a:rPr>
              <a:t>t%p</a:t>
            </a:r>
            <a:r>
              <a:rPr lang="en-US" dirty="0">
                <a:solidFill>
                  <a:schemeClr val="accent2"/>
                </a:solidFill>
                <a:latin typeface="Lucida Console" panose="020B0609040504020204" pitchFamily="49" charset="0"/>
              </a:rPr>
              <a:t>\n"</a:t>
            </a:r>
            <a:r>
              <a:rPr lang="en-US" dirty="0">
                <a:latin typeface="Lucida Console" panose="020B0609040504020204" pitchFamily="49" charset="0"/>
              </a:rPr>
              <a:t>, &amp;local);</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"g() </a:t>
            </a:r>
            <a:r>
              <a:rPr lang="en-US" dirty="0" err="1">
                <a:solidFill>
                  <a:schemeClr val="accent2"/>
                </a:solidFill>
                <a:latin typeface="Lucida Console" panose="020B0609040504020204" pitchFamily="49" charset="0"/>
              </a:rPr>
              <a:t>ptr</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t%p</a:t>
            </a:r>
            <a:r>
              <a:rPr lang="en-US" dirty="0">
                <a:solidFill>
                  <a:schemeClr val="accent2"/>
                </a:solidFill>
                <a:latin typeface="Lucida Console" panose="020B0609040504020204" pitchFamily="49" charset="0"/>
              </a:rPr>
              <a:t>\n"</a:t>
            </a:r>
            <a:r>
              <a:rPr lang="en-US" dirty="0">
                <a:latin typeface="Lucida Console" panose="020B0609040504020204" pitchFamily="49" charset="0"/>
              </a:rPr>
              <a:t>, </a:t>
            </a:r>
            <a:r>
              <a:rPr lang="en-US" dirty="0" err="1">
                <a:latin typeface="Lucida Console" panose="020B0609040504020204" pitchFamily="49" charset="0"/>
              </a:rPr>
              <a:t>ptr</a:t>
            </a:r>
            <a:r>
              <a:rPr lang="en-US" dirty="0">
                <a:latin typeface="Lucida Console" panose="020B0609040504020204" pitchFamily="49" charset="0"/>
              </a:rPr>
              <a:t>);</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"g() *</a:t>
            </a:r>
            <a:r>
              <a:rPr lang="en-US" dirty="0" err="1">
                <a:solidFill>
                  <a:schemeClr val="accent2"/>
                </a:solidFill>
                <a:latin typeface="Lucida Console" panose="020B0609040504020204" pitchFamily="49" charset="0"/>
              </a:rPr>
              <a:t>ptr</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t%d</a:t>
            </a:r>
            <a:r>
              <a:rPr lang="en-US" dirty="0">
                <a:solidFill>
                  <a:schemeClr val="accent2"/>
                </a:solidFill>
                <a:latin typeface="Lucida Console" panose="020B0609040504020204" pitchFamily="49" charset="0"/>
              </a:rPr>
              <a:t>\n"</a:t>
            </a:r>
            <a:r>
              <a:rPr lang="en-US" dirty="0">
                <a:latin typeface="Lucida Console" panose="020B0609040504020204" pitchFamily="49" charset="0"/>
              </a:rPr>
              <a:t>, *</a:t>
            </a:r>
            <a:r>
              <a:rPr lang="en-US" dirty="0" err="1">
                <a:latin typeface="Lucida Console" panose="020B0609040504020204" pitchFamily="49" charset="0"/>
              </a:rPr>
              <a:t>ptr</a:t>
            </a:r>
            <a:r>
              <a:rPr lang="en-US" dirty="0">
                <a:latin typeface="Lucida Console" panose="020B0609040504020204" pitchFamily="49" charset="0"/>
              </a:rPr>
              <a:t>);</a:t>
            </a:r>
          </a:p>
          <a:p>
            <a:r>
              <a:rPr lang="en-US" dirty="0">
                <a:latin typeface="Lucida Console" panose="020B0609040504020204" pitchFamily="49" charset="0"/>
              </a:rPr>
              <a:t>}</a:t>
            </a:r>
          </a:p>
          <a:p>
            <a:endParaRPr lang="en-US" dirty="0">
              <a:latin typeface="Lucida Console" panose="020B0609040504020204" pitchFamily="49" charset="0"/>
            </a:endParaRPr>
          </a:p>
          <a:p>
            <a:r>
              <a:rPr lang="en-US" dirty="0">
                <a:solidFill>
                  <a:schemeClr val="accent1"/>
                </a:solidFill>
                <a:latin typeface="Lucida Console" panose="020B0609040504020204" pitchFamily="49" charset="0"/>
              </a:rPr>
              <a:t>int</a:t>
            </a:r>
            <a:r>
              <a:rPr lang="en-US" dirty="0">
                <a:latin typeface="Lucida Console" panose="020B0609040504020204" pitchFamily="49" charset="0"/>
              </a:rPr>
              <a:t> main() {</a:t>
            </a:r>
          </a:p>
          <a:p>
            <a:r>
              <a:rPr lang="en-US" dirty="0">
                <a:latin typeface="Lucida Console" panose="020B0609040504020204" pitchFamily="49" charset="0"/>
              </a:rPr>
              <a:t>    </a:t>
            </a:r>
            <a:r>
              <a:rPr lang="en-US" dirty="0">
                <a:solidFill>
                  <a:schemeClr val="accent2"/>
                </a:solidFill>
                <a:latin typeface="Lucida Console" panose="020B0609040504020204" pitchFamily="49" charset="0"/>
              </a:rPr>
              <a:t>int</a:t>
            </a:r>
            <a:r>
              <a:rPr lang="en-US" dirty="0">
                <a:latin typeface="Lucida Console" panose="020B0609040504020204" pitchFamily="49" charset="0"/>
              </a:rPr>
              <a:t>* p = f(</a:t>
            </a:r>
            <a:r>
              <a:rPr lang="en-US" dirty="0">
                <a:solidFill>
                  <a:schemeClr val="accent2"/>
                </a:solidFill>
                <a:latin typeface="Lucida Console" panose="020B0609040504020204" pitchFamily="49" charset="0"/>
              </a:rPr>
              <a:t>0</a:t>
            </a:r>
            <a:r>
              <a:rPr lang="en-US" dirty="0">
                <a:latin typeface="Lucida Console" panose="020B0609040504020204" pitchFamily="49" charset="0"/>
              </a:rPr>
              <a:t>);</a:t>
            </a:r>
          </a:p>
          <a:p>
            <a:r>
              <a:rPr lang="en-US" dirty="0">
                <a:latin typeface="Lucida Console" panose="020B0609040504020204" pitchFamily="49" charset="0"/>
              </a:rPr>
              <a:t>    g(p);</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return</a:t>
            </a:r>
            <a:r>
              <a:rPr lang="en-US" dirty="0">
                <a:latin typeface="Lucida Console" panose="020B0609040504020204" pitchFamily="49" charset="0"/>
              </a:rPr>
              <a:t>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a:t>
            </a:r>
          </a:p>
          <a:p>
            <a:r>
              <a:rPr lang="en-US" dirty="0">
                <a:latin typeface="Lucida Console" panose="020B0609040504020204" pitchFamily="49" charset="0"/>
              </a:rPr>
              <a:t>}</a:t>
            </a:r>
          </a:p>
        </p:txBody>
      </p:sp>
      <p:sp>
        <p:nvSpPr>
          <p:cNvPr id="6" name="TextBox 5">
            <a:extLst>
              <a:ext uri="{FF2B5EF4-FFF2-40B4-BE49-F238E27FC236}">
                <a16:creationId xmlns:a16="http://schemas.microsoft.com/office/drawing/2014/main" id="{C1790588-43A2-134D-A899-6B311417DB5F}"/>
              </a:ext>
            </a:extLst>
          </p:cNvPr>
          <p:cNvSpPr txBox="1"/>
          <p:nvPr/>
        </p:nvSpPr>
        <p:spPr>
          <a:xfrm>
            <a:off x="6820930" y="5657671"/>
            <a:ext cx="5371070" cy="1200329"/>
          </a:xfrm>
          <a:prstGeom prst="rect">
            <a:avLst/>
          </a:prstGeom>
          <a:solidFill>
            <a:schemeClr val="tx1"/>
          </a:solidFill>
        </p:spPr>
        <p:txBody>
          <a:bodyPr wrap="square">
            <a:spAutoFit/>
          </a:bodyPr>
          <a:lstStyle/>
          <a:p>
            <a:r>
              <a:rPr lang="en-US" dirty="0">
                <a:solidFill>
                  <a:schemeClr val="bg1"/>
                </a:solidFill>
                <a:latin typeface="Lucida Console" panose="020B0609040504020204" pitchFamily="49" charset="0"/>
              </a:rPr>
              <a:t>f() &amp;local:	0x7fffcd443e94</a:t>
            </a:r>
          </a:p>
          <a:p>
            <a:endParaRPr lang="en-US" dirty="0">
              <a:solidFill>
                <a:schemeClr val="bg1"/>
              </a:solidFill>
              <a:latin typeface="Lucida Console" panose="020B0609040504020204" pitchFamily="49" charset="0"/>
            </a:endParaRPr>
          </a:p>
          <a:p>
            <a:endParaRPr lang="en-US" dirty="0">
              <a:solidFill>
                <a:schemeClr val="bg1"/>
              </a:solidFill>
              <a:latin typeface="Lucida Console" panose="020B0609040504020204" pitchFamily="49" charset="0"/>
            </a:endParaRPr>
          </a:p>
          <a:p>
            <a:endParaRPr lang="en-US" dirty="0">
              <a:solidFill>
                <a:schemeClr val="bg1"/>
              </a:solidFill>
              <a:latin typeface="Lucida Console" panose="020B0609040504020204" pitchFamily="49" charset="0"/>
            </a:endParaRPr>
          </a:p>
        </p:txBody>
      </p:sp>
      <p:sp>
        <p:nvSpPr>
          <p:cNvPr id="7" name="Rectangle 6">
            <a:extLst>
              <a:ext uri="{FF2B5EF4-FFF2-40B4-BE49-F238E27FC236}">
                <a16:creationId xmlns:a16="http://schemas.microsoft.com/office/drawing/2014/main" id="{1FFFE74E-E5AA-8DF3-6418-344BB3CD1D00}"/>
              </a:ext>
            </a:extLst>
          </p:cNvPr>
          <p:cNvSpPr/>
          <p:nvPr/>
        </p:nvSpPr>
        <p:spPr>
          <a:xfrm>
            <a:off x="6096000" y="5663787"/>
            <a:ext cx="724930" cy="119421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E8DF01C-5E01-F09E-F80E-43DC25BF2BB3}"/>
              </a:ext>
            </a:extLst>
          </p:cNvPr>
          <p:cNvSpPr txBox="1"/>
          <p:nvPr/>
        </p:nvSpPr>
        <p:spPr>
          <a:xfrm rot="16200000">
            <a:off x="5825119" y="5931611"/>
            <a:ext cx="1194212" cy="646331"/>
          </a:xfrm>
          <a:prstGeom prst="rect">
            <a:avLst/>
          </a:prstGeom>
          <a:solidFill>
            <a:schemeClr val="tx1"/>
          </a:solidFill>
          <a:ln>
            <a:solidFill>
              <a:schemeClr val="tx1"/>
            </a:solidFill>
          </a:ln>
        </p:spPr>
        <p:txBody>
          <a:bodyPr wrap="square" rtlCol="0">
            <a:spAutoFit/>
          </a:bodyPr>
          <a:lstStyle/>
          <a:p>
            <a:pPr algn="ctr"/>
            <a:r>
              <a:rPr lang="en-US" b="1" dirty="0">
                <a:solidFill>
                  <a:schemeClr val="bg1"/>
                </a:solidFill>
                <a:latin typeface="Segoe UI" panose="020B0502040204020203" pitchFamily="34" charset="0"/>
                <a:cs typeface="Segoe UI" panose="020B0502040204020203" pitchFamily="34" charset="0"/>
              </a:rPr>
              <a:t>Console</a:t>
            </a:r>
          </a:p>
          <a:p>
            <a:pPr algn="ctr"/>
            <a:r>
              <a:rPr lang="en-US" b="1" dirty="0">
                <a:solidFill>
                  <a:schemeClr val="bg1"/>
                </a:solidFill>
                <a:latin typeface="Segoe UI" panose="020B0502040204020203" pitchFamily="34" charset="0"/>
                <a:cs typeface="Segoe UI" panose="020B0502040204020203" pitchFamily="34" charset="0"/>
              </a:rPr>
              <a:t> output</a:t>
            </a:r>
          </a:p>
        </p:txBody>
      </p:sp>
      <p:grpSp>
        <p:nvGrpSpPr>
          <p:cNvPr id="26" name="Group 25">
            <a:extLst>
              <a:ext uri="{FF2B5EF4-FFF2-40B4-BE49-F238E27FC236}">
                <a16:creationId xmlns:a16="http://schemas.microsoft.com/office/drawing/2014/main" id="{D86896EB-B6DD-5E17-A71D-BE069BCDE025}"/>
              </a:ext>
            </a:extLst>
          </p:cNvPr>
          <p:cNvGrpSpPr/>
          <p:nvPr/>
        </p:nvGrpSpPr>
        <p:grpSpPr>
          <a:xfrm>
            <a:off x="-97829" y="1495168"/>
            <a:ext cx="5823123" cy="1087394"/>
            <a:chOff x="-97829" y="1495168"/>
            <a:chExt cx="5823123" cy="1087394"/>
          </a:xfrm>
        </p:grpSpPr>
        <p:sp>
          <p:nvSpPr>
            <p:cNvPr id="12" name="Rectangle 11">
              <a:extLst>
                <a:ext uri="{FF2B5EF4-FFF2-40B4-BE49-F238E27FC236}">
                  <a16:creationId xmlns:a16="http://schemas.microsoft.com/office/drawing/2014/main" id="{F86234AE-DF2A-CCA7-E117-7EAC2768D9F0}"/>
                </a:ext>
              </a:extLst>
            </p:cNvPr>
            <p:cNvSpPr/>
            <p:nvPr/>
          </p:nvSpPr>
          <p:spPr>
            <a:xfrm>
              <a:off x="1334530" y="1495168"/>
              <a:ext cx="2174789" cy="1087394"/>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Brace 12">
              <a:extLst>
                <a:ext uri="{FF2B5EF4-FFF2-40B4-BE49-F238E27FC236}">
                  <a16:creationId xmlns:a16="http://schemas.microsoft.com/office/drawing/2014/main" id="{E90194F4-BF27-C00E-7D30-4D7965621EA3}"/>
                </a:ext>
              </a:extLst>
            </p:cNvPr>
            <p:cNvSpPr/>
            <p:nvPr/>
          </p:nvSpPr>
          <p:spPr>
            <a:xfrm>
              <a:off x="3645244" y="1495168"/>
              <a:ext cx="251250" cy="1062678"/>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235F33BA-B203-4E6B-BBA9-3E0C61424B28}"/>
                </a:ext>
              </a:extLst>
            </p:cNvPr>
            <p:cNvSpPr txBox="1"/>
            <p:nvPr/>
          </p:nvSpPr>
          <p:spPr>
            <a:xfrm>
              <a:off x="3884137" y="1703342"/>
              <a:ext cx="1841157" cy="646331"/>
            </a:xfrm>
            <a:prstGeom prst="rect">
              <a:avLst/>
            </a:prstGeom>
            <a:noFill/>
          </p:spPr>
          <p:txBody>
            <a:bodyPr wrap="square" rtlCol="0">
              <a:spAutoFit/>
            </a:bodyPr>
            <a:lstStyle/>
            <a:p>
              <a:r>
                <a:rPr lang="en-US" b="1" dirty="0">
                  <a:latin typeface="Lucida Console" panose="020B0609040504020204" pitchFamily="49" charset="0"/>
                </a:rPr>
                <a:t>main()</a:t>
              </a:r>
              <a:r>
                <a:rPr lang="en-US" b="1" dirty="0">
                  <a:latin typeface="Segoe UI" panose="020B0502040204020203" pitchFamily="34" charset="0"/>
                  <a:cs typeface="Segoe UI" panose="020B0502040204020203" pitchFamily="34" charset="0"/>
                </a:rPr>
                <a:t>’s stack frame</a:t>
              </a:r>
            </a:p>
          </p:txBody>
        </p:sp>
        <p:sp>
          <p:nvSpPr>
            <p:cNvPr id="15" name="Rectangle 14">
              <a:extLst>
                <a:ext uri="{FF2B5EF4-FFF2-40B4-BE49-F238E27FC236}">
                  <a16:creationId xmlns:a16="http://schemas.microsoft.com/office/drawing/2014/main" id="{70D61987-B124-FDA5-2907-3C1528A7B434}"/>
                </a:ext>
              </a:extLst>
            </p:cNvPr>
            <p:cNvSpPr/>
            <p:nvPr/>
          </p:nvSpPr>
          <p:spPr>
            <a:xfrm>
              <a:off x="1346885" y="1865870"/>
              <a:ext cx="2143480" cy="38306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ucida Console" panose="020B0609040504020204" pitchFamily="49" charset="0"/>
              </a:endParaRPr>
            </a:p>
          </p:txBody>
        </p:sp>
        <p:sp>
          <p:nvSpPr>
            <p:cNvPr id="17" name="TextBox 16">
              <a:extLst>
                <a:ext uri="{FF2B5EF4-FFF2-40B4-BE49-F238E27FC236}">
                  <a16:creationId xmlns:a16="http://schemas.microsoft.com/office/drawing/2014/main" id="{448E9751-60DE-DCA7-EA2E-5B12553AE96C}"/>
                </a:ext>
              </a:extLst>
            </p:cNvPr>
            <p:cNvSpPr txBox="1"/>
            <p:nvPr/>
          </p:nvSpPr>
          <p:spPr>
            <a:xfrm>
              <a:off x="-97829" y="1841841"/>
              <a:ext cx="1160512" cy="369332"/>
            </a:xfrm>
            <a:prstGeom prst="rect">
              <a:avLst/>
            </a:prstGeom>
            <a:noFill/>
          </p:spPr>
          <p:txBody>
            <a:bodyPr wrap="square">
              <a:spAutoFit/>
            </a:bodyPr>
            <a:lstStyle/>
            <a:p>
              <a:pPr algn="ctr"/>
              <a:r>
                <a:rPr lang="en-US" dirty="0">
                  <a:solidFill>
                    <a:schemeClr val="tx1"/>
                  </a:solidFill>
                  <a:latin typeface="Lucida Console" panose="020B0609040504020204" pitchFamily="49" charset="0"/>
                </a:rPr>
                <a:t>int* p</a:t>
              </a:r>
            </a:p>
          </p:txBody>
        </p:sp>
      </p:grpSp>
      <p:grpSp>
        <p:nvGrpSpPr>
          <p:cNvPr id="35" name="Group 34">
            <a:extLst>
              <a:ext uri="{FF2B5EF4-FFF2-40B4-BE49-F238E27FC236}">
                <a16:creationId xmlns:a16="http://schemas.microsoft.com/office/drawing/2014/main" id="{BC219844-35E0-1018-A76A-D100D2376105}"/>
              </a:ext>
            </a:extLst>
          </p:cNvPr>
          <p:cNvGrpSpPr/>
          <p:nvPr/>
        </p:nvGrpSpPr>
        <p:grpSpPr>
          <a:xfrm>
            <a:off x="-97829" y="2584450"/>
            <a:ext cx="5806655" cy="1556954"/>
            <a:chOff x="-97830" y="2557846"/>
            <a:chExt cx="5806655" cy="1556954"/>
          </a:xfrm>
        </p:grpSpPr>
        <p:grpSp>
          <p:nvGrpSpPr>
            <p:cNvPr id="36" name="Group 35">
              <a:extLst>
                <a:ext uri="{FF2B5EF4-FFF2-40B4-BE49-F238E27FC236}">
                  <a16:creationId xmlns:a16="http://schemas.microsoft.com/office/drawing/2014/main" id="{1AA6C986-1613-406C-42B6-3950AAC5D004}"/>
                </a:ext>
              </a:extLst>
            </p:cNvPr>
            <p:cNvGrpSpPr/>
            <p:nvPr/>
          </p:nvGrpSpPr>
          <p:grpSpPr>
            <a:xfrm>
              <a:off x="-97830" y="2557846"/>
              <a:ext cx="3990212" cy="1556954"/>
              <a:chOff x="-97830" y="2557846"/>
              <a:chExt cx="3990212" cy="1556954"/>
            </a:xfrm>
          </p:grpSpPr>
          <p:sp>
            <p:nvSpPr>
              <p:cNvPr id="38" name="Rectangle 37">
                <a:extLst>
                  <a:ext uri="{FF2B5EF4-FFF2-40B4-BE49-F238E27FC236}">
                    <a16:creationId xmlns:a16="http://schemas.microsoft.com/office/drawing/2014/main" id="{375C166B-829F-6AB1-F5F0-5C612DD34D5F}"/>
                  </a:ext>
                </a:extLst>
              </p:cNvPr>
              <p:cNvSpPr/>
              <p:nvPr/>
            </p:nvSpPr>
            <p:spPr>
              <a:xfrm>
                <a:off x="1334530" y="2557846"/>
                <a:ext cx="2174789" cy="1556954"/>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42E856B-6595-4C87-0848-09D6CBDFA2B7}"/>
                  </a:ext>
                </a:extLst>
              </p:cNvPr>
              <p:cNvSpPr/>
              <p:nvPr/>
            </p:nvSpPr>
            <p:spPr>
              <a:xfrm>
                <a:off x="1343278" y="2977976"/>
                <a:ext cx="2147088" cy="38306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ucida Console" panose="020B0609040504020204" pitchFamily="49" charset="0"/>
                </a:endParaRPr>
              </a:p>
            </p:txBody>
          </p:sp>
          <p:sp>
            <p:nvSpPr>
              <p:cNvPr id="40" name="Rectangle 39">
                <a:extLst>
                  <a:ext uri="{FF2B5EF4-FFF2-40B4-BE49-F238E27FC236}">
                    <a16:creationId xmlns:a16="http://schemas.microsoft.com/office/drawing/2014/main" id="{7C2229E7-9056-8A37-A646-C495EA8BD81D}"/>
                  </a:ext>
                </a:extLst>
              </p:cNvPr>
              <p:cNvSpPr/>
              <p:nvPr/>
            </p:nvSpPr>
            <p:spPr>
              <a:xfrm>
                <a:off x="1343279" y="3361036"/>
                <a:ext cx="2147086" cy="38306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ucida Console" panose="020B0609040504020204" pitchFamily="49" charset="0"/>
                </a:endParaRPr>
              </a:p>
            </p:txBody>
          </p:sp>
          <p:sp>
            <p:nvSpPr>
              <p:cNvPr id="41" name="TextBox 40">
                <a:extLst>
                  <a:ext uri="{FF2B5EF4-FFF2-40B4-BE49-F238E27FC236}">
                    <a16:creationId xmlns:a16="http://schemas.microsoft.com/office/drawing/2014/main" id="{E6FC4EE1-4B4D-1315-C4B6-2E303143F5F9}"/>
                  </a:ext>
                </a:extLst>
              </p:cNvPr>
              <p:cNvSpPr txBox="1"/>
              <p:nvPr/>
            </p:nvSpPr>
            <p:spPr>
              <a:xfrm>
                <a:off x="-97830" y="2956523"/>
                <a:ext cx="1444716" cy="369332"/>
              </a:xfrm>
              <a:prstGeom prst="rect">
                <a:avLst/>
              </a:prstGeom>
              <a:noFill/>
            </p:spPr>
            <p:txBody>
              <a:bodyPr wrap="square">
                <a:spAutoFit/>
              </a:bodyPr>
              <a:lstStyle/>
              <a:p>
                <a:pPr algn="ctr"/>
                <a:r>
                  <a:rPr lang="en-US" dirty="0">
                    <a:latin typeface="Lucida Console" panose="020B0609040504020204" pitchFamily="49" charset="0"/>
                  </a:rPr>
                  <a:t>i</a:t>
                </a:r>
                <a:r>
                  <a:rPr lang="en-US" dirty="0">
                    <a:solidFill>
                      <a:schemeClr val="tx1"/>
                    </a:solidFill>
                    <a:latin typeface="Lucida Console" panose="020B0609040504020204" pitchFamily="49" charset="0"/>
                  </a:rPr>
                  <a:t>nt</a:t>
                </a:r>
                <a:r>
                  <a:rPr lang="en-US" dirty="0">
                    <a:latin typeface="Lucida Console" panose="020B0609040504020204" pitchFamily="49" charset="0"/>
                  </a:rPr>
                  <a:t> local</a:t>
                </a:r>
                <a:endParaRPr lang="en-US" dirty="0">
                  <a:solidFill>
                    <a:schemeClr val="tx1"/>
                  </a:solidFill>
                  <a:latin typeface="Lucida Console" panose="020B0609040504020204" pitchFamily="49" charset="0"/>
                </a:endParaRPr>
              </a:p>
            </p:txBody>
          </p:sp>
          <p:sp>
            <p:nvSpPr>
              <p:cNvPr id="42" name="TextBox 41">
                <a:extLst>
                  <a:ext uri="{FF2B5EF4-FFF2-40B4-BE49-F238E27FC236}">
                    <a16:creationId xmlns:a16="http://schemas.microsoft.com/office/drawing/2014/main" id="{E0F5D1C1-D6C6-BA2E-5504-F6BCC1A866F4}"/>
                  </a:ext>
                </a:extLst>
              </p:cNvPr>
              <p:cNvSpPr txBox="1"/>
              <p:nvPr/>
            </p:nvSpPr>
            <p:spPr>
              <a:xfrm>
                <a:off x="-85475" y="3357943"/>
                <a:ext cx="1444716" cy="369332"/>
              </a:xfrm>
              <a:prstGeom prst="rect">
                <a:avLst/>
              </a:prstGeom>
              <a:noFill/>
            </p:spPr>
            <p:txBody>
              <a:bodyPr wrap="square">
                <a:spAutoFit/>
              </a:bodyPr>
              <a:lstStyle/>
              <a:p>
                <a:pPr algn="ctr"/>
                <a:r>
                  <a:rPr lang="en-US" dirty="0">
                    <a:solidFill>
                      <a:schemeClr val="tx1"/>
                    </a:solidFill>
                    <a:latin typeface="Lucida Console" panose="020B0609040504020204" pitchFamily="49" charset="0"/>
                  </a:rPr>
                  <a:t>int* p</a:t>
                </a:r>
              </a:p>
            </p:txBody>
          </p:sp>
          <p:sp>
            <p:nvSpPr>
              <p:cNvPr id="43" name="Right Brace 42">
                <a:extLst>
                  <a:ext uri="{FF2B5EF4-FFF2-40B4-BE49-F238E27FC236}">
                    <a16:creationId xmlns:a16="http://schemas.microsoft.com/office/drawing/2014/main" id="{47A80734-FBA7-3ED2-0F8B-CA6506CC0F7B}"/>
                  </a:ext>
                </a:extLst>
              </p:cNvPr>
              <p:cNvSpPr/>
              <p:nvPr/>
            </p:nvSpPr>
            <p:spPr>
              <a:xfrm>
                <a:off x="3641132" y="2557846"/>
                <a:ext cx="251250" cy="155695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 name="TextBox 36">
              <a:extLst>
                <a:ext uri="{FF2B5EF4-FFF2-40B4-BE49-F238E27FC236}">
                  <a16:creationId xmlns:a16="http://schemas.microsoft.com/office/drawing/2014/main" id="{B116CC1D-7458-ABBA-87B3-5B9FF067B674}"/>
                </a:ext>
              </a:extLst>
            </p:cNvPr>
            <p:cNvSpPr txBox="1"/>
            <p:nvPr/>
          </p:nvSpPr>
          <p:spPr>
            <a:xfrm>
              <a:off x="3867668" y="3013156"/>
              <a:ext cx="1841157" cy="646331"/>
            </a:xfrm>
            <a:prstGeom prst="rect">
              <a:avLst/>
            </a:prstGeom>
            <a:noFill/>
          </p:spPr>
          <p:txBody>
            <a:bodyPr wrap="square" rtlCol="0">
              <a:spAutoFit/>
            </a:bodyPr>
            <a:lstStyle/>
            <a:p>
              <a:r>
                <a:rPr lang="en-US" b="1" dirty="0">
                  <a:latin typeface="Lucida Console" panose="020B0609040504020204" pitchFamily="49" charset="0"/>
                </a:rPr>
                <a:t>g()</a:t>
              </a:r>
              <a:r>
                <a:rPr lang="en-US" b="1" dirty="0">
                  <a:latin typeface="Segoe UI" panose="020B0502040204020203" pitchFamily="34" charset="0"/>
                  <a:cs typeface="Segoe UI" panose="020B0502040204020203" pitchFamily="34" charset="0"/>
                </a:rPr>
                <a:t>’s stack frame</a:t>
              </a:r>
            </a:p>
          </p:txBody>
        </p:sp>
      </p:grpSp>
      <p:sp>
        <p:nvSpPr>
          <p:cNvPr id="3" name="TextBox 2">
            <a:extLst>
              <a:ext uri="{FF2B5EF4-FFF2-40B4-BE49-F238E27FC236}">
                <a16:creationId xmlns:a16="http://schemas.microsoft.com/office/drawing/2014/main" id="{265A3A28-47A6-C5E9-4813-F7F891064851}"/>
              </a:ext>
            </a:extLst>
          </p:cNvPr>
          <p:cNvSpPr txBox="1"/>
          <p:nvPr/>
        </p:nvSpPr>
        <p:spPr>
          <a:xfrm>
            <a:off x="1935920" y="2938673"/>
            <a:ext cx="914400" cy="461665"/>
          </a:xfrm>
          <a:prstGeom prst="rect">
            <a:avLst/>
          </a:prstGeom>
          <a:noFill/>
        </p:spPr>
        <p:txBody>
          <a:bodyPr wrap="square" rtlCol="0">
            <a:spAutoFit/>
          </a:bodyPr>
          <a:lstStyle/>
          <a:p>
            <a:pPr algn="ctr"/>
            <a:r>
              <a:rPr lang="en-US" sz="2400" dirty="0">
                <a:latin typeface="Lucida Console" panose="020B0609040504020204" pitchFamily="49" charset="0"/>
              </a:rPr>
              <a:t>42</a:t>
            </a:r>
          </a:p>
        </p:txBody>
      </p:sp>
      <p:sp>
        <p:nvSpPr>
          <p:cNvPr id="5" name="TextBox 4">
            <a:extLst>
              <a:ext uri="{FF2B5EF4-FFF2-40B4-BE49-F238E27FC236}">
                <a16:creationId xmlns:a16="http://schemas.microsoft.com/office/drawing/2014/main" id="{FB73DB2E-BAA4-1F43-8884-A5E271EE8012}"/>
              </a:ext>
            </a:extLst>
          </p:cNvPr>
          <p:cNvSpPr txBox="1"/>
          <p:nvPr/>
        </p:nvSpPr>
        <p:spPr>
          <a:xfrm>
            <a:off x="1334530" y="3382513"/>
            <a:ext cx="2147086" cy="383060"/>
          </a:xfrm>
          <a:prstGeom prst="rect">
            <a:avLst/>
          </a:prstGeom>
          <a:noFill/>
        </p:spPr>
        <p:txBody>
          <a:bodyPr wrap="square">
            <a:spAutoFit/>
          </a:bodyPr>
          <a:lstStyle/>
          <a:p>
            <a:pPr algn="ctr"/>
            <a:r>
              <a:rPr lang="en-US" dirty="0">
                <a:latin typeface="Lucida Console" panose="020B0609040504020204" pitchFamily="49" charset="0"/>
              </a:rPr>
              <a:t>0x7fffcd443e94</a:t>
            </a:r>
          </a:p>
        </p:txBody>
      </p:sp>
      <p:sp>
        <p:nvSpPr>
          <p:cNvPr id="10" name="Arrow: Right 9">
            <a:extLst>
              <a:ext uri="{FF2B5EF4-FFF2-40B4-BE49-F238E27FC236}">
                <a16:creationId xmlns:a16="http://schemas.microsoft.com/office/drawing/2014/main" id="{CABF216C-8D74-73BC-5A9E-43725B5907E2}"/>
              </a:ext>
            </a:extLst>
          </p:cNvPr>
          <p:cNvSpPr/>
          <p:nvPr/>
        </p:nvSpPr>
        <p:spPr>
          <a:xfrm>
            <a:off x="5244035" y="4457341"/>
            <a:ext cx="1501355" cy="33587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7FC654A-EA13-4949-1B12-4AA5F944982B}"/>
              </a:ext>
            </a:extLst>
          </p:cNvPr>
          <p:cNvSpPr txBox="1"/>
          <p:nvPr/>
        </p:nvSpPr>
        <p:spPr>
          <a:xfrm>
            <a:off x="1334530" y="1887323"/>
            <a:ext cx="2147086" cy="383060"/>
          </a:xfrm>
          <a:prstGeom prst="rect">
            <a:avLst/>
          </a:prstGeom>
          <a:noFill/>
        </p:spPr>
        <p:txBody>
          <a:bodyPr wrap="square">
            <a:spAutoFit/>
          </a:bodyPr>
          <a:lstStyle/>
          <a:p>
            <a:pPr algn="ctr"/>
            <a:r>
              <a:rPr lang="en-US" dirty="0">
                <a:latin typeface="Lucida Console" panose="020B0609040504020204" pitchFamily="49" charset="0"/>
              </a:rPr>
              <a:t>0x7fffcd443e94</a:t>
            </a:r>
          </a:p>
        </p:txBody>
      </p:sp>
      <p:cxnSp>
        <p:nvCxnSpPr>
          <p:cNvPr id="16" name="Connector: Elbow 15">
            <a:extLst>
              <a:ext uri="{FF2B5EF4-FFF2-40B4-BE49-F238E27FC236}">
                <a16:creationId xmlns:a16="http://schemas.microsoft.com/office/drawing/2014/main" id="{27E65226-D43D-A012-77A4-39EEEE3E8871}"/>
              </a:ext>
            </a:extLst>
          </p:cNvPr>
          <p:cNvCxnSpPr>
            <a:cxnSpLocks/>
            <a:stCxn id="12" idx="3"/>
            <a:endCxn id="39" idx="3"/>
          </p:cNvCxnSpPr>
          <p:nvPr/>
        </p:nvCxnSpPr>
        <p:spPr>
          <a:xfrm flipH="1">
            <a:off x="3490367" y="2038865"/>
            <a:ext cx="18952" cy="1157245"/>
          </a:xfrm>
          <a:prstGeom prst="bentConnector3">
            <a:avLst>
              <a:gd name="adj1" fmla="val -75630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C2AF1476-FC2F-4808-4701-7244DA5D5BBB}"/>
              </a:ext>
            </a:extLst>
          </p:cNvPr>
          <p:cNvGrpSpPr/>
          <p:nvPr/>
        </p:nvGrpSpPr>
        <p:grpSpPr>
          <a:xfrm>
            <a:off x="35573" y="4054434"/>
            <a:ext cx="4782480" cy="2745906"/>
            <a:chOff x="35573" y="4054434"/>
            <a:chExt cx="4782480" cy="2745906"/>
          </a:xfrm>
        </p:grpSpPr>
        <p:pic>
          <p:nvPicPr>
            <p:cNvPr id="44" name="Picture 43">
              <a:extLst>
                <a:ext uri="{FF2B5EF4-FFF2-40B4-BE49-F238E27FC236}">
                  <a16:creationId xmlns:a16="http://schemas.microsoft.com/office/drawing/2014/main" id="{DB173E9A-0F69-9FA7-787F-30E4410B5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3" y="4076190"/>
              <a:ext cx="4762500" cy="2724150"/>
            </a:xfrm>
            <a:prstGeom prst="rect">
              <a:avLst/>
            </a:prstGeom>
          </p:spPr>
        </p:pic>
        <p:sp>
          <p:nvSpPr>
            <p:cNvPr id="45" name="TextBox 44">
              <a:extLst>
                <a:ext uri="{FF2B5EF4-FFF2-40B4-BE49-F238E27FC236}">
                  <a16:creationId xmlns:a16="http://schemas.microsoft.com/office/drawing/2014/main" id="{1D166DB2-5DAB-AF63-A417-415F878A0926}"/>
                </a:ext>
              </a:extLst>
            </p:cNvPr>
            <p:cNvSpPr txBox="1"/>
            <p:nvPr/>
          </p:nvSpPr>
          <p:spPr>
            <a:xfrm>
              <a:off x="35573" y="4054434"/>
              <a:ext cx="4762500" cy="446276"/>
            </a:xfrm>
            <a:prstGeom prst="rect">
              <a:avLst/>
            </a:prstGeom>
            <a:noFill/>
          </p:spPr>
          <p:txBody>
            <a:bodyPr wrap="square" rtlCol="0">
              <a:spAutoFit/>
            </a:bodyPr>
            <a:lstStyle/>
            <a:p>
              <a:pPr algn="ctr"/>
              <a:r>
                <a:rPr lang="en-US" sz="2300" dirty="0">
                  <a:solidFill>
                    <a:schemeClr val="bg1"/>
                  </a:solidFill>
                  <a:latin typeface="Impact" panose="020B0806030902050204" pitchFamily="34" charset="0"/>
                </a:rPr>
                <a:t>The pointer points to an invalid object</a:t>
              </a:r>
            </a:p>
          </p:txBody>
        </p:sp>
      </p:grpSp>
      <p:sp>
        <p:nvSpPr>
          <p:cNvPr id="47" name="Arrow: Right 46">
            <a:extLst>
              <a:ext uri="{FF2B5EF4-FFF2-40B4-BE49-F238E27FC236}">
                <a16:creationId xmlns:a16="http://schemas.microsoft.com/office/drawing/2014/main" id="{F5EDA2F6-3190-ACE5-B08D-D85DA9BA1AA9}"/>
              </a:ext>
            </a:extLst>
          </p:cNvPr>
          <p:cNvSpPr/>
          <p:nvPr/>
        </p:nvSpPr>
        <p:spPr>
          <a:xfrm>
            <a:off x="5239916" y="4718571"/>
            <a:ext cx="1501355" cy="33587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Right 47">
            <a:extLst>
              <a:ext uri="{FF2B5EF4-FFF2-40B4-BE49-F238E27FC236}">
                <a16:creationId xmlns:a16="http://schemas.microsoft.com/office/drawing/2014/main" id="{7B8551B0-96EE-0532-2819-230FFFD44753}"/>
              </a:ext>
            </a:extLst>
          </p:cNvPr>
          <p:cNvSpPr/>
          <p:nvPr/>
        </p:nvSpPr>
        <p:spPr>
          <a:xfrm>
            <a:off x="5234946" y="1975193"/>
            <a:ext cx="925402" cy="33587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46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1"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3"/>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strVal val="#ppt_w+.3"/>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6"/>
                                        </p:tgtEl>
                                      </p:cBhvr>
                                    </p:animEffect>
                                    <p:set>
                                      <p:cBhvr>
                                        <p:cTn id="32" dur="1" fill="hold">
                                          <p:stCondLst>
                                            <p:cond delay="499"/>
                                          </p:stCondLst>
                                        </p:cTn>
                                        <p:tgtEl>
                                          <p:spTgt spid="4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par>
                                <p:cTn id="39" presetID="32" presetClass="emph" presetSubtype="0" fill="hold" grpId="1" nodeType="withEffect">
                                  <p:stCondLst>
                                    <p:cond delay="0"/>
                                  </p:stCondLst>
                                  <p:childTnLst>
                                    <p:animRot by="120000">
                                      <p:cBhvr>
                                        <p:cTn id="40" dur="100" fill="hold">
                                          <p:stCondLst>
                                            <p:cond delay="0"/>
                                          </p:stCondLst>
                                        </p:cTn>
                                        <p:tgtEl>
                                          <p:spTgt spid="47"/>
                                        </p:tgtEl>
                                        <p:attrNameLst>
                                          <p:attrName>r</p:attrName>
                                        </p:attrNameLst>
                                      </p:cBhvr>
                                    </p:animRot>
                                    <p:animRot by="-240000">
                                      <p:cBhvr>
                                        <p:cTn id="41" dur="200" fill="hold">
                                          <p:stCondLst>
                                            <p:cond delay="200"/>
                                          </p:stCondLst>
                                        </p:cTn>
                                        <p:tgtEl>
                                          <p:spTgt spid="47"/>
                                        </p:tgtEl>
                                        <p:attrNameLst>
                                          <p:attrName>r</p:attrName>
                                        </p:attrNameLst>
                                      </p:cBhvr>
                                    </p:animRot>
                                    <p:animRot by="240000">
                                      <p:cBhvr>
                                        <p:cTn id="42" dur="200" fill="hold">
                                          <p:stCondLst>
                                            <p:cond delay="400"/>
                                          </p:stCondLst>
                                        </p:cTn>
                                        <p:tgtEl>
                                          <p:spTgt spid="47"/>
                                        </p:tgtEl>
                                        <p:attrNameLst>
                                          <p:attrName>r</p:attrName>
                                        </p:attrNameLst>
                                      </p:cBhvr>
                                    </p:animRot>
                                    <p:animRot by="-240000">
                                      <p:cBhvr>
                                        <p:cTn id="43" dur="200" fill="hold">
                                          <p:stCondLst>
                                            <p:cond delay="600"/>
                                          </p:stCondLst>
                                        </p:cTn>
                                        <p:tgtEl>
                                          <p:spTgt spid="47"/>
                                        </p:tgtEl>
                                        <p:attrNameLst>
                                          <p:attrName>r</p:attrName>
                                        </p:attrNameLst>
                                      </p:cBhvr>
                                    </p:animRot>
                                    <p:animRot by="120000">
                                      <p:cBhvr>
                                        <p:cTn id="44" dur="200" fill="hold">
                                          <p:stCondLst>
                                            <p:cond delay="800"/>
                                          </p:stCondLst>
                                        </p:cTn>
                                        <p:tgtEl>
                                          <p:spTgt spid="47"/>
                                        </p:tgtEl>
                                        <p:attrNameLst>
                                          <p:attrName>r</p:attrName>
                                        </p:attrNameLst>
                                      </p:cBhvr>
                                    </p:animRot>
                                  </p:childTnLst>
                                </p:cTn>
                              </p:par>
                              <p:par>
                                <p:cTn id="45" presetID="10"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par>
                                <p:cTn id="48" presetID="32" presetClass="emph" presetSubtype="0" fill="hold" grpId="1" nodeType="withEffect">
                                  <p:stCondLst>
                                    <p:cond delay="0"/>
                                  </p:stCondLst>
                                  <p:childTnLst>
                                    <p:animRot by="120000">
                                      <p:cBhvr>
                                        <p:cTn id="49" dur="100" fill="hold">
                                          <p:stCondLst>
                                            <p:cond delay="0"/>
                                          </p:stCondLst>
                                        </p:cTn>
                                        <p:tgtEl>
                                          <p:spTgt spid="48"/>
                                        </p:tgtEl>
                                        <p:attrNameLst>
                                          <p:attrName>r</p:attrName>
                                        </p:attrNameLst>
                                      </p:cBhvr>
                                    </p:animRot>
                                    <p:animRot by="-240000">
                                      <p:cBhvr>
                                        <p:cTn id="50" dur="200" fill="hold">
                                          <p:stCondLst>
                                            <p:cond delay="200"/>
                                          </p:stCondLst>
                                        </p:cTn>
                                        <p:tgtEl>
                                          <p:spTgt spid="48"/>
                                        </p:tgtEl>
                                        <p:attrNameLst>
                                          <p:attrName>r</p:attrName>
                                        </p:attrNameLst>
                                      </p:cBhvr>
                                    </p:animRot>
                                    <p:animRot by="240000">
                                      <p:cBhvr>
                                        <p:cTn id="51" dur="200" fill="hold">
                                          <p:stCondLst>
                                            <p:cond delay="400"/>
                                          </p:stCondLst>
                                        </p:cTn>
                                        <p:tgtEl>
                                          <p:spTgt spid="48"/>
                                        </p:tgtEl>
                                        <p:attrNameLst>
                                          <p:attrName>r</p:attrName>
                                        </p:attrNameLst>
                                      </p:cBhvr>
                                    </p:animRot>
                                    <p:animRot by="-240000">
                                      <p:cBhvr>
                                        <p:cTn id="52" dur="200" fill="hold">
                                          <p:stCondLst>
                                            <p:cond delay="600"/>
                                          </p:stCondLst>
                                        </p:cTn>
                                        <p:tgtEl>
                                          <p:spTgt spid="48"/>
                                        </p:tgtEl>
                                        <p:attrNameLst>
                                          <p:attrName>r</p:attrName>
                                        </p:attrNameLst>
                                      </p:cBhvr>
                                    </p:animRot>
                                    <p:animRot by="120000">
                                      <p:cBhvr>
                                        <p:cTn id="53" dur="200" fill="hold">
                                          <p:stCondLst>
                                            <p:cond delay="800"/>
                                          </p:stCondLst>
                                        </p:cTn>
                                        <p:tgtEl>
                                          <p:spTgt spid="48"/>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32" presetClass="emph" presetSubtype="0" fill="hold" nodeType="withEffect">
                                  <p:stCondLst>
                                    <p:cond delay="0"/>
                                  </p:stCondLst>
                                  <p:childTnLst>
                                    <p:animRot by="120000">
                                      <p:cBhvr>
                                        <p:cTn id="60" dur="100" fill="hold">
                                          <p:stCondLst>
                                            <p:cond delay="0"/>
                                          </p:stCondLst>
                                        </p:cTn>
                                        <p:tgtEl>
                                          <p:spTgt spid="35"/>
                                        </p:tgtEl>
                                        <p:attrNameLst>
                                          <p:attrName>r</p:attrName>
                                        </p:attrNameLst>
                                      </p:cBhvr>
                                    </p:animRot>
                                    <p:animRot by="-240000">
                                      <p:cBhvr>
                                        <p:cTn id="61" dur="200" fill="hold">
                                          <p:stCondLst>
                                            <p:cond delay="200"/>
                                          </p:stCondLst>
                                        </p:cTn>
                                        <p:tgtEl>
                                          <p:spTgt spid="35"/>
                                        </p:tgtEl>
                                        <p:attrNameLst>
                                          <p:attrName>r</p:attrName>
                                        </p:attrNameLst>
                                      </p:cBhvr>
                                    </p:animRot>
                                    <p:animRot by="240000">
                                      <p:cBhvr>
                                        <p:cTn id="62" dur="200" fill="hold">
                                          <p:stCondLst>
                                            <p:cond delay="400"/>
                                          </p:stCondLst>
                                        </p:cTn>
                                        <p:tgtEl>
                                          <p:spTgt spid="35"/>
                                        </p:tgtEl>
                                        <p:attrNameLst>
                                          <p:attrName>r</p:attrName>
                                        </p:attrNameLst>
                                      </p:cBhvr>
                                    </p:animRot>
                                    <p:animRot by="-240000">
                                      <p:cBhvr>
                                        <p:cTn id="63" dur="200" fill="hold">
                                          <p:stCondLst>
                                            <p:cond delay="600"/>
                                          </p:stCondLst>
                                        </p:cTn>
                                        <p:tgtEl>
                                          <p:spTgt spid="35"/>
                                        </p:tgtEl>
                                        <p:attrNameLst>
                                          <p:attrName>r</p:attrName>
                                        </p:attrNameLst>
                                      </p:cBhvr>
                                    </p:animRot>
                                    <p:animRot by="120000">
                                      <p:cBhvr>
                                        <p:cTn id="64" dur="200" fill="hold">
                                          <p:stCondLst>
                                            <p:cond delay="8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0" grpId="2" animBg="1"/>
      <p:bldP spid="11" grpId="0"/>
      <p:bldP spid="47" grpId="0" animBg="1"/>
      <p:bldP spid="47" grpId="1" animBg="1"/>
      <p:bldP spid="48" grpId="0" animBg="1"/>
      <p:bldP spid="4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A68929-4123-2F8D-1B84-B752FFB728C9}"/>
              </a:ext>
            </a:extLst>
          </p:cNvPr>
          <p:cNvSpPr/>
          <p:nvPr/>
        </p:nvSpPr>
        <p:spPr>
          <a:xfrm>
            <a:off x="6096000" y="0"/>
            <a:ext cx="6096000" cy="565155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10E420-22B6-7AFA-086B-ABCDA981E92B}"/>
              </a:ext>
            </a:extLst>
          </p:cNvPr>
          <p:cNvSpPr>
            <a:spLocks noGrp="1"/>
          </p:cNvSpPr>
          <p:nvPr>
            <p:ph type="title"/>
          </p:nvPr>
        </p:nvSpPr>
        <p:spPr>
          <a:xfrm>
            <a:off x="123570" y="0"/>
            <a:ext cx="5486401" cy="1260389"/>
          </a:xfrm>
        </p:spPr>
        <p:txBody>
          <a:bodyPr>
            <a:normAutofit/>
          </a:bodyPr>
          <a:lstStyle/>
          <a:p>
            <a:r>
              <a:rPr lang="en-US" sz="3200" dirty="0"/>
              <a:t>NEVER RETURN A POINTER TO A LOCAL VARIABLE</a:t>
            </a:r>
          </a:p>
        </p:txBody>
      </p:sp>
      <p:sp>
        <p:nvSpPr>
          <p:cNvPr id="4" name="TextBox 3">
            <a:extLst>
              <a:ext uri="{FF2B5EF4-FFF2-40B4-BE49-F238E27FC236}">
                <a16:creationId xmlns:a16="http://schemas.microsoft.com/office/drawing/2014/main" id="{F85307B3-06B1-66BE-384E-F2780ED10B7C}"/>
              </a:ext>
            </a:extLst>
          </p:cNvPr>
          <p:cNvSpPr txBox="1"/>
          <p:nvPr/>
        </p:nvSpPr>
        <p:spPr>
          <a:xfrm>
            <a:off x="6096000" y="25360"/>
            <a:ext cx="6149546" cy="5632311"/>
          </a:xfrm>
          <a:prstGeom prst="rect">
            <a:avLst/>
          </a:prstGeom>
          <a:noFill/>
        </p:spPr>
        <p:txBody>
          <a:bodyPr wrap="square" rtlCol="0">
            <a:spAutoFit/>
          </a:bodyPr>
          <a:lstStyle/>
          <a:p>
            <a:r>
              <a:rPr lang="en-US" dirty="0">
                <a:solidFill>
                  <a:schemeClr val="accent1"/>
                </a:solidFill>
                <a:latin typeface="Lucida Console" panose="020B0609040504020204" pitchFamily="49" charset="0"/>
              </a:rPr>
              <a:t>int*</a:t>
            </a:r>
            <a:r>
              <a:rPr lang="en-US" dirty="0">
                <a:latin typeface="Lucida Console" panose="020B0609040504020204" pitchFamily="49" charset="0"/>
              </a:rPr>
              <a:t> f(</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a:t>
            </a:r>
            <a:r>
              <a:rPr lang="en-US" dirty="0" err="1">
                <a:latin typeface="Lucida Console" panose="020B0609040504020204" pitchFamily="49" charset="0"/>
              </a:rPr>
              <a:t>arg</a:t>
            </a:r>
            <a:r>
              <a:rPr lang="en-US" dirty="0">
                <a:latin typeface="Lucida Console" panose="020B0609040504020204" pitchFamily="49" charset="0"/>
              </a:rPr>
              <a:t>)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local = </a:t>
            </a:r>
            <a:r>
              <a:rPr lang="en-US" dirty="0" err="1">
                <a:latin typeface="Lucida Console" panose="020B0609040504020204" pitchFamily="49" charset="0"/>
              </a:rPr>
              <a:t>arg</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42</a:t>
            </a:r>
            <a:r>
              <a:rPr lang="en-US" dirty="0">
                <a:latin typeface="Lucida Console" panose="020B0609040504020204" pitchFamily="49" charset="0"/>
              </a:rPr>
              <a:t>;</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p = &amp;local;</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"f() &amp;local:\</a:t>
            </a:r>
            <a:r>
              <a:rPr lang="en-US" dirty="0" err="1">
                <a:solidFill>
                  <a:schemeClr val="accent2"/>
                </a:solidFill>
                <a:latin typeface="Lucida Console" panose="020B0609040504020204" pitchFamily="49" charset="0"/>
              </a:rPr>
              <a:t>t%p</a:t>
            </a:r>
            <a:r>
              <a:rPr lang="en-US" dirty="0">
                <a:solidFill>
                  <a:schemeClr val="accent2"/>
                </a:solidFill>
                <a:latin typeface="Lucida Console" panose="020B0609040504020204" pitchFamily="49" charset="0"/>
              </a:rPr>
              <a:t>\n"</a:t>
            </a:r>
            <a:r>
              <a:rPr lang="en-US" dirty="0">
                <a:latin typeface="Lucida Console" panose="020B0609040504020204" pitchFamily="49" charset="0"/>
              </a:rPr>
              <a:t>, p);</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return</a:t>
            </a:r>
            <a:r>
              <a:rPr lang="en-US" dirty="0">
                <a:latin typeface="Lucida Console" panose="020B0609040504020204" pitchFamily="49" charset="0"/>
              </a:rPr>
              <a:t> p; </a:t>
            </a:r>
            <a:r>
              <a:rPr lang="en-US" dirty="0">
                <a:solidFill>
                  <a:srgbClr val="00B050"/>
                </a:solidFill>
                <a:latin typeface="Lucida Console" panose="020B0609040504020204" pitchFamily="49" charset="0"/>
              </a:rPr>
              <a:t>//OH NO</a:t>
            </a:r>
          </a:p>
          <a:p>
            <a:r>
              <a:rPr lang="en-US" dirty="0">
                <a:latin typeface="Lucida Console" panose="020B0609040504020204" pitchFamily="49" charset="0"/>
              </a:rPr>
              <a:t>}</a:t>
            </a:r>
          </a:p>
          <a:p>
            <a:endParaRPr lang="en-US" dirty="0">
              <a:latin typeface="Lucida Console" panose="020B0609040504020204" pitchFamily="49" charset="0"/>
            </a:endParaRPr>
          </a:p>
          <a:p>
            <a:r>
              <a:rPr lang="en-US" dirty="0">
                <a:solidFill>
                  <a:schemeClr val="accent1"/>
                </a:solidFill>
                <a:latin typeface="Lucida Console" panose="020B0609040504020204" pitchFamily="49" charset="0"/>
              </a:rPr>
              <a:t>void</a:t>
            </a:r>
            <a:r>
              <a:rPr lang="en-US" dirty="0">
                <a:latin typeface="Lucida Console" panose="020B0609040504020204" pitchFamily="49" charset="0"/>
              </a:rPr>
              <a:t> g(</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a:t>
            </a:r>
            <a:r>
              <a:rPr lang="en-US" dirty="0" err="1">
                <a:latin typeface="Lucida Console" panose="020B0609040504020204" pitchFamily="49" charset="0"/>
              </a:rPr>
              <a:t>ptr</a:t>
            </a:r>
            <a:r>
              <a:rPr lang="en-US" dirty="0">
                <a:latin typeface="Lucida Console" panose="020B0609040504020204" pitchFamily="49" charset="0"/>
              </a:rPr>
              <a:t>)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local = </a:t>
            </a:r>
            <a:r>
              <a:rPr lang="en-US" dirty="0">
                <a:solidFill>
                  <a:schemeClr val="accent2"/>
                </a:solidFill>
                <a:latin typeface="Lucida Console" panose="020B0609040504020204" pitchFamily="49" charset="0"/>
              </a:rPr>
              <a:t>999</a:t>
            </a:r>
            <a:r>
              <a:rPr lang="en-US" dirty="0">
                <a:latin typeface="Lucida Console" panose="020B0609040504020204" pitchFamily="49" charset="0"/>
              </a:rPr>
              <a:t>;</a:t>
            </a:r>
            <a:endParaRPr lang="en-US" dirty="0">
              <a:solidFill>
                <a:srgbClr val="00B050"/>
              </a:solidFill>
              <a:latin typeface="Lucida Console" panose="020B0609040504020204" pitchFamily="49" charset="0"/>
            </a:endParaRP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p = </a:t>
            </a:r>
            <a:r>
              <a:rPr lang="en-US" dirty="0" err="1">
                <a:latin typeface="Lucida Console" panose="020B0609040504020204" pitchFamily="49" charset="0"/>
              </a:rPr>
              <a:t>ptr</a:t>
            </a:r>
            <a:r>
              <a:rPr lang="en-US" dirty="0">
                <a:latin typeface="Lucida Console" panose="020B0609040504020204" pitchFamily="49" charset="0"/>
              </a:rPr>
              <a:t>;</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"g() &amp;local:\</a:t>
            </a:r>
            <a:r>
              <a:rPr lang="en-US" dirty="0" err="1">
                <a:solidFill>
                  <a:schemeClr val="accent2"/>
                </a:solidFill>
                <a:latin typeface="Lucida Console" panose="020B0609040504020204" pitchFamily="49" charset="0"/>
              </a:rPr>
              <a:t>t%p</a:t>
            </a:r>
            <a:r>
              <a:rPr lang="en-US" dirty="0">
                <a:solidFill>
                  <a:schemeClr val="accent2"/>
                </a:solidFill>
                <a:latin typeface="Lucida Console" panose="020B0609040504020204" pitchFamily="49" charset="0"/>
              </a:rPr>
              <a:t>\n"</a:t>
            </a:r>
            <a:r>
              <a:rPr lang="en-US" dirty="0">
                <a:latin typeface="Lucida Console" panose="020B0609040504020204" pitchFamily="49" charset="0"/>
              </a:rPr>
              <a:t>, &amp;local);</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"g() </a:t>
            </a:r>
            <a:r>
              <a:rPr lang="en-US" dirty="0" err="1">
                <a:solidFill>
                  <a:schemeClr val="accent2"/>
                </a:solidFill>
                <a:latin typeface="Lucida Console" panose="020B0609040504020204" pitchFamily="49" charset="0"/>
              </a:rPr>
              <a:t>ptr</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t%p</a:t>
            </a:r>
            <a:r>
              <a:rPr lang="en-US" dirty="0">
                <a:solidFill>
                  <a:schemeClr val="accent2"/>
                </a:solidFill>
                <a:latin typeface="Lucida Console" panose="020B0609040504020204" pitchFamily="49" charset="0"/>
              </a:rPr>
              <a:t>\n"</a:t>
            </a:r>
            <a:r>
              <a:rPr lang="en-US" dirty="0">
                <a:latin typeface="Lucida Console" panose="020B0609040504020204" pitchFamily="49" charset="0"/>
              </a:rPr>
              <a:t>, </a:t>
            </a:r>
            <a:r>
              <a:rPr lang="en-US" dirty="0" err="1">
                <a:latin typeface="Lucida Console" panose="020B0609040504020204" pitchFamily="49" charset="0"/>
              </a:rPr>
              <a:t>ptr</a:t>
            </a:r>
            <a:r>
              <a:rPr lang="en-US" dirty="0">
                <a:latin typeface="Lucida Console" panose="020B0609040504020204" pitchFamily="49" charset="0"/>
              </a:rPr>
              <a:t>);</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"g() *</a:t>
            </a:r>
            <a:r>
              <a:rPr lang="en-US" dirty="0" err="1">
                <a:solidFill>
                  <a:schemeClr val="accent2"/>
                </a:solidFill>
                <a:latin typeface="Lucida Console" panose="020B0609040504020204" pitchFamily="49" charset="0"/>
              </a:rPr>
              <a:t>ptr</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t%d</a:t>
            </a:r>
            <a:r>
              <a:rPr lang="en-US" dirty="0">
                <a:solidFill>
                  <a:schemeClr val="accent2"/>
                </a:solidFill>
                <a:latin typeface="Lucida Console" panose="020B0609040504020204" pitchFamily="49" charset="0"/>
              </a:rPr>
              <a:t>\n"</a:t>
            </a:r>
            <a:r>
              <a:rPr lang="en-US" dirty="0">
                <a:latin typeface="Lucida Console" panose="020B0609040504020204" pitchFamily="49" charset="0"/>
              </a:rPr>
              <a:t>, *</a:t>
            </a:r>
            <a:r>
              <a:rPr lang="en-US" dirty="0" err="1">
                <a:latin typeface="Lucida Console" panose="020B0609040504020204" pitchFamily="49" charset="0"/>
              </a:rPr>
              <a:t>ptr</a:t>
            </a:r>
            <a:r>
              <a:rPr lang="en-US" dirty="0">
                <a:latin typeface="Lucida Console" panose="020B0609040504020204" pitchFamily="49" charset="0"/>
              </a:rPr>
              <a:t>);</a:t>
            </a:r>
          </a:p>
          <a:p>
            <a:r>
              <a:rPr lang="en-US" dirty="0">
                <a:latin typeface="Lucida Console" panose="020B0609040504020204" pitchFamily="49" charset="0"/>
              </a:rPr>
              <a:t>}</a:t>
            </a:r>
          </a:p>
          <a:p>
            <a:endParaRPr lang="en-US" dirty="0">
              <a:latin typeface="Lucida Console" panose="020B0609040504020204" pitchFamily="49" charset="0"/>
            </a:endParaRPr>
          </a:p>
          <a:p>
            <a:r>
              <a:rPr lang="en-US" dirty="0">
                <a:solidFill>
                  <a:schemeClr val="accent1"/>
                </a:solidFill>
                <a:latin typeface="Lucida Console" panose="020B0609040504020204" pitchFamily="49" charset="0"/>
              </a:rPr>
              <a:t>int</a:t>
            </a:r>
            <a:r>
              <a:rPr lang="en-US" dirty="0">
                <a:latin typeface="Lucida Console" panose="020B0609040504020204" pitchFamily="49" charset="0"/>
              </a:rPr>
              <a:t> main() {</a:t>
            </a:r>
          </a:p>
          <a:p>
            <a:r>
              <a:rPr lang="en-US" dirty="0">
                <a:latin typeface="Lucida Console" panose="020B0609040504020204" pitchFamily="49" charset="0"/>
              </a:rPr>
              <a:t>    </a:t>
            </a:r>
            <a:r>
              <a:rPr lang="en-US" dirty="0">
                <a:solidFill>
                  <a:schemeClr val="accent2"/>
                </a:solidFill>
                <a:latin typeface="Lucida Console" panose="020B0609040504020204" pitchFamily="49" charset="0"/>
              </a:rPr>
              <a:t>int</a:t>
            </a:r>
            <a:r>
              <a:rPr lang="en-US" dirty="0">
                <a:latin typeface="Lucida Console" panose="020B0609040504020204" pitchFamily="49" charset="0"/>
              </a:rPr>
              <a:t>* p = f(</a:t>
            </a:r>
            <a:r>
              <a:rPr lang="en-US" dirty="0">
                <a:solidFill>
                  <a:schemeClr val="accent2"/>
                </a:solidFill>
                <a:latin typeface="Lucida Console" panose="020B0609040504020204" pitchFamily="49" charset="0"/>
              </a:rPr>
              <a:t>0</a:t>
            </a:r>
            <a:r>
              <a:rPr lang="en-US" dirty="0">
                <a:latin typeface="Lucida Console" panose="020B0609040504020204" pitchFamily="49" charset="0"/>
              </a:rPr>
              <a:t>);</a:t>
            </a:r>
          </a:p>
          <a:p>
            <a:r>
              <a:rPr lang="en-US" dirty="0">
                <a:latin typeface="Lucida Console" panose="020B0609040504020204" pitchFamily="49" charset="0"/>
              </a:rPr>
              <a:t>    g(p);</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return</a:t>
            </a:r>
            <a:r>
              <a:rPr lang="en-US" dirty="0">
                <a:latin typeface="Lucida Console" panose="020B0609040504020204" pitchFamily="49" charset="0"/>
              </a:rPr>
              <a:t>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a:t>
            </a:r>
          </a:p>
          <a:p>
            <a:r>
              <a:rPr lang="en-US" dirty="0">
                <a:latin typeface="Lucida Console" panose="020B0609040504020204" pitchFamily="49" charset="0"/>
              </a:rPr>
              <a:t>}</a:t>
            </a:r>
          </a:p>
        </p:txBody>
      </p:sp>
      <p:sp>
        <p:nvSpPr>
          <p:cNvPr id="6" name="TextBox 5">
            <a:extLst>
              <a:ext uri="{FF2B5EF4-FFF2-40B4-BE49-F238E27FC236}">
                <a16:creationId xmlns:a16="http://schemas.microsoft.com/office/drawing/2014/main" id="{C1790588-43A2-134D-A899-6B311417DB5F}"/>
              </a:ext>
            </a:extLst>
          </p:cNvPr>
          <p:cNvSpPr txBox="1"/>
          <p:nvPr/>
        </p:nvSpPr>
        <p:spPr>
          <a:xfrm>
            <a:off x="6820930" y="5657671"/>
            <a:ext cx="5371070" cy="1200329"/>
          </a:xfrm>
          <a:prstGeom prst="rect">
            <a:avLst/>
          </a:prstGeom>
          <a:solidFill>
            <a:schemeClr val="tx1"/>
          </a:solidFill>
        </p:spPr>
        <p:txBody>
          <a:bodyPr wrap="square">
            <a:spAutoFit/>
          </a:bodyPr>
          <a:lstStyle/>
          <a:p>
            <a:r>
              <a:rPr lang="en-US" dirty="0">
                <a:solidFill>
                  <a:schemeClr val="bg1"/>
                </a:solidFill>
                <a:latin typeface="Lucida Console" panose="020B0609040504020204" pitchFamily="49" charset="0"/>
              </a:rPr>
              <a:t>f() &amp;local:	0x7fffcd443e94</a:t>
            </a:r>
          </a:p>
          <a:p>
            <a:r>
              <a:rPr lang="en-US" dirty="0">
                <a:solidFill>
                  <a:schemeClr val="bg1"/>
                </a:solidFill>
                <a:latin typeface="Lucida Console" panose="020B0609040504020204" pitchFamily="49" charset="0"/>
              </a:rPr>
              <a:t>g() &amp;local:	0x7fffcd443e94</a:t>
            </a:r>
          </a:p>
          <a:p>
            <a:r>
              <a:rPr lang="en-US" dirty="0">
                <a:solidFill>
                  <a:schemeClr val="bg1"/>
                </a:solidFill>
                <a:latin typeface="Lucida Console" panose="020B0609040504020204" pitchFamily="49" charset="0"/>
              </a:rPr>
              <a:t>g() </a:t>
            </a:r>
            <a:r>
              <a:rPr lang="en-US" dirty="0" err="1">
                <a:solidFill>
                  <a:schemeClr val="bg1"/>
                </a:solidFill>
                <a:latin typeface="Lucida Console" panose="020B0609040504020204" pitchFamily="49" charset="0"/>
              </a:rPr>
              <a:t>ptr</a:t>
            </a:r>
            <a:r>
              <a:rPr lang="en-US" dirty="0">
                <a:solidFill>
                  <a:schemeClr val="bg1"/>
                </a:solidFill>
                <a:latin typeface="Lucida Console" panose="020B0609040504020204" pitchFamily="49" charset="0"/>
              </a:rPr>
              <a:t>:	0x7fffcd443e94</a:t>
            </a:r>
          </a:p>
          <a:p>
            <a:r>
              <a:rPr lang="en-US" dirty="0">
                <a:solidFill>
                  <a:schemeClr val="bg1"/>
                </a:solidFill>
                <a:latin typeface="Lucida Console" panose="020B0609040504020204" pitchFamily="49" charset="0"/>
              </a:rPr>
              <a:t>g() *</a:t>
            </a:r>
            <a:r>
              <a:rPr lang="en-US" dirty="0" err="1">
                <a:solidFill>
                  <a:schemeClr val="bg1"/>
                </a:solidFill>
                <a:latin typeface="Lucida Console" panose="020B0609040504020204" pitchFamily="49" charset="0"/>
              </a:rPr>
              <a:t>ptr</a:t>
            </a:r>
            <a:r>
              <a:rPr lang="en-US" dirty="0">
                <a:solidFill>
                  <a:schemeClr val="bg1"/>
                </a:solidFill>
                <a:latin typeface="Lucida Console" panose="020B0609040504020204" pitchFamily="49" charset="0"/>
              </a:rPr>
              <a:t>:	999  </a:t>
            </a:r>
            <a:r>
              <a:rPr lang="en-US" dirty="0">
                <a:solidFill>
                  <a:srgbClr val="FF0000"/>
                </a:solidFill>
                <a:latin typeface="Lucida Console" panose="020B0609040504020204" pitchFamily="49" charset="0"/>
              </a:rPr>
              <a:t>//Not 42!</a:t>
            </a:r>
          </a:p>
        </p:txBody>
      </p:sp>
      <p:sp>
        <p:nvSpPr>
          <p:cNvPr id="7" name="Rectangle 6">
            <a:extLst>
              <a:ext uri="{FF2B5EF4-FFF2-40B4-BE49-F238E27FC236}">
                <a16:creationId xmlns:a16="http://schemas.microsoft.com/office/drawing/2014/main" id="{1FFFE74E-E5AA-8DF3-6418-344BB3CD1D00}"/>
              </a:ext>
            </a:extLst>
          </p:cNvPr>
          <p:cNvSpPr/>
          <p:nvPr/>
        </p:nvSpPr>
        <p:spPr>
          <a:xfrm>
            <a:off x="6096000" y="5663787"/>
            <a:ext cx="724930" cy="119421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E8DF01C-5E01-F09E-F80E-43DC25BF2BB3}"/>
              </a:ext>
            </a:extLst>
          </p:cNvPr>
          <p:cNvSpPr txBox="1"/>
          <p:nvPr/>
        </p:nvSpPr>
        <p:spPr>
          <a:xfrm rot="16200000">
            <a:off x="5825119" y="5931611"/>
            <a:ext cx="1194212" cy="646331"/>
          </a:xfrm>
          <a:prstGeom prst="rect">
            <a:avLst/>
          </a:prstGeom>
          <a:solidFill>
            <a:schemeClr val="tx1"/>
          </a:solidFill>
          <a:ln>
            <a:solidFill>
              <a:schemeClr val="tx1"/>
            </a:solidFill>
          </a:ln>
        </p:spPr>
        <p:txBody>
          <a:bodyPr wrap="square" rtlCol="0">
            <a:spAutoFit/>
          </a:bodyPr>
          <a:lstStyle/>
          <a:p>
            <a:pPr algn="ctr"/>
            <a:r>
              <a:rPr lang="en-US" b="1" dirty="0">
                <a:solidFill>
                  <a:schemeClr val="bg1"/>
                </a:solidFill>
                <a:latin typeface="Segoe UI" panose="020B0502040204020203" pitchFamily="34" charset="0"/>
                <a:cs typeface="Segoe UI" panose="020B0502040204020203" pitchFamily="34" charset="0"/>
              </a:rPr>
              <a:t>Console</a:t>
            </a:r>
          </a:p>
          <a:p>
            <a:pPr algn="ctr"/>
            <a:r>
              <a:rPr lang="en-US" b="1" dirty="0">
                <a:solidFill>
                  <a:schemeClr val="bg1"/>
                </a:solidFill>
                <a:latin typeface="Segoe UI" panose="020B0502040204020203" pitchFamily="34" charset="0"/>
                <a:cs typeface="Segoe UI" panose="020B0502040204020203" pitchFamily="34" charset="0"/>
              </a:rPr>
              <a:t> output</a:t>
            </a:r>
          </a:p>
        </p:txBody>
      </p:sp>
      <p:grpSp>
        <p:nvGrpSpPr>
          <p:cNvPr id="26" name="Group 25">
            <a:extLst>
              <a:ext uri="{FF2B5EF4-FFF2-40B4-BE49-F238E27FC236}">
                <a16:creationId xmlns:a16="http://schemas.microsoft.com/office/drawing/2014/main" id="{D86896EB-B6DD-5E17-A71D-BE069BCDE025}"/>
              </a:ext>
            </a:extLst>
          </p:cNvPr>
          <p:cNvGrpSpPr/>
          <p:nvPr/>
        </p:nvGrpSpPr>
        <p:grpSpPr>
          <a:xfrm>
            <a:off x="-97829" y="1495168"/>
            <a:ext cx="5823123" cy="1087394"/>
            <a:chOff x="-97829" y="1495168"/>
            <a:chExt cx="5823123" cy="1087394"/>
          </a:xfrm>
        </p:grpSpPr>
        <p:sp>
          <p:nvSpPr>
            <p:cNvPr id="12" name="Rectangle 11">
              <a:extLst>
                <a:ext uri="{FF2B5EF4-FFF2-40B4-BE49-F238E27FC236}">
                  <a16:creationId xmlns:a16="http://schemas.microsoft.com/office/drawing/2014/main" id="{F86234AE-DF2A-CCA7-E117-7EAC2768D9F0}"/>
                </a:ext>
              </a:extLst>
            </p:cNvPr>
            <p:cNvSpPr/>
            <p:nvPr/>
          </p:nvSpPr>
          <p:spPr>
            <a:xfrm>
              <a:off x="1334530" y="1495168"/>
              <a:ext cx="2174789" cy="1087394"/>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Brace 12">
              <a:extLst>
                <a:ext uri="{FF2B5EF4-FFF2-40B4-BE49-F238E27FC236}">
                  <a16:creationId xmlns:a16="http://schemas.microsoft.com/office/drawing/2014/main" id="{E90194F4-BF27-C00E-7D30-4D7965621EA3}"/>
                </a:ext>
              </a:extLst>
            </p:cNvPr>
            <p:cNvSpPr/>
            <p:nvPr/>
          </p:nvSpPr>
          <p:spPr>
            <a:xfrm>
              <a:off x="3645244" y="1495168"/>
              <a:ext cx="251250" cy="1062678"/>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235F33BA-B203-4E6B-BBA9-3E0C61424B28}"/>
                </a:ext>
              </a:extLst>
            </p:cNvPr>
            <p:cNvSpPr txBox="1"/>
            <p:nvPr/>
          </p:nvSpPr>
          <p:spPr>
            <a:xfrm>
              <a:off x="3884137" y="1703342"/>
              <a:ext cx="1841157" cy="646331"/>
            </a:xfrm>
            <a:prstGeom prst="rect">
              <a:avLst/>
            </a:prstGeom>
            <a:noFill/>
          </p:spPr>
          <p:txBody>
            <a:bodyPr wrap="square" rtlCol="0">
              <a:spAutoFit/>
            </a:bodyPr>
            <a:lstStyle/>
            <a:p>
              <a:r>
                <a:rPr lang="en-US" b="1" dirty="0">
                  <a:latin typeface="Lucida Console" panose="020B0609040504020204" pitchFamily="49" charset="0"/>
                </a:rPr>
                <a:t>main()</a:t>
              </a:r>
              <a:r>
                <a:rPr lang="en-US" b="1" dirty="0">
                  <a:latin typeface="Segoe UI" panose="020B0502040204020203" pitchFamily="34" charset="0"/>
                  <a:cs typeface="Segoe UI" panose="020B0502040204020203" pitchFamily="34" charset="0"/>
                </a:rPr>
                <a:t>’s stack frame</a:t>
              </a:r>
            </a:p>
          </p:txBody>
        </p:sp>
        <p:sp>
          <p:nvSpPr>
            <p:cNvPr id="15" name="Rectangle 14">
              <a:extLst>
                <a:ext uri="{FF2B5EF4-FFF2-40B4-BE49-F238E27FC236}">
                  <a16:creationId xmlns:a16="http://schemas.microsoft.com/office/drawing/2014/main" id="{70D61987-B124-FDA5-2907-3C1528A7B434}"/>
                </a:ext>
              </a:extLst>
            </p:cNvPr>
            <p:cNvSpPr/>
            <p:nvPr/>
          </p:nvSpPr>
          <p:spPr>
            <a:xfrm>
              <a:off x="1346885" y="1865870"/>
              <a:ext cx="2143480" cy="38306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ucida Console" panose="020B0609040504020204" pitchFamily="49" charset="0"/>
              </a:endParaRPr>
            </a:p>
          </p:txBody>
        </p:sp>
        <p:sp>
          <p:nvSpPr>
            <p:cNvPr id="17" name="TextBox 16">
              <a:extLst>
                <a:ext uri="{FF2B5EF4-FFF2-40B4-BE49-F238E27FC236}">
                  <a16:creationId xmlns:a16="http://schemas.microsoft.com/office/drawing/2014/main" id="{448E9751-60DE-DCA7-EA2E-5B12553AE96C}"/>
                </a:ext>
              </a:extLst>
            </p:cNvPr>
            <p:cNvSpPr txBox="1"/>
            <p:nvPr/>
          </p:nvSpPr>
          <p:spPr>
            <a:xfrm>
              <a:off x="-97829" y="1841841"/>
              <a:ext cx="1160512" cy="369332"/>
            </a:xfrm>
            <a:prstGeom prst="rect">
              <a:avLst/>
            </a:prstGeom>
            <a:noFill/>
          </p:spPr>
          <p:txBody>
            <a:bodyPr wrap="square">
              <a:spAutoFit/>
            </a:bodyPr>
            <a:lstStyle/>
            <a:p>
              <a:pPr algn="ctr"/>
              <a:r>
                <a:rPr lang="en-US" dirty="0">
                  <a:solidFill>
                    <a:schemeClr val="tx1"/>
                  </a:solidFill>
                  <a:latin typeface="Lucida Console" panose="020B0609040504020204" pitchFamily="49" charset="0"/>
                </a:rPr>
                <a:t>int* p</a:t>
              </a:r>
            </a:p>
          </p:txBody>
        </p:sp>
      </p:grpSp>
      <p:grpSp>
        <p:nvGrpSpPr>
          <p:cNvPr id="35" name="Group 34">
            <a:extLst>
              <a:ext uri="{FF2B5EF4-FFF2-40B4-BE49-F238E27FC236}">
                <a16:creationId xmlns:a16="http://schemas.microsoft.com/office/drawing/2014/main" id="{BC219844-35E0-1018-A76A-D100D2376105}"/>
              </a:ext>
            </a:extLst>
          </p:cNvPr>
          <p:cNvGrpSpPr/>
          <p:nvPr/>
        </p:nvGrpSpPr>
        <p:grpSpPr>
          <a:xfrm>
            <a:off x="-97829" y="2584450"/>
            <a:ext cx="5806655" cy="1556954"/>
            <a:chOff x="-97830" y="2557846"/>
            <a:chExt cx="5806655" cy="1556954"/>
          </a:xfrm>
        </p:grpSpPr>
        <p:grpSp>
          <p:nvGrpSpPr>
            <p:cNvPr id="36" name="Group 35">
              <a:extLst>
                <a:ext uri="{FF2B5EF4-FFF2-40B4-BE49-F238E27FC236}">
                  <a16:creationId xmlns:a16="http://schemas.microsoft.com/office/drawing/2014/main" id="{1AA6C986-1613-406C-42B6-3950AAC5D004}"/>
                </a:ext>
              </a:extLst>
            </p:cNvPr>
            <p:cNvGrpSpPr/>
            <p:nvPr/>
          </p:nvGrpSpPr>
          <p:grpSpPr>
            <a:xfrm>
              <a:off x="-97830" y="2557846"/>
              <a:ext cx="3990212" cy="1556954"/>
              <a:chOff x="-97830" y="2557846"/>
              <a:chExt cx="3990212" cy="1556954"/>
            </a:xfrm>
          </p:grpSpPr>
          <p:sp>
            <p:nvSpPr>
              <p:cNvPr id="38" name="Rectangle 37">
                <a:extLst>
                  <a:ext uri="{FF2B5EF4-FFF2-40B4-BE49-F238E27FC236}">
                    <a16:creationId xmlns:a16="http://schemas.microsoft.com/office/drawing/2014/main" id="{375C166B-829F-6AB1-F5F0-5C612DD34D5F}"/>
                  </a:ext>
                </a:extLst>
              </p:cNvPr>
              <p:cNvSpPr/>
              <p:nvPr/>
            </p:nvSpPr>
            <p:spPr>
              <a:xfrm>
                <a:off x="1334530" y="2557846"/>
                <a:ext cx="2174789" cy="1556954"/>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42E856B-6595-4C87-0848-09D6CBDFA2B7}"/>
                  </a:ext>
                </a:extLst>
              </p:cNvPr>
              <p:cNvSpPr/>
              <p:nvPr/>
            </p:nvSpPr>
            <p:spPr>
              <a:xfrm>
                <a:off x="1343278" y="2977976"/>
                <a:ext cx="2147088" cy="38306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ucida Console" panose="020B0609040504020204" pitchFamily="49" charset="0"/>
                </a:endParaRPr>
              </a:p>
            </p:txBody>
          </p:sp>
          <p:sp>
            <p:nvSpPr>
              <p:cNvPr id="40" name="Rectangle 39">
                <a:extLst>
                  <a:ext uri="{FF2B5EF4-FFF2-40B4-BE49-F238E27FC236}">
                    <a16:creationId xmlns:a16="http://schemas.microsoft.com/office/drawing/2014/main" id="{7C2229E7-9056-8A37-A646-C495EA8BD81D}"/>
                  </a:ext>
                </a:extLst>
              </p:cNvPr>
              <p:cNvSpPr/>
              <p:nvPr/>
            </p:nvSpPr>
            <p:spPr>
              <a:xfrm>
                <a:off x="1343279" y="3361036"/>
                <a:ext cx="2147086" cy="38306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ucida Console" panose="020B0609040504020204" pitchFamily="49" charset="0"/>
                </a:endParaRPr>
              </a:p>
            </p:txBody>
          </p:sp>
          <p:sp>
            <p:nvSpPr>
              <p:cNvPr id="41" name="TextBox 40">
                <a:extLst>
                  <a:ext uri="{FF2B5EF4-FFF2-40B4-BE49-F238E27FC236}">
                    <a16:creationId xmlns:a16="http://schemas.microsoft.com/office/drawing/2014/main" id="{E6FC4EE1-4B4D-1315-C4B6-2E303143F5F9}"/>
                  </a:ext>
                </a:extLst>
              </p:cNvPr>
              <p:cNvSpPr txBox="1"/>
              <p:nvPr/>
            </p:nvSpPr>
            <p:spPr>
              <a:xfrm>
                <a:off x="-97830" y="2956523"/>
                <a:ext cx="1444716" cy="369332"/>
              </a:xfrm>
              <a:prstGeom prst="rect">
                <a:avLst/>
              </a:prstGeom>
              <a:noFill/>
            </p:spPr>
            <p:txBody>
              <a:bodyPr wrap="square">
                <a:spAutoFit/>
              </a:bodyPr>
              <a:lstStyle/>
              <a:p>
                <a:pPr algn="ctr"/>
                <a:r>
                  <a:rPr lang="en-US" dirty="0">
                    <a:latin typeface="Lucida Console" panose="020B0609040504020204" pitchFamily="49" charset="0"/>
                  </a:rPr>
                  <a:t>i</a:t>
                </a:r>
                <a:r>
                  <a:rPr lang="en-US" dirty="0">
                    <a:solidFill>
                      <a:schemeClr val="tx1"/>
                    </a:solidFill>
                    <a:latin typeface="Lucida Console" panose="020B0609040504020204" pitchFamily="49" charset="0"/>
                  </a:rPr>
                  <a:t>nt</a:t>
                </a:r>
                <a:r>
                  <a:rPr lang="en-US" dirty="0">
                    <a:latin typeface="Lucida Console" panose="020B0609040504020204" pitchFamily="49" charset="0"/>
                  </a:rPr>
                  <a:t> local</a:t>
                </a:r>
                <a:endParaRPr lang="en-US" dirty="0">
                  <a:solidFill>
                    <a:schemeClr val="tx1"/>
                  </a:solidFill>
                  <a:latin typeface="Lucida Console" panose="020B0609040504020204" pitchFamily="49" charset="0"/>
                </a:endParaRPr>
              </a:p>
            </p:txBody>
          </p:sp>
          <p:sp>
            <p:nvSpPr>
              <p:cNvPr id="42" name="TextBox 41">
                <a:extLst>
                  <a:ext uri="{FF2B5EF4-FFF2-40B4-BE49-F238E27FC236}">
                    <a16:creationId xmlns:a16="http://schemas.microsoft.com/office/drawing/2014/main" id="{E0F5D1C1-D6C6-BA2E-5504-F6BCC1A866F4}"/>
                  </a:ext>
                </a:extLst>
              </p:cNvPr>
              <p:cNvSpPr txBox="1"/>
              <p:nvPr/>
            </p:nvSpPr>
            <p:spPr>
              <a:xfrm>
                <a:off x="-85475" y="3357943"/>
                <a:ext cx="1444716" cy="369332"/>
              </a:xfrm>
              <a:prstGeom prst="rect">
                <a:avLst/>
              </a:prstGeom>
              <a:noFill/>
            </p:spPr>
            <p:txBody>
              <a:bodyPr wrap="square">
                <a:spAutoFit/>
              </a:bodyPr>
              <a:lstStyle/>
              <a:p>
                <a:pPr algn="ctr"/>
                <a:r>
                  <a:rPr lang="en-US" dirty="0">
                    <a:solidFill>
                      <a:schemeClr val="tx1"/>
                    </a:solidFill>
                    <a:latin typeface="Lucida Console" panose="020B0609040504020204" pitchFamily="49" charset="0"/>
                  </a:rPr>
                  <a:t>int* p</a:t>
                </a:r>
              </a:p>
            </p:txBody>
          </p:sp>
          <p:sp>
            <p:nvSpPr>
              <p:cNvPr id="43" name="Right Brace 42">
                <a:extLst>
                  <a:ext uri="{FF2B5EF4-FFF2-40B4-BE49-F238E27FC236}">
                    <a16:creationId xmlns:a16="http://schemas.microsoft.com/office/drawing/2014/main" id="{47A80734-FBA7-3ED2-0F8B-CA6506CC0F7B}"/>
                  </a:ext>
                </a:extLst>
              </p:cNvPr>
              <p:cNvSpPr/>
              <p:nvPr/>
            </p:nvSpPr>
            <p:spPr>
              <a:xfrm>
                <a:off x="3641132" y="2557846"/>
                <a:ext cx="251250" cy="155695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 name="TextBox 36">
              <a:extLst>
                <a:ext uri="{FF2B5EF4-FFF2-40B4-BE49-F238E27FC236}">
                  <a16:creationId xmlns:a16="http://schemas.microsoft.com/office/drawing/2014/main" id="{B116CC1D-7458-ABBA-87B3-5B9FF067B674}"/>
                </a:ext>
              </a:extLst>
            </p:cNvPr>
            <p:cNvSpPr txBox="1"/>
            <p:nvPr/>
          </p:nvSpPr>
          <p:spPr>
            <a:xfrm>
              <a:off x="3867668" y="3013156"/>
              <a:ext cx="1841157" cy="646331"/>
            </a:xfrm>
            <a:prstGeom prst="rect">
              <a:avLst/>
            </a:prstGeom>
            <a:noFill/>
          </p:spPr>
          <p:txBody>
            <a:bodyPr wrap="square" rtlCol="0">
              <a:spAutoFit/>
            </a:bodyPr>
            <a:lstStyle/>
            <a:p>
              <a:r>
                <a:rPr lang="en-US" b="1" dirty="0">
                  <a:latin typeface="Lucida Console" panose="020B0609040504020204" pitchFamily="49" charset="0"/>
                </a:rPr>
                <a:t>g()</a:t>
              </a:r>
              <a:r>
                <a:rPr lang="en-US" b="1" dirty="0">
                  <a:latin typeface="Segoe UI" panose="020B0502040204020203" pitchFamily="34" charset="0"/>
                  <a:cs typeface="Segoe UI" panose="020B0502040204020203" pitchFamily="34" charset="0"/>
                </a:rPr>
                <a:t>’s stack frame</a:t>
              </a:r>
            </a:p>
          </p:txBody>
        </p:sp>
      </p:grpSp>
      <p:sp>
        <p:nvSpPr>
          <p:cNvPr id="3" name="TextBox 2">
            <a:extLst>
              <a:ext uri="{FF2B5EF4-FFF2-40B4-BE49-F238E27FC236}">
                <a16:creationId xmlns:a16="http://schemas.microsoft.com/office/drawing/2014/main" id="{265A3A28-47A6-C5E9-4813-F7F891064851}"/>
              </a:ext>
            </a:extLst>
          </p:cNvPr>
          <p:cNvSpPr txBox="1"/>
          <p:nvPr/>
        </p:nvSpPr>
        <p:spPr>
          <a:xfrm>
            <a:off x="1935920" y="2938673"/>
            <a:ext cx="914400" cy="461665"/>
          </a:xfrm>
          <a:prstGeom prst="rect">
            <a:avLst/>
          </a:prstGeom>
          <a:noFill/>
        </p:spPr>
        <p:txBody>
          <a:bodyPr wrap="square" rtlCol="0">
            <a:spAutoFit/>
          </a:bodyPr>
          <a:lstStyle/>
          <a:p>
            <a:pPr algn="ctr"/>
            <a:r>
              <a:rPr lang="en-US" sz="2400" dirty="0">
                <a:latin typeface="Lucida Console" panose="020B0609040504020204" pitchFamily="49" charset="0"/>
              </a:rPr>
              <a:t>42</a:t>
            </a:r>
          </a:p>
        </p:txBody>
      </p:sp>
      <p:sp>
        <p:nvSpPr>
          <p:cNvPr id="5" name="TextBox 4">
            <a:extLst>
              <a:ext uri="{FF2B5EF4-FFF2-40B4-BE49-F238E27FC236}">
                <a16:creationId xmlns:a16="http://schemas.microsoft.com/office/drawing/2014/main" id="{FB73DB2E-BAA4-1F43-8884-A5E271EE8012}"/>
              </a:ext>
            </a:extLst>
          </p:cNvPr>
          <p:cNvSpPr txBox="1"/>
          <p:nvPr/>
        </p:nvSpPr>
        <p:spPr>
          <a:xfrm>
            <a:off x="1334530" y="3382513"/>
            <a:ext cx="2147086" cy="383060"/>
          </a:xfrm>
          <a:prstGeom prst="rect">
            <a:avLst/>
          </a:prstGeom>
          <a:noFill/>
        </p:spPr>
        <p:txBody>
          <a:bodyPr wrap="square">
            <a:spAutoFit/>
          </a:bodyPr>
          <a:lstStyle/>
          <a:p>
            <a:pPr algn="ctr"/>
            <a:r>
              <a:rPr lang="en-US" dirty="0">
                <a:latin typeface="Lucida Console" panose="020B0609040504020204" pitchFamily="49" charset="0"/>
              </a:rPr>
              <a:t>0x7fffcd443e94</a:t>
            </a:r>
          </a:p>
        </p:txBody>
      </p:sp>
      <p:sp>
        <p:nvSpPr>
          <p:cNvPr id="11" name="TextBox 10">
            <a:extLst>
              <a:ext uri="{FF2B5EF4-FFF2-40B4-BE49-F238E27FC236}">
                <a16:creationId xmlns:a16="http://schemas.microsoft.com/office/drawing/2014/main" id="{37FC654A-EA13-4949-1B12-4AA5F944982B}"/>
              </a:ext>
            </a:extLst>
          </p:cNvPr>
          <p:cNvSpPr txBox="1"/>
          <p:nvPr/>
        </p:nvSpPr>
        <p:spPr>
          <a:xfrm>
            <a:off x="1334530" y="1887323"/>
            <a:ext cx="2147086" cy="383060"/>
          </a:xfrm>
          <a:prstGeom prst="rect">
            <a:avLst/>
          </a:prstGeom>
          <a:noFill/>
        </p:spPr>
        <p:txBody>
          <a:bodyPr wrap="square">
            <a:spAutoFit/>
          </a:bodyPr>
          <a:lstStyle/>
          <a:p>
            <a:pPr algn="ctr"/>
            <a:r>
              <a:rPr lang="en-US" dirty="0">
                <a:latin typeface="Lucida Console" panose="020B0609040504020204" pitchFamily="49" charset="0"/>
              </a:rPr>
              <a:t>0x7fffcd443e94</a:t>
            </a:r>
          </a:p>
        </p:txBody>
      </p:sp>
      <p:cxnSp>
        <p:nvCxnSpPr>
          <p:cNvPr id="16" name="Connector: Elbow 15">
            <a:extLst>
              <a:ext uri="{FF2B5EF4-FFF2-40B4-BE49-F238E27FC236}">
                <a16:creationId xmlns:a16="http://schemas.microsoft.com/office/drawing/2014/main" id="{27E65226-D43D-A012-77A4-39EEEE3E8871}"/>
              </a:ext>
            </a:extLst>
          </p:cNvPr>
          <p:cNvCxnSpPr>
            <a:cxnSpLocks/>
            <a:stCxn id="12" idx="3"/>
            <a:endCxn id="39" idx="3"/>
          </p:cNvCxnSpPr>
          <p:nvPr/>
        </p:nvCxnSpPr>
        <p:spPr>
          <a:xfrm flipH="1">
            <a:off x="3490367" y="2038865"/>
            <a:ext cx="18952" cy="1157245"/>
          </a:xfrm>
          <a:prstGeom prst="bentConnector3">
            <a:avLst>
              <a:gd name="adj1" fmla="val -75630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Arrow: Right 46">
            <a:extLst>
              <a:ext uri="{FF2B5EF4-FFF2-40B4-BE49-F238E27FC236}">
                <a16:creationId xmlns:a16="http://schemas.microsoft.com/office/drawing/2014/main" id="{F5EDA2F6-3190-ACE5-B08D-D85DA9BA1AA9}"/>
              </a:ext>
            </a:extLst>
          </p:cNvPr>
          <p:cNvSpPr/>
          <p:nvPr/>
        </p:nvSpPr>
        <p:spPr>
          <a:xfrm>
            <a:off x="5239916" y="4718571"/>
            <a:ext cx="1501355" cy="33587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Right 47">
            <a:extLst>
              <a:ext uri="{FF2B5EF4-FFF2-40B4-BE49-F238E27FC236}">
                <a16:creationId xmlns:a16="http://schemas.microsoft.com/office/drawing/2014/main" id="{7B8551B0-96EE-0532-2819-230FFFD44753}"/>
              </a:ext>
            </a:extLst>
          </p:cNvPr>
          <p:cNvSpPr/>
          <p:nvPr/>
        </p:nvSpPr>
        <p:spPr>
          <a:xfrm>
            <a:off x="5234946" y="1975193"/>
            <a:ext cx="925402" cy="33587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CAE3718F-D2CF-A52B-30CC-912BFF088537}"/>
              </a:ext>
            </a:extLst>
          </p:cNvPr>
          <p:cNvGrpSpPr/>
          <p:nvPr/>
        </p:nvGrpSpPr>
        <p:grpSpPr>
          <a:xfrm>
            <a:off x="2162432" y="3196110"/>
            <a:ext cx="2965622" cy="3416477"/>
            <a:chOff x="2162432" y="3196110"/>
            <a:chExt cx="2965622" cy="3416477"/>
          </a:xfrm>
        </p:grpSpPr>
        <p:cxnSp>
          <p:nvCxnSpPr>
            <p:cNvPr id="19" name="Straight Arrow Connector 18">
              <a:extLst>
                <a:ext uri="{FF2B5EF4-FFF2-40B4-BE49-F238E27FC236}">
                  <a16:creationId xmlns:a16="http://schemas.microsoft.com/office/drawing/2014/main" id="{98024BBC-348D-9874-B6FC-BF9FF366AF6C}"/>
                </a:ext>
              </a:extLst>
            </p:cNvPr>
            <p:cNvCxnSpPr>
              <a:cxnSpLocks/>
            </p:cNvCxnSpPr>
            <p:nvPr/>
          </p:nvCxnSpPr>
          <p:spPr>
            <a:xfrm flipH="1" flipV="1">
              <a:off x="2162432" y="3686091"/>
              <a:ext cx="1327933" cy="16890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AD2B27D-4E3A-3511-A39F-1E74D6A043A6}"/>
                </a:ext>
              </a:extLst>
            </p:cNvPr>
            <p:cNvCxnSpPr>
              <a:cxnSpLocks/>
            </p:cNvCxnSpPr>
            <p:nvPr/>
          </p:nvCxnSpPr>
          <p:spPr>
            <a:xfrm flipH="1" flipV="1">
              <a:off x="2582562" y="3196110"/>
              <a:ext cx="926757" cy="21790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94B2120-5F31-6095-2A36-AB68FD97D598}"/>
                </a:ext>
              </a:extLst>
            </p:cNvPr>
            <p:cNvSpPr txBox="1"/>
            <p:nvPr/>
          </p:nvSpPr>
          <p:spPr>
            <a:xfrm>
              <a:off x="2162432" y="5412258"/>
              <a:ext cx="2965622" cy="1200329"/>
            </a:xfrm>
            <a:prstGeom prst="rect">
              <a:avLst/>
            </a:prstGeom>
            <a:noFill/>
          </p:spPr>
          <p:txBody>
            <a:bodyPr wrap="square" rtlCol="0">
              <a:spAutoFit/>
            </a:bodyPr>
            <a:lstStyle/>
            <a:p>
              <a:r>
                <a:rPr lang="en-US" b="1" dirty="0">
                  <a:latin typeface="Lucida Console" panose="020B0609040504020204" pitchFamily="49" charset="0"/>
                  <a:cs typeface="Segoe UI" panose="020B0502040204020203" pitchFamily="34" charset="0"/>
                </a:rPr>
                <a:t>g()</a:t>
              </a:r>
              <a:r>
                <a:rPr lang="en-US" b="1" dirty="0">
                  <a:latin typeface="Segoe UI" panose="020B0502040204020203" pitchFamily="34" charset="0"/>
                  <a:cs typeface="Segoe UI" panose="020B0502040204020203" pitchFamily="34" charset="0"/>
                </a:rPr>
                <a:t>’s stack frame reuses space that was previously occupied by </a:t>
              </a:r>
              <a:r>
                <a:rPr lang="en-US" b="1" dirty="0">
                  <a:latin typeface="Lucida Console" panose="020B0609040504020204" pitchFamily="49" charset="0"/>
                  <a:cs typeface="Segoe UI" panose="020B0502040204020203" pitchFamily="34" charset="0"/>
                </a:rPr>
                <a:t>f()</a:t>
              </a:r>
              <a:r>
                <a:rPr lang="en-US" b="1" dirty="0">
                  <a:latin typeface="Segoe UI" panose="020B0502040204020203" pitchFamily="34" charset="0"/>
                  <a:cs typeface="Segoe UI" panose="020B0502040204020203" pitchFamily="34" charset="0"/>
                </a:rPr>
                <a:t>’s stack frame!</a:t>
              </a:r>
            </a:p>
          </p:txBody>
        </p:sp>
      </p:grpSp>
      <p:sp>
        <p:nvSpPr>
          <p:cNvPr id="28" name="Arrow: Right 27">
            <a:extLst>
              <a:ext uri="{FF2B5EF4-FFF2-40B4-BE49-F238E27FC236}">
                <a16:creationId xmlns:a16="http://schemas.microsoft.com/office/drawing/2014/main" id="{08C0ACB0-071D-456A-93B6-C85432AC9C79}"/>
              </a:ext>
            </a:extLst>
          </p:cNvPr>
          <p:cNvSpPr/>
          <p:nvPr/>
        </p:nvSpPr>
        <p:spPr>
          <a:xfrm>
            <a:off x="5234947" y="2235148"/>
            <a:ext cx="1506324" cy="33587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86394922-A592-F038-4533-240561414154}"/>
              </a:ext>
            </a:extLst>
          </p:cNvPr>
          <p:cNvSpPr/>
          <p:nvPr/>
        </p:nvSpPr>
        <p:spPr>
          <a:xfrm>
            <a:off x="5230836" y="2515297"/>
            <a:ext cx="1510435" cy="33587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08B54C90-38D3-28EB-9AFD-E4B8A8ECAC4F}"/>
              </a:ext>
            </a:extLst>
          </p:cNvPr>
          <p:cNvSpPr/>
          <p:nvPr/>
        </p:nvSpPr>
        <p:spPr>
          <a:xfrm>
            <a:off x="5239916" y="3343549"/>
            <a:ext cx="1501355" cy="33587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26E922AD-1D96-7C64-C661-0E96499EF7E4}"/>
              </a:ext>
            </a:extLst>
          </p:cNvPr>
          <p:cNvSpPr/>
          <p:nvPr/>
        </p:nvSpPr>
        <p:spPr>
          <a:xfrm>
            <a:off x="5238442" y="2807016"/>
            <a:ext cx="1501355" cy="33587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71AE1FD5-D573-A0A2-D5F9-8C79496E0E08}"/>
              </a:ext>
            </a:extLst>
          </p:cNvPr>
          <p:cNvSpPr/>
          <p:nvPr/>
        </p:nvSpPr>
        <p:spPr>
          <a:xfrm>
            <a:off x="5235375" y="3078615"/>
            <a:ext cx="1501355" cy="33587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2FC4EE2-64FC-2F32-9952-69E2AEFDA6AB}"/>
              </a:ext>
            </a:extLst>
          </p:cNvPr>
          <p:cNvSpPr txBox="1"/>
          <p:nvPr/>
        </p:nvSpPr>
        <p:spPr>
          <a:xfrm>
            <a:off x="1902201" y="2964441"/>
            <a:ext cx="914400" cy="461665"/>
          </a:xfrm>
          <a:prstGeom prst="rect">
            <a:avLst/>
          </a:prstGeom>
          <a:noFill/>
        </p:spPr>
        <p:txBody>
          <a:bodyPr wrap="square" rtlCol="0">
            <a:spAutoFit/>
          </a:bodyPr>
          <a:lstStyle/>
          <a:p>
            <a:pPr algn="ctr"/>
            <a:r>
              <a:rPr lang="en-US" sz="2400" dirty="0">
                <a:latin typeface="Lucida Console" panose="020B0609040504020204" pitchFamily="49" charset="0"/>
              </a:rPr>
              <a:t>999</a:t>
            </a:r>
          </a:p>
        </p:txBody>
      </p:sp>
      <p:cxnSp>
        <p:nvCxnSpPr>
          <p:cNvPr id="34" name="Connector: Elbow 33">
            <a:extLst>
              <a:ext uri="{FF2B5EF4-FFF2-40B4-BE49-F238E27FC236}">
                <a16:creationId xmlns:a16="http://schemas.microsoft.com/office/drawing/2014/main" id="{9CBB6FA8-62F8-C1BE-3B85-FE4532BB5A98}"/>
              </a:ext>
            </a:extLst>
          </p:cNvPr>
          <p:cNvCxnSpPr>
            <a:cxnSpLocks/>
          </p:cNvCxnSpPr>
          <p:nvPr/>
        </p:nvCxnSpPr>
        <p:spPr>
          <a:xfrm flipV="1">
            <a:off x="3490365" y="3305279"/>
            <a:ext cx="1" cy="257286"/>
          </a:xfrm>
          <a:prstGeom prst="bentConnector3">
            <a:avLst>
              <a:gd name="adj1" fmla="val 228601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59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8"/>
                                        </p:tgtEl>
                                      </p:cBhvr>
                                    </p:animEffect>
                                    <p:set>
                                      <p:cBhvr>
                                        <p:cTn id="10" dur="1" fill="hold">
                                          <p:stCondLst>
                                            <p:cond delay="499"/>
                                          </p:stCondLst>
                                        </p:cTn>
                                        <p:tgtEl>
                                          <p:spTgt spid="4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32" presetClass="emph" presetSubtype="0" fill="hold" grpId="1" nodeType="withEffect">
                                  <p:stCondLst>
                                    <p:cond delay="0"/>
                                  </p:stCondLst>
                                  <p:childTnLst>
                                    <p:animRot by="120000">
                                      <p:cBhvr>
                                        <p:cTn id="15" dur="100" fill="hold">
                                          <p:stCondLst>
                                            <p:cond delay="0"/>
                                          </p:stCondLst>
                                        </p:cTn>
                                        <p:tgtEl>
                                          <p:spTgt spid="28"/>
                                        </p:tgtEl>
                                        <p:attrNameLst>
                                          <p:attrName>r</p:attrName>
                                        </p:attrNameLst>
                                      </p:cBhvr>
                                    </p:animRot>
                                    <p:animRot by="-240000">
                                      <p:cBhvr>
                                        <p:cTn id="16" dur="200" fill="hold">
                                          <p:stCondLst>
                                            <p:cond delay="200"/>
                                          </p:stCondLst>
                                        </p:cTn>
                                        <p:tgtEl>
                                          <p:spTgt spid="28"/>
                                        </p:tgtEl>
                                        <p:attrNameLst>
                                          <p:attrName>r</p:attrName>
                                        </p:attrNameLst>
                                      </p:cBhvr>
                                    </p:animRot>
                                    <p:animRot by="240000">
                                      <p:cBhvr>
                                        <p:cTn id="17" dur="200" fill="hold">
                                          <p:stCondLst>
                                            <p:cond delay="400"/>
                                          </p:stCondLst>
                                        </p:cTn>
                                        <p:tgtEl>
                                          <p:spTgt spid="28"/>
                                        </p:tgtEl>
                                        <p:attrNameLst>
                                          <p:attrName>r</p:attrName>
                                        </p:attrNameLst>
                                      </p:cBhvr>
                                    </p:animRot>
                                    <p:animRot by="-240000">
                                      <p:cBhvr>
                                        <p:cTn id="18" dur="200" fill="hold">
                                          <p:stCondLst>
                                            <p:cond delay="600"/>
                                          </p:stCondLst>
                                        </p:cTn>
                                        <p:tgtEl>
                                          <p:spTgt spid="28"/>
                                        </p:tgtEl>
                                        <p:attrNameLst>
                                          <p:attrName>r</p:attrName>
                                        </p:attrNameLst>
                                      </p:cBhvr>
                                    </p:animRot>
                                    <p:animRot by="120000">
                                      <p:cBhvr>
                                        <p:cTn id="19" dur="200" fill="hold">
                                          <p:stCondLst>
                                            <p:cond delay="800"/>
                                          </p:stCondLst>
                                        </p:cTn>
                                        <p:tgtEl>
                                          <p:spTgt spid="28"/>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50" presetClass="entr" presetSubtype="0" decel="10000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1000" fill="hold"/>
                                        <p:tgtEl>
                                          <p:spTgt spid="33"/>
                                        </p:tgtEl>
                                        <p:attrNameLst>
                                          <p:attrName>ppt_w</p:attrName>
                                        </p:attrNameLst>
                                      </p:cBhvr>
                                      <p:tavLst>
                                        <p:tav tm="0">
                                          <p:val>
                                            <p:strVal val="#ppt_w+.3"/>
                                          </p:val>
                                        </p:tav>
                                        <p:tav tm="100000">
                                          <p:val>
                                            <p:strVal val="#ppt_w"/>
                                          </p:val>
                                        </p:tav>
                                      </p:tavLst>
                                    </p:anim>
                                    <p:anim calcmode="lin" valueType="num">
                                      <p:cBhvr>
                                        <p:cTn id="28" dur="1000" fill="hold"/>
                                        <p:tgtEl>
                                          <p:spTgt spid="33"/>
                                        </p:tgtEl>
                                        <p:attrNameLst>
                                          <p:attrName>ppt_h</p:attrName>
                                        </p:attrNameLst>
                                      </p:cBhvr>
                                      <p:tavLst>
                                        <p:tav tm="0">
                                          <p:val>
                                            <p:strVal val="#ppt_h"/>
                                          </p:val>
                                        </p:tav>
                                        <p:tav tm="100000">
                                          <p:val>
                                            <p:strVal val="#ppt_h"/>
                                          </p:val>
                                        </p:tav>
                                      </p:tavLst>
                                    </p:anim>
                                    <p:animEffect transition="in" filter="fade">
                                      <p:cBhvr>
                                        <p:cTn id="29" dur="10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2" nodeType="click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32" presetClass="emph" presetSubtype="0" fill="hold" grpId="1" nodeType="withEffect">
                                  <p:stCondLst>
                                    <p:cond delay="0"/>
                                  </p:stCondLst>
                                  <p:childTnLst>
                                    <p:animRot by="120000">
                                      <p:cBhvr>
                                        <p:cTn id="39" dur="100" fill="hold">
                                          <p:stCondLst>
                                            <p:cond delay="0"/>
                                          </p:stCondLst>
                                        </p:cTn>
                                        <p:tgtEl>
                                          <p:spTgt spid="29"/>
                                        </p:tgtEl>
                                        <p:attrNameLst>
                                          <p:attrName>r</p:attrName>
                                        </p:attrNameLst>
                                      </p:cBhvr>
                                    </p:animRot>
                                    <p:animRot by="-240000">
                                      <p:cBhvr>
                                        <p:cTn id="40" dur="200" fill="hold">
                                          <p:stCondLst>
                                            <p:cond delay="200"/>
                                          </p:stCondLst>
                                        </p:cTn>
                                        <p:tgtEl>
                                          <p:spTgt spid="29"/>
                                        </p:tgtEl>
                                        <p:attrNameLst>
                                          <p:attrName>r</p:attrName>
                                        </p:attrNameLst>
                                      </p:cBhvr>
                                    </p:animRot>
                                    <p:animRot by="240000">
                                      <p:cBhvr>
                                        <p:cTn id="41" dur="200" fill="hold">
                                          <p:stCondLst>
                                            <p:cond delay="400"/>
                                          </p:stCondLst>
                                        </p:cTn>
                                        <p:tgtEl>
                                          <p:spTgt spid="29"/>
                                        </p:tgtEl>
                                        <p:attrNameLst>
                                          <p:attrName>r</p:attrName>
                                        </p:attrNameLst>
                                      </p:cBhvr>
                                    </p:animRot>
                                    <p:animRot by="-240000">
                                      <p:cBhvr>
                                        <p:cTn id="42" dur="200" fill="hold">
                                          <p:stCondLst>
                                            <p:cond delay="600"/>
                                          </p:stCondLst>
                                        </p:cTn>
                                        <p:tgtEl>
                                          <p:spTgt spid="29"/>
                                        </p:tgtEl>
                                        <p:attrNameLst>
                                          <p:attrName>r</p:attrName>
                                        </p:attrNameLst>
                                      </p:cBhvr>
                                    </p:animRot>
                                    <p:animRot by="120000">
                                      <p:cBhvr>
                                        <p:cTn id="43" dur="200" fill="hold">
                                          <p:stCondLst>
                                            <p:cond delay="800"/>
                                          </p:stCondLst>
                                        </p:cTn>
                                        <p:tgtEl>
                                          <p:spTgt spid="29"/>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grpId="0" nodeType="clickEffect">
                                  <p:stCondLst>
                                    <p:cond delay="0"/>
                                  </p:stCondLst>
                                  <p:childTnLst>
                                    <p:animRot by="21600000">
                                      <p:cBhvr>
                                        <p:cTn id="47" dur="1000" fill="hold"/>
                                        <p:tgtEl>
                                          <p:spTgt spid="5"/>
                                        </p:tgtEl>
                                        <p:attrNameLst>
                                          <p:attrName>r</p:attrName>
                                        </p:attrNameLst>
                                      </p:cBhvr>
                                    </p:animRot>
                                  </p:childTnLst>
                                </p:cTn>
                              </p:par>
                              <p:par>
                                <p:cTn id="48" presetID="50" presetClass="entr" presetSubtype="0" decel="100000"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p:cTn id="50" dur="1000" fill="hold"/>
                                        <p:tgtEl>
                                          <p:spTgt spid="34"/>
                                        </p:tgtEl>
                                        <p:attrNameLst>
                                          <p:attrName>ppt_w</p:attrName>
                                        </p:attrNameLst>
                                      </p:cBhvr>
                                      <p:tavLst>
                                        <p:tav tm="0">
                                          <p:val>
                                            <p:strVal val="#ppt_w+.3"/>
                                          </p:val>
                                        </p:tav>
                                        <p:tav tm="100000">
                                          <p:val>
                                            <p:strVal val="#ppt_w"/>
                                          </p:val>
                                        </p:tav>
                                      </p:tavLst>
                                    </p:anim>
                                    <p:anim calcmode="lin" valueType="num">
                                      <p:cBhvr>
                                        <p:cTn id="51" dur="1000" fill="hold"/>
                                        <p:tgtEl>
                                          <p:spTgt spid="34"/>
                                        </p:tgtEl>
                                        <p:attrNameLst>
                                          <p:attrName>ppt_h</p:attrName>
                                        </p:attrNameLst>
                                      </p:cBhvr>
                                      <p:tavLst>
                                        <p:tav tm="0">
                                          <p:val>
                                            <p:strVal val="#ppt_h"/>
                                          </p:val>
                                        </p:tav>
                                        <p:tav tm="100000">
                                          <p:val>
                                            <p:strVal val="#ppt_h"/>
                                          </p:val>
                                        </p:tav>
                                      </p:tavLst>
                                    </p:anim>
                                    <p:animEffect transition="in" filter="fade">
                                      <p:cBhvr>
                                        <p:cTn id="52" dur="10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2" nodeType="clickEffect">
                                  <p:stCondLst>
                                    <p:cond delay="0"/>
                                  </p:stCondLst>
                                  <p:childTnLst>
                                    <p:animEffect transition="out" filter="fade">
                                      <p:cBhvr>
                                        <p:cTn id="56" dur="500"/>
                                        <p:tgtEl>
                                          <p:spTgt spid="29"/>
                                        </p:tgtEl>
                                      </p:cBhvr>
                                    </p:animEffect>
                                    <p:set>
                                      <p:cBhvr>
                                        <p:cTn id="57" dur="1" fill="hold">
                                          <p:stCondLst>
                                            <p:cond delay="499"/>
                                          </p:stCondLst>
                                        </p:cTn>
                                        <p:tgtEl>
                                          <p:spTgt spid="29"/>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par>
                                <p:cTn id="61" presetID="32" presetClass="emph" presetSubtype="0" fill="hold" grpId="1" nodeType="withEffect">
                                  <p:stCondLst>
                                    <p:cond delay="0"/>
                                  </p:stCondLst>
                                  <p:childTnLst>
                                    <p:animRot by="120000">
                                      <p:cBhvr>
                                        <p:cTn id="62" dur="100" fill="hold">
                                          <p:stCondLst>
                                            <p:cond delay="0"/>
                                          </p:stCondLst>
                                        </p:cTn>
                                        <p:tgtEl>
                                          <p:spTgt spid="31"/>
                                        </p:tgtEl>
                                        <p:attrNameLst>
                                          <p:attrName>r</p:attrName>
                                        </p:attrNameLst>
                                      </p:cBhvr>
                                    </p:animRot>
                                    <p:animRot by="-240000">
                                      <p:cBhvr>
                                        <p:cTn id="63" dur="200" fill="hold">
                                          <p:stCondLst>
                                            <p:cond delay="200"/>
                                          </p:stCondLst>
                                        </p:cTn>
                                        <p:tgtEl>
                                          <p:spTgt spid="31"/>
                                        </p:tgtEl>
                                        <p:attrNameLst>
                                          <p:attrName>r</p:attrName>
                                        </p:attrNameLst>
                                      </p:cBhvr>
                                    </p:animRot>
                                    <p:animRot by="240000">
                                      <p:cBhvr>
                                        <p:cTn id="64" dur="200" fill="hold">
                                          <p:stCondLst>
                                            <p:cond delay="400"/>
                                          </p:stCondLst>
                                        </p:cTn>
                                        <p:tgtEl>
                                          <p:spTgt spid="31"/>
                                        </p:tgtEl>
                                        <p:attrNameLst>
                                          <p:attrName>r</p:attrName>
                                        </p:attrNameLst>
                                      </p:cBhvr>
                                    </p:animRot>
                                    <p:animRot by="-240000">
                                      <p:cBhvr>
                                        <p:cTn id="65" dur="200" fill="hold">
                                          <p:stCondLst>
                                            <p:cond delay="600"/>
                                          </p:stCondLst>
                                        </p:cTn>
                                        <p:tgtEl>
                                          <p:spTgt spid="31"/>
                                        </p:tgtEl>
                                        <p:attrNameLst>
                                          <p:attrName>r</p:attrName>
                                        </p:attrNameLst>
                                      </p:cBhvr>
                                    </p:animRot>
                                    <p:animRot by="120000">
                                      <p:cBhvr>
                                        <p:cTn id="66" dur="200" fill="hold">
                                          <p:stCondLst>
                                            <p:cond delay="800"/>
                                          </p:stCondLst>
                                        </p:cTn>
                                        <p:tgtEl>
                                          <p:spTgt spid="31"/>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6">
                                            <p:txEl>
                                              <p:pRg st="1" end="1"/>
                                            </p:txEl>
                                          </p:spTgt>
                                        </p:tgtEl>
                                        <p:attrNameLst>
                                          <p:attrName>style.visibility</p:attrName>
                                        </p:attrNameLst>
                                      </p:cBhvr>
                                      <p:to>
                                        <p:strVal val="visible"/>
                                      </p:to>
                                    </p:set>
                                    <p:animEffect transition="in" filter="wipe(left)">
                                      <p:cBhvr>
                                        <p:cTn id="71" dur="500"/>
                                        <p:tgtEl>
                                          <p:spTgt spid="6">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2" nodeType="clickEffect">
                                  <p:stCondLst>
                                    <p:cond delay="0"/>
                                  </p:stCondLst>
                                  <p:childTnLst>
                                    <p:animEffect transition="out" filter="fade">
                                      <p:cBhvr>
                                        <p:cTn id="75" dur="500"/>
                                        <p:tgtEl>
                                          <p:spTgt spid="31"/>
                                        </p:tgtEl>
                                      </p:cBhvr>
                                    </p:animEffect>
                                    <p:set>
                                      <p:cBhvr>
                                        <p:cTn id="76" dur="1" fill="hold">
                                          <p:stCondLst>
                                            <p:cond delay="499"/>
                                          </p:stCondLst>
                                        </p:cTn>
                                        <p:tgtEl>
                                          <p:spTgt spid="31"/>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par>
                                <p:cTn id="80" presetID="32" presetClass="emph" presetSubtype="0" fill="hold" grpId="1" nodeType="withEffect">
                                  <p:stCondLst>
                                    <p:cond delay="0"/>
                                  </p:stCondLst>
                                  <p:childTnLst>
                                    <p:animRot by="120000">
                                      <p:cBhvr>
                                        <p:cTn id="81" dur="100" fill="hold">
                                          <p:stCondLst>
                                            <p:cond delay="0"/>
                                          </p:stCondLst>
                                        </p:cTn>
                                        <p:tgtEl>
                                          <p:spTgt spid="32"/>
                                        </p:tgtEl>
                                        <p:attrNameLst>
                                          <p:attrName>r</p:attrName>
                                        </p:attrNameLst>
                                      </p:cBhvr>
                                    </p:animRot>
                                    <p:animRot by="-240000">
                                      <p:cBhvr>
                                        <p:cTn id="82" dur="200" fill="hold">
                                          <p:stCondLst>
                                            <p:cond delay="200"/>
                                          </p:stCondLst>
                                        </p:cTn>
                                        <p:tgtEl>
                                          <p:spTgt spid="32"/>
                                        </p:tgtEl>
                                        <p:attrNameLst>
                                          <p:attrName>r</p:attrName>
                                        </p:attrNameLst>
                                      </p:cBhvr>
                                    </p:animRot>
                                    <p:animRot by="240000">
                                      <p:cBhvr>
                                        <p:cTn id="83" dur="200" fill="hold">
                                          <p:stCondLst>
                                            <p:cond delay="400"/>
                                          </p:stCondLst>
                                        </p:cTn>
                                        <p:tgtEl>
                                          <p:spTgt spid="32"/>
                                        </p:tgtEl>
                                        <p:attrNameLst>
                                          <p:attrName>r</p:attrName>
                                        </p:attrNameLst>
                                      </p:cBhvr>
                                    </p:animRot>
                                    <p:animRot by="-240000">
                                      <p:cBhvr>
                                        <p:cTn id="84" dur="200" fill="hold">
                                          <p:stCondLst>
                                            <p:cond delay="600"/>
                                          </p:stCondLst>
                                        </p:cTn>
                                        <p:tgtEl>
                                          <p:spTgt spid="32"/>
                                        </p:tgtEl>
                                        <p:attrNameLst>
                                          <p:attrName>r</p:attrName>
                                        </p:attrNameLst>
                                      </p:cBhvr>
                                    </p:animRot>
                                    <p:animRot by="120000">
                                      <p:cBhvr>
                                        <p:cTn id="85" dur="200" fill="hold">
                                          <p:stCondLst>
                                            <p:cond delay="800"/>
                                          </p:stCondLst>
                                        </p:cTn>
                                        <p:tgtEl>
                                          <p:spTgt spid="32"/>
                                        </p:tgtEl>
                                        <p:attrNameLst>
                                          <p:attrName>r</p:attrName>
                                        </p:attrNameLst>
                                      </p:cBhvr>
                                    </p:animRo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6">
                                            <p:txEl>
                                              <p:pRg st="2" end="2"/>
                                            </p:txEl>
                                          </p:spTgt>
                                        </p:tgtEl>
                                        <p:attrNameLst>
                                          <p:attrName>style.visibility</p:attrName>
                                        </p:attrNameLst>
                                      </p:cBhvr>
                                      <p:to>
                                        <p:strVal val="visible"/>
                                      </p:to>
                                    </p:set>
                                    <p:animEffect transition="in" filter="wipe(left)">
                                      <p:cBhvr>
                                        <p:cTn id="90" dur="500"/>
                                        <p:tgtEl>
                                          <p:spTgt spid="6">
                                            <p:txEl>
                                              <p:pRg st="2" end="2"/>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2" nodeType="clickEffect">
                                  <p:stCondLst>
                                    <p:cond delay="0"/>
                                  </p:stCondLst>
                                  <p:childTnLst>
                                    <p:animEffect transition="out" filter="fade">
                                      <p:cBhvr>
                                        <p:cTn id="94" dur="500"/>
                                        <p:tgtEl>
                                          <p:spTgt spid="32"/>
                                        </p:tgtEl>
                                      </p:cBhvr>
                                    </p:animEffect>
                                    <p:set>
                                      <p:cBhvr>
                                        <p:cTn id="95" dur="1" fill="hold">
                                          <p:stCondLst>
                                            <p:cond delay="499"/>
                                          </p:stCondLst>
                                        </p:cTn>
                                        <p:tgtEl>
                                          <p:spTgt spid="32"/>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500"/>
                                        <p:tgtEl>
                                          <p:spTgt spid="30"/>
                                        </p:tgtEl>
                                      </p:cBhvr>
                                    </p:animEffect>
                                  </p:childTnLst>
                                </p:cTn>
                              </p:par>
                              <p:par>
                                <p:cTn id="99" presetID="32" presetClass="emph" presetSubtype="0" fill="hold" grpId="1" nodeType="withEffect">
                                  <p:stCondLst>
                                    <p:cond delay="0"/>
                                  </p:stCondLst>
                                  <p:childTnLst>
                                    <p:animRot by="120000">
                                      <p:cBhvr>
                                        <p:cTn id="100" dur="100" fill="hold">
                                          <p:stCondLst>
                                            <p:cond delay="0"/>
                                          </p:stCondLst>
                                        </p:cTn>
                                        <p:tgtEl>
                                          <p:spTgt spid="30"/>
                                        </p:tgtEl>
                                        <p:attrNameLst>
                                          <p:attrName>r</p:attrName>
                                        </p:attrNameLst>
                                      </p:cBhvr>
                                    </p:animRot>
                                    <p:animRot by="-240000">
                                      <p:cBhvr>
                                        <p:cTn id="101" dur="200" fill="hold">
                                          <p:stCondLst>
                                            <p:cond delay="200"/>
                                          </p:stCondLst>
                                        </p:cTn>
                                        <p:tgtEl>
                                          <p:spTgt spid="30"/>
                                        </p:tgtEl>
                                        <p:attrNameLst>
                                          <p:attrName>r</p:attrName>
                                        </p:attrNameLst>
                                      </p:cBhvr>
                                    </p:animRot>
                                    <p:animRot by="240000">
                                      <p:cBhvr>
                                        <p:cTn id="102" dur="200" fill="hold">
                                          <p:stCondLst>
                                            <p:cond delay="400"/>
                                          </p:stCondLst>
                                        </p:cTn>
                                        <p:tgtEl>
                                          <p:spTgt spid="30"/>
                                        </p:tgtEl>
                                        <p:attrNameLst>
                                          <p:attrName>r</p:attrName>
                                        </p:attrNameLst>
                                      </p:cBhvr>
                                    </p:animRot>
                                    <p:animRot by="-240000">
                                      <p:cBhvr>
                                        <p:cTn id="103" dur="200" fill="hold">
                                          <p:stCondLst>
                                            <p:cond delay="600"/>
                                          </p:stCondLst>
                                        </p:cTn>
                                        <p:tgtEl>
                                          <p:spTgt spid="30"/>
                                        </p:tgtEl>
                                        <p:attrNameLst>
                                          <p:attrName>r</p:attrName>
                                        </p:attrNameLst>
                                      </p:cBhvr>
                                    </p:animRot>
                                    <p:animRot by="120000">
                                      <p:cBhvr>
                                        <p:cTn id="104" dur="200" fill="hold">
                                          <p:stCondLst>
                                            <p:cond delay="800"/>
                                          </p:stCondLst>
                                        </p:cTn>
                                        <p:tgtEl>
                                          <p:spTgt spid="30"/>
                                        </p:tgtEl>
                                        <p:attrNameLst>
                                          <p:attrName>r</p:attrName>
                                        </p:attrNameLst>
                                      </p:cBhvr>
                                    </p:animRo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6">
                                            <p:txEl>
                                              <p:pRg st="3" end="3"/>
                                            </p:txEl>
                                          </p:spTgt>
                                        </p:tgtEl>
                                        <p:attrNameLst>
                                          <p:attrName>style.visibility</p:attrName>
                                        </p:attrNameLst>
                                      </p:cBhvr>
                                      <p:to>
                                        <p:strVal val="visible"/>
                                      </p:to>
                                    </p:set>
                                    <p:animEffect transition="in" filter="wipe(left)">
                                      <p:cBhvr>
                                        <p:cTn id="10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8" grpId="0" animBg="1"/>
      <p:bldP spid="28" grpId="0" animBg="1"/>
      <p:bldP spid="28" grpId="1" animBg="1"/>
      <p:bldP spid="28" grpId="2" animBg="1"/>
      <p:bldP spid="29" grpId="0" animBg="1"/>
      <p:bldP spid="29" grpId="1" animBg="1"/>
      <p:bldP spid="29" grpId="2" animBg="1"/>
      <p:bldP spid="30" grpId="0" animBg="1"/>
      <p:bldP spid="30" grpId="1" animBg="1"/>
      <p:bldP spid="31" grpId="0" animBg="1"/>
      <p:bldP spid="31" grpId="1" animBg="1"/>
      <p:bldP spid="31" grpId="2" animBg="1"/>
      <p:bldP spid="32" grpId="0" animBg="1"/>
      <p:bldP spid="32" grpId="1" animBg="1"/>
      <p:bldP spid="32" grpId="2"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061C-4DED-0962-FA28-C1A30F941670}"/>
              </a:ext>
            </a:extLst>
          </p:cNvPr>
          <p:cNvSpPr>
            <a:spLocks noGrp="1"/>
          </p:cNvSpPr>
          <p:nvPr>
            <p:ph type="title"/>
          </p:nvPr>
        </p:nvSpPr>
        <p:spPr>
          <a:xfrm>
            <a:off x="-127322" y="399850"/>
            <a:ext cx="7465671" cy="838642"/>
          </a:xfrm>
        </p:spPr>
        <p:txBody>
          <a:bodyPr/>
          <a:lstStyle/>
          <a:p>
            <a:r>
              <a:rPr lang="en-US" dirty="0"/>
              <a:t>C++: Pointer Arithmetic</a:t>
            </a:r>
          </a:p>
        </p:txBody>
      </p:sp>
      <p:sp>
        <p:nvSpPr>
          <p:cNvPr id="3" name="Content Placeholder 2">
            <a:extLst>
              <a:ext uri="{FF2B5EF4-FFF2-40B4-BE49-F238E27FC236}">
                <a16:creationId xmlns:a16="http://schemas.microsoft.com/office/drawing/2014/main" id="{15AF1D33-E25D-B1D5-1A94-771A4B9E3BA4}"/>
              </a:ext>
            </a:extLst>
          </p:cNvPr>
          <p:cNvSpPr>
            <a:spLocks noGrp="1"/>
          </p:cNvSpPr>
          <p:nvPr>
            <p:ph idx="1"/>
          </p:nvPr>
        </p:nvSpPr>
        <p:spPr>
          <a:xfrm>
            <a:off x="243069" y="1238492"/>
            <a:ext cx="5852932" cy="5474302"/>
          </a:xfrm>
        </p:spPr>
        <p:txBody>
          <a:bodyPr>
            <a:normAutofit/>
          </a:bodyPr>
          <a:lstStyle/>
          <a:p>
            <a:r>
              <a:rPr lang="en-US" dirty="0"/>
              <a:t>A pointer holds the location (i.e., memory address) of an object</a:t>
            </a:r>
          </a:p>
          <a:p>
            <a:pPr lvl="1"/>
            <a:r>
              <a:rPr lang="en-US" dirty="0"/>
              <a:t>Ex: An </a:t>
            </a:r>
            <a:r>
              <a:rPr lang="en-US" dirty="0">
                <a:latin typeface="Lucida Console" panose="020B0609040504020204" pitchFamily="49" charset="0"/>
              </a:rPr>
              <a:t>int*</a:t>
            </a:r>
            <a:r>
              <a:rPr lang="en-US" dirty="0"/>
              <a:t> holds the address of an </a:t>
            </a:r>
            <a:r>
              <a:rPr lang="en-US" dirty="0">
                <a:latin typeface="Lucida Console" panose="020B0609040504020204" pitchFamily="49" charset="0"/>
              </a:rPr>
              <a:t>int</a:t>
            </a:r>
          </a:p>
          <a:p>
            <a:pPr lvl="1"/>
            <a:r>
              <a:rPr lang="en-US" dirty="0"/>
              <a:t>Ex: A </a:t>
            </a:r>
            <a:r>
              <a:rPr lang="en-US" dirty="0">
                <a:latin typeface="Lucida Console" panose="020B0609040504020204" pitchFamily="49" charset="0"/>
              </a:rPr>
              <a:t>float*</a:t>
            </a:r>
            <a:r>
              <a:rPr lang="en-US" dirty="0"/>
              <a:t> holds the address of a </a:t>
            </a:r>
            <a:r>
              <a:rPr lang="en-US" dirty="0">
                <a:latin typeface="Lucida Console" panose="020B0609040504020204" pitchFamily="49" charset="0"/>
              </a:rPr>
              <a:t>float</a:t>
            </a:r>
          </a:p>
          <a:p>
            <a:r>
              <a:rPr lang="en-US" dirty="0"/>
              <a:t>C++ allows some kinds of pointer arithmetic</a:t>
            </a:r>
          </a:p>
          <a:p>
            <a:r>
              <a:rPr lang="en-US" dirty="0"/>
              <a:t>IT IS VERY IMPORTANT FOR YOU TO BECOME COMFORTABLE WITH POINTERS AND POINTER ARITHMETIC</a:t>
            </a:r>
          </a:p>
          <a:p>
            <a:endParaRPr lang="en-US" dirty="0"/>
          </a:p>
        </p:txBody>
      </p:sp>
      <p:sp>
        <p:nvSpPr>
          <p:cNvPr id="5" name="TextBox 4">
            <a:extLst>
              <a:ext uri="{FF2B5EF4-FFF2-40B4-BE49-F238E27FC236}">
                <a16:creationId xmlns:a16="http://schemas.microsoft.com/office/drawing/2014/main" id="{38FC352A-5C90-0A50-DEC5-AC412A73EE06}"/>
              </a:ext>
            </a:extLst>
          </p:cNvPr>
          <p:cNvSpPr txBox="1"/>
          <p:nvPr/>
        </p:nvSpPr>
        <p:spPr>
          <a:xfrm>
            <a:off x="10116004" y="6133485"/>
            <a:ext cx="1550876"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Byte 0</a:t>
            </a:r>
          </a:p>
        </p:txBody>
      </p:sp>
      <p:sp>
        <p:nvSpPr>
          <p:cNvPr id="6" name="TextBox 5">
            <a:extLst>
              <a:ext uri="{FF2B5EF4-FFF2-40B4-BE49-F238E27FC236}">
                <a16:creationId xmlns:a16="http://schemas.microsoft.com/office/drawing/2014/main" id="{69E19C4F-EE07-0F62-9E17-131B37C214B3}"/>
              </a:ext>
            </a:extLst>
          </p:cNvPr>
          <p:cNvSpPr txBox="1"/>
          <p:nvPr/>
        </p:nvSpPr>
        <p:spPr>
          <a:xfrm>
            <a:off x="10270102" y="1679361"/>
            <a:ext cx="1550876"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Byte N-1</a:t>
            </a:r>
          </a:p>
        </p:txBody>
      </p:sp>
      <p:sp>
        <p:nvSpPr>
          <p:cNvPr id="7" name="TextBox 6">
            <a:extLst>
              <a:ext uri="{FF2B5EF4-FFF2-40B4-BE49-F238E27FC236}">
                <a16:creationId xmlns:a16="http://schemas.microsoft.com/office/drawing/2014/main" id="{27356CE8-7E74-AD5A-508B-2E88F291E743}"/>
              </a:ext>
            </a:extLst>
          </p:cNvPr>
          <p:cNvSpPr txBox="1"/>
          <p:nvPr/>
        </p:nvSpPr>
        <p:spPr>
          <a:xfrm>
            <a:off x="8518364" y="1085245"/>
            <a:ext cx="1950169" cy="633315"/>
          </a:xfrm>
          <a:prstGeom prst="rect">
            <a:avLst/>
          </a:prstGeom>
          <a:noFill/>
        </p:spPr>
        <p:txBody>
          <a:bodyPr wrap="square" rtlCol="0">
            <a:spAutoFit/>
          </a:bodyPr>
          <a:lstStyle/>
          <a:p>
            <a:pPr algn="ctr">
              <a:lnSpc>
                <a:spcPts val="2100"/>
              </a:lnSpc>
            </a:pPr>
            <a:r>
              <a:rPr lang="en-US" sz="2400" b="1" dirty="0">
                <a:latin typeface="Segoe UI" panose="020B0502040204020203" pitchFamily="34" charset="0"/>
                <a:cs typeface="Segoe UI" panose="020B0502040204020203" pitchFamily="34" charset="0"/>
              </a:rPr>
              <a:t>Address space</a:t>
            </a:r>
          </a:p>
        </p:txBody>
      </p:sp>
      <p:sp>
        <p:nvSpPr>
          <p:cNvPr id="8" name="Rectangle 7">
            <a:extLst>
              <a:ext uri="{FF2B5EF4-FFF2-40B4-BE49-F238E27FC236}">
                <a16:creationId xmlns:a16="http://schemas.microsoft.com/office/drawing/2014/main" id="{5F6E2F02-6108-6CB2-62FA-1EDAB77154EC}"/>
              </a:ext>
            </a:extLst>
          </p:cNvPr>
          <p:cNvSpPr/>
          <p:nvPr/>
        </p:nvSpPr>
        <p:spPr>
          <a:xfrm>
            <a:off x="8518364" y="1736098"/>
            <a:ext cx="1950169" cy="4722052"/>
          </a:xfrm>
          <a:prstGeom prst="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969936-3995-F466-32F5-0354B3A7C287}"/>
              </a:ext>
            </a:extLst>
          </p:cNvPr>
          <p:cNvSpPr/>
          <p:nvPr/>
        </p:nvSpPr>
        <p:spPr>
          <a:xfrm>
            <a:off x="8566725" y="5443394"/>
            <a:ext cx="1863454" cy="985303"/>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Code</a:t>
            </a:r>
          </a:p>
        </p:txBody>
      </p:sp>
      <p:sp>
        <p:nvSpPr>
          <p:cNvPr id="10" name="Rectangle 9">
            <a:extLst>
              <a:ext uri="{FF2B5EF4-FFF2-40B4-BE49-F238E27FC236}">
                <a16:creationId xmlns:a16="http://schemas.microsoft.com/office/drawing/2014/main" id="{7BA09447-EE9A-D504-9B08-39C718072C0E}"/>
              </a:ext>
            </a:extLst>
          </p:cNvPr>
          <p:cNvSpPr/>
          <p:nvPr/>
        </p:nvSpPr>
        <p:spPr>
          <a:xfrm>
            <a:off x="8561719" y="4834113"/>
            <a:ext cx="1863454" cy="545103"/>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Static data</a:t>
            </a:r>
          </a:p>
        </p:txBody>
      </p:sp>
      <p:sp>
        <p:nvSpPr>
          <p:cNvPr id="11" name="Rectangle 10">
            <a:extLst>
              <a:ext uri="{FF2B5EF4-FFF2-40B4-BE49-F238E27FC236}">
                <a16:creationId xmlns:a16="http://schemas.microsoft.com/office/drawing/2014/main" id="{4BC435F2-2FD6-9088-7C92-7BD49ACC836B}"/>
              </a:ext>
            </a:extLst>
          </p:cNvPr>
          <p:cNvSpPr/>
          <p:nvPr/>
        </p:nvSpPr>
        <p:spPr>
          <a:xfrm>
            <a:off x="8561719" y="4229899"/>
            <a:ext cx="1863454" cy="545103"/>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Heap</a:t>
            </a:r>
          </a:p>
        </p:txBody>
      </p:sp>
      <p:cxnSp>
        <p:nvCxnSpPr>
          <p:cNvPr id="12" name="Straight Arrow Connector 11">
            <a:extLst>
              <a:ext uri="{FF2B5EF4-FFF2-40B4-BE49-F238E27FC236}">
                <a16:creationId xmlns:a16="http://schemas.microsoft.com/office/drawing/2014/main" id="{1DC0BDEB-8D30-2071-606B-C41411F34BFB}"/>
              </a:ext>
            </a:extLst>
          </p:cNvPr>
          <p:cNvCxnSpPr>
            <a:stCxn id="11" idx="0"/>
          </p:cNvCxnSpPr>
          <p:nvPr/>
        </p:nvCxnSpPr>
        <p:spPr>
          <a:xfrm flipH="1" flipV="1">
            <a:off x="9492711" y="3658696"/>
            <a:ext cx="735" cy="57120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187D9B0-0698-5776-C349-DFCA717D06D0}"/>
              </a:ext>
            </a:extLst>
          </p:cNvPr>
          <p:cNvGrpSpPr/>
          <p:nvPr/>
        </p:nvGrpSpPr>
        <p:grpSpPr>
          <a:xfrm>
            <a:off x="8561719" y="1767573"/>
            <a:ext cx="1863454" cy="1395676"/>
            <a:chOff x="9094787" y="1550359"/>
            <a:chExt cx="1863454" cy="1395676"/>
          </a:xfrm>
        </p:grpSpPr>
        <p:sp>
          <p:nvSpPr>
            <p:cNvPr id="14" name="Rectangle 13">
              <a:extLst>
                <a:ext uri="{FF2B5EF4-FFF2-40B4-BE49-F238E27FC236}">
                  <a16:creationId xmlns:a16="http://schemas.microsoft.com/office/drawing/2014/main" id="{D9498411-AEAE-DF5B-DE2B-324E823660EF}"/>
                </a:ext>
              </a:extLst>
            </p:cNvPr>
            <p:cNvSpPr/>
            <p:nvPr/>
          </p:nvSpPr>
          <p:spPr>
            <a:xfrm>
              <a:off x="9094787" y="1550359"/>
              <a:ext cx="1863454" cy="824473"/>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00"/>
                </a:lnSpc>
              </a:pPr>
              <a:r>
                <a:rPr lang="en-US" sz="2400" dirty="0">
                  <a:solidFill>
                    <a:schemeClr val="tx1"/>
                  </a:solidFill>
                  <a:latin typeface="Segoe UI" panose="020B0502040204020203" pitchFamily="34" charset="0"/>
                  <a:cs typeface="Segoe UI" panose="020B0502040204020203" pitchFamily="34" charset="0"/>
                </a:rPr>
                <a:t>Stack</a:t>
              </a:r>
            </a:p>
          </p:txBody>
        </p:sp>
        <p:cxnSp>
          <p:nvCxnSpPr>
            <p:cNvPr id="15" name="Straight Arrow Connector 14">
              <a:extLst>
                <a:ext uri="{FF2B5EF4-FFF2-40B4-BE49-F238E27FC236}">
                  <a16:creationId xmlns:a16="http://schemas.microsoft.com/office/drawing/2014/main" id="{5AFA1BCF-17CA-C757-C2B6-D87950680088}"/>
                </a:ext>
              </a:extLst>
            </p:cNvPr>
            <p:cNvCxnSpPr>
              <a:cxnSpLocks/>
            </p:cNvCxnSpPr>
            <p:nvPr/>
          </p:nvCxnSpPr>
          <p:spPr>
            <a:xfrm flipH="1">
              <a:off x="10028572" y="2374832"/>
              <a:ext cx="735" cy="57120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978CA091-9011-FB9B-E3E7-96E53ABFD3B4}"/>
              </a:ext>
            </a:extLst>
          </p:cNvPr>
          <p:cNvGrpSpPr/>
          <p:nvPr/>
        </p:nvGrpSpPr>
        <p:grpSpPr>
          <a:xfrm>
            <a:off x="6096000" y="1718560"/>
            <a:ext cx="2290625" cy="4710137"/>
            <a:chOff x="6096000" y="1718560"/>
            <a:chExt cx="2290625" cy="4710137"/>
          </a:xfrm>
        </p:grpSpPr>
        <p:sp>
          <p:nvSpPr>
            <p:cNvPr id="16" name="Left Brace 15">
              <a:extLst>
                <a:ext uri="{FF2B5EF4-FFF2-40B4-BE49-F238E27FC236}">
                  <a16:creationId xmlns:a16="http://schemas.microsoft.com/office/drawing/2014/main" id="{F5C8FC27-A305-2A14-7FE9-F4AC34CF815D}"/>
                </a:ext>
              </a:extLst>
            </p:cNvPr>
            <p:cNvSpPr/>
            <p:nvPr/>
          </p:nvSpPr>
          <p:spPr>
            <a:xfrm>
              <a:off x="8117181" y="1718560"/>
              <a:ext cx="250683" cy="471013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7429FCCB-ECDF-A903-7A77-0F36E424B9BF}"/>
                </a:ext>
              </a:extLst>
            </p:cNvPr>
            <p:cNvSpPr txBox="1"/>
            <p:nvPr/>
          </p:nvSpPr>
          <p:spPr>
            <a:xfrm>
              <a:off x="6096000" y="3512348"/>
              <a:ext cx="2290625" cy="1169551"/>
            </a:xfrm>
            <a:prstGeom prst="rect">
              <a:avLst/>
            </a:prstGeom>
            <a:noFill/>
          </p:spPr>
          <p:txBody>
            <a:bodyPr wrap="square" rtlCol="0">
              <a:spAutoFit/>
            </a:bodyPr>
            <a:lstStyle/>
            <a:p>
              <a:pPr algn="ctr">
                <a:lnSpc>
                  <a:spcPts val="2100"/>
                </a:lnSpc>
              </a:pPr>
              <a:r>
                <a:rPr lang="en-US" sz="2000" b="1" dirty="0">
                  <a:latin typeface="Segoe UI" panose="020B0502040204020203" pitchFamily="34" charset="0"/>
                  <a:cs typeface="Segoe UI" panose="020B0502040204020203" pitchFamily="34" charset="0"/>
                </a:rPr>
                <a:t>A pointer value represents a location in this space</a:t>
              </a:r>
            </a:p>
          </p:txBody>
        </p:sp>
      </p:grpSp>
      <p:grpSp>
        <p:nvGrpSpPr>
          <p:cNvPr id="20" name="Group 19">
            <a:extLst>
              <a:ext uri="{FF2B5EF4-FFF2-40B4-BE49-F238E27FC236}">
                <a16:creationId xmlns:a16="http://schemas.microsoft.com/office/drawing/2014/main" id="{1DFDC430-DCB1-C82B-E480-ED58D64B6F22}"/>
              </a:ext>
            </a:extLst>
          </p:cNvPr>
          <p:cNvGrpSpPr/>
          <p:nvPr/>
        </p:nvGrpSpPr>
        <p:grpSpPr>
          <a:xfrm>
            <a:off x="10518487" y="2468458"/>
            <a:ext cx="1699831" cy="1938992"/>
            <a:chOff x="10518487" y="2468458"/>
            <a:chExt cx="1699831" cy="1938992"/>
          </a:xfrm>
        </p:grpSpPr>
        <p:sp>
          <p:nvSpPr>
            <p:cNvPr id="18" name="Left Brace 17">
              <a:extLst>
                <a:ext uri="{FF2B5EF4-FFF2-40B4-BE49-F238E27FC236}">
                  <a16:creationId xmlns:a16="http://schemas.microsoft.com/office/drawing/2014/main" id="{A0AAAEF5-8B40-2371-D120-B34804F7FAF5}"/>
                </a:ext>
              </a:extLst>
            </p:cNvPr>
            <p:cNvSpPr/>
            <p:nvPr/>
          </p:nvSpPr>
          <p:spPr>
            <a:xfrm flipH="1">
              <a:off x="10518487" y="2589573"/>
              <a:ext cx="250683" cy="167344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5DC4CCF3-6FF0-9FA6-90A5-1657CE1FEF47}"/>
                </a:ext>
              </a:extLst>
            </p:cNvPr>
            <p:cNvSpPr txBox="1"/>
            <p:nvPr/>
          </p:nvSpPr>
          <p:spPr>
            <a:xfrm>
              <a:off x="10600272" y="2468458"/>
              <a:ext cx="1618046" cy="1938992"/>
            </a:xfrm>
            <a:prstGeom prst="rect">
              <a:avLst/>
            </a:prstGeom>
            <a:noFill/>
          </p:spPr>
          <p:txBody>
            <a:bodyPr wrap="square" rtlCol="0">
              <a:spAutoFit/>
            </a:bodyPr>
            <a:lstStyle/>
            <a:p>
              <a:pPr algn="ctr">
                <a:lnSpc>
                  <a:spcPts val="1600"/>
                </a:lnSpc>
              </a:pPr>
              <a:r>
                <a:rPr lang="en-US" sz="1600" b="1" dirty="0">
                  <a:latin typeface="Segoe UI" panose="020B0502040204020203" pitchFamily="34" charset="0"/>
                  <a:cs typeface="Segoe UI" panose="020B0502040204020203" pitchFamily="34" charset="0"/>
                </a:rPr>
                <a:t>Typically a bad idea to create pointers to unallocated space—we’ll return to this topic when we discuss virtual memory!</a:t>
              </a:r>
            </a:p>
          </p:txBody>
        </p:sp>
      </p:grpSp>
    </p:spTree>
    <p:extLst>
      <p:ext uri="{BB962C8B-B14F-4D97-AF65-F5344CB8AC3E}">
        <p14:creationId xmlns:p14="http://schemas.microsoft.com/office/powerpoint/2010/main" val="172585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E420-22B6-7AFA-086B-ABCDA981E92B}"/>
              </a:ext>
            </a:extLst>
          </p:cNvPr>
          <p:cNvSpPr>
            <a:spLocks noGrp="1"/>
          </p:cNvSpPr>
          <p:nvPr>
            <p:ph type="title"/>
          </p:nvPr>
        </p:nvSpPr>
        <p:spPr>
          <a:xfrm>
            <a:off x="123570" y="0"/>
            <a:ext cx="5486401" cy="1260389"/>
          </a:xfrm>
        </p:spPr>
        <p:txBody>
          <a:bodyPr>
            <a:normAutofit/>
          </a:bodyPr>
          <a:lstStyle/>
          <a:p>
            <a:r>
              <a:rPr lang="en-US" sz="3200" dirty="0"/>
              <a:t>NEVER RETURN A POINTER TO A LOCAL VARIABLE</a:t>
            </a:r>
          </a:p>
        </p:txBody>
      </p:sp>
      <p:sp>
        <p:nvSpPr>
          <p:cNvPr id="3" name="Content Placeholder 2">
            <a:extLst>
              <a:ext uri="{FF2B5EF4-FFF2-40B4-BE49-F238E27FC236}">
                <a16:creationId xmlns:a16="http://schemas.microsoft.com/office/drawing/2014/main" id="{79C5D84E-F649-AFDF-E1F5-544B57D43E4E}"/>
              </a:ext>
            </a:extLst>
          </p:cNvPr>
          <p:cNvSpPr>
            <a:spLocks noGrp="1"/>
          </p:cNvSpPr>
          <p:nvPr>
            <p:ph idx="1"/>
          </p:nvPr>
        </p:nvSpPr>
        <p:spPr>
          <a:xfrm>
            <a:off x="146223" y="1149176"/>
            <a:ext cx="5463748" cy="6005384"/>
          </a:xfrm>
        </p:spPr>
        <p:txBody>
          <a:bodyPr>
            <a:normAutofit/>
          </a:bodyPr>
          <a:lstStyle/>
          <a:p>
            <a:r>
              <a:rPr lang="en-US" sz="3200" dirty="0"/>
              <a:t>The lifetime of a local variable is the lifetime of the enclosing function</a:t>
            </a:r>
          </a:p>
          <a:p>
            <a:pPr lvl="1"/>
            <a:r>
              <a:rPr lang="en-US" sz="2800" dirty="0"/>
              <a:t>So, when the enclosing function goes away, the memory belonging to the object becomes invalid</a:t>
            </a:r>
          </a:p>
          <a:p>
            <a:pPr lvl="1"/>
            <a:r>
              <a:rPr lang="en-US" sz="2800" dirty="0"/>
              <a:t>Trying to access that object’s memory later will result in undefined behavior!</a:t>
            </a:r>
          </a:p>
          <a:p>
            <a:r>
              <a:rPr lang="en-US" sz="3200" dirty="0"/>
              <a:t>This kind of error can lead to subtle bugs that are difficult to fix</a:t>
            </a:r>
          </a:p>
          <a:p>
            <a:endParaRPr lang="en-US" sz="3200" dirty="0"/>
          </a:p>
        </p:txBody>
      </p:sp>
      <p:sp>
        <p:nvSpPr>
          <p:cNvPr id="4" name="Rectangle 3">
            <a:extLst>
              <a:ext uri="{FF2B5EF4-FFF2-40B4-BE49-F238E27FC236}">
                <a16:creationId xmlns:a16="http://schemas.microsoft.com/office/drawing/2014/main" id="{FEA6DF19-7BC6-61F1-C0DE-E461D95AE5D8}"/>
              </a:ext>
            </a:extLst>
          </p:cNvPr>
          <p:cNvSpPr/>
          <p:nvPr/>
        </p:nvSpPr>
        <p:spPr>
          <a:xfrm>
            <a:off x="6096000" y="0"/>
            <a:ext cx="6096000" cy="565155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DEF08A2-27A3-3A31-DA79-B2131D96AB96}"/>
              </a:ext>
            </a:extLst>
          </p:cNvPr>
          <p:cNvSpPr txBox="1"/>
          <p:nvPr/>
        </p:nvSpPr>
        <p:spPr>
          <a:xfrm>
            <a:off x="6096000" y="25360"/>
            <a:ext cx="6149546" cy="5632311"/>
          </a:xfrm>
          <a:prstGeom prst="rect">
            <a:avLst/>
          </a:prstGeom>
          <a:noFill/>
        </p:spPr>
        <p:txBody>
          <a:bodyPr wrap="square" rtlCol="0">
            <a:spAutoFit/>
          </a:bodyPr>
          <a:lstStyle/>
          <a:p>
            <a:r>
              <a:rPr lang="en-US" dirty="0">
                <a:solidFill>
                  <a:schemeClr val="accent1"/>
                </a:solidFill>
                <a:latin typeface="Lucida Console" panose="020B0609040504020204" pitchFamily="49" charset="0"/>
              </a:rPr>
              <a:t>int*</a:t>
            </a:r>
            <a:r>
              <a:rPr lang="en-US" dirty="0">
                <a:latin typeface="Lucida Console" panose="020B0609040504020204" pitchFamily="49" charset="0"/>
              </a:rPr>
              <a:t> f(</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a:t>
            </a:r>
            <a:r>
              <a:rPr lang="en-US" dirty="0" err="1">
                <a:latin typeface="Lucida Console" panose="020B0609040504020204" pitchFamily="49" charset="0"/>
              </a:rPr>
              <a:t>arg</a:t>
            </a:r>
            <a:r>
              <a:rPr lang="en-US" dirty="0">
                <a:latin typeface="Lucida Console" panose="020B0609040504020204" pitchFamily="49" charset="0"/>
              </a:rPr>
              <a:t>)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local = </a:t>
            </a:r>
            <a:r>
              <a:rPr lang="en-US" dirty="0" err="1">
                <a:latin typeface="Lucida Console" panose="020B0609040504020204" pitchFamily="49" charset="0"/>
              </a:rPr>
              <a:t>arg</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42</a:t>
            </a:r>
            <a:r>
              <a:rPr lang="en-US" dirty="0">
                <a:latin typeface="Lucida Console" panose="020B0609040504020204" pitchFamily="49" charset="0"/>
              </a:rPr>
              <a:t>;</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p = &amp;local;</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"f() &amp;local:\</a:t>
            </a:r>
            <a:r>
              <a:rPr lang="en-US" dirty="0" err="1">
                <a:solidFill>
                  <a:schemeClr val="accent2"/>
                </a:solidFill>
                <a:latin typeface="Lucida Console" panose="020B0609040504020204" pitchFamily="49" charset="0"/>
              </a:rPr>
              <a:t>t%p</a:t>
            </a:r>
            <a:r>
              <a:rPr lang="en-US" dirty="0">
                <a:solidFill>
                  <a:schemeClr val="accent2"/>
                </a:solidFill>
                <a:latin typeface="Lucida Console" panose="020B0609040504020204" pitchFamily="49" charset="0"/>
              </a:rPr>
              <a:t>\n"</a:t>
            </a:r>
            <a:r>
              <a:rPr lang="en-US" dirty="0">
                <a:latin typeface="Lucida Console" panose="020B0609040504020204" pitchFamily="49" charset="0"/>
              </a:rPr>
              <a:t>, p);</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return</a:t>
            </a:r>
            <a:r>
              <a:rPr lang="en-US" dirty="0">
                <a:latin typeface="Lucida Console" panose="020B0609040504020204" pitchFamily="49" charset="0"/>
              </a:rPr>
              <a:t> p; </a:t>
            </a:r>
            <a:r>
              <a:rPr lang="en-US" dirty="0">
                <a:solidFill>
                  <a:srgbClr val="00B050"/>
                </a:solidFill>
                <a:latin typeface="Lucida Console" panose="020B0609040504020204" pitchFamily="49" charset="0"/>
              </a:rPr>
              <a:t>//OH NO</a:t>
            </a:r>
          </a:p>
          <a:p>
            <a:r>
              <a:rPr lang="en-US" dirty="0">
                <a:latin typeface="Lucida Console" panose="020B0609040504020204" pitchFamily="49" charset="0"/>
              </a:rPr>
              <a:t>}</a:t>
            </a:r>
          </a:p>
          <a:p>
            <a:endParaRPr lang="en-US" dirty="0">
              <a:latin typeface="Lucida Console" panose="020B0609040504020204" pitchFamily="49" charset="0"/>
            </a:endParaRPr>
          </a:p>
          <a:p>
            <a:r>
              <a:rPr lang="en-US" dirty="0">
                <a:solidFill>
                  <a:schemeClr val="accent1"/>
                </a:solidFill>
                <a:latin typeface="Lucida Console" panose="020B0609040504020204" pitchFamily="49" charset="0"/>
              </a:rPr>
              <a:t>void</a:t>
            </a:r>
            <a:r>
              <a:rPr lang="en-US" dirty="0">
                <a:latin typeface="Lucida Console" panose="020B0609040504020204" pitchFamily="49" charset="0"/>
              </a:rPr>
              <a:t> g(</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a:t>
            </a:r>
            <a:r>
              <a:rPr lang="en-US" dirty="0" err="1">
                <a:latin typeface="Lucida Console" panose="020B0609040504020204" pitchFamily="49" charset="0"/>
              </a:rPr>
              <a:t>ptr</a:t>
            </a:r>
            <a:r>
              <a:rPr lang="en-US" dirty="0">
                <a:latin typeface="Lucida Console" panose="020B0609040504020204" pitchFamily="49" charset="0"/>
              </a:rPr>
              <a:t>)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local = </a:t>
            </a:r>
            <a:r>
              <a:rPr lang="en-US" dirty="0">
                <a:solidFill>
                  <a:schemeClr val="accent2"/>
                </a:solidFill>
                <a:latin typeface="Lucida Console" panose="020B0609040504020204" pitchFamily="49" charset="0"/>
              </a:rPr>
              <a:t>999</a:t>
            </a:r>
            <a:r>
              <a:rPr lang="en-US" dirty="0">
                <a:latin typeface="Lucida Console" panose="020B0609040504020204" pitchFamily="49" charset="0"/>
              </a:rPr>
              <a:t>;</a:t>
            </a:r>
            <a:endParaRPr lang="en-US" dirty="0">
              <a:solidFill>
                <a:srgbClr val="00B050"/>
              </a:solidFill>
              <a:latin typeface="Lucida Console" panose="020B0609040504020204" pitchFamily="49" charset="0"/>
            </a:endParaRP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p = </a:t>
            </a:r>
            <a:r>
              <a:rPr lang="en-US" dirty="0" err="1">
                <a:latin typeface="Lucida Console" panose="020B0609040504020204" pitchFamily="49" charset="0"/>
              </a:rPr>
              <a:t>ptr</a:t>
            </a:r>
            <a:r>
              <a:rPr lang="en-US" dirty="0">
                <a:latin typeface="Lucida Console" panose="020B0609040504020204" pitchFamily="49" charset="0"/>
              </a:rPr>
              <a:t>;</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"g() &amp;local:\</a:t>
            </a:r>
            <a:r>
              <a:rPr lang="en-US" dirty="0" err="1">
                <a:solidFill>
                  <a:schemeClr val="accent2"/>
                </a:solidFill>
                <a:latin typeface="Lucida Console" panose="020B0609040504020204" pitchFamily="49" charset="0"/>
              </a:rPr>
              <a:t>t%p</a:t>
            </a:r>
            <a:r>
              <a:rPr lang="en-US" dirty="0">
                <a:solidFill>
                  <a:schemeClr val="accent2"/>
                </a:solidFill>
                <a:latin typeface="Lucida Console" panose="020B0609040504020204" pitchFamily="49" charset="0"/>
              </a:rPr>
              <a:t>\n"</a:t>
            </a:r>
            <a:r>
              <a:rPr lang="en-US" dirty="0">
                <a:latin typeface="Lucida Console" panose="020B0609040504020204" pitchFamily="49" charset="0"/>
              </a:rPr>
              <a:t>, &amp;local);</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"g() </a:t>
            </a:r>
            <a:r>
              <a:rPr lang="en-US" dirty="0" err="1">
                <a:solidFill>
                  <a:schemeClr val="accent2"/>
                </a:solidFill>
                <a:latin typeface="Lucida Console" panose="020B0609040504020204" pitchFamily="49" charset="0"/>
              </a:rPr>
              <a:t>ptr</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t%p</a:t>
            </a:r>
            <a:r>
              <a:rPr lang="en-US" dirty="0">
                <a:solidFill>
                  <a:schemeClr val="accent2"/>
                </a:solidFill>
                <a:latin typeface="Lucida Console" panose="020B0609040504020204" pitchFamily="49" charset="0"/>
              </a:rPr>
              <a:t>\n"</a:t>
            </a:r>
            <a:r>
              <a:rPr lang="en-US" dirty="0">
                <a:latin typeface="Lucida Console" panose="020B0609040504020204" pitchFamily="49" charset="0"/>
              </a:rPr>
              <a:t>, </a:t>
            </a:r>
            <a:r>
              <a:rPr lang="en-US" dirty="0" err="1">
                <a:latin typeface="Lucida Console" panose="020B0609040504020204" pitchFamily="49" charset="0"/>
              </a:rPr>
              <a:t>ptr</a:t>
            </a:r>
            <a:r>
              <a:rPr lang="en-US" dirty="0">
                <a:latin typeface="Lucida Console" panose="020B0609040504020204" pitchFamily="49" charset="0"/>
              </a:rPr>
              <a:t>);</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"g() *</a:t>
            </a:r>
            <a:r>
              <a:rPr lang="en-US" dirty="0" err="1">
                <a:solidFill>
                  <a:schemeClr val="accent2"/>
                </a:solidFill>
                <a:latin typeface="Lucida Console" panose="020B0609040504020204" pitchFamily="49" charset="0"/>
              </a:rPr>
              <a:t>ptr</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t%d</a:t>
            </a:r>
            <a:r>
              <a:rPr lang="en-US" dirty="0">
                <a:solidFill>
                  <a:schemeClr val="accent2"/>
                </a:solidFill>
                <a:latin typeface="Lucida Console" panose="020B0609040504020204" pitchFamily="49" charset="0"/>
              </a:rPr>
              <a:t>\n"</a:t>
            </a:r>
            <a:r>
              <a:rPr lang="en-US" dirty="0">
                <a:latin typeface="Lucida Console" panose="020B0609040504020204" pitchFamily="49" charset="0"/>
              </a:rPr>
              <a:t>, *</a:t>
            </a:r>
            <a:r>
              <a:rPr lang="en-US" dirty="0" err="1">
                <a:latin typeface="Lucida Console" panose="020B0609040504020204" pitchFamily="49" charset="0"/>
              </a:rPr>
              <a:t>ptr</a:t>
            </a:r>
            <a:r>
              <a:rPr lang="en-US" dirty="0">
                <a:latin typeface="Lucida Console" panose="020B0609040504020204" pitchFamily="49" charset="0"/>
              </a:rPr>
              <a:t>);</a:t>
            </a:r>
          </a:p>
          <a:p>
            <a:r>
              <a:rPr lang="en-US" dirty="0">
                <a:latin typeface="Lucida Console" panose="020B0609040504020204" pitchFamily="49" charset="0"/>
              </a:rPr>
              <a:t>}</a:t>
            </a:r>
          </a:p>
          <a:p>
            <a:endParaRPr lang="en-US" dirty="0">
              <a:latin typeface="Lucida Console" panose="020B0609040504020204" pitchFamily="49" charset="0"/>
            </a:endParaRPr>
          </a:p>
          <a:p>
            <a:r>
              <a:rPr lang="en-US" dirty="0">
                <a:solidFill>
                  <a:schemeClr val="accent1"/>
                </a:solidFill>
                <a:latin typeface="Lucida Console" panose="020B0609040504020204" pitchFamily="49" charset="0"/>
              </a:rPr>
              <a:t>int</a:t>
            </a:r>
            <a:r>
              <a:rPr lang="en-US" dirty="0">
                <a:latin typeface="Lucida Console" panose="020B0609040504020204" pitchFamily="49" charset="0"/>
              </a:rPr>
              <a:t> main() {</a:t>
            </a:r>
          </a:p>
          <a:p>
            <a:r>
              <a:rPr lang="en-US" dirty="0">
                <a:latin typeface="Lucida Console" panose="020B0609040504020204" pitchFamily="49" charset="0"/>
              </a:rPr>
              <a:t>    </a:t>
            </a:r>
            <a:r>
              <a:rPr lang="en-US" dirty="0">
                <a:solidFill>
                  <a:schemeClr val="accent2"/>
                </a:solidFill>
                <a:latin typeface="Lucida Console" panose="020B0609040504020204" pitchFamily="49" charset="0"/>
              </a:rPr>
              <a:t>int</a:t>
            </a:r>
            <a:r>
              <a:rPr lang="en-US" dirty="0">
                <a:latin typeface="Lucida Console" panose="020B0609040504020204" pitchFamily="49" charset="0"/>
              </a:rPr>
              <a:t>* p = f(</a:t>
            </a:r>
            <a:r>
              <a:rPr lang="en-US" dirty="0">
                <a:solidFill>
                  <a:schemeClr val="accent2"/>
                </a:solidFill>
                <a:latin typeface="Lucida Console" panose="020B0609040504020204" pitchFamily="49" charset="0"/>
              </a:rPr>
              <a:t>0</a:t>
            </a:r>
            <a:r>
              <a:rPr lang="en-US" dirty="0">
                <a:latin typeface="Lucida Console" panose="020B0609040504020204" pitchFamily="49" charset="0"/>
              </a:rPr>
              <a:t>);</a:t>
            </a:r>
          </a:p>
          <a:p>
            <a:r>
              <a:rPr lang="en-US" dirty="0">
                <a:latin typeface="Lucida Console" panose="020B0609040504020204" pitchFamily="49" charset="0"/>
              </a:rPr>
              <a:t>    g(p);</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return</a:t>
            </a:r>
            <a:r>
              <a:rPr lang="en-US" dirty="0">
                <a:latin typeface="Lucida Console" panose="020B0609040504020204" pitchFamily="49" charset="0"/>
              </a:rPr>
              <a:t>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a:t>
            </a:r>
          </a:p>
          <a:p>
            <a:r>
              <a:rPr lang="en-US" dirty="0">
                <a:latin typeface="Lucida Console" panose="020B0609040504020204" pitchFamily="49" charset="0"/>
              </a:rPr>
              <a:t>}</a:t>
            </a:r>
          </a:p>
        </p:txBody>
      </p:sp>
      <p:sp>
        <p:nvSpPr>
          <p:cNvPr id="6" name="TextBox 5">
            <a:extLst>
              <a:ext uri="{FF2B5EF4-FFF2-40B4-BE49-F238E27FC236}">
                <a16:creationId xmlns:a16="http://schemas.microsoft.com/office/drawing/2014/main" id="{73658994-098A-7AA7-7297-EE6FC65652B1}"/>
              </a:ext>
            </a:extLst>
          </p:cNvPr>
          <p:cNvSpPr txBox="1"/>
          <p:nvPr/>
        </p:nvSpPr>
        <p:spPr>
          <a:xfrm>
            <a:off x="6820930" y="5657671"/>
            <a:ext cx="5371070" cy="1200329"/>
          </a:xfrm>
          <a:prstGeom prst="rect">
            <a:avLst/>
          </a:prstGeom>
          <a:solidFill>
            <a:schemeClr val="tx1"/>
          </a:solidFill>
        </p:spPr>
        <p:txBody>
          <a:bodyPr wrap="square">
            <a:spAutoFit/>
          </a:bodyPr>
          <a:lstStyle/>
          <a:p>
            <a:r>
              <a:rPr lang="en-US" dirty="0">
                <a:solidFill>
                  <a:schemeClr val="bg1"/>
                </a:solidFill>
                <a:latin typeface="Lucida Console" panose="020B0609040504020204" pitchFamily="49" charset="0"/>
              </a:rPr>
              <a:t>f() &amp;local:	0x7fffcd443e94</a:t>
            </a:r>
          </a:p>
          <a:p>
            <a:r>
              <a:rPr lang="en-US" dirty="0">
                <a:solidFill>
                  <a:schemeClr val="bg1"/>
                </a:solidFill>
                <a:latin typeface="Lucida Console" panose="020B0609040504020204" pitchFamily="49" charset="0"/>
              </a:rPr>
              <a:t>g() &amp;local:	0x7fffcd443e94</a:t>
            </a:r>
          </a:p>
          <a:p>
            <a:r>
              <a:rPr lang="en-US" dirty="0">
                <a:solidFill>
                  <a:schemeClr val="bg1"/>
                </a:solidFill>
                <a:latin typeface="Lucida Console" panose="020B0609040504020204" pitchFamily="49" charset="0"/>
              </a:rPr>
              <a:t>g() </a:t>
            </a:r>
            <a:r>
              <a:rPr lang="en-US" dirty="0" err="1">
                <a:solidFill>
                  <a:schemeClr val="bg1"/>
                </a:solidFill>
                <a:latin typeface="Lucida Console" panose="020B0609040504020204" pitchFamily="49" charset="0"/>
              </a:rPr>
              <a:t>ptr</a:t>
            </a:r>
            <a:r>
              <a:rPr lang="en-US" dirty="0">
                <a:solidFill>
                  <a:schemeClr val="bg1"/>
                </a:solidFill>
                <a:latin typeface="Lucida Console" panose="020B0609040504020204" pitchFamily="49" charset="0"/>
              </a:rPr>
              <a:t>:	0x7fffcd443e94</a:t>
            </a:r>
          </a:p>
          <a:p>
            <a:r>
              <a:rPr lang="en-US" dirty="0">
                <a:solidFill>
                  <a:schemeClr val="bg1"/>
                </a:solidFill>
                <a:latin typeface="Lucida Console" panose="020B0609040504020204" pitchFamily="49" charset="0"/>
              </a:rPr>
              <a:t>g() *</a:t>
            </a:r>
            <a:r>
              <a:rPr lang="en-US" dirty="0" err="1">
                <a:solidFill>
                  <a:schemeClr val="bg1"/>
                </a:solidFill>
                <a:latin typeface="Lucida Console" panose="020B0609040504020204" pitchFamily="49" charset="0"/>
              </a:rPr>
              <a:t>ptr</a:t>
            </a:r>
            <a:r>
              <a:rPr lang="en-US" dirty="0">
                <a:solidFill>
                  <a:schemeClr val="bg1"/>
                </a:solidFill>
                <a:latin typeface="Lucida Console" panose="020B0609040504020204" pitchFamily="49" charset="0"/>
              </a:rPr>
              <a:t>:	999  </a:t>
            </a:r>
            <a:r>
              <a:rPr lang="en-US" dirty="0">
                <a:solidFill>
                  <a:srgbClr val="FF0000"/>
                </a:solidFill>
                <a:latin typeface="Lucida Console" panose="020B0609040504020204" pitchFamily="49" charset="0"/>
              </a:rPr>
              <a:t>//Not 42!</a:t>
            </a:r>
          </a:p>
        </p:txBody>
      </p:sp>
      <p:sp>
        <p:nvSpPr>
          <p:cNvPr id="7" name="Rectangle 6">
            <a:extLst>
              <a:ext uri="{FF2B5EF4-FFF2-40B4-BE49-F238E27FC236}">
                <a16:creationId xmlns:a16="http://schemas.microsoft.com/office/drawing/2014/main" id="{A701B55F-3BFC-2A16-FB88-9CFC1584E568}"/>
              </a:ext>
            </a:extLst>
          </p:cNvPr>
          <p:cNvSpPr/>
          <p:nvPr/>
        </p:nvSpPr>
        <p:spPr>
          <a:xfrm>
            <a:off x="6096000" y="5663787"/>
            <a:ext cx="724930" cy="119421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7ABDECA-83AA-E3D7-0A86-2B68DA6984F8}"/>
              </a:ext>
            </a:extLst>
          </p:cNvPr>
          <p:cNvSpPr txBox="1"/>
          <p:nvPr/>
        </p:nvSpPr>
        <p:spPr>
          <a:xfrm rot="16200000">
            <a:off x="5825119" y="5931611"/>
            <a:ext cx="1194212" cy="646331"/>
          </a:xfrm>
          <a:prstGeom prst="rect">
            <a:avLst/>
          </a:prstGeom>
          <a:solidFill>
            <a:schemeClr val="tx1"/>
          </a:solidFill>
          <a:ln>
            <a:solidFill>
              <a:schemeClr val="tx1"/>
            </a:solidFill>
          </a:ln>
        </p:spPr>
        <p:txBody>
          <a:bodyPr wrap="square" rtlCol="0">
            <a:spAutoFit/>
          </a:bodyPr>
          <a:lstStyle/>
          <a:p>
            <a:pPr algn="ctr"/>
            <a:r>
              <a:rPr lang="en-US" b="1" dirty="0">
                <a:solidFill>
                  <a:schemeClr val="bg1"/>
                </a:solidFill>
                <a:latin typeface="Segoe UI" panose="020B0502040204020203" pitchFamily="34" charset="0"/>
                <a:cs typeface="Segoe UI" panose="020B0502040204020203" pitchFamily="34" charset="0"/>
              </a:rPr>
              <a:t>Console</a:t>
            </a:r>
          </a:p>
          <a:p>
            <a:pPr algn="ctr"/>
            <a:r>
              <a:rPr lang="en-US" b="1" dirty="0">
                <a:solidFill>
                  <a:schemeClr val="bg1"/>
                </a:solidFill>
                <a:latin typeface="Segoe UI" panose="020B0502040204020203" pitchFamily="34" charset="0"/>
                <a:cs typeface="Segoe UI" panose="020B0502040204020203" pitchFamily="34" charset="0"/>
              </a:rPr>
              <a:t> output</a:t>
            </a:r>
          </a:p>
        </p:txBody>
      </p:sp>
    </p:spTree>
    <p:extLst>
      <p:ext uri="{BB962C8B-B14F-4D97-AF65-F5344CB8AC3E}">
        <p14:creationId xmlns:p14="http://schemas.microsoft.com/office/powerpoint/2010/main" val="394666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1E152-BE05-E786-D963-2C130C698D4D}"/>
              </a:ext>
            </a:extLst>
          </p:cNvPr>
          <p:cNvSpPr>
            <a:spLocks noGrp="1"/>
          </p:cNvSpPr>
          <p:nvPr>
            <p:ph type="title"/>
          </p:nvPr>
        </p:nvSpPr>
        <p:spPr>
          <a:xfrm>
            <a:off x="0" y="1066070"/>
            <a:ext cx="12192000" cy="4725859"/>
          </a:xfrm>
        </p:spPr>
        <p:txBody>
          <a:bodyPr>
            <a:normAutofit/>
          </a:bodyPr>
          <a:lstStyle/>
          <a:p>
            <a:r>
              <a:rPr lang="en-US" sz="6600" dirty="0">
                <a:solidFill>
                  <a:schemeClr val="bg1"/>
                </a:solidFill>
              </a:rPr>
              <a:t>How do functions really work on x86-64?</a:t>
            </a:r>
          </a:p>
        </p:txBody>
      </p:sp>
    </p:spTree>
    <p:extLst>
      <p:ext uri="{BB962C8B-B14F-4D97-AF65-F5344CB8AC3E}">
        <p14:creationId xmlns:p14="http://schemas.microsoft.com/office/powerpoint/2010/main" val="372122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B6FA0-5CF7-4509-B372-73FEE4A1DD4D}"/>
              </a:ext>
            </a:extLst>
          </p:cNvPr>
          <p:cNvSpPr>
            <a:spLocks noGrp="1"/>
          </p:cNvSpPr>
          <p:nvPr>
            <p:ph type="title"/>
          </p:nvPr>
        </p:nvSpPr>
        <p:spPr>
          <a:xfrm>
            <a:off x="838200" y="-12285"/>
            <a:ext cx="10515600" cy="766047"/>
          </a:xfrm>
        </p:spPr>
        <p:txBody>
          <a:bodyPr/>
          <a:lstStyle/>
          <a:p>
            <a:r>
              <a:rPr lang="en-US" dirty="0"/>
              <a:t>x86-64: Registers</a:t>
            </a:r>
          </a:p>
        </p:txBody>
      </p:sp>
      <p:sp>
        <p:nvSpPr>
          <p:cNvPr id="3" name="Content Placeholder 2">
            <a:extLst>
              <a:ext uri="{FF2B5EF4-FFF2-40B4-BE49-F238E27FC236}">
                <a16:creationId xmlns:a16="http://schemas.microsoft.com/office/drawing/2014/main" id="{5D2E43A5-6174-4A86-90C6-118ACBA07E13}"/>
              </a:ext>
            </a:extLst>
          </p:cNvPr>
          <p:cNvSpPr>
            <a:spLocks noGrp="1"/>
          </p:cNvSpPr>
          <p:nvPr>
            <p:ph idx="1"/>
          </p:nvPr>
        </p:nvSpPr>
        <p:spPr>
          <a:xfrm>
            <a:off x="500688" y="642552"/>
            <a:ext cx="11162037" cy="6227805"/>
          </a:xfrm>
        </p:spPr>
        <p:txBody>
          <a:bodyPr>
            <a:normAutofit/>
          </a:bodyPr>
          <a:lstStyle/>
          <a:p>
            <a:r>
              <a:rPr lang="en-US" sz="3600" dirty="0"/>
              <a:t>16 general-purpose integer registers</a:t>
            </a:r>
          </a:p>
          <a:p>
            <a:pPr lvl="1"/>
            <a:r>
              <a:rPr lang="en-US" sz="3200" dirty="0">
                <a:latin typeface="Consolas" panose="020B0609020204030204" pitchFamily="49" charset="0"/>
              </a:rPr>
              <a:t>%</a:t>
            </a:r>
            <a:r>
              <a:rPr lang="en-US" sz="3200" dirty="0" err="1">
                <a:latin typeface="Consolas" panose="020B0609020204030204" pitchFamily="49" charset="0"/>
              </a:rPr>
              <a:t>rbp</a:t>
            </a:r>
            <a:r>
              <a:rPr lang="en-US" sz="3200" dirty="0"/>
              <a:t>: break pointer</a:t>
            </a:r>
          </a:p>
          <a:p>
            <a:pPr lvl="1"/>
            <a:r>
              <a:rPr lang="en-US" sz="3200" dirty="0">
                <a:latin typeface="Consolas" panose="020B0609020204030204" pitchFamily="49" charset="0"/>
              </a:rPr>
              <a:t>%</a:t>
            </a:r>
            <a:r>
              <a:rPr lang="en-US" sz="3200" dirty="0" err="1">
                <a:latin typeface="Consolas" panose="020B0609020204030204" pitchFamily="49" charset="0"/>
              </a:rPr>
              <a:t>rsp</a:t>
            </a:r>
            <a:r>
              <a:rPr lang="en-US" sz="3200" dirty="0"/>
              <a:t>: stack pointer</a:t>
            </a:r>
          </a:p>
          <a:p>
            <a:pPr lvl="1"/>
            <a:r>
              <a:rPr lang="en-US" sz="3200" dirty="0">
                <a:latin typeface="Consolas" panose="020B0609020204030204" pitchFamily="49" charset="0"/>
              </a:rPr>
              <a:t>%</a:t>
            </a:r>
            <a:r>
              <a:rPr lang="en-US" sz="3200" dirty="0" err="1">
                <a:latin typeface="Consolas" panose="020B0609020204030204" pitchFamily="49" charset="0"/>
              </a:rPr>
              <a:t>rax</a:t>
            </a:r>
            <a:r>
              <a:rPr lang="en-US" sz="3200" dirty="0"/>
              <a:t>, </a:t>
            </a:r>
            <a:r>
              <a:rPr lang="en-US" sz="3200" dirty="0">
                <a:latin typeface="Consolas" panose="020B0609020204030204" pitchFamily="49" charset="0"/>
              </a:rPr>
              <a:t>%</a:t>
            </a:r>
            <a:r>
              <a:rPr lang="en-US" sz="3200" dirty="0" err="1">
                <a:latin typeface="Consolas" panose="020B0609020204030204" pitchFamily="49" charset="0"/>
              </a:rPr>
              <a:t>rbx</a:t>
            </a:r>
            <a:r>
              <a:rPr lang="en-US" sz="3200" dirty="0"/>
              <a:t>, </a:t>
            </a:r>
            <a:r>
              <a:rPr lang="en-US" sz="3200" dirty="0">
                <a:latin typeface="Consolas" panose="020B0609020204030204" pitchFamily="49" charset="0"/>
              </a:rPr>
              <a:t>%</a:t>
            </a:r>
            <a:r>
              <a:rPr lang="en-US" sz="3200" dirty="0" err="1">
                <a:latin typeface="Consolas" panose="020B0609020204030204" pitchFamily="49" charset="0"/>
              </a:rPr>
              <a:t>rcx</a:t>
            </a:r>
            <a:r>
              <a:rPr lang="en-US" sz="3200" dirty="0"/>
              <a:t>, </a:t>
            </a:r>
            <a:r>
              <a:rPr lang="en-US" sz="3200" dirty="0">
                <a:latin typeface="Consolas" panose="020B0609020204030204" pitchFamily="49" charset="0"/>
              </a:rPr>
              <a:t>%</a:t>
            </a:r>
            <a:r>
              <a:rPr lang="en-US" sz="3200" dirty="0" err="1">
                <a:latin typeface="Consolas" panose="020B0609020204030204" pitchFamily="49" charset="0"/>
              </a:rPr>
              <a:t>rdx</a:t>
            </a:r>
            <a:r>
              <a:rPr lang="en-US" sz="3200" dirty="0"/>
              <a:t>, </a:t>
            </a:r>
            <a:r>
              <a:rPr lang="en-US" sz="3200" dirty="0">
                <a:latin typeface="Consolas" panose="020B0609020204030204" pitchFamily="49" charset="0"/>
              </a:rPr>
              <a:t>%</a:t>
            </a:r>
            <a:r>
              <a:rPr lang="en-US" sz="3200" dirty="0" err="1">
                <a:latin typeface="Consolas" panose="020B0609020204030204" pitchFamily="49" charset="0"/>
              </a:rPr>
              <a:t>rsi</a:t>
            </a:r>
            <a:r>
              <a:rPr lang="en-US" sz="3200" dirty="0"/>
              <a:t>, </a:t>
            </a:r>
            <a:r>
              <a:rPr lang="en-US" sz="3200" dirty="0">
                <a:latin typeface="Consolas" panose="020B0609020204030204" pitchFamily="49" charset="0"/>
              </a:rPr>
              <a:t>%</a:t>
            </a:r>
            <a:r>
              <a:rPr lang="en-US" sz="3200" dirty="0" err="1">
                <a:latin typeface="Consolas" panose="020B0609020204030204" pitchFamily="49" charset="0"/>
              </a:rPr>
              <a:t>rdi</a:t>
            </a:r>
            <a:r>
              <a:rPr lang="en-US" sz="3200" dirty="0"/>
              <a:t>, </a:t>
            </a:r>
            <a:r>
              <a:rPr lang="pt-BR" sz="3200" dirty="0">
                <a:latin typeface="Consolas" panose="020B0609020204030204" pitchFamily="49" charset="0"/>
              </a:rPr>
              <a:t>%r8</a:t>
            </a:r>
            <a:r>
              <a:rPr lang="pt-BR" sz="3200" dirty="0"/>
              <a:t>, </a:t>
            </a:r>
            <a:r>
              <a:rPr lang="pt-BR" sz="3200" dirty="0">
                <a:latin typeface="Consolas" panose="020B0609020204030204" pitchFamily="49" charset="0"/>
              </a:rPr>
              <a:t>%r9</a:t>
            </a:r>
            <a:r>
              <a:rPr lang="pt-BR" sz="3200" dirty="0"/>
              <a:t>, </a:t>
            </a:r>
            <a:r>
              <a:rPr lang="pt-BR" sz="3200" dirty="0">
                <a:latin typeface="Consolas" panose="020B0609020204030204" pitchFamily="49" charset="0"/>
              </a:rPr>
              <a:t>%r10</a:t>
            </a:r>
            <a:r>
              <a:rPr lang="pt-BR" sz="3200" dirty="0"/>
              <a:t>, </a:t>
            </a:r>
            <a:r>
              <a:rPr lang="pt-BR" sz="3200" dirty="0">
                <a:latin typeface="Consolas" panose="020B0609020204030204" pitchFamily="49" charset="0"/>
              </a:rPr>
              <a:t>%r11</a:t>
            </a:r>
            <a:r>
              <a:rPr lang="pt-BR" sz="3200" dirty="0"/>
              <a:t>, </a:t>
            </a:r>
            <a:r>
              <a:rPr lang="pt-BR" sz="3200" dirty="0">
                <a:latin typeface="Consolas" panose="020B0609020204030204" pitchFamily="49" charset="0"/>
              </a:rPr>
              <a:t>%r12</a:t>
            </a:r>
            <a:r>
              <a:rPr lang="pt-BR" sz="3200" dirty="0"/>
              <a:t>, </a:t>
            </a:r>
            <a:r>
              <a:rPr lang="pt-BR" sz="3200" dirty="0">
                <a:latin typeface="Consolas" panose="020B0609020204030204" pitchFamily="49" charset="0"/>
              </a:rPr>
              <a:t>%r13</a:t>
            </a:r>
            <a:r>
              <a:rPr lang="pt-BR" sz="3200" dirty="0"/>
              <a:t>, </a:t>
            </a:r>
            <a:r>
              <a:rPr lang="pt-BR" sz="3200" dirty="0">
                <a:latin typeface="Consolas" panose="020B0609020204030204" pitchFamily="49" charset="0"/>
              </a:rPr>
              <a:t>%r14</a:t>
            </a:r>
            <a:r>
              <a:rPr lang="pt-BR" sz="3200" dirty="0"/>
              <a:t>, </a:t>
            </a:r>
            <a:r>
              <a:rPr lang="pt-BR" sz="3200" dirty="0">
                <a:latin typeface="Consolas" panose="020B0609020204030204" pitchFamily="49" charset="0"/>
              </a:rPr>
              <a:t>%r15</a:t>
            </a:r>
            <a:r>
              <a:rPr lang="pt-BR" sz="3200" dirty="0"/>
              <a:t>: </a:t>
            </a:r>
            <a:r>
              <a:rPr lang="en-US" sz="3200" dirty="0"/>
              <a:t>used for various purposes</a:t>
            </a:r>
          </a:p>
          <a:p>
            <a:r>
              <a:rPr lang="en-US" sz="3600" dirty="0">
                <a:latin typeface="Consolas" panose="020B0609020204030204" pitchFamily="49" charset="0"/>
              </a:rPr>
              <a:t>%rip</a:t>
            </a:r>
            <a:r>
              <a:rPr lang="en-US" sz="3600" dirty="0"/>
              <a:t>: instruction pointer (i.e., holds the address of the next instruction to execute)</a:t>
            </a:r>
          </a:p>
          <a:p>
            <a:pPr lvl="1"/>
            <a:r>
              <a:rPr lang="en-US" sz="3200" dirty="0"/>
              <a:t>Incremented or decremented by more than one instruction during jumps, function calls/returns</a:t>
            </a:r>
          </a:p>
          <a:p>
            <a:r>
              <a:rPr lang="en-US" sz="3600" dirty="0"/>
              <a:t>Various special-purpose registers like:</a:t>
            </a:r>
          </a:p>
          <a:p>
            <a:pPr lvl="1"/>
            <a:r>
              <a:rPr lang="en-US" sz="3200" dirty="0">
                <a:latin typeface="Consolas" panose="020B0609020204030204" pitchFamily="49" charset="0"/>
              </a:rPr>
              <a:t>%cr3</a:t>
            </a:r>
            <a:r>
              <a:rPr lang="en-US" sz="3200" dirty="0"/>
              <a:t>: the page table pointer</a:t>
            </a:r>
          </a:p>
          <a:p>
            <a:pPr lvl="1"/>
            <a:r>
              <a:rPr lang="en-US" sz="3200" dirty="0">
                <a:latin typeface="Consolas" panose="020B0609020204030204" pitchFamily="49" charset="0"/>
              </a:rPr>
              <a:t>%xmm0—%xmm15</a:t>
            </a:r>
            <a:r>
              <a:rPr lang="en-US" sz="3200" dirty="0"/>
              <a:t>: floating point registers</a:t>
            </a:r>
          </a:p>
        </p:txBody>
      </p:sp>
    </p:spTree>
    <p:extLst>
      <p:ext uri="{BB962C8B-B14F-4D97-AF65-F5344CB8AC3E}">
        <p14:creationId xmlns:p14="http://schemas.microsoft.com/office/powerpoint/2010/main" val="291370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692028-E756-44E2-878C-CAF99A058439}"/>
              </a:ext>
            </a:extLst>
          </p:cNvPr>
          <p:cNvSpPr txBox="1"/>
          <p:nvPr/>
        </p:nvSpPr>
        <p:spPr>
          <a:xfrm>
            <a:off x="358348" y="2261290"/>
            <a:ext cx="6895070" cy="3539430"/>
          </a:xfrm>
          <a:prstGeom prst="rect">
            <a:avLst/>
          </a:prstGeom>
          <a:noFill/>
        </p:spPr>
        <p:txBody>
          <a:bodyPr wrap="square" rtlCol="0">
            <a:spAutoFit/>
          </a:bodyPr>
          <a:lstStyle/>
          <a:p>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foo(</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a,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b,</a:t>
            </a:r>
          </a:p>
          <a:p>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            int64_t </a:t>
            </a:r>
            <a:r>
              <a:rPr lang="en-US" sz="2800" dirty="0">
                <a:latin typeface="Consolas" panose="020B0609020204030204" pitchFamily="49" charset="0"/>
                <a:ea typeface="Roboto" panose="02000000000000000000" pitchFamily="2" charset="0"/>
                <a:cs typeface="Roboto" panose="02000000000000000000" pitchFamily="2" charset="0"/>
              </a:rPr>
              <a:t>c,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d, </a:t>
            </a:r>
          </a:p>
          <a:p>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            int64_t </a:t>
            </a:r>
            <a:r>
              <a:rPr lang="en-US" sz="2800" dirty="0">
                <a:latin typeface="Consolas" panose="020B0609020204030204" pitchFamily="49" charset="0"/>
                <a:ea typeface="Roboto" panose="02000000000000000000" pitchFamily="2" charset="0"/>
                <a:cs typeface="Roboto" panose="02000000000000000000" pitchFamily="2" charset="0"/>
              </a:rPr>
              <a:t>e,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f,</a:t>
            </a:r>
          </a:p>
          <a:p>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            int64_t </a:t>
            </a:r>
            <a:r>
              <a:rPr lang="en-US" sz="2800" dirty="0">
                <a:latin typeface="Consolas" panose="020B0609020204030204" pitchFamily="49" charset="0"/>
                <a:ea typeface="Roboto" panose="02000000000000000000" pitchFamily="2" charset="0"/>
                <a:cs typeface="Roboto" panose="02000000000000000000" pitchFamily="2" charset="0"/>
              </a:rPr>
              <a:t>g,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h){</a:t>
            </a:r>
          </a:p>
          <a:p>
            <a:r>
              <a:rPr lang="en-US" sz="2800" dirty="0">
                <a:latin typeface="Consolas" panose="020B0609020204030204" pitchFamily="49" charset="0"/>
                <a:ea typeface="Roboto" panose="02000000000000000000" pitchFamily="2" charset="0"/>
                <a:cs typeface="Roboto" panose="02000000000000000000" pitchFamily="2" charset="0"/>
              </a:rPr>
              <a:t>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local0 = a*b*c;</a:t>
            </a:r>
          </a:p>
          <a:p>
            <a:r>
              <a:rPr lang="en-US" sz="2800" dirty="0">
                <a:latin typeface="Consolas" panose="020B0609020204030204" pitchFamily="49" charset="0"/>
                <a:ea typeface="Roboto" panose="02000000000000000000" pitchFamily="2" charset="0"/>
                <a:cs typeface="Roboto" panose="02000000000000000000" pitchFamily="2" charset="0"/>
              </a:rPr>
              <a:t>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a:t>
            </a:r>
            <a:r>
              <a:rPr lang="en-US" sz="2800" dirty="0">
                <a:latin typeface="Consolas" panose="020B0609020204030204" pitchFamily="49" charset="0"/>
                <a:ea typeface="Roboto" panose="02000000000000000000" pitchFamily="2" charset="0"/>
                <a:cs typeface="Roboto" panose="02000000000000000000" pitchFamily="2" charset="0"/>
              </a:rPr>
              <a:t> local1 = d*e*f;</a:t>
            </a:r>
          </a:p>
          <a:p>
            <a:r>
              <a:rPr lang="en-US" sz="2800" dirty="0">
                <a:latin typeface="Consolas" panose="020B0609020204030204" pitchFamily="49" charset="0"/>
                <a:ea typeface="Roboto" panose="02000000000000000000" pitchFamily="2" charset="0"/>
                <a:cs typeface="Roboto" panose="02000000000000000000" pitchFamily="2" charset="0"/>
              </a:rPr>
              <a:t>    return local0 - local1;</a:t>
            </a:r>
          </a:p>
          <a:p>
            <a:r>
              <a:rPr lang="en-US" sz="2800" dirty="0">
                <a:latin typeface="Consolas" panose="020B0609020204030204" pitchFamily="49" charset="0"/>
                <a:ea typeface="Roboto" panose="02000000000000000000" pitchFamily="2" charset="0"/>
                <a:cs typeface="Roboto" panose="02000000000000000000" pitchFamily="2" charset="0"/>
              </a:rPr>
              <a:t>}</a:t>
            </a:r>
          </a:p>
        </p:txBody>
      </p:sp>
      <p:sp>
        <p:nvSpPr>
          <p:cNvPr id="7" name="Title 1">
            <a:extLst>
              <a:ext uri="{FF2B5EF4-FFF2-40B4-BE49-F238E27FC236}">
                <a16:creationId xmlns:a16="http://schemas.microsoft.com/office/drawing/2014/main" id="{6B29AF57-AEE5-4C38-B969-AD9EB2F17114}"/>
              </a:ext>
            </a:extLst>
          </p:cNvPr>
          <p:cNvSpPr>
            <a:spLocks noGrp="1"/>
          </p:cNvSpPr>
          <p:nvPr>
            <p:ph type="title"/>
          </p:nvPr>
        </p:nvSpPr>
        <p:spPr>
          <a:xfrm>
            <a:off x="838200" y="-61786"/>
            <a:ext cx="10515600" cy="815549"/>
          </a:xfrm>
        </p:spPr>
        <p:txBody>
          <a:bodyPr/>
          <a:lstStyle/>
          <a:p>
            <a:r>
              <a:rPr lang="en-US" dirty="0"/>
              <a:t>x86-64: System V Calling Convention</a:t>
            </a:r>
          </a:p>
        </p:txBody>
      </p:sp>
      <p:sp>
        <p:nvSpPr>
          <p:cNvPr id="8" name="Content Placeholder 2">
            <a:extLst>
              <a:ext uri="{FF2B5EF4-FFF2-40B4-BE49-F238E27FC236}">
                <a16:creationId xmlns:a16="http://schemas.microsoft.com/office/drawing/2014/main" id="{18779824-967A-49D1-A9C9-A8B927D34222}"/>
              </a:ext>
            </a:extLst>
          </p:cNvPr>
          <p:cNvSpPr>
            <a:spLocks noGrp="1"/>
          </p:cNvSpPr>
          <p:nvPr>
            <p:ph idx="1"/>
          </p:nvPr>
        </p:nvSpPr>
        <p:spPr>
          <a:xfrm>
            <a:off x="308918" y="580765"/>
            <a:ext cx="11883081" cy="1618741"/>
          </a:xfrm>
        </p:spPr>
        <p:txBody>
          <a:bodyPr>
            <a:normAutofit fontScale="92500" lnSpcReduction="10000"/>
          </a:bodyPr>
          <a:lstStyle/>
          <a:p>
            <a:r>
              <a:rPr lang="en-US" sz="3200" dirty="0"/>
              <a:t>Simplest case: </a:t>
            </a:r>
            <a:r>
              <a:rPr lang="en-US" sz="3200" dirty="0" err="1"/>
              <a:t>callee</a:t>
            </a:r>
            <a:r>
              <a:rPr lang="en-US" sz="3200" dirty="0"/>
              <a:t> </a:t>
            </a:r>
            <a:r>
              <a:rPr lang="en-US" sz="3200" dirty="0" err="1"/>
              <a:t>arguments+retval</a:t>
            </a:r>
            <a:r>
              <a:rPr lang="en-US" sz="3200" dirty="0"/>
              <a:t> are integers or pointers</a:t>
            </a:r>
          </a:p>
          <a:p>
            <a:pPr lvl="1"/>
            <a:r>
              <a:rPr lang="en-US" sz="2800" dirty="0"/>
              <a:t>Caller stores first six arguments in </a:t>
            </a:r>
            <a:r>
              <a:rPr lang="pt-BR" sz="2800" dirty="0">
                <a:latin typeface="Consolas" panose="020B0609020204030204" pitchFamily="49" charset="0"/>
              </a:rPr>
              <a:t>%rdi</a:t>
            </a:r>
            <a:r>
              <a:rPr lang="pt-BR" sz="2800" dirty="0"/>
              <a:t>, </a:t>
            </a:r>
            <a:r>
              <a:rPr lang="pt-BR" sz="2800" dirty="0">
                <a:latin typeface="Consolas" panose="020B0609020204030204" pitchFamily="49" charset="0"/>
              </a:rPr>
              <a:t>%rsi</a:t>
            </a:r>
            <a:r>
              <a:rPr lang="pt-BR" sz="2800" dirty="0"/>
              <a:t>, </a:t>
            </a:r>
            <a:r>
              <a:rPr lang="pt-BR" sz="2800" dirty="0">
                <a:latin typeface="Consolas" panose="020B0609020204030204" pitchFamily="49" charset="0"/>
              </a:rPr>
              <a:t>%rdx</a:t>
            </a:r>
            <a:r>
              <a:rPr lang="pt-BR" sz="2800" dirty="0"/>
              <a:t>, </a:t>
            </a:r>
            <a:r>
              <a:rPr lang="pt-BR" sz="2800" dirty="0">
                <a:latin typeface="Consolas" panose="020B0609020204030204" pitchFamily="49" charset="0"/>
              </a:rPr>
              <a:t>%rcx</a:t>
            </a:r>
            <a:r>
              <a:rPr lang="pt-BR" sz="2800" dirty="0"/>
              <a:t>, </a:t>
            </a:r>
            <a:r>
              <a:rPr lang="pt-BR" sz="2800" dirty="0">
                <a:latin typeface="Consolas" panose="020B0609020204030204" pitchFamily="49" charset="0"/>
              </a:rPr>
              <a:t>%r8</a:t>
            </a:r>
            <a:r>
              <a:rPr lang="pt-BR" sz="2800" dirty="0"/>
              <a:t>, and </a:t>
            </a:r>
            <a:r>
              <a:rPr lang="pt-BR" sz="2800" dirty="0">
                <a:latin typeface="Consolas" panose="020B0609020204030204" pitchFamily="49" charset="0"/>
              </a:rPr>
              <a:t>%r9</a:t>
            </a:r>
          </a:p>
          <a:p>
            <a:pPr lvl="1"/>
            <a:r>
              <a:rPr lang="pt-BR" sz="2800" dirty="0"/>
              <a:t>Remaining arguments are passed via the stack</a:t>
            </a:r>
          </a:p>
          <a:p>
            <a:pPr lvl="1"/>
            <a:r>
              <a:rPr lang="pt-BR" sz="2800" dirty="0"/>
              <a:t>Callee places return value in </a:t>
            </a:r>
            <a:r>
              <a:rPr lang="pt-BR" sz="2800" dirty="0">
                <a:latin typeface="Consolas" panose="020B0609020204030204" pitchFamily="49" charset="0"/>
              </a:rPr>
              <a:t>%rax</a:t>
            </a:r>
          </a:p>
          <a:p>
            <a:pPr lvl="1"/>
            <a:endParaRPr lang="en-US" sz="2800" dirty="0"/>
          </a:p>
        </p:txBody>
      </p:sp>
      <p:grpSp>
        <p:nvGrpSpPr>
          <p:cNvPr id="42" name="Group 41">
            <a:extLst>
              <a:ext uri="{FF2B5EF4-FFF2-40B4-BE49-F238E27FC236}">
                <a16:creationId xmlns:a16="http://schemas.microsoft.com/office/drawing/2014/main" id="{3B9BB7A7-C71C-4502-A8E8-00C736808B07}"/>
              </a:ext>
            </a:extLst>
          </p:cNvPr>
          <p:cNvGrpSpPr/>
          <p:nvPr/>
        </p:nvGrpSpPr>
        <p:grpSpPr>
          <a:xfrm>
            <a:off x="458620" y="5918880"/>
            <a:ext cx="6708308" cy="911118"/>
            <a:chOff x="458620" y="5918880"/>
            <a:chExt cx="6708308" cy="911118"/>
          </a:xfrm>
        </p:grpSpPr>
        <p:sp>
          <p:nvSpPr>
            <p:cNvPr id="9" name="Rectangle 8">
              <a:extLst>
                <a:ext uri="{FF2B5EF4-FFF2-40B4-BE49-F238E27FC236}">
                  <a16:creationId xmlns:a16="http://schemas.microsoft.com/office/drawing/2014/main" id="{4977AC46-BEEB-4F0E-94A8-B96AE3EE72B7}"/>
                </a:ext>
              </a:extLst>
            </p:cNvPr>
            <p:cNvSpPr/>
            <p:nvPr/>
          </p:nvSpPr>
          <p:spPr>
            <a:xfrm>
              <a:off x="469557" y="5918882"/>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a</a:t>
              </a:r>
            </a:p>
          </p:txBody>
        </p:sp>
        <p:sp>
          <p:nvSpPr>
            <p:cNvPr id="10" name="Rectangle 9">
              <a:extLst>
                <a:ext uri="{FF2B5EF4-FFF2-40B4-BE49-F238E27FC236}">
                  <a16:creationId xmlns:a16="http://schemas.microsoft.com/office/drawing/2014/main" id="{33AC3EA3-E97C-4A02-B53A-1930907CD3C4}"/>
                </a:ext>
              </a:extLst>
            </p:cNvPr>
            <p:cNvSpPr/>
            <p:nvPr/>
          </p:nvSpPr>
          <p:spPr>
            <a:xfrm>
              <a:off x="1618737" y="5918882"/>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b</a:t>
              </a:r>
            </a:p>
          </p:txBody>
        </p:sp>
        <p:sp>
          <p:nvSpPr>
            <p:cNvPr id="11" name="Rectangle 10">
              <a:extLst>
                <a:ext uri="{FF2B5EF4-FFF2-40B4-BE49-F238E27FC236}">
                  <a16:creationId xmlns:a16="http://schemas.microsoft.com/office/drawing/2014/main" id="{9B744339-96DF-4F0E-A055-8D8AF714B44E}"/>
                </a:ext>
              </a:extLst>
            </p:cNvPr>
            <p:cNvSpPr/>
            <p:nvPr/>
          </p:nvSpPr>
          <p:spPr>
            <a:xfrm>
              <a:off x="2767917" y="5918881"/>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c</a:t>
              </a:r>
            </a:p>
          </p:txBody>
        </p:sp>
        <p:sp>
          <p:nvSpPr>
            <p:cNvPr id="12" name="Rectangle 11">
              <a:extLst>
                <a:ext uri="{FF2B5EF4-FFF2-40B4-BE49-F238E27FC236}">
                  <a16:creationId xmlns:a16="http://schemas.microsoft.com/office/drawing/2014/main" id="{2EB20FCF-3669-4983-9BEA-BC516DEF4785}"/>
                </a:ext>
              </a:extLst>
            </p:cNvPr>
            <p:cNvSpPr/>
            <p:nvPr/>
          </p:nvSpPr>
          <p:spPr>
            <a:xfrm>
              <a:off x="3917097" y="5918881"/>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d</a:t>
              </a:r>
            </a:p>
          </p:txBody>
        </p:sp>
        <p:sp>
          <p:nvSpPr>
            <p:cNvPr id="13" name="Rectangle 12">
              <a:extLst>
                <a:ext uri="{FF2B5EF4-FFF2-40B4-BE49-F238E27FC236}">
                  <a16:creationId xmlns:a16="http://schemas.microsoft.com/office/drawing/2014/main" id="{52F358F0-2748-4E0C-A12A-65247EF32E50}"/>
                </a:ext>
              </a:extLst>
            </p:cNvPr>
            <p:cNvSpPr/>
            <p:nvPr/>
          </p:nvSpPr>
          <p:spPr>
            <a:xfrm>
              <a:off x="5066277" y="5918881"/>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e</a:t>
              </a:r>
            </a:p>
          </p:txBody>
        </p:sp>
        <p:sp>
          <p:nvSpPr>
            <p:cNvPr id="14" name="Rectangle 13">
              <a:extLst>
                <a:ext uri="{FF2B5EF4-FFF2-40B4-BE49-F238E27FC236}">
                  <a16:creationId xmlns:a16="http://schemas.microsoft.com/office/drawing/2014/main" id="{762B473A-3629-4D88-9711-49934142554D}"/>
                </a:ext>
              </a:extLst>
            </p:cNvPr>
            <p:cNvSpPr/>
            <p:nvPr/>
          </p:nvSpPr>
          <p:spPr>
            <a:xfrm>
              <a:off x="6215457" y="5918880"/>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f</a:t>
              </a:r>
            </a:p>
          </p:txBody>
        </p:sp>
        <p:sp>
          <p:nvSpPr>
            <p:cNvPr id="15" name="Rectangle 14">
              <a:extLst>
                <a:ext uri="{FF2B5EF4-FFF2-40B4-BE49-F238E27FC236}">
                  <a16:creationId xmlns:a16="http://schemas.microsoft.com/office/drawing/2014/main" id="{F9D9C1EF-ADBF-426E-A640-C1EF23D3BE51}"/>
                </a:ext>
              </a:extLst>
            </p:cNvPr>
            <p:cNvSpPr/>
            <p:nvPr/>
          </p:nvSpPr>
          <p:spPr>
            <a:xfrm>
              <a:off x="458620" y="6306778"/>
              <a:ext cx="973343" cy="523220"/>
            </a:xfrm>
            <a:prstGeom prst="rect">
              <a:avLst/>
            </a:prstGeom>
          </p:spPr>
          <p:txBody>
            <a:bodyPr wrap="none">
              <a:spAutoFit/>
            </a:bodyPr>
            <a:lstStyle/>
            <a:p>
              <a:pPr algn="ctr"/>
              <a:r>
                <a:rPr lang="pt-BR" sz="2800" dirty="0">
                  <a:latin typeface="Consolas" panose="020B0609020204030204" pitchFamily="49" charset="0"/>
                </a:rPr>
                <a:t>%rdi</a:t>
              </a:r>
              <a:endParaRPr lang="en-US" sz="2800" dirty="0"/>
            </a:p>
          </p:txBody>
        </p:sp>
        <p:sp>
          <p:nvSpPr>
            <p:cNvPr id="16" name="Rectangle 15">
              <a:extLst>
                <a:ext uri="{FF2B5EF4-FFF2-40B4-BE49-F238E27FC236}">
                  <a16:creationId xmlns:a16="http://schemas.microsoft.com/office/drawing/2014/main" id="{842640C6-A45E-4CE5-90C7-32D976866121}"/>
                </a:ext>
              </a:extLst>
            </p:cNvPr>
            <p:cNvSpPr/>
            <p:nvPr/>
          </p:nvSpPr>
          <p:spPr>
            <a:xfrm>
              <a:off x="1609223" y="6306778"/>
              <a:ext cx="973343" cy="523220"/>
            </a:xfrm>
            <a:prstGeom prst="rect">
              <a:avLst/>
            </a:prstGeom>
          </p:spPr>
          <p:txBody>
            <a:bodyPr wrap="none">
              <a:spAutoFit/>
            </a:bodyPr>
            <a:lstStyle/>
            <a:p>
              <a:pPr algn="ctr"/>
              <a:r>
                <a:rPr lang="pt-BR" sz="2800" dirty="0">
                  <a:latin typeface="Consolas" panose="020B0609020204030204" pitchFamily="49" charset="0"/>
                </a:rPr>
                <a:t>%rsi</a:t>
              </a:r>
              <a:endParaRPr lang="en-US" sz="2800" dirty="0"/>
            </a:p>
          </p:txBody>
        </p:sp>
        <p:sp>
          <p:nvSpPr>
            <p:cNvPr id="17" name="Rectangle 16">
              <a:extLst>
                <a:ext uri="{FF2B5EF4-FFF2-40B4-BE49-F238E27FC236}">
                  <a16:creationId xmlns:a16="http://schemas.microsoft.com/office/drawing/2014/main" id="{E5A7F24E-6577-42E9-A176-E7D63296EFBE}"/>
                </a:ext>
              </a:extLst>
            </p:cNvPr>
            <p:cNvSpPr/>
            <p:nvPr/>
          </p:nvSpPr>
          <p:spPr>
            <a:xfrm>
              <a:off x="2759826" y="6306778"/>
              <a:ext cx="973343" cy="523220"/>
            </a:xfrm>
            <a:prstGeom prst="rect">
              <a:avLst/>
            </a:prstGeom>
          </p:spPr>
          <p:txBody>
            <a:bodyPr wrap="none">
              <a:spAutoFit/>
            </a:bodyPr>
            <a:lstStyle/>
            <a:p>
              <a:pPr algn="ctr"/>
              <a:r>
                <a:rPr lang="pt-BR" sz="2800" dirty="0">
                  <a:latin typeface="Consolas" panose="020B0609020204030204" pitchFamily="49" charset="0"/>
                </a:rPr>
                <a:t>%rdx</a:t>
              </a:r>
              <a:endParaRPr lang="en-US" sz="2800" dirty="0"/>
            </a:p>
          </p:txBody>
        </p:sp>
        <p:sp>
          <p:nvSpPr>
            <p:cNvPr id="18" name="Rectangle 17">
              <a:extLst>
                <a:ext uri="{FF2B5EF4-FFF2-40B4-BE49-F238E27FC236}">
                  <a16:creationId xmlns:a16="http://schemas.microsoft.com/office/drawing/2014/main" id="{5EA8348B-7640-46A5-ADC4-E066722F9F67}"/>
                </a:ext>
              </a:extLst>
            </p:cNvPr>
            <p:cNvSpPr/>
            <p:nvPr/>
          </p:nvSpPr>
          <p:spPr>
            <a:xfrm>
              <a:off x="3904739" y="6306776"/>
              <a:ext cx="973343" cy="523220"/>
            </a:xfrm>
            <a:prstGeom prst="rect">
              <a:avLst/>
            </a:prstGeom>
          </p:spPr>
          <p:txBody>
            <a:bodyPr wrap="none">
              <a:spAutoFit/>
            </a:bodyPr>
            <a:lstStyle/>
            <a:p>
              <a:pPr algn="ctr"/>
              <a:r>
                <a:rPr lang="pt-BR" sz="2800" dirty="0">
                  <a:latin typeface="Consolas" panose="020B0609020204030204" pitchFamily="49" charset="0"/>
                </a:rPr>
                <a:t>%rcx</a:t>
              </a:r>
              <a:endParaRPr lang="en-US" sz="2800" dirty="0"/>
            </a:p>
          </p:txBody>
        </p:sp>
        <p:sp>
          <p:nvSpPr>
            <p:cNvPr id="19" name="Rectangle 18">
              <a:extLst>
                <a:ext uri="{FF2B5EF4-FFF2-40B4-BE49-F238E27FC236}">
                  <a16:creationId xmlns:a16="http://schemas.microsoft.com/office/drawing/2014/main" id="{CE6317F8-DA05-47E7-A163-F82CC859ADC4}"/>
                </a:ext>
              </a:extLst>
            </p:cNvPr>
            <p:cNvSpPr/>
            <p:nvPr/>
          </p:nvSpPr>
          <p:spPr>
            <a:xfrm>
              <a:off x="5150441" y="6306774"/>
              <a:ext cx="776175" cy="523220"/>
            </a:xfrm>
            <a:prstGeom prst="rect">
              <a:avLst/>
            </a:prstGeom>
          </p:spPr>
          <p:txBody>
            <a:bodyPr wrap="none">
              <a:spAutoFit/>
            </a:bodyPr>
            <a:lstStyle/>
            <a:p>
              <a:pPr algn="ctr"/>
              <a:r>
                <a:rPr lang="pt-BR" sz="2800" dirty="0">
                  <a:latin typeface="Consolas" panose="020B0609020204030204" pitchFamily="49" charset="0"/>
                </a:rPr>
                <a:t>%r8</a:t>
              </a:r>
              <a:endParaRPr lang="en-US" sz="2800" dirty="0"/>
            </a:p>
          </p:txBody>
        </p:sp>
        <p:sp>
          <p:nvSpPr>
            <p:cNvPr id="20" name="Rectangle 19">
              <a:extLst>
                <a:ext uri="{FF2B5EF4-FFF2-40B4-BE49-F238E27FC236}">
                  <a16:creationId xmlns:a16="http://schemas.microsoft.com/office/drawing/2014/main" id="{1952E105-4D13-4672-BAD2-BB08611E1EB9}"/>
                </a:ext>
              </a:extLst>
            </p:cNvPr>
            <p:cNvSpPr/>
            <p:nvPr/>
          </p:nvSpPr>
          <p:spPr>
            <a:xfrm>
              <a:off x="6303104" y="6306774"/>
              <a:ext cx="776175" cy="523220"/>
            </a:xfrm>
            <a:prstGeom prst="rect">
              <a:avLst/>
            </a:prstGeom>
          </p:spPr>
          <p:txBody>
            <a:bodyPr wrap="none">
              <a:spAutoFit/>
            </a:bodyPr>
            <a:lstStyle/>
            <a:p>
              <a:pPr algn="ctr"/>
              <a:r>
                <a:rPr lang="pt-BR" sz="2800" dirty="0">
                  <a:latin typeface="Consolas" panose="020B0609020204030204" pitchFamily="49" charset="0"/>
                </a:rPr>
                <a:t>%r9</a:t>
              </a:r>
              <a:endParaRPr lang="en-US" sz="2800" dirty="0"/>
            </a:p>
          </p:txBody>
        </p:sp>
      </p:grpSp>
      <p:cxnSp>
        <p:nvCxnSpPr>
          <p:cNvPr id="37" name="Straight Connector 36">
            <a:extLst>
              <a:ext uri="{FF2B5EF4-FFF2-40B4-BE49-F238E27FC236}">
                <a16:creationId xmlns:a16="http://schemas.microsoft.com/office/drawing/2014/main" id="{EFBB3C24-09B2-4961-ACF4-512E42671F95}"/>
              </a:ext>
            </a:extLst>
          </p:cNvPr>
          <p:cNvCxnSpPr/>
          <p:nvPr/>
        </p:nvCxnSpPr>
        <p:spPr>
          <a:xfrm>
            <a:off x="0" y="2195336"/>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DBB245E1-2ABC-4DEA-8FF2-9E544BACD69A}"/>
              </a:ext>
            </a:extLst>
          </p:cNvPr>
          <p:cNvGrpSpPr/>
          <p:nvPr/>
        </p:nvGrpSpPr>
        <p:grpSpPr>
          <a:xfrm>
            <a:off x="7735322" y="2434283"/>
            <a:ext cx="4436094" cy="3731744"/>
            <a:chOff x="7735322" y="2434283"/>
            <a:chExt cx="4436094" cy="3731744"/>
          </a:xfrm>
        </p:grpSpPr>
        <p:sp>
          <p:nvSpPr>
            <p:cNvPr id="22" name="Rectangle 21">
              <a:extLst>
                <a:ext uri="{FF2B5EF4-FFF2-40B4-BE49-F238E27FC236}">
                  <a16:creationId xmlns:a16="http://schemas.microsoft.com/office/drawing/2014/main" id="{C777F8F8-7E51-426A-B059-857A7BD39092}"/>
                </a:ext>
              </a:extLst>
            </p:cNvPr>
            <p:cNvSpPr/>
            <p:nvPr/>
          </p:nvSpPr>
          <p:spPr>
            <a:xfrm>
              <a:off x="7735323" y="3657601"/>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g</a:t>
              </a:r>
            </a:p>
          </p:txBody>
        </p:sp>
        <p:sp>
          <p:nvSpPr>
            <p:cNvPr id="23" name="Rectangle 22">
              <a:extLst>
                <a:ext uri="{FF2B5EF4-FFF2-40B4-BE49-F238E27FC236}">
                  <a16:creationId xmlns:a16="http://schemas.microsoft.com/office/drawing/2014/main" id="{120CA9BE-8F96-4E2B-83C8-CDC222BA4980}"/>
                </a:ext>
              </a:extLst>
            </p:cNvPr>
            <p:cNvSpPr/>
            <p:nvPr/>
          </p:nvSpPr>
          <p:spPr>
            <a:xfrm>
              <a:off x="7735323" y="3163328"/>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h</a:t>
              </a:r>
            </a:p>
          </p:txBody>
        </p:sp>
        <p:sp>
          <p:nvSpPr>
            <p:cNvPr id="24" name="Rectangle 23">
              <a:extLst>
                <a:ext uri="{FF2B5EF4-FFF2-40B4-BE49-F238E27FC236}">
                  <a16:creationId xmlns:a16="http://schemas.microsoft.com/office/drawing/2014/main" id="{FD471E7B-C4FA-4F58-86AC-C1A0DA7B5D9D}"/>
                </a:ext>
              </a:extLst>
            </p:cNvPr>
            <p:cNvSpPr/>
            <p:nvPr/>
          </p:nvSpPr>
          <p:spPr>
            <a:xfrm>
              <a:off x="7735322" y="4151874"/>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return </a:t>
              </a:r>
              <a:r>
                <a:rPr lang="en-US" sz="3200" dirty="0" err="1">
                  <a:solidFill>
                    <a:schemeClr val="tx1"/>
                  </a:solidFill>
                  <a:latin typeface="Consolas" panose="020B0609020204030204" pitchFamily="49" charset="0"/>
                </a:rPr>
                <a:t>addr</a:t>
              </a:r>
              <a:endParaRPr lang="en-US" sz="3200" dirty="0">
                <a:solidFill>
                  <a:schemeClr val="tx1"/>
                </a:solidFill>
                <a:latin typeface="Consolas" panose="020B0609020204030204" pitchFamily="49" charset="0"/>
              </a:endParaRPr>
            </a:p>
          </p:txBody>
        </p:sp>
        <p:sp>
          <p:nvSpPr>
            <p:cNvPr id="25" name="Rectangle 24">
              <a:extLst>
                <a:ext uri="{FF2B5EF4-FFF2-40B4-BE49-F238E27FC236}">
                  <a16:creationId xmlns:a16="http://schemas.microsoft.com/office/drawing/2014/main" id="{8B1477B7-9A71-4F53-B4F8-87FBABB943F0}"/>
                </a:ext>
              </a:extLst>
            </p:cNvPr>
            <p:cNvSpPr/>
            <p:nvPr/>
          </p:nvSpPr>
          <p:spPr>
            <a:xfrm>
              <a:off x="7735322" y="4646154"/>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saved %</a:t>
              </a:r>
              <a:r>
                <a:rPr lang="en-US" sz="3200" dirty="0" err="1">
                  <a:solidFill>
                    <a:schemeClr val="tx1"/>
                  </a:solidFill>
                  <a:latin typeface="Consolas" panose="020B0609020204030204" pitchFamily="49" charset="0"/>
                </a:rPr>
                <a:t>rbp</a:t>
              </a:r>
              <a:endParaRPr lang="en-US" sz="3200" dirty="0">
                <a:solidFill>
                  <a:schemeClr val="tx1"/>
                </a:solidFill>
                <a:latin typeface="Consolas" panose="020B0609020204030204" pitchFamily="49" charset="0"/>
              </a:endParaRPr>
            </a:p>
          </p:txBody>
        </p:sp>
        <p:sp>
          <p:nvSpPr>
            <p:cNvPr id="26" name="Rectangle 25">
              <a:extLst>
                <a:ext uri="{FF2B5EF4-FFF2-40B4-BE49-F238E27FC236}">
                  <a16:creationId xmlns:a16="http://schemas.microsoft.com/office/drawing/2014/main" id="{2242014C-45C4-45B4-B0AE-177660453A78}"/>
                </a:ext>
              </a:extLst>
            </p:cNvPr>
            <p:cNvSpPr/>
            <p:nvPr/>
          </p:nvSpPr>
          <p:spPr>
            <a:xfrm>
              <a:off x="7735322" y="5140420"/>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local0</a:t>
              </a:r>
            </a:p>
          </p:txBody>
        </p:sp>
        <p:sp>
          <p:nvSpPr>
            <p:cNvPr id="27" name="Rectangle 26">
              <a:extLst>
                <a:ext uri="{FF2B5EF4-FFF2-40B4-BE49-F238E27FC236}">
                  <a16:creationId xmlns:a16="http://schemas.microsoft.com/office/drawing/2014/main" id="{B9043369-C063-4E9F-9850-70C9335BD3B2}"/>
                </a:ext>
              </a:extLst>
            </p:cNvPr>
            <p:cNvSpPr/>
            <p:nvPr/>
          </p:nvSpPr>
          <p:spPr>
            <a:xfrm>
              <a:off x="7735322" y="5634693"/>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local1</a:t>
              </a:r>
            </a:p>
          </p:txBody>
        </p:sp>
        <p:sp>
          <p:nvSpPr>
            <p:cNvPr id="28" name="Rectangle 27">
              <a:extLst>
                <a:ext uri="{FF2B5EF4-FFF2-40B4-BE49-F238E27FC236}">
                  <a16:creationId xmlns:a16="http://schemas.microsoft.com/office/drawing/2014/main" id="{E8FC84D1-47D4-435A-B57B-EB4F2A050C2F}"/>
                </a:ext>
              </a:extLst>
            </p:cNvPr>
            <p:cNvSpPr/>
            <p:nvPr/>
          </p:nvSpPr>
          <p:spPr>
            <a:xfrm>
              <a:off x="11082656" y="5581252"/>
              <a:ext cx="1088760" cy="584775"/>
            </a:xfrm>
            <a:prstGeom prst="rect">
              <a:avLst/>
            </a:prstGeom>
          </p:spPr>
          <p:txBody>
            <a:bodyPr wrap="none">
              <a:spAutoFit/>
            </a:bodyPr>
            <a:lstStyle/>
            <a:p>
              <a:pPr algn="ctr"/>
              <a:r>
                <a:rPr lang="pt-BR" sz="3200" dirty="0">
                  <a:latin typeface="Consolas" panose="020B0609020204030204" pitchFamily="49" charset="0"/>
                </a:rPr>
                <a:t>%rsp</a:t>
              </a:r>
              <a:endParaRPr lang="en-US" sz="3200" dirty="0"/>
            </a:p>
          </p:txBody>
        </p:sp>
        <p:sp>
          <p:nvSpPr>
            <p:cNvPr id="29" name="Rectangle 28">
              <a:extLst>
                <a:ext uri="{FF2B5EF4-FFF2-40B4-BE49-F238E27FC236}">
                  <a16:creationId xmlns:a16="http://schemas.microsoft.com/office/drawing/2014/main" id="{91F8BA84-73D5-48B6-82CB-1456F9EF4195}"/>
                </a:ext>
              </a:extLst>
            </p:cNvPr>
            <p:cNvSpPr/>
            <p:nvPr/>
          </p:nvSpPr>
          <p:spPr>
            <a:xfrm>
              <a:off x="11069577" y="4600902"/>
              <a:ext cx="1088760" cy="584775"/>
            </a:xfrm>
            <a:prstGeom prst="rect">
              <a:avLst/>
            </a:prstGeom>
          </p:spPr>
          <p:txBody>
            <a:bodyPr wrap="none">
              <a:spAutoFit/>
            </a:bodyPr>
            <a:lstStyle/>
            <a:p>
              <a:pPr algn="ctr"/>
              <a:r>
                <a:rPr lang="pt-BR" sz="3200" dirty="0">
                  <a:latin typeface="Consolas" panose="020B0609020204030204" pitchFamily="49" charset="0"/>
                </a:rPr>
                <a:t>%rbp</a:t>
              </a:r>
              <a:endParaRPr lang="en-US" sz="3200" dirty="0"/>
            </a:p>
          </p:txBody>
        </p:sp>
        <p:cxnSp>
          <p:nvCxnSpPr>
            <p:cNvPr id="31" name="Straight Arrow Connector 30">
              <a:extLst>
                <a:ext uri="{FF2B5EF4-FFF2-40B4-BE49-F238E27FC236}">
                  <a16:creationId xmlns:a16="http://schemas.microsoft.com/office/drawing/2014/main" id="{F0B8811F-BEA9-4038-B17D-A27DFFE533AE}"/>
                </a:ext>
              </a:extLst>
            </p:cNvPr>
            <p:cNvCxnSpPr>
              <a:stCxn id="29" idx="1"/>
              <a:endCxn id="25" idx="3"/>
            </p:cNvCxnSpPr>
            <p:nvPr/>
          </p:nvCxnSpPr>
          <p:spPr>
            <a:xfrm flipH="1">
              <a:off x="10587673" y="4893290"/>
              <a:ext cx="481904" cy="1"/>
            </a:xfrm>
            <a:prstGeom prst="straightConnector1">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A81938B-ADFB-4142-BF3A-6E53BFCC304C}"/>
                </a:ext>
              </a:extLst>
            </p:cNvPr>
            <p:cNvCxnSpPr>
              <a:cxnSpLocks/>
              <a:stCxn id="28" idx="1"/>
              <a:endCxn id="27" idx="3"/>
            </p:cNvCxnSpPr>
            <p:nvPr/>
          </p:nvCxnSpPr>
          <p:spPr>
            <a:xfrm flipH="1">
              <a:off x="10587673" y="5873640"/>
              <a:ext cx="494983" cy="8190"/>
            </a:xfrm>
            <a:prstGeom prst="straightConnector1">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9C9C33C-24FE-4657-90A9-8F48886F23F6}"/>
                </a:ext>
              </a:extLst>
            </p:cNvPr>
            <p:cNvCxnSpPr/>
            <p:nvPr/>
          </p:nvCxnSpPr>
          <p:spPr>
            <a:xfrm flipV="1">
              <a:off x="7735322" y="2434283"/>
              <a:ext cx="0" cy="729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422E385-C58D-4E8A-BB20-8CF56982938B}"/>
                </a:ext>
              </a:extLst>
            </p:cNvPr>
            <p:cNvCxnSpPr/>
            <p:nvPr/>
          </p:nvCxnSpPr>
          <p:spPr>
            <a:xfrm flipV="1">
              <a:off x="10587673" y="2434283"/>
              <a:ext cx="0" cy="729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09A9C37-CD19-4BF3-8A50-F3BB244C9B1D}"/>
                </a:ext>
              </a:extLst>
            </p:cNvPr>
            <p:cNvSpPr txBox="1"/>
            <p:nvPr/>
          </p:nvSpPr>
          <p:spPr>
            <a:xfrm>
              <a:off x="7976274" y="2516544"/>
              <a:ext cx="2370446" cy="523220"/>
            </a:xfrm>
            <a:prstGeom prst="rect">
              <a:avLst/>
            </a:prstGeom>
            <a:noFill/>
          </p:spPr>
          <p:txBody>
            <a:bodyPr wrap="square" rtlCol="0">
              <a:spAutoFit/>
            </a:bodyPr>
            <a:lstStyle/>
            <a:p>
              <a:pPr algn="ctr"/>
              <a:r>
                <a:rPr lang="en-US" sz="2800" dirty="0">
                  <a:solidFill>
                    <a:schemeClr val="bg1">
                      <a:lumMod val="50000"/>
                    </a:schemeClr>
                  </a:solidFill>
                  <a:latin typeface="Consolas" panose="020B0609020204030204" pitchFamily="49" charset="0"/>
                </a:rPr>
                <a:t>Caller info</a:t>
              </a:r>
            </a:p>
          </p:txBody>
        </p:sp>
      </p:grpSp>
      <p:grpSp>
        <p:nvGrpSpPr>
          <p:cNvPr id="4" name="Group 3">
            <a:extLst>
              <a:ext uri="{FF2B5EF4-FFF2-40B4-BE49-F238E27FC236}">
                <a16:creationId xmlns:a16="http://schemas.microsoft.com/office/drawing/2014/main" id="{DC17F4E9-5DFA-C722-912B-421A1EE89ADB}"/>
              </a:ext>
            </a:extLst>
          </p:cNvPr>
          <p:cNvGrpSpPr/>
          <p:nvPr/>
        </p:nvGrpSpPr>
        <p:grpSpPr>
          <a:xfrm>
            <a:off x="5974900" y="3163328"/>
            <a:ext cx="1661576" cy="3002699"/>
            <a:chOff x="5974900" y="3163328"/>
            <a:chExt cx="1661576" cy="3002699"/>
          </a:xfrm>
        </p:grpSpPr>
        <p:sp>
          <p:nvSpPr>
            <p:cNvPr id="2" name="Left Brace 1">
              <a:extLst>
                <a:ext uri="{FF2B5EF4-FFF2-40B4-BE49-F238E27FC236}">
                  <a16:creationId xmlns:a16="http://schemas.microsoft.com/office/drawing/2014/main" id="{A273ABB5-EC50-1CCD-50C7-440D46DB6CC4}"/>
                </a:ext>
              </a:extLst>
            </p:cNvPr>
            <p:cNvSpPr/>
            <p:nvPr/>
          </p:nvSpPr>
          <p:spPr>
            <a:xfrm>
              <a:off x="7261509" y="3163328"/>
              <a:ext cx="374967" cy="300269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58D8F629-FE54-94F8-CDDC-C2FC51DE658F}"/>
                </a:ext>
              </a:extLst>
            </p:cNvPr>
            <p:cNvSpPr txBox="1"/>
            <p:nvPr/>
          </p:nvSpPr>
          <p:spPr>
            <a:xfrm>
              <a:off x="5974900" y="4473160"/>
              <a:ext cx="1495564" cy="584775"/>
            </a:xfrm>
            <a:prstGeom prst="rect">
              <a:avLst/>
            </a:prstGeom>
            <a:noFill/>
          </p:spPr>
          <p:txBody>
            <a:bodyPr wrap="square" rtlCol="0">
              <a:spAutoFit/>
            </a:bodyPr>
            <a:lstStyle/>
            <a:p>
              <a:r>
                <a:rPr lang="en-US" sz="1600" b="1" dirty="0">
                  <a:latin typeface="Segoe UI" panose="020B0502040204020203" pitchFamily="34" charset="0"/>
                  <a:cs typeface="Segoe UI" panose="020B0502040204020203" pitchFamily="34" charset="0"/>
                </a:rPr>
                <a:t>Stack frame for </a:t>
              </a:r>
              <a:r>
                <a:rPr lang="en-US" sz="1600" b="1" dirty="0">
                  <a:latin typeface="Lucida Console" panose="020B0609040504020204" pitchFamily="49" charset="0"/>
                  <a:cs typeface="Segoe UI" panose="020B0502040204020203" pitchFamily="34" charset="0"/>
                </a:rPr>
                <a:t>foo()</a:t>
              </a:r>
            </a:p>
          </p:txBody>
        </p:sp>
      </p:grpSp>
    </p:spTree>
    <p:extLst>
      <p:ext uri="{BB962C8B-B14F-4D97-AF65-F5344CB8AC3E}">
        <p14:creationId xmlns:p14="http://schemas.microsoft.com/office/powerpoint/2010/main" val="59423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692028-E756-44E2-878C-CAF99A058439}"/>
              </a:ext>
            </a:extLst>
          </p:cNvPr>
          <p:cNvSpPr txBox="1"/>
          <p:nvPr/>
        </p:nvSpPr>
        <p:spPr>
          <a:xfrm>
            <a:off x="358348" y="2261290"/>
            <a:ext cx="6895070" cy="3539430"/>
          </a:xfrm>
          <a:prstGeom prst="rect">
            <a:avLst/>
          </a:prstGeom>
          <a:noFill/>
        </p:spPr>
        <p:txBody>
          <a:bodyPr wrap="square" rtlCol="0">
            <a:spAutoFit/>
          </a:bodyPr>
          <a:lstStyle/>
          <a:p>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foo(</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a,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b,</a:t>
            </a:r>
          </a:p>
          <a:p>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            int64_t </a:t>
            </a:r>
            <a:r>
              <a:rPr lang="en-US" sz="2800" dirty="0">
                <a:latin typeface="Consolas" panose="020B0609020204030204" pitchFamily="49" charset="0"/>
                <a:ea typeface="Roboto" panose="02000000000000000000" pitchFamily="2" charset="0"/>
                <a:cs typeface="Roboto" panose="02000000000000000000" pitchFamily="2" charset="0"/>
              </a:rPr>
              <a:t>c,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d, </a:t>
            </a:r>
          </a:p>
          <a:p>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            int64_t </a:t>
            </a:r>
            <a:r>
              <a:rPr lang="en-US" sz="2800" dirty="0">
                <a:latin typeface="Consolas" panose="020B0609020204030204" pitchFamily="49" charset="0"/>
                <a:ea typeface="Roboto" panose="02000000000000000000" pitchFamily="2" charset="0"/>
                <a:cs typeface="Roboto" panose="02000000000000000000" pitchFamily="2" charset="0"/>
              </a:rPr>
              <a:t>e,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f,</a:t>
            </a:r>
          </a:p>
          <a:p>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            int64_t </a:t>
            </a:r>
            <a:r>
              <a:rPr lang="en-US" sz="2800" dirty="0">
                <a:latin typeface="Consolas" panose="020B0609020204030204" pitchFamily="49" charset="0"/>
                <a:ea typeface="Roboto" panose="02000000000000000000" pitchFamily="2" charset="0"/>
                <a:cs typeface="Roboto" panose="02000000000000000000" pitchFamily="2" charset="0"/>
              </a:rPr>
              <a:t>g,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h){</a:t>
            </a:r>
          </a:p>
          <a:p>
            <a:r>
              <a:rPr lang="en-US" sz="2800" dirty="0">
                <a:latin typeface="Consolas" panose="020B0609020204030204" pitchFamily="49" charset="0"/>
                <a:ea typeface="Roboto" panose="02000000000000000000" pitchFamily="2" charset="0"/>
                <a:cs typeface="Roboto" panose="02000000000000000000" pitchFamily="2" charset="0"/>
              </a:rPr>
              <a:t>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local0 = a*b*c;</a:t>
            </a:r>
          </a:p>
          <a:p>
            <a:r>
              <a:rPr lang="en-US" sz="2800" dirty="0">
                <a:latin typeface="Consolas" panose="020B0609020204030204" pitchFamily="49" charset="0"/>
                <a:ea typeface="Roboto" panose="02000000000000000000" pitchFamily="2" charset="0"/>
                <a:cs typeface="Roboto" panose="02000000000000000000" pitchFamily="2" charset="0"/>
              </a:rPr>
              <a:t>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a:t>
            </a:r>
            <a:r>
              <a:rPr lang="en-US" sz="2800" dirty="0">
                <a:latin typeface="Consolas" panose="020B0609020204030204" pitchFamily="49" charset="0"/>
                <a:ea typeface="Roboto" panose="02000000000000000000" pitchFamily="2" charset="0"/>
                <a:cs typeface="Roboto" panose="02000000000000000000" pitchFamily="2" charset="0"/>
              </a:rPr>
              <a:t> local1 = d*e*f;</a:t>
            </a:r>
          </a:p>
          <a:p>
            <a:r>
              <a:rPr lang="en-US" sz="2800" dirty="0">
                <a:latin typeface="Consolas" panose="020B0609020204030204" pitchFamily="49" charset="0"/>
                <a:ea typeface="Roboto" panose="02000000000000000000" pitchFamily="2" charset="0"/>
                <a:cs typeface="Roboto" panose="02000000000000000000" pitchFamily="2" charset="0"/>
              </a:rPr>
              <a:t>    return local0 - local1;</a:t>
            </a:r>
          </a:p>
          <a:p>
            <a:r>
              <a:rPr lang="en-US" sz="2800" dirty="0">
                <a:latin typeface="Consolas" panose="020B0609020204030204" pitchFamily="49" charset="0"/>
                <a:ea typeface="Roboto" panose="02000000000000000000" pitchFamily="2" charset="0"/>
                <a:cs typeface="Roboto" panose="02000000000000000000" pitchFamily="2" charset="0"/>
              </a:rPr>
              <a:t>}</a:t>
            </a:r>
          </a:p>
        </p:txBody>
      </p:sp>
      <p:grpSp>
        <p:nvGrpSpPr>
          <p:cNvPr id="42" name="Group 41">
            <a:extLst>
              <a:ext uri="{FF2B5EF4-FFF2-40B4-BE49-F238E27FC236}">
                <a16:creationId xmlns:a16="http://schemas.microsoft.com/office/drawing/2014/main" id="{3B9BB7A7-C71C-4502-A8E8-00C736808B07}"/>
              </a:ext>
            </a:extLst>
          </p:cNvPr>
          <p:cNvGrpSpPr/>
          <p:nvPr/>
        </p:nvGrpSpPr>
        <p:grpSpPr>
          <a:xfrm>
            <a:off x="458620" y="5918880"/>
            <a:ext cx="6708308" cy="911118"/>
            <a:chOff x="458620" y="5918880"/>
            <a:chExt cx="6708308" cy="911118"/>
          </a:xfrm>
        </p:grpSpPr>
        <p:sp>
          <p:nvSpPr>
            <p:cNvPr id="9" name="Rectangle 8">
              <a:extLst>
                <a:ext uri="{FF2B5EF4-FFF2-40B4-BE49-F238E27FC236}">
                  <a16:creationId xmlns:a16="http://schemas.microsoft.com/office/drawing/2014/main" id="{4977AC46-BEEB-4F0E-94A8-B96AE3EE72B7}"/>
                </a:ext>
              </a:extLst>
            </p:cNvPr>
            <p:cNvSpPr/>
            <p:nvPr/>
          </p:nvSpPr>
          <p:spPr>
            <a:xfrm>
              <a:off x="469557" y="5918882"/>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a</a:t>
              </a:r>
            </a:p>
          </p:txBody>
        </p:sp>
        <p:sp>
          <p:nvSpPr>
            <p:cNvPr id="10" name="Rectangle 9">
              <a:extLst>
                <a:ext uri="{FF2B5EF4-FFF2-40B4-BE49-F238E27FC236}">
                  <a16:creationId xmlns:a16="http://schemas.microsoft.com/office/drawing/2014/main" id="{33AC3EA3-E97C-4A02-B53A-1930907CD3C4}"/>
                </a:ext>
              </a:extLst>
            </p:cNvPr>
            <p:cNvSpPr/>
            <p:nvPr/>
          </p:nvSpPr>
          <p:spPr>
            <a:xfrm>
              <a:off x="1618737" y="5918882"/>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b</a:t>
              </a:r>
            </a:p>
          </p:txBody>
        </p:sp>
        <p:sp>
          <p:nvSpPr>
            <p:cNvPr id="11" name="Rectangle 10">
              <a:extLst>
                <a:ext uri="{FF2B5EF4-FFF2-40B4-BE49-F238E27FC236}">
                  <a16:creationId xmlns:a16="http://schemas.microsoft.com/office/drawing/2014/main" id="{9B744339-96DF-4F0E-A055-8D8AF714B44E}"/>
                </a:ext>
              </a:extLst>
            </p:cNvPr>
            <p:cNvSpPr/>
            <p:nvPr/>
          </p:nvSpPr>
          <p:spPr>
            <a:xfrm>
              <a:off x="2767917" y="5918881"/>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c</a:t>
              </a:r>
            </a:p>
          </p:txBody>
        </p:sp>
        <p:sp>
          <p:nvSpPr>
            <p:cNvPr id="12" name="Rectangle 11">
              <a:extLst>
                <a:ext uri="{FF2B5EF4-FFF2-40B4-BE49-F238E27FC236}">
                  <a16:creationId xmlns:a16="http://schemas.microsoft.com/office/drawing/2014/main" id="{2EB20FCF-3669-4983-9BEA-BC516DEF4785}"/>
                </a:ext>
              </a:extLst>
            </p:cNvPr>
            <p:cNvSpPr/>
            <p:nvPr/>
          </p:nvSpPr>
          <p:spPr>
            <a:xfrm>
              <a:off x="3917097" y="5918881"/>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d</a:t>
              </a:r>
            </a:p>
          </p:txBody>
        </p:sp>
        <p:sp>
          <p:nvSpPr>
            <p:cNvPr id="13" name="Rectangle 12">
              <a:extLst>
                <a:ext uri="{FF2B5EF4-FFF2-40B4-BE49-F238E27FC236}">
                  <a16:creationId xmlns:a16="http://schemas.microsoft.com/office/drawing/2014/main" id="{52F358F0-2748-4E0C-A12A-65247EF32E50}"/>
                </a:ext>
              </a:extLst>
            </p:cNvPr>
            <p:cNvSpPr/>
            <p:nvPr/>
          </p:nvSpPr>
          <p:spPr>
            <a:xfrm>
              <a:off x="5066277" y="5918881"/>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e</a:t>
              </a:r>
            </a:p>
          </p:txBody>
        </p:sp>
        <p:sp>
          <p:nvSpPr>
            <p:cNvPr id="14" name="Rectangle 13">
              <a:extLst>
                <a:ext uri="{FF2B5EF4-FFF2-40B4-BE49-F238E27FC236}">
                  <a16:creationId xmlns:a16="http://schemas.microsoft.com/office/drawing/2014/main" id="{762B473A-3629-4D88-9711-49934142554D}"/>
                </a:ext>
              </a:extLst>
            </p:cNvPr>
            <p:cNvSpPr/>
            <p:nvPr/>
          </p:nvSpPr>
          <p:spPr>
            <a:xfrm>
              <a:off x="6215457" y="5918880"/>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f</a:t>
              </a:r>
            </a:p>
          </p:txBody>
        </p:sp>
        <p:sp>
          <p:nvSpPr>
            <p:cNvPr id="15" name="Rectangle 14">
              <a:extLst>
                <a:ext uri="{FF2B5EF4-FFF2-40B4-BE49-F238E27FC236}">
                  <a16:creationId xmlns:a16="http://schemas.microsoft.com/office/drawing/2014/main" id="{F9D9C1EF-ADBF-426E-A640-C1EF23D3BE51}"/>
                </a:ext>
              </a:extLst>
            </p:cNvPr>
            <p:cNvSpPr/>
            <p:nvPr/>
          </p:nvSpPr>
          <p:spPr>
            <a:xfrm>
              <a:off x="458620" y="6306778"/>
              <a:ext cx="973343" cy="523220"/>
            </a:xfrm>
            <a:prstGeom prst="rect">
              <a:avLst/>
            </a:prstGeom>
          </p:spPr>
          <p:txBody>
            <a:bodyPr wrap="none">
              <a:spAutoFit/>
            </a:bodyPr>
            <a:lstStyle/>
            <a:p>
              <a:pPr algn="ctr"/>
              <a:r>
                <a:rPr lang="pt-BR" sz="2800" dirty="0">
                  <a:latin typeface="Consolas" panose="020B0609020204030204" pitchFamily="49" charset="0"/>
                </a:rPr>
                <a:t>%rdi</a:t>
              </a:r>
              <a:endParaRPr lang="en-US" sz="2800" dirty="0"/>
            </a:p>
          </p:txBody>
        </p:sp>
        <p:sp>
          <p:nvSpPr>
            <p:cNvPr id="16" name="Rectangle 15">
              <a:extLst>
                <a:ext uri="{FF2B5EF4-FFF2-40B4-BE49-F238E27FC236}">
                  <a16:creationId xmlns:a16="http://schemas.microsoft.com/office/drawing/2014/main" id="{842640C6-A45E-4CE5-90C7-32D976866121}"/>
                </a:ext>
              </a:extLst>
            </p:cNvPr>
            <p:cNvSpPr/>
            <p:nvPr/>
          </p:nvSpPr>
          <p:spPr>
            <a:xfrm>
              <a:off x="1609223" y="6306778"/>
              <a:ext cx="973343" cy="523220"/>
            </a:xfrm>
            <a:prstGeom prst="rect">
              <a:avLst/>
            </a:prstGeom>
          </p:spPr>
          <p:txBody>
            <a:bodyPr wrap="none">
              <a:spAutoFit/>
            </a:bodyPr>
            <a:lstStyle/>
            <a:p>
              <a:pPr algn="ctr"/>
              <a:r>
                <a:rPr lang="pt-BR" sz="2800" dirty="0">
                  <a:latin typeface="Consolas" panose="020B0609020204030204" pitchFamily="49" charset="0"/>
                </a:rPr>
                <a:t>%rsi</a:t>
              </a:r>
              <a:endParaRPr lang="en-US" sz="2800" dirty="0"/>
            </a:p>
          </p:txBody>
        </p:sp>
        <p:sp>
          <p:nvSpPr>
            <p:cNvPr id="17" name="Rectangle 16">
              <a:extLst>
                <a:ext uri="{FF2B5EF4-FFF2-40B4-BE49-F238E27FC236}">
                  <a16:creationId xmlns:a16="http://schemas.microsoft.com/office/drawing/2014/main" id="{E5A7F24E-6577-42E9-A176-E7D63296EFBE}"/>
                </a:ext>
              </a:extLst>
            </p:cNvPr>
            <p:cNvSpPr/>
            <p:nvPr/>
          </p:nvSpPr>
          <p:spPr>
            <a:xfrm>
              <a:off x="2759826" y="6306778"/>
              <a:ext cx="973343" cy="523220"/>
            </a:xfrm>
            <a:prstGeom prst="rect">
              <a:avLst/>
            </a:prstGeom>
          </p:spPr>
          <p:txBody>
            <a:bodyPr wrap="none">
              <a:spAutoFit/>
            </a:bodyPr>
            <a:lstStyle/>
            <a:p>
              <a:pPr algn="ctr"/>
              <a:r>
                <a:rPr lang="pt-BR" sz="2800" dirty="0">
                  <a:latin typeface="Consolas" panose="020B0609020204030204" pitchFamily="49" charset="0"/>
                </a:rPr>
                <a:t>%rdx</a:t>
              </a:r>
              <a:endParaRPr lang="en-US" sz="2800" dirty="0"/>
            </a:p>
          </p:txBody>
        </p:sp>
        <p:sp>
          <p:nvSpPr>
            <p:cNvPr id="18" name="Rectangle 17">
              <a:extLst>
                <a:ext uri="{FF2B5EF4-FFF2-40B4-BE49-F238E27FC236}">
                  <a16:creationId xmlns:a16="http://schemas.microsoft.com/office/drawing/2014/main" id="{5EA8348B-7640-46A5-ADC4-E066722F9F67}"/>
                </a:ext>
              </a:extLst>
            </p:cNvPr>
            <p:cNvSpPr/>
            <p:nvPr/>
          </p:nvSpPr>
          <p:spPr>
            <a:xfrm>
              <a:off x="3904739" y="6306776"/>
              <a:ext cx="973343" cy="523220"/>
            </a:xfrm>
            <a:prstGeom prst="rect">
              <a:avLst/>
            </a:prstGeom>
          </p:spPr>
          <p:txBody>
            <a:bodyPr wrap="none">
              <a:spAutoFit/>
            </a:bodyPr>
            <a:lstStyle/>
            <a:p>
              <a:pPr algn="ctr"/>
              <a:r>
                <a:rPr lang="pt-BR" sz="2800" dirty="0">
                  <a:latin typeface="Consolas" panose="020B0609020204030204" pitchFamily="49" charset="0"/>
                </a:rPr>
                <a:t>%rcx</a:t>
              </a:r>
              <a:endParaRPr lang="en-US" sz="2800" dirty="0"/>
            </a:p>
          </p:txBody>
        </p:sp>
        <p:sp>
          <p:nvSpPr>
            <p:cNvPr id="19" name="Rectangle 18">
              <a:extLst>
                <a:ext uri="{FF2B5EF4-FFF2-40B4-BE49-F238E27FC236}">
                  <a16:creationId xmlns:a16="http://schemas.microsoft.com/office/drawing/2014/main" id="{CE6317F8-DA05-47E7-A163-F82CC859ADC4}"/>
                </a:ext>
              </a:extLst>
            </p:cNvPr>
            <p:cNvSpPr/>
            <p:nvPr/>
          </p:nvSpPr>
          <p:spPr>
            <a:xfrm>
              <a:off x="5150441" y="6306774"/>
              <a:ext cx="776175" cy="523220"/>
            </a:xfrm>
            <a:prstGeom prst="rect">
              <a:avLst/>
            </a:prstGeom>
          </p:spPr>
          <p:txBody>
            <a:bodyPr wrap="none">
              <a:spAutoFit/>
            </a:bodyPr>
            <a:lstStyle/>
            <a:p>
              <a:pPr algn="ctr"/>
              <a:r>
                <a:rPr lang="pt-BR" sz="2800" dirty="0">
                  <a:latin typeface="Consolas" panose="020B0609020204030204" pitchFamily="49" charset="0"/>
                </a:rPr>
                <a:t>%r8</a:t>
              </a:r>
              <a:endParaRPr lang="en-US" sz="2800" dirty="0"/>
            </a:p>
          </p:txBody>
        </p:sp>
        <p:sp>
          <p:nvSpPr>
            <p:cNvPr id="20" name="Rectangle 19">
              <a:extLst>
                <a:ext uri="{FF2B5EF4-FFF2-40B4-BE49-F238E27FC236}">
                  <a16:creationId xmlns:a16="http://schemas.microsoft.com/office/drawing/2014/main" id="{1952E105-4D13-4672-BAD2-BB08611E1EB9}"/>
                </a:ext>
              </a:extLst>
            </p:cNvPr>
            <p:cNvSpPr/>
            <p:nvPr/>
          </p:nvSpPr>
          <p:spPr>
            <a:xfrm>
              <a:off x="6303104" y="6306774"/>
              <a:ext cx="776175" cy="523220"/>
            </a:xfrm>
            <a:prstGeom prst="rect">
              <a:avLst/>
            </a:prstGeom>
          </p:spPr>
          <p:txBody>
            <a:bodyPr wrap="none">
              <a:spAutoFit/>
            </a:bodyPr>
            <a:lstStyle/>
            <a:p>
              <a:pPr algn="ctr"/>
              <a:r>
                <a:rPr lang="pt-BR" sz="2800" dirty="0">
                  <a:latin typeface="Consolas" panose="020B0609020204030204" pitchFamily="49" charset="0"/>
                </a:rPr>
                <a:t>%r9</a:t>
              </a:r>
              <a:endParaRPr lang="en-US" sz="2800" dirty="0"/>
            </a:p>
          </p:txBody>
        </p:sp>
      </p:grpSp>
      <p:cxnSp>
        <p:nvCxnSpPr>
          <p:cNvPr id="37" name="Straight Connector 36">
            <a:extLst>
              <a:ext uri="{FF2B5EF4-FFF2-40B4-BE49-F238E27FC236}">
                <a16:creationId xmlns:a16="http://schemas.microsoft.com/office/drawing/2014/main" id="{EFBB3C24-09B2-4961-ACF4-512E42671F95}"/>
              </a:ext>
            </a:extLst>
          </p:cNvPr>
          <p:cNvCxnSpPr/>
          <p:nvPr/>
        </p:nvCxnSpPr>
        <p:spPr>
          <a:xfrm>
            <a:off x="0" y="2195336"/>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DBB245E1-2ABC-4DEA-8FF2-9E544BACD69A}"/>
              </a:ext>
            </a:extLst>
          </p:cNvPr>
          <p:cNvGrpSpPr/>
          <p:nvPr/>
        </p:nvGrpSpPr>
        <p:grpSpPr>
          <a:xfrm>
            <a:off x="7735322" y="2434283"/>
            <a:ext cx="4436094" cy="3731744"/>
            <a:chOff x="7735322" y="2434283"/>
            <a:chExt cx="4436094" cy="3731744"/>
          </a:xfrm>
        </p:grpSpPr>
        <p:sp>
          <p:nvSpPr>
            <p:cNvPr id="22" name="Rectangle 21">
              <a:extLst>
                <a:ext uri="{FF2B5EF4-FFF2-40B4-BE49-F238E27FC236}">
                  <a16:creationId xmlns:a16="http://schemas.microsoft.com/office/drawing/2014/main" id="{C777F8F8-7E51-426A-B059-857A7BD39092}"/>
                </a:ext>
              </a:extLst>
            </p:cNvPr>
            <p:cNvSpPr/>
            <p:nvPr/>
          </p:nvSpPr>
          <p:spPr>
            <a:xfrm>
              <a:off x="7735323" y="3657601"/>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g</a:t>
              </a:r>
            </a:p>
          </p:txBody>
        </p:sp>
        <p:sp>
          <p:nvSpPr>
            <p:cNvPr id="23" name="Rectangle 22">
              <a:extLst>
                <a:ext uri="{FF2B5EF4-FFF2-40B4-BE49-F238E27FC236}">
                  <a16:creationId xmlns:a16="http://schemas.microsoft.com/office/drawing/2014/main" id="{120CA9BE-8F96-4E2B-83C8-CDC222BA4980}"/>
                </a:ext>
              </a:extLst>
            </p:cNvPr>
            <p:cNvSpPr/>
            <p:nvPr/>
          </p:nvSpPr>
          <p:spPr>
            <a:xfrm>
              <a:off x="7735323" y="3163328"/>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h</a:t>
              </a:r>
            </a:p>
          </p:txBody>
        </p:sp>
        <p:sp>
          <p:nvSpPr>
            <p:cNvPr id="24" name="Rectangle 23">
              <a:extLst>
                <a:ext uri="{FF2B5EF4-FFF2-40B4-BE49-F238E27FC236}">
                  <a16:creationId xmlns:a16="http://schemas.microsoft.com/office/drawing/2014/main" id="{FD471E7B-C4FA-4F58-86AC-C1A0DA7B5D9D}"/>
                </a:ext>
              </a:extLst>
            </p:cNvPr>
            <p:cNvSpPr/>
            <p:nvPr/>
          </p:nvSpPr>
          <p:spPr>
            <a:xfrm>
              <a:off x="7735322" y="4151874"/>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return </a:t>
              </a:r>
              <a:r>
                <a:rPr lang="en-US" sz="3200" dirty="0" err="1">
                  <a:solidFill>
                    <a:schemeClr val="tx1"/>
                  </a:solidFill>
                  <a:latin typeface="Consolas" panose="020B0609020204030204" pitchFamily="49" charset="0"/>
                </a:rPr>
                <a:t>addr</a:t>
              </a:r>
              <a:endParaRPr lang="en-US" sz="3200" dirty="0">
                <a:solidFill>
                  <a:schemeClr val="tx1"/>
                </a:solidFill>
                <a:latin typeface="Consolas" panose="020B0609020204030204" pitchFamily="49" charset="0"/>
              </a:endParaRPr>
            </a:p>
          </p:txBody>
        </p:sp>
        <p:sp>
          <p:nvSpPr>
            <p:cNvPr id="25" name="Rectangle 24">
              <a:extLst>
                <a:ext uri="{FF2B5EF4-FFF2-40B4-BE49-F238E27FC236}">
                  <a16:creationId xmlns:a16="http://schemas.microsoft.com/office/drawing/2014/main" id="{8B1477B7-9A71-4F53-B4F8-87FBABB943F0}"/>
                </a:ext>
              </a:extLst>
            </p:cNvPr>
            <p:cNvSpPr/>
            <p:nvPr/>
          </p:nvSpPr>
          <p:spPr>
            <a:xfrm>
              <a:off x="7735322" y="4646154"/>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saved %</a:t>
              </a:r>
              <a:r>
                <a:rPr lang="en-US" sz="3200" dirty="0" err="1">
                  <a:solidFill>
                    <a:schemeClr val="tx1"/>
                  </a:solidFill>
                  <a:latin typeface="Consolas" panose="020B0609020204030204" pitchFamily="49" charset="0"/>
                </a:rPr>
                <a:t>rbp</a:t>
              </a:r>
              <a:endParaRPr lang="en-US" sz="3200" dirty="0">
                <a:solidFill>
                  <a:schemeClr val="tx1"/>
                </a:solidFill>
                <a:latin typeface="Consolas" panose="020B0609020204030204" pitchFamily="49" charset="0"/>
              </a:endParaRPr>
            </a:p>
          </p:txBody>
        </p:sp>
        <p:sp>
          <p:nvSpPr>
            <p:cNvPr id="26" name="Rectangle 25">
              <a:extLst>
                <a:ext uri="{FF2B5EF4-FFF2-40B4-BE49-F238E27FC236}">
                  <a16:creationId xmlns:a16="http://schemas.microsoft.com/office/drawing/2014/main" id="{2242014C-45C4-45B4-B0AE-177660453A78}"/>
                </a:ext>
              </a:extLst>
            </p:cNvPr>
            <p:cNvSpPr/>
            <p:nvPr/>
          </p:nvSpPr>
          <p:spPr>
            <a:xfrm>
              <a:off x="7735322" y="5140420"/>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local0</a:t>
              </a:r>
            </a:p>
          </p:txBody>
        </p:sp>
        <p:sp>
          <p:nvSpPr>
            <p:cNvPr id="27" name="Rectangle 26">
              <a:extLst>
                <a:ext uri="{FF2B5EF4-FFF2-40B4-BE49-F238E27FC236}">
                  <a16:creationId xmlns:a16="http://schemas.microsoft.com/office/drawing/2014/main" id="{B9043369-C063-4E9F-9850-70C9335BD3B2}"/>
                </a:ext>
              </a:extLst>
            </p:cNvPr>
            <p:cNvSpPr/>
            <p:nvPr/>
          </p:nvSpPr>
          <p:spPr>
            <a:xfrm>
              <a:off x="7735322" y="5634693"/>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local1</a:t>
              </a:r>
            </a:p>
          </p:txBody>
        </p:sp>
        <p:sp>
          <p:nvSpPr>
            <p:cNvPr id="28" name="Rectangle 27">
              <a:extLst>
                <a:ext uri="{FF2B5EF4-FFF2-40B4-BE49-F238E27FC236}">
                  <a16:creationId xmlns:a16="http://schemas.microsoft.com/office/drawing/2014/main" id="{E8FC84D1-47D4-435A-B57B-EB4F2A050C2F}"/>
                </a:ext>
              </a:extLst>
            </p:cNvPr>
            <p:cNvSpPr/>
            <p:nvPr/>
          </p:nvSpPr>
          <p:spPr>
            <a:xfrm>
              <a:off x="11082656" y="5581252"/>
              <a:ext cx="1088760" cy="584775"/>
            </a:xfrm>
            <a:prstGeom prst="rect">
              <a:avLst/>
            </a:prstGeom>
          </p:spPr>
          <p:txBody>
            <a:bodyPr wrap="none">
              <a:spAutoFit/>
            </a:bodyPr>
            <a:lstStyle/>
            <a:p>
              <a:pPr algn="ctr"/>
              <a:r>
                <a:rPr lang="pt-BR" sz="3200" dirty="0">
                  <a:latin typeface="Consolas" panose="020B0609020204030204" pitchFamily="49" charset="0"/>
                </a:rPr>
                <a:t>%rsp</a:t>
              </a:r>
              <a:endParaRPr lang="en-US" sz="3200" dirty="0"/>
            </a:p>
          </p:txBody>
        </p:sp>
        <p:sp>
          <p:nvSpPr>
            <p:cNvPr id="29" name="Rectangle 28">
              <a:extLst>
                <a:ext uri="{FF2B5EF4-FFF2-40B4-BE49-F238E27FC236}">
                  <a16:creationId xmlns:a16="http://schemas.microsoft.com/office/drawing/2014/main" id="{91F8BA84-73D5-48B6-82CB-1456F9EF4195}"/>
                </a:ext>
              </a:extLst>
            </p:cNvPr>
            <p:cNvSpPr/>
            <p:nvPr/>
          </p:nvSpPr>
          <p:spPr>
            <a:xfrm>
              <a:off x="11069577" y="4600902"/>
              <a:ext cx="1088760" cy="584775"/>
            </a:xfrm>
            <a:prstGeom prst="rect">
              <a:avLst/>
            </a:prstGeom>
          </p:spPr>
          <p:txBody>
            <a:bodyPr wrap="none">
              <a:spAutoFit/>
            </a:bodyPr>
            <a:lstStyle/>
            <a:p>
              <a:pPr algn="ctr"/>
              <a:r>
                <a:rPr lang="pt-BR" sz="3200" dirty="0">
                  <a:latin typeface="Consolas" panose="020B0609020204030204" pitchFamily="49" charset="0"/>
                </a:rPr>
                <a:t>%rbp</a:t>
              </a:r>
              <a:endParaRPr lang="en-US" sz="3200" dirty="0"/>
            </a:p>
          </p:txBody>
        </p:sp>
        <p:cxnSp>
          <p:nvCxnSpPr>
            <p:cNvPr id="31" name="Straight Arrow Connector 30">
              <a:extLst>
                <a:ext uri="{FF2B5EF4-FFF2-40B4-BE49-F238E27FC236}">
                  <a16:creationId xmlns:a16="http://schemas.microsoft.com/office/drawing/2014/main" id="{F0B8811F-BEA9-4038-B17D-A27DFFE533AE}"/>
                </a:ext>
              </a:extLst>
            </p:cNvPr>
            <p:cNvCxnSpPr>
              <a:stCxn id="29" idx="1"/>
              <a:endCxn id="25" idx="3"/>
            </p:cNvCxnSpPr>
            <p:nvPr/>
          </p:nvCxnSpPr>
          <p:spPr>
            <a:xfrm flipH="1">
              <a:off x="10587673" y="4893290"/>
              <a:ext cx="481904" cy="1"/>
            </a:xfrm>
            <a:prstGeom prst="straightConnector1">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A81938B-ADFB-4142-BF3A-6E53BFCC304C}"/>
                </a:ext>
              </a:extLst>
            </p:cNvPr>
            <p:cNvCxnSpPr>
              <a:cxnSpLocks/>
              <a:stCxn id="28" idx="1"/>
              <a:endCxn id="27" idx="3"/>
            </p:cNvCxnSpPr>
            <p:nvPr/>
          </p:nvCxnSpPr>
          <p:spPr>
            <a:xfrm flipH="1">
              <a:off x="10587673" y="5873640"/>
              <a:ext cx="494983" cy="8190"/>
            </a:xfrm>
            <a:prstGeom prst="straightConnector1">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9C9C33C-24FE-4657-90A9-8F48886F23F6}"/>
                </a:ext>
              </a:extLst>
            </p:cNvPr>
            <p:cNvCxnSpPr/>
            <p:nvPr/>
          </p:nvCxnSpPr>
          <p:spPr>
            <a:xfrm flipV="1">
              <a:off x="7735322" y="2434283"/>
              <a:ext cx="0" cy="729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422E385-C58D-4E8A-BB20-8CF56982938B}"/>
                </a:ext>
              </a:extLst>
            </p:cNvPr>
            <p:cNvCxnSpPr/>
            <p:nvPr/>
          </p:nvCxnSpPr>
          <p:spPr>
            <a:xfrm flipV="1">
              <a:off x="10587673" y="2434283"/>
              <a:ext cx="0" cy="729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09A9C37-CD19-4BF3-8A50-F3BB244C9B1D}"/>
                </a:ext>
              </a:extLst>
            </p:cNvPr>
            <p:cNvSpPr txBox="1"/>
            <p:nvPr/>
          </p:nvSpPr>
          <p:spPr>
            <a:xfrm>
              <a:off x="7976274" y="2516544"/>
              <a:ext cx="2370446" cy="523220"/>
            </a:xfrm>
            <a:prstGeom prst="rect">
              <a:avLst/>
            </a:prstGeom>
            <a:noFill/>
          </p:spPr>
          <p:txBody>
            <a:bodyPr wrap="square" rtlCol="0">
              <a:spAutoFit/>
            </a:bodyPr>
            <a:lstStyle/>
            <a:p>
              <a:pPr algn="ctr"/>
              <a:r>
                <a:rPr lang="en-US" sz="2800" dirty="0">
                  <a:solidFill>
                    <a:schemeClr val="bg1">
                      <a:lumMod val="50000"/>
                    </a:schemeClr>
                  </a:solidFill>
                  <a:latin typeface="Consolas" panose="020B0609020204030204" pitchFamily="49" charset="0"/>
                </a:rPr>
                <a:t>Caller info</a:t>
              </a:r>
            </a:p>
          </p:txBody>
        </p:sp>
      </p:grpSp>
      <p:pic>
        <p:nvPicPr>
          <p:cNvPr id="45" name="Picture 44">
            <a:extLst>
              <a:ext uri="{FF2B5EF4-FFF2-40B4-BE49-F238E27FC236}">
                <a16:creationId xmlns:a16="http://schemas.microsoft.com/office/drawing/2014/main" id="{C0B13A62-625F-429F-8500-16F021BFA84E}"/>
              </a:ext>
            </a:extLst>
          </p:cNvPr>
          <p:cNvPicPr>
            <a:picLocks noChangeAspect="1"/>
          </p:cNvPicPr>
          <p:nvPr/>
        </p:nvPicPr>
        <p:blipFill rotWithShape="1">
          <a:blip r:embed="rId3"/>
          <a:srcRect b="68829"/>
          <a:stretch/>
        </p:blipFill>
        <p:spPr>
          <a:xfrm>
            <a:off x="0" y="0"/>
            <a:ext cx="12192000" cy="2137726"/>
          </a:xfrm>
          <a:prstGeom prst="rect">
            <a:avLst/>
          </a:prstGeom>
        </p:spPr>
      </p:pic>
      <p:sp>
        <p:nvSpPr>
          <p:cNvPr id="36" name="Rectangle 35">
            <a:extLst>
              <a:ext uri="{FF2B5EF4-FFF2-40B4-BE49-F238E27FC236}">
                <a16:creationId xmlns:a16="http://schemas.microsoft.com/office/drawing/2014/main" id="{E433B217-6AF1-4A58-96E5-0DC8E69FC4A4}"/>
              </a:ext>
            </a:extLst>
          </p:cNvPr>
          <p:cNvSpPr/>
          <p:nvPr/>
        </p:nvSpPr>
        <p:spPr>
          <a:xfrm>
            <a:off x="7370396" y="1892678"/>
            <a:ext cx="4897642" cy="3185487"/>
          </a:xfrm>
          <a:prstGeom prst="rect">
            <a:avLst/>
          </a:prstGeom>
          <a:solidFill>
            <a:schemeClr val="bg1"/>
          </a:solidFill>
          <a:ln>
            <a:solidFill>
              <a:schemeClr val="tx1"/>
            </a:solidFill>
          </a:ln>
        </p:spPr>
        <p:txBody>
          <a:bodyPr wrap="square">
            <a:spAutoFit/>
          </a:bodyPr>
          <a:lstStyle/>
          <a:p>
            <a:r>
              <a:rPr lang="en-US" sz="2400" dirty="0">
                <a:latin typeface="Consolas" panose="020B0609020204030204" pitchFamily="49" charset="0"/>
              </a:rPr>
              <a:t>//Code at start of function.</a:t>
            </a:r>
          </a:p>
          <a:p>
            <a:r>
              <a:rPr lang="en-US" sz="2400" dirty="0">
                <a:latin typeface="Consolas" panose="020B0609020204030204" pitchFamily="49" charset="0"/>
              </a:rPr>
              <a:t>//Save old </a:t>
            </a:r>
            <a:r>
              <a:rPr lang="en-US" sz="2400" dirty="0" err="1">
                <a:latin typeface="Consolas" panose="020B0609020204030204" pitchFamily="49" charset="0"/>
              </a:rPr>
              <a:t>breakpointer</a:t>
            </a:r>
            <a:r>
              <a:rPr lang="en-US" sz="2400" dirty="0">
                <a:latin typeface="Consolas" panose="020B0609020204030204" pitchFamily="49" charset="0"/>
              </a:rPr>
              <a:t>.</a:t>
            </a:r>
          </a:p>
          <a:p>
            <a:r>
              <a:rPr lang="en-US" sz="2400" dirty="0" err="1">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rbp</a:t>
            </a:r>
            <a:endParaRPr lang="en-US" sz="2400" dirty="0">
              <a:latin typeface="Consolas" panose="020B0609020204030204" pitchFamily="49" charset="0"/>
            </a:endParaRPr>
          </a:p>
          <a:p>
            <a:r>
              <a:rPr lang="en-US" sz="2400" dirty="0" err="1">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a:t>
            </a:r>
            <a:r>
              <a:rPr lang="en-US" sz="2400" dirty="0" err="1">
                <a:latin typeface="Consolas" panose="020B0609020204030204" pitchFamily="49" charset="0"/>
              </a:rPr>
              <a:t>rbp</a:t>
            </a:r>
            <a:endParaRPr lang="en-US" sz="2400" dirty="0">
              <a:latin typeface="Consolas" panose="020B0609020204030204" pitchFamily="49" charset="0"/>
            </a:endParaRPr>
          </a:p>
          <a:p>
            <a:endParaRPr lang="en-US" sz="1100" dirty="0">
              <a:latin typeface="Consolas" panose="020B0609020204030204" pitchFamily="49" charset="0"/>
            </a:endParaRPr>
          </a:p>
          <a:p>
            <a:endParaRPr lang="en-US" sz="1100" dirty="0">
              <a:latin typeface="Consolas" panose="020B0609020204030204" pitchFamily="49" charset="0"/>
            </a:endParaRPr>
          </a:p>
          <a:p>
            <a:r>
              <a:rPr lang="en-US" sz="2400" dirty="0">
                <a:latin typeface="Consolas" panose="020B0609020204030204" pitchFamily="49" charset="0"/>
              </a:rPr>
              <a:t>//Allocate local vars.</a:t>
            </a:r>
          </a:p>
          <a:p>
            <a:r>
              <a:rPr lang="en-US" sz="2400" dirty="0">
                <a:latin typeface="Consolas" panose="020B0609020204030204" pitchFamily="49" charset="0"/>
              </a:rPr>
              <a:t>subq $0x10, %</a:t>
            </a:r>
            <a:r>
              <a:rPr lang="en-US" sz="2400" dirty="0" err="1">
                <a:latin typeface="Consolas" panose="020B0609020204030204" pitchFamily="49" charset="0"/>
              </a:rPr>
              <a:t>rsp</a:t>
            </a:r>
            <a:endParaRPr lang="en-US" sz="2400" dirty="0">
              <a:latin typeface="Consolas" panose="020B0609020204030204" pitchFamily="49" charset="0"/>
            </a:endParaRPr>
          </a:p>
          <a:p>
            <a:endParaRPr lang="en-US" sz="1100" dirty="0">
              <a:latin typeface="Consolas" panose="020B0609020204030204" pitchFamily="49" charset="0"/>
            </a:endParaRPr>
          </a:p>
          <a:p>
            <a:r>
              <a:rPr lang="en-US" sz="2400" dirty="0">
                <a:latin typeface="Consolas" panose="020B0609020204030204" pitchFamily="49" charset="0"/>
              </a:rPr>
              <a:t>//Rest of function . . .</a:t>
            </a:r>
          </a:p>
        </p:txBody>
      </p:sp>
      <p:sp>
        <p:nvSpPr>
          <p:cNvPr id="38" name="Rectangle 37">
            <a:extLst>
              <a:ext uri="{FF2B5EF4-FFF2-40B4-BE49-F238E27FC236}">
                <a16:creationId xmlns:a16="http://schemas.microsoft.com/office/drawing/2014/main" id="{E5812849-C946-4632-953E-699CA4D0F3E2}"/>
              </a:ext>
            </a:extLst>
          </p:cNvPr>
          <p:cNvSpPr/>
          <p:nvPr/>
        </p:nvSpPr>
        <p:spPr>
          <a:xfrm>
            <a:off x="7436259" y="3782825"/>
            <a:ext cx="4318848" cy="1246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15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8"/>
                                        </p:tgtEl>
                                      </p:cBhvr>
                                    </p:animEffect>
                                    <p:set>
                                      <p:cBhvr>
                                        <p:cTn id="15"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3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27A71F-5808-EFF4-CAFB-E24858133F16}"/>
              </a:ext>
            </a:extLst>
          </p:cNvPr>
          <p:cNvSpPr txBox="1"/>
          <p:nvPr/>
        </p:nvSpPr>
        <p:spPr>
          <a:xfrm>
            <a:off x="0" y="0"/>
            <a:ext cx="8084408" cy="6817251"/>
          </a:xfrm>
          <a:prstGeom prst="rect">
            <a:avLst/>
          </a:prstGeom>
          <a:noFill/>
        </p:spPr>
        <p:txBody>
          <a:bodyPr wrap="square">
            <a:spAutoFit/>
          </a:bodyPr>
          <a:lstStyle/>
          <a:p>
            <a:r>
              <a:rPr lang="en-US" sz="1900" dirty="0">
                <a:solidFill>
                  <a:schemeClr val="accent1"/>
                </a:solidFill>
                <a:latin typeface="Lucida Console" panose="020B0609040504020204" pitchFamily="49" charset="0"/>
              </a:rPr>
              <a:t>int</a:t>
            </a:r>
            <a:r>
              <a:rPr lang="en-US" sz="1900" dirty="0">
                <a:latin typeface="Lucida Console" panose="020B0609040504020204" pitchFamily="49" charset="0"/>
              </a:rPr>
              <a:t> f3() {</a:t>
            </a:r>
          </a:p>
          <a:p>
            <a:r>
              <a:rPr lang="en-US" sz="1900" dirty="0">
                <a:latin typeface="Lucida Console" panose="020B0609040504020204" pitchFamily="49" charset="0"/>
              </a:rPr>
              <a:t>    </a:t>
            </a:r>
            <a:r>
              <a:rPr lang="en-US" sz="1900" dirty="0">
                <a:solidFill>
                  <a:schemeClr val="accent1"/>
                </a:solidFill>
                <a:latin typeface="Lucida Console" panose="020B0609040504020204" pitchFamily="49" charset="0"/>
              </a:rPr>
              <a:t>int</a:t>
            </a:r>
            <a:r>
              <a:rPr lang="en-US" sz="1900" dirty="0">
                <a:latin typeface="Lucida Console" panose="020B0609040504020204" pitchFamily="49" charset="0"/>
              </a:rPr>
              <a:t> f3_local = </a:t>
            </a:r>
            <a:r>
              <a:rPr lang="en-US" sz="1900" dirty="0">
                <a:solidFill>
                  <a:schemeClr val="accent2"/>
                </a:solidFill>
                <a:latin typeface="Lucida Console" panose="020B0609040504020204" pitchFamily="49" charset="0"/>
              </a:rPr>
              <a:t>3</a:t>
            </a:r>
            <a:r>
              <a:rPr lang="en-US" sz="1900" dirty="0">
                <a:latin typeface="Lucida Console" panose="020B0609040504020204" pitchFamily="49" charset="0"/>
              </a:rPr>
              <a:t>;</a:t>
            </a:r>
          </a:p>
          <a:p>
            <a:r>
              <a:rPr lang="en-US" sz="1900" dirty="0">
                <a:latin typeface="Lucida Console" panose="020B0609040504020204" pitchFamily="49" charset="0"/>
              </a:rPr>
              <a:t>    </a:t>
            </a:r>
            <a:r>
              <a:rPr lang="en-US" sz="1900" dirty="0" err="1">
                <a:latin typeface="Lucida Console" panose="020B0609040504020204" pitchFamily="49" charset="0"/>
              </a:rPr>
              <a:t>printf</a:t>
            </a:r>
            <a:r>
              <a:rPr lang="en-US" sz="1900" dirty="0">
                <a:latin typeface="Lucida Console" panose="020B0609040504020204" pitchFamily="49" charset="0"/>
              </a:rPr>
              <a:t>(</a:t>
            </a:r>
            <a:r>
              <a:rPr lang="en-US" sz="1900" dirty="0">
                <a:solidFill>
                  <a:schemeClr val="accent2"/>
                </a:solidFill>
                <a:latin typeface="Lucida Console" panose="020B0609040504020204" pitchFamily="49" charset="0"/>
              </a:rPr>
              <a:t>"&amp;f3_local:\</a:t>
            </a:r>
            <a:r>
              <a:rPr lang="en-US" sz="1900" dirty="0" err="1">
                <a:solidFill>
                  <a:schemeClr val="accent2"/>
                </a:solidFill>
                <a:latin typeface="Lucida Console" panose="020B0609040504020204" pitchFamily="49" charset="0"/>
              </a:rPr>
              <a:t>t%p</a:t>
            </a:r>
            <a:r>
              <a:rPr lang="en-US" sz="1900" dirty="0">
                <a:solidFill>
                  <a:schemeClr val="accent2"/>
                </a:solidFill>
                <a:latin typeface="Lucida Console" panose="020B0609040504020204" pitchFamily="49" charset="0"/>
              </a:rPr>
              <a:t>\n"</a:t>
            </a:r>
            <a:r>
              <a:rPr lang="en-US" sz="1900" dirty="0">
                <a:latin typeface="Lucida Console" panose="020B0609040504020204" pitchFamily="49" charset="0"/>
              </a:rPr>
              <a:t>, &amp;f3_local);</a:t>
            </a:r>
          </a:p>
          <a:p>
            <a:r>
              <a:rPr lang="en-US" sz="1900" dirty="0">
                <a:latin typeface="Lucida Console" panose="020B0609040504020204" pitchFamily="49" charset="0"/>
              </a:rPr>
              <a:t>    </a:t>
            </a:r>
            <a:r>
              <a:rPr lang="en-US" sz="1900" dirty="0">
                <a:solidFill>
                  <a:schemeClr val="accent1"/>
                </a:solidFill>
                <a:latin typeface="Lucida Console" panose="020B0609040504020204" pitchFamily="49" charset="0"/>
              </a:rPr>
              <a:t>return</a:t>
            </a:r>
            <a:r>
              <a:rPr lang="en-US" sz="1900" dirty="0">
                <a:latin typeface="Lucida Console" panose="020B0609040504020204" pitchFamily="49" charset="0"/>
              </a:rPr>
              <a:t> f3_local;</a:t>
            </a:r>
          </a:p>
          <a:p>
            <a:r>
              <a:rPr lang="en-US" sz="1900" dirty="0">
                <a:latin typeface="Lucida Console" panose="020B0609040504020204" pitchFamily="49" charset="0"/>
              </a:rPr>
              <a:t>}</a:t>
            </a:r>
          </a:p>
          <a:p>
            <a:endParaRPr lang="en-US" sz="1900" dirty="0">
              <a:latin typeface="Lucida Console" panose="020B0609040504020204" pitchFamily="49" charset="0"/>
            </a:endParaRPr>
          </a:p>
          <a:p>
            <a:r>
              <a:rPr lang="en-US" sz="1900" dirty="0">
                <a:solidFill>
                  <a:schemeClr val="accent1"/>
                </a:solidFill>
                <a:latin typeface="Lucida Console" panose="020B0609040504020204" pitchFamily="49" charset="0"/>
              </a:rPr>
              <a:t>int</a:t>
            </a:r>
            <a:r>
              <a:rPr lang="en-US" sz="1900" dirty="0">
                <a:latin typeface="Lucida Console" panose="020B0609040504020204" pitchFamily="49" charset="0"/>
              </a:rPr>
              <a:t> f2() {</a:t>
            </a:r>
          </a:p>
          <a:p>
            <a:r>
              <a:rPr lang="en-US" sz="1900" dirty="0">
                <a:latin typeface="Lucida Console" panose="020B0609040504020204" pitchFamily="49" charset="0"/>
              </a:rPr>
              <a:t>    </a:t>
            </a:r>
            <a:r>
              <a:rPr lang="en-US" sz="1900" dirty="0">
                <a:solidFill>
                  <a:schemeClr val="accent1"/>
                </a:solidFill>
                <a:latin typeface="Lucida Console" panose="020B0609040504020204" pitchFamily="49" charset="0"/>
              </a:rPr>
              <a:t>int</a:t>
            </a:r>
            <a:r>
              <a:rPr lang="en-US" sz="1900" dirty="0">
                <a:latin typeface="Lucida Console" panose="020B0609040504020204" pitchFamily="49" charset="0"/>
              </a:rPr>
              <a:t> f2_local = </a:t>
            </a:r>
            <a:r>
              <a:rPr lang="en-US" sz="1900" dirty="0">
                <a:solidFill>
                  <a:schemeClr val="accent2"/>
                </a:solidFill>
                <a:latin typeface="Lucida Console" panose="020B0609040504020204" pitchFamily="49" charset="0"/>
              </a:rPr>
              <a:t>2</a:t>
            </a:r>
            <a:r>
              <a:rPr lang="en-US" sz="1900" dirty="0">
                <a:latin typeface="Lucida Console" panose="020B0609040504020204" pitchFamily="49" charset="0"/>
              </a:rPr>
              <a:t>;</a:t>
            </a:r>
          </a:p>
          <a:p>
            <a:r>
              <a:rPr lang="en-US" sz="1900" dirty="0">
                <a:latin typeface="Lucida Console" panose="020B0609040504020204" pitchFamily="49" charset="0"/>
              </a:rPr>
              <a:t>    </a:t>
            </a:r>
            <a:r>
              <a:rPr lang="en-US" sz="1900" dirty="0" err="1">
                <a:latin typeface="Lucida Console" panose="020B0609040504020204" pitchFamily="49" charset="0"/>
              </a:rPr>
              <a:t>printf</a:t>
            </a:r>
            <a:r>
              <a:rPr lang="en-US" sz="1900" dirty="0">
                <a:latin typeface="Lucida Console" panose="020B0609040504020204" pitchFamily="49" charset="0"/>
              </a:rPr>
              <a:t>(</a:t>
            </a:r>
            <a:r>
              <a:rPr lang="en-US" sz="1900" dirty="0">
                <a:solidFill>
                  <a:schemeClr val="accent2"/>
                </a:solidFill>
                <a:latin typeface="Lucida Console" panose="020B0609040504020204" pitchFamily="49" charset="0"/>
              </a:rPr>
              <a:t>"&amp;f2_local:\</a:t>
            </a:r>
            <a:r>
              <a:rPr lang="en-US" sz="1900" dirty="0" err="1">
                <a:solidFill>
                  <a:schemeClr val="accent2"/>
                </a:solidFill>
                <a:latin typeface="Lucida Console" panose="020B0609040504020204" pitchFamily="49" charset="0"/>
              </a:rPr>
              <a:t>t%p</a:t>
            </a:r>
            <a:r>
              <a:rPr lang="en-US" sz="1900" dirty="0">
                <a:solidFill>
                  <a:schemeClr val="accent2"/>
                </a:solidFill>
                <a:latin typeface="Lucida Console" panose="020B0609040504020204" pitchFamily="49" charset="0"/>
              </a:rPr>
              <a:t>\n"</a:t>
            </a:r>
            <a:r>
              <a:rPr lang="en-US" sz="1900" dirty="0">
                <a:latin typeface="Lucida Console" panose="020B0609040504020204" pitchFamily="49" charset="0"/>
              </a:rPr>
              <a:t>, &amp;f2_local);</a:t>
            </a:r>
          </a:p>
          <a:p>
            <a:r>
              <a:rPr lang="en-US" sz="1900" dirty="0">
                <a:latin typeface="Lucida Console" panose="020B0609040504020204" pitchFamily="49" charset="0"/>
              </a:rPr>
              <a:t>    </a:t>
            </a:r>
            <a:r>
              <a:rPr lang="en-US" sz="1900" dirty="0">
                <a:solidFill>
                  <a:schemeClr val="accent1"/>
                </a:solidFill>
                <a:latin typeface="Lucida Console" panose="020B0609040504020204" pitchFamily="49" charset="0"/>
              </a:rPr>
              <a:t>return</a:t>
            </a:r>
            <a:r>
              <a:rPr lang="en-US" sz="1900" dirty="0">
                <a:latin typeface="Lucida Console" panose="020B0609040504020204" pitchFamily="49" charset="0"/>
              </a:rPr>
              <a:t> f3();</a:t>
            </a:r>
          </a:p>
          <a:p>
            <a:r>
              <a:rPr lang="en-US" sz="1900" dirty="0">
                <a:latin typeface="Lucida Console" panose="020B0609040504020204" pitchFamily="49" charset="0"/>
              </a:rPr>
              <a:t>}</a:t>
            </a:r>
          </a:p>
          <a:p>
            <a:endParaRPr lang="en-US" sz="1900" dirty="0">
              <a:latin typeface="Lucida Console" panose="020B0609040504020204" pitchFamily="49" charset="0"/>
            </a:endParaRPr>
          </a:p>
          <a:p>
            <a:r>
              <a:rPr lang="en-US" sz="1900" dirty="0">
                <a:solidFill>
                  <a:schemeClr val="accent1"/>
                </a:solidFill>
                <a:latin typeface="Lucida Console" panose="020B0609040504020204" pitchFamily="49" charset="0"/>
              </a:rPr>
              <a:t>int</a:t>
            </a:r>
            <a:r>
              <a:rPr lang="en-US" sz="1900" dirty="0">
                <a:latin typeface="Lucida Console" panose="020B0609040504020204" pitchFamily="49" charset="0"/>
              </a:rPr>
              <a:t> f1() {</a:t>
            </a:r>
          </a:p>
          <a:p>
            <a:r>
              <a:rPr lang="en-US" sz="1900" dirty="0">
                <a:latin typeface="Lucida Console" panose="020B0609040504020204" pitchFamily="49" charset="0"/>
              </a:rPr>
              <a:t>    </a:t>
            </a:r>
            <a:r>
              <a:rPr lang="en-US" sz="1900" dirty="0">
                <a:solidFill>
                  <a:schemeClr val="accent1"/>
                </a:solidFill>
                <a:latin typeface="Lucida Console" panose="020B0609040504020204" pitchFamily="49" charset="0"/>
              </a:rPr>
              <a:t>int</a:t>
            </a:r>
            <a:r>
              <a:rPr lang="en-US" sz="1900" dirty="0">
                <a:latin typeface="Lucida Console" panose="020B0609040504020204" pitchFamily="49" charset="0"/>
              </a:rPr>
              <a:t> f1_local = </a:t>
            </a:r>
            <a:r>
              <a:rPr lang="en-US" sz="1900" dirty="0">
                <a:solidFill>
                  <a:schemeClr val="accent2"/>
                </a:solidFill>
                <a:latin typeface="Lucida Console" panose="020B0609040504020204" pitchFamily="49" charset="0"/>
              </a:rPr>
              <a:t>1</a:t>
            </a:r>
            <a:r>
              <a:rPr lang="en-US" sz="1900" dirty="0">
                <a:latin typeface="Lucida Console" panose="020B0609040504020204" pitchFamily="49" charset="0"/>
              </a:rPr>
              <a:t>;</a:t>
            </a:r>
          </a:p>
          <a:p>
            <a:r>
              <a:rPr lang="en-US" sz="1900" dirty="0">
                <a:latin typeface="Lucida Console" panose="020B0609040504020204" pitchFamily="49" charset="0"/>
              </a:rPr>
              <a:t>    </a:t>
            </a:r>
            <a:r>
              <a:rPr lang="en-US" sz="1900" dirty="0" err="1">
                <a:latin typeface="Lucida Console" panose="020B0609040504020204" pitchFamily="49" charset="0"/>
              </a:rPr>
              <a:t>printf</a:t>
            </a:r>
            <a:r>
              <a:rPr lang="en-US" sz="1900" dirty="0">
                <a:solidFill>
                  <a:schemeClr val="accent2"/>
                </a:solidFill>
                <a:latin typeface="Lucida Console" panose="020B0609040504020204" pitchFamily="49" charset="0"/>
              </a:rPr>
              <a:t>("&amp;f1_local:\</a:t>
            </a:r>
            <a:r>
              <a:rPr lang="en-US" sz="1900" dirty="0" err="1">
                <a:solidFill>
                  <a:schemeClr val="accent2"/>
                </a:solidFill>
                <a:latin typeface="Lucida Console" panose="020B0609040504020204" pitchFamily="49" charset="0"/>
              </a:rPr>
              <a:t>t%p</a:t>
            </a:r>
            <a:r>
              <a:rPr lang="en-US" sz="1900" dirty="0">
                <a:solidFill>
                  <a:schemeClr val="accent2"/>
                </a:solidFill>
                <a:latin typeface="Lucida Console" panose="020B0609040504020204" pitchFamily="49" charset="0"/>
              </a:rPr>
              <a:t>\n"</a:t>
            </a:r>
            <a:r>
              <a:rPr lang="en-US" sz="1900" dirty="0">
                <a:latin typeface="Lucida Console" panose="020B0609040504020204" pitchFamily="49" charset="0"/>
              </a:rPr>
              <a:t>, &amp;f1_local);</a:t>
            </a:r>
          </a:p>
          <a:p>
            <a:r>
              <a:rPr lang="en-US" sz="1900" dirty="0">
                <a:latin typeface="Lucida Console" panose="020B0609040504020204" pitchFamily="49" charset="0"/>
              </a:rPr>
              <a:t>    </a:t>
            </a:r>
            <a:r>
              <a:rPr lang="en-US" sz="1900" dirty="0">
                <a:solidFill>
                  <a:schemeClr val="accent1"/>
                </a:solidFill>
                <a:latin typeface="Lucida Console" panose="020B0609040504020204" pitchFamily="49" charset="0"/>
              </a:rPr>
              <a:t>return</a:t>
            </a:r>
            <a:r>
              <a:rPr lang="en-US" sz="1900" dirty="0">
                <a:latin typeface="Lucida Console" panose="020B0609040504020204" pitchFamily="49" charset="0"/>
              </a:rPr>
              <a:t> f2();</a:t>
            </a:r>
          </a:p>
          <a:p>
            <a:r>
              <a:rPr lang="en-US" sz="1900" dirty="0">
                <a:latin typeface="Lucida Console" panose="020B0609040504020204" pitchFamily="49" charset="0"/>
              </a:rPr>
              <a:t>}</a:t>
            </a:r>
          </a:p>
          <a:p>
            <a:endParaRPr lang="en-US" sz="1900" dirty="0">
              <a:latin typeface="Lucida Console" panose="020B0609040504020204" pitchFamily="49" charset="0"/>
            </a:endParaRPr>
          </a:p>
          <a:p>
            <a:r>
              <a:rPr lang="en-US" sz="1900" dirty="0">
                <a:solidFill>
                  <a:schemeClr val="accent1"/>
                </a:solidFill>
                <a:latin typeface="Lucida Console" panose="020B0609040504020204" pitchFamily="49" charset="0"/>
              </a:rPr>
              <a:t>int</a:t>
            </a:r>
            <a:r>
              <a:rPr lang="en-US" sz="1900" dirty="0">
                <a:latin typeface="Lucida Console" panose="020B0609040504020204" pitchFamily="49" charset="0"/>
              </a:rPr>
              <a:t> main() {</a:t>
            </a:r>
          </a:p>
          <a:p>
            <a:r>
              <a:rPr lang="en-US" sz="1900" dirty="0">
                <a:latin typeface="Lucida Console" panose="020B0609040504020204" pitchFamily="49" charset="0"/>
              </a:rPr>
              <a:t>    </a:t>
            </a:r>
            <a:r>
              <a:rPr lang="en-US" sz="1900" dirty="0">
                <a:solidFill>
                  <a:schemeClr val="accent1"/>
                </a:solidFill>
                <a:latin typeface="Lucida Console" panose="020B0609040504020204" pitchFamily="49" charset="0"/>
              </a:rPr>
              <a:t>int</a:t>
            </a:r>
            <a:r>
              <a:rPr lang="en-US" sz="1900" dirty="0">
                <a:latin typeface="Lucida Console" panose="020B0609040504020204" pitchFamily="49" charset="0"/>
              </a:rPr>
              <a:t> </a:t>
            </a:r>
            <a:r>
              <a:rPr lang="en-US" sz="1900" dirty="0" err="1">
                <a:latin typeface="Lucida Console" panose="020B0609040504020204" pitchFamily="49" charset="0"/>
              </a:rPr>
              <a:t>main_local</a:t>
            </a:r>
            <a:r>
              <a:rPr lang="en-US" sz="1900" dirty="0">
                <a:latin typeface="Lucida Console" panose="020B0609040504020204" pitchFamily="49" charset="0"/>
              </a:rPr>
              <a:t> = </a:t>
            </a:r>
            <a:r>
              <a:rPr lang="en-US" sz="1900" dirty="0">
                <a:solidFill>
                  <a:schemeClr val="accent2"/>
                </a:solidFill>
                <a:latin typeface="Lucida Console" panose="020B0609040504020204" pitchFamily="49" charset="0"/>
              </a:rPr>
              <a:t>0</a:t>
            </a:r>
            <a:r>
              <a:rPr lang="en-US" sz="1900" dirty="0">
                <a:latin typeface="Lucida Console" panose="020B0609040504020204" pitchFamily="49" charset="0"/>
              </a:rPr>
              <a:t>;</a:t>
            </a:r>
          </a:p>
          <a:p>
            <a:r>
              <a:rPr lang="en-US" sz="1900" dirty="0">
                <a:latin typeface="Lucida Console" panose="020B0609040504020204" pitchFamily="49" charset="0"/>
              </a:rPr>
              <a:t>    </a:t>
            </a:r>
            <a:r>
              <a:rPr lang="en-US" sz="1900" dirty="0" err="1">
                <a:latin typeface="Lucida Console" panose="020B0609040504020204" pitchFamily="49" charset="0"/>
              </a:rPr>
              <a:t>printf</a:t>
            </a:r>
            <a:r>
              <a:rPr lang="en-US" sz="1900" dirty="0">
                <a:latin typeface="Lucida Console" panose="020B0609040504020204" pitchFamily="49" charset="0"/>
              </a:rPr>
              <a:t>(</a:t>
            </a:r>
            <a:r>
              <a:rPr lang="en-US" sz="1900" dirty="0">
                <a:solidFill>
                  <a:schemeClr val="accent2"/>
                </a:solidFill>
                <a:latin typeface="Lucida Console" panose="020B0609040504020204" pitchFamily="49" charset="0"/>
              </a:rPr>
              <a:t>"&amp;</a:t>
            </a:r>
            <a:r>
              <a:rPr lang="en-US" sz="1900" dirty="0" err="1">
                <a:solidFill>
                  <a:schemeClr val="accent2"/>
                </a:solidFill>
                <a:latin typeface="Lucida Console" panose="020B0609040504020204" pitchFamily="49" charset="0"/>
              </a:rPr>
              <a:t>main_local</a:t>
            </a:r>
            <a:r>
              <a:rPr lang="en-US" sz="1900" dirty="0">
                <a:solidFill>
                  <a:schemeClr val="accent2"/>
                </a:solidFill>
                <a:latin typeface="Lucida Console" panose="020B0609040504020204" pitchFamily="49" charset="0"/>
              </a:rPr>
              <a:t>:\</a:t>
            </a:r>
            <a:r>
              <a:rPr lang="en-US" sz="1900" dirty="0" err="1">
                <a:solidFill>
                  <a:schemeClr val="accent2"/>
                </a:solidFill>
                <a:latin typeface="Lucida Console" panose="020B0609040504020204" pitchFamily="49" charset="0"/>
              </a:rPr>
              <a:t>t%p</a:t>
            </a:r>
            <a:r>
              <a:rPr lang="en-US" sz="1900" dirty="0">
                <a:solidFill>
                  <a:schemeClr val="accent2"/>
                </a:solidFill>
                <a:latin typeface="Lucida Console" panose="020B0609040504020204" pitchFamily="49" charset="0"/>
              </a:rPr>
              <a:t>\n"</a:t>
            </a:r>
            <a:r>
              <a:rPr lang="en-US" sz="1900" dirty="0">
                <a:latin typeface="Lucida Console" panose="020B0609040504020204" pitchFamily="49" charset="0"/>
              </a:rPr>
              <a:t>, &amp;</a:t>
            </a:r>
            <a:r>
              <a:rPr lang="en-US" sz="1900" dirty="0" err="1">
                <a:latin typeface="Lucida Console" panose="020B0609040504020204" pitchFamily="49" charset="0"/>
              </a:rPr>
              <a:t>main_local</a:t>
            </a:r>
            <a:r>
              <a:rPr lang="en-US" sz="1900" dirty="0">
                <a:latin typeface="Lucida Console" panose="020B0609040504020204" pitchFamily="49" charset="0"/>
              </a:rPr>
              <a:t>);</a:t>
            </a:r>
          </a:p>
          <a:p>
            <a:r>
              <a:rPr lang="en-US" sz="1900" dirty="0">
                <a:latin typeface="Lucida Console" panose="020B0609040504020204" pitchFamily="49" charset="0"/>
              </a:rPr>
              <a:t>    </a:t>
            </a:r>
            <a:r>
              <a:rPr lang="en-US" sz="1900" dirty="0">
                <a:solidFill>
                  <a:schemeClr val="accent1"/>
                </a:solidFill>
                <a:latin typeface="Lucida Console" panose="020B0609040504020204" pitchFamily="49" charset="0"/>
              </a:rPr>
              <a:t>return</a:t>
            </a:r>
            <a:r>
              <a:rPr lang="en-US" sz="1900" dirty="0">
                <a:latin typeface="Lucida Console" panose="020B0609040504020204" pitchFamily="49" charset="0"/>
              </a:rPr>
              <a:t> f1();</a:t>
            </a:r>
          </a:p>
          <a:p>
            <a:r>
              <a:rPr lang="en-US" sz="1900" dirty="0">
                <a:latin typeface="Lucida Console" panose="020B0609040504020204" pitchFamily="49" charset="0"/>
              </a:rPr>
              <a:t>}</a:t>
            </a:r>
          </a:p>
        </p:txBody>
      </p:sp>
      <p:grpSp>
        <p:nvGrpSpPr>
          <p:cNvPr id="13" name="Group 12">
            <a:extLst>
              <a:ext uri="{FF2B5EF4-FFF2-40B4-BE49-F238E27FC236}">
                <a16:creationId xmlns:a16="http://schemas.microsoft.com/office/drawing/2014/main" id="{E6B55CDB-91CA-00BD-8B67-524302E53B2B}"/>
              </a:ext>
            </a:extLst>
          </p:cNvPr>
          <p:cNvGrpSpPr/>
          <p:nvPr/>
        </p:nvGrpSpPr>
        <p:grpSpPr>
          <a:xfrm>
            <a:off x="7068065" y="145359"/>
            <a:ext cx="4950940" cy="1998485"/>
            <a:chOff x="7241060" y="2678495"/>
            <a:chExt cx="4950940" cy="1998485"/>
          </a:xfrm>
        </p:grpSpPr>
        <p:sp>
          <p:nvSpPr>
            <p:cNvPr id="12" name="Rectangle 11">
              <a:extLst>
                <a:ext uri="{FF2B5EF4-FFF2-40B4-BE49-F238E27FC236}">
                  <a16:creationId xmlns:a16="http://schemas.microsoft.com/office/drawing/2014/main" id="{14C677CC-DA4B-243C-B0A3-CDC35AB843D8}"/>
                </a:ext>
              </a:extLst>
            </p:cNvPr>
            <p:cNvSpPr/>
            <p:nvPr/>
          </p:nvSpPr>
          <p:spPr>
            <a:xfrm>
              <a:off x="7241060" y="2678495"/>
              <a:ext cx="4950940" cy="1998485"/>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5681172-DA3B-F1DB-24DF-6B37882FC3DA}"/>
                </a:ext>
              </a:extLst>
            </p:cNvPr>
            <p:cNvSpPr txBox="1"/>
            <p:nvPr/>
          </p:nvSpPr>
          <p:spPr>
            <a:xfrm>
              <a:off x="7241060" y="3230430"/>
              <a:ext cx="4950940" cy="1446550"/>
            </a:xfrm>
            <a:prstGeom prst="rect">
              <a:avLst/>
            </a:prstGeom>
            <a:solidFill>
              <a:schemeClr val="tx1"/>
            </a:solidFill>
          </p:spPr>
          <p:txBody>
            <a:bodyPr wrap="square">
              <a:spAutoFit/>
            </a:bodyPr>
            <a:lstStyle/>
            <a:p>
              <a:r>
                <a:rPr lang="en-US" sz="2200" dirty="0">
                  <a:solidFill>
                    <a:schemeClr val="bg1"/>
                  </a:solidFill>
                  <a:latin typeface="Lucida Console" panose="020B0609040504020204" pitchFamily="49" charset="0"/>
                </a:rPr>
                <a:t>&amp;</a:t>
              </a:r>
              <a:r>
                <a:rPr lang="en-US" sz="2200" dirty="0" err="1">
                  <a:solidFill>
                    <a:schemeClr val="bg1"/>
                  </a:solidFill>
                  <a:latin typeface="Lucida Console" panose="020B0609040504020204" pitchFamily="49" charset="0"/>
                </a:rPr>
                <a:t>main_local</a:t>
              </a:r>
              <a:r>
                <a:rPr lang="en-US" sz="2200" dirty="0">
                  <a:solidFill>
                    <a:schemeClr val="bg1"/>
                  </a:solidFill>
                  <a:latin typeface="Lucida Console" panose="020B0609040504020204" pitchFamily="49" charset="0"/>
                </a:rPr>
                <a:t>: 0x7ffeaa7f27cc</a:t>
              </a:r>
            </a:p>
            <a:p>
              <a:r>
                <a:rPr lang="en-US" sz="2200" dirty="0">
                  <a:solidFill>
                    <a:schemeClr val="bg1"/>
                  </a:solidFill>
                  <a:latin typeface="Lucida Console" panose="020B0609040504020204" pitchFamily="49" charset="0"/>
                </a:rPr>
                <a:t>&amp;f1_local:   0x7ffeaa7f27ac</a:t>
              </a:r>
            </a:p>
            <a:p>
              <a:r>
                <a:rPr lang="en-US" sz="2200" dirty="0">
                  <a:solidFill>
                    <a:schemeClr val="bg1"/>
                  </a:solidFill>
                  <a:latin typeface="Lucida Console" panose="020B0609040504020204" pitchFamily="49" charset="0"/>
                </a:rPr>
                <a:t>&amp;f2_local:   0x7ffeaa7f278c</a:t>
              </a:r>
            </a:p>
            <a:p>
              <a:r>
                <a:rPr lang="en-US" sz="2200" dirty="0">
                  <a:solidFill>
                    <a:schemeClr val="bg1"/>
                  </a:solidFill>
                  <a:latin typeface="Lucida Console" panose="020B0609040504020204" pitchFamily="49" charset="0"/>
                </a:rPr>
                <a:t>&amp;f3_local:   0x7ffeaa7f276c</a:t>
              </a:r>
            </a:p>
          </p:txBody>
        </p:sp>
        <p:sp>
          <p:nvSpPr>
            <p:cNvPr id="11" name="TextBox 10">
              <a:extLst>
                <a:ext uri="{FF2B5EF4-FFF2-40B4-BE49-F238E27FC236}">
                  <a16:creationId xmlns:a16="http://schemas.microsoft.com/office/drawing/2014/main" id="{7D799240-D17C-B94F-AECE-FE602A26CD5F}"/>
                </a:ext>
              </a:extLst>
            </p:cNvPr>
            <p:cNvSpPr txBox="1"/>
            <p:nvPr/>
          </p:nvSpPr>
          <p:spPr>
            <a:xfrm>
              <a:off x="7241060" y="2678495"/>
              <a:ext cx="4950940" cy="430887"/>
            </a:xfrm>
            <a:prstGeom prst="rect">
              <a:avLst/>
            </a:prstGeom>
            <a:solidFill>
              <a:schemeClr val="tx1"/>
            </a:solidFill>
          </p:spPr>
          <p:txBody>
            <a:bodyPr wrap="square">
              <a:spAutoFit/>
            </a:bodyPr>
            <a:lstStyle/>
            <a:p>
              <a:r>
                <a:rPr lang="en-US" sz="2200" dirty="0">
                  <a:solidFill>
                    <a:schemeClr val="bg1"/>
                  </a:solidFill>
                  <a:latin typeface="Lucida Console" panose="020B0609040504020204" pitchFamily="49" charset="0"/>
                </a:rPr>
                <a:t>Console output</a:t>
              </a:r>
            </a:p>
          </p:txBody>
        </p:sp>
      </p:grpSp>
      <p:sp>
        <p:nvSpPr>
          <p:cNvPr id="15" name="Rectangle 14">
            <a:extLst>
              <a:ext uri="{FF2B5EF4-FFF2-40B4-BE49-F238E27FC236}">
                <a16:creationId xmlns:a16="http://schemas.microsoft.com/office/drawing/2014/main" id="{CF0663E4-60F7-C95B-6F7D-D333EE4B6A08}"/>
              </a:ext>
            </a:extLst>
          </p:cNvPr>
          <p:cNvSpPr/>
          <p:nvPr/>
        </p:nvSpPr>
        <p:spPr>
          <a:xfrm>
            <a:off x="11349318" y="773526"/>
            <a:ext cx="202346" cy="130628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F5DB53F4-BC94-3217-BAED-61F9E489FEE9}"/>
              </a:ext>
            </a:extLst>
          </p:cNvPr>
          <p:cNvGrpSpPr/>
          <p:nvPr/>
        </p:nvGrpSpPr>
        <p:grpSpPr>
          <a:xfrm>
            <a:off x="7632355" y="2200858"/>
            <a:ext cx="4337222" cy="1411765"/>
            <a:chOff x="7632355" y="2200858"/>
            <a:chExt cx="4337222" cy="1411765"/>
          </a:xfrm>
        </p:grpSpPr>
        <p:sp>
          <p:nvSpPr>
            <p:cNvPr id="14" name="TextBox 13">
              <a:extLst>
                <a:ext uri="{FF2B5EF4-FFF2-40B4-BE49-F238E27FC236}">
                  <a16:creationId xmlns:a16="http://schemas.microsoft.com/office/drawing/2014/main" id="{8607000E-0294-3645-F9B7-B3F6848F7FFE}"/>
                </a:ext>
              </a:extLst>
            </p:cNvPr>
            <p:cNvSpPr txBox="1"/>
            <p:nvPr/>
          </p:nvSpPr>
          <p:spPr>
            <a:xfrm>
              <a:off x="7632355" y="2781626"/>
              <a:ext cx="4337222" cy="830997"/>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Recall that the stack on x86 grows downwards!</a:t>
              </a:r>
            </a:p>
          </p:txBody>
        </p:sp>
        <p:sp>
          <p:nvSpPr>
            <p:cNvPr id="16" name="Arrow: Right 15">
              <a:extLst>
                <a:ext uri="{FF2B5EF4-FFF2-40B4-BE49-F238E27FC236}">
                  <a16:creationId xmlns:a16="http://schemas.microsoft.com/office/drawing/2014/main" id="{087B5C64-7A79-3C06-28C9-6A32D15417DC}"/>
                </a:ext>
              </a:extLst>
            </p:cNvPr>
            <p:cNvSpPr/>
            <p:nvPr/>
          </p:nvSpPr>
          <p:spPr>
            <a:xfrm rot="16200000">
              <a:off x="11135394" y="2237929"/>
              <a:ext cx="630195" cy="55605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8215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681081-A52C-7E43-0C29-095FFE678803}"/>
              </a:ext>
            </a:extLst>
          </p:cNvPr>
          <p:cNvSpPr>
            <a:spLocks noGrp="1"/>
          </p:cNvSpPr>
          <p:nvPr>
            <p:ph idx="1"/>
          </p:nvPr>
        </p:nvSpPr>
        <p:spPr>
          <a:xfrm>
            <a:off x="172994" y="790837"/>
            <a:ext cx="6104238" cy="6042454"/>
          </a:xfrm>
        </p:spPr>
        <p:txBody>
          <a:bodyPr>
            <a:normAutofit/>
          </a:bodyPr>
          <a:lstStyle/>
          <a:p>
            <a:r>
              <a:rPr lang="en-US" sz="3200" dirty="0"/>
              <a:t>If a compound value is too big to fit inside a register, the compiler will pass it via memory, or via a combination of registers and memory</a:t>
            </a:r>
          </a:p>
          <a:p>
            <a:r>
              <a:rPr lang="en-US" sz="3200" dirty="0"/>
              <a:t>Recall that a CPU can read/write a register must faster than memory</a:t>
            </a:r>
          </a:p>
          <a:p>
            <a:pPr lvl="1"/>
            <a:r>
              <a:rPr lang="en-US" sz="2800" dirty="0"/>
              <a:t>Accessing a register takes ~0.5ns, whereas accessing memory takes ~60ns (i.e., ~100x slower!)</a:t>
            </a:r>
          </a:p>
          <a:p>
            <a:pPr lvl="1"/>
            <a:r>
              <a:rPr lang="en-US" sz="2800" dirty="0"/>
              <a:t>So, the compiler tries to place arguments in registers if possible</a:t>
            </a:r>
          </a:p>
        </p:txBody>
      </p:sp>
      <p:sp>
        <p:nvSpPr>
          <p:cNvPr id="6" name="Title 1">
            <a:extLst>
              <a:ext uri="{FF2B5EF4-FFF2-40B4-BE49-F238E27FC236}">
                <a16:creationId xmlns:a16="http://schemas.microsoft.com/office/drawing/2014/main" id="{828DD0ED-1F55-26F6-DC3C-A18DCA34E02B}"/>
              </a:ext>
            </a:extLst>
          </p:cNvPr>
          <p:cNvSpPr>
            <a:spLocks noGrp="1"/>
          </p:cNvSpPr>
          <p:nvPr>
            <p:ph type="title"/>
          </p:nvPr>
        </p:nvSpPr>
        <p:spPr>
          <a:xfrm>
            <a:off x="838200" y="-61786"/>
            <a:ext cx="10515600" cy="815549"/>
          </a:xfrm>
        </p:spPr>
        <p:txBody>
          <a:bodyPr/>
          <a:lstStyle/>
          <a:p>
            <a:r>
              <a:rPr lang="en-US" dirty="0"/>
              <a:t>x86-64: System V Calling Convention</a:t>
            </a:r>
          </a:p>
        </p:txBody>
      </p:sp>
      <p:pic>
        <p:nvPicPr>
          <p:cNvPr id="8" name="Picture 7">
            <a:extLst>
              <a:ext uri="{FF2B5EF4-FFF2-40B4-BE49-F238E27FC236}">
                <a16:creationId xmlns:a16="http://schemas.microsoft.com/office/drawing/2014/main" id="{30A37007-6F59-F6E1-F8F7-F1E815CAADD4}"/>
              </a:ext>
            </a:extLst>
          </p:cNvPr>
          <p:cNvPicPr>
            <a:picLocks noChangeAspect="1"/>
          </p:cNvPicPr>
          <p:nvPr/>
        </p:nvPicPr>
        <p:blipFill>
          <a:blip r:embed="rId3"/>
          <a:stretch>
            <a:fillRect/>
          </a:stretch>
        </p:blipFill>
        <p:spPr>
          <a:xfrm>
            <a:off x="6623222" y="753763"/>
            <a:ext cx="5210432" cy="4240405"/>
          </a:xfrm>
          <a:prstGeom prst="rect">
            <a:avLst/>
          </a:prstGeom>
        </p:spPr>
      </p:pic>
      <p:pic>
        <p:nvPicPr>
          <p:cNvPr id="10" name="Picture 9">
            <a:extLst>
              <a:ext uri="{FF2B5EF4-FFF2-40B4-BE49-F238E27FC236}">
                <a16:creationId xmlns:a16="http://schemas.microsoft.com/office/drawing/2014/main" id="{375E4F2C-B9B7-C48F-0CA2-63EAB6CF7CCE}"/>
              </a:ext>
            </a:extLst>
          </p:cNvPr>
          <p:cNvPicPr>
            <a:picLocks noChangeAspect="1"/>
          </p:cNvPicPr>
          <p:nvPr/>
        </p:nvPicPr>
        <p:blipFill>
          <a:blip r:embed="rId4"/>
          <a:stretch>
            <a:fillRect/>
          </a:stretch>
        </p:blipFill>
        <p:spPr>
          <a:xfrm>
            <a:off x="6511914" y="4642873"/>
            <a:ext cx="5433047" cy="1891762"/>
          </a:xfrm>
          <a:prstGeom prst="rect">
            <a:avLst/>
          </a:prstGeom>
          <a:ln>
            <a:solidFill>
              <a:schemeClr val="tx1"/>
            </a:solidFill>
          </a:ln>
        </p:spPr>
      </p:pic>
    </p:spTree>
    <p:extLst>
      <p:ext uri="{BB962C8B-B14F-4D97-AF65-F5344CB8AC3E}">
        <p14:creationId xmlns:p14="http://schemas.microsoft.com/office/powerpoint/2010/main" val="385508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0A63F5-9C15-BC73-DB74-C16B393BAD05}"/>
              </a:ext>
            </a:extLst>
          </p:cNvPr>
          <p:cNvPicPr>
            <a:picLocks noChangeAspect="1"/>
          </p:cNvPicPr>
          <p:nvPr/>
        </p:nvPicPr>
        <p:blipFill>
          <a:blip r:embed="rId3"/>
          <a:stretch>
            <a:fillRect/>
          </a:stretch>
        </p:blipFill>
        <p:spPr>
          <a:xfrm>
            <a:off x="83597" y="-11573"/>
            <a:ext cx="12024806" cy="4946218"/>
          </a:xfrm>
          <a:prstGeom prst="rect">
            <a:avLst/>
          </a:prstGeom>
        </p:spPr>
      </p:pic>
      <p:grpSp>
        <p:nvGrpSpPr>
          <p:cNvPr id="22" name="Group 21">
            <a:extLst>
              <a:ext uri="{FF2B5EF4-FFF2-40B4-BE49-F238E27FC236}">
                <a16:creationId xmlns:a16="http://schemas.microsoft.com/office/drawing/2014/main" id="{50BA48A9-78A2-79E9-6B34-2819B773AC80}"/>
              </a:ext>
            </a:extLst>
          </p:cNvPr>
          <p:cNvGrpSpPr/>
          <p:nvPr/>
        </p:nvGrpSpPr>
        <p:grpSpPr>
          <a:xfrm>
            <a:off x="9086122" y="5370653"/>
            <a:ext cx="2257060" cy="706056"/>
            <a:chOff x="6585991" y="5440101"/>
            <a:chExt cx="2257060" cy="706056"/>
          </a:xfrm>
        </p:grpSpPr>
        <p:grpSp>
          <p:nvGrpSpPr>
            <p:cNvPr id="9" name="Group 8">
              <a:extLst>
                <a:ext uri="{FF2B5EF4-FFF2-40B4-BE49-F238E27FC236}">
                  <a16:creationId xmlns:a16="http://schemas.microsoft.com/office/drawing/2014/main" id="{C38D5FAD-65E4-64EE-2BB4-16D92EA54ABA}"/>
                </a:ext>
              </a:extLst>
            </p:cNvPr>
            <p:cNvGrpSpPr/>
            <p:nvPr/>
          </p:nvGrpSpPr>
          <p:grpSpPr>
            <a:xfrm>
              <a:off x="6585991" y="5440101"/>
              <a:ext cx="1805648" cy="706056"/>
              <a:chOff x="2986268" y="5440101"/>
              <a:chExt cx="1805648" cy="706056"/>
            </a:xfrm>
          </p:grpSpPr>
          <p:sp>
            <p:nvSpPr>
              <p:cNvPr id="5" name="Rectangle 4">
                <a:extLst>
                  <a:ext uri="{FF2B5EF4-FFF2-40B4-BE49-F238E27FC236}">
                    <a16:creationId xmlns:a16="http://schemas.microsoft.com/office/drawing/2014/main" id="{1B889A01-956F-72B1-FFBE-04409E586386}"/>
                  </a:ext>
                </a:extLst>
              </p:cNvPr>
              <p:cNvSpPr/>
              <p:nvPr/>
            </p:nvSpPr>
            <p:spPr>
              <a:xfrm>
                <a:off x="2986268" y="5440101"/>
                <a:ext cx="451412" cy="7060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latin typeface="Lucida Console" panose="020B0609040504020204" pitchFamily="49" charset="0"/>
                  </a:rPr>
                  <a:t>C</a:t>
                </a:r>
                <a:endParaRPr lang="en-US" dirty="0">
                  <a:solidFill>
                    <a:schemeClr val="accent2"/>
                  </a:solidFill>
                  <a:latin typeface="Lucida Console" panose="020B0609040504020204" pitchFamily="49" charset="0"/>
                </a:endParaRPr>
              </a:p>
            </p:txBody>
          </p:sp>
          <p:sp>
            <p:nvSpPr>
              <p:cNvPr id="6" name="Rectangle 5">
                <a:extLst>
                  <a:ext uri="{FF2B5EF4-FFF2-40B4-BE49-F238E27FC236}">
                    <a16:creationId xmlns:a16="http://schemas.microsoft.com/office/drawing/2014/main" id="{C027821F-691D-74B9-611C-FB6E4A5B6DD0}"/>
                  </a:ext>
                </a:extLst>
              </p:cNvPr>
              <p:cNvSpPr/>
              <p:nvPr/>
            </p:nvSpPr>
            <p:spPr>
              <a:xfrm>
                <a:off x="3437680" y="5440101"/>
                <a:ext cx="451412" cy="7060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latin typeface="Lucida Console" panose="020B0609040504020204" pitchFamily="49" charset="0"/>
                  </a:rPr>
                  <a:t>S</a:t>
                </a:r>
              </a:p>
            </p:txBody>
          </p:sp>
          <p:sp>
            <p:nvSpPr>
              <p:cNvPr id="7" name="Rectangle 6">
                <a:extLst>
                  <a:ext uri="{FF2B5EF4-FFF2-40B4-BE49-F238E27FC236}">
                    <a16:creationId xmlns:a16="http://schemas.microsoft.com/office/drawing/2014/main" id="{5CAC421C-B503-B0ED-1E15-6CC9C24787DC}"/>
                  </a:ext>
                </a:extLst>
              </p:cNvPr>
              <p:cNvSpPr/>
              <p:nvPr/>
            </p:nvSpPr>
            <p:spPr>
              <a:xfrm>
                <a:off x="3889092" y="5440101"/>
                <a:ext cx="451412" cy="7060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accent2"/>
                    </a:solidFill>
                    <a:latin typeface="Lucida Console" panose="020B0609040504020204" pitchFamily="49" charset="0"/>
                  </a:rPr>
                  <a:t>6</a:t>
                </a:r>
              </a:p>
            </p:txBody>
          </p:sp>
          <p:sp>
            <p:nvSpPr>
              <p:cNvPr id="8" name="Rectangle 7">
                <a:extLst>
                  <a:ext uri="{FF2B5EF4-FFF2-40B4-BE49-F238E27FC236}">
                    <a16:creationId xmlns:a16="http://schemas.microsoft.com/office/drawing/2014/main" id="{A0548B1A-3DF5-1FE3-F9B9-320EEA80CCD4}"/>
                  </a:ext>
                </a:extLst>
              </p:cNvPr>
              <p:cNvSpPr/>
              <p:nvPr/>
            </p:nvSpPr>
            <p:spPr>
              <a:xfrm>
                <a:off x="4340504" y="5440101"/>
                <a:ext cx="451412" cy="7060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accent2"/>
                    </a:solidFill>
                    <a:latin typeface="Lucida Console" panose="020B0609040504020204" pitchFamily="49" charset="0"/>
                  </a:rPr>
                  <a:t>1</a:t>
                </a:r>
              </a:p>
            </p:txBody>
          </p:sp>
        </p:grpSp>
        <p:sp>
          <p:nvSpPr>
            <p:cNvPr id="11" name="Rectangle 10">
              <a:extLst>
                <a:ext uri="{FF2B5EF4-FFF2-40B4-BE49-F238E27FC236}">
                  <a16:creationId xmlns:a16="http://schemas.microsoft.com/office/drawing/2014/main" id="{82ACE938-86CD-4342-C3C3-5A3D78E1237B}"/>
                </a:ext>
              </a:extLst>
            </p:cNvPr>
            <p:cNvSpPr/>
            <p:nvPr/>
          </p:nvSpPr>
          <p:spPr>
            <a:xfrm>
              <a:off x="8391639" y="5440101"/>
              <a:ext cx="451412" cy="7060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accent2"/>
                  </a:solidFill>
                  <a:latin typeface="Lucida Console" panose="020B0609040504020204" pitchFamily="49" charset="0"/>
                </a:rPr>
                <a:t>!</a:t>
              </a:r>
            </a:p>
          </p:txBody>
        </p:sp>
      </p:grpSp>
      <p:sp>
        <p:nvSpPr>
          <p:cNvPr id="21" name="TextBox 20">
            <a:extLst>
              <a:ext uri="{FF2B5EF4-FFF2-40B4-BE49-F238E27FC236}">
                <a16:creationId xmlns:a16="http://schemas.microsoft.com/office/drawing/2014/main" id="{2FC3169B-7221-F044-5596-48BD7D393DE8}"/>
              </a:ext>
            </a:extLst>
          </p:cNvPr>
          <p:cNvSpPr txBox="1"/>
          <p:nvPr/>
        </p:nvSpPr>
        <p:spPr>
          <a:xfrm>
            <a:off x="309303" y="5301205"/>
            <a:ext cx="7179512" cy="1200329"/>
          </a:xfrm>
          <a:prstGeom prst="rect">
            <a:avLst/>
          </a:prstGeom>
          <a:noFill/>
        </p:spPr>
        <p:txBody>
          <a:bodyPr wrap="square" rtlCol="0">
            <a:spAutoFit/>
          </a:bodyPr>
          <a:lstStyle/>
          <a:p>
            <a:r>
              <a:rPr lang="en-US" sz="2400" dirty="0">
                <a:solidFill>
                  <a:schemeClr val="accent1"/>
                </a:solidFill>
                <a:latin typeface="Lucida Console" panose="020B0609040504020204" pitchFamily="49" charset="0"/>
              </a:rPr>
              <a:t>char</a:t>
            </a:r>
            <a:r>
              <a:rPr lang="en-US" sz="2400" dirty="0">
                <a:latin typeface="Lucida Console" panose="020B0609040504020204" pitchFamily="49" charset="0"/>
              </a:rPr>
              <a:t> a[</a:t>
            </a:r>
            <a:r>
              <a:rPr lang="en-US" sz="2400" dirty="0">
                <a:solidFill>
                  <a:schemeClr val="accent2"/>
                </a:solidFill>
                <a:latin typeface="Lucida Console" panose="020B0609040504020204" pitchFamily="49" charset="0"/>
              </a:rPr>
              <a:t>5</a:t>
            </a:r>
            <a:r>
              <a:rPr lang="en-US" sz="2400" dirty="0">
                <a:latin typeface="Lucida Console" panose="020B0609040504020204" pitchFamily="49" charset="0"/>
              </a:rPr>
              <a:t>] = {</a:t>
            </a:r>
            <a:r>
              <a:rPr lang="en-US" sz="2400" dirty="0">
                <a:solidFill>
                  <a:schemeClr val="accent2"/>
                </a:solidFill>
                <a:latin typeface="Lucida Console" panose="020B0609040504020204" pitchFamily="49" charset="0"/>
              </a:rPr>
              <a:t>‘C’</a:t>
            </a:r>
            <a:r>
              <a:rPr lang="en-US" sz="2400" dirty="0">
                <a:latin typeface="Lucida Console" panose="020B0609040504020204" pitchFamily="49" charset="0"/>
              </a:rPr>
              <a:t>,</a:t>
            </a:r>
            <a:r>
              <a:rPr lang="en-US" sz="2400" dirty="0">
                <a:solidFill>
                  <a:schemeClr val="accent2"/>
                </a:solidFill>
                <a:latin typeface="Lucida Console" panose="020B0609040504020204" pitchFamily="49" charset="0"/>
              </a:rPr>
              <a:t>‘S’</a:t>
            </a:r>
            <a:r>
              <a:rPr lang="en-US" sz="2400" dirty="0">
                <a:latin typeface="Lucida Console" panose="020B0609040504020204" pitchFamily="49" charset="0"/>
              </a:rPr>
              <a:t>,</a:t>
            </a:r>
            <a:r>
              <a:rPr lang="en-US" sz="2400" dirty="0">
                <a:solidFill>
                  <a:schemeClr val="accent2"/>
                </a:solidFill>
                <a:latin typeface="Lucida Console" panose="020B0609040504020204" pitchFamily="49" charset="0"/>
              </a:rPr>
              <a:t>‘6’</a:t>
            </a:r>
            <a:r>
              <a:rPr lang="en-US" sz="2400" dirty="0">
                <a:latin typeface="Lucida Console" panose="020B0609040504020204" pitchFamily="49" charset="0"/>
              </a:rPr>
              <a:t>,</a:t>
            </a:r>
            <a:r>
              <a:rPr lang="en-US" sz="2400" dirty="0">
                <a:solidFill>
                  <a:schemeClr val="accent2"/>
                </a:solidFill>
                <a:latin typeface="Lucida Console" panose="020B0609040504020204" pitchFamily="49" charset="0"/>
              </a:rPr>
              <a:t>‘1’</a:t>
            </a:r>
            <a:r>
              <a:rPr lang="en-US" sz="2400" dirty="0">
                <a:latin typeface="Lucida Console" panose="020B0609040504020204" pitchFamily="49" charset="0"/>
              </a:rPr>
              <a:t>,</a:t>
            </a:r>
            <a:r>
              <a:rPr lang="en-US" sz="2400" dirty="0">
                <a:solidFill>
                  <a:schemeClr val="accent2"/>
                </a:solidFill>
                <a:latin typeface="Lucida Console" panose="020B0609040504020204" pitchFamily="49" charset="0"/>
              </a:rPr>
              <a:t>‘!’</a:t>
            </a:r>
            <a:r>
              <a:rPr lang="en-US" sz="2400" dirty="0">
                <a:latin typeface="Lucida Console" panose="020B0609040504020204" pitchFamily="49" charset="0"/>
              </a:rPr>
              <a:t>};</a:t>
            </a:r>
          </a:p>
          <a:p>
            <a:r>
              <a:rPr lang="en-US" sz="2400" dirty="0">
                <a:solidFill>
                  <a:schemeClr val="accent1"/>
                </a:solidFill>
                <a:latin typeface="Lucida Console" panose="020B0609040504020204" pitchFamily="49" charset="0"/>
              </a:rPr>
              <a:t>char*</a:t>
            </a:r>
            <a:r>
              <a:rPr lang="en-US" sz="2400" dirty="0">
                <a:latin typeface="Lucida Console" panose="020B0609040504020204" pitchFamily="49" charset="0"/>
              </a:rPr>
              <a:t> p1 = </a:t>
            </a:r>
            <a:r>
              <a:rPr lang="en-US" sz="2400" dirty="0">
                <a:solidFill>
                  <a:schemeClr val="accent1"/>
                </a:solidFill>
                <a:latin typeface="Lucida Console" panose="020B0609040504020204" pitchFamily="49" charset="0"/>
              </a:rPr>
              <a:t>&amp;</a:t>
            </a:r>
            <a:r>
              <a:rPr lang="en-US" sz="2400" dirty="0">
                <a:latin typeface="Lucida Console" panose="020B0609040504020204" pitchFamily="49" charset="0"/>
              </a:rPr>
              <a:t>a[</a:t>
            </a:r>
            <a:r>
              <a:rPr lang="en-US" sz="2400" dirty="0">
                <a:solidFill>
                  <a:schemeClr val="accent2"/>
                </a:solidFill>
                <a:latin typeface="Lucida Console" panose="020B0609040504020204" pitchFamily="49" charset="0"/>
              </a:rPr>
              <a:t>1</a:t>
            </a:r>
            <a:r>
              <a:rPr lang="en-US" sz="2400" dirty="0">
                <a:latin typeface="Lucida Console" panose="020B0609040504020204" pitchFamily="49" charset="0"/>
              </a:rPr>
              <a:t>];</a:t>
            </a:r>
          </a:p>
          <a:p>
            <a:r>
              <a:rPr lang="en-US" sz="2400" dirty="0">
                <a:solidFill>
                  <a:schemeClr val="accent1"/>
                </a:solidFill>
                <a:latin typeface="Lucida Console" panose="020B0609040504020204" pitchFamily="49" charset="0"/>
              </a:rPr>
              <a:t>char*</a:t>
            </a:r>
            <a:r>
              <a:rPr lang="en-US" sz="2400" dirty="0">
                <a:latin typeface="Lucida Console" panose="020B0609040504020204" pitchFamily="49" charset="0"/>
              </a:rPr>
              <a:t> p2 = </a:t>
            </a:r>
            <a:r>
              <a:rPr lang="en-US" sz="2400" dirty="0">
                <a:solidFill>
                  <a:schemeClr val="accent1"/>
                </a:solidFill>
                <a:latin typeface="Lucida Console" panose="020B0609040504020204" pitchFamily="49" charset="0"/>
              </a:rPr>
              <a:t>&amp;</a:t>
            </a:r>
            <a:r>
              <a:rPr lang="en-US" sz="2400" dirty="0">
                <a:latin typeface="Lucida Console" panose="020B0609040504020204" pitchFamily="49" charset="0"/>
              </a:rPr>
              <a:t>a[</a:t>
            </a:r>
            <a:r>
              <a:rPr lang="en-US" sz="2400" dirty="0">
                <a:solidFill>
                  <a:schemeClr val="accent2"/>
                </a:solidFill>
                <a:latin typeface="Lucida Console" panose="020B0609040504020204" pitchFamily="49" charset="0"/>
              </a:rPr>
              <a:t>4</a:t>
            </a:r>
            <a:r>
              <a:rPr lang="en-US" sz="2400" dirty="0">
                <a:latin typeface="Lucida Console" panose="020B0609040504020204" pitchFamily="49" charset="0"/>
              </a:rPr>
              <a:t>];</a:t>
            </a:r>
          </a:p>
        </p:txBody>
      </p:sp>
      <p:grpSp>
        <p:nvGrpSpPr>
          <p:cNvPr id="40" name="Group 39">
            <a:extLst>
              <a:ext uri="{FF2B5EF4-FFF2-40B4-BE49-F238E27FC236}">
                <a16:creationId xmlns:a16="http://schemas.microsoft.com/office/drawing/2014/main" id="{33B565A2-B9C2-9F9A-1B2A-88235B0B4EB8}"/>
              </a:ext>
            </a:extLst>
          </p:cNvPr>
          <p:cNvGrpSpPr/>
          <p:nvPr/>
        </p:nvGrpSpPr>
        <p:grpSpPr>
          <a:xfrm>
            <a:off x="9414044" y="6076709"/>
            <a:ext cx="698391" cy="756547"/>
            <a:chOff x="9414044" y="6076709"/>
            <a:chExt cx="698391" cy="756547"/>
          </a:xfrm>
        </p:grpSpPr>
        <p:sp>
          <p:nvSpPr>
            <p:cNvPr id="24" name="TextBox 23">
              <a:extLst>
                <a:ext uri="{FF2B5EF4-FFF2-40B4-BE49-F238E27FC236}">
                  <a16:creationId xmlns:a16="http://schemas.microsoft.com/office/drawing/2014/main" id="{8A070BCD-8E0D-9257-7052-F2C6894FF86D}"/>
                </a:ext>
              </a:extLst>
            </p:cNvPr>
            <p:cNvSpPr txBox="1"/>
            <p:nvPr/>
          </p:nvSpPr>
          <p:spPr>
            <a:xfrm>
              <a:off x="9414044" y="6310036"/>
              <a:ext cx="698391" cy="523220"/>
            </a:xfrm>
            <a:prstGeom prst="rect">
              <a:avLst/>
            </a:prstGeom>
            <a:noFill/>
          </p:spPr>
          <p:txBody>
            <a:bodyPr wrap="square" rtlCol="0">
              <a:spAutoFit/>
            </a:bodyPr>
            <a:lstStyle/>
            <a:p>
              <a:pPr algn="ctr"/>
              <a:r>
                <a:rPr lang="en-US" sz="2800" dirty="0">
                  <a:latin typeface="Lucida Console" panose="020B0609040504020204" pitchFamily="49" charset="0"/>
                </a:rPr>
                <a:t>p1</a:t>
              </a:r>
            </a:p>
          </p:txBody>
        </p:sp>
        <p:cxnSp>
          <p:nvCxnSpPr>
            <p:cNvPr id="29" name="Straight Arrow Connector 28">
              <a:extLst>
                <a:ext uri="{FF2B5EF4-FFF2-40B4-BE49-F238E27FC236}">
                  <a16:creationId xmlns:a16="http://schemas.microsoft.com/office/drawing/2014/main" id="{EB403AA8-D7F0-65FF-C183-81283B101B26}"/>
                </a:ext>
              </a:extLst>
            </p:cNvPr>
            <p:cNvCxnSpPr>
              <a:cxnSpLocks/>
              <a:endCxn id="6" idx="2"/>
            </p:cNvCxnSpPr>
            <p:nvPr/>
          </p:nvCxnSpPr>
          <p:spPr>
            <a:xfrm flipV="1">
              <a:off x="9763239" y="6076709"/>
              <a:ext cx="1" cy="3584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78C16F23-3675-5B07-87D0-1646D3CD32C5}"/>
              </a:ext>
            </a:extLst>
          </p:cNvPr>
          <p:cNvGrpSpPr/>
          <p:nvPr/>
        </p:nvGrpSpPr>
        <p:grpSpPr>
          <a:xfrm>
            <a:off x="10768280" y="6076708"/>
            <a:ext cx="698391" cy="756548"/>
            <a:chOff x="10768280" y="6076708"/>
            <a:chExt cx="698391" cy="756548"/>
          </a:xfrm>
        </p:grpSpPr>
        <p:sp>
          <p:nvSpPr>
            <p:cNvPr id="25" name="TextBox 24">
              <a:extLst>
                <a:ext uri="{FF2B5EF4-FFF2-40B4-BE49-F238E27FC236}">
                  <a16:creationId xmlns:a16="http://schemas.microsoft.com/office/drawing/2014/main" id="{7B3DB00C-D1CB-22FD-EC7A-464E7A875852}"/>
                </a:ext>
              </a:extLst>
            </p:cNvPr>
            <p:cNvSpPr txBox="1"/>
            <p:nvPr/>
          </p:nvSpPr>
          <p:spPr>
            <a:xfrm>
              <a:off x="10768280" y="6310036"/>
              <a:ext cx="698391" cy="523220"/>
            </a:xfrm>
            <a:prstGeom prst="rect">
              <a:avLst/>
            </a:prstGeom>
            <a:noFill/>
          </p:spPr>
          <p:txBody>
            <a:bodyPr wrap="square" rtlCol="0">
              <a:spAutoFit/>
            </a:bodyPr>
            <a:lstStyle/>
            <a:p>
              <a:pPr algn="ctr"/>
              <a:r>
                <a:rPr lang="en-US" sz="2800" dirty="0">
                  <a:latin typeface="Lucida Console" panose="020B0609040504020204" pitchFamily="49" charset="0"/>
                </a:rPr>
                <a:t>p2</a:t>
              </a:r>
            </a:p>
          </p:txBody>
        </p:sp>
        <p:cxnSp>
          <p:nvCxnSpPr>
            <p:cNvPr id="31" name="Straight Arrow Connector 30">
              <a:extLst>
                <a:ext uri="{FF2B5EF4-FFF2-40B4-BE49-F238E27FC236}">
                  <a16:creationId xmlns:a16="http://schemas.microsoft.com/office/drawing/2014/main" id="{0291D0A2-E39C-BEFD-C79A-41B14CFC54A8}"/>
                </a:ext>
              </a:extLst>
            </p:cNvPr>
            <p:cNvCxnSpPr>
              <a:cxnSpLocks/>
            </p:cNvCxnSpPr>
            <p:nvPr/>
          </p:nvCxnSpPr>
          <p:spPr>
            <a:xfrm flipV="1">
              <a:off x="11117475" y="6076708"/>
              <a:ext cx="1" cy="3584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5B620504-B5DC-CAA0-B40D-49C38BA137F2}"/>
              </a:ext>
            </a:extLst>
          </p:cNvPr>
          <p:cNvGrpSpPr/>
          <p:nvPr/>
        </p:nvGrpSpPr>
        <p:grpSpPr>
          <a:xfrm>
            <a:off x="8877774" y="6067510"/>
            <a:ext cx="455708" cy="765746"/>
            <a:chOff x="8877774" y="6067510"/>
            <a:chExt cx="455708" cy="765746"/>
          </a:xfrm>
        </p:grpSpPr>
        <p:sp>
          <p:nvSpPr>
            <p:cNvPr id="23" name="TextBox 22">
              <a:extLst>
                <a:ext uri="{FF2B5EF4-FFF2-40B4-BE49-F238E27FC236}">
                  <a16:creationId xmlns:a16="http://schemas.microsoft.com/office/drawing/2014/main" id="{E1630637-1673-5D70-C0C7-7140564E6965}"/>
                </a:ext>
              </a:extLst>
            </p:cNvPr>
            <p:cNvSpPr txBox="1"/>
            <p:nvPr/>
          </p:nvSpPr>
          <p:spPr>
            <a:xfrm>
              <a:off x="8877774" y="6310036"/>
              <a:ext cx="312518" cy="523220"/>
            </a:xfrm>
            <a:prstGeom prst="rect">
              <a:avLst/>
            </a:prstGeom>
            <a:noFill/>
          </p:spPr>
          <p:txBody>
            <a:bodyPr wrap="square" rtlCol="0">
              <a:spAutoFit/>
            </a:bodyPr>
            <a:lstStyle/>
            <a:p>
              <a:pPr algn="ctr"/>
              <a:r>
                <a:rPr lang="en-US" sz="2800" dirty="0">
                  <a:latin typeface="Lucida Console" panose="020B0609040504020204" pitchFamily="49" charset="0"/>
                </a:rPr>
                <a:t>a</a:t>
              </a:r>
            </a:p>
          </p:txBody>
        </p:sp>
        <p:grpSp>
          <p:nvGrpSpPr>
            <p:cNvPr id="38" name="Group 37">
              <a:extLst>
                <a:ext uri="{FF2B5EF4-FFF2-40B4-BE49-F238E27FC236}">
                  <a16:creationId xmlns:a16="http://schemas.microsoft.com/office/drawing/2014/main" id="{8E9584AE-336A-38E4-2FBD-7420FA97BA3A}"/>
                </a:ext>
              </a:extLst>
            </p:cNvPr>
            <p:cNvGrpSpPr/>
            <p:nvPr/>
          </p:nvGrpSpPr>
          <p:grpSpPr>
            <a:xfrm>
              <a:off x="9042619" y="6067510"/>
              <a:ext cx="290863" cy="398340"/>
              <a:chOff x="9042619" y="6067510"/>
              <a:chExt cx="290863" cy="398340"/>
            </a:xfrm>
          </p:grpSpPr>
          <p:cxnSp>
            <p:nvCxnSpPr>
              <p:cNvPr id="32" name="Straight Arrow Connector 31">
                <a:extLst>
                  <a:ext uri="{FF2B5EF4-FFF2-40B4-BE49-F238E27FC236}">
                    <a16:creationId xmlns:a16="http://schemas.microsoft.com/office/drawing/2014/main" id="{7818744A-36F6-ABC4-B03A-AA917E349236}"/>
                  </a:ext>
                </a:extLst>
              </p:cNvPr>
              <p:cNvCxnSpPr>
                <a:cxnSpLocks/>
              </p:cNvCxnSpPr>
              <p:nvPr/>
            </p:nvCxnSpPr>
            <p:spPr>
              <a:xfrm flipV="1">
                <a:off x="9315761" y="6067510"/>
                <a:ext cx="0" cy="2425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FE0517F-4E94-06C2-A759-64492F67FD13}"/>
                  </a:ext>
                </a:extLst>
              </p:cNvPr>
              <p:cNvCxnSpPr>
                <a:cxnSpLocks/>
              </p:cNvCxnSpPr>
              <p:nvPr/>
            </p:nvCxnSpPr>
            <p:spPr>
              <a:xfrm>
                <a:off x="9055687" y="6310036"/>
                <a:ext cx="277795" cy="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4F553F7-73ED-24A4-8E10-D874641CCACF}"/>
                  </a:ext>
                </a:extLst>
              </p:cNvPr>
              <p:cNvCxnSpPr>
                <a:cxnSpLocks/>
              </p:cNvCxnSpPr>
              <p:nvPr/>
            </p:nvCxnSpPr>
            <p:spPr>
              <a:xfrm flipV="1">
                <a:off x="9042619" y="6294731"/>
                <a:ext cx="0" cy="171119"/>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48" name="Group 47">
            <a:extLst>
              <a:ext uri="{FF2B5EF4-FFF2-40B4-BE49-F238E27FC236}">
                <a16:creationId xmlns:a16="http://schemas.microsoft.com/office/drawing/2014/main" id="{9CDBAC73-C371-0DA2-6426-D35855688F85}"/>
              </a:ext>
            </a:extLst>
          </p:cNvPr>
          <p:cNvGrpSpPr/>
          <p:nvPr/>
        </p:nvGrpSpPr>
        <p:grpSpPr>
          <a:xfrm>
            <a:off x="8009677" y="4854944"/>
            <a:ext cx="3281416" cy="485201"/>
            <a:chOff x="8009677" y="4854944"/>
            <a:chExt cx="3281416" cy="485201"/>
          </a:xfrm>
        </p:grpSpPr>
        <p:sp>
          <p:nvSpPr>
            <p:cNvPr id="42" name="TextBox 41">
              <a:extLst>
                <a:ext uri="{FF2B5EF4-FFF2-40B4-BE49-F238E27FC236}">
                  <a16:creationId xmlns:a16="http://schemas.microsoft.com/office/drawing/2014/main" id="{D5442F8F-CC9A-3782-41AC-4FDA8125632B}"/>
                </a:ext>
              </a:extLst>
            </p:cNvPr>
            <p:cNvSpPr txBox="1"/>
            <p:nvPr/>
          </p:nvSpPr>
          <p:spPr>
            <a:xfrm>
              <a:off x="8009677" y="4854944"/>
              <a:ext cx="1076445"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Index:</a:t>
              </a:r>
            </a:p>
          </p:txBody>
        </p:sp>
        <p:sp>
          <p:nvSpPr>
            <p:cNvPr id="43" name="TextBox 42">
              <a:extLst>
                <a:ext uri="{FF2B5EF4-FFF2-40B4-BE49-F238E27FC236}">
                  <a16:creationId xmlns:a16="http://schemas.microsoft.com/office/drawing/2014/main" id="{48E1FED4-905C-1313-1C39-8413E07FC264}"/>
                </a:ext>
              </a:extLst>
            </p:cNvPr>
            <p:cNvSpPr txBox="1"/>
            <p:nvPr/>
          </p:nvSpPr>
          <p:spPr>
            <a:xfrm>
              <a:off x="9138207" y="4876801"/>
              <a:ext cx="347242"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0</a:t>
              </a:r>
            </a:p>
          </p:txBody>
        </p:sp>
        <p:sp>
          <p:nvSpPr>
            <p:cNvPr id="44" name="TextBox 43">
              <a:extLst>
                <a:ext uri="{FF2B5EF4-FFF2-40B4-BE49-F238E27FC236}">
                  <a16:creationId xmlns:a16="http://schemas.microsoft.com/office/drawing/2014/main" id="{3DAF0F18-0532-D24E-22DE-2005D133DAFE}"/>
                </a:ext>
              </a:extLst>
            </p:cNvPr>
            <p:cNvSpPr txBox="1"/>
            <p:nvPr/>
          </p:nvSpPr>
          <p:spPr>
            <a:xfrm>
              <a:off x="9589618" y="4878480"/>
              <a:ext cx="347242"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1</a:t>
              </a:r>
            </a:p>
          </p:txBody>
        </p:sp>
        <p:sp>
          <p:nvSpPr>
            <p:cNvPr id="45" name="TextBox 44">
              <a:extLst>
                <a:ext uri="{FF2B5EF4-FFF2-40B4-BE49-F238E27FC236}">
                  <a16:creationId xmlns:a16="http://schemas.microsoft.com/office/drawing/2014/main" id="{BBA52814-F3FF-8075-6404-565256C2447B}"/>
                </a:ext>
              </a:extLst>
            </p:cNvPr>
            <p:cNvSpPr txBox="1"/>
            <p:nvPr/>
          </p:nvSpPr>
          <p:spPr>
            <a:xfrm>
              <a:off x="10041029" y="4876800"/>
              <a:ext cx="347242"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2</a:t>
              </a:r>
            </a:p>
          </p:txBody>
        </p:sp>
        <p:sp>
          <p:nvSpPr>
            <p:cNvPr id="46" name="TextBox 45">
              <a:extLst>
                <a:ext uri="{FF2B5EF4-FFF2-40B4-BE49-F238E27FC236}">
                  <a16:creationId xmlns:a16="http://schemas.microsoft.com/office/drawing/2014/main" id="{88AA189F-7769-3377-9058-63DE8FCD5750}"/>
                </a:ext>
              </a:extLst>
            </p:cNvPr>
            <p:cNvSpPr txBox="1"/>
            <p:nvPr/>
          </p:nvSpPr>
          <p:spPr>
            <a:xfrm>
              <a:off x="10492443" y="4876799"/>
              <a:ext cx="347242"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3</a:t>
              </a:r>
            </a:p>
          </p:txBody>
        </p:sp>
        <p:sp>
          <p:nvSpPr>
            <p:cNvPr id="47" name="TextBox 46">
              <a:extLst>
                <a:ext uri="{FF2B5EF4-FFF2-40B4-BE49-F238E27FC236}">
                  <a16:creationId xmlns:a16="http://schemas.microsoft.com/office/drawing/2014/main" id="{48003514-EA36-0EAA-D347-8A94CF27168C}"/>
                </a:ext>
              </a:extLst>
            </p:cNvPr>
            <p:cNvSpPr txBox="1"/>
            <p:nvPr/>
          </p:nvSpPr>
          <p:spPr>
            <a:xfrm>
              <a:off x="10943851" y="4876799"/>
              <a:ext cx="347242"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4</a:t>
              </a:r>
            </a:p>
          </p:txBody>
        </p:sp>
      </p:grpSp>
      <p:sp>
        <p:nvSpPr>
          <p:cNvPr id="49" name="Rectangle 48">
            <a:extLst>
              <a:ext uri="{FF2B5EF4-FFF2-40B4-BE49-F238E27FC236}">
                <a16:creationId xmlns:a16="http://schemas.microsoft.com/office/drawing/2014/main" id="{7EF44228-EEA4-7D2A-CBA0-A3C12EB0694B}"/>
              </a:ext>
            </a:extLst>
          </p:cNvPr>
          <p:cNvSpPr/>
          <p:nvPr/>
        </p:nvSpPr>
        <p:spPr>
          <a:xfrm>
            <a:off x="6678592" y="439838"/>
            <a:ext cx="601884" cy="2777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665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3997-B05D-B0C6-B868-9064962D6821}"/>
              </a:ext>
            </a:extLst>
          </p:cNvPr>
          <p:cNvSpPr>
            <a:spLocks noGrp="1"/>
          </p:cNvSpPr>
          <p:nvPr>
            <p:ph type="title"/>
          </p:nvPr>
        </p:nvSpPr>
        <p:spPr>
          <a:xfrm>
            <a:off x="0" y="1526660"/>
            <a:ext cx="3519616" cy="3712605"/>
          </a:xfrm>
        </p:spPr>
        <p:txBody>
          <a:bodyPr>
            <a:normAutofit/>
          </a:bodyPr>
          <a:lstStyle/>
          <a:p>
            <a:r>
              <a:rPr lang="en-US" dirty="0">
                <a:solidFill>
                  <a:schemeClr val="bg1"/>
                </a:solidFill>
              </a:rPr>
              <a:t>Let’s play around with functions!</a:t>
            </a:r>
          </a:p>
        </p:txBody>
      </p:sp>
      <p:pic>
        <p:nvPicPr>
          <p:cNvPr id="9" name="Picture 8">
            <a:extLst>
              <a:ext uri="{FF2B5EF4-FFF2-40B4-BE49-F238E27FC236}">
                <a16:creationId xmlns:a16="http://schemas.microsoft.com/office/drawing/2014/main" id="{63255F79-9EBA-112D-A341-2C63699174C5}"/>
              </a:ext>
            </a:extLst>
          </p:cNvPr>
          <p:cNvPicPr>
            <a:picLocks noChangeAspect="1"/>
          </p:cNvPicPr>
          <p:nvPr/>
        </p:nvPicPr>
        <p:blipFill rotWithShape="1">
          <a:blip r:embed="rId2"/>
          <a:srcRect l="1324" r="8697"/>
          <a:stretch/>
        </p:blipFill>
        <p:spPr>
          <a:xfrm>
            <a:off x="3519616" y="0"/>
            <a:ext cx="8672384" cy="6912447"/>
          </a:xfrm>
          <a:prstGeom prst="rect">
            <a:avLst/>
          </a:prstGeom>
        </p:spPr>
      </p:pic>
    </p:spTree>
    <p:extLst>
      <p:ext uri="{BB962C8B-B14F-4D97-AF65-F5344CB8AC3E}">
        <p14:creationId xmlns:p14="http://schemas.microsoft.com/office/powerpoint/2010/main" val="190641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A3F923-1646-ECDB-EA20-9FC743D414FD}"/>
              </a:ext>
            </a:extLst>
          </p:cNvPr>
          <p:cNvSpPr>
            <a:spLocks noGrp="1"/>
          </p:cNvSpPr>
          <p:nvPr>
            <p:ph type="title"/>
          </p:nvPr>
        </p:nvSpPr>
        <p:spPr>
          <a:xfrm>
            <a:off x="350107" y="0"/>
            <a:ext cx="11491784" cy="1325563"/>
          </a:xfrm>
        </p:spPr>
        <p:txBody>
          <a:bodyPr>
            <a:noAutofit/>
          </a:bodyPr>
          <a:lstStyle/>
          <a:p>
            <a:r>
              <a:rPr lang="en-US" sz="3600" dirty="0"/>
              <a:t>We’ll practice on the toy x86-64 CPU before seeing what happens on a real x86-64 CPU!</a:t>
            </a:r>
          </a:p>
        </p:txBody>
      </p:sp>
      <p:pic>
        <p:nvPicPr>
          <p:cNvPr id="9" name="Picture 8">
            <a:extLst>
              <a:ext uri="{FF2B5EF4-FFF2-40B4-BE49-F238E27FC236}">
                <a16:creationId xmlns:a16="http://schemas.microsoft.com/office/drawing/2014/main" id="{77446241-C32D-BF43-B8C5-B09612DF92E7}"/>
              </a:ext>
            </a:extLst>
          </p:cNvPr>
          <p:cNvPicPr>
            <a:picLocks noChangeAspect="1"/>
          </p:cNvPicPr>
          <p:nvPr/>
        </p:nvPicPr>
        <p:blipFill>
          <a:blip r:embed="rId3"/>
          <a:stretch>
            <a:fillRect/>
          </a:stretch>
        </p:blipFill>
        <p:spPr>
          <a:xfrm>
            <a:off x="1443218" y="1325563"/>
            <a:ext cx="9305561" cy="5059647"/>
          </a:xfrm>
          <a:prstGeom prst="rect">
            <a:avLst/>
          </a:prstGeom>
        </p:spPr>
      </p:pic>
    </p:spTree>
    <p:extLst>
      <p:ext uri="{BB962C8B-B14F-4D97-AF65-F5344CB8AC3E}">
        <p14:creationId xmlns:p14="http://schemas.microsoft.com/office/powerpoint/2010/main" val="104206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3215E-1DC7-0933-7B5B-9A8D0508BA9C}"/>
              </a:ext>
            </a:extLst>
          </p:cNvPr>
          <p:cNvSpPr>
            <a:spLocks noGrp="1"/>
          </p:cNvSpPr>
          <p:nvPr>
            <p:ph type="title"/>
          </p:nvPr>
        </p:nvSpPr>
        <p:spPr>
          <a:xfrm>
            <a:off x="0" y="-104435"/>
            <a:ext cx="12192000" cy="969407"/>
          </a:xfrm>
        </p:spPr>
        <p:txBody>
          <a:bodyPr/>
          <a:lstStyle/>
          <a:p>
            <a:r>
              <a:rPr lang="en-US" dirty="0"/>
              <a:t>Function Arguments: Pass-by-value in Python</a:t>
            </a:r>
          </a:p>
        </p:txBody>
      </p:sp>
      <p:sp>
        <p:nvSpPr>
          <p:cNvPr id="3" name="Content Placeholder 2">
            <a:extLst>
              <a:ext uri="{FF2B5EF4-FFF2-40B4-BE49-F238E27FC236}">
                <a16:creationId xmlns:a16="http://schemas.microsoft.com/office/drawing/2014/main" id="{9E3F48E0-03BD-3B5F-B023-58ACA0BA7832}"/>
              </a:ext>
            </a:extLst>
          </p:cNvPr>
          <p:cNvSpPr>
            <a:spLocks noGrp="1"/>
          </p:cNvSpPr>
          <p:nvPr>
            <p:ph idx="1"/>
          </p:nvPr>
        </p:nvSpPr>
        <p:spPr>
          <a:xfrm>
            <a:off x="5338122" y="729049"/>
            <a:ext cx="6845644" cy="6128951"/>
          </a:xfrm>
        </p:spPr>
        <p:txBody>
          <a:bodyPr>
            <a:noAutofit/>
          </a:bodyPr>
          <a:lstStyle/>
          <a:p>
            <a:pPr>
              <a:lnSpc>
                <a:spcPct val="82000"/>
              </a:lnSpc>
            </a:pPr>
            <a:r>
              <a:rPr lang="en-US" dirty="0"/>
              <a:t>The program passes an integer variable </a:t>
            </a:r>
            <a:r>
              <a:rPr lang="en-US" dirty="0">
                <a:latin typeface="Lucida Console" panose="020B0609040504020204" pitchFamily="49" charset="0"/>
              </a:rPr>
              <a:t>x</a:t>
            </a:r>
            <a:r>
              <a:rPr lang="en-US" dirty="0"/>
              <a:t> to a function</a:t>
            </a:r>
          </a:p>
          <a:p>
            <a:pPr lvl="1">
              <a:lnSpc>
                <a:spcPct val="82000"/>
              </a:lnSpc>
            </a:pPr>
            <a:r>
              <a:rPr lang="en-US" dirty="0"/>
              <a:t>The function modifies its parameter . . .</a:t>
            </a:r>
          </a:p>
          <a:p>
            <a:pPr lvl="1">
              <a:lnSpc>
                <a:spcPct val="82000"/>
              </a:lnSpc>
            </a:pPr>
            <a:r>
              <a:rPr lang="en-US" dirty="0"/>
              <a:t>. . . but the change does not modify the caller’s value!</a:t>
            </a:r>
          </a:p>
          <a:p>
            <a:pPr>
              <a:lnSpc>
                <a:spcPct val="82000"/>
              </a:lnSpc>
            </a:pPr>
            <a:r>
              <a:rPr lang="en-US" dirty="0"/>
              <a:t>The reason is that the function parameter is a </a:t>
            </a:r>
            <a:r>
              <a:rPr lang="en-US" b="1" i="1" dirty="0"/>
              <a:t>copy of the caller’s value</a:t>
            </a:r>
            <a:r>
              <a:rPr lang="en-US" dirty="0"/>
              <a:t>—changes to the function’s copy do not affect the caller’s value</a:t>
            </a:r>
            <a:endParaRPr lang="en-US" sz="2400" dirty="0"/>
          </a:p>
          <a:p>
            <a:pPr>
              <a:lnSpc>
                <a:spcPct val="82000"/>
              </a:lnSpc>
            </a:pPr>
            <a:r>
              <a:rPr lang="en-US" dirty="0"/>
              <a:t>How is this implemented?</a:t>
            </a:r>
          </a:p>
          <a:p>
            <a:pPr lvl="1">
              <a:lnSpc>
                <a:spcPct val="82000"/>
              </a:lnSpc>
            </a:pPr>
            <a:r>
              <a:rPr lang="en-US" dirty="0"/>
              <a:t>The two values might live in different registers</a:t>
            </a:r>
          </a:p>
          <a:p>
            <a:pPr lvl="1">
              <a:lnSpc>
                <a:spcPct val="82000"/>
              </a:lnSpc>
            </a:pPr>
            <a:r>
              <a:rPr lang="en-US" dirty="0"/>
              <a:t>Or maybe one value lives in memory and the other lives in a register</a:t>
            </a:r>
          </a:p>
          <a:p>
            <a:pPr lvl="1">
              <a:lnSpc>
                <a:spcPct val="82000"/>
              </a:lnSpc>
            </a:pPr>
            <a:r>
              <a:rPr lang="en-US" dirty="0"/>
              <a:t>Or maybe the two values live in different memory locations</a:t>
            </a:r>
          </a:p>
          <a:p>
            <a:pPr lvl="1">
              <a:lnSpc>
                <a:spcPct val="82000"/>
              </a:lnSpc>
            </a:pPr>
            <a:r>
              <a:rPr lang="en-US" dirty="0"/>
              <a:t>The compiler/interpreter decide!</a:t>
            </a:r>
          </a:p>
        </p:txBody>
      </p:sp>
      <p:sp>
        <p:nvSpPr>
          <p:cNvPr id="4" name="TextBox 3">
            <a:extLst>
              <a:ext uri="{FF2B5EF4-FFF2-40B4-BE49-F238E27FC236}">
                <a16:creationId xmlns:a16="http://schemas.microsoft.com/office/drawing/2014/main" id="{CB33CE67-8DD7-BC22-1FD9-864D616F8BD3}"/>
              </a:ext>
            </a:extLst>
          </p:cNvPr>
          <p:cNvSpPr txBox="1"/>
          <p:nvPr/>
        </p:nvSpPr>
        <p:spPr>
          <a:xfrm>
            <a:off x="1" y="815539"/>
            <a:ext cx="4992129" cy="2308324"/>
          </a:xfrm>
          <a:prstGeom prst="rect">
            <a:avLst/>
          </a:prstGeom>
          <a:solidFill>
            <a:schemeClr val="bg1">
              <a:lumMod val="95000"/>
            </a:schemeClr>
          </a:solidFill>
        </p:spPr>
        <p:txBody>
          <a:bodyPr wrap="square" rtlCol="0">
            <a:spAutoFit/>
          </a:bodyPr>
          <a:lstStyle/>
          <a:p>
            <a:r>
              <a:rPr lang="en-US" sz="2400" dirty="0">
                <a:solidFill>
                  <a:schemeClr val="accent1"/>
                </a:solidFill>
                <a:latin typeface="Lucida Console" panose="020B0609040504020204" pitchFamily="49" charset="0"/>
              </a:rPr>
              <a:t>def</a:t>
            </a:r>
            <a:r>
              <a:rPr lang="en-US" sz="2400" dirty="0">
                <a:latin typeface="Lucida Console" panose="020B0609040504020204" pitchFamily="49" charset="0"/>
              </a:rPr>
              <a:t> f(</a:t>
            </a:r>
            <a:r>
              <a:rPr lang="en-US" sz="2400" dirty="0" err="1">
                <a:latin typeface="Lucida Console" panose="020B0609040504020204" pitchFamily="49" charset="0"/>
              </a:rPr>
              <a:t>arg</a:t>
            </a:r>
            <a:r>
              <a:rPr lang="en-US" sz="2400" dirty="0">
                <a:latin typeface="Lucida Console" panose="020B0609040504020204" pitchFamily="49" charset="0"/>
              </a:rPr>
              <a:t>):</a:t>
            </a:r>
          </a:p>
          <a:p>
            <a:r>
              <a:rPr lang="en-US" sz="2400" dirty="0">
                <a:latin typeface="Lucida Console" panose="020B0609040504020204" pitchFamily="49" charset="0"/>
              </a:rPr>
              <a:t>    </a:t>
            </a:r>
            <a:r>
              <a:rPr lang="en-US" sz="2400" dirty="0" err="1">
                <a:latin typeface="Lucida Console" panose="020B0609040504020204" pitchFamily="49" charset="0"/>
              </a:rPr>
              <a:t>arg</a:t>
            </a:r>
            <a:r>
              <a:rPr lang="en-US" sz="2400" dirty="0">
                <a:latin typeface="Lucida Console" panose="020B0609040504020204" pitchFamily="49" charset="0"/>
              </a:rPr>
              <a:t> = </a:t>
            </a:r>
            <a:r>
              <a:rPr lang="en-US" sz="2400" dirty="0">
                <a:solidFill>
                  <a:schemeClr val="accent2"/>
                </a:solidFill>
                <a:latin typeface="Lucida Console" panose="020B0609040504020204" pitchFamily="49" charset="0"/>
              </a:rPr>
              <a:t>0</a:t>
            </a:r>
          </a:p>
          <a:p>
            <a:endParaRPr lang="en-US" sz="2400" dirty="0">
              <a:latin typeface="Lucida Console" panose="020B0609040504020204" pitchFamily="49" charset="0"/>
            </a:endParaRPr>
          </a:p>
          <a:p>
            <a:r>
              <a:rPr lang="en-US" sz="2400" dirty="0">
                <a:latin typeface="Lucida Console" panose="020B0609040504020204" pitchFamily="49" charset="0"/>
              </a:rPr>
              <a:t>x = </a:t>
            </a:r>
            <a:r>
              <a:rPr lang="en-US" sz="2400" dirty="0">
                <a:solidFill>
                  <a:schemeClr val="accent2"/>
                </a:solidFill>
                <a:latin typeface="Lucida Console" panose="020B0609040504020204" pitchFamily="49" charset="0"/>
              </a:rPr>
              <a:t>2</a:t>
            </a:r>
          </a:p>
          <a:p>
            <a:r>
              <a:rPr lang="en-US" sz="2400" dirty="0">
                <a:latin typeface="Lucida Console" panose="020B0609040504020204" pitchFamily="49" charset="0"/>
              </a:rPr>
              <a:t>f(x)</a:t>
            </a:r>
          </a:p>
          <a:p>
            <a:r>
              <a:rPr lang="en-US" sz="2400" dirty="0">
                <a:solidFill>
                  <a:schemeClr val="accent1"/>
                </a:solidFill>
                <a:latin typeface="Lucida Console" panose="020B0609040504020204" pitchFamily="49" charset="0"/>
              </a:rPr>
              <a:t>print</a:t>
            </a:r>
            <a:r>
              <a:rPr lang="en-US" sz="2400" dirty="0">
                <a:latin typeface="Lucida Console" panose="020B0609040504020204" pitchFamily="49" charset="0"/>
              </a:rPr>
              <a:t>(</a:t>
            </a:r>
            <a:r>
              <a:rPr lang="en-US" sz="2400" dirty="0">
                <a:solidFill>
                  <a:schemeClr val="accent2"/>
                </a:solidFill>
                <a:latin typeface="Lucida Console" panose="020B0609040504020204" pitchFamily="49" charset="0"/>
              </a:rPr>
              <a:t>“x is {}”</a:t>
            </a:r>
            <a:r>
              <a:rPr lang="en-US" sz="2400" dirty="0">
                <a:latin typeface="Lucida Console" panose="020B0609040504020204" pitchFamily="49" charset="0"/>
              </a:rPr>
              <a:t>.format(x))</a:t>
            </a:r>
          </a:p>
        </p:txBody>
      </p:sp>
      <p:grpSp>
        <p:nvGrpSpPr>
          <p:cNvPr id="18" name="Group 17">
            <a:extLst>
              <a:ext uri="{FF2B5EF4-FFF2-40B4-BE49-F238E27FC236}">
                <a16:creationId xmlns:a16="http://schemas.microsoft.com/office/drawing/2014/main" id="{72D6E7FD-3A85-80C7-1046-471E3596EAB4}"/>
              </a:ext>
            </a:extLst>
          </p:cNvPr>
          <p:cNvGrpSpPr/>
          <p:nvPr/>
        </p:nvGrpSpPr>
        <p:grpSpPr>
          <a:xfrm>
            <a:off x="0" y="3133817"/>
            <a:ext cx="5202195" cy="574006"/>
            <a:chOff x="0" y="4258289"/>
            <a:chExt cx="5202195" cy="574006"/>
          </a:xfrm>
        </p:grpSpPr>
        <p:sp>
          <p:nvSpPr>
            <p:cNvPr id="6" name="Rectangle 5">
              <a:extLst>
                <a:ext uri="{FF2B5EF4-FFF2-40B4-BE49-F238E27FC236}">
                  <a16:creationId xmlns:a16="http://schemas.microsoft.com/office/drawing/2014/main" id="{5ADB5336-A719-7FD9-0C9C-F69543269BF8}"/>
                </a:ext>
              </a:extLst>
            </p:cNvPr>
            <p:cNvSpPr/>
            <p:nvPr/>
          </p:nvSpPr>
          <p:spPr>
            <a:xfrm>
              <a:off x="0" y="4258289"/>
              <a:ext cx="4992129" cy="57400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E6AD42B-CDCE-1E95-AD9F-C0AA46A2AE44}"/>
                </a:ext>
              </a:extLst>
            </p:cNvPr>
            <p:cNvSpPr txBox="1"/>
            <p:nvPr/>
          </p:nvSpPr>
          <p:spPr>
            <a:xfrm>
              <a:off x="34729" y="4277408"/>
              <a:ext cx="5167466" cy="523220"/>
            </a:xfrm>
            <a:prstGeom prst="rect">
              <a:avLst/>
            </a:prstGeom>
            <a:noFill/>
          </p:spPr>
          <p:txBody>
            <a:bodyPr wrap="square" rtlCol="0">
              <a:spAutoFit/>
            </a:bodyPr>
            <a:lstStyle/>
            <a:p>
              <a:r>
                <a:rPr lang="en-US" sz="2800" dirty="0">
                  <a:solidFill>
                    <a:schemeClr val="bg1"/>
                  </a:solidFill>
                  <a:latin typeface="Lucida Console" panose="020B0609040504020204" pitchFamily="49" charset="0"/>
                </a:rPr>
                <a:t>Console output: x is 2</a:t>
              </a:r>
            </a:p>
          </p:txBody>
        </p:sp>
      </p:grpSp>
      <p:pic>
        <p:nvPicPr>
          <p:cNvPr id="9" name="Picture 8">
            <a:extLst>
              <a:ext uri="{FF2B5EF4-FFF2-40B4-BE49-F238E27FC236}">
                <a16:creationId xmlns:a16="http://schemas.microsoft.com/office/drawing/2014/main" id="{E6E21EEB-3E69-C799-592A-D015D73E0619}"/>
              </a:ext>
            </a:extLst>
          </p:cNvPr>
          <p:cNvPicPr>
            <a:picLocks noChangeAspect="1"/>
          </p:cNvPicPr>
          <p:nvPr/>
        </p:nvPicPr>
        <p:blipFill>
          <a:blip r:embed="rId3"/>
          <a:stretch>
            <a:fillRect/>
          </a:stretch>
        </p:blipFill>
        <p:spPr>
          <a:xfrm>
            <a:off x="-29014" y="3882007"/>
            <a:ext cx="5206495" cy="2936519"/>
          </a:xfrm>
          <a:prstGeom prst="rect">
            <a:avLst/>
          </a:prstGeom>
        </p:spPr>
      </p:pic>
      <p:sp>
        <p:nvSpPr>
          <p:cNvPr id="10" name="Rectangle 9">
            <a:extLst>
              <a:ext uri="{FF2B5EF4-FFF2-40B4-BE49-F238E27FC236}">
                <a16:creationId xmlns:a16="http://schemas.microsoft.com/office/drawing/2014/main" id="{B40E7B42-C528-CC2D-1B76-6727B4DF869C}"/>
              </a:ext>
            </a:extLst>
          </p:cNvPr>
          <p:cNvSpPr/>
          <p:nvPr/>
        </p:nvSpPr>
        <p:spPr>
          <a:xfrm>
            <a:off x="952728" y="4639260"/>
            <a:ext cx="542070" cy="222421"/>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30C17A-C1E1-7AD8-8CF2-EC81012E9555}"/>
              </a:ext>
            </a:extLst>
          </p:cNvPr>
          <p:cNvSpPr/>
          <p:nvPr/>
        </p:nvSpPr>
        <p:spPr>
          <a:xfrm>
            <a:off x="1680223" y="4639260"/>
            <a:ext cx="542070" cy="222421"/>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EA4FD5-A7B9-2E91-27F0-C49F552276D0}"/>
              </a:ext>
            </a:extLst>
          </p:cNvPr>
          <p:cNvSpPr/>
          <p:nvPr/>
        </p:nvSpPr>
        <p:spPr>
          <a:xfrm>
            <a:off x="3888654" y="5115372"/>
            <a:ext cx="527296" cy="262428"/>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39B4E64-2DB4-60EA-53F1-551886BBFC83}"/>
              </a:ext>
            </a:extLst>
          </p:cNvPr>
          <p:cNvSpPr/>
          <p:nvPr/>
        </p:nvSpPr>
        <p:spPr>
          <a:xfrm>
            <a:off x="3889123" y="4438638"/>
            <a:ext cx="526128" cy="261765"/>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29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32" presetClass="emph" presetSubtype="0" fill="hold" grpId="1" nodeType="withEffect">
                                  <p:stCondLst>
                                    <p:cond delay="0"/>
                                  </p:stCondLst>
                                  <p:childTnLst>
                                    <p:animRot by="120000">
                                      <p:cBhvr>
                                        <p:cTn id="29" dur="100" fill="hold">
                                          <p:stCondLst>
                                            <p:cond delay="0"/>
                                          </p:stCondLst>
                                        </p:cTn>
                                        <p:tgtEl>
                                          <p:spTgt spid="10"/>
                                        </p:tgtEl>
                                        <p:attrNameLst>
                                          <p:attrName>r</p:attrName>
                                        </p:attrNameLst>
                                      </p:cBhvr>
                                    </p:animRot>
                                    <p:animRot by="-240000">
                                      <p:cBhvr>
                                        <p:cTn id="30" dur="200" fill="hold">
                                          <p:stCondLst>
                                            <p:cond delay="200"/>
                                          </p:stCondLst>
                                        </p:cTn>
                                        <p:tgtEl>
                                          <p:spTgt spid="10"/>
                                        </p:tgtEl>
                                        <p:attrNameLst>
                                          <p:attrName>r</p:attrName>
                                        </p:attrNameLst>
                                      </p:cBhvr>
                                    </p:animRot>
                                    <p:animRot by="240000">
                                      <p:cBhvr>
                                        <p:cTn id="31" dur="200" fill="hold">
                                          <p:stCondLst>
                                            <p:cond delay="400"/>
                                          </p:stCondLst>
                                        </p:cTn>
                                        <p:tgtEl>
                                          <p:spTgt spid="10"/>
                                        </p:tgtEl>
                                        <p:attrNameLst>
                                          <p:attrName>r</p:attrName>
                                        </p:attrNameLst>
                                      </p:cBhvr>
                                    </p:animRot>
                                    <p:animRot by="-240000">
                                      <p:cBhvr>
                                        <p:cTn id="32" dur="200" fill="hold">
                                          <p:stCondLst>
                                            <p:cond delay="600"/>
                                          </p:stCondLst>
                                        </p:cTn>
                                        <p:tgtEl>
                                          <p:spTgt spid="10"/>
                                        </p:tgtEl>
                                        <p:attrNameLst>
                                          <p:attrName>r</p:attrName>
                                        </p:attrNameLst>
                                      </p:cBhvr>
                                    </p:animRot>
                                    <p:animRot by="120000">
                                      <p:cBhvr>
                                        <p:cTn id="33" dur="200" fill="hold">
                                          <p:stCondLst>
                                            <p:cond delay="800"/>
                                          </p:stCondLst>
                                        </p:cTn>
                                        <p:tgtEl>
                                          <p:spTgt spid="10"/>
                                        </p:tgtEl>
                                        <p:attrNameLst>
                                          <p:attrName>r</p:attrName>
                                        </p:attrNameLst>
                                      </p:cBhvr>
                                    </p:animRot>
                                  </p:childTnLst>
                                </p:cTn>
                              </p:par>
                              <p:par>
                                <p:cTn id="34" presetID="32" presetClass="emph" presetSubtype="0" fill="hold" grpId="1" nodeType="withEffect">
                                  <p:stCondLst>
                                    <p:cond delay="0"/>
                                  </p:stCondLst>
                                  <p:childTnLst>
                                    <p:animRot by="120000">
                                      <p:cBhvr>
                                        <p:cTn id="35" dur="100" fill="hold">
                                          <p:stCondLst>
                                            <p:cond delay="0"/>
                                          </p:stCondLst>
                                        </p:cTn>
                                        <p:tgtEl>
                                          <p:spTgt spid="11"/>
                                        </p:tgtEl>
                                        <p:attrNameLst>
                                          <p:attrName>r</p:attrName>
                                        </p:attrNameLst>
                                      </p:cBhvr>
                                    </p:animRot>
                                    <p:animRot by="-240000">
                                      <p:cBhvr>
                                        <p:cTn id="36" dur="200" fill="hold">
                                          <p:stCondLst>
                                            <p:cond delay="200"/>
                                          </p:stCondLst>
                                        </p:cTn>
                                        <p:tgtEl>
                                          <p:spTgt spid="11"/>
                                        </p:tgtEl>
                                        <p:attrNameLst>
                                          <p:attrName>r</p:attrName>
                                        </p:attrNameLst>
                                      </p:cBhvr>
                                    </p:animRot>
                                    <p:animRot by="240000">
                                      <p:cBhvr>
                                        <p:cTn id="37" dur="200" fill="hold">
                                          <p:stCondLst>
                                            <p:cond delay="400"/>
                                          </p:stCondLst>
                                        </p:cTn>
                                        <p:tgtEl>
                                          <p:spTgt spid="11"/>
                                        </p:tgtEl>
                                        <p:attrNameLst>
                                          <p:attrName>r</p:attrName>
                                        </p:attrNameLst>
                                      </p:cBhvr>
                                    </p:animRot>
                                    <p:animRot by="-240000">
                                      <p:cBhvr>
                                        <p:cTn id="38" dur="200" fill="hold">
                                          <p:stCondLst>
                                            <p:cond delay="600"/>
                                          </p:stCondLst>
                                        </p:cTn>
                                        <p:tgtEl>
                                          <p:spTgt spid="11"/>
                                        </p:tgtEl>
                                        <p:attrNameLst>
                                          <p:attrName>r</p:attrName>
                                        </p:attrNameLst>
                                      </p:cBhvr>
                                    </p:animRot>
                                    <p:animRot by="120000">
                                      <p:cBhvr>
                                        <p:cTn id="39" dur="200" fill="hold">
                                          <p:stCondLst>
                                            <p:cond delay="800"/>
                                          </p:stCondLst>
                                        </p:cTn>
                                        <p:tgtEl>
                                          <p:spTgt spid="11"/>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2" nodeType="clickEffect">
                                  <p:stCondLst>
                                    <p:cond delay="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32" presetClass="emph" presetSubtype="0" fill="hold" grpId="1" nodeType="withEffect">
                                  <p:stCondLst>
                                    <p:cond delay="0"/>
                                  </p:stCondLst>
                                  <p:childTnLst>
                                    <p:animRot by="120000">
                                      <p:cBhvr>
                                        <p:cTn id="54" dur="100" fill="hold">
                                          <p:stCondLst>
                                            <p:cond delay="0"/>
                                          </p:stCondLst>
                                        </p:cTn>
                                        <p:tgtEl>
                                          <p:spTgt spid="13"/>
                                        </p:tgtEl>
                                        <p:attrNameLst>
                                          <p:attrName>r</p:attrName>
                                        </p:attrNameLst>
                                      </p:cBhvr>
                                    </p:animRot>
                                    <p:animRot by="-240000">
                                      <p:cBhvr>
                                        <p:cTn id="55" dur="200" fill="hold">
                                          <p:stCondLst>
                                            <p:cond delay="200"/>
                                          </p:stCondLst>
                                        </p:cTn>
                                        <p:tgtEl>
                                          <p:spTgt spid="13"/>
                                        </p:tgtEl>
                                        <p:attrNameLst>
                                          <p:attrName>r</p:attrName>
                                        </p:attrNameLst>
                                      </p:cBhvr>
                                    </p:animRot>
                                    <p:animRot by="240000">
                                      <p:cBhvr>
                                        <p:cTn id="56" dur="200" fill="hold">
                                          <p:stCondLst>
                                            <p:cond delay="400"/>
                                          </p:stCondLst>
                                        </p:cTn>
                                        <p:tgtEl>
                                          <p:spTgt spid="13"/>
                                        </p:tgtEl>
                                        <p:attrNameLst>
                                          <p:attrName>r</p:attrName>
                                        </p:attrNameLst>
                                      </p:cBhvr>
                                    </p:animRot>
                                    <p:animRot by="-240000">
                                      <p:cBhvr>
                                        <p:cTn id="57" dur="200" fill="hold">
                                          <p:stCondLst>
                                            <p:cond delay="600"/>
                                          </p:stCondLst>
                                        </p:cTn>
                                        <p:tgtEl>
                                          <p:spTgt spid="13"/>
                                        </p:tgtEl>
                                        <p:attrNameLst>
                                          <p:attrName>r</p:attrName>
                                        </p:attrNameLst>
                                      </p:cBhvr>
                                    </p:animRot>
                                    <p:animRot by="120000">
                                      <p:cBhvr>
                                        <p:cTn id="58" dur="200" fill="hold">
                                          <p:stCondLst>
                                            <p:cond delay="800"/>
                                          </p:stCondLst>
                                        </p:cTn>
                                        <p:tgtEl>
                                          <p:spTgt spid="13"/>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500"/>
                                        <p:tgtEl>
                                          <p:spTgt spid="3">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2" nodeType="click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par>
                                <p:cTn id="72" presetID="32" presetClass="emph" presetSubtype="0" fill="hold" grpId="1" nodeType="withEffect">
                                  <p:stCondLst>
                                    <p:cond delay="0"/>
                                  </p:stCondLst>
                                  <p:childTnLst>
                                    <p:animRot by="120000">
                                      <p:cBhvr>
                                        <p:cTn id="73" dur="100" fill="hold">
                                          <p:stCondLst>
                                            <p:cond delay="0"/>
                                          </p:stCondLst>
                                        </p:cTn>
                                        <p:tgtEl>
                                          <p:spTgt spid="12"/>
                                        </p:tgtEl>
                                        <p:attrNameLst>
                                          <p:attrName>r</p:attrName>
                                        </p:attrNameLst>
                                      </p:cBhvr>
                                    </p:animRot>
                                    <p:animRot by="-240000">
                                      <p:cBhvr>
                                        <p:cTn id="74" dur="200" fill="hold">
                                          <p:stCondLst>
                                            <p:cond delay="200"/>
                                          </p:stCondLst>
                                        </p:cTn>
                                        <p:tgtEl>
                                          <p:spTgt spid="12"/>
                                        </p:tgtEl>
                                        <p:attrNameLst>
                                          <p:attrName>r</p:attrName>
                                        </p:attrNameLst>
                                      </p:cBhvr>
                                    </p:animRot>
                                    <p:animRot by="240000">
                                      <p:cBhvr>
                                        <p:cTn id="75" dur="200" fill="hold">
                                          <p:stCondLst>
                                            <p:cond delay="400"/>
                                          </p:stCondLst>
                                        </p:cTn>
                                        <p:tgtEl>
                                          <p:spTgt spid="12"/>
                                        </p:tgtEl>
                                        <p:attrNameLst>
                                          <p:attrName>r</p:attrName>
                                        </p:attrNameLst>
                                      </p:cBhvr>
                                    </p:animRot>
                                    <p:animRot by="-240000">
                                      <p:cBhvr>
                                        <p:cTn id="76" dur="200" fill="hold">
                                          <p:stCondLst>
                                            <p:cond delay="600"/>
                                          </p:stCondLst>
                                        </p:cTn>
                                        <p:tgtEl>
                                          <p:spTgt spid="12"/>
                                        </p:tgtEl>
                                        <p:attrNameLst>
                                          <p:attrName>r</p:attrName>
                                        </p:attrNameLst>
                                      </p:cBhvr>
                                    </p:animRot>
                                    <p:animRot by="120000">
                                      <p:cBhvr>
                                        <p:cTn id="77" dur="200" fill="hold">
                                          <p:stCondLst>
                                            <p:cond delay="800"/>
                                          </p:stCondLst>
                                        </p:cTn>
                                        <p:tgtEl>
                                          <p:spTgt spid="12"/>
                                        </p:tgtEl>
                                        <p:attrNameLst>
                                          <p:attrName>r</p:attrName>
                                        </p:attrNameLst>
                                      </p:cBhvr>
                                    </p:animRo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8" end="8"/>
                                            </p:txEl>
                                          </p:spTgt>
                                        </p:tgtEl>
                                        <p:attrNameLst>
                                          <p:attrName>style.visibility</p:attrName>
                                        </p:attrNameLst>
                                      </p:cBhvr>
                                      <p:to>
                                        <p:strVal val="visible"/>
                                      </p:to>
                                    </p:set>
                                    <p:animEffect transition="in" filter="fade">
                                      <p:cBhvr>
                                        <p:cTn id="8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11" grpId="1" animBg="1"/>
      <p:bldP spid="11" grpId="2" animBg="1"/>
      <p:bldP spid="12" grpId="0" animBg="1"/>
      <p:bldP spid="12" grpId="1" animBg="1"/>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3215E-1DC7-0933-7B5B-9A8D0508BA9C}"/>
              </a:ext>
            </a:extLst>
          </p:cNvPr>
          <p:cNvSpPr>
            <a:spLocks noGrp="1"/>
          </p:cNvSpPr>
          <p:nvPr>
            <p:ph type="title"/>
          </p:nvPr>
        </p:nvSpPr>
        <p:spPr>
          <a:xfrm>
            <a:off x="0" y="-30293"/>
            <a:ext cx="12192000" cy="1325563"/>
          </a:xfrm>
        </p:spPr>
        <p:txBody>
          <a:bodyPr>
            <a:normAutofit/>
          </a:bodyPr>
          <a:lstStyle/>
          <a:p>
            <a:r>
              <a:rPr lang="en-US" sz="4000" dirty="0"/>
              <a:t>Function Arguments: Pass-by-reference in Python</a:t>
            </a:r>
          </a:p>
        </p:txBody>
      </p:sp>
      <p:sp>
        <p:nvSpPr>
          <p:cNvPr id="3" name="Content Placeholder 2">
            <a:extLst>
              <a:ext uri="{FF2B5EF4-FFF2-40B4-BE49-F238E27FC236}">
                <a16:creationId xmlns:a16="http://schemas.microsoft.com/office/drawing/2014/main" id="{9E3F48E0-03BD-3B5F-B023-58ACA0BA7832}"/>
              </a:ext>
            </a:extLst>
          </p:cNvPr>
          <p:cNvSpPr>
            <a:spLocks noGrp="1"/>
          </p:cNvSpPr>
          <p:nvPr>
            <p:ph idx="1"/>
          </p:nvPr>
        </p:nvSpPr>
        <p:spPr>
          <a:xfrm>
            <a:off x="6337300" y="1050321"/>
            <a:ext cx="5854700" cy="5745894"/>
          </a:xfrm>
        </p:spPr>
        <p:txBody>
          <a:bodyPr>
            <a:normAutofit/>
          </a:bodyPr>
          <a:lstStyle/>
          <a:p>
            <a:r>
              <a:rPr lang="en-US" dirty="0"/>
              <a:t>In Python (and other languages like Java and C#), </a:t>
            </a:r>
            <a:r>
              <a:rPr lang="en-US" b="1" i="1" dirty="0"/>
              <a:t>non-primitive values</a:t>
            </a:r>
            <a:r>
              <a:rPr lang="en-US" dirty="0"/>
              <a:t> use </a:t>
            </a:r>
            <a:r>
              <a:rPr lang="en-US" b="1" i="1" dirty="0"/>
              <a:t>pass-by-reference</a:t>
            </a:r>
          </a:p>
          <a:p>
            <a:pPr lvl="1"/>
            <a:r>
              <a:rPr lang="en-US" dirty="0"/>
              <a:t>The callee’s argument is a pointer to the caller’s value</a:t>
            </a:r>
          </a:p>
          <a:p>
            <a:pPr lvl="1"/>
            <a:r>
              <a:rPr lang="en-US" dirty="0"/>
              <a:t>The </a:t>
            </a:r>
            <a:r>
              <a:rPr lang="en-US" b="1" i="1" dirty="0"/>
              <a:t>callee’s pointer</a:t>
            </a:r>
            <a:r>
              <a:rPr lang="en-US" dirty="0"/>
              <a:t> can be changed to point to something else—this does not affect what the </a:t>
            </a:r>
            <a:r>
              <a:rPr lang="en-US" b="1" i="1" dirty="0"/>
              <a:t>caller’s pointer</a:t>
            </a:r>
            <a:r>
              <a:rPr lang="en-US" dirty="0"/>
              <a:t> is pointing to!</a:t>
            </a:r>
          </a:p>
          <a:p>
            <a:pPr lvl="1"/>
            <a:r>
              <a:rPr lang="en-US" dirty="0"/>
              <a:t>However, if the callee changes </a:t>
            </a:r>
            <a:r>
              <a:rPr lang="en-US" b="1" i="1" dirty="0"/>
              <a:t>the referenced value</a:t>
            </a:r>
            <a:r>
              <a:rPr lang="en-US" dirty="0"/>
              <a:t>, that change is seen by the caller</a:t>
            </a:r>
          </a:p>
          <a:p>
            <a:r>
              <a:rPr lang="en-US" dirty="0"/>
              <a:t>Pass-by-reference avoids copying the value, which can result in big savings if the value is big!</a:t>
            </a:r>
          </a:p>
        </p:txBody>
      </p:sp>
      <p:sp>
        <p:nvSpPr>
          <p:cNvPr id="4" name="TextBox 3">
            <a:extLst>
              <a:ext uri="{FF2B5EF4-FFF2-40B4-BE49-F238E27FC236}">
                <a16:creationId xmlns:a16="http://schemas.microsoft.com/office/drawing/2014/main" id="{B3631503-6197-AD12-37A6-69BF8C71396A}"/>
              </a:ext>
            </a:extLst>
          </p:cNvPr>
          <p:cNvSpPr txBox="1"/>
          <p:nvPr/>
        </p:nvSpPr>
        <p:spPr>
          <a:xfrm>
            <a:off x="1" y="988536"/>
            <a:ext cx="6095999" cy="2308324"/>
          </a:xfrm>
          <a:prstGeom prst="rect">
            <a:avLst/>
          </a:prstGeom>
          <a:solidFill>
            <a:schemeClr val="bg1">
              <a:lumMod val="95000"/>
            </a:schemeClr>
          </a:solidFill>
        </p:spPr>
        <p:txBody>
          <a:bodyPr wrap="square" rtlCol="0">
            <a:spAutoFit/>
          </a:bodyPr>
          <a:lstStyle/>
          <a:p>
            <a:r>
              <a:rPr lang="en-US" sz="2400" dirty="0">
                <a:solidFill>
                  <a:schemeClr val="accent1"/>
                </a:solidFill>
                <a:latin typeface="Lucida Console" panose="020B0609040504020204" pitchFamily="49" charset="0"/>
              </a:rPr>
              <a:t>def</a:t>
            </a:r>
            <a:r>
              <a:rPr lang="en-US" sz="2400" dirty="0">
                <a:latin typeface="Lucida Console" panose="020B0609040504020204" pitchFamily="49" charset="0"/>
              </a:rPr>
              <a:t> f(</a:t>
            </a:r>
            <a:r>
              <a:rPr lang="en-US" sz="2400" dirty="0" err="1">
                <a:latin typeface="Lucida Console" panose="020B0609040504020204" pitchFamily="49" charset="0"/>
              </a:rPr>
              <a:t>arg</a:t>
            </a:r>
            <a:r>
              <a:rPr lang="en-US" sz="2400" dirty="0">
                <a:latin typeface="Lucida Console" panose="020B0609040504020204" pitchFamily="49" charset="0"/>
              </a:rPr>
              <a:t>):</a:t>
            </a:r>
          </a:p>
          <a:p>
            <a:r>
              <a:rPr lang="en-US" sz="2400" dirty="0">
                <a:latin typeface="Lucida Console" panose="020B0609040504020204" pitchFamily="49" charset="0"/>
              </a:rPr>
              <a:t>    </a:t>
            </a:r>
            <a:r>
              <a:rPr lang="en-US" sz="2400" dirty="0" err="1">
                <a:latin typeface="Lucida Console" panose="020B0609040504020204" pitchFamily="49" charset="0"/>
              </a:rPr>
              <a:t>arg</a:t>
            </a:r>
            <a:r>
              <a:rPr lang="en-US" sz="2400" dirty="0">
                <a:latin typeface="Lucida Console" panose="020B0609040504020204" pitchFamily="49" charset="0"/>
              </a:rPr>
              <a:t> = [</a:t>
            </a:r>
            <a:r>
              <a:rPr lang="en-US" sz="2400" dirty="0">
                <a:solidFill>
                  <a:schemeClr val="accent2"/>
                </a:solidFill>
                <a:latin typeface="Lucida Console" panose="020B0609040504020204" pitchFamily="49" charset="0"/>
              </a:rPr>
              <a:t>“P”</a:t>
            </a:r>
            <a:r>
              <a:rPr lang="en-US" sz="2400" dirty="0">
                <a:latin typeface="Lucida Console" panose="020B0609040504020204" pitchFamily="49" charset="0"/>
              </a:rPr>
              <a:t>]</a:t>
            </a:r>
          </a:p>
          <a:p>
            <a:endParaRPr lang="en-US" sz="2400" dirty="0">
              <a:latin typeface="Lucida Console" panose="020B0609040504020204" pitchFamily="49" charset="0"/>
            </a:endParaRPr>
          </a:p>
          <a:p>
            <a:r>
              <a:rPr lang="en-US" sz="2400" dirty="0">
                <a:latin typeface="Lucida Console" panose="020B0609040504020204" pitchFamily="49" charset="0"/>
              </a:rPr>
              <a:t>x = [</a:t>
            </a:r>
            <a:r>
              <a:rPr lang="en-US" sz="2400" dirty="0">
                <a:solidFill>
                  <a:schemeClr val="accent2"/>
                </a:solidFill>
                <a:latin typeface="Lucida Console" panose="020B0609040504020204" pitchFamily="49" charset="0"/>
              </a:rPr>
              <a:t>“C”</a:t>
            </a:r>
            <a:r>
              <a:rPr lang="en-US" sz="2400" dirty="0">
                <a:latin typeface="Lucida Console" panose="020B0609040504020204" pitchFamily="49" charset="0"/>
              </a:rPr>
              <a:t>, </a:t>
            </a:r>
            <a:r>
              <a:rPr lang="en-US" sz="2400" dirty="0">
                <a:solidFill>
                  <a:schemeClr val="accent2"/>
                </a:solidFill>
                <a:latin typeface="Lucida Console" panose="020B0609040504020204" pitchFamily="49" charset="0"/>
              </a:rPr>
              <a:t>“S”</a:t>
            </a:r>
            <a:r>
              <a:rPr lang="en-US" sz="2400" dirty="0">
                <a:latin typeface="Lucida Console" panose="020B0609040504020204" pitchFamily="49" charset="0"/>
              </a:rPr>
              <a:t>, </a:t>
            </a:r>
            <a:r>
              <a:rPr lang="en-US" sz="2400" dirty="0">
                <a:solidFill>
                  <a:schemeClr val="accent2"/>
                </a:solidFill>
                <a:latin typeface="Lucida Console" panose="020B0609040504020204" pitchFamily="49" charset="0"/>
              </a:rPr>
              <a:t>“6”</a:t>
            </a:r>
            <a:r>
              <a:rPr lang="en-US" sz="2400" dirty="0">
                <a:latin typeface="Lucida Console" panose="020B0609040504020204" pitchFamily="49" charset="0"/>
              </a:rPr>
              <a:t>, </a:t>
            </a:r>
            <a:r>
              <a:rPr lang="en-US" sz="2400" dirty="0">
                <a:solidFill>
                  <a:schemeClr val="accent2"/>
                </a:solidFill>
                <a:latin typeface="Lucida Console" panose="020B0609040504020204" pitchFamily="49" charset="0"/>
              </a:rPr>
              <a:t>“1”</a:t>
            </a:r>
            <a:r>
              <a:rPr lang="en-US" sz="2400" dirty="0">
                <a:latin typeface="Lucida Console" panose="020B0609040504020204" pitchFamily="49" charset="0"/>
              </a:rPr>
              <a:t>]</a:t>
            </a:r>
          </a:p>
          <a:p>
            <a:r>
              <a:rPr lang="en-US" sz="2400" dirty="0">
                <a:latin typeface="Lucida Console" panose="020B0609040504020204" pitchFamily="49" charset="0"/>
              </a:rPr>
              <a:t>f(x)</a:t>
            </a:r>
          </a:p>
          <a:p>
            <a:r>
              <a:rPr lang="en-US" sz="2400" dirty="0">
                <a:solidFill>
                  <a:schemeClr val="accent1"/>
                </a:solidFill>
                <a:latin typeface="Lucida Console" panose="020B0609040504020204" pitchFamily="49" charset="0"/>
              </a:rPr>
              <a:t>print</a:t>
            </a:r>
            <a:r>
              <a:rPr lang="en-US" sz="2400" dirty="0">
                <a:latin typeface="Lucida Console" panose="020B0609040504020204" pitchFamily="49" charset="0"/>
              </a:rPr>
              <a:t>(</a:t>
            </a:r>
            <a:r>
              <a:rPr lang="en-US" sz="2400" dirty="0">
                <a:solidFill>
                  <a:schemeClr val="accent2"/>
                </a:solidFill>
                <a:latin typeface="Lucida Console" panose="020B0609040504020204" pitchFamily="49" charset="0"/>
              </a:rPr>
              <a:t>“x is {}”</a:t>
            </a:r>
            <a:r>
              <a:rPr lang="en-US" sz="2400" dirty="0">
                <a:latin typeface="Lucida Console" panose="020B0609040504020204" pitchFamily="49" charset="0"/>
              </a:rPr>
              <a:t>.format(x))</a:t>
            </a:r>
          </a:p>
        </p:txBody>
      </p:sp>
      <p:grpSp>
        <p:nvGrpSpPr>
          <p:cNvPr id="5" name="Group 4">
            <a:extLst>
              <a:ext uri="{FF2B5EF4-FFF2-40B4-BE49-F238E27FC236}">
                <a16:creationId xmlns:a16="http://schemas.microsoft.com/office/drawing/2014/main" id="{AD8285A5-1B17-F16F-4257-CB581E9C6B47}"/>
              </a:ext>
            </a:extLst>
          </p:cNvPr>
          <p:cNvGrpSpPr/>
          <p:nvPr/>
        </p:nvGrpSpPr>
        <p:grpSpPr>
          <a:xfrm>
            <a:off x="-1" y="3306814"/>
            <a:ext cx="6324945" cy="403840"/>
            <a:chOff x="0" y="4258289"/>
            <a:chExt cx="5192052" cy="403840"/>
          </a:xfrm>
        </p:grpSpPr>
        <p:sp>
          <p:nvSpPr>
            <p:cNvPr id="7" name="Rectangle 6">
              <a:extLst>
                <a:ext uri="{FF2B5EF4-FFF2-40B4-BE49-F238E27FC236}">
                  <a16:creationId xmlns:a16="http://schemas.microsoft.com/office/drawing/2014/main" id="{E346AE7E-C03F-4E88-AF42-C412BADBCAF7}"/>
                </a:ext>
              </a:extLst>
            </p:cNvPr>
            <p:cNvSpPr/>
            <p:nvPr/>
          </p:nvSpPr>
          <p:spPr>
            <a:xfrm>
              <a:off x="0" y="4258289"/>
              <a:ext cx="4992129" cy="4038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659992F-E2EB-1EF7-A635-35168471186C}"/>
                </a:ext>
              </a:extLst>
            </p:cNvPr>
            <p:cNvSpPr txBox="1"/>
            <p:nvPr/>
          </p:nvSpPr>
          <p:spPr>
            <a:xfrm>
              <a:off x="24586" y="4277408"/>
              <a:ext cx="5167466" cy="384721"/>
            </a:xfrm>
            <a:prstGeom prst="rect">
              <a:avLst/>
            </a:prstGeom>
            <a:noFill/>
          </p:spPr>
          <p:txBody>
            <a:bodyPr wrap="square" rtlCol="0">
              <a:spAutoFit/>
            </a:bodyPr>
            <a:lstStyle/>
            <a:p>
              <a:r>
                <a:rPr lang="en-US" sz="1850" dirty="0">
                  <a:solidFill>
                    <a:schemeClr val="bg1"/>
                  </a:solidFill>
                  <a:latin typeface="Lucida Console" panose="020B0609040504020204" pitchFamily="49" charset="0"/>
                </a:rPr>
                <a:t>Console output: x is ["C", "S", "6", "1"]</a:t>
              </a:r>
            </a:p>
          </p:txBody>
        </p:sp>
      </p:grpSp>
      <p:sp>
        <p:nvSpPr>
          <p:cNvPr id="9" name="TextBox 8">
            <a:extLst>
              <a:ext uri="{FF2B5EF4-FFF2-40B4-BE49-F238E27FC236}">
                <a16:creationId xmlns:a16="http://schemas.microsoft.com/office/drawing/2014/main" id="{1BCA5DB4-CF4A-3D2F-7DEF-D55C57279334}"/>
              </a:ext>
            </a:extLst>
          </p:cNvPr>
          <p:cNvSpPr txBox="1"/>
          <p:nvPr/>
        </p:nvSpPr>
        <p:spPr>
          <a:xfrm>
            <a:off x="1" y="3965716"/>
            <a:ext cx="6095999" cy="2308324"/>
          </a:xfrm>
          <a:prstGeom prst="rect">
            <a:avLst/>
          </a:prstGeom>
          <a:solidFill>
            <a:schemeClr val="bg1">
              <a:lumMod val="95000"/>
            </a:schemeClr>
          </a:solidFill>
        </p:spPr>
        <p:txBody>
          <a:bodyPr wrap="square" rtlCol="0">
            <a:spAutoFit/>
          </a:bodyPr>
          <a:lstStyle/>
          <a:p>
            <a:r>
              <a:rPr lang="en-US" sz="2400" dirty="0">
                <a:solidFill>
                  <a:schemeClr val="accent1"/>
                </a:solidFill>
                <a:latin typeface="Lucida Console" panose="020B0609040504020204" pitchFamily="49" charset="0"/>
              </a:rPr>
              <a:t>def</a:t>
            </a:r>
            <a:r>
              <a:rPr lang="en-US" sz="2400" dirty="0">
                <a:latin typeface="Lucida Console" panose="020B0609040504020204" pitchFamily="49" charset="0"/>
              </a:rPr>
              <a:t> f(</a:t>
            </a:r>
            <a:r>
              <a:rPr lang="en-US" sz="2400" dirty="0" err="1">
                <a:latin typeface="Lucida Console" panose="020B0609040504020204" pitchFamily="49" charset="0"/>
              </a:rPr>
              <a:t>arg</a:t>
            </a:r>
            <a:r>
              <a:rPr lang="en-US" sz="2400" dirty="0">
                <a:latin typeface="Lucida Console" panose="020B0609040504020204" pitchFamily="49" charset="0"/>
              </a:rPr>
              <a:t>):</a:t>
            </a:r>
          </a:p>
          <a:p>
            <a:r>
              <a:rPr lang="en-US" sz="2400" dirty="0">
                <a:latin typeface="Lucida Console" panose="020B0609040504020204" pitchFamily="49" charset="0"/>
              </a:rPr>
              <a:t>    </a:t>
            </a:r>
            <a:r>
              <a:rPr lang="en-US" sz="2400" dirty="0" err="1">
                <a:latin typeface="Lucida Console" panose="020B0609040504020204" pitchFamily="49" charset="0"/>
              </a:rPr>
              <a:t>arg</a:t>
            </a:r>
            <a:r>
              <a:rPr lang="en-US" sz="2400" dirty="0">
                <a:latin typeface="Lucida Console" panose="020B0609040504020204" pitchFamily="49" charset="0"/>
              </a:rPr>
              <a:t>[</a:t>
            </a:r>
            <a:r>
              <a:rPr lang="en-US" sz="2400" dirty="0">
                <a:solidFill>
                  <a:schemeClr val="accent2"/>
                </a:solidFill>
                <a:latin typeface="Lucida Console" panose="020B0609040504020204" pitchFamily="49" charset="0"/>
              </a:rPr>
              <a:t>0</a:t>
            </a:r>
            <a:r>
              <a:rPr lang="en-US" sz="2400" dirty="0">
                <a:latin typeface="Lucida Console" panose="020B0609040504020204" pitchFamily="49" charset="0"/>
              </a:rPr>
              <a:t>] = </a:t>
            </a:r>
            <a:r>
              <a:rPr lang="en-US" sz="2400" dirty="0">
                <a:solidFill>
                  <a:schemeClr val="accent2"/>
                </a:solidFill>
                <a:latin typeface="Lucida Console" panose="020B0609040504020204" pitchFamily="49" charset="0"/>
              </a:rPr>
              <a:t>“P”</a:t>
            </a:r>
            <a:endParaRPr lang="en-US" sz="2400" dirty="0">
              <a:latin typeface="Lucida Console" panose="020B0609040504020204" pitchFamily="49" charset="0"/>
            </a:endParaRPr>
          </a:p>
          <a:p>
            <a:endParaRPr lang="en-US" sz="2400" dirty="0">
              <a:latin typeface="Lucida Console" panose="020B0609040504020204" pitchFamily="49" charset="0"/>
            </a:endParaRPr>
          </a:p>
          <a:p>
            <a:r>
              <a:rPr lang="en-US" sz="2400" dirty="0">
                <a:latin typeface="Lucida Console" panose="020B0609040504020204" pitchFamily="49" charset="0"/>
              </a:rPr>
              <a:t>x = [</a:t>
            </a:r>
            <a:r>
              <a:rPr lang="en-US" sz="2400" dirty="0">
                <a:solidFill>
                  <a:schemeClr val="accent2"/>
                </a:solidFill>
                <a:latin typeface="Lucida Console" panose="020B0609040504020204" pitchFamily="49" charset="0"/>
              </a:rPr>
              <a:t>“C”</a:t>
            </a:r>
            <a:r>
              <a:rPr lang="en-US" sz="2400" dirty="0">
                <a:latin typeface="Lucida Console" panose="020B0609040504020204" pitchFamily="49" charset="0"/>
              </a:rPr>
              <a:t>, </a:t>
            </a:r>
            <a:r>
              <a:rPr lang="en-US" sz="2400" dirty="0">
                <a:solidFill>
                  <a:schemeClr val="accent2"/>
                </a:solidFill>
                <a:latin typeface="Lucida Console" panose="020B0609040504020204" pitchFamily="49" charset="0"/>
              </a:rPr>
              <a:t>“S”</a:t>
            </a:r>
            <a:r>
              <a:rPr lang="en-US" sz="2400" dirty="0">
                <a:latin typeface="Lucida Console" panose="020B0609040504020204" pitchFamily="49" charset="0"/>
              </a:rPr>
              <a:t>, </a:t>
            </a:r>
            <a:r>
              <a:rPr lang="en-US" sz="2400" dirty="0">
                <a:solidFill>
                  <a:schemeClr val="accent2"/>
                </a:solidFill>
                <a:latin typeface="Lucida Console" panose="020B0609040504020204" pitchFamily="49" charset="0"/>
              </a:rPr>
              <a:t>“6”</a:t>
            </a:r>
            <a:r>
              <a:rPr lang="en-US" sz="2400" dirty="0">
                <a:latin typeface="Lucida Console" panose="020B0609040504020204" pitchFamily="49" charset="0"/>
              </a:rPr>
              <a:t>, </a:t>
            </a:r>
            <a:r>
              <a:rPr lang="en-US" sz="2400" dirty="0">
                <a:solidFill>
                  <a:schemeClr val="accent2"/>
                </a:solidFill>
                <a:latin typeface="Lucida Console" panose="020B0609040504020204" pitchFamily="49" charset="0"/>
              </a:rPr>
              <a:t>“1”</a:t>
            </a:r>
            <a:r>
              <a:rPr lang="en-US" sz="2400" dirty="0">
                <a:latin typeface="Lucida Console" panose="020B0609040504020204" pitchFamily="49" charset="0"/>
              </a:rPr>
              <a:t>]</a:t>
            </a:r>
          </a:p>
          <a:p>
            <a:r>
              <a:rPr lang="en-US" sz="2400" dirty="0">
                <a:latin typeface="Lucida Console" panose="020B0609040504020204" pitchFamily="49" charset="0"/>
              </a:rPr>
              <a:t>f(x)</a:t>
            </a:r>
          </a:p>
          <a:p>
            <a:r>
              <a:rPr lang="en-US" sz="2400" dirty="0">
                <a:solidFill>
                  <a:schemeClr val="accent1"/>
                </a:solidFill>
                <a:latin typeface="Lucida Console" panose="020B0609040504020204" pitchFamily="49" charset="0"/>
              </a:rPr>
              <a:t>print</a:t>
            </a:r>
            <a:r>
              <a:rPr lang="en-US" sz="2400" dirty="0">
                <a:latin typeface="Lucida Console" panose="020B0609040504020204" pitchFamily="49" charset="0"/>
              </a:rPr>
              <a:t>(</a:t>
            </a:r>
            <a:r>
              <a:rPr lang="en-US" sz="2400" dirty="0">
                <a:solidFill>
                  <a:schemeClr val="accent2"/>
                </a:solidFill>
                <a:latin typeface="Lucida Console" panose="020B0609040504020204" pitchFamily="49" charset="0"/>
              </a:rPr>
              <a:t>“x is {}”</a:t>
            </a:r>
            <a:r>
              <a:rPr lang="en-US" sz="2400" dirty="0">
                <a:latin typeface="Lucida Console" panose="020B0609040504020204" pitchFamily="49" charset="0"/>
              </a:rPr>
              <a:t>.format(x))</a:t>
            </a:r>
          </a:p>
        </p:txBody>
      </p:sp>
      <p:grpSp>
        <p:nvGrpSpPr>
          <p:cNvPr id="13" name="Group 12">
            <a:extLst>
              <a:ext uri="{FF2B5EF4-FFF2-40B4-BE49-F238E27FC236}">
                <a16:creationId xmlns:a16="http://schemas.microsoft.com/office/drawing/2014/main" id="{CE41759E-D879-9439-AD34-BD79E0CCF022}"/>
              </a:ext>
            </a:extLst>
          </p:cNvPr>
          <p:cNvGrpSpPr/>
          <p:nvPr/>
        </p:nvGrpSpPr>
        <p:grpSpPr>
          <a:xfrm>
            <a:off x="6177" y="6274040"/>
            <a:ext cx="6324945" cy="403840"/>
            <a:chOff x="0" y="4258289"/>
            <a:chExt cx="5192052" cy="403840"/>
          </a:xfrm>
        </p:grpSpPr>
        <p:sp>
          <p:nvSpPr>
            <p:cNvPr id="14" name="Rectangle 13">
              <a:extLst>
                <a:ext uri="{FF2B5EF4-FFF2-40B4-BE49-F238E27FC236}">
                  <a16:creationId xmlns:a16="http://schemas.microsoft.com/office/drawing/2014/main" id="{E660A274-B2F1-429E-C17F-8F0B6C9C32AB}"/>
                </a:ext>
              </a:extLst>
            </p:cNvPr>
            <p:cNvSpPr/>
            <p:nvPr/>
          </p:nvSpPr>
          <p:spPr>
            <a:xfrm>
              <a:off x="0" y="4258289"/>
              <a:ext cx="4992129" cy="4038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DE8E40-4572-0517-6350-E6F450B3B2CB}"/>
                </a:ext>
              </a:extLst>
            </p:cNvPr>
            <p:cNvSpPr txBox="1"/>
            <p:nvPr/>
          </p:nvSpPr>
          <p:spPr>
            <a:xfrm>
              <a:off x="24586" y="4277408"/>
              <a:ext cx="5167466" cy="384721"/>
            </a:xfrm>
            <a:prstGeom prst="rect">
              <a:avLst/>
            </a:prstGeom>
            <a:noFill/>
          </p:spPr>
          <p:txBody>
            <a:bodyPr wrap="square" rtlCol="0">
              <a:spAutoFit/>
            </a:bodyPr>
            <a:lstStyle/>
            <a:p>
              <a:r>
                <a:rPr lang="en-US" sz="1850" dirty="0">
                  <a:solidFill>
                    <a:schemeClr val="bg1"/>
                  </a:solidFill>
                  <a:latin typeface="Lucida Console" panose="020B0609040504020204" pitchFamily="49" charset="0"/>
                </a:rPr>
                <a:t>Console output: x is [</a:t>
              </a:r>
              <a:r>
                <a:rPr lang="en-US" sz="1850" dirty="0">
                  <a:solidFill>
                    <a:srgbClr val="FF0000"/>
                  </a:solidFill>
                  <a:latin typeface="Lucida Console" panose="020B0609040504020204" pitchFamily="49" charset="0"/>
                </a:rPr>
                <a:t>“P"</a:t>
              </a:r>
              <a:r>
                <a:rPr lang="en-US" sz="1850" dirty="0">
                  <a:solidFill>
                    <a:schemeClr val="bg1"/>
                  </a:solidFill>
                  <a:latin typeface="Lucida Console" panose="020B0609040504020204" pitchFamily="49" charset="0"/>
                </a:rPr>
                <a:t>, "S", "6", "1"]</a:t>
              </a:r>
            </a:p>
          </p:txBody>
        </p:sp>
      </p:grpSp>
    </p:spTree>
    <p:extLst>
      <p:ext uri="{BB962C8B-B14F-4D97-AF65-F5344CB8AC3E}">
        <p14:creationId xmlns:p14="http://schemas.microsoft.com/office/powerpoint/2010/main" val="250027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3215E-1DC7-0933-7B5B-9A8D0508BA9C}"/>
              </a:ext>
            </a:extLst>
          </p:cNvPr>
          <p:cNvSpPr>
            <a:spLocks noGrp="1"/>
          </p:cNvSpPr>
          <p:nvPr>
            <p:ph type="title"/>
          </p:nvPr>
        </p:nvSpPr>
        <p:spPr>
          <a:xfrm>
            <a:off x="0" y="-30293"/>
            <a:ext cx="12192000" cy="1325563"/>
          </a:xfrm>
        </p:spPr>
        <p:txBody>
          <a:bodyPr>
            <a:normAutofit/>
          </a:bodyPr>
          <a:lstStyle/>
          <a:p>
            <a:r>
              <a:rPr lang="en-US" sz="4000" dirty="0"/>
              <a:t>Pass-by-reference in Python: One Implementation</a:t>
            </a:r>
          </a:p>
        </p:txBody>
      </p:sp>
      <p:sp>
        <p:nvSpPr>
          <p:cNvPr id="9" name="TextBox 8">
            <a:extLst>
              <a:ext uri="{FF2B5EF4-FFF2-40B4-BE49-F238E27FC236}">
                <a16:creationId xmlns:a16="http://schemas.microsoft.com/office/drawing/2014/main" id="{1BCA5DB4-CF4A-3D2F-7DEF-D55C57279334}"/>
              </a:ext>
            </a:extLst>
          </p:cNvPr>
          <p:cNvSpPr txBox="1"/>
          <p:nvPr/>
        </p:nvSpPr>
        <p:spPr>
          <a:xfrm>
            <a:off x="1" y="3965716"/>
            <a:ext cx="6095999" cy="2308324"/>
          </a:xfrm>
          <a:prstGeom prst="rect">
            <a:avLst/>
          </a:prstGeom>
          <a:solidFill>
            <a:schemeClr val="bg1">
              <a:lumMod val="95000"/>
            </a:schemeClr>
          </a:solidFill>
        </p:spPr>
        <p:txBody>
          <a:bodyPr wrap="square" rtlCol="0">
            <a:spAutoFit/>
          </a:bodyPr>
          <a:lstStyle/>
          <a:p>
            <a:r>
              <a:rPr lang="en-US" sz="2400" dirty="0">
                <a:solidFill>
                  <a:schemeClr val="accent1"/>
                </a:solidFill>
                <a:latin typeface="Lucida Console" panose="020B0609040504020204" pitchFamily="49" charset="0"/>
              </a:rPr>
              <a:t>def</a:t>
            </a:r>
            <a:r>
              <a:rPr lang="en-US" sz="2400" dirty="0">
                <a:latin typeface="Lucida Console" panose="020B0609040504020204" pitchFamily="49" charset="0"/>
              </a:rPr>
              <a:t> f(</a:t>
            </a:r>
            <a:r>
              <a:rPr lang="en-US" sz="2400" dirty="0" err="1">
                <a:latin typeface="Lucida Console" panose="020B0609040504020204" pitchFamily="49" charset="0"/>
              </a:rPr>
              <a:t>arg</a:t>
            </a:r>
            <a:r>
              <a:rPr lang="en-US" sz="2400" dirty="0">
                <a:latin typeface="Lucida Console" panose="020B0609040504020204" pitchFamily="49" charset="0"/>
              </a:rPr>
              <a:t>):</a:t>
            </a:r>
          </a:p>
          <a:p>
            <a:r>
              <a:rPr lang="en-US" sz="2400" dirty="0">
                <a:latin typeface="Lucida Console" panose="020B0609040504020204" pitchFamily="49" charset="0"/>
              </a:rPr>
              <a:t>    </a:t>
            </a:r>
            <a:r>
              <a:rPr lang="en-US" sz="2400" dirty="0" err="1">
                <a:latin typeface="Lucida Console" panose="020B0609040504020204" pitchFamily="49" charset="0"/>
              </a:rPr>
              <a:t>arg</a:t>
            </a:r>
            <a:r>
              <a:rPr lang="en-US" sz="2400" dirty="0">
                <a:latin typeface="Lucida Console" panose="020B0609040504020204" pitchFamily="49" charset="0"/>
              </a:rPr>
              <a:t>[</a:t>
            </a:r>
            <a:r>
              <a:rPr lang="en-US" sz="2400" dirty="0">
                <a:solidFill>
                  <a:schemeClr val="accent2"/>
                </a:solidFill>
                <a:latin typeface="Lucida Console" panose="020B0609040504020204" pitchFamily="49" charset="0"/>
              </a:rPr>
              <a:t>0</a:t>
            </a:r>
            <a:r>
              <a:rPr lang="en-US" sz="2400" dirty="0">
                <a:latin typeface="Lucida Console" panose="020B0609040504020204" pitchFamily="49" charset="0"/>
              </a:rPr>
              <a:t>] = </a:t>
            </a:r>
            <a:r>
              <a:rPr lang="en-US" sz="2400" dirty="0">
                <a:solidFill>
                  <a:schemeClr val="accent2"/>
                </a:solidFill>
                <a:latin typeface="Lucida Console" panose="020B0609040504020204" pitchFamily="49" charset="0"/>
              </a:rPr>
              <a:t>“P”</a:t>
            </a:r>
            <a:endParaRPr lang="en-US" sz="2400" dirty="0">
              <a:solidFill>
                <a:srgbClr val="00B050"/>
              </a:solidFill>
              <a:latin typeface="Lucida Console" panose="020B0609040504020204" pitchFamily="49" charset="0"/>
            </a:endParaRPr>
          </a:p>
          <a:p>
            <a:endParaRPr lang="en-US" sz="2400" dirty="0">
              <a:latin typeface="Lucida Console" panose="020B0609040504020204" pitchFamily="49" charset="0"/>
            </a:endParaRPr>
          </a:p>
          <a:p>
            <a:r>
              <a:rPr lang="en-US" sz="2400" dirty="0">
                <a:latin typeface="Lucida Console" panose="020B0609040504020204" pitchFamily="49" charset="0"/>
              </a:rPr>
              <a:t>x = [</a:t>
            </a:r>
            <a:r>
              <a:rPr lang="en-US" sz="2400" dirty="0">
                <a:solidFill>
                  <a:schemeClr val="accent2"/>
                </a:solidFill>
                <a:latin typeface="Lucida Console" panose="020B0609040504020204" pitchFamily="49" charset="0"/>
              </a:rPr>
              <a:t>“C”</a:t>
            </a:r>
            <a:r>
              <a:rPr lang="en-US" sz="2400" dirty="0">
                <a:latin typeface="Lucida Console" panose="020B0609040504020204" pitchFamily="49" charset="0"/>
              </a:rPr>
              <a:t>, </a:t>
            </a:r>
            <a:r>
              <a:rPr lang="en-US" sz="2400" dirty="0">
                <a:solidFill>
                  <a:schemeClr val="accent2"/>
                </a:solidFill>
                <a:latin typeface="Lucida Console" panose="020B0609040504020204" pitchFamily="49" charset="0"/>
              </a:rPr>
              <a:t>“S”</a:t>
            </a:r>
            <a:r>
              <a:rPr lang="en-US" sz="2400" dirty="0">
                <a:latin typeface="Lucida Console" panose="020B0609040504020204" pitchFamily="49" charset="0"/>
              </a:rPr>
              <a:t>, </a:t>
            </a:r>
            <a:r>
              <a:rPr lang="en-US" sz="2400" dirty="0">
                <a:solidFill>
                  <a:schemeClr val="accent2"/>
                </a:solidFill>
                <a:latin typeface="Lucida Console" panose="020B0609040504020204" pitchFamily="49" charset="0"/>
              </a:rPr>
              <a:t>“6”</a:t>
            </a:r>
            <a:r>
              <a:rPr lang="en-US" sz="2400" dirty="0">
                <a:latin typeface="Lucida Console" panose="020B0609040504020204" pitchFamily="49" charset="0"/>
              </a:rPr>
              <a:t>, </a:t>
            </a:r>
            <a:r>
              <a:rPr lang="en-US" sz="2400" dirty="0">
                <a:solidFill>
                  <a:schemeClr val="accent2"/>
                </a:solidFill>
                <a:latin typeface="Lucida Console" panose="020B0609040504020204" pitchFamily="49" charset="0"/>
              </a:rPr>
              <a:t>“1”</a:t>
            </a:r>
            <a:r>
              <a:rPr lang="en-US" sz="2400" dirty="0">
                <a:latin typeface="Lucida Console" panose="020B0609040504020204" pitchFamily="49" charset="0"/>
              </a:rPr>
              <a:t>]</a:t>
            </a:r>
            <a:endParaRPr lang="en-US" sz="2400" dirty="0">
              <a:solidFill>
                <a:srgbClr val="00B050"/>
              </a:solidFill>
              <a:latin typeface="Lucida Console" panose="020B0609040504020204" pitchFamily="49" charset="0"/>
            </a:endParaRPr>
          </a:p>
          <a:p>
            <a:r>
              <a:rPr lang="en-US" sz="2400" dirty="0">
                <a:latin typeface="Lucida Console" panose="020B0609040504020204" pitchFamily="49" charset="0"/>
              </a:rPr>
              <a:t>f(x)                    </a:t>
            </a:r>
            <a:endParaRPr lang="en-US" sz="2400" dirty="0">
              <a:solidFill>
                <a:srgbClr val="00B050"/>
              </a:solidFill>
              <a:latin typeface="Lucida Console" panose="020B0609040504020204" pitchFamily="49" charset="0"/>
            </a:endParaRPr>
          </a:p>
          <a:p>
            <a:r>
              <a:rPr lang="en-US" sz="2400" dirty="0">
                <a:solidFill>
                  <a:schemeClr val="accent1"/>
                </a:solidFill>
                <a:latin typeface="Lucida Console" panose="020B0609040504020204" pitchFamily="49" charset="0"/>
              </a:rPr>
              <a:t>print</a:t>
            </a:r>
            <a:r>
              <a:rPr lang="en-US" sz="2400" dirty="0">
                <a:latin typeface="Lucida Console" panose="020B0609040504020204" pitchFamily="49" charset="0"/>
              </a:rPr>
              <a:t>(</a:t>
            </a:r>
            <a:r>
              <a:rPr lang="en-US" sz="2400" dirty="0">
                <a:solidFill>
                  <a:schemeClr val="accent2"/>
                </a:solidFill>
                <a:latin typeface="Lucida Console" panose="020B0609040504020204" pitchFamily="49" charset="0"/>
              </a:rPr>
              <a:t>“x is {}”</a:t>
            </a:r>
            <a:r>
              <a:rPr lang="en-US" sz="2400" dirty="0">
                <a:latin typeface="Lucida Console" panose="020B0609040504020204" pitchFamily="49" charset="0"/>
              </a:rPr>
              <a:t>.format(x))</a:t>
            </a:r>
            <a:endParaRPr lang="en-US" sz="2100" dirty="0">
              <a:solidFill>
                <a:srgbClr val="00B050"/>
              </a:solidFill>
              <a:latin typeface="Lucida Console" panose="020B0609040504020204" pitchFamily="49" charset="0"/>
            </a:endParaRPr>
          </a:p>
        </p:txBody>
      </p:sp>
      <p:grpSp>
        <p:nvGrpSpPr>
          <p:cNvPr id="13" name="Group 12">
            <a:extLst>
              <a:ext uri="{FF2B5EF4-FFF2-40B4-BE49-F238E27FC236}">
                <a16:creationId xmlns:a16="http://schemas.microsoft.com/office/drawing/2014/main" id="{CE41759E-D879-9439-AD34-BD79E0CCF022}"/>
              </a:ext>
            </a:extLst>
          </p:cNvPr>
          <p:cNvGrpSpPr/>
          <p:nvPr/>
        </p:nvGrpSpPr>
        <p:grpSpPr>
          <a:xfrm>
            <a:off x="6177" y="6274040"/>
            <a:ext cx="6324945" cy="403840"/>
            <a:chOff x="0" y="4258289"/>
            <a:chExt cx="5192052" cy="403840"/>
          </a:xfrm>
        </p:grpSpPr>
        <p:sp>
          <p:nvSpPr>
            <p:cNvPr id="14" name="Rectangle 13">
              <a:extLst>
                <a:ext uri="{FF2B5EF4-FFF2-40B4-BE49-F238E27FC236}">
                  <a16:creationId xmlns:a16="http://schemas.microsoft.com/office/drawing/2014/main" id="{E660A274-B2F1-429E-C17F-8F0B6C9C32AB}"/>
                </a:ext>
              </a:extLst>
            </p:cNvPr>
            <p:cNvSpPr/>
            <p:nvPr/>
          </p:nvSpPr>
          <p:spPr>
            <a:xfrm>
              <a:off x="0" y="4258289"/>
              <a:ext cx="4992129" cy="4038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DE8E40-4572-0517-6350-E6F450B3B2CB}"/>
                </a:ext>
              </a:extLst>
            </p:cNvPr>
            <p:cNvSpPr txBox="1"/>
            <p:nvPr/>
          </p:nvSpPr>
          <p:spPr>
            <a:xfrm>
              <a:off x="24586" y="4277408"/>
              <a:ext cx="5167466" cy="384721"/>
            </a:xfrm>
            <a:prstGeom prst="rect">
              <a:avLst/>
            </a:prstGeom>
            <a:noFill/>
          </p:spPr>
          <p:txBody>
            <a:bodyPr wrap="square" rtlCol="0">
              <a:spAutoFit/>
            </a:bodyPr>
            <a:lstStyle/>
            <a:p>
              <a:r>
                <a:rPr lang="en-US" sz="1850" dirty="0">
                  <a:solidFill>
                    <a:schemeClr val="bg1"/>
                  </a:solidFill>
                  <a:latin typeface="Lucida Console" panose="020B0609040504020204" pitchFamily="49" charset="0"/>
                </a:rPr>
                <a:t>Console output: x is [</a:t>
              </a:r>
              <a:r>
                <a:rPr lang="en-US" sz="1850" dirty="0">
                  <a:solidFill>
                    <a:srgbClr val="FF0000"/>
                  </a:solidFill>
                  <a:latin typeface="Lucida Console" panose="020B0609040504020204" pitchFamily="49" charset="0"/>
                </a:rPr>
                <a:t>“P"</a:t>
              </a:r>
              <a:r>
                <a:rPr lang="en-US" sz="1850" dirty="0">
                  <a:solidFill>
                    <a:schemeClr val="bg1"/>
                  </a:solidFill>
                  <a:latin typeface="Lucida Console" panose="020B0609040504020204" pitchFamily="49" charset="0"/>
                </a:rPr>
                <a:t>, "S", "6", "1"]</a:t>
              </a:r>
            </a:p>
          </p:txBody>
        </p:sp>
      </p:grpSp>
      <p:pic>
        <p:nvPicPr>
          <p:cNvPr id="11" name="Picture 10">
            <a:extLst>
              <a:ext uri="{FF2B5EF4-FFF2-40B4-BE49-F238E27FC236}">
                <a16:creationId xmlns:a16="http://schemas.microsoft.com/office/drawing/2014/main" id="{295B53B3-FF52-1CF0-C73A-29A2E44A3407}"/>
              </a:ext>
            </a:extLst>
          </p:cNvPr>
          <p:cNvPicPr>
            <a:picLocks noChangeAspect="1"/>
          </p:cNvPicPr>
          <p:nvPr/>
        </p:nvPicPr>
        <p:blipFill>
          <a:blip r:embed="rId3"/>
          <a:stretch>
            <a:fillRect/>
          </a:stretch>
        </p:blipFill>
        <p:spPr>
          <a:xfrm>
            <a:off x="6226129" y="3429000"/>
            <a:ext cx="5751233" cy="3243757"/>
          </a:xfrm>
          <a:prstGeom prst="rect">
            <a:avLst/>
          </a:prstGeom>
        </p:spPr>
      </p:pic>
      <p:sp>
        <p:nvSpPr>
          <p:cNvPr id="18" name="Content Placeholder 17">
            <a:extLst>
              <a:ext uri="{FF2B5EF4-FFF2-40B4-BE49-F238E27FC236}">
                <a16:creationId xmlns:a16="http://schemas.microsoft.com/office/drawing/2014/main" id="{FF654975-5B1F-2066-E4CA-3621CA0A81F7}"/>
              </a:ext>
            </a:extLst>
          </p:cNvPr>
          <p:cNvSpPr>
            <a:spLocks noGrp="1"/>
          </p:cNvSpPr>
          <p:nvPr>
            <p:ph idx="1"/>
          </p:nvPr>
        </p:nvSpPr>
        <p:spPr>
          <a:xfrm>
            <a:off x="838200" y="1050322"/>
            <a:ext cx="10515600" cy="2760348"/>
          </a:xfrm>
        </p:spPr>
        <p:txBody>
          <a:bodyPr/>
          <a:lstStyle/>
          <a:p>
            <a:pPr marL="514350" indent="-514350">
              <a:buFont typeface="+mj-lt"/>
              <a:buAutoNum type="arabicPeriod"/>
            </a:pPr>
            <a:r>
              <a:rPr lang="en-US" dirty="0"/>
              <a:t>The array is created and the reference </a:t>
            </a:r>
            <a:r>
              <a:rPr lang="en-US" dirty="0">
                <a:latin typeface="Lucida Console" panose="020B0609040504020204" pitchFamily="49" charset="0"/>
              </a:rPr>
              <a:t>x</a:t>
            </a:r>
            <a:r>
              <a:rPr lang="en-US" dirty="0"/>
              <a:t> is stored in </a:t>
            </a:r>
            <a:r>
              <a:rPr lang="en-US" dirty="0">
                <a:latin typeface="Lucida Console" panose="020B0609040504020204" pitchFamily="49" charset="0"/>
              </a:rPr>
              <a:t>%</a:t>
            </a:r>
            <a:r>
              <a:rPr lang="en-US" dirty="0" err="1">
                <a:latin typeface="Lucida Console" panose="020B0609040504020204" pitchFamily="49" charset="0"/>
              </a:rPr>
              <a:t>rbx</a:t>
            </a:r>
            <a:endParaRPr lang="en-US" dirty="0">
              <a:latin typeface="Lucida Console" panose="020B0609040504020204" pitchFamily="49" charset="0"/>
            </a:endParaRPr>
          </a:p>
          <a:p>
            <a:pPr marL="514350" indent="-514350">
              <a:buFont typeface="+mj-lt"/>
              <a:buAutoNum type="arabicPeriod"/>
            </a:pPr>
            <a:r>
              <a:rPr lang="en-US" dirty="0"/>
              <a:t>The function </a:t>
            </a:r>
            <a:r>
              <a:rPr lang="en-US" dirty="0">
                <a:latin typeface="Lucida Console" panose="020B0609040504020204" pitchFamily="49" charset="0"/>
              </a:rPr>
              <a:t>f(x)</a:t>
            </a:r>
            <a:r>
              <a:rPr lang="en-US" dirty="0"/>
              <a:t> is invoked, such that a </a:t>
            </a:r>
            <a:r>
              <a:rPr lang="en-US" i="1" u="sng" dirty="0"/>
              <a:t>copy of the reference</a:t>
            </a:r>
            <a:r>
              <a:rPr lang="en-US" dirty="0"/>
              <a:t> (not </a:t>
            </a:r>
            <a:r>
              <a:rPr lang="en-US" i="1" u="sng" dirty="0"/>
              <a:t>a copy of the array</a:t>
            </a:r>
            <a:r>
              <a:rPr lang="en-US" dirty="0"/>
              <a:t>) is placed in </a:t>
            </a:r>
            <a:r>
              <a:rPr lang="en-US" dirty="0">
                <a:latin typeface="Lucida Console" panose="020B0609040504020204" pitchFamily="49" charset="0"/>
              </a:rPr>
              <a:t>%</a:t>
            </a:r>
            <a:r>
              <a:rPr lang="en-US" dirty="0" err="1">
                <a:latin typeface="Lucida Console" panose="020B0609040504020204" pitchFamily="49" charset="0"/>
              </a:rPr>
              <a:t>rax</a:t>
            </a:r>
            <a:r>
              <a:rPr lang="en-US" dirty="0"/>
              <a:t> as a function argument</a:t>
            </a:r>
          </a:p>
          <a:p>
            <a:pPr marL="514350" indent="-514350">
              <a:buFont typeface="+mj-lt"/>
              <a:buAutoNum type="arabicPeriod"/>
            </a:pPr>
            <a:r>
              <a:rPr lang="en-US" dirty="0"/>
              <a:t>The function does </a:t>
            </a:r>
            <a:r>
              <a:rPr lang="en-US" dirty="0">
                <a:latin typeface="Lucida Console" panose="020B0609040504020204" pitchFamily="49" charset="0"/>
              </a:rPr>
              <a:t>mov 0x50, 0x0(%</a:t>
            </a:r>
            <a:r>
              <a:rPr lang="en-US" dirty="0" err="1">
                <a:latin typeface="Lucida Console" panose="020B0609040504020204" pitchFamily="49" charset="0"/>
              </a:rPr>
              <a:t>rax</a:t>
            </a:r>
            <a:r>
              <a:rPr lang="en-US" dirty="0">
                <a:latin typeface="Lucida Console" panose="020B0609040504020204" pitchFamily="49" charset="0"/>
              </a:rPr>
              <a:t>)</a:t>
            </a:r>
            <a:r>
              <a:rPr lang="en-US" dirty="0"/>
              <a:t>, where </a:t>
            </a:r>
            <a:r>
              <a:rPr lang="en-US" dirty="0">
                <a:latin typeface="Lucida Console" panose="020B0609040504020204" pitchFamily="49" charset="0"/>
              </a:rPr>
              <a:t>0x50</a:t>
            </a:r>
            <a:r>
              <a:rPr lang="en-US" dirty="0"/>
              <a:t> is the ASCII value for the character </a:t>
            </a:r>
            <a:r>
              <a:rPr lang="en-US" dirty="0">
                <a:latin typeface="Lucida Console" panose="020B0609040504020204" pitchFamily="49" charset="0"/>
              </a:rPr>
              <a:t>‘P’</a:t>
            </a:r>
            <a:r>
              <a:rPr lang="en-US" dirty="0"/>
              <a:t>!</a:t>
            </a:r>
          </a:p>
        </p:txBody>
      </p:sp>
      <p:sp>
        <p:nvSpPr>
          <p:cNvPr id="19" name="TextBox 18">
            <a:extLst>
              <a:ext uri="{FF2B5EF4-FFF2-40B4-BE49-F238E27FC236}">
                <a16:creationId xmlns:a16="http://schemas.microsoft.com/office/drawing/2014/main" id="{FD8E62FC-2017-2EBB-F694-7F7A0224C7A9}"/>
              </a:ext>
            </a:extLst>
          </p:cNvPr>
          <p:cNvSpPr txBox="1"/>
          <p:nvPr/>
        </p:nvSpPr>
        <p:spPr>
          <a:xfrm>
            <a:off x="10493945" y="5561281"/>
            <a:ext cx="654908" cy="523220"/>
          </a:xfrm>
          <a:prstGeom prst="rect">
            <a:avLst/>
          </a:prstGeom>
          <a:noFill/>
        </p:spPr>
        <p:txBody>
          <a:bodyPr wrap="square" rtlCol="0">
            <a:spAutoFit/>
          </a:bodyPr>
          <a:lstStyle/>
          <a:p>
            <a:pPr algn="ctr"/>
            <a:r>
              <a:rPr lang="en-US" sz="2800" dirty="0">
                <a:latin typeface="Lucida Console" panose="020B0609040504020204" pitchFamily="49" charset="0"/>
              </a:rPr>
              <a:t>C</a:t>
            </a:r>
          </a:p>
        </p:txBody>
      </p:sp>
      <p:sp>
        <p:nvSpPr>
          <p:cNvPr id="20" name="TextBox 19">
            <a:extLst>
              <a:ext uri="{FF2B5EF4-FFF2-40B4-BE49-F238E27FC236}">
                <a16:creationId xmlns:a16="http://schemas.microsoft.com/office/drawing/2014/main" id="{EC2B816C-154D-24E3-31AB-772C0E7675EF}"/>
              </a:ext>
            </a:extLst>
          </p:cNvPr>
          <p:cNvSpPr txBox="1"/>
          <p:nvPr/>
        </p:nvSpPr>
        <p:spPr>
          <a:xfrm>
            <a:off x="10493945" y="5259219"/>
            <a:ext cx="654908" cy="523220"/>
          </a:xfrm>
          <a:prstGeom prst="rect">
            <a:avLst/>
          </a:prstGeom>
          <a:noFill/>
        </p:spPr>
        <p:txBody>
          <a:bodyPr wrap="square" rtlCol="0">
            <a:spAutoFit/>
          </a:bodyPr>
          <a:lstStyle/>
          <a:p>
            <a:pPr algn="ctr"/>
            <a:r>
              <a:rPr lang="en-US" sz="2800" dirty="0">
                <a:latin typeface="Lucida Console" panose="020B0609040504020204" pitchFamily="49" charset="0"/>
              </a:rPr>
              <a:t>S</a:t>
            </a:r>
          </a:p>
        </p:txBody>
      </p:sp>
      <p:sp>
        <p:nvSpPr>
          <p:cNvPr id="21" name="TextBox 20">
            <a:extLst>
              <a:ext uri="{FF2B5EF4-FFF2-40B4-BE49-F238E27FC236}">
                <a16:creationId xmlns:a16="http://schemas.microsoft.com/office/drawing/2014/main" id="{3E388D97-826A-F335-F9B9-F257CD28019F}"/>
              </a:ext>
            </a:extLst>
          </p:cNvPr>
          <p:cNvSpPr txBox="1"/>
          <p:nvPr/>
        </p:nvSpPr>
        <p:spPr>
          <a:xfrm>
            <a:off x="10493945" y="4981799"/>
            <a:ext cx="654908" cy="523220"/>
          </a:xfrm>
          <a:prstGeom prst="rect">
            <a:avLst/>
          </a:prstGeom>
          <a:noFill/>
        </p:spPr>
        <p:txBody>
          <a:bodyPr wrap="square" rtlCol="0">
            <a:spAutoFit/>
          </a:bodyPr>
          <a:lstStyle/>
          <a:p>
            <a:pPr algn="ctr"/>
            <a:r>
              <a:rPr lang="en-US" sz="2800" dirty="0">
                <a:latin typeface="Lucida Console" panose="020B0609040504020204" pitchFamily="49" charset="0"/>
              </a:rPr>
              <a:t>6</a:t>
            </a:r>
          </a:p>
        </p:txBody>
      </p:sp>
      <p:sp>
        <p:nvSpPr>
          <p:cNvPr id="22" name="TextBox 21">
            <a:extLst>
              <a:ext uri="{FF2B5EF4-FFF2-40B4-BE49-F238E27FC236}">
                <a16:creationId xmlns:a16="http://schemas.microsoft.com/office/drawing/2014/main" id="{1814744A-47B1-5E84-B4ED-726BFDF74A0D}"/>
              </a:ext>
            </a:extLst>
          </p:cNvPr>
          <p:cNvSpPr txBox="1"/>
          <p:nvPr/>
        </p:nvSpPr>
        <p:spPr>
          <a:xfrm>
            <a:off x="10496683" y="4682475"/>
            <a:ext cx="654908" cy="523220"/>
          </a:xfrm>
          <a:prstGeom prst="rect">
            <a:avLst/>
          </a:prstGeom>
          <a:noFill/>
        </p:spPr>
        <p:txBody>
          <a:bodyPr wrap="square" rtlCol="0">
            <a:spAutoFit/>
          </a:bodyPr>
          <a:lstStyle/>
          <a:p>
            <a:pPr algn="ctr"/>
            <a:r>
              <a:rPr lang="en-US" sz="2800" dirty="0">
                <a:latin typeface="Lucida Console" panose="020B0609040504020204" pitchFamily="49" charset="0"/>
              </a:rPr>
              <a:t>1</a:t>
            </a:r>
          </a:p>
        </p:txBody>
      </p:sp>
      <p:sp>
        <p:nvSpPr>
          <p:cNvPr id="24" name="TextBox 23">
            <a:extLst>
              <a:ext uri="{FF2B5EF4-FFF2-40B4-BE49-F238E27FC236}">
                <a16:creationId xmlns:a16="http://schemas.microsoft.com/office/drawing/2014/main" id="{3FD1E601-A122-59E9-11E7-B44EC9565308}"/>
              </a:ext>
            </a:extLst>
          </p:cNvPr>
          <p:cNvSpPr txBox="1"/>
          <p:nvPr/>
        </p:nvSpPr>
        <p:spPr>
          <a:xfrm>
            <a:off x="3104026" y="4348448"/>
            <a:ext cx="1553699" cy="461665"/>
          </a:xfrm>
          <a:prstGeom prst="rect">
            <a:avLst/>
          </a:prstGeom>
          <a:noFill/>
        </p:spPr>
        <p:txBody>
          <a:bodyPr wrap="square">
            <a:spAutoFit/>
          </a:bodyPr>
          <a:lstStyle/>
          <a:p>
            <a:r>
              <a:rPr lang="en-US" sz="2400" dirty="0">
                <a:solidFill>
                  <a:srgbClr val="00B050"/>
                </a:solidFill>
                <a:latin typeface="Lucida Console" panose="020B0609040504020204" pitchFamily="49" charset="0"/>
              </a:rPr>
              <a:t>#Step 3</a:t>
            </a:r>
          </a:p>
        </p:txBody>
      </p:sp>
      <p:sp>
        <p:nvSpPr>
          <p:cNvPr id="25" name="TextBox 24">
            <a:extLst>
              <a:ext uri="{FF2B5EF4-FFF2-40B4-BE49-F238E27FC236}">
                <a16:creationId xmlns:a16="http://schemas.microsoft.com/office/drawing/2014/main" id="{FEC85F93-9EEA-189B-71B4-936F4E80CF89}"/>
              </a:ext>
            </a:extLst>
          </p:cNvPr>
          <p:cNvSpPr txBox="1"/>
          <p:nvPr/>
        </p:nvSpPr>
        <p:spPr>
          <a:xfrm>
            <a:off x="4463720" y="5080411"/>
            <a:ext cx="1553699" cy="461665"/>
          </a:xfrm>
          <a:prstGeom prst="rect">
            <a:avLst/>
          </a:prstGeom>
          <a:noFill/>
        </p:spPr>
        <p:txBody>
          <a:bodyPr wrap="square">
            <a:spAutoFit/>
          </a:bodyPr>
          <a:lstStyle/>
          <a:p>
            <a:r>
              <a:rPr lang="en-US" sz="2400" dirty="0">
                <a:solidFill>
                  <a:srgbClr val="00B050"/>
                </a:solidFill>
                <a:latin typeface="Lucida Console" panose="020B0609040504020204" pitchFamily="49" charset="0"/>
              </a:rPr>
              <a:t>#Step 1</a:t>
            </a:r>
          </a:p>
        </p:txBody>
      </p:sp>
      <p:sp>
        <p:nvSpPr>
          <p:cNvPr id="26" name="TextBox 25">
            <a:extLst>
              <a:ext uri="{FF2B5EF4-FFF2-40B4-BE49-F238E27FC236}">
                <a16:creationId xmlns:a16="http://schemas.microsoft.com/office/drawing/2014/main" id="{26074999-9269-AE45-ACE9-09B60776054B}"/>
              </a:ext>
            </a:extLst>
          </p:cNvPr>
          <p:cNvSpPr txBox="1"/>
          <p:nvPr/>
        </p:nvSpPr>
        <p:spPr>
          <a:xfrm>
            <a:off x="4460982" y="5424960"/>
            <a:ext cx="1553699" cy="461665"/>
          </a:xfrm>
          <a:prstGeom prst="rect">
            <a:avLst/>
          </a:prstGeom>
          <a:noFill/>
        </p:spPr>
        <p:txBody>
          <a:bodyPr wrap="square">
            <a:spAutoFit/>
          </a:bodyPr>
          <a:lstStyle/>
          <a:p>
            <a:r>
              <a:rPr lang="en-US" sz="2400" dirty="0">
                <a:solidFill>
                  <a:srgbClr val="00B050"/>
                </a:solidFill>
                <a:latin typeface="Lucida Console" panose="020B0609040504020204" pitchFamily="49" charset="0"/>
              </a:rPr>
              <a:t>#Step 2</a:t>
            </a:r>
          </a:p>
        </p:txBody>
      </p:sp>
      <p:sp>
        <p:nvSpPr>
          <p:cNvPr id="27" name="Rectangle 26">
            <a:extLst>
              <a:ext uri="{FF2B5EF4-FFF2-40B4-BE49-F238E27FC236}">
                <a16:creationId xmlns:a16="http://schemas.microsoft.com/office/drawing/2014/main" id="{710A7892-F270-5DAF-5D03-41DB5FD597A8}"/>
              </a:ext>
            </a:extLst>
          </p:cNvPr>
          <p:cNvSpPr/>
          <p:nvPr/>
        </p:nvSpPr>
        <p:spPr>
          <a:xfrm>
            <a:off x="8113346" y="4267770"/>
            <a:ext cx="601331" cy="24568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78D838A3-6E5D-68B2-9466-5718EFAB4248}"/>
              </a:ext>
            </a:extLst>
          </p:cNvPr>
          <p:cNvGrpSpPr/>
          <p:nvPr/>
        </p:nvGrpSpPr>
        <p:grpSpPr>
          <a:xfrm>
            <a:off x="11165179" y="5583120"/>
            <a:ext cx="1226438" cy="784830"/>
            <a:chOff x="11165179" y="5583120"/>
            <a:chExt cx="1226438" cy="784830"/>
          </a:xfrm>
        </p:grpSpPr>
        <p:sp>
          <p:nvSpPr>
            <p:cNvPr id="28" name="TextBox 27">
              <a:extLst>
                <a:ext uri="{FF2B5EF4-FFF2-40B4-BE49-F238E27FC236}">
                  <a16:creationId xmlns:a16="http://schemas.microsoft.com/office/drawing/2014/main" id="{6D7E63CA-0A5B-B169-AAB7-D3E26D4B0284}"/>
                </a:ext>
              </a:extLst>
            </p:cNvPr>
            <p:cNvSpPr txBox="1"/>
            <p:nvPr/>
          </p:nvSpPr>
          <p:spPr>
            <a:xfrm>
              <a:off x="11240997" y="5583120"/>
              <a:ext cx="1150620" cy="784830"/>
            </a:xfrm>
            <a:prstGeom prst="rect">
              <a:avLst/>
            </a:prstGeom>
            <a:noFill/>
          </p:spPr>
          <p:txBody>
            <a:bodyPr wrap="square" rtlCol="0">
              <a:spAutoFit/>
            </a:bodyPr>
            <a:lstStyle/>
            <a:p>
              <a:pPr>
                <a:lnSpc>
                  <a:spcPts val="1800"/>
                </a:lnSpc>
              </a:pPr>
              <a:r>
                <a:rPr lang="en-US" b="1" dirty="0">
                  <a:ln>
                    <a:solidFill>
                      <a:sysClr val="windowText" lastClr="000000"/>
                    </a:solidFill>
                  </a:ln>
                  <a:solidFill>
                    <a:srgbClr val="00B0F0"/>
                  </a:solidFill>
                  <a:latin typeface="Segoe UI" panose="020B0502040204020203" pitchFamily="34" charset="0"/>
                  <a:cs typeface="Segoe UI" panose="020B0502040204020203" pitchFamily="34" charset="0"/>
                </a:rPr>
                <a:t>Start address of array</a:t>
              </a:r>
            </a:p>
          </p:txBody>
        </p:sp>
        <p:sp>
          <p:nvSpPr>
            <p:cNvPr id="29" name="Left Brace 28">
              <a:extLst>
                <a:ext uri="{FF2B5EF4-FFF2-40B4-BE49-F238E27FC236}">
                  <a16:creationId xmlns:a16="http://schemas.microsoft.com/office/drawing/2014/main" id="{584673C0-A182-A0E0-EA95-B0A0ED0D146D}"/>
                </a:ext>
              </a:extLst>
            </p:cNvPr>
            <p:cNvSpPr/>
            <p:nvPr/>
          </p:nvSpPr>
          <p:spPr>
            <a:xfrm>
              <a:off x="11165179" y="5619820"/>
              <a:ext cx="200998" cy="705427"/>
            </a:xfrm>
            <a:prstGeom prst="leftBrace">
              <a:avLst/>
            </a:pr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E1A6B40E-DD8D-748B-06D7-F53309019D31}"/>
              </a:ext>
            </a:extLst>
          </p:cNvPr>
          <p:cNvSpPr/>
          <p:nvPr/>
        </p:nvSpPr>
        <p:spPr>
          <a:xfrm>
            <a:off x="7309887" y="4267770"/>
            <a:ext cx="601331" cy="24568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55AEBC8-2B18-9824-F314-52CC16145E0A}"/>
              </a:ext>
            </a:extLst>
          </p:cNvPr>
          <p:cNvSpPr txBox="1"/>
          <p:nvPr/>
        </p:nvSpPr>
        <p:spPr>
          <a:xfrm>
            <a:off x="10502108" y="5564075"/>
            <a:ext cx="654908" cy="523220"/>
          </a:xfrm>
          <a:prstGeom prst="rect">
            <a:avLst/>
          </a:prstGeom>
          <a:noFill/>
        </p:spPr>
        <p:txBody>
          <a:bodyPr wrap="square" rtlCol="0">
            <a:spAutoFit/>
          </a:bodyPr>
          <a:lstStyle/>
          <a:p>
            <a:pPr algn="ctr"/>
            <a:r>
              <a:rPr lang="en-US" sz="2800" dirty="0">
                <a:latin typeface="Lucida Console" panose="020B0609040504020204" pitchFamily="49" charset="0"/>
              </a:rPr>
              <a:t>P</a:t>
            </a:r>
          </a:p>
        </p:txBody>
      </p:sp>
    </p:spTree>
    <p:extLst>
      <p:ext uri="{BB962C8B-B14F-4D97-AF65-F5344CB8AC3E}">
        <p14:creationId xmlns:p14="http://schemas.microsoft.com/office/powerpoint/2010/main" val="303010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3"/>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par>
                                <p:cTn id="10" presetID="32" presetClass="emph" presetSubtype="0" fill="hold" grpId="1" nodeType="withEffect">
                                  <p:stCondLst>
                                    <p:cond delay="0"/>
                                  </p:stCondLst>
                                  <p:childTnLst>
                                    <p:animRot by="120000">
                                      <p:cBhvr>
                                        <p:cTn id="11" dur="100" fill="hold">
                                          <p:stCondLst>
                                            <p:cond delay="0"/>
                                          </p:stCondLst>
                                        </p:cTn>
                                        <p:tgtEl>
                                          <p:spTgt spid="25"/>
                                        </p:tgtEl>
                                        <p:attrNameLst>
                                          <p:attrName>r</p:attrName>
                                        </p:attrNameLst>
                                      </p:cBhvr>
                                    </p:animRot>
                                    <p:animRot by="-240000">
                                      <p:cBhvr>
                                        <p:cTn id="12" dur="200" fill="hold">
                                          <p:stCondLst>
                                            <p:cond delay="200"/>
                                          </p:stCondLst>
                                        </p:cTn>
                                        <p:tgtEl>
                                          <p:spTgt spid="25"/>
                                        </p:tgtEl>
                                        <p:attrNameLst>
                                          <p:attrName>r</p:attrName>
                                        </p:attrNameLst>
                                      </p:cBhvr>
                                    </p:animRot>
                                    <p:animRot by="240000">
                                      <p:cBhvr>
                                        <p:cTn id="13" dur="200" fill="hold">
                                          <p:stCondLst>
                                            <p:cond delay="400"/>
                                          </p:stCondLst>
                                        </p:cTn>
                                        <p:tgtEl>
                                          <p:spTgt spid="25"/>
                                        </p:tgtEl>
                                        <p:attrNameLst>
                                          <p:attrName>r</p:attrName>
                                        </p:attrNameLst>
                                      </p:cBhvr>
                                    </p:animRot>
                                    <p:animRot by="-240000">
                                      <p:cBhvr>
                                        <p:cTn id="14" dur="200" fill="hold">
                                          <p:stCondLst>
                                            <p:cond delay="600"/>
                                          </p:stCondLst>
                                        </p:cTn>
                                        <p:tgtEl>
                                          <p:spTgt spid="25"/>
                                        </p:tgtEl>
                                        <p:attrNameLst>
                                          <p:attrName>r</p:attrName>
                                        </p:attrNameLst>
                                      </p:cBhvr>
                                    </p:animRot>
                                    <p:animRot by="120000">
                                      <p:cBhvr>
                                        <p:cTn id="15" dur="200" fill="hold">
                                          <p:stCondLst>
                                            <p:cond delay="800"/>
                                          </p:stCondLst>
                                        </p:cTn>
                                        <p:tgtEl>
                                          <p:spTgt spid="2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fade">
                                      <p:cBhvr>
                                        <p:cTn id="20" dur="500"/>
                                        <p:tgtEl>
                                          <p:spTgt spid="1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32" presetClass="emph" presetSubtype="0" fill="hold" grpId="1" nodeType="withEffect">
                                  <p:stCondLst>
                                    <p:cond delay="0"/>
                                  </p:stCondLst>
                                  <p:childTnLst>
                                    <p:animRot by="120000">
                                      <p:cBhvr>
                                        <p:cTn id="27" dur="100" fill="hold">
                                          <p:stCondLst>
                                            <p:cond delay="0"/>
                                          </p:stCondLst>
                                        </p:cTn>
                                        <p:tgtEl>
                                          <p:spTgt spid="27"/>
                                        </p:tgtEl>
                                        <p:attrNameLst>
                                          <p:attrName>r</p:attrName>
                                        </p:attrNameLst>
                                      </p:cBhvr>
                                    </p:animRot>
                                    <p:animRot by="-240000">
                                      <p:cBhvr>
                                        <p:cTn id="28" dur="200" fill="hold">
                                          <p:stCondLst>
                                            <p:cond delay="200"/>
                                          </p:stCondLst>
                                        </p:cTn>
                                        <p:tgtEl>
                                          <p:spTgt spid="27"/>
                                        </p:tgtEl>
                                        <p:attrNameLst>
                                          <p:attrName>r</p:attrName>
                                        </p:attrNameLst>
                                      </p:cBhvr>
                                    </p:animRot>
                                    <p:animRot by="240000">
                                      <p:cBhvr>
                                        <p:cTn id="29" dur="200" fill="hold">
                                          <p:stCondLst>
                                            <p:cond delay="400"/>
                                          </p:stCondLst>
                                        </p:cTn>
                                        <p:tgtEl>
                                          <p:spTgt spid="27"/>
                                        </p:tgtEl>
                                        <p:attrNameLst>
                                          <p:attrName>r</p:attrName>
                                        </p:attrNameLst>
                                      </p:cBhvr>
                                    </p:animRot>
                                    <p:animRot by="-240000">
                                      <p:cBhvr>
                                        <p:cTn id="30" dur="200" fill="hold">
                                          <p:stCondLst>
                                            <p:cond delay="600"/>
                                          </p:stCondLst>
                                        </p:cTn>
                                        <p:tgtEl>
                                          <p:spTgt spid="27"/>
                                        </p:tgtEl>
                                        <p:attrNameLst>
                                          <p:attrName>r</p:attrName>
                                        </p:attrNameLst>
                                      </p:cBhvr>
                                    </p:animRot>
                                    <p:animRot by="120000">
                                      <p:cBhvr>
                                        <p:cTn id="31" dur="200" fill="hold">
                                          <p:stCondLst>
                                            <p:cond delay="800"/>
                                          </p:stCondLst>
                                        </p:cTn>
                                        <p:tgtEl>
                                          <p:spTgt spid="27"/>
                                        </p:tgtEl>
                                        <p:attrNameLst>
                                          <p:attrName>r</p:attrName>
                                        </p:attrNameLst>
                                      </p:cBhvr>
                                    </p:animRot>
                                  </p:childTnLst>
                                </p:cTn>
                              </p:par>
                              <p:par>
                                <p:cTn id="32" presetID="50" presetClass="entr" presetSubtype="0" decel="10000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1000" fill="hold"/>
                                        <p:tgtEl>
                                          <p:spTgt spid="19"/>
                                        </p:tgtEl>
                                        <p:attrNameLst>
                                          <p:attrName>ppt_w</p:attrName>
                                        </p:attrNameLst>
                                      </p:cBhvr>
                                      <p:tavLst>
                                        <p:tav tm="0">
                                          <p:val>
                                            <p:strVal val="#ppt_w+.3"/>
                                          </p:val>
                                        </p:tav>
                                        <p:tav tm="100000">
                                          <p:val>
                                            <p:strVal val="#ppt_w"/>
                                          </p:val>
                                        </p:tav>
                                      </p:tavLst>
                                    </p:anim>
                                    <p:anim calcmode="lin" valueType="num">
                                      <p:cBhvr>
                                        <p:cTn id="35" dur="1000" fill="hold"/>
                                        <p:tgtEl>
                                          <p:spTgt spid="19"/>
                                        </p:tgtEl>
                                        <p:attrNameLst>
                                          <p:attrName>ppt_h</p:attrName>
                                        </p:attrNameLst>
                                      </p:cBhvr>
                                      <p:tavLst>
                                        <p:tav tm="0">
                                          <p:val>
                                            <p:strVal val="#ppt_h"/>
                                          </p:val>
                                        </p:tav>
                                        <p:tav tm="100000">
                                          <p:val>
                                            <p:strVal val="#ppt_h"/>
                                          </p:val>
                                        </p:tav>
                                      </p:tavLst>
                                    </p:anim>
                                    <p:animEffect transition="in" filter="fade">
                                      <p:cBhvr>
                                        <p:cTn id="36" dur="1000"/>
                                        <p:tgtEl>
                                          <p:spTgt spid="19"/>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ppt_w</p:attrName>
                                        </p:attrNameLst>
                                      </p:cBhvr>
                                      <p:tavLst>
                                        <p:tav tm="0">
                                          <p:val>
                                            <p:strVal val="#ppt_w+.3"/>
                                          </p:val>
                                        </p:tav>
                                        <p:tav tm="100000">
                                          <p:val>
                                            <p:strVal val="#ppt_w"/>
                                          </p:val>
                                        </p:tav>
                                      </p:tavLst>
                                    </p:anim>
                                    <p:anim calcmode="lin" valueType="num">
                                      <p:cBhvr>
                                        <p:cTn id="40" dur="1000" fill="hold"/>
                                        <p:tgtEl>
                                          <p:spTgt spid="20"/>
                                        </p:tgtEl>
                                        <p:attrNameLst>
                                          <p:attrName>ppt_h</p:attrName>
                                        </p:attrNameLst>
                                      </p:cBhvr>
                                      <p:tavLst>
                                        <p:tav tm="0">
                                          <p:val>
                                            <p:strVal val="#ppt_h"/>
                                          </p:val>
                                        </p:tav>
                                        <p:tav tm="100000">
                                          <p:val>
                                            <p:strVal val="#ppt_h"/>
                                          </p:val>
                                        </p:tav>
                                      </p:tavLst>
                                    </p:anim>
                                    <p:animEffect transition="in" filter="fade">
                                      <p:cBhvr>
                                        <p:cTn id="41" dur="1000"/>
                                        <p:tgtEl>
                                          <p:spTgt spid="20"/>
                                        </p:tgtEl>
                                      </p:cBhvr>
                                    </p:animEffect>
                                  </p:childTnLst>
                                </p:cTn>
                              </p:par>
                              <p:par>
                                <p:cTn id="42" presetID="50" presetClass="entr" presetSubtype="0" decel="10000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1000" fill="hold"/>
                                        <p:tgtEl>
                                          <p:spTgt spid="21"/>
                                        </p:tgtEl>
                                        <p:attrNameLst>
                                          <p:attrName>ppt_w</p:attrName>
                                        </p:attrNameLst>
                                      </p:cBhvr>
                                      <p:tavLst>
                                        <p:tav tm="0">
                                          <p:val>
                                            <p:strVal val="#ppt_w+.3"/>
                                          </p:val>
                                        </p:tav>
                                        <p:tav tm="100000">
                                          <p:val>
                                            <p:strVal val="#ppt_w"/>
                                          </p:val>
                                        </p:tav>
                                      </p:tavLst>
                                    </p:anim>
                                    <p:anim calcmode="lin" valueType="num">
                                      <p:cBhvr>
                                        <p:cTn id="45" dur="1000" fill="hold"/>
                                        <p:tgtEl>
                                          <p:spTgt spid="21"/>
                                        </p:tgtEl>
                                        <p:attrNameLst>
                                          <p:attrName>ppt_h</p:attrName>
                                        </p:attrNameLst>
                                      </p:cBhvr>
                                      <p:tavLst>
                                        <p:tav tm="0">
                                          <p:val>
                                            <p:strVal val="#ppt_h"/>
                                          </p:val>
                                        </p:tav>
                                        <p:tav tm="100000">
                                          <p:val>
                                            <p:strVal val="#ppt_h"/>
                                          </p:val>
                                        </p:tav>
                                      </p:tavLst>
                                    </p:anim>
                                    <p:animEffect transition="in" filter="fade">
                                      <p:cBhvr>
                                        <p:cTn id="46" dur="1000"/>
                                        <p:tgtEl>
                                          <p:spTgt spid="21"/>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strVal val="#ppt_w+.3"/>
                                          </p:val>
                                        </p:tav>
                                        <p:tav tm="100000">
                                          <p:val>
                                            <p:strVal val="#ppt_w"/>
                                          </p:val>
                                        </p:tav>
                                      </p:tavLst>
                                    </p:anim>
                                    <p:anim calcmode="lin" valueType="num">
                                      <p:cBhvr>
                                        <p:cTn id="50" dur="1000" fill="hold"/>
                                        <p:tgtEl>
                                          <p:spTgt spid="22"/>
                                        </p:tgtEl>
                                        <p:attrNameLst>
                                          <p:attrName>ppt_h</p:attrName>
                                        </p:attrNameLst>
                                      </p:cBhvr>
                                      <p:tavLst>
                                        <p:tav tm="0">
                                          <p:val>
                                            <p:strVal val="#ppt_h"/>
                                          </p:val>
                                        </p:tav>
                                        <p:tav tm="100000">
                                          <p:val>
                                            <p:strVal val="#ppt_h"/>
                                          </p:val>
                                        </p:tav>
                                      </p:tavLst>
                                    </p:anim>
                                    <p:animEffect transition="in" filter="fade">
                                      <p:cBhvr>
                                        <p:cTn id="51" dur="1000"/>
                                        <p:tgtEl>
                                          <p:spTgt spid="22"/>
                                        </p:tgtEl>
                                      </p:cBhvr>
                                    </p:animEffect>
                                  </p:childTnLst>
                                </p:cTn>
                              </p:par>
                              <p:par>
                                <p:cTn id="52" presetID="32" presetClass="emph" presetSubtype="0" fill="hold" grpId="1" nodeType="withEffect">
                                  <p:stCondLst>
                                    <p:cond delay="0"/>
                                  </p:stCondLst>
                                  <p:childTnLst>
                                    <p:animRot by="120000">
                                      <p:cBhvr>
                                        <p:cTn id="53" dur="100" fill="hold">
                                          <p:stCondLst>
                                            <p:cond delay="0"/>
                                          </p:stCondLst>
                                        </p:cTn>
                                        <p:tgtEl>
                                          <p:spTgt spid="19"/>
                                        </p:tgtEl>
                                        <p:attrNameLst>
                                          <p:attrName>r</p:attrName>
                                        </p:attrNameLst>
                                      </p:cBhvr>
                                    </p:animRot>
                                    <p:animRot by="-240000">
                                      <p:cBhvr>
                                        <p:cTn id="54" dur="200" fill="hold">
                                          <p:stCondLst>
                                            <p:cond delay="200"/>
                                          </p:stCondLst>
                                        </p:cTn>
                                        <p:tgtEl>
                                          <p:spTgt spid="19"/>
                                        </p:tgtEl>
                                        <p:attrNameLst>
                                          <p:attrName>r</p:attrName>
                                        </p:attrNameLst>
                                      </p:cBhvr>
                                    </p:animRot>
                                    <p:animRot by="240000">
                                      <p:cBhvr>
                                        <p:cTn id="55" dur="200" fill="hold">
                                          <p:stCondLst>
                                            <p:cond delay="400"/>
                                          </p:stCondLst>
                                        </p:cTn>
                                        <p:tgtEl>
                                          <p:spTgt spid="19"/>
                                        </p:tgtEl>
                                        <p:attrNameLst>
                                          <p:attrName>r</p:attrName>
                                        </p:attrNameLst>
                                      </p:cBhvr>
                                    </p:animRot>
                                    <p:animRot by="-240000">
                                      <p:cBhvr>
                                        <p:cTn id="56" dur="200" fill="hold">
                                          <p:stCondLst>
                                            <p:cond delay="600"/>
                                          </p:stCondLst>
                                        </p:cTn>
                                        <p:tgtEl>
                                          <p:spTgt spid="19"/>
                                        </p:tgtEl>
                                        <p:attrNameLst>
                                          <p:attrName>r</p:attrName>
                                        </p:attrNameLst>
                                      </p:cBhvr>
                                    </p:animRot>
                                    <p:animRot by="120000">
                                      <p:cBhvr>
                                        <p:cTn id="57" dur="200" fill="hold">
                                          <p:stCondLst>
                                            <p:cond delay="800"/>
                                          </p:stCondLst>
                                        </p:cTn>
                                        <p:tgtEl>
                                          <p:spTgt spid="19"/>
                                        </p:tgtEl>
                                        <p:attrNameLst>
                                          <p:attrName>r</p:attrName>
                                        </p:attrNameLst>
                                      </p:cBhvr>
                                    </p:animRot>
                                  </p:childTnLst>
                                </p:cTn>
                              </p:par>
                              <p:par>
                                <p:cTn id="58" presetID="32" presetClass="emph" presetSubtype="0" fill="hold" grpId="1" nodeType="withEffect">
                                  <p:stCondLst>
                                    <p:cond delay="0"/>
                                  </p:stCondLst>
                                  <p:childTnLst>
                                    <p:animRot by="120000">
                                      <p:cBhvr>
                                        <p:cTn id="59" dur="100" fill="hold">
                                          <p:stCondLst>
                                            <p:cond delay="0"/>
                                          </p:stCondLst>
                                        </p:cTn>
                                        <p:tgtEl>
                                          <p:spTgt spid="20"/>
                                        </p:tgtEl>
                                        <p:attrNameLst>
                                          <p:attrName>r</p:attrName>
                                        </p:attrNameLst>
                                      </p:cBhvr>
                                    </p:animRot>
                                    <p:animRot by="-240000">
                                      <p:cBhvr>
                                        <p:cTn id="60" dur="200" fill="hold">
                                          <p:stCondLst>
                                            <p:cond delay="200"/>
                                          </p:stCondLst>
                                        </p:cTn>
                                        <p:tgtEl>
                                          <p:spTgt spid="20"/>
                                        </p:tgtEl>
                                        <p:attrNameLst>
                                          <p:attrName>r</p:attrName>
                                        </p:attrNameLst>
                                      </p:cBhvr>
                                    </p:animRot>
                                    <p:animRot by="240000">
                                      <p:cBhvr>
                                        <p:cTn id="61" dur="200" fill="hold">
                                          <p:stCondLst>
                                            <p:cond delay="400"/>
                                          </p:stCondLst>
                                        </p:cTn>
                                        <p:tgtEl>
                                          <p:spTgt spid="20"/>
                                        </p:tgtEl>
                                        <p:attrNameLst>
                                          <p:attrName>r</p:attrName>
                                        </p:attrNameLst>
                                      </p:cBhvr>
                                    </p:animRot>
                                    <p:animRot by="-240000">
                                      <p:cBhvr>
                                        <p:cTn id="62" dur="200" fill="hold">
                                          <p:stCondLst>
                                            <p:cond delay="600"/>
                                          </p:stCondLst>
                                        </p:cTn>
                                        <p:tgtEl>
                                          <p:spTgt spid="20"/>
                                        </p:tgtEl>
                                        <p:attrNameLst>
                                          <p:attrName>r</p:attrName>
                                        </p:attrNameLst>
                                      </p:cBhvr>
                                    </p:animRot>
                                    <p:animRot by="120000">
                                      <p:cBhvr>
                                        <p:cTn id="63" dur="200" fill="hold">
                                          <p:stCondLst>
                                            <p:cond delay="800"/>
                                          </p:stCondLst>
                                        </p:cTn>
                                        <p:tgtEl>
                                          <p:spTgt spid="20"/>
                                        </p:tgtEl>
                                        <p:attrNameLst>
                                          <p:attrName>r</p:attrName>
                                        </p:attrNameLst>
                                      </p:cBhvr>
                                    </p:animRot>
                                  </p:childTnLst>
                                </p:cTn>
                              </p:par>
                              <p:par>
                                <p:cTn id="64" presetID="32" presetClass="emph" presetSubtype="0" fill="hold" grpId="1" nodeType="withEffect">
                                  <p:stCondLst>
                                    <p:cond delay="0"/>
                                  </p:stCondLst>
                                  <p:childTnLst>
                                    <p:animRot by="120000">
                                      <p:cBhvr>
                                        <p:cTn id="65" dur="100" fill="hold">
                                          <p:stCondLst>
                                            <p:cond delay="0"/>
                                          </p:stCondLst>
                                        </p:cTn>
                                        <p:tgtEl>
                                          <p:spTgt spid="21"/>
                                        </p:tgtEl>
                                        <p:attrNameLst>
                                          <p:attrName>r</p:attrName>
                                        </p:attrNameLst>
                                      </p:cBhvr>
                                    </p:animRot>
                                    <p:animRot by="-240000">
                                      <p:cBhvr>
                                        <p:cTn id="66" dur="200" fill="hold">
                                          <p:stCondLst>
                                            <p:cond delay="200"/>
                                          </p:stCondLst>
                                        </p:cTn>
                                        <p:tgtEl>
                                          <p:spTgt spid="21"/>
                                        </p:tgtEl>
                                        <p:attrNameLst>
                                          <p:attrName>r</p:attrName>
                                        </p:attrNameLst>
                                      </p:cBhvr>
                                    </p:animRot>
                                    <p:animRot by="240000">
                                      <p:cBhvr>
                                        <p:cTn id="67" dur="200" fill="hold">
                                          <p:stCondLst>
                                            <p:cond delay="400"/>
                                          </p:stCondLst>
                                        </p:cTn>
                                        <p:tgtEl>
                                          <p:spTgt spid="21"/>
                                        </p:tgtEl>
                                        <p:attrNameLst>
                                          <p:attrName>r</p:attrName>
                                        </p:attrNameLst>
                                      </p:cBhvr>
                                    </p:animRot>
                                    <p:animRot by="-240000">
                                      <p:cBhvr>
                                        <p:cTn id="68" dur="200" fill="hold">
                                          <p:stCondLst>
                                            <p:cond delay="600"/>
                                          </p:stCondLst>
                                        </p:cTn>
                                        <p:tgtEl>
                                          <p:spTgt spid="21"/>
                                        </p:tgtEl>
                                        <p:attrNameLst>
                                          <p:attrName>r</p:attrName>
                                        </p:attrNameLst>
                                      </p:cBhvr>
                                    </p:animRot>
                                    <p:animRot by="120000">
                                      <p:cBhvr>
                                        <p:cTn id="69" dur="200" fill="hold">
                                          <p:stCondLst>
                                            <p:cond delay="800"/>
                                          </p:stCondLst>
                                        </p:cTn>
                                        <p:tgtEl>
                                          <p:spTgt spid="21"/>
                                        </p:tgtEl>
                                        <p:attrNameLst>
                                          <p:attrName>r</p:attrName>
                                        </p:attrNameLst>
                                      </p:cBhvr>
                                    </p:animRot>
                                  </p:childTnLst>
                                </p:cTn>
                              </p:par>
                              <p:par>
                                <p:cTn id="70" presetID="32" presetClass="emph" presetSubtype="0" fill="hold" grpId="1" nodeType="withEffect">
                                  <p:stCondLst>
                                    <p:cond delay="0"/>
                                  </p:stCondLst>
                                  <p:childTnLst>
                                    <p:animRot by="120000">
                                      <p:cBhvr>
                                        <p:cTn id="71" dur="100" fill="hold">
                                          <p:stCondLst>
                                            <p:cond delay="0"/>
                                          </p:stCondLst>
                                        </p:cTn>
                                        <p:tgtEl>
                                          <p:spTgt spid="22"/>
                                        </p:tgtEl>
                                        <p:attrNameLst>
                                          <p:attrName>r</p:attrName>
                                        </p:attrNameLst>
                                      </p:cBhvr>
                                    </p:animRot>
                                    <p:animRot by="-240000">
                                      <p:cBhvr>
                                        <p:cTn id="72" dur="200" fill="hold">
                                          <p:stCondLst>
                                            <p:cond delay="200"/>
                                          </p:stCondLst>
                                        </p:cTn>
                                        <p:tgtEl>
                                          <p:spTgt spid="22"/>
                                        </p:tgtEl>
                                        <p:attrNameLst>
                                          <p:attrName>r</p:attrName>
                                        </p:attrNameLst>
                                      </p:cBhvr>
                                    </p:animRot>
                                    <p:animRot by="240000">
                                      <p:cBhvr>
                                        <p:cTn id="73" dur="200" fill="hold">
                                          <p:stCondLst>
                                            <p:cond delay="400"/>
                                          </p:stCondLst>
                                        </p:cTn>
                                        <p:tgtEl>
                                          <p:spTgt spid="22"/>
                                        </p:tgtEl>
                                        <p:attrNameLst>
                                          <p:attrName>r</p:attrName>
                                        </p:attrNameLst>
                                      </p:cBhvr>
                                    </p:animRot>
                                    <p:animRot by="-240000">
                                      <p:cBhvr>
                                        <p:cTn id="74" dur="200" fill="hold">
                                          <p:stCondLst>
                                            <p:cond delay="600"/>
                                          </p:stCondLst>
                                        </p:cTn>
                                        <p:tgtEl>
                                          <p:spTgt spid="22"/>
                                        </p:tgtEl>
                                        <p:attrNameLst>
                                          <p:attrName>r</p:attrName>
                                        </p:attrNameLst>
                                      </p:cBhvr>
                                    </p:animRot>
                                    <p:animRot by="120000">
                                      <p:cBhvr>
                                        <p:cTn id="75" dur="200" fill="hold">
                                          <p:stCondLst>
                                            <p:cond delay="800"/>
                                          </p:stCondLst>
                                        </p:cTn>
                                        <p:tgtEl>
                                          <p:spTgt spid="22"/>
                                        </p:tgtEl>
                                        <p:attrNameLst>
                                          <p:attrName>r</p:attrName>
                                        </p:attrNameLst>
                                      </p:cBhvr>
                                    </p:animRot>
                                  </p:childTnLst>
                                </p:cTn>
                              </p:par>
                              <p:par>
                                <p:cTn id="76" presetID="10" presetClass="entr" presetSubtype="0" fill="hold"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32" presetClass="emph" presetSubtype="0" fill="hold" nodeType="withEffect">
                                  <p:stCondLst>
                                    <p:cond delay="0"/>
                                  </p:stCondLst>
                                  <p:childTnLst>
                                    <p:animRot by="120000">
                                      <p:cBhvr>
                                        <p:cTn id="80" dur="100" fill="hold">
                                          <p:stCondLst>
                                            <p:cond delay="0"/>
                                          </p:stCondLst>
                                        </p:cTn>
                                        <p:tgtEl>
                                          <p:spTgt spid="30"/>
                                        </p:tgtEl>
                                        <p:attrNameLst>
                                          <p:attrName>r</p:attrName>
                                        </p:attrNameLst>
                                      </p:cBhvr>
                                    </p:animRot>
                                    <p:animRot by="-240000">
                                      <p:cBhvr>
                                        <p:cTn id="81" dur="200" fill="hold">
                                          <p:stCondLst>
                                            <p:cond delay="200"/>
                                          </p:stCondLst>
                                        </p:cTn>
                                        <p:tgtEl>
                                          <p:spTgt spid="30"/>
                                        </p:tgtEl>
                                        <p:attrNameLst>
                                          <p:attrName>r</p:attrName>
                                        </p:attrNameLst>
                                      </p:cBhvr>
                                    </p:animRot>
                                    <p:animRot by="240000">
                                      <p:cBhvr>
                                        <p:cTn id="82" dur="200" fill="hold">
                                          <p:stCondLst>
                                            <p:cond delay="400"/>
                                          </p:stCondLst>
                                        </p:cTn>
                                        <p:tgtEl>
                                          <p:spTgt spid="30"/>
                                        </p:tgtEl>
                                        <p:attrNameLst>
                                          <p:attrName>r</p:attrName>
                                        </p:attrNameLst>
                                      </p:cBhvr>
                                    </p:animRot>
                                    <p:animRot by="-240000">
                                      <p:cBhvr>
                                        <p:cTn id="83" dur="200" fill="hold">
                                          <p:stCondLst>
                                            <p:cond delay="600"/>
                                          </p:stCondLst>
                                        </p:cTn>
                                        <p:tgtEl>
                                          <p:spTgt spid="30"/>
                                        </p:tgtEl>
                                        <p:attrNameLst>
                                          <p:attrName>r</p:attrName>
                                        </p:attrNameLst>
                                      </p:cBhvr>
                                    </p:animRot>
                                    <p:animRot by="120000">
                                      <p:cBhvr>
                                        <p:cTn id="84" dur="200" fill="hold">
                                          <p:stCondLst>
                                            <p:cond delay="800"/>
                                          </p:stCondLst>
                                        </p:cTn>
                                        <p:tgtEl>
                                          <p:spTgt spid="30"/>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50" presetClass="entr" presetSubtype="0" decel="100000" fill="hold" grpId="2" nodeType="click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1000" fill="hold"/>
                                        <p:tgtEl>
                                          <p:spTgt spid="26"/>
                                        </p:tgtEl>
                                        <p:attrNameLst>
                                          <p:attrName>ppt_w</p:attrName>
                                        </p:attrNameLst>
                                      </p:cBhvr>
                                      <p:tavLst>
                                        <p:tav tm="0">
                                          <p:val>
                                            <p:strVal val="#ppt_w+.3"/>
                                          </p:val>
                                        </p:tav>
                                        <p:tav tm="100000">
                                          <p:val>
                                            <p:strVal val="#ppt_w"/>
                                          </p:val>
                                        </p:tav>
                                      </p:tavLst>
                                    </p:anim>
                                    <p:anim calcmode="lin" valueType="num">
                                      <p:cBhvr>
                                        <p:cTn id="90" dur="1000" fill="hold"/>
                                        <p:tgtEl>
                                          <p:spTgt spid="26"/>
                                        </p:tgtEl>
                                        <p:attrNameLst>
                                          <p:attrName>ppt_h</p:attrName>
                                        </p:attrNameLst>
                                      </p:cBhvr>
                                      <p:tavLst>
                                        <p:tav tm="0">
                                          <p:val>
                                            <p:strVal val="#ppt_h"/>
                                          </p:val>
                                        </p:tav>
                                        <p:tav tm="100000">
                                          <p:val>
                                            <p:strVal val="#ppt_h"/>
                                          </p:val>
                                        </p:tav>
                                      </p:tavLst>
                                    </p:anim>
                                    <p:animEffect transition="in" filter="fade">
                                      <p:cBhvr>
                                        <p:cTn id="91" dur="1000"/>
                                        <p:tgtEl>
                                          <p:spTgt spid="26"/>
                                        </p:tgtEl>
                                      </p:cBhvr>
                                    </p:animEffect>
                                  </p:childTnLst>
                                </p:cTn>
                              </p:par>
                              <p:par>
                                <p:cTn id="92" presetID="32" presetClass="emph" presetSubtype="0" fill="hold" grpId="1" nodeType="withEffect">
                                  <p:stCondLst>
                                    <p:cond delay="0"/>
                                  </p:stCondLst>
                                  <p:childTnLst>
                                    <p:animRot by="120000">
                                      <p:cBhvr>
                                        <p:cTn id="93" dur="100" fill="hold">
                                          <p:stCondLst>
                                            <p:cond delay="0"/>
                                          </p:stCondLst>
                                        </p:cTn>
                                        <p:tgtEl>
                                          <p:spTgt spid="26"/>
                                        </p:tgtEl>
                                        <p:attrNameLst>
                                          <p:attrName>r</p:attrName>
                                        </p:attrNameLst>
                                      </p:cBhvr>
                                    </p:animRot>
                                    <p:animRot by="-240000">
                                      <p:cBhvr>
                                        <p:cTn id="94" dur="200" fill="hold">
                                          <p:stCondLst>
                                            <p:cond delay="200"/>
                                          </p:stCondLst>
                                        </p:cTn>
                                        <p:tgtEl>
                                          <p:spTgt spid="26"/>
                                        </p:tgtEl>
                                        <p:attrNameLst>
                                          <p:attrName>r</p:attrName>
                                        </p:attrNameLst>
                                      </p:cBhvr>
                                    </p:animRot>
                                    <p:animRot by="240000">
                                      <p:cBhvr>
                                        <p:cTn id="95" dur="200" fill="hold">
                                          <p:stCondLst>
                                            <p:cond delay="400"/>
                                          </p:stCondLst>
                                        </p:cTn>
                                        <p:tgtEl>
                                          <p:spTgt spid="26"/>
                                        </p:tgtEl>
                                        <p:attrNameLst>
                                          <p:attrName>r</p:attrName>
                                        </p:attrNameLst>
                                      </p:cBhvr>
                                    </p:animRot>
                                    <p:animRot by="-240000">
                                      <p:cBhvr>
                                        <p:cTn id="96" dur="200" fill="hold">
                                          <p:stCondLst>
                                            <p:cond delay="600"/>
                                          </p:stCondLst>
                                        </p:cTn>
                                        <p:tgtEl>
                                          <p:spTgt spid="26"/>
                                        </p:tgtEl>
                                        <p:attrNameLst>
                                          <p:attrName>r</p:attrName>
                                        </p:attrNameLst>
                                      </p:cBhvr>
                                    </p:animRot>
                                    <p:animRot by="120000">
                                      <p:cBhvr>
                                        <p:cTn id="97" dur="200" fill="hold">
                                          <p:stCondLst>
                                            <p:cond delay="800"/>
                                          </p:stCondLst>
                                        </p:cTn>
                                        <p:tgtEl>
                                          <p:spTgt spid="26"/>
                                        </p:tgtEl>
                                        <p:attrNameLst>
                                          <p:attrName>r</p:attrName>
                                        </p:attrNameLst>
                                      </p:cBhvr>
                                    </p:animRo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8">
                                            <p:txEl>
                                              <p:pRg st="1" end="1"/>
                                            </p:txEl>
                                          </p:spTgt>
                                        </p:tgtEl>
                                        <p:attrNameLst>
                                          <p:attrName>style.visibility</p:attrName>
                                        </p:attrNameLst>
                                      </p:cBhvr>
                                      <p:to>
                                        <p:strVal val="visible"/>
                                      </p:to>
                                    </p:set>
                                    <p:animEffect transition="in" filter="fade">
                                      <p:cBhvr>
                                        <p:cTn id="102" dur="500"/>
                                        <p:tgtEl>
                                          <p:spTgt spid="18">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0" presetClass="entr" presetSubtype="0" decel="100000" fill="hold" grpId="2" nodeType="clickEffect">
                                  <p:stCondLst>
                                    <p:cond delay="0"/>
                                  </p:stCondLst>
                                  <p:childTnLst>
                                    <p:set>
                                      <p:cBhvr>
                                        <p:cTn id="106" dur="1" fill="hold">
                                          <p:stCondLst>
                                            <p:cond delay="0"/>
                                          </p:stCondLst>
                                        </p:cTn>
                                        <p:tgtEl>
                                          <p:spTgt spid="31"/>
                                        </p:tgtEl>
                                        <p:attrNameLst>
                                          <p:attrName>style.visibility</p:attrName>
                                        </p:attrNameLst>
                                      </p:cBhvr>
                                      <p:to>
                                        <p:strVal val="visible"/>
                                      </p:to>
                                    </p:set>
                                    <p:anim calcmode="lin" valueType="num">
                                      <p:cBhvr>
                                        <p:cTn id="107" dur="1000" fill="hold"/>
                                        <p:tgtEl>
                                          <p:spTgt spid="31"/>
                                        </p:tgtEl>
                                        <p:attrNameLst>
                                          <p:attrName>ppt_w</p:attrName>
                                        </p:attrNameLst>
                                      </p:cBhvr>
                                      <p:tavLst>
                                        <p:tav tm="0">
                                          <p:val>
                                            <p:strVal val="#ppt_w+.3"/>
                                          </p:val>
                                        </p:tav>
                                        <p:tav tm="100000">
                                          <p:val>
                                            <p:strVal val="#ppt_w"/>
                                          </p:val>
                                        </p:tav>
                                      </p:tavLst>
                                    </p:anim>
                                    <p:anim calcmode="lin" valueType="num">
                                      <p:cBhvr>
                                        <p:cTn id="108" dur="1000" fill="hold"/>
                                        <p:tgtEl>
                                          <p:spTgt spid="31"/>
                                        </p:tgtEl>
                                        <p:attrNameLst>
                                          <p:attrName>ppt_h</p:attrName>
                                        </p:attrNameLst>
                                      </p:cBhvr>
                                      <p:tavLst>
                                        <p:tav tm="0">
                                          <p:val>
                                            <p:strVal val="#ppt_h"/>
                                          </p:val>
                                        </p:tav>
                                        <p:tav tm="100000">
                                          <p:val>
                                            <p:strVal val="#ppt_h"/>
                                          </p:val>
                                        </p:tav>
                                      </p:tavLst>
                                    </p:anim>
                                    <p:animEffect transition="in" filter="fade">
                                      <p:cBhvr>
                                        <p:cTn id="109" dur="1000"/>
                                        <p:tgtEl>
                                          <p:spTgt spid="31"/>
                                        </p:tgtEl>
                                      </p:cBhvr>
                                    </p:animEffect>
                                  </p:childTnLst>
                                </p:cTn>
                              </p:par>
                              <p:par>
                                <p:cTn id="110" presetID="32" presetClass="emph" presetSubtype="0" fill="hold" grpId="1" nodeType="withEffect">
                                  <p:stCondLst>
                                    <p:cond delay="0"/>
                                  </p:stCondLst>
                                  <p:childTnLst>
                                    <p:animRot by="120000">
                                      <p:cBhvr>
                                        <p:cTn id="111" dur="100" fill="hold">
                                          <p:stCondLst>
                                            <p:cond delay="0"/>
                                          </p:stCondLst>
                                        </p:cTn>
                                        <p:tgtEl>
                                          <p:spTgt spid="31"/>
                                        </p:tgtEl>
                                        <p:attrNameLst>
                                          <p:attrName>r</p:attrName>
                                        </p:attrNameLst>
                                      </p:cBhvr>
                                    </p:animRot>
                                    <p:animRot by="-240000">
                                      <p:cBhvr>
                                        <p:cTn id="112" dur="200" fill="hold">
                                          <p:stCondLst>
                                            <p:cond delay="200"/>
                                          </p:stCondLst>
                                        </p:cTn>
                                        <p:tgtEl>
                                          <p:spTgt spid="31"/>
                                        </p:tgtEl>
                                        <p:attrNameLst>
                                          <p:attrName>r</p:attrName>
                                        </p:attrNameLst>
                                      </p:cBhvr>
                                    </p:animRot>
                                    <p:animRot by="240000">
                                      <p:cBhvr>
                                        <p:cTn id="113" dur="200" fill="hold">
                                          <p:stCondLst>
                                            <p:cond delay="400"/>
                                          </p:stCondLst>
                                        </p:cTn>
                                        <p:tgtEl>
                                          <p:spTgt spid="31"/>
                                        </p:tgtEl>
                                        <p:attrNameLst>
                                          <p:attrName>r</p:attrName>
                                        </p:attrNameLst>
                                      </p:cBhvr>
                                    </p:animRot>
                                    <p:animRot by="-240000">
                                      <p:cBhvr>
                                        <p:cTn id="114" dur="200" fill="hold">
                                          <p:stCondLst>
                                            <p:cond delay="600"/>
                                          </p:stCondLst>
                                        </p:cTn>
                                        <p:tgtEl>
                                          <p:spTgt spid="31"/>
                                        </p:tgtEl>
                                        <p:attrNameLst>
                                          <p:attrName>r</p:attrName>
                                        </p:attrNameLst>
                                      </p:cBhvr>
                                    </p:animRot>
                                    <p:animRot by="120000">
                                      <p:cBhvr>
                                        <p:cTn id="115" dur="200" fill="hold">
                                          <p:stCondLst>
                                            <p:cond delay="800"/>
                                          </p:stCondLst>
                                        </p:cTn>
                                        <p:tgtEl>
                                          <p:spTgt spid="31"/>
                                        </p:tgtEl>
                                        <p:attrNameLst>
                                          <p:attrName>r</p:attrName>
                                        </p:attrNameLst>
                                      </p:cBhvr>
                                    </p:animRot>
                                  </p:childTnLst>
                                </p:cTn>
                              </p:par>
                            </p:childTnLst>
                          </p:cTn>
                        </p:par>
                      </p:childTnLst>
                    </p:cTn>
                  </p:par>
                  <p:par>
                    <p:cTn id="116" fill="hold">
                      <p:stCondLst>
                        <p:cond delay="indefinite"/>
                      </p:stCondLst>
                      <p:childTnLst>
                        <p:par>
                          <p:cTn id="117" fill="hold">
                            <p:stCondLst>
                              <p:cond delay="0"/>
                            </p:stCondLst>
                            <p:childTnLst>
                              <p:par>
                                <p:cTn id="118" presetID="50" presetClass="entr" presetSubtype="0" decel="100000" fill="hold" grpId="0" nodeType="clickEffect">
                                  <p:stCondLst>
                                    <p:cond delay="0"/>
                                  </p:stCondLst>
                                  <p:childTnLst>
                                    <p:set>
                                      <p:cBhvr>
                                        <p:cTn id="119" dur="1" fill="hold">
                                          <p:stCondLst>
                                            <p:cond delay="0"/>
                                          </p:stCondLst>
                                        </p:cTn>
                                        <p:tgtEl>
                                          <p:spTgt spid="24"/>
                                        </p:tgtEl>
                                        <p:attrNameLst>
                                          <p:attrName>style.visibility</p:attrName>
                                        </p:attrNameLst>
                                      </p:cBhvr>
                                      <p:to>
                                        <p:strVal val="visible"/>
                                      </p:to>
                                    </p:set>
                                    <p:anim calcmode="lin" valueType="num">
                                      <p:cBhvr>
                                        <p:cTn id="120" dur="1000" fill="hold"/>
                                        <p:tgtEl>
                                          <p:spTgt spid="24"/>
                                        </p:tgtEl>
                                        <p:attrNameLst>
                                          <p:attrName>ppt_w</p:attrName>
                                        </p:attrNameLst>
                                      </p:cBhvr>
                                      <p:tavLst>
                                        <p:tav tm="0">
                                          <p:val>
                                            <p:strVal val="#ppt_w+.3"/>
                                          </p:val>
                                        </p:tav>
                                        <p:tav tm="100000">
                                          <p:val>
                                            <p:strVal val="#ppt_w"/>
                                          </p:val>
                                        </p:tav>
                                      </p:tavLst>
                                    </p:anim>
                                    <p:anim calcmode="lin" valueType="num">
                                      <p:cBhvr>
                                        <p:cTn id="121" dur="1000" fill="hold"/>
                                        <p:tgtEl>
                                          <p:spTgt spid="24"/>
                                        </p:tgtEl>
                                        <p:attrNameLst>
                                          <p:attrName>ppt_h</p:attrName>
                                        </p:attrNameLst>
                                      </p:cBhvr>
                                      <p:tavLst>
                                        <p:tav tm="0">
                                          <p:val>
                                            <p:strVal val="#ppt_h"/>
                                          </p:val>
                                        </p:tav>
                                        <p:tav tm="100000">
                                          <p:val>
                                            <p:strVal val="#ppt_h"/>
                                          </p:val>
                                        </p:tav>
                                      </p:tavLst>
                                    </p:anim>
                                    <p:animEffect transition="in" filter="fade">
                                      <p:cBhvr>
                                        <p:cTn id="122" dur="1000"/>
                                        <p:tgtEl>
                                          <p:spTgt spid="24"/>
                                        </p:tgtEl>
                                      </p:cBhvr>
                                    </p:animEffect>
                                  </p:childTnLst>
                                </p:cTn>
                              </p:par>
                              <p:par>
                                <p:cTn id="123" presetID="32" presetClass="emph" presetSubtype="0" fill="hold" grpId="1" nodeType="withEffect">
                                  <p:stCondLst>
                                    <p:cond delay="0"/>
                                  </p:stCondLst>
                                  <p:childTnLst>
                                    <p:animRot by="120000">
                                      <p:cBhvr>
                                        <p:cTn id="124" dur="100" fill="hold">
                                          <p:stCondLst>
                                            <p:cond delay="0"/>
                                          </p:stCondLst>
                                        </p:cTn>
                                        <p:tgtEl>
                                          <p:spTgt spid="24"/>
                                        </p:tgtEl>
                                        <p:attrNameLst>
                                          <p:attrName>r</p:attrName>
                                        </p:attrNameLst>
                                      </p:cBhvr>
                                    </p:animRot>
                                    <p:animRot by="-240000">
                                      <p:cBhvr>
                                        <p:cTn id="125" dur="200" fill="hold">
                                          <p:stCondLst>
                                            <p:cond delay="200"/>
                                          </p:stCondLst>
                                        </p:cTn>
                                        <p:tgtEl>
                                          <p:spTgt spid="24"/>
                                        </p:tgtEl>
                                        <p:attrNameLst>
                                          <p:attrName>r</p:attrName>
                                        </p:attrNameLst>
                                      </p:cBhvr>
                                    </p:animRot>
                                    <p:animRot by="240000">
                                      <p:cBhvr>
                                        <p:cTn id="126" dur="200" fill="hold">
                                          <p:stCondLst>
                                            <p:cond delay="400"/>
                                          </p:stCondLst>
                                        </p:cTn>
                                        <p:tgtEl>
                                          <p:spTgt spid="24"/>
                                        </p:tgtEl>
                                        <p:attrNameLst>
                                          <p:attrName>r</p:attrName>
                                        </p:attrNameLst>
                                      </p:cBhvr>
                                    </p:animRot>
                                    <p:animRot by="-240000">
                                      <p:cBhvr>
                                        <p:cTn id="127" dur="200" fill="hold">
                                          <p:stCondLst>
                                            <p:cond delay="600"/>
                                          </p:stCondLst>
                                        </p:cTn>
                                        <p:tgtEl>
                                          <p:spTgt spid="24"/>
                                        </p:tgtEl>
                                        <p:attrNameLst>
                                          <p:attrName>r</p:attrName>
                                        </p:attrNameLst>
                                      </p:cBhvr>
                                    </p:animRot>
                                    <p:animRot by="120000">
                                      <p:cBhvr>
                                        <p:cTn id="128" dur="200" fill="hold">
                                          <p:stCondLst>
                                            <p:cond delay="800"/>
                                          </p:stCondLst>
                                        </p:cTn>
                                        <p:tgtEl>
                                          <p:spTgt spid="24"/>
                                        </p:tgtEl>
                                        <p:attrNameLst>
                                          <p:attrName>r</p:attrName>
                                        </p:attrNameLst>
                                      </p:cBhvr>
                                    </p:animRo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18">
                                            <p:txEl>
                                              <p:pRg st="2" end="2"/>
                                            </p:txEl>
                                          </p:spTgt>
                                        </p:tgtEl>
                                        <p:attrNameLst>
                                          <p:attrName>style.visibility</p:attrName>
                                        </p:attrNameLst>
                                      </p:cBhvr>
                                      <p:to>
                                        <p:strVal val="visible"/>
                                      </p:to>
                                    </p:set>
                                    <p:animEffect transition="in" filter="fade">
                                      <p:cBhvr>
                                        <p:cTn id="133" dur="500"/>
                                        <p:tgtEl>
                                          <p:spTgt spid="18">
                                            <p:txEl>
                                              <p:pRg st="2" end="2"/>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37" presetClass="exit" presetSubtype="0" fill="hold" grpId="2" nodeType="clickEffect">
                                  <p:stCondLst>
                                    <p:cond delay="0"/>
                                  </p:stCondLst>
                                  <p:childTnLst>
                                    <p:animEffect transition="out" filter="fade">
                                      <p:cBhvr>
                                        <p:cTn id="137" dur="1000"/>
                                        <p:tgtEl>
                                          <p:spTgt spid="19"/>
                                        </p:tgtEl>
                                      </p:cBhvr>
                                    </p:animEffect>
                                    <p:anim calcmode="lin" valueType="num">
                                      <p:cBhvr>
                                        <p:cTn id="138" dur="1000"/>
                                        <p:tgtEl>
                                          <p:spTgt spid="19"/>
                                        </p:tgtEl>
                                        <p:attrNameLst>
                                          <p:attrName>ppt_x</p:attrName>
                                        </p:attrNameLst>
                                      </p:cBhvr>
                                      <p:tavLst>
                                        <p:tav tm="0">
                                          <p:val>
                                            <p:strVal val="ppt_x"/>
                                          </p:val>
                                        </p:tav>
                                        <p:tav tm="100000">
                                          <p:val>
                                            <p:strVal val="ppt_x"/>
                                          </p:val>
                                        </p:tav>
                                      </p:tavLst>
                                    </p:anim>
                                    <p:anim calcmode="lin" valueType="num">
                                      <p:cBhvr>
                                        <p:cTn id="139" dur="100" decel="100000"/>
                                        <p:tgtEl>
                                          <p:spTgt spid="19"/>
                                        </p:tgtEl>
                                        <p:attrNameLst>
                                          <p:attrName>ppt_y</p:attrName>
                                        </p:attrNameLst>
                                      </p:cBhvr>
                                      <p:tavLst>
                                        <p:tav tm="0">
                                          <p:val>
                                            <p:strVal val="ppt_y"/>
                                          </p:val>
                                        </p:tav>
                                        <p:tav tm="100000">
                                          <p:val>
                                            <p:strVal val="ppt_y-.03"/>
                                          </p:val>
                                        </p:tav>
                                      </p:tavLst>
                                    </p:anim>
                                    <p:anim calcmode="lin" valueType="num">
                                      <p:cBhvr>
                                        <p:cTn id="140" dur="900" accel="100000">
                                          <p:stCondLst>
                                            <p:cond delay="100"/>
                                          </p:stCondLst>
                                        </p:cTn>
                                        <p:tgtEl>
                                          <p:spTgt spid="19"/>
                                        </p:tgtEl>
                                        <p:attrNameLst>
                                          <p:attrName>ppt_y</p:attrName>
                                        </p:attrNameLst>
                                      </p:cBhvr>
                                      <p:tavLst>
                                        <p:tav tm="0">
                                          <p:val>
                                            <p:strVal val="ppt_y"/>
                                          </p:val>
                                        </p:tav>
                                        <p:tav tm="100000">
                                          <p:val>
                                            <p:strVal val="ppt_y+1"/>
                                          </p:val>
                                        </p:tav>
                                      </p:tavLst>
                                    </p:anim>
                                    <p:set>
                                      <p:cBhvr>
                                        <p:cTn id="141" dur="1" fill="hold">
                                          <p:stCondLst>
                                            <p:cond delay="999"/>
                                          </p:stCondLst>
                                        </p:cTn>
                                        <p:tgtEl>
                                          <p:spTgt spid="19"/>
                                        </p:tgtEl>
                                        <p:attrNameLst>
                                          <p:attrName>style.visibility</p:attrName>
                                        </p:attrNameLst>
                                      </p:cBhvr>
                                      <p:to>
                                        <p:strVal val="hidden"/>
                                      </p:to>
                                    </p:set>
                                  </p:childTnLst>
                                </p:cTn>
                              </p:par>
                            </p:childTnLst>
                          </p:cTn>
                        </p:par>
                        <p:par>
                          <p:cTn id="142" fill="hold">
                            <p:stCondLst>
                              <p:cond delay="1000"/>
                            </p:stCondLst>
                            <p:childTnLst>
                              <p:par>
                                <p:cTn id="143" presetID="50" presetClass="entr" presetSubtype="0" decel="100000" fill="hold" grpId="0" nodeType="afterEffect">
                                  <p:stCondLst>
                                    <p:cond delay="0"/>
                                  </p:stCondLst>
                                  <p:childTnLst>
                                    <p:set>
                                      <p:cBhvr>
                                        <p:cTn id="144" dur="1" fill="hold">
                                          <p:stCondLst>
                                            <p:cond delay="0"/>
                                          </p:stCondLst>
                                        </p:cTn>
                                        <p:tgtEl>
                                          <p:spTgt spid="32"/>
                                        </p:tgtEl>
                                        <p:attrNameLst>
                                          <p:attrName>style.visibility</p:attrName>
                                        </p:attrNameLst>
                                      </p:cBhvr>
                                      <p:to>
                                        <p:strVal val="visible"/>
                                      </p:to>
                                    </p:set>
                                    <p:anim calcmode="lin" valueType="num">
                                      <p:cBhvr>
                                        <p:cTn id="145" dur="1000" fill="hold"/>
                                        <p:tgtEl>
                                          <p:spTgt spid="32"/>
                                        </p:tgtEl>
                                        <p:attrNameLst>
                                          <p:attrName>ppt_w</p:attrName>
                                        </p:attrNameLst>
                                      </p:cBhvr>
                                      <p:tavLst>
                                        <p:tav tm="0">
                                          <p:val>
                                            <p:strVal val="#ppt_w+.3"/>
                                          </p:val>
                                        </p:tav>
                                        <p:tav tm="100000">
                                          <p:val>
                                            <p:strVal val="#ppt_w"/>
                                          </p:val>
                                        </p:tav>
                                      </p:tavLst>
                                    </p:anim>
                                    <p:anim calcmode="lin" valueType="num">
                                      <p:cBhvr>
                                        <p:cTn id="146" dur="1000" fill="hold"/>
                                        <p:tgtEl>
                                          <p:spTgt spid="32"/>
                                        </p:tgtEl>
                                        <p:attrNameLst>
                                          <p:attrName>ppt_h</p:attrName>
                                        </p:attrNameLst>
                                      </p:cBhvr>
                                      <p:tavLst>
                                        <p:tav tm="0">
                                          <p:val>
                                            <p:strVal val="#ppt_h"/>
                                          </p:val>
                                        </p:tav>
                                        <p:tav tm="100000">
                                          <p:val>
                                            <p:strVal val="#ppt_h"/>
                                          </p:val>
                                        </p:tav>
                                      </p:tavLst>
                                    </p:anim>
                                    <p:animEffect transition="in" filter="fade">
                                      <p:cBhvr>
                                        <p:cTn id="147" dur="1000"/>
                                        <p:tgtEl>
                                          <p:spTgt spid="32"/>
                                        </p:tgtEl>
                                      </p:cBhvr>
                                    </p:animEffect>
                                  </p:childTnLst>
                                </p:cTn>
                              </p:par>
                              <p:par>
                                <p:cTn id="148" presetID="32" presetClass="emph" presetSubtype="0" fill="hold" grpId="1" nodeType="withEffect">
                                  <p:stCondLst>
                                    <p:cond delay="0"/>
                                  </p:stCondLst>
                                  <p:childTnLst>
                                    <p:animRot by="120000">
                                      <p:cBhvr>
                                        <p:cTn id="149" dur="100" fill="hold">
                                          <p:stCondLst>
                                            <p:cond delay="0"/>
                                          </p:stCondLst>
                                        </p:cTn>
                                        <p:tgtEl>
                                          <p:spTgt spid="32"/>
                                        </p:tgtEl>
                                        <p:attrNameLst>
                                          <p:attrName>r</p:attrName>
                                        </p:attrNameLst>
                                      </p:cBhvr>
                                    </p:animRot>
                                    <p:animRot by="-240000">
                                      <p:cBhvr>
                                        <p:cTn id="150" dur="200" fill="hold">
                                          <p:stCondLst>
                                            <p:cond delay="200"/>
                                          </p:stCondLst>
                                        </p:cTn>
                                        <p:tgtEl>
                                          <p:spTgt spid="32"/>
                                        </p:tgtEl>
                                        <p:attrNameLst>
                                          <p:attrName>r</p:attrName>
                                        </p:attrNameLst>
                                      </p:cBhvr>
                                    </p:animRot>
                                    <p:animRot by="240000">
                                      <p:cBhvr>
                                        <p:cTn id="151" dur="200" fill="hold">
                                          <p:stCondLst>
                                            <p:cond delay="400"/>
                                          </p:stCondLst>
                                        </p:cTn>
                                        <p:tgtEl>
                                          <p:spTgt spid="32"/>
                                        </p:tgtEl>
                                        <p:attrNameLst>
                                          <p:attrName>r</p:attrName>
                                        </p:attrNameLst>
                                      </p:cBhvr>
                                    </p:animRot>
                                    <p:animRot by="-240000">
                                      <p:cBhvr>
                                        <p:cTn id="152" dur="200" fill="hold">
                                          <p:stCondLst>
                                            <p:cond delay="600"/>
                                          </p:stCondLst>
                                        </p:cTn>
                                        <p:tgtEl>
                                          <p:spTgt spid="32"/>
                                        </p:tgtEl>
                                        <p:attrNameLst>
                                          <p:attrName>r</p:attrName>
                                        </p:attrNameLst>
                                      </p:cBhvr>
                                    </p:animRot>
                                    <p:animRot by="120000">
                                      <p:cBhvr>
                                        <p:cTn id="153" dur="200" fill="hold">
                                          <p:stCondLst>
                                            <p:cond delay="8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9" grpId="2"/>
      <p:bldP spid="20" grpId="0"/>
      <p:bldP spid="20" grpId="1"/>
      <p:bldP spid="21" grpId="0"/>
      <p:bldP spid="21" grpId="1"/>
      <p:bldP spid="22" grpId="0"/>
      <p:bldP spid="22" grpId="1"/>
      <p:bldP spid="24" grpId="0"/>
      <p:bldP spid="24" grpId="1"/>
      <p:bldP spid="25" grpId="0"/>
      <p:bldP spid="25" grpId="1"/>
      <p:bldP spid="26" grpId="1"/>
      <p:bldP spid="26" grpId="2"/>
      <p:bldP spid="27" grpId="0" animBg="1"/>
      <p:bldP spid="27" grpId="1" animBg="1"/>
      <p:bldP spid="31" grpId="1" animBg="1"/>
      <p:bldP spid="31" grpId="2" animBg="1"/>
      <p:bldP spid="32" grpId="0"/>
      <p:bldP spid="3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3215E-1DC7-0933-7B5B-9A8D0508BA9C}"/>
              </a:ext>
            </a:extLst>
          </p:cNvPr>
          <p:cNvSpPr>
            <a:spLocks noGrp="1"/>
          </p:cNvSpPr>
          <p:nvPr>
            <p:ph type="title"/>
          </p:nvPr>
        </p:nvSpPr>
        <p:spPr>
          <a:xfrm>
            <a:off x="0" y="-30293"/>
            <a:ext cx="12192000" cy="1325563"/>
          </a:xfrm>
        </p:spPr>
        <p:txBody>
          <a:bodyPr>
            <a:normAutofit/>
          </a:bodyPr>
          <a:lstStyle/>
          <a:p>
            <a:r>
              <a:rPr lang="en-US" sz="4000" dirty="0"/>
              <a:t>Pass-by-value in Python: One Implementation</a:t>
            </a:r>
          </a:p>
        </p:txBody>
      </p:sp>
      <p:pic>
        <p:nvPicPr>
          <p:cNvPr id="11" name="Picture 10">
            <a:extLst>
              <a:ext uri="{FF2B5EF4-FFF2-40B4-BE49-F238E27FC236}">
                <a16:creationId xmlns:a16="http://schemas.microsoft.com/office/drawing/2014/main" id="{295B53B3-FF52-1CF0-C73A-29A2E44A3407}"/>
              </a:ext>
            </a:extLst>
          </p:cNvPr>
          <p:cNvPicPr>
            <a:picLocks noChangeAspect="1"/>
          </p:cNvPicPr>
          <p:nvPr/>
        </p:nvPicPr>
        <p:blipFill>
          <a:blip r:embed="rId3"/>
          <a:stretch>
            <a:fillRect/>
          </a:stretch>
        </p:blipFill>
        <p:spPr>
          <a:xfrm>
            <a:off x="6226129" y="3429000"/>
            <a:ext cx="5751233" cy="3243757"/>
          </a:xfrm>
          <a:prstGeom prst="rect">
            <a:avLst/>
          </a:prstGeom>
        </p:spPr>
      </p:pic>
      <p:sp>
        <p:nvSpPr>
          <p:cNvPr id="18" name="Content Placeholder 17">
            <a:extLst>
              <a:ext uri="{FF2B5EF4-FFF2-40B4-BE49-F238E27FC236}">
                <a16:creationId xmlns:a16="http://schemas.microsoft.com/office/drawing/2014/main" id="{FF654975-5B1F-2066-E4CA-3621CA0A81F7}"/>
              </a:ext>
            </a:extLst>
          </p:cNvPr>
          <p:cNvSpPr>
            <a:spLocks noGrp="1"/>
          </p:cNvSpPr>
          <p:nvPr>
            <p:ph idx="1"/>
          </p:nvPr>
        </p:nvSpPr>
        <p:spPr>
          <a:xfrm>
            <a:off x="838200" y="1050322"/>
            <a:ext cx="10515600" cy="2760348"/>
          </a:xfrm>
        </p:spPr>
        <p:txBody>
          <a:bodyPr/>
          <a:lstStyle/>
          <a:p>
            <a:pPr marL="514350" indent="-514350">
              <a:buFont typeface="+mj-lt"/>
              <a:buAutoNum type="arabicPeriod"/>
            </a:pPr>
            <a:r>
              <a:rPr lang="en-US" dirty="0"/>
              <a:t>The register </a:t>
            </a:r>
            <a:r>
              <a:rPr lang="en-US" dirty="0">
                <a:latin typeface="Lucida Console" panose="020B0609040504020204" pitchFamily="49" charset="0"/>
              </a:rPr>
              <a:t>%</a:t>
            </a:r>
            <a:r>
              <a:rPr lang="en-US" dirty="0" err="1">
                <a:latin typeface="Lucida Console" panose="020B0609040504020204" pitchFamily="49" charset="0"/>
              </a:rPr>
              <a:t>rbx</a:t>
            </a:r>
            <a:r>
              <a:rPr lang="en-US" dirty="0"/>
              <a:t> is used to hold </a:t>
            </a:r>
            <a:r>
              <a:rPr lang="en-US" dirty="0">
                <a:latin typeface="Lucida Console" panose="020B0609040504020204" pitchFamily="49" charset="0"/>
              </a:rPr>
              <a:t>x</a:t>
            </a:r>
            <a:r>
              <a:rPr lang="en-US" dirty="0"/>
              <a:t>’s value of 2 </a:t>
            </a:r>
            <a:endParaRPr lang="en-US" dirty="0">
              <a:latin typeface="Lucida Console" panose="020B0609040504020204" pitchFamily="49" charset="0"/>
            </a:endParaRPr>
          </a:p>
          <a:p>
            <a:pPr marL="514350" indent="-514350">
              <a:buFont typeface="+mj-lt"/>
              <a:buAutoNum type="arabicPeriod"/>
            </a:pPr>
            <a:r>
              <a:rPr lang="en-US" dirty="0"/>
              <a:t>The function </a:t>
            </a:r>
            <a:r>
              <a:rPr lang="en-US" dirty="0">
                <a:latin typeface="Lucida Console" panose="020B0609040504020204" pitchFamily="49" charset="0"/>
              </a:rPr>
              <a:t>f(x)</a:t>
            </a:r>
            <a:r>
              <a:rPr lang="en-US" dirty="0"/>
              <a:t> is invoked, such that a </a:t>
            </a:r>
            <a:r>
              <a:rPr lang="en-US" i="1" u="sng" dirty="0"/>
              <a:t>copy of </a:t>
            </a:r>
            <a:r>
              <a:rPr lang="en-US" i="1" u="sng" dirty="0">
                <a:latin typeface="Lucida Console" panose="020B0609040504020204" pitchFamily="49" charset="0"/>
              </a:rPr>
              <a:t>x</a:t>
            </a:r>
            <a:r>
              <a:rPr lang="en-US" i="1" u="sng" dirty="0"/>
              <a:t>’s value</a:t>
            </a:r>
            <a:r>
              <a:rPr lang="en-US" dirty="0"/>
              <a:t> (which is 2) is placed in </a:t>
            </a:r>
            <a:r>
              <a:rPr lang="en-US" dirty="0">
                <a:latin typeface="Lucida Console" panose="020B0609040504020204" pitchFamily="49" charset="0"/>
              </a:rPr>
              <a:t>%</a:t>
            </a:r>
            <a:r>
              <a:rPr lang="en-US" dirty="0" err="1">
                <a:latin typeface="Lucida Console" panose="020B0609040504020204" pitchFamily="49" charset="0"/>
              </a:rPr>
              <a:t>rax</a:t>
            </a:r>
            <a:r>
              <a:rPr lang="en-US" dirty="0"/>
              <a:t> as a function argument</a:t>
            </a:r>
          </a:p>
          <a:p>
            <a:pPr marL="514350" indent="-514350">
              <a:buFont typeface="+mj-lt"/>
              <a:buAutoNum type="arabicPeriod"/>
            </a:pPr>
            <a:r>
              <a:rPr lang="en-US" dirty="0"/>
              <a:t>The function does </a:t>
            </a:r>
            <a:r>
              <a:rPr lang="en-US" dirty="0">
                <a:latin typeface="Lucida Console" panose="020B0609040504020204" pitchFamily="49" charset="0"/>
              </a:rPr>
              <a:t>mov 0x0, %</a:t>
            </a:r>
            <a:r>
              <a:rPr lang="en-US" dirty="0" err="1">
                <a:latin typeface="Lucida Console" panose="020B0609040504020204" pitchFamily="49" charset="0"/>
              </a:rPr>
              <a:t>rax</a:t>
            </a:r>
            <a:r>
              <a:rPr lang="en-US" dirty="0"/>
              <a:t>, to implement the Python code </a:t>
            </a:r>
            <a:r>
              <a:rPr lang="en-US" dirty="0" err="1">
                <a:latin typeface="Lucida Console" panose="020B0609040504020204" pitchFamily="49" charset="0"/>
              </a:rPr>
              <a:t>arg</a:t>
            </a:r>
            <a:r>
              <a:rPr lang="en-US" dirty="0">
                <a:latin typeface="Lucida Console" panose="020B0609040504020204" pitchFamily="49" charset="0"/>
              </a:rPr>
              <a:t> = 0</a:t>
            </a:r>
            <a:r>
              <a:rPr lang="en-US" dirty="0"/>
              <a:t>!</a:t>
            </a:r>
          </a:p>
          <a:p>
            <a:pPr marL="514350" indent="-514350">
              <a:buFont typeface="+mj-lt"/>
              <a:buAutoNum type="arabicPeriod"/>
            </a:pPr>
            <a:endParaRPr lang="en-US" dirty="0"/>
          </a:p>
        </p:txBody>
      </p:sp>
      <p:sp>
        <p:nvSpPr>
          <p:cNvPr id="3" name="TextBox 2">
            <a:extLst>
              <a:ext uri="{FF2B5EF4-FFF2-40B4-BE49-F238E27FC236}">
                <a16:creationId xmlns:a16="http://schemas.microsoft.com/office/drawing/2014/main" id="{9157651D-6EE0-07D9-4488-F32D2D21C0DD}"/>
              </a:ext>
            </a:extLst>
          </p:cNvPr>
          <p:cNvSpPr txBox="1"/>
          <p:nvPr/>
        </p:nvSpPr>
        <p:spPr>
          <a:xfrm>
            <a:off x="268064" y="3737123"/>
            <a:ext cx="4992129" cy="2308324"/>
          </a:xfrm>
          <a:prstGeom prst="rect">
            <a:avLst/>
          </a:prstGeom>
          <a:solidFill>
            <a:schemeClr val="bg1">
              <a:lumMod val="95000"/>
            </a:schemeClr>
          </a:solidFill>
        </p:spPr>
        <p:txBody>
          <a:bodyPr wrap="square" rtlCol="0">
            <a:spAutoFit/>
          </a:bodyPr>
          <a:lstStyle/>
          <a:p>
            <a:r>
              <a:rPr lang="en-US" sz="2400" dirty="0">
                <a:solidFill>
                  <a:schemeClr val="accent1"/>
                </a:solidFill>
                <a:latin typeface="Lucida Console" panose="020B0609040504020204" pitchFamily="49" charset="0"/>
              </a:rPr>
              <a:t>def</a:t>
            </a:r>
            <a:r>
              <a:rPr lang="en-US" sz="2400" dirty="0">
                <a:latin typeface="Lucida Console" panose="020B0609040504020204" pitchFamily="49" charset="0"/>
              </a:rPr>
              <a:t> f(</a:t>
            </a:r>
            <a:r>
              <a:rPr lang="en-US" sz="2400" dirty="0" err="1">
                <a:latin typeface="Lucida Console" panose="020B0609040504020204" pitchFamily="49" charset="0"/>
              </a:rPr>
              <a:t>arg</a:t>
            </a:r>
            <a:r>
              <a:rPr lang="en-US" sz="2400" dirty="0">
                <a:latin typeface="Lucida Console" panose="020B0609040504020204" pitchFamily="49" charset="0"/>
              </a:rPr>
              <a:t>):</a:t>
            </a:r>
          </a:p>
          <a:p>
            <a:r>
              <a:rPr lang="en-US" sz="2400" dirty="0">
                <a:latin typeface="Lucida Console" panose="020B0609040504020204" pitchFamily="49" charset="0"/>
              </a:rPr>
              <a:t>    </a:t>
            </a:r>
            <a:r>
              <a:rPr lang="en-US" sz="2400" dirty="0" err="1">
                <a:latin typeface="Lucida Console" panose="020B0609040504020204" pitchFamily="49" charset="0"/>
              </a:rPr>
              <a:t>arg</a:t>
            </a:r>
            <a:r>
              <a:rPr lang="en-US" sz="2400" dirty="0">
                <a:latin typeface="Lucida Console" panose="020B0609040504020204" pitchFamily="49" charset="0"/>
              </a:rPr>
              <a:t> = </a:t>
            </a:r>
            <a:r>
              <a:rPr lang="en-US" sz="2400" dirty="0">
                <a:solidFill>
                  <a:schemeClr val="accent2"/>
                </a:solidFill>
                <a:latin typeface="Lucida Console" panose="020B0609040504020204" pitchFamily="49" charset="0"/>
              </a:rPr>
              <a:t>0</a:t>
            </a:r>
          </a:p>
          <a:p>
            <a:endParaRPr lang="en-US" sz="2400" dirty="0">
              <a:latin typeface="Lucida Console" panose="020B0609040504020204" pitchFamily="49" charset="0"/>
            </a:endParaRPr>
          </a:p>
          <a:p>
            <a:r>
              <a:rPr lang="en-US" sz="2400" dirty="0">
                <a:latin typeface="Lucida Console" panose="020B0609040504020204" pitchFamily="49" charset="0"/>
              </a:rPr>
              <a:t>x = </a:t>
            </a:r>
            <a:r>
              <a:rPr lang="en-US" sz="2400" dirty="0">
                <a:solidFill>
                  <a:schemeClr val="accent2"/>
                </a:solidFill>
                <a:latin typeface="Lucida Console" panose="020B0609040504020204" pitchFamily="49" charset="0"/>
              </a:rPr>
              <a:t>2</a:t>
            </a:r>
          </a:p>
          <a:p>
            <a:r>
              <a:rPr lang="en-US" sz="2400" dirty="0">
                <a:latin typeface="Lucida Console" panose="020B0609040504020204" pitchFamily="49" charset="0"/>
              </a:rPr>
              <a:t>f(x)</a:t>
            </a:r>
          </a:p>
          <a:p>
            <a:r>
              <a:rPr lang="en-US" sz="2400" dirty="0">
                <a:solidFill>
                  <a:schemeClr val="accent1"/>
                </a:solidFill>
                <a:latin typeface="Lucida Console" panose="020B0609040504020204" pitchFamily="49" charset="0"/>
              </a:rPr>
              <a:t>print</a:t>
            </a:r>
            <a:r>
              <a:rPr lang="en-US" sz="2400" dirty="0">
                <a:latin typeface="Lucida Console" panose="020B0609040504020204" pitchFamily="49" charset="0"/>
              </a:rPr>
              <a:t>(</a:t>
            </a:r>
            <a:r>
              <a:rPr lang="en-US" sz="2400" dirty="0">
                <a:solidFill>
                  <a:schemeClr val="accent2"/>
                </a:solidFill>
                <a:latin typeface="Lucida Console" panose="020B0609040504020204" pitchFamily="49" charset="0"/>
              </a:rPr>
              <a:t>“x is {}”</a:t>
            </a:r>
            <a:r>
              <a:rPr lang="en-US" sz="2400" dirty="0">
                <a:latin typeface="Lucida Console" panose="020B0609040504020204" pitchFamily="49" charset="0"/>
              </a:rPr>
              <a:t>.format(x))</a:t>
            </a:r>
          </a:p>
        </p:txBody>
      </p:sp>
      <p:grpSp>
        <p:nvGrpSpPr>
          <p:cNvPr id="4" name="Group 3">
            <a:extLst>
              <a:ext uri="{FF2B5EF4-FFF2-40B4-BE49-F238E27FC236}">
                <a16:creationId xmlns:a16="http://schemas.microsoft.com/office/drawing/2014/main" id="{A18E6FB6-5FE8-6341-DC77-FBF2FEF3414B}"/>
              </a:ext>
            </a:extLst>
          </p:cNvPr>
          <p:cNvGrpSpPr/>
          <p:nvPr/>
        </p:nvGrpSpPr>
        <p:grpSpPr>
          <a:xfrm>
            <a:off x="268063" y="6055401"/>
            <a:ext cx="5202195" cy="574006"/>
            <a:chOff x="0" y="4258289"/>
            <a:chExt cx="5202195" cy="574006"/>
          </a:xfrm>
        </p:grpSpPr>
        <p:sp>
          <p:nvSpPr>
            <p:cNvPr id="5" name="Rectangle 4">
              <a:extLst>
                <a:ext uri="{FF2B5EF4-FFF2-40B4-BE49-F238E27FC236}">
                  <a16:creationId xmlns:a16="http://schemas.microsoft.com/office/drawing/2014/main" id="{AEA1930E-792E-30EF-907C-840EA74AAC9F}"/>
                </a:ext>
              </a:extLst>
            </p:cNvPr>
            <p:cNvSpPr/>
            <p:nvPr/>
          </p:nvSpPr>
          <p:spPr>
            <a:xfrm>
              <a:off x="0" y="4258289"/>
              <a:ext cx="4992129" cy="57400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C011454-8891-25DD-2DCF-13EAEA362157}"/>
                </a:ext>
              </a:extLst>
            </p:cNvPr>
            <p:cNvSpPr txBox="1"/>
            <p:nvPr/>
          </p:nvSpPr>
          <p:spPr>
            <a:xfrm>
              <a:off x="34729" y="4277408"/>
              <a:ext cx="5167466" cy="523220"/>
            </a:xfrm>
            <a:prstGeom prst="rect">
              <a:avLst/>
            </a:prstGeom>
            <a:noFill/>
          </p:spPr>
          <p:txBody>
            <a:bodyPr wrap="square" rtlCol="0">
              <a:spAutoFit/>
            </a:bodyPr>
            <a:lstStyle/>
            <a:p>
              <a:r>
                <a:rPr lang="en-US" sz="2800" dirty="0">
                  <a:solidFill>
                    <a:schemeClr val="bg1"/>
                  </a:solidFill>
                  <a:latin typeface="Lucida Console" panose="020B0609040504020204" pitchFamily="49" charset="0"/>
                </a:rPr>
                <a:t>Console output: x is 2</a:t>
              </a:r>
            </a:p>
          </p:txBody>
        </p:sp>
      </p:grpSp>
      <p:sp>
        <p:nvSpPr>
          <p:cNvPr id="7" name="TextBox 6">
            <a:extLst>
              <a:ext uri="{FF2B5EF4-FFF2-40B4-BE49-F238E27FC236}">
                <a16:creationId xmlns:a16="http://schemas.microsoft.com/office/drawing/2014/main" id="{16B12515-E085-3B56-FA5B-2FD82328EA9A}"/>
              </a:ext>
            </a:extLst>
          </p:cNvPr>
          <p:cNvSpPr txBox="1"/>
          <p:nvPr/>
        </p:nvSpPr>
        <p:spPr>
          <a:xfrm>
            <a:off x="2674535" y="4107330"/>
            <a:ext cx="1553699" cy="461665"/>
          </a:xfrm>
          <a:prstGeom prst="rect">
            <a:avLst/>
          </a:prstGeom>
          <a:noFill/>
        </p:spPr>
        <p:txBody>
          <a:bodyPr wrap="square">
            <a:spAutoFit/>
          </a:bodyPr>
          <a:lstStyle/>
          <a:p>
            <a:r>
              <a:rPr lang="en-US" sz="2400" dirty="0">
                <a:solidFill>
                  <a:srgbClr val="00B050"/>
                </a:solidFill>
                <a:latin typeface="Lucida Console" panose="020B0609040504020204" pitchFamily="49" charset="0"/>
              </a:rPr>
              <a:t>#Step 3</a:t>
            </a:r>
          </a:p>
        </p:txBody>
      </p:sp>
      <p:sp>
        <p:nvSpPr>
          <p:cNvPr id="8" name="TextBox 7">
            <a:extLst>
              <a:ext uri="{FF2B5EF4-FFF2-40B4-BE49-F238E27FC236}">
                <a16:creationId xmlns:a16="http://schemas.microsoft.com/office/drawing/2014/main" id="{0AFDB558-4C55-7595-6A35-5D5072D3B7B3}"/>
              </a:ext>
            </a:extLst>
          </p:cNvPr>
          <p:cNvSpPr txBox="1"/>
          <p:nvPr/>
        </p:nvSpPr>
        <p:spPr>
          <a:xfrm>
            <a:off x="1357774" y="4850752"/>
            <a:ext cx="1553699" cy="461665"/>
          </a:xfrm>
          <a:prstGeom prst="rect">
            <a:avLst/>
          </a:prstGeom>
          <a:noFill/>
        </p:spPr>
        <p:txBody>
          <a:bodyPr wrap="square">
            <a:spAutoFit/>
          </a:bodyPr>
          <a:lstStyle/>
          <a:p>
            <a:r>
              <a:rPr lang="en-US" sz="2400" dirty="0">
                <a:solidFill>
                  <a:srgbClr val="00B050"/>
                </a:solidFill>
                <a:latin typeface="Lucida Console" panose="020B0609040504020204" pitchFamily="49" charset="0"/>
              </a:rPr>
              <a:t>#Step 1</a:t>
            </a:r>
          </a:p>
        </p:txBody>
      </p:sp>
      <p:sp>
        <p:nvSpPr>
          <p:cNvPr id="10" name="TextBox 9">
            <a:extLst>
              <a:ext uri="{FF2B5EF4-FFF2-40B4-BE49-F238E27FC236}">
                <a16:creationId xmlns:a16="http://schemas.microsoft.com/office/drawing/2014/main" id="{86138A38-F655-079C-BE3C-33D34A770FC8}"/>
              </a:ext>
            </a:extLst>
          </p:cNvPr>
          <p:cNvSpPr txBox="1"/>
          <p:nvPr/>
        </p:nvSpPr>
        <p:spPr>
          <a:xfrm>
            <a:off x="1332826" y="5217267"/>
            <a:ext cx="1553699" cy="461665"/>
          </a:xfrm>
          <a:prstGeom prst="rect">
            <a:avLst/>
          </a:prstGeom>
          <a:noFill/>
        </p:spPr>
        <p:txBody>
          <a:bodyPr wrap="square">
            <a:spAutoFit/>
          </a:bodyPr>
          <a:lstStyle/>
          <a:p>
            <a:r>
              <a:rPr lang="en-US" sz="2400" dirty="0">
                <a:solidFill>
                  <a:srgbClr val="00B050"/>
                </a:solidFill>
                <a:latin typeface="Lucida Console" panose="020B0609040504020204" pitchFamily="49" charset="0"/>
              </a:rPr>
              <a:t>#Step 2</a:t>
            </a:r>
          </a:p>
        </p:txBody>
      </p:sp>
      <p:sp>
        <p:nvSpPr>
          <p:cNvPr id="12" name="Rectangle 11">
            <a:extLst>
              <a:ext uri="{FF2B5EF4-FFF2-40B4-BE49-F238E27FC236}">
                <a16:creationId xmlns:a16="http://schemas.microsoft.com/office/drawing/2014/main" id="{00CC9800-F997-2F77-F3D4-F56E190D8668}"/>
              </a:ext>
            </a:extLst>
          </p:cNvPr>
          <p:cNvSpPr/>
          <p:nvPr/>
        </p:nvSpPr>
        <p:spPr>
          <a:xfrm>
            <a:off x="8113346" y="4267770"/>
            <a:ext cx="601331" cy="24568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6" name="Rectangle 15">
            <a:extLst>
              <a:ext uri="{FF2B5EF4-FFF2-40B4-BE49-F238E27FC236}">
                <a16:creationId xmlns:a16="http://schemas.microsoft.com/office/drawing/2014/main" id="{10051441-FFAD-67F5-10A2-BE57200932B9}"/>
              </a:ext>
            </a:extLst>
          </p:cNvPr>
          <p:cNvSpPr/>
          <p:nvPr/>
        </p:nvSpPr>
        <p:spPr>
          <a:xfrm>
            <a:off x="7309887" y="4267770"/>
            <a:ext cx="601331" cy="24568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 name="Rectangle 8">
            <a:extLst>
              <a:ext uri="{FF2B5EF4-FFF2-40B4-BE49-F238E27FC236}">
                <a16:creationId xmlns:a16="http://schemas.microsoft.com/office/drawing/2014/main" id="{755C9592-1355-0F58-6A6C-8CE2464BCE84}"/>
              </a:ext>
            </a:extLst>
          </p:cNvPr>
          <p:cNvSpPr/>
          <p:nvPr/>
        </p:nvSpPr>
        <p:spPr>
          <a:xfrm>
            <a:off x="7309886" y="4267770"/>
            <a:ext cx="601331" cy="245686"/>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Tree>
    <p:extLst>
      <p:ext uri="{BB962C8B-B14F-4D97-AF65-F5344CB8AC3E}">
        <p14:creationId xmlns:p14="http://schemas.microsoft.com/office/powerpoint/2010/main" val="347310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2"/>
                                        </p:tgtEl>
                                        <p:attrNameLst>
                                          <p:attrName>r</p:attrName>
                                        </p:attrNameLst>
                                      </p:cBhvr>
                                    </p:animRot>
                                    <p:animRot by="-240000">
                                      <p:cBhvr>
                                        <p:cTn id="19" dur="200" fill="hold">
                                          <p:stCondLst>
                                            <p:cond delay="200"/>
                                          </p:stCondLst>
                                        </p:cTn>
                                        <p:tgtEl>
                                          <p:spTgt spid="2"/>
                                        </p:tgtEl>
                                        <p:attrNameLst>
                                          <p:attrName>r</p:attrName>
                                        </p:attrNameLst>
                                      </p:cBhvr>
                                    </p:animRot>
                                    <p:animRot by="240000">
                                      <p:cBhvr>
                                        <p:cTn id="20" dur="200" fill="hold">
                                          <p:stCondLst>
                                            <p:cond delay="400"/>
                                          </p:stCondLst>
                                        </p:cTn>
                                        <p:tgtEl>
                                          <p:spTgt spid="2"/>
                                        </p:tgtEl>
                                        <p:attrNameLst>
                                          <p:attrName>r</p:attrName>
                                        </p:attrNameLst>
                                      </p:cBhvr>
                                    </p:animRot>
                                    <p:animRot by="-240000">
                                      <p:cBhvr>
                                        <p:cTn id="21" dur="200" fill="hold">
                                          <p:stCondLst>
                                            <p:cond delay="600"/>
                                          </p:stCondLst>
                                        </p:cTn>
                                        <p:tgtEl>
                                          <p:spTgt spid="2"/>
                                        </p:tgtEl>
                                        <p:attrNameLst>
                                          <p:attrName>r</p:attrName>
                                        </p:attrNameLst>
                                      </p:cBhvr>
                                    </p:animRot>
                                    <p:animRot by="120000">
                                      <p:cBhvr>
                                        <p:cTn id="22" dur="200" fill="hold">
                                          <p:stCondLst>
                                            <p:cond delay="800"/>
                                          </p:stCondLst>
                                        </p:cTn>
                                        <p:tgtEl>
                                          <p:spTgt spid="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3"/>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par>
                                <p:cTn id="30" presetID="32" presetClass="emph" presetSubtype="0" fill="hold" grpId="1" nodeType="withEffect">
                                  <p:stCondLst>
                                    <p:cond delay="0"/>
                                  </p:stCondLst>
                                  <p:childTnLst>
                                    <p:animRot by="120000">
                                      <p:cBhvr>
                                        <p:cTn id="31" dur="100" fill="hold">
                                          <p:stCondLst>
                                            <p:cond delay="0"/>
                                          </p:stCondLst>
                                        </p:cTn>
                                        <p:tgtEl>
                                          <p:spTgt spid="8"/>
                                        </p:tgtEl>
                                        <p:attrNameLst>
                                          <p:attrName>r</p:attrName>
                                        </p:attrNameLst>
                                      </p:cBhvr>
                                    </p:animRot>
                                    <p:animRot by="-240000">
                                      <p:cBhvr>
                                        <p:cTn id="32" dur="200" fill="hold">
                                          <p:stCondLst>
                                            <p:cond delay="200"/>
                                          </p:stCondLst>
                                        </p:cTn>
                                        <p:tgtEl>
                                          <p:spTgt spid="8"/>
                                        </p:tgtEl>
                                        <p:attrNameLst>
                                          <p:attrName>r</p:attrName>
                                        </p:attrNameLst>
                                      </p:cBhvr>
                                    </p:animRot>
                                    <p:animRot by="240000">
                                      <p:cBhvr>
                                        <p:cTn id="33" dur="200" fill="hold">
                                          <p:stCondLst>
                                            <p:cond delay="400"/>
                                          </p:stCondLst>
                                        </p:cTn>
                                        <p:tgtEl>
                                          <p:spTgt spid="8"/>
                                        </p:tgtEl>
                                        <p:attrNameLst>
                                          <p:attrName>r</p:attrName>
                                        </p:attrNameLst>
                                      </p:cBhvr>
                                    </p:animRot>
                                    <p:animRot by="-240000">
                                      <p:cBhvr>
                                        <p:cTn id="34" dur="200" fill="hold">
                                          <p:stCondLst>
                                            <p:cond delay="600"/>
                                          </p:stCondLst>
                                        </p:cTn>
                                        <p:tgtEl>
                                          <p:spTgt spid="8"/>
                                        </p:tgtEl>
                                        <p:attrNameLst>
                                          <p:attrName>r</p:attrName>
                                        </p:attrNameLst>
                                      </p:cBhvr>
                                    </p:animRot>
                                    <p:animRot by="120000">
                                      <p:cBhvr>
                                        <p:cTn id="35" dur="200" fill="hold">
                                          <p:stCondLst>
                                            <p:cond delay="800"/>
                                          </p:stCondLst>
                                        </p:cTn>
                                        <p:tgtEl>
                                          <p:spTgt spid="8"/>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xEl>
                                              <p:pRg st="0" end="0"/>
                                            </p:txEl>
                                          </p:spTgt>
                                        </p:tgtEl>
                                        <p:attrNameLst>
                                          <p:attrName>style.visibility</p:attrName>
                                        </p:attrNameLst>
                                      </p:cBhvr>
                                      <p:to>
                                        <p:strVal val="visible"/>
                                      </p:to>
                                    </p:set>
                                    <p:animEffect transition="in" filter="fade">
                                      <p:cBhvr>
                                        <p:cTn id="40" dur="500"/>
                                        <p:tgtEl>
                                          <p:spTgt spid="1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32" presetClass="emph" presetSubtype="0" fill="hold" grpId="1" nodeType="withEffect">
                                  <p:stCondLst>
                                    <p:cond delay="0"/>
                                  </p:stCondLst>
                                  <p:childTnLst>
                                    <p:animRot by="120000">
                                      <p:cBhvr>
                                        <p:cTn id="47" dur="100" fill="hold">
                                          <p:stCondLst>
                                            <p:cond delay="0"/>
                                          </p:stCondLst>
                                        </p:cTn>
                                        <p:tgtEl>
                                          <p:spTgt spid="12"/>
                                        </p:tgtEl>
                                        <p:attrNameLst>
                                          <p:attrName>r</p:attrName>
                                        </p:attrNameLst>
                                      </p:cBhvr>
                                    </p:animRot>
                                    <p:animRot by="-240000">
                                      <p:cBhvr>
                                        <p:cTn id="48" dur="200" fill="hold">
                                          <p:stCondLst>
                                            <p:cond delay="200"/>
                                          </p:stCondLst>
                                        </p:cTn>
                                        <p:tgtEl>
                                          <p:spTgt spid="12"/>
                                        </p:tgtEl>
                                        <p:attrNameLst>
                                          <p:attrName>r</p:attrName>
                                        </p:attrNameLst>
                                      </p:cBhvr>
                                    </p:animRot>
                                    <p:animRot by="240000">
                                      <p:cBhvr>
                                        <p:cTn id="49" dur="200" fill="hold">
                                          <p:stCondLst>
                                            <p:cond delay="400"/>
                                          </p:stCondLst>
                                        </p:cTn>
                                        <p:tgtEl>
                                          <p:spTgt spid="12"/>
                                        </p:tgtEl>
                                        <p:attrNameLst>
                                          <p:attrName>r</p:attrName>
                                        </p:attrNameLst>
                                      </p:cBhvr>
                                    </p:animRot>
                                    <p:animRot by="-240000">
                                      <p:cBhvr>
                                        <p:cTn id="50" dur="200" fill="hold">
                                          <p:stCondLst>
                                            <p:cond delay="600"/>
                                          </p:stCondLst>
                                        </p:cTn>
                                        <p:tgtEl>
                                          <p:spTgt spid="12"/>
                                        </p:tgtEl>
                                        <p:attrNameLst>
                                          <p:attrName>r</p:attrName>
                                        </p:attrNameLst>
                                      </p:cBhvr>
                                    </p:animRot>
                                    <p:animRot by="120000">
                                      <p:cBhvr>
                                        <p:cTn id="51" dur="200" fill="hold">
                                          <p:stCondLst>
                                            <p:cond delay="800"/>
                                          </p:stCondLst>
                                        </p:cTn>
                                        <p:tgtEl>
                                          <p:spTgt spid="12"/>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1"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ppt_w</p:attrName>
                                        </p:attrNameLst>
                                      </p:cBhvr>
                                      <p:tavLst>
                                        <p:tav tm="0">
                                          <p:val>
                                            <p:strVal val="#ppt_w+.3"/>
                                          </p:val>
                                        </p:tav>
                                        <p:tav tm="100000">
                                          <p:val>
                                            <p:strVal val="#ppt_w"/>
                                          </p:val>
                                        </p:tav>
                                      </p:tavLst>
                                    </p:anim>
                                    <p:anim calcmode="lin" valueType="num">
                                      <p:cBhvr>
                                        <p:cTn id="57" dur="1000" fill="hold"/>
                                        <p:tgtEl>
                                          <p:spTgt spid="10"/>
                                        </p:tgtEl>
                                        <p:attrNameLst>
                                          <p:attrName>ppt_h</p:attrName>
                                        </p:attrNameLst>
                                      </p:cBhvr>
                                      <p:tavLst>
                                        <p:tav tm="0">
                                          <p:val>
                                            <p:strVal val="#ppt_h"/>
                                          </p:val>
                                        </p:tav>
                                        <p:tav tm="100000">
                                          <p:val>
                                            <p:strVal val="#ppt_h"/>
                                          </p:val>
                                        </p:tav>
                                      </p:tavLst>
                                    </p:anim>
                                    <p:animEffect transition="in" filter="fade">
                                      <p:cBhvr>
                                        <p:cTn id="58" dur="1000"/>
                                        <p:tgtEl>
                                          <p:spTgt spid="10"/>
                                        </p:tgtEl>
                                      </p:cBhvr>
                                    </p:animEffect>
                                  </p:childTnLst>
                                </p:cTn>
                              </p:par>
                              <p:par>
                                <p:cTn id="59" presetID="32" presetClass="emph" presetSubtype="0" fill="hold" grpId="0" nodeType="withEffect">
                                  <p:stCondLst>
                                    <p:cond delay="0"/>
                                  </p:stCondLst>
                                  <p:childTnLst>
                                    <p:animRot by="120000">
                                      <p:cBhvr>
                                        <p:cTn id="60" dur="100" fill="hold">
                                          <p:stCondLst>
                                            <p:cond delay="0"/>
                                          </p:stCondLst>
                                        </p:cTn>
                                        <p:tgtEl>
                                          <p:spTgt spid="10"/>
                                        </p:tgtEl>
                                        <p:attrNameLst>
                                          <p:attrName>r</p:attrName>
                                        </p:attrNameLst>
                                      </p:cBhvr>
                                    </p:animRot>
                                    <p:animRot by="-240000">
                                      <p:cBhvr>
                                        <p:cTn id="61" dur="200" fill="hold">
                                          <p:stCondLst>
                                            <p:cond delay="200"/>
                                          </p:stCondLst>
                                        </p:cTn>
                                        <p:tgtEl>
                                          <p:spTgt spid="10"/>
                                        </p:tgtEl>
                                        <p:attrNameLst>
                                          <p:attrName>r</p:attrName>
                                        </p:attrNameLst>
                                      </p:cBhvr>
                                    </p:animRot>
                                    <p:animRot by="240000">
                                      <p:cBhvr>
                                        <p:cTn id="62" dur="200" fill="hold">
                                          <p:stCondLst>
                                            <p:cond delay="400"/>
                                          </p:stCondLst>
                                        </p:cTn>
                                        <p:tgtEl>
                                          <p:spTgt spid="10"/>
                                        </p:tgtEl>
                                        <p:attrNameLst>
                                          <p:attrName>r</p:attrName>
                                        </p:attrNameLst>
                                      </p:cBhvr>
                                    </p:animRot>
                                    <p:animRot by="-240000">
                                      <p:cBhvr>
                                        <p:cTn id="63" dur="200" fill="hold">
                                          <p:stCondLst>
                                            <p:cond delay="600"/>
                                          </p:stCondLst>
                                        </p:cTn>
                                        <p:tgtEl>
                                          <p:spTgt spid="10"/>
                                        </p:tgtEl>
                                        <p:attrNameLst>
                                          <p:attrName>r</p:attrName>
                                        </p:attrNameLst>
                                      </p:cBhvr>
                                    </p:animRot>
                                    <p:animRot by="120000">
                                      <p:cBhvr>
                                        <p:cTn id="64" dur="200" fill="hold">
                                          <p:stCondLst>
                                            <p:cond delay="800"/>
                                          </p:stCondLst>
                                        </p:cTn>
                                        <p:tgtEl>
                                          <p:spTgt spid="10"/>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8">
                                            <p:txEl>
                                              <p:pRg st="1" end="1"/>
                                            </p:txEl>
                                          </p:spTgt>
                                        </p:tgtEl>
                                        <p:attrNameLst>
                                          <p:attrName>style.visibility</p:attrName>
                                        </p:attrNameLst>
                                      </p:cBhvr>
                                      <p:to>
                                        <p:strVal val="visible"/>
                                      </p:to>
                                    </p:set>
                                    <p:animEffect transition="in" filter="fade">
                                      <p:cBhvr>
                                        <p:cTn id="69" dur="500"/>
                                        <p:tgtEl>
                                          <p:spTgt spid="18">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0" presetClass="entr" presetSubtype="0" decel="100000" fill="hold" grpId="1" nodeType="click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1000" fill="hold"/>
                                        <p:tgtEl>
                                          <p:spTgt spid="16"/>
                                        </p:tgtEl>
                                        <p:attrNameLst>
                                          <p:attrName>ppt_w</p:attrName>
                                        </p:attrNameLst>
                                      </p:cBhvr>
                                      <p:tavLst>
                                        <p:tav tm="0">
                                          <p:val>
                                            <p:strVal val="#ppt_w+.3"/>
                                          </p:val>
                                        </p:tav>
                                        <p:tav tm="100000">
                                          <p:val>
                                            <p:strVal val="#ppt_w"/>
                                          </p:val>
                                        </p:tav>
                                      </p:tavLst>
                                    </p:anim>
                                    <p:anim calcmode="lin" valueType="num">
                                      <p:cBhvr>
                                        <p:cTn id="75" dur="1000" fill="hold"/>
                                        <p:tgtEl>
                                          <p:spTgt spid="16"/>
                                        </p:tgtEl>
                                        <p:attrNameLst>
                                          <p:attrName>ppt_h</p:attrName>
                                        </p:attrNameLst>
                                      </p:cBhvr>
                                      <p:tavLst>
                                        <p:tav tm="0">
                                          <p:val>
                                            <p:strVal val="#ppt_h"/>
                                          </p:val>
                                        </p:tav>
                                        <p:tav tm="100000">
                                          <p:val>
                                            <p:strVal val="#ppt_h"/>
                                          </p:val>
                                        </p:tav>
                                      </p:tavLst>
                                    </p:anim>
                                    <p:animEffect transition="in" filter="fade">
                                      <p:cBhvr>
                                        <p:cTn id="76" dur="1000"/>
                                        <p:tgtEl>
                                          <p:spTgt spid="16"/>
                                        </p:tgtEl>
                                      </p:cBhvr>
                                    </p:animEffect>
                                  </p:childTnLst>
                                </p:cTn>
                              </p:par>
                              <p:par>
                                <p:cTn id="77" presetID="32" presetClass="emph" presetSubtype="0" fill="hold" grpId="0" nodeType="withEffect">
                                  <p:stCondLst>
                                    <p:cond delay="0"/>
                                  </p:stCondLst>
                                  <p:childTnLst>
                                    <p:animRot by="120000">
                                      <p:cBhvr>
                                        <p:cTn id="78" dur="100" fill="hold">
                                          <p:stCondLst>
                                            <p:cond delay="0"/>
                                          </p:stCondLst>
                                        </p:cTn>
                                        <p:tgtEl>
                                          <p:spTgt spid="16"/>
                                        </p:tgtEl>
                                        <p:attrNameLst>
                                          <p:attrName>r</p:attrName>
                                        </p:attrNameLst>
                                      </p:cBhvr>
                                    </p:animRot>
                                    <p:animRot by="-240000">
                                      <p:cBhvr>
                                        <p:cTn id="79" dur="200" fill="hold">
                                          <p:stCondLst>
                                            <p:cond delay="200"/>
                                          </p:stCondLst>
                                        </p:cTn>
                                        <p:tgtEl>
                                          <p:spTgt spid="16"/>
                                        </p:tgtEl>
                                        <p:attrNameLst>
                                          <p:attrName>r</p:attrName>
                                        </p:attrNameLst>
                                      </p:cBhvr>
                                    </p:animRot>
                                    <p:animRot by="240000">
                                      <p:cBhvr>
                                        <p:cTn id="80" dur="200" fill="hold">
                                          <p:stCondLst>
                                            <p:cond delay="400"/>
                                          </p:stCondLst>
                                        </p:cTn>
                                        <p:tgtEl>
                                          <p:spTgt spid="16"/>
                                        </p:tgtEl>
                                        <p:attrNameLst>
                                          <p:attrName>r</p:attrName>
                                        </p:attrNameLst>
                                      </p:cBhvr>
                                    </p:animRot>
                                    <p:animRot by="-240000">
                                      <p:cBhvr>
                                        <p:cTn id="81" dur="200" fill="hold">
                                          <p:stCondLst>
                                            <p:cond delay="600"/>
                                          </p:stCondLst>
                                        </p:cTn>
                                        <p:tgtEl>
                                          <p:spTgt spid="16"/>
                                        </p:tgtEl>
                                        <p:attrNameLst>
                                          <p:attrName>r</p:attrName>
                                        </p:attrNameLst>
                                      </p:cBhvr>
                                    </p:animRot>
                                    <p:animRot by="120000">
                                      <p:cBhvr>
                                        <p:cTn id="82" dur="200" fill="hold">
                                          <p:stCondLst>
                                            <p:cond delay="800"/>
                                          </p:stCondLst>
                                        </p:cTn>
                                        <p:tgtEl>
                                          <p:spTgt spid="16"/>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p:cTn id="87" dur="1000" fill="hold"/>
                                        <p:tgtEl>
                                          <p:spTgt spid="7"/>
                                        </p:tgtEl>
                                        <p:attrNameLst>
                                          <p:attrName>ppt_w</p:attrName>
                                        </p:attrNameLst>
                                      </p:cBhvr>
                                      <p:tavLst>
                                        <p:tav tm="0">
                                          <p:val>
                                            <p:strVal val="#ppt_w+.3"/>
                                          </p:val>
                                        </p:tav>
                                        <p:tav tm="100000">
                                          <p:val>
                                            <p:strVal val="#ppt_w"/>
                                          </p:val>
                                        </p:tav>
                                      </p:tavLst>
                                    </p:anim>
                                    <p:anim calcmode="lin" valueType="num">
                                      <p:cBhvr>
                                        <p:cTn id="88" dur="1000" fill="hold"/>
                                        <p:tgtEl>
                                          <p:spTgt spid="7"/>
                                        </p:tgtEl>
                                        <p:attrNameLst>
                                          <p:attrName>ppt_h</p:attrName>
                                        </p:attrNameLst>
                                      </p:cBhvr>
                                      <p:tavLst>
                                        <p:tav tm="0">
                                          <p:val>
                                            <p:strVal val="#ppt_h"/>
                                          </p:val>
                                        </p:tav>
                                        <p:tav tm="100000">
                                          <p:val>
                                            <p:strVal val="#ppt_h"/>
                                          </p:val>
                                        </p:tav>
                                      </p:tavLst>
                                    </p:anim>
                                    <p:animEffect transition="in" filter="fade">
                                      <p:cBhvr>
                                        <p:cTn id="89" dur="1000"/>
                                        <p:tgtEl>
                                          <p:spTgt spid="7"/>
                                        </p:tgtEl>
                                      </p:cBhvr>
                                    </p:animEffect>
                                  </p:childTnLst>
                                </p:cTn>
                              </p:par>
                              <p:par>
                                <p:cTn id="90" presetID="32" presetClass="emph" presetSubtype="0" fill="hold" grpId="1" nodeType="withEffect">
                                  <p:stCondLst>
                                    <p:cond delay="0"/>
                                  </p:stCondLst>
                                  <p:childTnLst>
                                    <p:animRot by="120000">
                                      <p:cBhvr>
                                        <p:cTn id="91" dur="100" fill="hold">
                                          <p:stCondLst>
                                            <p:cond delay="0"/>
                                          </p:stCondLst>
                                        </p:cTn>
                                        <p:tgtEl>
                                          <p:spTgt spid="7"/>
                                        </p:tgtEl>
                                        <p:attrNameLst>
                                          <p:attrName>r</p:attrName>
                                        </p:attrNameLst>
                                      </p:cBhvr>
                                    </p:animRot>
                                    <p:animRot by="-240000">
                                      <p:cBhvr>
                                        <p:cTn id="92" dur="200" fill="hold">
                                          <p:stCondLst>
                                            <p:cond delay="200"/>
                                          </p:stCondLst>
                                        </p:cTn>
                                        <p:tgtEl>
                                          <p:spTgt spid="7"/>
                                        </p:tgtEl>
                                        <p:attrNameLst>
                                          <p:attrName>r</p:attrName>
                                        </p:attrNameLst>
                                      </p:cBhvr>
                                    </p:animRot>
                                    <p:animRot by="240000">
                                      <p:cBhvr>
                                        <p:cTn id="93" dur="200" fill="hold">
                                          <p:stCondLst>
                                            <p:cond delay="400"/>
                                          </p:stCondLst>
                                        </p:cTn>
                                        <p:tgtEl>
                                          <p:spTgt spid="7"/>
                                        </p:tgtEl>
                                        <p:attrNameLst>
                                          <p:attrName>r</p:attrName>
                                        </p:attrNameLst>
                                      </p:cBhvr>
                                    </p:animRot>
                                    <p:animRot by="-240000">
                                      <p:cBhvr>
                                        <p:cTn id="94" dur="200" fill="hold">
                                          <p:stCondLst>
                                            <p:cond delay="600"/>
                                          </p:stCondLst>
                                        </p:cTn>
                                        <p:tgtEl>
                                          <p:spTgt spid="7"/>
                                        </p:tgtEl>
                                        <p:attrNameLst>
                                          <p:attrName>r</p:attrName>
                                        </p:attrNameLst>
                                      </p:cBhvr>
                                    </p:animRot>
                                    <p:animRot by="120000">
                                      <p:cBhvr>
                                        <p:cTn id="95" dur="200" fill="hold">
                                          <p:stCondLst>
                                            <p:cond delay="800"/>
                                          </p:stCondLst>
                                        </p:cTn>
                                        <p:tgtEl>
                                          <p:spTgt spid="7"/>
                                        </p:tgtEl>
                                        <p:attrNameLst>
                                          <p:attrName>r</p:attrName>
                                        </p:attrNameLst>
                                      </p:cBhvr>
                                    </p:animRo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8">
                                            <p:txEl>
                                              <p:pRg st="2" end="2"/>
                                            </p:txEl>
                                          </p:spTgt>
                                        </p:tgtEl>
                                        <p:attrNameLst>
                                          <p:attrName>style.visibility</p:attrName>
                                        </p:attrNameLst>
                                      </p:cBhvr>
                                      <p:to>
                                        <p:strVal val="visible"/>
                                      </p:to>
                                    </p:set>
                                    <p:animEffect transition="in" filter="fade">
                                      <p:cBhvr>
                                        <p:cTn id="100" dur="500"/>
                                        <p:tgtEl>
                                          <p:spTgt spid="18">
                                            <p:txEl>
                                              <p:pRg st="2" end="2"/>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2" nodeType="clickEffect">
                                  <p:stCondLst>
                                    <p:cond delay="0"/>
                                  </p:stCondLst>
                                  <p:childTnLst>
                                    <p:animEffect transition="out" filter="fade">
                                      <p:cBhvr>
                                        <p:cTn id="104" dur="500"/>
                                        <p:tgtEl>
                                          <p:spTgt spid="16"/>
                                        </p:tgtEl>
                                      </p:cBhvr>
                                    </p:animEffect>
                                    <p:set>
                                      <p:cBhvr>
                                        <p:cTn id="105" dur="1" fill="hold">
                                          <p:stCondLst>
                                            <p:cond delay="499"/>
                                          </p:stCondLst>
                                        </p:cTn>
                                        <p:tgtEl>
                                          <p:spTgt spid="16"/>
                                        </p:tgtEl>
                                        <p:attrNameLst>
                                          <p:attrName>style.visibility</p:attrName>
                                        </p:attrNameLst>
                                      </p:cBhvr>
                                      <p:to>
                                        <p:strVal val="hidden"/>
                                      </p:to>
                                    </p:set>
                                  </p:childTnLst>
                                </p:cTn>
                              </p:par>
                              <p:par>
                                <p:cTn id="106" presetID="50" presetClass="entr" presetSubtype="0" decel="100000" fill="hold" grpId="1" nodeType="withEffect">
                                  <p:stCondLst>
                                    <p:cond delay="0"/>
                                  </p:stCondLst>
                                  <p:childTnLst>
                                    <p:set>
                                      <p:cBhvr>
                                        <p:cTn id="107" dur="1" fill="hold">
                                          <p:stCondLst>
                                            <p:cond delay="0"/>
                                          </p:stCondLst>
                                        </p:cTn>
                                        <p:tgtEl>
                                          <p:spTgt spid="9"/>
                                        </p:tgtEl>
                                        <p:attrNameLst>
                                          <p:attrName>style.visibility</p:attrName>
                                        </p:attrNameLst>
                                      </p:cBhvr>
                                      <p:to>
                                        <p:strVal val="visible"/>
                                      </p:to>
                                    </p:set>
                                    <p:anim calcmode="lin" valueType="num">
                                      <p:cBhvr>
                                        <p:cTn id="108" dur="1000" fill="hold"/>
                                        <p:tgtEl>
                                          <p:spTgt spid="9"/>
                                        </p:tgtEl>
                                        <p:attrNameLst>
                                          <p:attrName>ppt_w</p:attrName>
                                        </p:attrNameLst>
                                      </p:cBhvr>
                                      <p:tavLst>
                                        <p:tav tm="0">
                                          <p:val>
                                            <p:strVal val="#ppt_w+.3"/>
                                          </p:val>
                                        </p:tav>
                                        <p:tav tm="100000">
                                          <p:val>
                                            <p:strVal val="#ppt_w"/>
                                          </p:val>
                                        </p:tav>
                                      </p:tavLst>
                                    </p:anim>
                                    <p:anim calcmode="lin" valueType="num">
                                      <p:cBhvr>
                                        <p:cTn id="109" dur="1000" fill="hold"/>
                                        <p:tgtEl>
                                          <p:spTgt spid="9"/>
                                        </p:tgtEl>
                                        <p:attrNameLst>
                                          <p:attrName>ppt_h</p:attrName>
                                        </p:attrNameLst>
                                      </p:cBhvr>
                                      <p:tavLst>
                                        <p:tav tm="0">
                                          <p:val>
                                            <p:strVal val="#ppt_h"/>
                                          </p:val>
                                        </p:tav>
                                        <p:tav tm="100000">
                                          <p:val>
                                            <p:strVal val="#ppt_h"/>
                                          </p:val>
                                        </p:tav>
                                      </p:tavLst>
                                    </p:anim>
                                    <p:animEffect transition="in" filter="fade">
                                      <p:cBhvr>
                                        <p:cTn id="110" dur="1000"/>
                                        <p:tgtEl>
                                          <p:spTgt spid="9"/>
                                        </p:tgtEl>
                                      </p:cBhvr>
                                    </p:animEffect>
                                  </p:childTnLst>
                                </p:cTn>
                              </p:par>
                              <p:par>
                                <p:cTn id="111" presetID="32" presetClass="emph" presetSubtype="0" fill="hold" grpId="0" nodeType="withEffect">
                                  <p:stCondLst>
                                    <p:cond delay="0"/>
                                  </p:stCondLst>
                                  <p:childTnLst>
                                    <p:animRot by="120000">
                                      <p:cBhvr>
                                        <p:cTn id="112" dur="100" fill="hold">
                                          <p:stCondLst>
                                            <p:cond delay="0"/>
                                          </p:stCondLst>
                                        </p:cTn>
                                        <p:tgtEl>
                                          <p:spTgt spid="9"/>
                                        </p:tgtEl>
                                        <p:attrNameLst>
                                          <p:attrName>r</p:attrName>
                                        </p:attrNameLst>
                                      </p:cBhvr>
                                    </p:animRot>
                                    <p:animRot by="-240000">
                                      <p:cBhvr>
                                        <p:cTn id="113" dur="200" fill="hold">
                                          <p:stCondLst>
                                            <p:cond delay="200"/>
                                          </p:stCondLst>
                                        </p:cTn>
                                        <p:tgtEl>
                                          <p:spTgt spid="9"/>
                                        </p:tgtEl>
                                        <p:attrNameLst>
                                          <p:attrName>r</p:attrName>
                                        </p:attrNameLst>
                                      </p:cBhvr>
                                    </p:animRot>
                                    <p:animRot by="240000">
                                      <p:cBhvr>
                                        <p:cTn id="114" dur="200" fill="hold">
                                          <p:stCondLst>
                                            <p:cond delay="400"/>
                                          </p:stCondLst>
                                        </p:cTn>
                                        <p:tgtEl>
                                          <p:spTgt spid="9"/>
                                        </p:tgtEl>
                                        <p:attrNameLst>
                                          <p:attrName>r</p:attrName>
                                        </p:attrNameLst>
                                      </p:cBhvr>
                                    </p:animRot>
                                    <p:animRot by="-240000">
                                      <p:cBhvr>
                                        <p:cTn id="115" dur="200" fill="hold">
                                          <p:stCondLst>
                                            <p:cond delay="600"/>
                                          </p:stCondLst>
                                        </p:cTn>
                                        <p:tgtEl>
                                          <p:spTgt spid="9"/>
                                        </p:tgtEl>
                                        <p:attrNameLst>
                                          <p:attrName>r</p:attrName>
                                        </p:attrNameLst>
                                      </p:cBhvr>
                                    </p:animRot>
                                    <p:animRot by="120000">
                                      <p:cBhvr>
                                        <p:cTn id="1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P spid="7" grpId="1"/>
      <p:bldP spid="8" grpId="0"/>
      <p:bldP spid="8" grpId="1"/>
      <p:bldP spid="10" grpId="0"/>
      <p:bldP spid="10" grpId="1"/>
      <p:bldP spid="12" grpId="0" animBg="1"/>
      <p:bldP spid="12" grpId="1" animBg="1"/>
      <p:bldP spid="16" grpId="0" animBg="1"/>
      <p:bldP spid="16" grpId="1" animBg="1"/>
      <p:bldP spid="16" grpId="2" animBg="1"/>
      <p:bldP spid="9" grpId="0" animBg="1"/>
      <p:bldP spid="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6816</TotalTime>
  <Words>5481</Words>
  <Application>Microsoft Office PowerPoint</Application>
  <PresentationFormat>Widescreen</PresentationFormat>
  <Paragraphs>598</Paragraphs>
  <Slides>26</Slides>
  <Notes>19</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Bahnschrift</vt:lpstr>
      <vt:lpstr>Calibri</vt:lpstr>
      <vt:lpstr>Consolas</vt:lpstr>
      <vt:lpstr>Impact</vt:lpstr>
      <vt:lpstr>Lucida Console</vt:lpstr>
      <vt:lpstr>Segoe UI</vt:lpstr>
      <vt:lpstr>Segoe UI Light</vt:lpstr>
      <vt:lpstr>Office Theme</vt:lpstr>
      <vt:lpstr>Functions</vt:lpstr>
      <vt:lpstr>C++: Pointer Arithmetic</vt:lpstr>
      <vt:lpstr>PowerPoint Presentation</vt:lpstr>
      <vt:lpstr>Let’s play around with functions!</vt:lpstr>
      <vt:lpstr>We’ll practice on the toy x86-64 CPU before seeing what happens on a real x86-64 CPU!</vt:lpstr>
      <vt:lpstr>Function Arguments: Pass-by-value in Python</vt:lpstr>
      <vt:lpstr>Function Arguments: Pass-by-reference in Python</vt:lpstr>
      <vt:lpstr>Pass-by-reference in Python: One Implementation</vt:lpstr>
      <vt:lpstr>Pass-by-value in Python: One Implementation</vt:lpstr>
      <vt:lpstr>Python References vs. C++ Pointers</vt:lpstr>
      <vt:lpstr>Function Parameters in C++ on x86-64</vt:lpstr>
      <vt:lpstr>Function Parameters in C++ on x86-64</vt:lpstr>
      <vt:lpstr>Function Parameters in C++ on x86-64</vt:lpstr>
      <vt:lpstr>C++: Passing Complicated Values</vt:lpstr>
      <vt:lpstr>C++ Arrays as Function Parameters and Return Values</vt:lpstr>
      <vt:lpstr>NEVER RETURN A POINTER TO A LOCAL VARIABLE</vt:lpstr>
      <vt:lpstr>NEVER RETURN A POINTER TO A LOCAL VARIABLE</vt:lpstr>
      <vt:lpstr>NEVER RETURN A POINTER TO A LOCAL VARIABLE</vt:lpstr>
      <vt:lpstr>NEVER RETURN A POINTER TO A LOCAL VARIABLE</vt:lpstr>
      <vt:lpstr>NEVER RETURN A POINTER TO A LOCAL VARIABLE</vt:lpstr>
      <vt:lpstr>How do functions really work on x86-64?</vt:lpstr>
      <vt:lpstr>x86-64: Registers</vt:lpstr>
      <vt:lpstr>x86-64: System V Calling Convention</vt:lpstr>
      <vt:lpstr>PowerPoint Presentation</vt:lpstr>
      <vt:lpstr>PowerPoint Presentation</vt:lpstr>
      <vt:lpstr>x86-64: System V Calling Convention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2311</cp:revision>
  <dcterms:created xsi:type="dcterms:W3CDTF">2017-01-17T01:11:39Z</dcterms:created>
  <dcterms:modified xsi:type="dcterms:W3CDTF">2023-09-21T00:31:03Z</dcterms:modified>
</cp:coreProperties>
</file>