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6" r:id="rId3"/>
    <p:sldId id="316" r:id="rId4"/>
    <p:sldId id="317" r:id="rId5"/>
    <p:sldId id="318" r:id="rId6"/>
    <p:sldId id="319" r:id="rId7"/>
    <p:sldId id="298" r:id="rId8"/>
    <p:sldId id="299" r:id="rId9"/>
    <p:sldId id="321" r:id="rId10"/>
    <p:sldId id="323" r:id="rId11"/>
    <p:sldId id="324" r:id="rId12"/>
    <p:sldId id="325" r:id="rId13"/>
    <p:sldId id="326" r:id="rId14"/>
    <p:sldId id="327" r:id="rId15"/>
    <p:sldId id="328" r:id="rId16"/>
    <p:sldId id="332" r:id="rId17"/>
    <p:sldId id="301" r:id="rId18"/>
    <p:sldId id="330" r:id="rId19"/>
    <p:sldId id="329" r:id="rId20"/>
    <p:sldId id="340" r:id="rId21"/>
    <p:sldId id="341" r:id="rId22"/>
    <p:sldId id="331"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50FF19"/>
    <a:srgbClr val="FF89FF"/>
    <a:srgbClr val="990099"/>
    <a:srgbClr val="FFA3A3"/>
    <a:srgbClr val="A3FFD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7" autoAdjust="0"/>
  </p:normalViewPr>
  <p:slideViewPr>
    <p:cSldViewPr snapToGrid="0">
      <p:cViewPr varScale="1">
        <p:scale>
          <a:sx n="55" d="100"/>
          <a:sy n="55" d="100"/>
        </p:scale>
        <p:origin x="448" y="4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https://cs61.seas.harvard.edu/site/2023/Datarep/#Array-representation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https://cs61.seas.harvard.edu/site/2023/Datarep/#Compiler-layout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https://cs61.seas.harvard.edu/site/2023/Datarep/#Collection-representation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31622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4293980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https://cs61.seas.harvard.edu/site/2023/Datarep/#Collection-representation]</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217051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199978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Section 3.9.3 of the textbook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https://lemire.me/blog/2022/06/06/data-structure-size-and-cache-line-accesses/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https://en.cppreference.com/w/c/language/object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409700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https://cs61.seas.harvard.edu/site/2022/Datarep3/#gsc.tab=0</a:t>
            </a:r>
          </a:p>
          <a:p>
            <a:r>
              <a:rPr lang="en-US" dirty="0"/>
              <a:t>        https://cs61.seas.harvard.edu/site/2023/Datarep/#Alignment]</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407048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take-home point here is that, on x86-64 Linux, the alignment of a primitive value is equal to the size of that value. In other words, </a:t>
            </a:r>
            <a:r>
              <a:rPr lang="en-US" dirty="0" err="1"/>
              <a:t>alignof</a:t>
            </a:r>
            <a:r>
              <a:rPr lang="en-US" dirty="0"/>
              <a:t>(T) == </a:t>
            </a:r>
            <a:r>
              <a:rPr lang="en-US" dirty="0" err="1"/>
              <a:t>sizeof</a:t>
            </a:r>
            <a:r>
              <a:rPr lang="en-US" dirty="0"/>
              <a:t>(T). However, this relationship isn’t guaranteed to hold for all CPU+OS environments. For example, on x86-32 Linux, </a:t>
            </a:r>
            <a:r>
              <a:rPr lang="en-US" dirty="0" err="1"/>
              <a:t>sizeof</a:t>
            </a:r>
            <a:r>
              <a:rPr lang="en-US" dirty="0"/>
              <a:t>(double) is 8 but </a:t>
            </a:r>
            <a:r>
              <a:rPr lang="en-US" dirty="0" err="1"/>
              <a:t>alignof</a:t>
            </a:r>
            <a:r>
              <a:rPr lang="en-US" dirty="0"/>
              <a:t>(double) is 4.</a:t>
            </a:r>
          </a:p>
          <a:p>
            <a:endParaRPr lang="en-US" dirty="0"/>
          </a:p>
          <a:p>
            <a:r>
              <a:rPr lang="en-US" dirty="0"/>
              <a:t>[Ref: https://cs61.seas.harvard.edu/site/2023/Datarep/#Alignment]</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158233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slide above, interpret </a:t>
            </a:r>
            <a:r>
              <a:rPr lang="en-US" dirty="0" err="1"/>
              <a:t>alignof</a:t>
            </a:r>
            <a:r>
              <a:rPr lang="en-US" dirty="0"/>
              <a:t>(T[N]) as meaning “the alignment of an array that hold elements of type T.”</a:t>
            </a:r>
          </a:p>
          <a:p>
            <a:endParaRPr lang="en-US" dirty="0"/>
          </a:p>
          <a:p>
            <a:r>
              <a:rPr lang="en-US" dirty="0"/>
              <a:t>Recall that the C++ standard requires all elements in an array to be laid out sequentially and back-to-back in memory. That requirement, along with the requirement that </a:t>
            </a:r>
            <a:r>
              <a:rPr lang="en-US" dirty="0" err="1"/>
              <a:t>alignof</a:t>
            </a:r>
            <a:r>
              <a:rPr lang="en-US" dirty="0"/>
              <a:t>(T[N]) == </a:t>
            </a:r>
            <a:r>
              <a:rPr lang="en-US" dirty="0" err="1"/>
              <a:t>alignof</a:t>
            </a:r>
            <a:r>
              <a:rPr lang="en-US" dirty="0"/>
              <a:t>(T), is sufficient to ensure that all of the individual elements of an array are aligned.</a:t>
            </a:r>
          </a:p>
          <a:p>
            <a:endParaRPr lang="en-US" dirty="0"/>
          </a:p>
          <a:p>
            <a:r>
              <a:rPr lang="en-US" dirty="0"/>
              <a:t>By ensuring that a struct is aligned with the largest alignment of any member, we ensure that the first member of the struct (which lives at the beginning of the </a:t>
            </a:r>
            <a:r>
              <a:rPr lang="en-US" dirty="0" err="1"/>
              <a:t>struct’s</a:t>
            </a:r>
            <a:r>
              <a:rPr lang="en-US" dirty="0"/>
              <a:t> memory) is aligned. However, the location immediately after the last byte of the first member may not be properly aligned for the second member! Thus, the compiler may insert padding </a:t>
            </a:r>
            <a:r>
              <a:rPr lang="en-US" dirty="0" err="1"/>
              <a:t>betweenthe</a:t>
            </a:r>
            <a:r>
              <a:rPr lang="en-US" dirty="0"/>
              <a:t> firs and second member. The padding is just dead space that doesn’t belong to any variable.</a:t>
            </a:r>
          </a:p>
          <a:p>
            <a:endParaRPr lang="en-US" dirty="0"/>
          </a:p>
          <a:p>
            <a:r>
              <a:rPr lang="en-US" dirty="0"/>
              <a:t>Note that the C++ `new T` operator is required by the C++ standard to return a memory address that satisfies </a:t>
            </a:r>
            <a:r>
              <a:rPr lang="en-US" dirty="0" err="1"/>
              <a:t>alignof</a:t>
            </a:r>
            <a:r>
              <a:rPr lang="en-US" dirty="0"/>
              <a:t>(T).</a:t>
            </a:r>
          </a:p>
          <a:p>
            <a:endParaRPr lang="en-US" dirty="0"/>
          </a:p>
          <a:p>
            <a:r>
              <a:rPr lang="en-US" dirty="0"/>
              <a:t>[Ref: https://cs61.seas.harvard.edu/site/2022/Datarep3/#gsc.tab=0</a:t>
            </a:r>
          </a:p>
          <a:p>
            <a:r>
              <a:rPr lang="en-US" dirty="0"/>
              <a:t>        https://cs61.seas.harvard.edu/site/2023/Datarep/#Alignment</a:t>
            </a:r>
          </a:p>
          <a:p>
            <a:r>
              <a:rPr lang="en-US" dirty="0"/>
              <a:t>        https://cs61.seas.harvard.edu/site/2023/Datarep/#Collection-representation</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3686215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padding is not something that you can access explicitly via a member name in a struct! However, as we show explicitly in the next slide, padding bytes do exist in the real-life representations of compound types.</a:t>
            </a:r>
          </a:p>
          <a:p>
            <a:endParaRPr lang="en-US" dirty="0"/>
          </a:p>
          <a:p>
            <a:r>
              <a:rPr lang="en-US" dirty="0"/>
              <a:t>Why does </a:t>
            </a:r>
            <a:r>
              <a:rPr lang="en-US" dirty="0" err="1"/>
              <a:t>sizeof</a:t>
            </a:r>
            <a:r>
              <a:rPr lang="en-US" dirty="0"/>
              <a:t>(s) have to be a multiple of </a:t>
            </a:r>
            <a:r>
              <a:rPr lang="en-US" dirty="0" err="1"/>
              <a:t>alignof</a:t>
            </a:r>
            <a:r>
              <a:rPr lang="en-US" dirty="0"/>
              <a:t>(s)? Consider the way that an array of type s is laid out: each element must be sequential and back-to-back. With (say) an alignment of 4 but a </a:t>
            </a:r>
            <a:r>
              <a:rPr lang="en-US" dirty="0" err="1"/>
              <a:t>sizeof</a:t>
            </a:r>
            <a:r>
              <a:rPr lang="en-US" dirty="0"/>
              <a:t> 11, the first struct in the array would occupy bytes 0--10, and the second struct would start at address 11 . . . but the address 11 is not aligned with </a:t>
            </a:r>
            <a:r>
              <a:rPr lang="en-US" dirty="0" err="1"/>
              <a:t>alignof</a:t>
            </a:r>
            <a:r>
              <a:rPr lang="en-US" dirty="0"/>
              <a:t> of 4!</a:t>
            </a:r>
          </a:p>
          <a:p>
            <a:endParaRPr lang="en-US" dirty="0"/>
          </a:p>
          <a:p>
            <a:r>
              <a:rPr lang="en-US" dirty="0"/>
              <a:t>[Ref: This example is adapted from the one used by https://learn.microsoft.com/en-us/cpp/cpp/alignment-cpp-declarations?view=msvc-170.]</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3785422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https://cs61.seas.harvard.edu/site/2022/Datarep3/#gsc.tab=0]</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54204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https://cs61.seas.harvard.edu/site/2023/Datarep/#Segments //See discussion about variable lifetimes: static vs. automatic vs. dynamic]</a:t>
            </a:r>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1814149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wonder what the seven remaining bytes in </a:t>
            </a:r>
            <a:r>
              <a:rPr lang="en-US" dirty="0" err="1"/>
              <a:t>s.u</a:t>
            </a:r>
            <a:r>
              <a:rPr lang="en-US" dirty="0"/>
              <a:t> are. Those are junk bytes: they weren’t explicitly set by the program, and C++ does not initialize local variables to preset values (as we see later in these lecture slides); so, the remaining seven bytes in </a:t>
            </a:r>
            <a:r>
              <a:rPr lang="en-US" dirty="0" err="1"/>
              <a:t>s.u</a:t>
            </a:r>
            <a:r>
              <a:rPr lang="en-US" dirty="0"/>
              <a:t> are just whatever random stuff happened to be in memory at the time that the program ran!]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Section 3.9.3 of the textbook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https://lemire.me/blog/2022/06/06/data-structure-size-and-cache-line-accesses/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https://en.cppreference.com/w/c/language/object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1871485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malloc() constraint is relevant to the code that you write for pset1!</a:t>
            </a:r>
          </a:p>
          <a:p>
            <a:endParaRPr lang="en-US" dirty="0"/>
          </a:p>
          <a:p>
            <a:r>
              <a:rPr lang="en-US" dirty="0"/>
              <a:t>[Ref: https://cs61.seas.harvard.edu/site/2023/Datarep/#Collection-representation]</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391361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248926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allocated heap bytes are colored yellow, whereas unallocated bytes are colored white.</a:t>
            </a:r>
          </a:p>
          <a:p>
            <a:endParaRPr lang="en-US" dirty="0"/>
          </a:p>
          <a:p>
            <a:r>
              <a:rPr lang="en-US" dirty="0"/>
              <a:t>[The slide ignores several details about how C++ runtimes allocate memory in practice. For example, some large allocations are not satisfied from the heap, but rather from large allocations created by </a:t>
            </a:r>
            <a:r>
              <a:rPr lang="en-US" dirty="0" err="1"/>
              <a:t>mmap</a:t>
            </a:r>
            <a:r>
              <a:rPr lang="en-US" dirty="0"/>
              <a:t>() system calls (https://man7.org/linux/man-pages/man2/mmap.2.html). The </a:t>
            </a:r>
            <a:r>
              <a:rPr lang="en-US" dirty="0" err="1"/>
              <a:t>mmap’d</a:t>
            </a:r>
            <a:r>
              <a:rPr lang="en-US" dirty="0"/>
              <a:t> areas count of valid segments in the process’s address space, alongside the code, static data, heap, and stack.]</a:t>
            </a:r>
          </a:p>
          <a:p>
            <a:endParaRPr lang="en-US" dirty="0"/>
          </a:p>
          <a:p>
            <a:r>
              <a:rPr lang="en-US" dirty="0"/>
              <a:t>[For a handy decimal-to-hex/binary calculator, see https://www.rapidtables.com/convert/number/decimal-to-hex.html. Recall that x86 is little-endian!]</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81130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6.7 of the C++ standard (https://www.open-std.org/jtc1/sc22/wg21/docs/papers/2017/n4659.pdf)]</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322720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memory leak, the memory consumption of your program gradually increases until there is no free areas in the address space! If this happens, you can’t dynamically allocate any more memory, and your function stack can’t grow any more.</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207456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line of output from </a:t>
            </a:r>
            <a:r>
              <a:rPr lang="en-US" dirty="0" err="1"/>
              <a:t>hexdump</a:t>
            </a:r>
            <a:r>
              <a:rPr lang="en-US" dirty="0"/>
              <a:t>-object() consists of three items: the address of the thing being printed, the hex values in the thing being printed, and the ASCII representation of the thing being printed. [For a list of ASCII characters, see https://www.ascii-code.com/. </a:t>
            </a:r>
            <a:r>
              <a:rPr lang="en-US"/>
              <a:t>For example, the byte 61 is equal to ASCII character ‘=‘, and the byte 62 is equal to the ASCII character ‘&gt;’.]</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58761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play around with </a:t>
            </a:r>
            <a:r>
              <a:rPr lang="en-US" dirty="0" err="1"/>
              <a:t>hexdump</a:t>
            </a:r>
            <a:r>
              <a:rPr lang="en-US" dirty="0"/>
              <a:t> functionality in the Godbolt compiler explorer (https://godbolt.org/), you can cut-and-paste the code above and then add whatever code you want to test.]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294638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262288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9/13/2023</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9/13/2023</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945266" y="-207381"/>
            <a:ext cx="10301468" cy="1334948"/>
          </a:xfrm>
          <a:noFill/>
        </p:spPr>
        <p:txBody>
          <a:bodyPr>
            <a:normAutofit/>
          </a:bodyPr>
          <a:lstStyle/>
          <a:p>
            <a:pPr>
              <a:lnSpc>
                <a:spcPts val="6500"/>
              </a:lnSpc>
            </a:pPr>
            <a:r>
              <a:rPr lang="en-US" sz="6600" dirty="0">
                <a:solidFill>
                  <a:schemeClr val="bg1"/>
                </a:solidFill>
                <a:latin typeface="Bahnschrift" panose="020B0502040204020203" pitchFamily="34" charset="0"/>
              </a:rPr>
              <a:t>Types and Memory, Part II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3429000" y="926937"/>
            <a:ext cx="5334000" cy="1364848"/>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4500"/>
              </a:lnSpc>
            </a:pPr>
            <a:r>
              <a:rPr lang="en-US" sz="4400">
                <a:solidFill>
                  <a:schemeClr val="bg1"/>
                </a:solidFill>
                <a:latin typeface="Bahnschrift" panose="020B0502040204020203" pitchFamily="34" charset="0"/>
              </a:rPr>
              <a:t>CS 61</a:t>
            </a:r>
            <a:r>
              <a:rPr lang="en-US" sz="4400" dirty="0">
                <a:solidFill>
                  <a:schemeClr val="bg1"/>
                </a:solidFill>
                <a:latin typeface="Bahnschrift" panose="020B0502040204020203" pitchFamily="34" charset="0"/>
              </a:rPr>
              <a:t>: Lecture 3</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9/13/2023</a:t>
            </a:r>
            <a:endParaRPr lang="en-US" sz="6600" dirty="0">
              <a:solidFill>
                <a:schemeClr val="bg1"/>
              </a:solidFill>
              <a:latin typeface="Bahnschrift" panose="020B0502040204020203" pitchFamily="34" charset="0"/>
            </a:endParaRPr>
          </a:p>
        </p:txBody>
      </p:sp>
      <p:pic>
        <p:nvPicPr>
          <p:cNvPr id="3" name="Picture 2">
            <a:extLst>
              <a:ext uri="{FF2B5EF4-FFF2-40B4-BE49-F238E27FC236}">
                <a16:creationId xmlns:a16="http://schemas.microsoft.com/office/drawing/2014/main" id="{E3909191-12FA-644C-B165-5423DB341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016" y="2476980"/>
            <a:ext cx="8273968" cy="4136984"/>
          </a:xfrm>
          <a:prstGeom prst="rect">
            <a:avLst/>
          </a:prstGeom>
        </p:spPr>
      </p:pic>
      <p:sp>
        <p:nvSpPr>
          <p:cNvPr id="2" name="TextBox 1">
            <a:extLst>
              <a:ext uri="{FF2B5EF4-FFF2-40B4-BE49-F238E27FC236}">
                <a16:creationId xmlns:a16="http://schemas.microsoft.com/office/drawing/2014/main" id="{43C87696-0B5E-10D8-6663-E39B6D93C8AF}"/>
              </a:ext>
            </a:extLst>
          </p:cNvPr>
          <p:cNvSpPr txBox="1"/>
          <p:nvPr/>
        </p:nvSpPr>
        <p:spPr>
          <a:xfrm>
            <a:off x="3371128" y="6012088"/>
            <a:ext cx="1096700"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RAM</a:t>
            </a:r>
          </a:p>
        </p:txBody>
      </p:sp>
      <p:sp>
        <p:nvSpPr>
          <p:cNvPr id="4" name="TextBox 3">
            <a:extLst>
              <a:ext uri="{FF2B5EF4-FFF2-40B4-BE49-F238E27FC236}">
                <a16:creationId xmlns:a16="http://schemas.microsoft.com/office/drawing/2014/main" id="{9C9964A5-395F-BB4C-7FD8-3CF571A25359}"/>
              </a:ext>
            </a:extLst>
          </p:cNvPr>
          <p:cNvSpPr txBox="1"/>
          <p:nvPr/>
        </p:nvSpPr>
        <p:spPr>
          <a:xfrm>
            <a:off x="8330396" y="2538139"/>
            <a:ext cx="1427062" cy="707886"/>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CPU</a:t>
            </a:r>
          </a:p>
        </p:txBody>
      </p:sp>
      <p:sp>
        <p:nvSpPr>
          <p:cNvPr id="6" name="TextBox 5">
            <a:extLst>
              <a:ext uri="{FF2B5EF4-FFF2-40B4-BE49-F238E27FC236}">
                <a16:creationId xmlns:a16="http://schemas.microsoft.com/office/drawing/2014/main" id="{2B4AD3B9-73D6-CFEA-6793-8C3D7DABF3DD}"/>
              </a:ext>
            </a:extLst>
          </p:cNvPr>
          <p:cNvSpPr txBox="1"/>
          <p:nvPr/>
        </p:nvSpPr>
        <p:spPr>
          <a:xfrm>
            <a:off x="6289876" y="6148619"/>
            <a:ext cx="1340733"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Values</a:t>
            </a:r>
          </a:p>
        </p:txBody>
      </p:sp>
      <p:cxnSp>
        <p:nvCxnSpPr>
          <p:cNvPr id="9" name="Straight Arrow Connector 8">
            <a:extLst>
              <a:ext uri="{FF2B5EF4-FFF2-40B4-BE49-F238E27FC236}">
                <a16:creationId xmlns:a16="http://schemas.microsoft.com/office/drawing/2014/main" id="{E6333F31-A0D7-6DD6-2EC7-A54987FDB394}"/>
              </a:ext>
            </a:extLst>
          </p:cNvPr>
          <p:cNvCxnSpPr>
            <a:cxnSpLocks/>
          </p:cNvCxnSpPr>
          <p:nvPr/>
        </p:nvCxnSpPr>
        <p:spPr>
          <a:xfrm flipH="1" flipV="1">
            <a:off x="5822068" y="6273698"/>
            <a:ext cx="548833" cy="136531"/>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11546C7-8D03-B925-B9FD-078C05DE0467}"/>
              </a:ext>
            </a:extLst>
          </p:cNvPr>
          <p:cNvGrpSpPr/>
          <p:nvPr/>
        </p:nvGrpSpPr>
        <p:grpSpPr>
          <a:xfrm>
            <a:off x="-34729" y="5899150"/>
            <a:ext cx="12226729" cy="958850"/>
            <a:chOff x="-34729" y="5899150"/>
            <a:chExt cx="12226729" cy="958850"/>
          </a:xfrm>
        </p:grpSpPr>
        <p:sp>
          <p:nvSpPr>
            <p:cNvPr id="9" name="Rectangle 8">
              <a:extLst>
                <a:ext uri="{FF2B5EF4-FFF2-40B4-BE49-F238E27FC236}">
                  <a16:creationId xmlns:a16="http://schemas.microsoft.com/office/drawing/2014/main" id="{0D439B71-D51F-C932-331E-560CB3183977}"/>
                </a:ext>
              </a:extLst>
            </p:cNvPr>
            <p:cNvSpPr/>
            <p:nvPr/>
          </p:nvSpPr>
          <p:spPr>
            <a:xfrm>
              <a:off x="-34729" y="5929927"/>
              <a:ext cx="12226729" cy="9280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4D2BA4-1EC1-E5C8-0326-4B8CC265C759}"/>
                </a:ext>
              </a:extLst>
            </p:cNvPr>
            <p:cNvSpPr txBox="1"/>
            <p:nvPr/>
          </p:nvSpPr>
          <p:spPr>
            <a:xfrm>
              <a:off x="507362" y="589915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grpSp>
      <p:sp>
        <p:nvSpPr>
          <p:cNvPr id="3" name="Content Placeholder 2">
            <a:extLst>
              <a:ext uri="{FF2B5EF4-FFF2-40B4-BE49-F238E27FC236}">
                <a16:creationId xmlns:a16="http://schemas.microsoft.com/office/drawing/2014/main" id="{D316F20C-9E0E-FAAD-F890-429060198455}"/>
              </a:ext>
            </a:extLst>
          </p:cNvPr>
          <p:cNvSpPr>
            <a:spLocks noGrp="1"/>
          </p:cNvSpPr>
          <p:nvPr>
            <p:ph idx="1"/>
          </p:nvPr>
        </p:nvSpPr>
        <p:spPr>
          <a:xfrm>
            <a:off x="-34729" y="700265"/>
            <a:ext cx="6551270" cy="5234405"/>
          </a:xfrm>
          <a:solidFill>
            <a:schemeClr val="bg1">
              <a:lumMod val="95000"/>
            </a:schemeClr>
          </a:solidFill>
        </p:spPr>
        <p:txBody>
          <a:bodyPr>
            <a:normAutofit/>
          </a:bodyPr>
          <a:lstStyle/>
          <a:p>
            <a:r>
              <a:rPr lang="en-US" dirty="0"/>
              <a:t>The C++ standard restricts how the compiler and runtime can position objects in memory</a:t>
            </a:r>
          </a:p>
          <a:p>
            <a:pPr lvl="1"/>
            <a:r>
              <a:rPr lang="en-US" dirty="0"/>
              <a:t>Two objects cannot overlap in memory: a particular byte in memory belongs to no object, or exactly one object</a:t>
            </a:r>
          </a:p>
        </p:txBody>
      </p:sp>
      <p:sp>
        <p:nvSpPr>
          <p:cNvPr id="5" name="TextBox 4">
            <a:extLst>
              <a:ext uri="{FF2B5EF4-FFF2-40B4-BE49-F238E27FC236}">
                <a16:creationId xmlns:a16="http://schemas.microsoft.com/office/drawing/2014/main" id="{ABB3D845-3540-E23F-EF9E-66024D59E8B8}"/>
              </a:ext>
            </a:extLst>
          </p:cNvPr>
          <p:cNvSpPr txBox="1"/>
          <p:nvPr/>
        </p:nvSpPr>
        <p:spPr>
          <a:xfrm>
            <a:off x="6977607" y="677549"/>
            <a:ext cx="5156522" cy="5324535"/>
          </a:xfrm>
          <a:prstGeom prst="rect">
            <a:avLst/>
          </a:prstGeom>
          <a:noFill/>
        </p:spPr>
        <p:txBody>
          <a:bodyPr wrap="square">
            <a:spAutoFit/>
          </a:bodyPr>
          <a:lstStyle/>
          <a:p>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arr</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struct</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b;</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c;</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d;</a:t>
            </a:r>
          </a:p>
          <a:p>
            <a:r>
              <a:rPr lang="en-US" sz="2000" dirty="0">
                <a:latin typeface="Lucida Console" panose="020B0609040504020204" pitchFamily="49" charset="0"/>
              </a:rPr>
              <a:t>    } s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63</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64</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(s);</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s.a</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a:t>
            </a:r>
          </a:p>
        </p:txBody>
      </p:sp>
      <p:sp>
        <p:nvSpPr>
          <p:cNvPr id="7" name="TextBox 6">
            <a:extLst>
              <a:ext uri="{FF2B5EF4-FFF2-40B4-BE49-F238E27FC236}">
                <a16:creationId xmlns:a16="http://schemas.microsoft.com/office/drawing/2014/main" id="{68D7E33F-052E-F49C-0C0D-7A2C7B2CB407}"/>
              </a:ext>
            </a:extLst>
          </p:cNvPr>
          <p:cNvSpPr txBox="1"/>
          <p:nvPr/>
        </p:nvSpPr>
        <p:spPr>
          <a:xfrm>
            <a:off x="2544504" y="5953077"/>
            <a:ext cx="9473878" cy="923330"/>
          </a:xfrm>
          <a:prstGeom prst="rect">
            <a:avLst/>
          </a:prstGeom>
          <a:noFill/>
        </p:spPr>
        <p:txBody>
          <a:bodyPr wrap="square">
            <a:spAutoFit/>
          </a:bodyPr>
          <a:lstStyle/>
          <a:p>
            <a:r>
              <a:rPr lang="en-US" dirty="0">
                <a:solidFill>
                  <a:schemeClr val="bg1"/>
                </a:solidFill>
                <a:latin typeface="Lucida Console" panose="020B0609040504020204" pitchFamily="49" charset="0"/>
              </a:rPr>
              <a:t>7ffc72c1cc08  3d 00 00 00 3e 00 00 00               |=...&gt;...|</a:t>
            </a:r>
          </a:p>
          <a:p>
            <a:r>
              <a:rPr lang="en-US" dirty="0">
                <a:solidFill>
                  <a:schemeClr val="bg1"/>
                </a:solidFill>
                <a:latin typeface="Lucida Console" panose="020B0609040504020204" pitchFamily="49" charset="0"/>
              </a:rPr>
              <a:t>7ffc72c1cbfc  3d 00 00 00 3e 00 00 00  3f 40 00 00  |=...&gt;...?@..|</a:t>
            </a:r>
          </a:p>
          <a:p>
            <a:r>
              <a:rPr lang="en-US" dirty="0">
                <a:solidFill>
                  <a:schemeClr val="bg1"/>
                </a:solidFill>
                <a:latin typeface="Lucida Console" panose="020B0609040504020204" pitchFamily="49" charset="0"/>
              </a:rPr>
              <a:t>7ffc72c1cbfc  3d 00 00 00                           |=...|</a:t>
            </a:r>
          </a:p>
        </p:txBody>
      </p:sp>
      <p:grpSp>
        <p:nvGrpSpPr>
          <p:cNvPr id="44" name="Group 43">
            <a:extLst>
              <a:ext uri="{FF2B5EF4-FFF2-40B4-BE49-F238E27FC236}">
                <a16:creationId xmlns:a16="http://schemas.microsoft.com/office/drawing/2014/main" id="{AD42B445-E888-18AF-AEFF-693CEDBC0E62}"/>
              </a:ext>
            </a:extLst>
          </p:cNvPr>
          <p:cNvGrpSpPr/>
          <p:nvPr/>
        </p:nvGrpSpPr>
        <p:grpSpPr>
          <a:xfrm>
            <a:off x="789121" y="3098535"/>
            <a:ext cx="1894004" cy="2808605"/>
            <a:chOff x="789121" y="3098535"/>
            <a:chExt cx="1894004" cy="2808605"/>
          </a:xfrm>
        </p:grpSpPr>
        <p:sp>
          <p:nvSpPr>
            <p:cNvPr id="6" name="Rectangle 5">
              <a:extLst>
                <a:ext uri="{FF2B5EF4-FFF2-40B4-BE49-F238E27FC236}">
                  <a16:creationId xmlns:a16="http://schemas.microsoft.com/office/drawing/2014/main" id="{2340A8FC-09D2-9FCC-669E-80415C21798F}"/>
                </a:ext>
              </a:extLst>
            </p:cNvPr>
            <p:cNvSpPr/>
            <p:nvPr/>
          </p:nvSpPr>
          <p:spPr>
            <a:xfrm>
              <a:off x="1896044" y="4872799"/>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6240E5-6030-89B4-77A9-F0C2CC61FCCE}"/>
                </a:ext>
              </a:extLst>
            </p:cNvPr>
            <p:cNvSpPr/>
            <p:nvPr/>
          </p:nvSpPr>
          <p:spPr>
            <a:xfrm>
              <a:off x="1896044" y="5101282"/>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D738E3-43ED-45A7-B60D-5EA74BCEB3D7}"/>
                </a:ext>
              </a:extLst>
            </p:cNvPr>
            <p:cNvSpPr/>
            <p:nvPr/>
          </p:nvSpPr>
          <p:spPr>
            <a:xfrm>
              <a:off x="1896043" y="4644316"/>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C09844-5333-F577-AF9E-A7FDDDD460E1}"/>
                </a:ext>
              </a:extLst>
            </p:cNvPr>
            <p:cNvSpPr/>
            <p:nvPr/>
          </p:nvSpPr>
          <p:spPr>
            <a:xfrm>
              <a:off x="1896042" y="4415833"/>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D4E7F5-9F24-4825-F935-D9A5212904DD}"/>
                </a:ext>
              </a:extLst>
            </p:cNvPr>
            <p:cNvSpPr/>
            <p:nvPr/>
          </p:nvSpPr>
          <p:spPr>
            <a:xfrm>
              <a:off x="1896042" y="3959191"/>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85C514-7227-EAE6-450C-ED6FD31A7EFE}"/>
                </a:ext>
              </a:extLst>
            </p:cNvPr>
            <p:cNvSpPr/>
            <p:nvPr/>
          </p:nvSpPr>
          <p:spPr>
            <a:xfrm>
              <a:off x="1896042" y="4187674"/>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1F4321-B12B-79ED-443E-AD9296AB6078}"/>
                </a:ext>
              </a:extLst>
            </p:cNvPr>
            <p:cNvSpPr/>
            <p:nvPr/>
          </p:nvSpPr>
          <p:spPr>
            <a:xfrm>
              <a:off x="1896041" y="3730708"/>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F383DB-1367-7F7E-7D1B-2F95DB2A96AE}"/>
                </a:ext>
              </a:extLst>
            </p:cNvPr>
            <p:cNvSpPr/>
            <p:nvPr/>
          </p:nvSpPr>
          <p:spPr>
            <a:xfrm>
              <a:off x="1896040" y="3502225"/>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E1D845F-34E2-C53A-826E-9E30B7B9C048}"/>
                </a:ext>
              </a:extLst>
            </p:cNvPr>
            <p:cNvSpPr txBox="1"/>
            <p:nvPr/>
          </p:nvSpPr>
          <p:spPr>
            <a:xfrm rot="5400000">
              <a:off x="2043363" y="5366065"/>
              <a:ext cx="620485"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t>
              </a:r>
            </a:p>
          </p:txBody>
        </p:sp>
        <p:sp>
          <p:nvSpPr>
            <p:cNvPr id="19" name="TextBox 18">
              <a:extLst>
                <a:ext uri="{FF2B5EF4-FFF2-40B4-BE49-F238E27FC236}">
                  <a16:creationId xmlns:a16="http://schemas.microsoft.com/office/drawing/2014/main" id="{DB3B5DDB-B317-4C20-DDFB-B5204ED516DF}"/>
                </a:ext>
              </a:extLst>
            </p:cNvPr>
            <p:cNvSpPr txBox="1"/>
            <p:nvPr/>
          </p:nvSpPr>
          <p:spPr>
            <a:xfrm rot="5400000">
              <a:off x="2040510" y="3177945"/>
              <a:ext cx="620485"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t>
              </a:r>
            </a:p>
          </p:txBody>
        </p:sp>
        <p:sp>
          <p:nvSpPr>
            <p:cNvPr id="20" name="Left Bracket 19">
              <a:extLst>
                <a:ext uri="{FF2B5EF4-FFF2-40B4-BE49-F238E27FC236}">
                  <a16:creationId xmlns:a16="http://schemas.microsoft.com/office/drawing/2014/main" id="{65E4B018-23B5-4056-1A0A-5325C9B43299}"/>
                </a:ext>
              </a:extLst>
            </p:cNvPr>
            <p:cNvSpPr/>
            <p:nvPr/>
          </p:nvSpPr>
          <p:spPr>
            <a:xfrm>
              <a:off x="1749730" y="3493705"/>
              <a:ext cx="115842" cy="9136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ket 20">
              <a:extLst>
                <a:ext uri="{FF2B5EF4-FFF2-40B4-BE49-F238E27FC236}">
                  <a16:creationId xmlns:a16="http://schemas.microsoft.com/office/drawing/2014/main" id="{D1608602-87C8-60C2-F83A-2853173C6E62}"/>
                </a:ext>
              </a:extLst>
            </p:cNvPr>
            <p:cNvSpPr/>
            <p:nvPr/>
          </p:nvSpPr>
          <p:spPr>
            <a:xfrm>
              <a:off x="1752035" y="4428034"/>
              <a:ext cx="115842" cy="9136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A73D9CE-7FEA-C61F-3D95-8C954C544EDC}"/>
                </a:ext>
              </a:extLst>
            </p:cNvPr>
            <p:cNvSpPr txBox="1"/>
            <p:nvPr/>
          </p:nvSpPr>
          <p:spPr>
            <a:xfrm>
              <a:off x="789121" y="3807866"/>
              <a:ext cx="1076451" cy="369332"/>
            </a:xfrm>
            <a:prstGeom prst="rect">
              <a:avLst/>
            </a:prstGeom>
            <a:noFill/>
          </p:spPr>
          <p:txBody>
            <a:bodyPr wrap="square" rtlCol="0">
              <a:spAutoFit/>
            </a:bodyPr>
            <a:lstStyle/>
            <a:p>
              <a:pPr algn="ctr"/>
              <a:r>
                <a:rPr lang="en-US" dirty="0">
                  <a:solidFill>
                    <a:schemeClr val="accent1"/>
                  </a:solidFill>
                  <a:latin typeface="Lucida Console" panose="020B0609040504020204" pitchFamily="49" charset="0"/>
                </a:rPr>
                <a:t>int</a:t>
              </a:r>
              <a:r>
                <a:rPr lang="en-US" dirty="0">
                  <a:latin typeface="Lucida Console" panose="020B0609040504020204" pitchFamily="49" charset="0"/>
                </a:rPr>
                <a:t> p</a:t>
              </a:r>
            </a:p>
          </p:txBody>
        </p:sp>
        <p:sp>
          <p:nvSpPr>
            <p:cNvPr id="23" name="TextBox 22">
              <a:extLst>
                <a:ext uri="{FF2B5EF4-FFF2-40B4-BE49-F238E27FC236}">
                  <a16:creationId xmlns:a16="http://schemas.microsoft.com/office/drawing/2014/main" id="{9095D229-3028-9B02-DBAF-08FED68BB953}"/>
                </a:ext>
              </a:extLst>
            </p:cNvPr>
            <p:cNvSpPr txBox="1"/>
            <p:nvPr/>
          </p:nvSpPr>
          <p:spPr>
            <a:xfrm>
              <a:off x="789121" y="4608994"/>
              <a:ext cx="1076451" cy="369332"/>
            </a:xfrm>
            <a:prstGeom prst="rect">
              <a:avLst/>
            </a:prstGeom>
            <a:noFill/>
          </p:spPr>
          <p:txBody>
            <a:bodyPr wrap="square" rtlCol="0">
              <a:spAutoFit/>
            </a:bodyPr>
            <a:lstStyle/>
            <a:p>
              <a:pPr algn="ctr"/>
              <a:r>
                <a:rPr lang="en-US" dirty="0">
                  <a:solidFill>
                    <a:schemeClr val="accent1"/>
                  </a:solidFill>
                  <a:latin typeface="Lucida Console" panose="020B0609040504020204" pitchFamily="49" charset="0"/>
                </a:rPr>
                <a:t>int</a:t>
              </a:r>
              <a:r>
                <a:rPr lang="en-US" dirty="0">
                  <a:latin typeface="Lucida Console" panose="020B0609040504020204" pitchFamily="49" charset="0"/>
                </a:rPr>
                <a:t> q</a:t>
              </a:r>
            </a:p>
          </p:txBody>
        </p:sp>
      </p:grpSp>
      <p:pic>
        <p:nvPicPr>
          <p:cNvPr id="27" name="Picture 26">
            <a:extLst>
              <a:ext uri="{FF2B5EF4-FFF2-40B4-BE49-F238E27FC236}">
                <a16:creationId xmlns:a16="http://schemas.microsoft.com/office/drawing/2014/main" id="{11338FB2-0053-5E26-F7F0-ED9F263B6D08}"/>
              </a:ext>
            </a:extLst>
          </p:cNvPr>
          <p:cNvPicPr>
            <a:picLocks noChangeAspect="1"/>
          </p:cNvPicPr>
          <p:nvPr/>
        </p:nvPicPr>
        <p:blipFill>
          <a:blip r:embed="rId3"/>
          <a:stretch>
            <a:fillRect/>
          </a:stretch>
        </p:blipFill>
        <p:spPr>
          <a:xfrm>
            <a:off x="290630" y="3925563"/>
            <a:ext cx="640025" cy="686040"/>
          </a:xfrm>
          <a:prstGeom prst="rect">
            <a:avLst/>
          </a:prstGeom>
        </p:spPr>
      </p:pic>
      <p:pic>
        <p:nvPicPr>
          <p:cNvPr id="28" name="Picture 27">
            <a:extLst>
              <a:ext uri="{FF2B5EF4-FFF2-40B4-BE49-F238E27FC236}">
                <a16:creationId xmlns:a16="http://schemas.microsoft.com/office/drawing/2014/main" id="{B12E4B10-946E-208A-17DC-543BB28BCA02}"/>
              </a:ext>
            </a:extLst>
          </p:cNvPr>
          <p:cNvPicPr>
            <a:picLocks noChangeAspect="1"/>
          </p:cNvPicPr>
          <p:nvPr/>
        </p:nvPicPr>
        <p:blipFill>
          <a:blip r:embed="rId3"/>
          <a:stretch>
            <a:fillRect/>
          </a:stretch>
        </p:blipFill>
        <p:spPr>
          <a:xfrm flipV="1">
            <a:off x="3736588" y="4096045"/>
            <a:ext cx="640025" cy="686040"/>
          </a:xfrm>
          <a:prstGeom prst="rect">
            <a:avLst/>
          </a:prstGeom>
        </p:spPr>
      </p:pic>
      <p:grpSp>
        <p:nvGrpSpPr>
          <p:cNvPr id="43" name="Group 42">
            <a:extLst>
              <a:ext uri="{FF2B5EF4-FFF2-40B4-BE49-F238E27FC236}">
                <a16:creationId xmlns:a16="http://schemas.microsoft.com/office/drawing/2014/main" id="{22C6D2B4-78C3-E10E-2880-2E17CC259F3A}"/>
              </a:ext>
            </a:extLst>
          </p:cNvPr>
          <p:cNvGrpSpPr/>
          <p:nvPr/>
        </p:nvGrpSpPr>
        <p:grpSpPr>
          <a:xfrm>
            <a:off x="4215237" y="3203495"/>
            <a:ext cx="1894004" cy="2590596"/>
            <a:chOff x="4215237" y="3203495"/>
            <a:chExt cx="1894004" cy="2590596"/>
          </a:xfrm>
        </p:grpSpPr>
        <p:sp>
          <p:nvSpPr>
            <p:cNvPr id="29" name="Rectangle 28">
              <a:extLst>
                <a:ext uri="{FF2B5EF4-FFF2-40B4-BE49-F238E27FC236}">
                  <a16:creationId xmlns:a16="http://schemas.microsoft.com/office/drawing/2014/main" id="{DA00F223-02A7-9F4B-08DC-A8436BC8DAAE}"/>
                </a:ext>
              </a:extLst>
            </p:cNvPr>
            <p:cNvSpPr/>
            <p:nvPr/>
          </p:nvSpPr>
          <p:spPr>
            <a:xfrm>
              <a:off x="5322160" y="4759750"/>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8FA46F0-1813-3925-2BC7-B350937A6DAC}"/>
                </a:ext>
              </a:extLst>
            </p:cNvPr>
            <p:cNvSpPr/>
            <p:nvPr/>
          </p:nvSpPr>
          <p:spPr>
            <a:xfrm>
              <a:off x="5322160" y="4988233"/>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D7829D2-6FFE-BA21-E6FD-C6E0908057B3}"/>
                </a:ext>
              </a:extLst>
            </p:cNvPr>
            <p:cNvSpPr/>
            <p:nvPr/>
          </p:nvSpPr>
          <p:spPr>
            <a:xfrm>
              <a:off x="5322159" y="4531267"/>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470CDD-7D7A-C8D3-657A-C66790BFD004}"/>
                </a:ext>
              </a:extLst>
            </p:cNvPr>
            <p:cNvSpPr/>
            <p:nvPr/>
          </p:nvSpPr>
          <p:spPr>
            <a:xfrm>
              <a:off x="5322158" y="4302784"/>
              <a:ext cx="787081" cy="228483"/>
            </a:xfrm>
            <a:prstGeom prst="rect">
              <a:avLst/>
            </a:prstGeom>
            <a:solidFill>
              <a:srgbClr val="50FF19"/>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9BA18B-3C9B-6D11-689D-C15C39B10A64}"/>
                </a:ext>
              </a:extLst>
            </p:cNvPr>
            <p:cNvSpPr/>
            <p:nvPr/>
          </p:nvSpPr>
          <p:spPr>
            <a:xfrm>
              <a:off x="5322158" y="3846142"/>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EB353E-C207-F71D-C41D-DBEC72EF1BEB}"/>
                </a:ext>
              </a:extLst>
            </p:cNvPr>
            <p:cNvSpPr/>
            <p:nvPr/>
          </p:nvSpPr>
          <p:spPr>
            <a:xfrm>
              <a:off x="5322158" y="4074625"/>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86CF40-9974-EE11-A16B-B06F79DD8678}"/>
                </a:ext>
              </a:extLst>
            </p:cNvPr>
            <p:cNvSpPr/>
            <p:nvPr/>
          </p:nvSpPr>
          <p:spPr>
            <a:xfrm>
              <a:off x="5322157" y="3617659"/>
              <a:ext cx="787081" cy="228483"/>
            </a:xfrm>
            <a:prstGeom prst="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9CA5543-722E-04B9-DBDA-B464CF860EB2}"/>
                </a:ext>
              </a:extLst>
            </p:cNvPr>
            <p:cNvSpPr txBox="1"/>
            <p:nvPr/>
          </p:nvSpPr>
          <p:spPr>
            <a:xfrm rot="5400000">
              <a:off x="5469479" y="5253016"/>
              <a:ext cx="620485"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t>
              </a:r>
            </a:p>
          </p:txBody>
        </p:sp>
        <p:sp>
          <p:nvSpPr>
            <p:cNvPr id="38" name="TextBox 37">
              <a:extLst>
                <a:ext uri="{FF2B5EF4-FFF2-40B4-BE49-F238E27FC236}">
                  <a16:creationId xmlns:a16="http://schemas.microsoft.com/office/drawing/2014/main" id="{1C56CBAB-971C-2B77-05AA-B39D58A53CA1}"/>
                </a:ext>
              </a:extLst>
            </p:cNvPr>
            <p:cNvSpPr txBox="1"/>
            <p:nvPr/>
          </p:nvSpPr>
          <p:spPr>
            <a:xfrm rot="5400000">
              <a:off x="5469478" y="3282905"/>
              <a:ext cx="620485"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t>
              </a:r>
            </a:p>
          </p:txBody>
        </p:sp>
        <p:sp>
          <p:nvSpPr>
            <p:cNvPr id="39" name="Left Bracket 38">
              <a:extLst>
                <a:ext uri="{FF2B5EF4-FFF2-40B4-BE49-F238E27FC236}">
                  <a16:creationId xmlns:a16="http://schemas.microsoft.com/office/drawing/2014/main" id="{8564AF37-7B2C-63AA-87EC-773512D77F5F}"/>
                </a:ext>
              </a:extLst>
            </p:cNvPr>
            <p:cNvSpPr/>
            <p:nvPr/>
          </p:nvSpPr>
          <p:spPr>
            <a:xfrm>
              <a:off x="5120280" y="3611502"/>
              <a:ext cx="171408" cy="9136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ket 39">
              <a:extLst>
                <a:ext uri="{FF2B5EF4-FFF2-40B4-BE49-F238E27FC236}">
                  <a16:creationId xmlns:a16="http://schemas.microsoft.com/office/drawing/2014/main" id="{65F70A6E-BDA1-0B7A-A640-1106F0274840}"/>
                </a:ext>
              </a:extLst>
            </p:cNvPr>
            <p:cNvSpPr/>
            <p:nvPr/>
          </p:nvSpPr>
          <p:spPr>
            <a:xfrm>
              <a:off x="5178151" y="4314985"/>
              <a:ext cx="115842" cy="9136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19860F2D-02C6-EE4D-406E-EF5D7FB7125A}"/>
                </a:ext>
              </a:extLst>
            </p:cNvPr>
            <p:cNvSpPr txBox="1"/>
            <p:nvPr/>
          </p:nvSpPr>
          <p:spPr>
            <a:xfrm>
              <a:off x="4215237" y="3694817"/>
              <a:ext cx="1076451" cy="369332"/>
            </a:xfrm>
            <a:prstGeom prst="rect">
              <a:avLst/>
            </a:prstGeom>
            <a:noFill/>
          </p:spPr>
          <p:txBody>
            <a:bodyPr wrap="square" rtlCol="0">
              <a:spAutoFit/>
            </a:bodyPr>
            <a:lstStyle/>
            <a:p>
              <a:pPr algn="ctr"/>
              <a:r>
                <a:rPr lang="en-US" dirty="0">
                  <a:solidFill>
                    <a:schemeClr val="accent1"/>
                  </a:solidFill>
                  <a:latin typeface="Lucida Console" panose="020B0609040504020204" pitchFamily="49" charset="0"/>
                </a:rPr>
                <a:t>int</a:t>
              </a:r>
              <a:r>
                <a:rPr lang="en-US" dirty="0">
                  <a:latin typeface="Lucida Console" panose="020B0609040504020204" pitchFamily="49" charset="0"/>
                </a:rPr>
                <a:t> p</a:t>
              </a:r>
            </a:p>
          </p:txBody>
        </p:sp>
        <p:sp>
          <p:nvSpPr>
            <p:cNvPr id="42" name="TextBox 41">
              <a:extLst>
                <a:ext uri="{FF2B5EF4-FFF2-40B4-BE49-F238E27FC236}">
                  <a16:creationId xmlns:a16="http://schemas.microsoft.com/office/drawing/2014/main" id="{3AA37108-61D7-FEEE-BE04-3A067965CE42}"/>
                </a:ext>
              </a:extLst>
            </p:cNvPr>
            <p:cNvSpPr txBox="1"/>
            <p:nvPr/>
          </p:nvSpPr>
          <p:spPr>
            <a:xfrm>
              <a:off x="4215237" y="4495945"/>
              <a:ext cx="1076451" cy="369332"/>
            </a:xfrm>
            <a:prstGeom prst="rect">
              <a:avLst/>
            </a:prstGeom>
            <a:noFill/>
          </p:spPr>
          <p:txBody>
            <a:bodyPr wrap="square" rtlCol="0">
              <a:spAutoFit/>
            </a:bodyPr>
            <a:lstStyle/>
            <a:p>
              <a:pPr algn="ctr"/>
              <a:r>
                <a:rPr lang="en-US" dirty="0">
                  <a:solidFill>
                    <a:schemeClr val="accent1"/>
                  </a:solidFill>
                  <a:latin typeface="Lucida Console" panose="020B0609040504020204" pitchFamily="49" charset="0"/>
                </a:rPr>
                <a:t>int</a:t>
              </a:r>
              <a:r>
                <a:rPr lang="en-US" dirty="0">
                  <a:latin typeface="Lucida Console" panose="020B0609040504020204" pitchFamily="49" charset="0"/>
                </a:rPr>
                <a:t> q</a:t>
              </a:r>
            </a:p>
          </p:txBody>
        </p:sp>
      </p:grpSp>
      <p:sp>
        <p:nvSpPr>
          <p:cNvPr id="2" name="Title 1">
            <a:extLst>
              <a:ext uri="{FF2B5EF4-FFF2-40B4-BE49-F238E27FC236}">
                <a16:creationId xmlns:a16="http://schemas.microsoft.com/office/drawing/2014/main" id="{1FC09564-8A8E-300A-501F-685A6C749BD3}"/>
              </a:ext>
            </a:extLst>
          </p:cNvPr>
          <p:cNvSpPr>
            <a:spLocks noGrp="1"/>
          </p:cNvSpPr>
          <p:nvPr>
            <p:ph type="title"/>
          </p:nvPr>
        </p:nvSpPr>
        <p:spPr>
          <a:xfrm>
            <a:off x="0" y="-34724"/>
            <a:ext cx="12192000" cy="954912"/>
          </a:xfrm>
        </p:spPr>
        <p:txBody>
          <a:bodyPr>
            <a:normAutofit/>
          </a:bodyPr>
          <a:lstStyle/>
          <a:p>
            <a:r>
              <a:rPr lang="en-US" sz="4000" dirty="0"/>
              <a:t>C++: Object Layout</a:t>
            </a:r>
          </a:p>
        </p:txBody>
      </p:sp>
    </p:spTree>
    <p:extLst>
      <p:ext uri="{BB962C8B-B14F-4D97-AF65-F5344CB8AC3E}">
        <p14:creationId xmlns:p14="http://schemas.microsoft.com/office/powerpoint/2010/main" val="24903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11546C7-8D03-B925-B9FD-078C05DE0467}"/>
              </a:ext>
            </a:extLst>
          </p:cNvPr>
          <p:cNvGrpSpPr/>
          <p:nvPr/>
        </p:nvGrpSpPr>
        <p:grpSpPr>
          <a:xfrm>
            <a:off x="-34729" y="5899150"/>
            <a:ext cx="12226729" cy="958850"/>
            <a:chOff x="-34729" y="5899150"/>
            <a:chExt cx="12226729" cy="958850"/>
          </a:xfrm>
        </p:grpSpPr>
        <p:sp>
          <p:nvSpPr>
            <p:cNvPr id="9" name="Rectangle 8">
              <a:extLst>
                <a:ext uri="{FF2B5EF4-FFF2-40B4-BE49-F238E27FC236}">
                  <a16:creationId xmlns:a16="http://schemas.microsoft.com/office/drawing/2014/main" id="{0D439B71-D51F-C932-331E-560CB3183977}"/>
                </a:ext>
              </a:extLst>
            </p:cNvPr>
            <p:cNvSpPr/>
            <p:nvPr/>
          </p:nvSpPr>
          <p:spPr>
            <a:xfrm>
              <a:off x="-34729" y="5929927"/>
              <a:ext cx="12226729" cy="9280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4D2BA4-1EC1-E5C8-0326-4B8CC265C759}"/>
                </a:ext>
              </a:extLst>
            </p:cNvPr>
            <p:cNvSpPr txBox="1"/>
            <p:nvPr/>
          </p:nvSpPr>
          <p:spPr>
            <a:xfrm>
              <a:off x="507362" y="589915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grpSp>
      <p:sp>
        <p:nvSpPr>
          <p:cNvPr id="3" name="Content Placeholder 2">
            <a:extLst>
              <a:ext uri="{FF2B5EF4-FFF2-40B4-BE49-F238E27FC236}">
                <a16:creationId xmlns:a16="http://schemas.microsoft.com/office/drawing/2014/main" id="{D316F20C-9E0E-FAAD-F890-429060198455}"/>
              </a:ext>
            </a:extLst>
          </p:cNvPr>
          <p:cNvSpPr>
            <a:spLocks noGrp="1"/>
          </p:cNvSpPr>
          <p:nvPr>
            <p:ph idx="1"/>
          </p:nvPr>
        </p:nvSpPr>
        <p:spPr>
          <a:xfrm>
            <a:off x="-34729" y="700265"/>
            <a:ext cx="6551270" cy="5234405"/>
          </a:xfrm>
          <a:solidFill>
            <a:schemeClr val="bg1">
              <a:lumMod val="95000"/>
            </a:schemeClr>
          </a:solidFill>
        </p:spPr>
        <p:txBody>
          <a:bodyPr>
            <a:normAutofit/>
          </a:bodyPr>
          <a:lstStyle/>
          <a:p>
            <a:r>
              <a:rPr lang="en-US" dirty="0"/>
              <a:t>The C++ standard restricts how the compiler and runtime can position objects in memory</a:t>
            </a:r>
          </a:p>
          <a:p>
            <a:pPr lvl="1"/>
            <a:r>
              <a:rPr lang="en-US" dirty="0"/>
              <a:t>Two objects cannot overlap in memory: a particular byte in memory belongs to no object, or exactly one object</a:t>
            </a:r>
          </a:p>
          <a:p>
            <a:pPr lvl="1"/>
            <a:r>
              <a:rPr lang="en-US" dirty="0"/>
              <a:t>For an array holding elements of type </a:t>
            </a:r>
            <a:r>
              <a:rPr lang="en-US" dirty="0">
                <a:latin typeface="Lucida Console" panose="020B0609040504020204" pitchFamily="49" charset="0"/>
              </a:rPr>
              <a:t>T</a:t>
            </a:r>
            <a:r>
              <a:rPr lang="en-US" dirty="0"/>
              <a:t>:</a:t>
            </a:r>
          </a:p>
          <a:p>
            <a:pPr lvl="2"/>
            <a:r>
              <a:rPr lang="en-US" dirty="0"/>
              <a:t>Each value is arranged sequentially and back-to-back</a:t>
            </a:r>
          </a:p>
          <a:p>
            <a:pPr lvl="2"/>
            <a:r>
              <a:rPr lang="en-US" dirty="0"/>
              <a:t>Given an array with starting address </a:t>
            </a:r>
            <a:r>
              <a:rPr lang="en-US" dirty="0">
                <a:latin typeface="Lucida Console" panose="020B0609040504020204" pitchFamily="49" charset="0"/>
              </a:rPr>
              <a:t>a</a:t>
            </a:r>
            <a:r>
              <a:rPr lang="en-US" dirty="0"/>
              <a:t>, the </a:t>
            </a:r>
            <a:r>
              <a:rPr lang="en-US" dirty="0" err="1">
                <a:latin typeface="Lucida Console" panose="020B0609040504020204" pitchFamily="49" charset="0"/>
              </a:rPr>
              <a:t>i</a:t>
            </a:r>
            <a:r>
              <a:rPr lang="en-US" dirty="0" err="1"/>
              <a:t>-th</a:t>
            </a:r>
            <a:r>
              <a:rPr lang="en-US" dirty="0"/>
              <a:t> element (i.e., the element </a:t>
            </a:r>
            <a:r>
              <a:rPr lang="en-US" dirty="0">
                <a:latin typeface="Lucida Console" panose="020B0609040504020204" pitchFamily="49" charset="0"/>
              </a:rPr>
              <a:t>a[</a:t>
            </a:r>
            <a:r>
              <a:rPr lang="en-US" dirty="0" err="1">
                <a:latin typeface="Lucida Console" panose="020B0609040504020204" pitchFamily="49" charset="0"/>
              </a:rPr>
              <a:t>i</a:t>
            </a:r>
            <a:r>
              <a:rPr lang="en-US" dirty="0">
                <a:latin typeface="Lucida Console" panose="020B0609040504020204" pitchFamily="49" charset="0"/>
              </a:rPr>
              <a:t>]</a:t>
            </a:r>
            <a:r>
              <a:rPr lang="en-US" dirty="0"/>
              <a:t>) lives at memory location </a:t>
            </a:r>
            <a:r>
              <a:rPr lang="en-US" dirty="0">
                <a:latin typeface="Lucida Console" panose="020B0609040504020204" pitchFamily="49" charset="0"/>
              </a:rPr>
              <a:t>a + (</a:t>
            </a:r>
            <a:r>
              <a:rPr lang="en-US" dirty="0" err="1">
                <a:latin typeface="Lucida Console" panose="020B0609040504020204" pitchFamily="49" charset="0"/>
              </a:rPr>
              <a:t>i</a:t>
            </a:r>
            <a:r>
              <a:rPr lang="en-US" dirty="0">
                <a:latin typeface="Lucida Console" panose="020B0609040504020204" pitchFamily="49" charset="0"/>
              </a:rPr>
              <a:t> * </a:t>
            </a:r>
            <a:r>
              <a:rPr lang="en-US" dirty="0" err="1">
                <a:latin typeface="Lucida Console" panose="020B0609040504020204" pitchFamily="49" charset="0"/>
              </a:rPr>
              <a:t>sizeof</a:t>
            </a:r>
            <a:r>
              <a:rPr lang="en-US" dirty="0">
                <a:latin typeface="Lucida Console" panose="020B0609040504020204" pitchFamily="49" charset="0"/>
              </a:rPr>
              <a:t>(T))</a:t>
            </a:r>
          </a:p>
          <a:p>
            <a:pPr lvl="2"/>
            <a:r>
              <a:rPr lang="en-US" dirty="0"/>
              <a:t>The total amount of memory consumed by the array is </a:t>
            </a:r>
            <a:r>
              <a:rPr lang="en-US" dirty="0">
                <a:latin typeface="Lucida Console" panose="020B0609040504020204" pitchFamily="49" charset="0"/>
              </a:rPr>
              <a:t>N * </a:t>
            </a:r>
            <a:r>
              <a:rPr lang="en-US" dirty="0" err="1">
                <a:latin typeface="Lucida Console" panose="020B0609040504020204" pitchFamily="49" charset="0"/>
              </a:rPr>
              <a:t>sizeof</a:t>
            </a:r>
            <a:r>
              <a:rPr lang="en-US" dirty="0">
                <a:latin typeface="Lucida Console" panose="020B0609040504020204" pitchFamily="49" charset="0"/>
              </a:rPr>
              <a:t>(T)</a:t>
            </a:r>
          </a:p>
        </p:txBody>
      </p:sp>
      <p:sp>
        <p:nvSpPr>
          <p:cNvPr id="5" name="TextBox 4">
            <a:extLst>
              <a:ext uri="{FF2B5EF4-FFF2-40B4-BE49-F238E27FC236}">
                <a16:creationId xmlns:a16="http://schemas.microsoft.com/office/drawing/2014/main" id="{ABB3D845-3540-E23F-EF9E-66024D59E8B8}"/>
              </a:ext>
            </a:extLst>
          </p:cNvPr>
          <p:cNvSpPr txBox="1"/>
          <p:nvPr/>
        </p:nvSpPr>
        <p:spPr>
          <a:xfrm>
            <a:off x="6977607" y="677549"/>
            <a:ext cx="5156522" cy="5324535"/>
          </a:xfrm>
          <a:prstGeom prst="rect">
            <a:avLst/>
          </a:prstGeom>
          <a:noFill/>
        </p:spPr>
        <p:txBody>
          <a:bodyPr wrap="square">
            <a:spAutoFit/>
          </a:bodyPr>
          <a:lstStyle/>
          <a:p>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arr</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struct</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b;</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c;</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d;</a:t>
            </a:r>
          </a:p>
          <a:p>
            <a:r>
              <a:rPr lang="en-US" sz="2000" dirty="0">
                <a:latin typeface="Lucida Console" panose="020B0609040504020204" pitchFamily="49" charset="0"/>
              </a:rPr>
              <a:t>    } s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63</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64</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(s);</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s.a</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a:t>
            </a:r>
          </a:p>
        </p:txBody>
      </p:sp>
      <p:sp>
        <p:nvSpPr>
          <p:cNvPr id="7" name="TextBox 6">
            <a:extLst>
              <a:ext uri="{FF2B5EF4-FFF2-40B4-BE49-F238E27FC236}">
                <a16:creationId xmlns:a16="http://schemas.microsoft.com/office/drawing/2014/main" id="{68D7E33F-052E-F49C-0C0D-7A2C7B2CB407}"/>
              </a:ext>
            </a:extLst>
          </p:cNvPr>
          <p:cNvSpPr txBox="1"/>
          <p:nvPr/>
        </p:nvSpPr>
        <p:spPr>
          <a:xfrm>
            <a:off x="2544504" y="5953077"/>
            <a:ext cx="9473878" cy="923330"/>
          </a:xfrm>
          <a:prstGeom prst="rect">
            <a:avLst/>
          </a:prstGeom>
          <a:noFill/>
        </p:spPr>
        <p:txBody>
          <a:bodyPr wrap="square">
            <a:spAutoFit/>
          </a:bodyPr>
          <a:lstStyle/>
          <a:p>
            <a:r>
              <a:rPr lang="en-US" dirty="0">
                <a:solidFill>
                  <a:schemeClr val="bg1"/>
                </a:solidFill>
                <a:latin typeface="Lucida Console" panose="020B0609040504020204" pitchFamily="49" charset="0"/>
              </a:rPr>
              <a:t>7ffc72c1cc08  3d 00 00 00 3e 00 00 00               |=...&gt;...|</a:t>
            </a:r>
          </a:p>
          <a:p>
            <a:r>
              <a:rPr lang="en-US" dirty="0">
                <a:solidFill>
                  <a:schemeClr val="bg1"/>
                </a:solidFill>
                <a:latin typeface="Lucida Console" panose="020B0609040504020204" pitchFamily="49" charset="0"/>
              </a:rPr>
              <a:t>7ffc72c1cbfc  3d 00 00 00 3e 00 00 00  3f 40 00 00  |=...&gt;...?@..|</a:t>
            </a:r>
          </a:p>
          <a:p>
            <a:r>
              <a:rPr lang="en-US" dirty="0">
                <a:solidFill>
                  <a:schemeClr val="bg1"/>
                </a:solidFill>
                <a:latin typeface="Lucida Console" panose="020B0609040504020204" pitchFamily="49" charset="0"/>
              </a:rPr>
              <a:t>7ffc72c1cbfc  3d 00 00 00                           |=...|</a:t>
            </a:r>
          </a:p>
        </p:txBody>
      </p:sp>
      <p:grpSp>
        <p:nvGrpSpPr>
          <p:cNvPr id="25" name="Group 24">
            <a:extLst>
              <a:ext uri="{FF2B5EF4-FFF2-40B4-BE49-F238E27FC236}">
                <a16:creationId xmlns:a16="http://schemas.microsoft.com/office/drawing/2014/main" id="{9E3E6189-0B36-E06B-8ADB-ECC39A9B8CBB}"/>
              </a:ext>
            </a:extLst>
          </p:cNvPr>
          <p:cNvGrpSpPr/>
          <p:nvPr/>
        </p:nvGrpSpPr>
        <p:grpSpPr>
          <a:xfrm>
            <a:off x="613458" y="4024047"/>
            <a:ext cx="299022" cy="1815937"/>
            <a:chOff x="113820" y="4035622"/>
            <a:chExt cx="787082" cy="1815937"/>
          </a:xfrm>
        </p:grpSpPr>
        <p:grpSp>
          <p:nvGrpSpPr>
            <p:cNvPr id="17" name="Group 16">
              <a:extLst>
                <a:ext uri="{FF2B5EF4-FFF2-40B4-BE49-F238E27FC236}">
                  <a16:creationId xmlns:a16="http://schemas.microsoft.com/office/drawing/2014/main" id="{62D1044F-1353-FED9-5E61-DD1588B07D57}"/>
                </a:ext>
              </a:extLst>
            </p:cNvPr>
            <p:cNvGrpSpPr/>
            <p:nvPr/>
          </p:nvGrpSpPr>
          <p:grpSpPr>
            <a:xfrm>
              <a:off x="113821" y="4942177"/>
              <a:ext cx="787081" cy="909382"/>
              <a:chOff x="113821" y="4942177"/>
              <a:chExt cx="787081" cy="909382"/>
            </a:xfrm>
          </p:grpSpPr>
          <p:grpSp>
            <p:nvGrpSpPr>
              <p:cNvPr id="13" name="Group 12">
                <a:extLst>
                  <a:ext uri="{FF2B5EF4-FFF2-40B4-BE49-F238E27FC236}">
                    <a16:creationId xmlns:a16="http://schemas.microsoft.com/office/drawing/2014/main" id="{B70CD71F-96EC-4689-131A-B1AF43ABDD61}"/>
                  </a:ext>
                </a:extLst>
              </p:cNvPr>
              <p:cNvGrpSpPr/>
              <p:nvPr/>
            </p:nvGrpSpPr>
            <p:grpSpPr>
              <a:xfrm>
                <a:off x="113821" y="5396413"/>
                <a:ext cx="787081" cy="455146"/>
                <a:chOff x="113821" y="5396413"/>
                <a:chExt cx="787081" cy="455146"/>
              </a:xfrm>
            </p:grpSpPr>
            <p:sp>
              <p:nvSpPr>
                <p:cNvPr id="4" name="Rectangle 3">
                  <a:extLst>
                    <a:ext uri="{FF2B5EF4-FFF2-40B4-BE49-F238E27FC236}">
                      <a16:creationId xmlns:a16="http://schemas.microsoft.com/office/drawing/2014/main" id="{45B06AF3-55BF-BC95-57EE-B14CAD887AF0}"/>
                    </a:ext>
                  </a:extLst>
                </p:cNvPr>
                <p:cNvSpPr/>
                <p:nvPr/>
              </p:nvSpPr>
              <p:spPr>
                <a:xfrm>
                  <a:off x="113821" y="5623076"/>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7006652-D6F6-D661-2802-4885196D4A48}"/>
                    </a:ext>
                  </a:extLst>
                </p:cNvPr>
                <p:cNvSpPr/>
                <p:nvPr/>
              </p:nvSpPr>
              <p:spPr>
                <a:xfrm>
                  <a:off x="113821" y="5396413"/>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F1A5946B-2FDD-F62A-1326-B6C99C31BC18}"/>
                  </a:ext>
                </a:extLst>
              </p:cNvPr>
              <p:cNvGrpSpPr/>
              <p:nvPr/>
            </p:nvGrpSpPr>
            <p:grpSpPr>
              <a:xfrm>
                <a:off x="113821" y="4942177"/>
                <a:ext cx="787081" cy="455146"/>
                <a:chOff x="113821" y="5396413"/>
                <a:chExt cx="787081" cy="455146"/>
              </a:xfrm>
            </p:grpSpPr>
            <p:sp>
              <p:nvSpPr>
                <p:cNvPr id="15" name="Rectangle 14">
                  <a:extLst>
                    <a:ext uri="{FF2B5EF4-FFF2-40B4-BE49-F238E27FC236}">
                      <a16:creationId xmlns:a16="http://schemas.microsoft.com/office/drawing/2014/main" id="{FD63F04F-2228-8E29-38CE-67AD4B0D364F}"/>
                    </a:ext>
                  </a:extLst>
                </p:cNvPr>
                <p:cNvSpPr/>
                <p:nvPr/>
              </p:nvSpPr>
              <p:spPr>
                <a:xfrm>
                  <a:off x="113821" y="5623076"/>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1856BA-2FAF-DC6E-A33F-EEA068CB3952}"/>
                    </a:ext>
                  </a:extLst>
                </p:cNvPr>
                <p:cNvSpPr/>
                <p:nvPr/>
              </p:nvSpPr>
              <p:spPr>
                <a:xfrm>
                  <a:off x="113821" y="5396413"/>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AC323B7C-F784-BF41-F606-B527A72B6DD2}"/>
                </a:ext>
              </a:extLst>
            </p:cNvPr>
            <p:cNvGrpSpPr/>
            <p:nvPr/>
          </p:nvGrpSpPr>
          <p:grpSpPr>
            <a:xfrm>
              <a:off x="113820" y="4035622"/>
              <a:ext cx="787081" cy="909382"/>
              <a:chOff x="113821" y="4942177"/>
              <a:chExt cx="787081" cy="909382"/>
            </a:xfrm>
          </p:grpSpPr>
          <p:grpSp>
            <p:nvGrpSpPr>
              <p:cNvPr id="19" name="Group 18">
                <a:extLst>
                  <a:ext uri="{FF2B5EF4-FFF2-40B4-BE49-F238E27FC236}">
                    <a16:creationId xmlns:a16="http://schemas.microsoft.com/office/drawing/2014/main" id="{2192DE1C-5E03-FE27-08BB-1D303CE2048C}"/>
                  </a:ext>
                </a:extLst>
              </p:cNvPr>
              <p:cNvGrpSpPr/>
              <p:nvPr/>
            </p:nvGrpSpPr>
            <p:grpSpPr>
              <a:xfrm>
                <a:off x="113821" y="5396413"/>
                <a:ext cx="787081" cy="455146"/>
                <a:chOff x="113821" y="5396413"/>
                <a:chExt cx="787081" cy="455146"/>
              </a:xfrm>
            </p:grpSpPr>
            <p:sp>
              <p:nvSpPr>
                <p:cNvPr id="23" name="Rectangle 22">
                  <a:extLst>
                    <a:ext uri="{FF2B5EF4-FFF2-40B4-BE49-F238E27FC236}">
                      <a16:creationId xmlns:a16="http://schemas.microsoft.com/office/drawing/2014/main" id="{A8968B18-D327-C58C-6D94-05A47EED7A15}"/>
                    </a:ext>
                  </a:extLst>
                </p:cNvPr>
                <p:cNvSpPr/>
                <p:nvPr/>
              </p:nvSpPr>
              <p:spPr>
                <a:xfrm>
                  <a:off x="113821" y="5623076"/>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801EB8D-53C2-1952-084A-F04EEB35FF68}"/>
                    </a:ext>
                  </a:extLst>
                </p:cNvPr>
                <p:cNvSpPr/>
                <p:nvPr/>
              </p:nvSpPr>
              <p:spPr>
                <a:xfrm>
                  <a:off x="113821" y="5396413"/>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9243758-102B-828B-BD71-5EB4BB570383}"/>
                  </a:ext>
                </a:extLst>
              </p:cNvPr>
              <p:cNvGrpSpPr/>
              <p:nvPr/>
            </p:nvGrpSpPr>
            <p:grpSpPr>
              <a:xfrm>
                <a:off x="113821" y="4942177"/>
                <a:ext cx="787081" cy="455146"/>
                <a:chOff x="113821" y="5396413"/>
                <a:chExt cx="787081" cy="455146"/>
              </a:xfrm>
            </p:grpSpPr>
            <p:sp>
              <p:nvSpPr>
                <p:cNvPr id="21" name="Rectangle 20">
                  <a:extLst>
                    <a:ext uri="{FF2B5EF4-FFF2-40B4-BE49-F238E27FC236}">
                      <a16:creationId xmlns:a16="http://schemas.microsoft.com/office/drawing/2014/main" id="{DFA64F25-EC30-293C-938B-01E2C8A6C48A}"/>
                    </a:ext>
                  </a:extLst>
                </p:cNvPr>
                <p:cNvSpPr/>
                <p:nvPr/>
              </p:nvSpPr>
              <p:spPr>
                <a:xfrm>
                  <a:off x="113821" y="5623076"/>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4D53DAA-0D67-C2F2-F1F8-1FC5C9BD0847}"/>
                    </a:ext>
                  </a:extLst>
                </p:cNvPr>
                <p:cNvSpPr/>
                <p:nvPr/>
              </p:nvSpPr>
              <p:spPr>
                <a:xfrm>
                  <a:off x="113821" y="5396413"/>
                  <a:ext cx="787081" cy="228483"/>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36" name="Group 35">
            <a:extLst>
              <a:ext uri="{FF2B5EF4-FFF2-40B4-BE49-F238E27FC236}">
                <a16:creationId xmlns:a16="http://schemas.microsoft.com/office/drawing/2014/main" id="{930248ED-2D9F-D8CF-244B-F128AA43EB96}"/>
              </a:ext>
            </a:extLst>
          </p:cNvPr>
          <p:cNvGrpSpPr/>
          <p:nvPr/>
        </p:nvGrpSpPr>
        <p:grpSpPr>
          <a:xfrm>
            <a:off x="-48952" y="3762135"/>
            <a:ext cx="749563" cy="2121495"/>
            <a:chOff x="-48952" y="3762135"/>
            <a:chExt cx="749563" cy="2121495"/>
          </a:xfrm>
        </p:grpSpPr>
        <p:sp>
          <p:nvSpPr>
            <p:cNvPr id="26" name="TextBox 25">
              <a:extLst>
                <a:ext uri="{FF2B5EF4-FFF2-40B4-BE49-F238E27FC236}">
                  <a16:creationId xmlns:a16="http://schemas.microsoft.com/office/drawing/2014/main" id="{816C27A3-928E-DFC6-EA77-74995FA2F9B7}"/>
                </a:ext>
              </a:extLst>
            </p:cNvPr>
            <p:cNvSpPr txBox="1"/>
            <p:nvPr/>
          </p:nvSpPr>
          <p:spPr>
            <a:xfrm>
              <a:off x="-48952" y="5575853"/>
              <a:ext cx="742884" cy="307777"/>
            </a:xfrm>
            <a:prstGeom prst="rect">
              <a:avLst/>
            </a:prstGeom>
            <a:noFill/>
          </p:spPr>
          <p:txBody>
            <a:bodyPr wrap="square" rtlCol="0">
              <a:spAutoFit/>
            </a:bodyPr>
            <a:lstStyle/>
            <a:p>
              <a:r>
                <a:rPr lang="en-US" sz="1400" dirty="0">
                  <a:latin typeface="Lucida Console" panose="020B0609040504020204" pitchFamily="49" charset="0"/>
                </a:rPr>
                <a:t>0x100</a:t>
              </a:r>
            </a:p>
          </p:txBody>
        </p:sp>
        <p:sp>
          <p:nvSpPr>
            <p:cNvPr id="27" name="TextBox 26">
              <a:extLst>
                <a:ext uri="{FF2B5EF4-FFF2-40B4-BE49-F238E27FC236}">
                  <a16:creationId xmlns:a16="http://schemas.microsoft.com/office/drawing/2014/main" id="{F769BCBA-60A9-77C4-BA7E-EE643DEC0234}"/>
                </a:ext>
              </a:extLst>
            </p:cNvPr>
            <p:cNvSpPr txBox="1"/>
            <p:nvPr/>
          </p:nvSpPr>
          <p:spPr>
            <a:xfrm>
              <a:off x="-48952" y="5346037"/>
              <a:ext cx="742884" cy="307777"/>
            </a:xfrm>
            <a:prstGeom prst="rect">
              <a:avLst/>
            </a:prstGeom>
            <a:noFill/>
          </p:spPr>
          <p:txBody>
            <a:bodyPr wrap="square" rtlCol="0">
              <a:spAutoFit/>
            </a:bodyPr>
            <a:lstStyle/>
            <a:p>
              <a:r>
                <a:rPr lang="en-US" sz="1400" dirty="0">
                  <a:latin typeface="Lucida Console" panose="020B0609040504020204" pitchFamily="49" charset="0"/>
                </a:rPr>
                <a:t>0x101</a:t>
              </a:r>
            </a:p>
          </p:txBody>
        </p:sp>
        <p:sp>
          <p:nvSpPr>
            <p:cNvPr id="28" name="TextBox 27">
              <a:extLst>
                <a:ext uri="{FF2B5EF4-FFF2-40B4-BE49-F238E27FC236}">
                  <a16:creationId xmlns:a16="http://schemas.microsoft.com/office/drawing/2014/main" id="{976C464F-671C-97D0-A70C-83CC01A16953}"/>
                </a:ext>
              </a:extLst>
            </p:cNvPr>
            <p:cNvSpPr txBox="1"/>
            <p:nvPr/>
          </p:nvSpPr>
          <p:spPr>
            <a:xfrm>
              <a:off x="-48952" y="5123534"/>
              <a:ext cx="742884" cy="307777"/>
            </a:xfrm>
            <a:prstGeom prst="rect">
              <a:avLst/>
            </a:prstGeom>
            <a:noFill/>
          </p:spPr>
          <p:txBody>
            <a:bodyPr wrap="square" rtlCol="0">
              <a:spAutoFit/>
            </a:bodyPr>
            <a:lstStyle/>
            <a:p>
              <a:r>
                <a:rPr lang="en-US" sz="1400" dirty="0">
                  <a:latin typeface="Lucida Console" panose="020B0609040504020204" pitchFamily="49" charset="0"/>
                </a:rPr>
                <a:t>0x102</a:t>
              </a:r>
            </a:p>
          </p:txBody>
        </p:sp>
        <p:sp>
          <p:nvSpPr>
            <p:cNvPr id="29" name="TextBox 28">
              <a:extLst>
                <a:ext uri="{FF2B5EF4-FFF2-40B4-BE49-F238E27FC236}">
                  <a16:creationId xmlns:a16="http://schemas.microsoft.com/office/drawing/2014/main" id="{DDFEBB38-605C-80FD-E616-E93F339B5C1C}"/>
                </a:ext>
              </a:extLst>
            </p:cNvPr>
            <p:cNvSpPr txBox="1"/>
            <p:nvPr/>
          </p:nvSpPr>
          <p:spPr>
            <a:xfrm>
              <a:off x="-48952" y="4896871"/>
              <a:ext cx="742884" cy="307777"/>
            </a:xfrm>
            <a:prstGeom prst="rect">
              <a:avLst/>
            </a:prstGeom>
            <a:noFill/>
          </p:spPr>
          <p:txBody>
            <a:bodyPr wrap="square" rtlCol="0">
              <a:spAutoFit/>
            </a:bodyPr>
            <a:lstStyle/>
            <a:p>
              <a:r>
                <a:rPr lang="en-US" sz="1400" dirty="0">
                  <a:latin typeface="Lucida Console" panose="020B0609040504020204" pitchFamily="49" charset="0"/>
                </a:rPr>
                <a:t>0x103</a:t>
              </a:r>
            </a:p>
          </p:txBody>
        </p:sp>
        <p:sp>
          <p:nvSpPr>
            <p:cNvPr id="30" name="TextBox 29">
              <a:extLst>
                <a:ext uri="{FF2B5EF4-FFF2-40B4-BE49-F238E27FC236}">
                  <a16:creationId xmlns:a16="http://schemas.microsoft.com/office/drawing/2014/main" id="{20DCBE6B-C784-CD38-751A-F8BE28713EC8}"/>
                </a:ext>
              </a:extLst>
            </p:cNvPr>
            <p:cNvSpPr txBox="1"/>
            <p:nvPr/>
          </p:nvSpPr>
          <p:spPr>
            <a:xfrm>
              <a:off x="-48952" y="4665754"/>
              <a:ext cx="742884" cy="307777"/>
            </a:xfrm>
            <a:prstGeom prst="rect">
              <a:avLst/>
            </a:prstGeom>
            <a:noFill/>
          </p:spPr>
          <p:txBody>
            <a:bodyPr wrap="square" rtlCol="0">
              <a:spAutoFit/>
            </a:bodyPr>
            <a:lstStyle/>
            <a:p>
              <a:r>
                <a:rPr lang="en-US" sz="1400" dirty="0">
                  <a:latin typeface="Lucida Console" panose="020B0609040504020204" pitchFamily="49" charset="0"/>
                </a:rPr>
                <a:t>0x104</a:t>
              </a:r>
            </a:p>
          </p:txBody>
        </p:sp>
        <p:sp>
          <p:nvSpPr>
            <p:cNvPr id="31" name="TextBox 30">
              <a:extLst>
                <a:ext uri="{FF2B5EF4-FFF2-40B4-BE49-F238E27FC236}">
                  <a16:creationId xmlns:a16="http://schemas.microsoft.com/office/drawing/2014/main" id="{D86D90E5-7D9B-5016-C1A8-62783F2E8397}"/>
                </a:ext>
              </a:extLst>
            </p:cNvPr>
            <p:cNvSpPr txBox="1"/>
            <p:nvPr/>
          </p:nvSpPr>
          <p:spPr>
            <a:xfrm>
              <a:off x="-48952" y="4439091"/>
              <a:ext cx="742884" cy="307777"/>
            </a:xfrm>
            <a:prstGeom prst="rect">
              <a:avLst/>
            </a:prstGeom>
            <a:noFill/>
          </p:spPr>
          <p:txBody>
            <a:bodyPr wrap="square" rtlCol="0">
              <a:spAutoFit/>
            </a:bodyPr>
            <a:lstStyle/>
            <a:p>
              <a:r>
                <a:rPr lang="en-US" sz="1400" dirty="0">
                  <a:latin typeface="Lucida Console" panose="020B0609040504020204" pitchFamily="49" charset="0"/>
                </a:rPr>
                <a:t>0x105</a:t>
              </a:r>
            </a:p>
          </p:txBody>
        </p:sp>
        <p:sp>
          <p:nvSpPr>
            <p:cNvPr id="32" name="TextBox 31">
              <a:extLst>
                <a:ext uri="{FF2B5EF4-FFF2-40B4-BE49-F238E27FC236}">
                  <a16:creationId xmlns:a16="http://schemas.microsoft.com/office/drawing/2014/main" id="{CAD8EA1E-19BB-85CA-9D04-FFF872EAD7E7}"/>
                </a:ext>
              </a:extLst>
            </p:cNvPr>
            <p:cNvSpPr txBox="1"/>
            <p:nvPr/>
          </p:nvSpPr>
          <p:spPr>
            <a:xfrm>
              <a:off x="-48952" y="4216758"/>
              <a:ext cx="742884" cy="307777"/>
            </a:xfrm>
            <a:prstGeom prst="rect">
              <a:avLst/>
            </a:prstGeom>
            <a:noFill/>
          </p:spPr>
          <p:txBody>
            <a:bodyPr wrap="square" rtlCol="0">
              <a:spAutoFit/>
            </a:bodyPr>
            <a:lstStyle/>
            <a:p>
              <a:r>
                <a:rPr lang="en-US" sz="1400" dirty="0">
                  <a:latin typeface="Lucida Console" panose="020B0609040504020204" pitchFamily="49" charset="0"/>
                </a:rPr>
                <a:t>0x106</a:t>
              </a:r>
            </a:p>
          </p:txBody>
        </p:sp>
        <p:sp>
          <p:nvSpPr>
            <p:cNvPr id="33" name="TextBox 32">
              <a:extLst>
                <a:ext uri="{FF2B5EF4-FFF2-40B4-BE49-F238E27FC236}">
                  <a16:creationId xmlns:a16="http://schemas.microsoft.com/office/drawing/2014/main" id="{CACC934A-589F-D5DC-98A7-E02D8B002713}"/>
                </a:ext>
              </a:extLst>
            </p:cNvPr>
            <p:cNvSpPr txBox="1"/>
            <p:nvPr/>
          </p:nvSpPr>
          <p:spPr>
            <a:xfrm>
              <a:off x="-45338" y="3990095"/>
              <a:ext cx="742884" cy="307777"/>
            </a:xfrm>
            <a:prstGeom prst="rect">
              <a:avLst/>
            </a:prstGeom>
            <a:noFill/>
          </p:spPr>
          <p:txBody>
            <a:bodyPr wrap="square" rtlCol="0">
              <a:spAutoFit/>
            </a:bodyPr>
            <a:lstStyle/>
            <a:p>
              <a:r>
                <a:rPr lang="en-US" sz="1400" dirty="0">
                  <a:latin typeface="Lucida Console" panose="020B0609040504020204" pitchFamily="49" charset="0"/>
                </a:rPr>
                <a:t>0x107</a:t>
              </a:r>
            </a:p>
          </p:txBody>
        </p:sp>
        <p:sp>
          <p:nvSpPr>
            <p:cNvPr id="34" name="TextBox 33">
              <a:extLst>
                <a:ext uri="{FF2B5EF4-FFF2-40B4-BE49-F238E27FC236}">
                  <a16:creationId xmlns:a16="http://schemas.microsoft.com/office/drawing/2014/main" id="{FCDD58B2-7572-BF8A-EC38-F482E826EAC1}"/>
                </a:ext>
              </a:extLst>
            </p:cNvPr>
            <p:cNvSpPr txBox="1"/>
            <p:nvPr/>
          </p:nvSpPr>
          <p:spPr>
            <a:xfrm>
              <a:off x="-42273" y="3762135"/>
              <a:ext cx="742884" cy="307777"/>
            </a:xfrm>
            <a:prstGeom prst="rect">
              <a:avLst/>
            </a:prstGeom>
            <a:noFill/>
          </p:spPr>
          <p:txBody>
            <a:bodyPr wrap="square" rtlCol="0">
              <a:spAutoFit/>
            </a:bodyPr>
            <a:lstStyle/>
            <a:p>
              <a:r>
                <a:rPr lang="en-US" sz="1400" b="1" u="sng" dirty="0">
                  <a:latin typeface="Lucida Console" panose="020B0609040504020204" pitchFamily="49" charset="0"/>
                </a:rPr>
                <a:t>Addrs</a:t>
              </a:r>
            </a:p>
          </p:txBody>
        </p:sp>
      </p:grpSp>
      <p:sp>
        <p:nvSpPr>
          <p:cNvPr id="35" name="TextBox 34">
            <a:extLst>
              <a:ext uri="{FF2B5EF4-FFF2-40B4-BE49-F238E27FC236}">
                <a16:creationId xmlns:a16="http://schemas.microsoft.com/office/drawing/2014/main" id="{A1381083-5BA0-DB15-C7C7-98404FA722D2}"/>
              </a:ext>
            </a:extLst>
          </p:cNvPr>
          <p:cNvSpPr txBox="1"/>
          <p:nvPr/>
        </p:nvSpPr>
        <p:spPr>
          <a:xfrm>
            <a:off x="931644" y="5639886"/>
            <a:ext cx="5271373" cy="307777"/>
          </a:xfrm>
          <a:prstGeom prst="rect">
            <a:avLst/>
          </a:prstGeom>
          <a:noFill/>
        </p:spPr>
        <p:txBody>
          <a:bodyPr wrap="square" rtlCol="0">
            <a:spAutoFit/>
          </a:bodyPr>
          <a:lstStyle/>
          <a:p>
            <a:r>
              <a:rPr lang="en-US" sz="1400" dirty="0">
                <a:solidFill>
                  <a:schemeClr val="accent1"/>
                </a:solidFill>
                <a:latin typeface="Lucida Console" panose="020B0609040504020204" pitchFamily="49" charset="0"/>
              </a:rPr>
              <a:t>char*</a:t>
            </a:r>
            <a:r>
              <a:rPr lang="en-US" sz="1400" dirty="0">
                <a:latin typeface="Lucida Console" panose="020B0609040504020204" pitchFamily="49" charset="0"/>
              </a:rPr>
              <a:t> a = </a:t>
            </a:r>
            <a:r>
              <a:rPr lang="en-US" sz="1400" dirty="0">
                <a:solidFill>
                  <a:schemeClr val="accent1"/>
                </a:solidFill>
                <a:latin typeface="Lucida Console" panose="020B0609040504020204" pitchFamily="49" charset="0"/>
              </a:rPr>
              <a:t>new</a:t>
            </a:r>
            <a:r>
              <a:rPr lang="en-US" sz="1400" dirty="0">
                <a:latin typeface="Lucida Console" panose="020B0609040504020204" pitchFamily="49" charset="0"/>
              </a:rPr>
              <a:t> </a:t>
            </a:r>
            <a:r>
              <a:rPr lang="en-US" sz="1400" dirty="0">
                <a:solidFill>
                  <a:schemeClr val="accent1"/>
                </a:solidFill>
                <a:latin typeface="Lucida Console" panose="020B0609040504020204" pitchFamily="49" charset="0"/>
              </a:rPr>
              <a:t>char</a:t>
            </a:r>
            <a:r>
              <a:rPr lang="en-US" sz="1400" dirty="0">
                <a:latin typeface="Lucida Console" panose="020B0609040504020204" pitchFamily="49" charset="0"/>
              </a:rPr>
              <a:t>[</a:t>
            </a:r>
            <a:r>
              <a:rPr lang="en-US" sz="1400" dirty="0">
                <a:solidFill>
                  <a:schemeClr val="accent2"/>
                </a:solidFill>
                <a:latin typeface="Lucida Console" panose="020B0609040504020204" pitchFamily="49" charset="0"/>
              </a:rPr>
              <a:t>8</a:t>
            </a:r>
            <a:r>
              <a:rPr lang="en-US" sz="1400" dirty="0">
                <a:latin typeface="Lucida Console" panose="020B0609040504020204" pitchFamily="49" charset="0"/>
              </a:rPr>
              <a:t>]; </a:t>
            </a:r>
            <a:r>
              <a:rPr lang="en-US" sz="1400" dirty="0">
                <a:solidFill>
                  <a:srgbClr val="00B050"/>
                </a:solidFill>
                <a:latin typeface="Lucida Console" panose="020B0609040504020204" pitchFamily="49" charset="0"/>
              </a:rPr>
              <a:t>//new returns 0x100</a:t>
            </a:r>
          </a:p>
        </p:txBody>
      </p:sp>
      <p:sp>
        <p:nvSpPr>
          <p:cNvPr id="2" name="Title 1">
            <a:extLst>
              <a:ext uri="{FF2B5EF4-FFF2-40B4-BE49-F238E27FC236}">
                <a16:creationId xmlns:a16="http://schemas.microsoft.com/office/drawing/2014/main" id="{1FC09564-8A8E-300A-501F-685A6C749BD3}"/>
              </a:ext>
            </a:extLst>
          </p:cNvPr>
          <p:cNvSpPr>
            <a:spLocks noGrp="1"/>
          </p:cNvSpPr>
          <p:nvPr>
            <p:ph type="title"/>
          </p:nvPr>
        </p:nvSpPr>
        <p:spPr>
          <a:xfrm>
            <a:off x="0" y="-34724"/>
            <a:ext cx="12192000" cy="954912"/>
          </a:xfrm>
        </p:spPr>
        <p:txBody>
          <a:bodyPr>
            <a:normAutofit/>
          </a:bodyPr>
          <a:lstStyle/>
          <a:p>
            <a:r>
              <a:rPr lang="en-US" sz="4000" dirty="0"/>
              <a:t>C++: Object Layout</a:t>
            </a:r>
          </a:p>
        </p:txBody>
      </p:sp>
    </p:spTree>
    <p:extLst>
      <p:ext uri="{BB962C8B-B14F-4D97-AF65-F5344CB8AC3E}">
        <p14:creationId xmlns:p14="http://schemas.microsoft.com/office/powerpoint/2010/main" val="8158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11546C7-8D03-B925-B9FD-078C05DE0467}"/>
              </a:ext>
            </a:extLst>
          </p:cNvPr>
          <p:cNvGrpSpPr/>
          <p:nvPr/>
        </p:nvGrpSpPr>
        <p:grpSpPr>
          <a:xfrm>
            <a:off x="-34729" y="5899150"/>
            <a:ext cx="12226729" cy="958850"/>
            <a:chOff x="-34729" y="5899150"/>
            <a:chExt cx="12226729" cy="958850"/>
          </a:xfrm>
        </p:grpSpPr>
        <p:sp>
          <p:nvSpPr>
            <p:cNvPr id="9" name="Rectangle 8">
              <a:extLst>
                <a:ext uri="{FF2B5EF4-FFF2-40B4-BE49-F238E27FC236}">
                  <a16:creationId xmlns:a16="http://schemas.microsoft.com/office/drawing/2014/main" id="{0D439B71-D51F-C932-331E-560CB3183977}"/>
                </a:ext>
              </a:extLst>
            </p:cNvPr>
            <p:cNvSpPr/>
            <p:nvPr/>
          </p:nvSpPr>
          <p:spPr>
            <a:xfrm>
              <a:off x="-34729" y="5929927"/>
              <a:ext cx="12226729" cy="9280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4D2BA4-1EC1-E5C8-0326-4B8CC265C759}"/>
                </a:ext>
              </a:extLst>
            </p:cNvPr>
            <p:cNvSpPr txBox="1"/>
            <p:nvPr/>
          </p:nvSpPr>
          <p:spPr>
            <a:xfrm>
              <a:off x="507362" y="589915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grpSp>
      <p:sp>
        <p:nvSpPr>
          <p:cNvPr id="5" name="TextBox 4">
            <a:extLst>
              <a:ext uri="{FF2B5EF4-FFF2-40B4-BE49-F238E27FC236}">
                <a16:creationId xmlns:a16="http://schemas.microsoft.com/office/drawing/2014/main" id="{ABB3D845-3540-E23F-EF9E-66024D59E8B8}"/>
              </a:ext>
            </a:extLst>
          </p:cNvPr>
          <p:cNvSpPr txBox="1"/>
          <p:nvPr/>
        </p:nvSpPr>
        <p:spPr>
          <a:xfrm>
            <a:off x="6977607" y="677549"/>
            <a:ext cx="5156522" cy="5324535"/>
          </a:xfrm>
          <a:prstGeom prst="rect">
            <a:avLst/>
          </a:prstGeom>
          <a:noFill/>
        </p:spPr>
        <p:txBody>
          <a:bodyPr wrap="square">
            <a:spAutoFit/>
          </a:bodyPr>
          <a:lstStyle/>
          <a:p>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arr</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struct</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b;</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c;</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d;</a:t>
            </a:r>
          </a:p>
          <a:p>
            <a:r>
              <a:rPr lang="en-US" sz="2000" dirty="0">
                <a:latin typeface="Lucida Console" panose="020B0609040504020204" pitchFamily="49" charset="0"/>
              </a:rPr>
              <a:t>    } s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63</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64</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(s);</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s.a</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r>
              <a:rPr lang="en-US" sz="2000" dirty="0">
                <a:latin typeface="Lucida Console" panose="020B0609040504020204" pitchFamily="49" charset="0"/>
              </a:rPr>
              <a:t>}</a:t>
            </a:r>
          </a:p>
        </p:txBody>
      </p:sp>
      <p:sp>
        <p:nvSpPr>
          <p:cNvPr id="7" name="TextBox 6">
            <a:extLst>
              <a:ext uri="{FF2B5EF4-FFF2-40B4-BE49-F238E27FC236}">
                <a16:creationId xmlns:a16="http://schemas.microsoft.com/office/drawing/2014/main" id="{68D7E33F-052E-F49C-0C0D-7A2C7B2CB407}"/>
              </a:ext>
            </a:extLst>
          </p:cNvPr>
          <p:cNvSpPr txBox="1"/>
          <p:nvPr/>
        </p:nvSpPr>
        <p:spPr>
          <a:xfrm>
            <a:off x="2544504" y="5953077"/>
            <a:ext cx="9473878" cy="923330"/>
          </a:xfrm>
          <a:prstGeom prst="rect">
            <a:avLst/>
          </a:prstGeom>
          <a:noFill/>
        </p:spPr>
        <p:txBody>
          <a:bodyPr wrap="square">
            <a:spAutoFit/>
          </a:bodyPr>
          <a:lstStyle/>
          <a:p>
            <a:r>
              <a:rPr lang="en-US" dirty="0">
                <a:solidFill>
                  <a:schemeClr val="bg1"/>
                </a:solidFill>
                <a:latin typeface="Lucida Console" panose="020B0609040504020204" pitchFamily="49" charset="0"/>
              </a:rPr>
              <a:t>7ffc72c1cc08  3d 00 00 00 3e 00 00 00               |=...&gt;...|</a:t>
            </a:r>
          </a:p>
          <a:p>
            <a:r>
              <a:rPr lang="en-US" dirty="0">
                <a:solidFill>
                  <a:schemeClr val="bg1"/>
                </a:solidFill>
                <a:latin typeface="Lucida Console" panose="020B0609040504020204" pitchFamily="49" charset="0"/>
              </a:rPr>
              <a:t>7ffc72c1cbfc  3d 00 00 00 3e 00 00 00  3f 40 00 00  |=...&gt;...?@..|</a:t>
            </a:r>
          </a:p>
          <a:p>
            <a:r>
              <a:rPr lang="en-US" dirty="0">
                <a:solidFill>
                  <a:schemeClr val="bg1"/>
                </a:solidFill>
                <a:latin typeface="Lucida Console" panose="020B0609040504020204" pitchFamily="49" charset="0"/>
              </a:rPr>
              <a:t>7ffc72c1cbfc  3d 00 00 00                           |=...|</a:t>
            </a:r>
          </a:p>
        </p:txBody>
      </p:sp>
      <p:sp>
        <p:nvSpPr>
          <p:cNvPr id="2" name="Title 1">
            <a:extLst>
              <a:ext uri="{FF2B5EF4-FFF2-40B4-BE49-F238E27FC236}">
                <a16:creationId xmlns:a16="http://schemas.microsoft.com/office/drawing/2014/main" id="{1FC09564-8A8E-300A-501F-685A6C749BD3}"/>
              </a:ext>
            </a:extLst>
          </p:cNvPr>
          <p:cNvSpPr>
            <a:spLocks noGrp="1"/>
          </p:cNvSpPr>
          <p:nvPr>
            <p:ph type="title"/>
          </p:nvPr>
        </p:nvSpPr>
        <p:spPr>
          <a:xfrm>
            <a:off x="0" y="-34724"/>
            <a:ext cx="12192000" cy="954912"/>
          </a:xfrm>
        </p:spPr>
        <p:txBody>
          <a:bodyPr>
            <a:normAutofit/>
          </a:bodyPr>
          <a:lstStyle/>
          <a:p>
            <a:r>
              <a:rPr lang="en-US" sz="4000" dirty="0"/>
              <a:t>C++: Object Layout</a:t>
            </a:r>
          </a:p>
        </p:txBody>
      </p:sp>
      <p:sp>
        <p:nvSpPr>
          <p:cNvPr id="3" name="Content Placeholder 2">
            <a:extLst>
              <a:ext uri="{FF2B5EF4-FFF2-40B4-BE49-F238E27FC236}">
                <a16:creationId xmlns:a16="http://schemas.microsoft.com/office/drawing/2014/main" id="{D316F20C-9E0E-FAAD-F890-429060198455}"/>
              </a:ext>
            </a:extLst>
          </p:cNvPr>
          <p:cNvSpPr>
            <a:spLocks noGrp="1"/>
          </p:cNvSpPr>
          <p:nvPr>
            <p:ph idx="1"/>
          </p:nvPr>
        </p:nvSpPr>
        <p:spPr>
          <a:xfrm>
            <a:off x="-34729" y="700267"/>
            <a:ext cx="6551270" cy="5573212"/>
          </a:xfrm>
          <a:solidFill>
            <a:schemeClr val="bg1">
              <a:lumMod val="95000"/>
            </a:schemeClr>
          </a:solidFill>
        </p:spPr>
        <p:txBody>
          <a:bodyPr>
            <a:normAutofit/>
          </a:bodyPr>
          <a:lstStyle/>
          <a:p>
            <a:r>
              <a:rPr lang="en-US" dirty="0"/>
              <a:t>The C++ standard restricts how the compiler and runtime can position objects in memory</a:t>
            </a:r>
          </a:p>
          <a:p>
            <a:pPr lvl="1"/>
            <a:r>
              <a:rPr lang="en-US" dirty="0"/>
              <a:t>Two objects cannot overlap in memory: a particular byte in memory belongs to no object, or exactly one object</a:t>
            </a:r>
          </a:p>
          <a:p>
            <a:pPr lvl="1"/>
            <a:r>
              <a:rPr lang="en-US" dirty="0"/>
              <a:t>For an array holding elements of type </a:t>
            </a:r>
            <a:r>
              <a:rPr lang="en-US" dirty="0">
                <a:latin typeface="Lucida Console" panose="020B0609040504020204" pitchFamily="49" charset="0"/>
              </a:rPr>
              <a:t>T</a:t>
            </a:r>
            <a:r>
              <a:rPr lang="en-US" dirty="0"/>
              <a:t>:</a:t>
            </a:r>
          </a:p>
          <a:p>
            <a:pPr lvl="2"/>
            <a:r>
              <a:rPr lang="en-US" dirty="0"/>
              <a:t>Each value is arranged sequentially and back-to-back</a:t>
            </a:r>
          </a:p>
          <a:p>
            <a:pPr lvl="2"/>
            <a:r>
              <a:rPr lang="en-US" dirty="0"/>
              <a:t>Given an array with starting address </a:t>
            </a:r>
            <a:r>
              <a:rPr lang="en-US" dirty="0">
                <a:latin typeface="Lucida Console" panose="020B0609040504020204" pitchFamily="49" charset="0"/>
              </a:rPr>
              <a:t>a</a:t>
            </a:r>
            <a:r>
              <a:rPr lang="en-US" dirty="0"/>
              <a:t>, the </a:t>
            </a:r>
            <a:r>
              <a:rPr lang="en-US" dirty="0" err="1">
                <a:latin typeface="Lucida Console" panose="020B0609040504020204" pitchFamily="49" charset="0"/>
              </a:rPr>
              <a:t>i</a:t>
            </a:r>
            <a:r>
              <a:rPr lang="en-US" dirty="0" err="1"/>
              <a:t>-th</a:t>
            </a:r>
            <a:r>
              <a:rPr lang="en-US" dirty="0"/>
              <a:t> element (i.e., the element </a:t>
            </a:r>
            <a:r>
              <a:rPr lang="en-US" dirty="0">
                <a:latin typeface="Lucida Console" panose="020B0609040504020204" pitchFamily="49" charset="0"/>
              </a:rPr>
              <a:t>a[</a:t>
            </a:r>
            <a:r>
              <a:rPr lang="en-US" dirty="0" err="1">
                <a:latin typeface="Lucida Console" panose="020B0609040504020204" pitchFamily="49" charset="0"/>
              </a:rPr>
              <a:t>i</a:t>
            </a:r>
            <a:r>
              <a:rPr lang="en-US" dirty="0">
                <a:latin typeface="Lucida Console" panose="020B0609040504020204" pitchFamily="49" charset="0"/>
              </a:rPr>
              <a:t>]</a:t>
            </a:r>
            <a:r>
              <a:rPr lang="en-US" dirty="0"/>
              <a:t>) lives at memory location </a:t>
            </a:r>
            <a:r>
              <a:rPr lang="en-US" dirty="0">
                <a:latin typeface="Lucida Console" panose="020B0609040504020204" pitchFamily="49" charset="0"/>
              </a:rPr>
              <a:t>a + (</a:t>
            </a:r>
            <a:r>
              <a:rPr lang="en-US" dirty="0" err="1">
                <a:latin typeface="Lucida Console" panose="020B0609040504020204" pitchFamily="49" charset="0"/>
              </a:rPr>
              <a:t>i</a:t>
            </a:r>
            <a:r>
              <a:rPr lang="en-US" dirty="0">
                <a:latin typeface="Lucida Console" panose="020B0609040504020204" pitchFamily="49" charset="0"/>
              </a:rPr>
              <a:t> * </a:t>
            </a:r>
            <a:r>
              <a:rPr lang="en-US" dirty="0" err="1">
                <a:latin typeface="Lucida Console" panose="020B0609040504020204" pitchFamily="49" charset="0"/>
              </a:rPr>
              <a:t>sizeof</a:t>
            </a:r>
            <a:r>
              <a:rPr lang="en-US" dirty="0">
                <a:latin typeface="Lucida Console" panose="020B0609040504020204" pitchFamily="49" charset="0"/>
              </a:rPr>
              <a:t>(T))</a:t>
            </a:r>
          </a:p>
          <a:p>
            <a:pPr lvl="2"/>
            <a:r>
              <a:rPr lang="en-US" dirty="0"/>
              <a:t>The total amount of memory consumed by the array is </a:t>
            </a:r>
            <a:r>
              <a:rPr lang="en-US" dirty="0">
                <a:latin typeface="Lucida Console" panose="020B0609040504020204" pitchFamily="49" charset="0"/>
              </a:rPr>
              <a:t>N * </a:t>
            </a:r>
            <a:r>
              <a:rPr lang="en-US" dirty="0" err="1">
                <a:latin typeface="Lucida Console" panose="020B0609040504020204" pitchFamily="49" charset="0"/>
              </a:rPr>
              <a:t>sizeof</a:t>
            </a:r>
            <a:r>
              <a:rPr lang="en-US" dirty="0">
                <a:latin typeface="Lucida Console" panose="020B0609040504020204" pitchFamily="49" charset="0"/>
              </a:rPr>
              <a:t>(T)</a:t>
            </a:r>
          </a:p>
          <a:p>
            <a:pPr lvl="1"/>
            <a:r>
              <a:rPr lang="en-US" dirty="0">
                <a:latin typeface="Lucida Console" panose="020B0609040504020204" pitchFamily="49" charset="0"/>
              </a:rPr>
              <a:t>struct</a:t>
            </a:r>
            <a:r>
              <a:rPr lang="en-US" dirty="0"/>
              <a:t> fields are laid out sequentially but maybe not adjacently—more on this later!</a:t>
            </a:r>
          </a:p>
        </p:txBody>
      </p:sp>
    </p:spTree>
    <p:extLst>
      <p:ext uri="{BB962C8B-B14F-4D97-AF65-F5344CB8AC3E}">
        <p14:creationId xmlns:p14="http://schemas.microsoft.com/office/powerpoint/2010/main" val="89920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39D8-E1D8-679D-B155-A7E8D9C10705}"/>
              </a:ext>
            </a:extLst>
          </p:cNvPr>
          <p:cNvSpPr>
            <a:spLocks noGrp="1"/>
          </p:cNvSpPr>
          <p:nvPr>
            <p:ph type="title"/>
          </p:nvPr>
        </p:nvSpPr>
        <p:spPr>
          <a:xfrm>
            <a:off x="0" y="-39990"/>
            <a:ext cx="6974711" cy="1325563"/>
          </a:xfrm>
        </p:spPr>
        <p:txBody>
          <a:bodyPr/>
          <a:lstStyle/>
          <a:p>
            <a:r>
              <a:rPr lang="en-US" dirty="0"/>
              <a:t>C++ Unions</a:t>
            </a:r>
          </a:p>
        </p:txBody>
      </p:sp>
      <p:sp>
        <p:nvSpPr>
          <p:cNvPr id="3" name="Content Placeholder 2">
            <a:extLst>
              <a:ext uri="{FF2B5EF4-FFF2-40B4-BE49-F238E27FC236}">
                <a16:creationId xmlns:a16="http://schemas.microsoft.com/office/drawing/2014/main" id="{20442333-834F-4493-07FC-EC4E646162D4}"/>
              </a:ext>
            </a:extLst>
          </p:cNvPr>
          <p:cNvSpPr>
            <a:spLocks noGrp="1"/>
          </p:cNvSpPr>
          <p:nvPr>
            <p:ph idx="1"/>
          </p:nvPr>
        </p:nvSpPr>
        <p:spPr>
          <a:xfrm>
            <a:off x="69447" y="1088321"/>
            <a:ext cx="6099125" cy="4548549"/>
          </a:xfrm>
        </p:spPr>
        <p:txBody>
          <a:bodyPr>
            <a:normAutofit lnSpcReduction="10000"/>
          </a:bodyPr>
          <a:lstStyle/>
          <a:p>
            <a:r>
              <a:rPr lang="en-US" sz="3200" dirty="0"/>
              <a:t>Like a </a:t>
            </a:r>
            <a:r>
              <a:rPr lang="en-US" sz="3200" dirty="0">
                <a:latin typeface="Lucida Console" panose="020B0609040504020204" pitchFamily="49" charset="0"/>
              </a:rPr>
              <a:t>struct</a:t>
            </a:r>
            <a:r>
              <a:rPr lang="en-US" sz="3200" dirty="0"/>
              <a:t>, a </a:t>
            </a:r>
            <a:r>
              <a:rPr lang="en-US" sz="3200" dirty="0">
                <a:latin typeface="Lucida Console" panose="020B0609040504020204" pitchFamily="49" charset="0"/>
              </a:rPr>
              <a:t>union</a:t>
            </a:r>
            <a:r>
              <a:rPr lang="en-US" sz="3200" dirty="0"/>
              <a:t> aggregates primitive types</a:t>
            </a:r>
          </a:p>
          <a:p>
            <a:r>
              <a:rPr lang="en-US" sz="3200" dirty="0"/>
              <a:t>Unlike a </a:t>
            </a:r>
            <a:r>
              <a:rPr lang="en-US" sz="3200" dirty="0">
                <a:latin typeface="Lucida Console" panose="020B0609040504020204" pitchFamily="49" charset="0"/>
              </a:rPr>
              <a:t>struct</a:t>
            </a:r>
            <a:r>
              <a:rPr lang="en-US" sz="3200" dirty="0"/>
              <a:t>, a </a:t>
            </a:r>
            <a:r>
              <a:rPr lang="en-US" sz="3200" dirty="0">
                <a:latin typeface="Lucida Console" panose="020B0609040504020204" pitchFamily="49" charset="0"/>
              </a:rPr>
              <a:t>union</a:t>
            </a:r>
            <a:r>
              <a:rPr lang="en-US" sz="3200" dirty="0"/>
              <a:t> only has enough space to store the largest of its contained types!</a:t>
            </a:r>
          </a:p>
          <a:p>
            <a:pPr lvl="1"/>
            <a:r>
              <a:rPr lang="en-US" sz="2800" dirty="0"/>
              <a:t>At any given moment, only one of the possible values in a </a:t>
            </a:r>
            <a:r>
              <a:rPr lang="en-US" sz="2800" dirty="0">
                <a:latin typeface="Lucida Console" panose="020B0609040504020204" pitchFamily="49" charset="0"/>
              </a:rPr>
              <a:t>union</a:t>
            </a:r>
            <a:r>
              <a:rPr lang="en-US" sz="2800" dirty="0"/>
              <a:t> is valid</a:t>
            </a:r>
          </a:p>
          <a:p>
            <a:pPr lvl="1"/>
            <a:r>
              <a:rPr lang="en-US" sz="2800" dirty="0"/>
              <a:t>In practice, </a:t>
            </a:r>
            <a:r>
              <a:rPr lang="en-US" sz="2800" dirty="0">
                <a:latin typeface="Lucida Console" panose="020B0609040504020204" pitchFamily="49" charset="0"/>
              </a:rPr>
              <a:t>unions</a:t>
            </a:r>
            <a:r>
              <a:rPr lang="en-US" sz="2800" dirty="0"/>
              <a:t> are often associated with a tag to indicate which union field is valid</a:t>
            </a:r>
          </a:p>
        </p:txBody>
      </p:sp>
      <p:sp>
        <p:nvSpPr>
          <p:cNvPr id="6" name="Rectangle 5">
            <a:extLst>
              <a:ext uri="{FF2B5EF4-FFF2-40B4-BE49-F238E27FC236}">
                <a16:creationId xmlns:a16="http://schemas.microsoft.com/office/drawing/2014/main" id="{33C80E3D-63D5-57CE-E87E-C6CCD7BD9976}"/>
              </a:ext>
            </a:extLst>
          </p:cNvPr>
          <p:cNvSpPr/>
          <p:nvPr/>
        </p:nvSpPr>
        <p:spPr>
          <a:xfrm>
            <a:off x="-34729" y="5636871"/>
            <a:ext cx="12226729" cy="12211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DC45A8-6977-A598-B0BC-A5D8C5129D51}"/>
              </a:ext>
            </a:extLst>
          </p:cNvPr>
          <p:cNvSpPr txBox="1"/>
          <p:nvPr/>
        </p:nvSpPr>
        <p:spPr>
          <a:xfrm>
            <a:off x="507362" y="575401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sp>
        <p:nvSpPr>
          <p:cNvPr id="8" name="TextBox 7">
            <a:extLst>
              <a:ext uri="{FF2B5EF4-FFF2-40B4-BE49-F238E27FC236}">
                <a16:creationId xmlns:a16="http://schemas.microsoft.com/office/drawing/2014/main" id="{612BAE75-3150-E37F-4010-0C360B891658}"/>
              </a:ext>
            </a:extLst>
          </p:cNvPr>
          <p:cNvSpPr txBox="1"/>
          <p:nvPr/>
        </p:nvSpPr>
        <p:spPr>
          <a:xfrm>
            <a:off x="2544504" y="5662797"/>
            <a:ext cx="9473878" cy="646331"/>
          </a:xfrm>
          <a:prstGeom prst="rect">
            <a:avLst/>
          </a:prstGeom>
          <a:noFill/>
        </p:spPr>
        <p:txBody>
          <a:bodyPr wrap="square">
            <a:spAutoFit/>
          </a:bodyPr>
          <a:lstStyle/>
          <a:p>
            <a:r>
              <a:rPr lang="en-US" dirty="0">
                <a:solidFill>
                  <a:schemeClr val="bg1"/>
                </a:solidFill>
                <a:latin typeface="Lucida Console" panose="020B0609040504020204" pitchFamily="49" charset="0"/>
              </a:rPr>
              <a:t>8	1</a:t>
            </a:r>
          </a:p>
          <a:p>
            <a:r>
              <a:rPr lang="en-US" dirty="0">
                <a:solidFill>
                  <a:schemeClr val="bg1"/>
                </a:solidFill>
                <a:latin typeface="Lucida Console" panose="020B0609040504020204" pitchFamily="49" charset="0"/>
              </a:rPr>
              <a:t>16</a:t>
            </a:r>
          </a:p>
        </p:txBody>
      </p:sp>
      <p:sp>
        <p:nvSpPr>
          <p:cNvPr id="9" name="TextBox 8">
            <a:extLst>
              <a:ext uri="{FF2B5EF4-FFF2-40B4-BE49-F238E27FC236}">
                <a16:creationId xmlns:a16="http://schemas.microsoft.com/office/drawing/2014/main" id="{942C5A6F-219F-23C3-8C2C-1905771C3987}"/>
              </a:ext>
            </a:extLst>
          </p:cNvPr>
          <p:cNvSpPr txBox="1"/>
          <p:nvPr/>
        </p:nvSpPr>
        <p:spPr>
          <a:xfrm>
            <a:off x="6168572" y="214184"/>
            <a:ext cx="6225847" cy="5452775"/>
          </a:xfrm>
          <a:prstGeom prst="rect">
            <a:avLst/>
          </a:prstGeom>
          <a:noFill/>
        </p:spPr>
        <p:txBody>
          <a:bodyPr wrap="square">
            <a:spAutoFit/>
          </a:bodyPr>
          <a:lstStyle/>
          <a:p>
            <a:pPr>
              <a:lnSpc>
                <a:spcPts val="2200"/>
              </a:lnSpc>
            </a:pPr>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pPr>
              <a:lnSpc>
                <a:spcPts val="2200"/>
              </a:lnSpc>
            </a:pPr>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pPr>
              <a:lnSpc>
                <a:spcPts val="22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pPr>
              <a:lnSpc>
                <a:spcPts val="2200"/>
              </a:lnSpc>
            </a:pPr>
            <a:r>
              <a:rPr lang="en-US" sz="2000" dirty="0">
                <a:latin typeface="Lucida Console" panose="020B0609040504020204" pitchFamily="49" charset="0"/>
              </a:rPr>
              <a:t>    struct {</a:t>
            </a:r>
          </a:p>
          <a:p>
            <a:pPr>
              <a:lnSpc>
                <a:spcPts val="2200"/>
              </a:lnSpc>
            </a:pPr>
            <a:r>
              <a:rPr lang="en-US" sz="2000" dirty="0">
                <a:solidFill>
                  <a:schemeClr val="accent1"/>
                </a:solidFill>
                <a:latin typeface="Lucida Console" panose="020B0609040504020204" pitchFamily="49" charset="0"/>
              </a:rPr>
              <a:t>        union</a:t>
            </a:r>
            <a:r>
              <a:rPr lang="en-US" sz="2000" dirty="0">
                <a:latin typeface="Lucida Console" panose="020B0609040504020204" pitchFamily="49" charset="0"/>
              </a:rPr>
              <a:t> {</a:t>
            </a:r>
          </a:p>
          <a:p>
            <a:pPr>
              <a:lnSpc>
                <a:spcPts val="2200"/>
              </a:lnSpc>
            </a:pPr>
            <a:r>
              <a:rPr lang="en-US" sz="2000" dirty="0">
                <a:solidFill>
                  <a:schemeClr val="accent1"/>
                </a:solidFill>
                <a:latin typeface="Lucida Console" panose="020B0609040504020204" pitchFamily="49" charset="0"/>
              </a:rPr>
              <a:t>            char</a:t>
            </a:r>
            <a:r>
              <a:rPr lang="en-US" sz="2000" dirty="0">
                <a:latin typeface="Lucida Console" panose="020B0609040504020204" pitchFamily="49" charset="0"/>
              </a:rPr>
              <a:t> c;</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double</a:t>
            </a:r>
            <a:r>
              <a:rPr lang="en-US" sz="2000" dirty="0">
                <a:latin typeface="Lucida Console" panose="020B0609040504020204" pitchFamily="49" charset="0"/>
              </a:rPr>
              <a:t> d;</a:t>
            </a:r>
          </a:p>
          <a:p>
            <a:pPr>
              <a:lnSpc>
                <a:spcPts val="2200"/>
              </a:lnSpc>
            </a:pPr>
            <a:r>
              <a:rPr lang="en-US" sz="2000" dirty="0">
                <a:latin typeface="Lucida Console" panose="020B0609040504020204" pitchFamily="49" charset="0"/>
              </a:rPr>
              <a:t>        } u;</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bool</a:t>
            </a:r>
            <a:r>
              <a:rPr lang="en-US" sz="2000" dirty="0">
                <a:latin typeface="Lucida Console" panose="020B0609040504020204" pitchFamily="49" charset="0"/>
              </a:rPr>
              <a:t> </a:t>
            </a:r>
            <a:r>
              <a:rPr lang="en-US" sz="2000" dirty="0" err="1">
                <a:latin typeface="Lucida Console" panose="020B0609040504020204" pitchFamily="49" charset="0"/>
              </a:rPr>
              <a:t>is_char</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//The tag!</a:t>
            </a:r>
          </a:p>
          <a:p>
            <a:pPr>
              <a:lnSpc>
                <a:spcPts val="2200"/>
              </a:lnSpc>
            </a:pPr>
            <a:r>
              <a:rPr lang="en-US" sz="2000" dirty="0">
                <a:latin typeface="Lucida Console" panose="020B0609040504020204" pitchFamily="49" charset="0"/>
              </a:rPr>
              <a:t>    } s;</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s.u.c</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‘J’</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s.is_char</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true</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\t”</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a:t>
            </a:r>
            <a:r>
              <a:rPr lang="en-US" sz="2000" dirty="0" err="1">
                <a:latin typeface="Lucida Console" panose="020B0609040504020204" pitchFamily="49" charset="0"/>
              </a:rPr>
              <a:t>s.u</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de-DE" sz="2000" dirty="0">
                <a:latin typeface="Lucida Console" panose="020B0609040504020204" pitchFamily="49" charset="0"/>
              </a:rPr>
              <a:t>printf(</a:t>
            </a:r>
            <a:r>
              <a:rPr lang="de-DE" sz="2000" dirty="0">
                <a:solidFill>
                  <a:schemeClr val="accent2"/>
                </a:solidFill>
                <a:latin typeface="Lucida Console" panose="020B0609040504020204" pitchFamily="49" charset="0"/>
              </a:rPr>
              <a:t>"%zu\n"</a:t>
            </a:r>
            <a:r>
              <a:rPr lang="de-DE" sz="2000" dirty="0">
                <a:latin typeface="Lucida Console" panose="020B0609040504020204" pitchFamily="49" charset="0"/>
              </a:rPr>
              <a:t>, </a:t>
            </a:r>
            <a:r>
              <a:rPr lang="de-DE" sz="2000" dirty="0">
                <a:solidFill>
                  <a:schemeClr val="accent1"/>
                </a:solidFill>
                <a:latin typeface="Lucida Console" panose="020B0609040504020204" pitchFamily="49" charset="0"/>
              </a:rPr>
              <a:t>sizeof</a:t>
            </a:r>
            <a:r>
              <a:rPr lang="de-DE" sz="2000" dirty="0">
                <a:latin typeface="Lucida Console" panose="020B0609040504020204" pitchFamily="49" charset="0"/>
              </a:rPr>
              <a:t>(s.is_char));</a:t>
            </a:r>
            <a:endParaRPr lang="en-US" sz="2000" dirty="0">
              <a:latin typeface="Lucida Console" panose="020B0609040504020204" pitchFamily="49" charset="0"/>
            </a:endParaRP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\n”</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(s));</a:t>
            </a:r>
          </a:p>
          <a:p>
            <a:pPr>
              <a:lnSpc>
                <a:spcPts val="2200"/>
              </a:lnSpc>
            </a:pPr>
            <a:r>
              <a:rPr lang="en-US" sz="2000" dirty="0">
                <a:latin typeface="Lucida Console" panose="020B0609040504020204" pitchFamily="49" charset="0"/>
              </a:rPr>
              <a:t>    </a:t>
            </a:r>
            <a:r>
              <a:rPr lang="en-US" sz="2000" dirty="0">
                <a:solidFill>
                  <a:schemeClr val="bg1"/>
                </a:solidFill>
                <a:latin typeface="Lucida Console" panose="020B0609040504020204" pitchFamily="49" charset="0"/>
              </a:rPr>
              <a:t>hexdump_object(s);</a:t>
            </a:r>
          </a:p>
          <a:p>
            <a:pPr>
              <a:lnSpc>
                <a:spcPts val="2200"/>
              </a:lnSpc>
            </a:pPr>
            <a:r>
              <a:rPr lang="en-US" sz="2000" dirty="0">
                <a:solidFill>
                  <a:schemeClr val="bg1"/>
                </a:solidFill>
                <a:latin typeface="Lucida Console" panose="020B0609040504020204" pitchFamily="49" charset="0"/>
              </a:rPr>
              <a:t>    return 0;</a:t>
            </a:r>
          </a:p>
          <a:p>
            <a:pPr>
              <a:lnSpc>
                <a:spcPts val="2200"/>
              </a:lnSpc>
            </a:pPr>
            <a:r>
              <a:rPr lang="en-US" sz="200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25814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D95E62E5-1621-3F6E-1D30-BBF884EDBE07}"/>
              </a:ext>
            </a:extLst>
          </p:cNvPr>
          <p:cNvSpPr>
            <a:spLocks noGrp="1"/>
          </p:cNvSpPr>
          <p:nvPr>
            <p:ph idx="1"/>
          </p:nvPr>
        </p:nvSpPr>
        <p:spPr>
          <a:xfrm>
            <a:off x="69447" y="209059"/>
            <a:ext cx="6099125" cy="5610476"/>
          </a:xfrm>
        </p:spPr>
        <p:txBody>
          <a:bodyPr>
            <a:normAutofit lnSpcReduction="10000"/>
          </a:bodyPr>
          <a:lstStyle/>
          <a:p>
            <a:r>
              <a:rPr lang="en-US" dirty="0"/>
              <a:t>Hmm . . . if </a:t>
            </a:r>
            <a:r>
              <a:rPr lang="en-US" dirty="0" err="1">
                <a:latin typeface="Lucida Console" panose="020B0609040504020204" pitchFamily="49" charset="0"/>
              </a:rPr>
              <a:t>sizeof</a:t>
            </a:r>
            <a:r>
              <a:rPr lang="en-US" dirty="0">
                <a:latin typeface="Lucida Console" panose="020B0609040504020204" pitchFamily="49" charset="0"/>
              </a:rPr>
              <a:t>(</a:t>
            </a:r>
            <a:r>
              <a:rPr lang="en-US" dirty="0" err="1">
                <a:latin typeface="Lucida Console" panose="020B0609040504020204" pitchFamily="49" charset="0"/>
              </a:rPr>
              <a:t>s.u</a:t>
            </a:r>
            <a:r>
              <a:rPr lang="en-US" dirty="0">
                <a:latin typeface="Lucida Console" panose="020B0609040504020204" pitchFamily="49" charset="0"/>
              </a:rPr>
              <a:t>)</a:t>
            </a:r>
            <a:r>
              <a:rPr lang="en-US" dirty="0"/>
              <a:t> is 8 and </a:t>
            </a:r>
            <a:r>
              <a:rPr lang="en-US" dirty="0" err="1">
                <a:latin typeface="Lucida Console" panose="020B0609040504020204" pitchFamily="49" charset="0"/>
              </a:rPr>
              <a:t>sizeof</a:t>
            </a:r>
            <a:r>
              <a:rPr lang="en-US" dirty="0">
                <a:latin typeface="Lucida Console" panose="020B0609040504020204" pitchFamily="49" charset="0"/>
              </a:rPr>
              <a:t>(</a:t>
            </a:r>
            <a:r>
              <a:rPr lang="en-US" dirty="0" err="1">
                <a:latin typeface="Lucida Console" panose="020B0609040504020204" pitchFamily="49" charset="0"/>
              </a:rPr>
              <a:t>s.is_char</a:t>
            </a:r>
            <a:r>
              <a:rPr lang="en-US" dirty="0">
                <a:latin typeface="Lucida Console" panose="020B0609040504020204" pitchFamily="49" charset="0"/>
              </a:rPr>
              <a:t>)</a:t>
            </a:r>
            <a:r>
              <a:rPr lang="en-US" dirty="0"/>
              <a:t> is 1, then why is </a:t>
            </a:r>
            <a:r>
              <a:rPr lang="en-US" dirty="0" err="1">
                <a:latin typeface="Lucida Console" panose="020B0609040504020204" pitchFamily="49" charset="0"/>
              </a:rPr>
              <a:t>sizeof</a:t>
            </a:r>
            <a:r>
              <a:rPr lang="en-US" dirty="0">
                <a:latin typeface="Lucida Console" panose="020B0609040504020204" pitchFamily="49" charset="0"/>
              </a:rPr>
              <a:t>(s)</a:t>
            </a:r>
            <a:r>
              <a:rPr lang="en-US" dirty="0"/>
              <a:t> not 8+1=9?</a:t>
            </a:r>
          </a:p>
          <a:p>
            <a:r>
              <a:rPr lang="en-US" dirty="0"/>
              <a:t>The answer is </a:t>
            </a:r>
            <a:r>
              <a:rPr lang="en-US" b="1" i="1" dirty="0"/>
              <a:t>alignment!</a:t>
            </a:r>
            <a:endParaRPr lang="en-US" dirty="0"/>
          </a:p>
          <a:p>
            <a:pPr lvl="1"/>
            <a:r>
              <a:rPr lang="en-US" dirty="0">
                <a:solidFill>
                  <a:schemeClr val="bg1"/>
                </a:solidFill>
              </a:rPr>
              <a:t>On modern computers, a CPU fetches data from RAM in units of </a:t>
            </a:r>
            <a:r>
              <a:rPr lang="en-US" b="1" i="1" dirty="0">
                <a:solidFill>
                  <a:schemeClr val="bg1"/>
                </a:solidFill>
              </a:rPr>
              <a:t>cache lines</a:t>
            </a:r>
            <a:r>
              <a:rPr lang="en-US" dirty="0">
                <a:solidFill>
                  <a:schemeClr val="bg1"/>
                </a:solidFill>
              </a:rPr>
              <a:t> (e.g., 64 bytes on a modern x86-64 processor)</a:t>
            </a:r>
          </a:p>
          <a:p>
            <a:pPr lvl="1"/>
            <a:r>
              <a:rPr lang="en-US" dirty="0">
                <a:solidFill>
                  <a:schemeClr val="bg1"/>
                </a:solidFill>
              </a:rPr>
              <a:t>If a primitive value spanned two adjacent cache lines, then reading or writing that value would require two RAM accesses (which would be slower than just one)</a:t>
            </a:r>
          </a:p>
          <a:p>
            <a:pPr lvl="1"/>
            <a:r>
              <a:rPr lang="en-US" dirty="0">
                <a:solidFill>
                  <a:schemeClr val="bg1"/>
                </a:solidFill>
              </a:rPr>
              <a:t>So, the C++ standard imposes alignment restrictions on the locations at which primitives and compound values may start</a:t>
            </a:r>
          </a:p>
          <a:p>
            <a:endParaRPr lang="en-US" sz="2400" dirty="0">
              <a:solidFill>
                <a:schemeClr val="bg1"/>
              </a:solidFill>
            </a:endParaRPr>
          </a:p>
          <a:p>
            <a:pPr lvl="1"/>
            <a:endParaRPr lang="en-US" sz="1800" dirty="0"/>
          </a:p>
        </p:txBody>
      </p:sp>
      <p:sp>
        <p:nvSpPr>
          <p:cNvPr id="4" name="TextBox 3">
            <a:extLst>
              <a:ext uri="{FF2B5EF4-FFF2-40B4-BE49-F238E27FC236}">
                <a16:creationId xmlns:a16="http://schemas.microsoft.com/office/drawing/2014/main" id="{12949028-535F-85AB-2CE3-B34B9575CF1C}"/>
              </a:ext>
            </a:extLst>
          </p:cNvPr>
          <p:cNvSpPr txBox="1"/>
          <p:nvPr/>
        </p:nvSpPr>
        <p:spPr>
          <a:xfrm>
            <a:off x="6168572" y="214184"/>
            <a:ext cx="6225847" cy="5452775"/>
          </a:xfrm>
          <a:prstGeom prst="rect">
            <a:avLst/>
          </a:prstGeom>
          <a:noFill/>
        </p:spPr>
        <p:txBody>
          <a:bodyPr wrap="square">
            <a:spAutoFit/>
          </a:bodyPr>
          <a:lstStyle/>
          <a:p>
            <a:pPr>
              <a:lnSpc>
                <a:spcPts val="2200"/>
              </a:lnSpc>
            </a:pPr>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pPr>
              <a:lnSpc>
                <a:spcPts val="2200"/>
              </a:lnSpc>
            </a:pPr>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pPr>
              <a:lnSpc>
                <a:spcPts val="22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pPr>
              <a:lnSpc>
                <a:spcPts val="2200"/>
              </a:lnSpc>
            </a:pPr>
            <a:r>
              <a:rPr lang="en-US" sz="2000" dirty="0">
                <a:latin typeface="Lucida Console" panose="020B0609040504020204" pitchFamily="49" charset="0"/>
              </a:rPr>
              <a:t>    struct {</a:t>
            </a:r>
          </a:p>
          <a:p>
            <a:pPr>
              <a:lnSpc>
                <a:spcPts val="2200"/>
              </a:lnSpc>
            </a:pPr>
            <a:r>
              <a:rPr lang="en-US" sz="2000" dirty="0">
                <a:solidFill>
                  <a:schemeClr val="accent1"/>
                </a:solidFill>
                <a:latin typeface="Lucida Console" panose="020B0609040504020204" pitchFamily="49" charset="0"/>
              </a:rPr>
              <a:t>        union</a:t>
            </a:r>
            <a:r>
              <a:rPr lang="en-US" sz="2000" dirty="0">
                <a:latin typeface="Lucida Console" panose="020B0609040504020204" pitchFamily="49" charset="0"/>
              </a:rPr>
              <a:t> {</a:t>
            </a:r>
          </a:p>
          <a:p>
            <a:pPr>
              <a:lnSpc>
                <a:spcPts val="2200"/>
              </a:lnSpc>
            </a:pPr>
            <a:r>
              <a:rPr lang="en-US" sz="2000" dirty="0">
                <a:solidFill>
                  <a:schemeClr val="accent1"/>
                </a:solidFill>
                <a:latin typeface="Lucida Console" panose="020B0609040504020204" pitchFamily="49" charset="0"/>
              </a:rPr>
              <a:t>            char</a:t>
            </a:r>
            <a:r>
              <a:rPr lang="en-US" sz="2000" dirty="0">
                <a:latin typeface="Lucida Console" panose="020B0609040504020204" pitchFamily="49" charset="0"/>
              </a:rPr>
              <a:t> c;</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double</a:t>
            </a:r>
            <a:r>
              <a:rPr lang="en-US" sz="2000" dirty="0">
                <a:latin typeface="Lucida Console" panose="020B0609040504020204" pitchFamily="49" charset="0"/>
              </a:rPr>
              <a:t> d;</a:t>
            </a:r>
          </a:p>
          <a:p>
            <a:pPr>
              <a:lnSpc>
                <a:spcPts val="2200"/>
              </a:lnSpc>
            </a:pPr>
            <a:r>
              <a:rPr lang="en-US" sz="2000" dirty="0">
                <a:latin typeface="Lucida Console" panose="020B0609040504020204" pitchFamily="49" charset="0"/>
              </a:rPr>
              <a:t>        } u;</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bool</a:t>
            </a:r>
            <a:r>
              <a:rPr lang="en-US" sz="2000" dirty="0">
                <a:latin typeface="Lucida Console" panose="020B0609040504020204" pitchFamily="49" charset="0"/>
              </a:rPr>
              <a:t> </a:t>
            </a:r>
            <a:r>
              <a:rPr lang="en-US" sz="2000" dirty="0" err="1">
                <a:latin typeface="Lucida Console" panose="020B0609040504020204" pitchFamily="49" charset="0"/>
              </a:rPr>
              <a:t>is_char</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//The tag!</a:t>
            </a:r>
          </a:p>
          <a:p>
            <a:pPr>
              <a:lnSpc>
                <a:spcPts val="2200"/>
              </a:lnSpc>
            </a:pPr>
            <a:r>
              <a:rPr lang="en-US" sz="2000" dirty="0">
                <a:latin typeface="Lucida Console" panose="020B0609040504020204" pitchFamily="49" charset="0"/>
              </a:rPr>
              <a:t>    } s;</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s.u.c</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‘J’</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s.is_char</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true</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\t”</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a:t>
            </a:r>
            <a:r>
              <a:rPr lang="en-US" sz="2000" dirty="0" err="1">
                <a:latin typeface="Lucida Console" panose="020B0609040504020204" pitchFamily="49" charset="0"/>
              </a:rPr>
              <a:t>s.u</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de-DE" sz="2000" dirty="0">
                <a:latin typeface="Lucida Console" panose="020B0609040504020204" pitchFamily="49" charset="0"/>
              </a:rPr>
              <a:t>printf(</a:t>
            </a:r>
            <a:r>
              <a:rPr lang="de-DE" sz="2000" dirty="0">
                <a:solidFill>
                  <a:schemeClr val="accent2"/>
                </a:solidFill>
                <a:latin typeface="Lucida Console" panose="020B0609040504020204" pitchFamily="49" charset="0"/>
              </a:rPr>
              <a:t>"%zu\n"</a:t>
            </a:r>
            <a:r>
              <a:rPr lang="de-DE" sz="2000" dirty="0">
                <a:latin typeface="Lucida Console" panose="020B0609040504020204" pitchFamily="49" charset="0"/>
              </a:rPr>
              <a:t>, </a:t>
            </a:r>
            <a:r>
              <a:rPr lang="de-DE" sz="2000" dirty="0">
                <a:solidFill>
                  <a:schemeClr val="accent1"/>
                </a:solidFill>
                <a:latin typeface="Lucida Console" panose="020B0609040504020204" pitchFamily="49" charset="0"/>
              </a:rPr>
              <a:t>sizeof</a:t>
            </a:r>
            <a:r>
              <a:rPr lang="de-DE" sz="2000" dirty="0">
                <a:latin typeface="Lucida Console" panose="020B0609040504020204" pitchFamily="49" charset="0"/>
              </a:rPr>
              <a:t>(s.is_char));</a:t>
            </a:r>
            <a:endParaRPr lang="en-US" sz="2000" dirty="0">
              <a:latin typeface="Lucida Console" panose="020B0609040504020204" pitchFamily="49" charset="0"/>
            </a:endParaRP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\n”</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(s));</a:t>
            </a:r>
          </a:p>
          <a:p>
            <a:pPr>
              <a:lnSpc>
                <a:spcPts val="2200"/>
              </a:lnSpc>
            </a:pPr>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hexdump_object</a:t>
            </a:r>
            <a:r>
              <a:rPr lang="en-US" sz="2000" dirty="0">
                <a:solidFill>
                  <a:schemeClr val="bg1"/>
                </a:solidFill>
                <a:latin typeface="Lucida Console" panose="020B0609040504020204" pitchFamily="49" charset="0"/>
              </a:rPr>
              <a:t>(s);</a:t>
            </a:r>
          </a:p>
          <a:p>
            <a:pPr>
              <a:lnSpc>
                <a:spcPts val="2200"/>
              </a:lnSpc>
            </a:pPr>
            <a:r>
              <a:rPr lang="en-US" sz="2000" dirty="0">
                <a:solidFill>
                  <a:schemeClr val="bg1"/>
                </a:solidFill>
                <a:latin typeface="Lucida Console" panose="020B0609040504020204" pitchFamily="49" charset="0"/>
              </a:rPr>
              <a:t>    return 0;</a:t>
            </a:r>
          </a:p>
          <a:p>
            <a:pPr>
              <a:lnSpc>
                <a:spcPts val="2200"/>
              </a:lnSpc>
            </a:pPr>
            <a:r>
              <a:rPr lang="en-US" sz="2000" dirty="0">
                <a:solidFill>
                  <a:schemeClr val="bg1"/>
                </a:solidFill>
                <a:latin typeface="Lucida Console" panose="020B0609040504020204" pitchFamily="49" charset="0"/>
              </a:rPr>
              <a:t>}</a:t>
            </a:r>
          </a:p>
        </p:txBody>
      </p:sp>
      <p:sp>
        <p:nvSpPr>
          <p:cNvPr id="6" name="Rectangle 5">
            <a:extLst>
              <a:ext uri="{FF2B5EF4-FFF2-40B4-BE49-F238E27FC236}">
                <a16:creationId xmlns:a16="http://schemas.microsoft.com/office/drawing/2014/main" id="{33C80E3D-63D5-57CE-E87E-C6CCD7BD9976}"/>
              </a:ext>
            </a:extLst>
          </p:cNvPr>
          <p:cNvSpPr/>
          <p:nvPr/>
        </p:nvSpPr>
        <p:spPr>
          <a:xfrm>
            <a:off x="-34729" y="5636871"/>
            <a:ext cx="12226729" cy="12211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DC45A8-6977-A598-B0BC-A5D8C5129D51}"/>
              </a:ext>
            </a:extLst>
          </p:cNvPr>
          <p:cNvSpPr txBox="1"/>
          <p:nvPr/>
        </p:nvSpPr>
        <p:spPr>
          <a:xfrm>
            <a:off x="507362" y="575401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sp>
        <p:nvSpPr>
          <p:cNvPr id="8" name="TextBox 7">
            <a:extLst>
              <a:ext uri="{FF2B5EF4-FFF2-40B4-BE49-F238E27FC236}">
                <a16:creationId xmlns:a16="http://schemas.microsoft.com/office/drawing/2014/main" id="{612BAE75-3150-E37F-4010-0C360B891658}"/>
              </a:ext>
            </a:extLst>
          </p:cNvPr>
          <p:cNvSpPr txBox="1"/>
          <p:nvPr/>
        </p:nvSpPr>
        <p:spPr>
          <a:xfrm>
            <a:off x="2544504" y="5662797"/>
            <a:ext cx="9473878" cy="646331"/>
          </a:xfrm>
          <a:prstGeom prst="rect">
            <a:avLst/>
          </a:prstGeom>
          <a:noFill/>
        </p:spPr>
        <p:txBody>
          <a:bodyPr wrap="square">
            <a:spAutoFit/>
          </a:bodyPr>
          <a:lstStyle/>
          <a:p>
            <a:r>
              <a:rPr lang="en-US" dirty="0">
                <a:solidFill>
                  <a:schemeClr val="bg1"/>
                </a:solidFill>
                <a:latin typeface="Lucida Console" panose="020B0609040504020204" pitchFamily="49" charset="0"/>
              </a:rPr>
              <a:t>8	1</a:t>
            </a:r>
          </a:p>
          <a:p>
            <a:r>
              <a:rPr lang="en-US" dirty="0">
                <a:solidFill>
                  <a:schemeClr val="bg1"/>
                </a:solidFill>
                <a:latin typeface="Lucida Console" panose="020B0609040504020204" pitchFamily="49" charset="0"/>
              </a:rPr>
              <a:t>16</a:t>
            </a:r>
          </a:p>
        </p:txBody>
      </p:sp>
      <p:pic>
        <p:nvPicPr>
          <p:cNvPr id="11" name="Picture 10">
            <a:extLst>
              <a:ext uri="{FF2B5EF4-FFF2-40B4-BE49-F238E27FC236}">
                <a16:creationId xmlns:a16="http://schemas.microsoft.com/office/drawing/2014/main" id="{BF038DCF-D010-DB40-F7C5-65FB55D716CC}"/>
              </a:ext>
            </a:extLst>
          </p:cNvPr>
          <p:cNvPicPr>
            <a:picLocks noChangeAspect="1"/>
          </p:cNvPicPr>
          <p:nvPr/>
        </p:nvPicPr>
        <p:blipFill>
          <a:blip r:embed="rId3"/>
          <a:stretch>
            <a:fillRect/>
          </a:stretch>
        </p:blipFill>
        <p:spPr>
          <a:xfrm>
            <a:off x="1" y="3105330"/>
            <a:ext cx="2544504" cy="2544504"/>
          </a:xfrm>
          <a:prstGeom prst="rect">
            <a:avLst/>
          </a:prstGeom>
        </p:spPr>
      </p:pic>
    </p:spTree>
    <p:extLst>
      <p:ext uri="{BB962C8B-B14F-4D97-AF65-F5344CB8AC3E}">
        <p14:creationId xmlns:p14="http://schemas.microsoft.com/office/powerpoint/2010/main" val="2357307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49028-535F-85AB-2CE3-B34B9575CF1C}"/>
              </a:ext>
            </a:extLst>
          </p:cNvPr>
          <p:cNvSpPr txBox="1"/>
          <p:nvPr/>
        </p:nvSpPr>
        <p:spPr>
          <a:xfrm>
            <a:off x="6168572" y="214184"/>
            <a:ext cx="6225847" cy="5452775"/>
          </a:xfrm>
          <a:prstGeom prst="rect">
            <a:avLst/>
          </a:prstGeom>
          <a:noFill/>
        </p:spPr>
        <p:txBody>
          <a:bodyPr wrap="square">
            <a:spAutoFit/>
          </a:bodyPr>
          <a:lstStyle/>
          <a:p>
            <a:pPr>
              <a:lnSpc>
                <a:spcPts val="2200"/>
              </a:lnSpc>
            </a:pPr>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pPr>
              <a:lnSpc>
                <a:spcPts val="2200"/>
              </a:lnSpc>
            </a:pPr>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pPr>
              <a:lnSpc>
                <a:spcPts val="22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pPr>
              <a:lnSpc>
                <a:spcPts val="2200"/>
              </a:lnSpc>
            </a:pPr>
            <a:r>
              <a:rPr lang="en-US" sz="2000" dirty="0">
                <a:latin typeface="Lucida Console" panose="020B0609040504020204" pitchFamily="49" charset="0"/>
              </a:rPr>
              <a:t>    struct {</a:t>
            </a:r>
          </a:p>
          <a:p>
            <a:pPr>
              <a:lnSpc>
                <a:spcPts val="2200"/>
              </a:lnSpc>
            </a:pPr>
            <a:r>
              <a:rPr lang="en-US" sz="2000" dirty="0">
                <a:solidFill>
                  <a:schemeClr val="accent1"/>
                </a:solidFill>
                <a:latin typeface="Lucida Console" panose="020B0609040504020204" pitchFamily="49" charset="0"/>
              </a:rPr>
              <a:t>        union</a:t>
            </a:r>
            <a:r>
              <a:rPr lang="en-US" sz="2000" dirty="0">
                <a:latin typeface="Lucida Console" panose="020B0609040504020204" pitchFamily="49" charset="0"/>
              </a:rPr>
              <a:t> {</a:t>
            </a:r>
          </a:p>
          <a:p>
            <a:pPr>
              <a:lnSpc>
                <a:spcPts val="2200"/>
              </a:lnSpc>
            </a:pPr>
            <a:r>
              <a:rPr lang="en-US" sz="2000" dirty="0">
                <a:solidFill>
                  <a:schemeClr val="accent1"/>
                </a:solidFill>
                <a:latin typeface="Lucida Console" panose="020B0609040504020204" pitchFamily="49" charset="0"/>
              </a:rPr>
              <a:t>            char</a:t>
            </a:r>
            <a:r>
              <a:rPr lang="en-US" sz="2000" dirty="0">
                <a:latin typeface="Lucida Console" panose="020B0609040504020204" pitchFamily="49" charset="0"/>
              </a:rPr>
              <a:t> c;</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double</a:t>
            </a:r>
            <a:r>
              <a:rPr lang="en-US" sz="2000" dirty="0">
                <a:latin typeface="Lucida Console" panose="020B0609040504020204" pitchFamily="49" charset="0"/>
              </a:rPr>
              <a:t> d;</a:t>
            </a:r>
          </a:p>
          <a:p>
            <a:pPr>
              <a:lnSpc>
                <a:spcPts val="2200"/>
              </a:lnSpc>
            </a:pPr>
            <a:r>
              <a:rPr lang="en-US" sz="2000" dirty="0">
                <a:latin typeface="Lucida Console" panose="020B0609040504020204" pitchFamily="49" charset="0"/>
              </a:rPr>
              <a:t>        } u;</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bool</a:t>
            </a:r>
            <a:r>
              <a:rPr lang="en-US" sz="2000" dirty="0">
                <a:latin typeface="Lucida Console" panose="020B0609040504020204" pitchFamily="49" charset="0"/>
              </a:rPr>
              <a:t> </a:t>
            </a:r>
            <a:r>
              <a:rPr lang="en-US" sz="2000" dirty="0" err="1">
                <a:latin typeface="Lucida Console" panose="020B0609040504020204" pitchFamily="49" charset="0"/>
              </a:rPr>
              <a:t>is_char</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//The tag!</a:t>
            </a:r>
          </a:p>
          <a:p>
            <a:pPr>
              <a:lnSpc>
                <a:spcPts val="2200"/>
              </a:lnSpc>
            </a:pPr>
            <a:r>
              <a:rPr lang="en-US" sz="2000" dirty="0">
                <a:latin typeface="Lucida Console" panose="020B0609040504020204" pitchFamily="49" charset="0"/>
              </a:rPr>
              <a:t>    } s;</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s.u.c</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‘J’</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s.is_char</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true</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\t”</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a:t>
            </a:r>
            <a:r>
              <a:rPr lang="en-US" sz="2000" dirty="0" err="1">
                <a:latin typeface="Lucida Console" panose="020B0609040504020204" pitchFamily="49" charset="0"/>
              </a:rPr>
              <a:t>s.u</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de-DE" sz="2000" dirty="0">
                <a:latin typeface="Lucida Console" panose="020B0609040504020204" pitchFamily="49" charset="0"/>
              </a:rPr>
              <a:t>printf(</a:t>
            </a:r>
            <a:r>
              <a:rPr lang="de-DE" sz="2000" dirty="0">
                <a:solidFill>
                  <a:schemeClr val="accent2"/>
                </a:solidFill>
                <a:latin typeface="Lucida Console" panose="020B0609040504020204" pitchFamily="49" charset="0"/>
              </a:rPr>
              <a:t>"%zu\n"</a:t>
            </a:r>
            <a:r>
              <a:rPr lang="de-DE" sz="2000" dirty="0">
                <a:latin typeface="Lucida Console" panose="020B0609040504020204" pitchFamily="49" charset="0"/>
              </a:rPr>
              <a:t>, </a:t>
            </a:r>
            <a:r>
              <a:rPr lang="de-DE" sz="2000" dirty="0">
                <a:solidFill>
                  <a:schemeClr val="accent1"/>
                </a:solidFill>
                <a:latin typeface="Lucida Console" panose="020B0609040504020204" pitchFamily="49" charset="0"/>
              </a:rPr>
              <a:t>sizeof</a:t>
            </a:r>
            <a:r>
              <a:rPr lang="de-DE" sz="2000" dirty="0">
                <a:latin typeface="Lucida Console" panose="020B0609040504020204" pitchFamily="49" charset="0"/>
              </a:rPr>
              <a:t>(s.is_char));</a:t>
            </a:r>
            <a:endParaRPr lang="en-US" sz="2000" dirty="0">
              <a:latin typeface="Lucida Console" panose="020B0609040504020204" pitchFamily="49" charset="0"/>
            </a:endParaRP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\n”</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(s));</a:t>
            </a:r>
          </a:p>
          <a:p>
            <a:pPr>
              <a:lnSpc>
                <a:spcPts val="2200"/>
              </a:lnSpc>
            </a:pPr>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hexdump_object</a:t>
            </a:r>
            <a:r>
              <a:rPr lang="en-US" sz="2000" dirty="0">
                <a:solidFill>
                  <a:schemeClr val="bg1"/>
                </a:solidFill>
                <a:latin typeface="Lucida Console" panose="020B0609040504020204" pitchFamily="49" charset="0"/>
              </a:rPr>
              <a:t>(s);</a:t>
            </a:r>
          </a:p>
          <a:p>
            <a:pPr>
              <a:lnSpc>
                <a:spcPts val="2200"/>
              </a:lnSpc>
            </a:pPr>
            <a:r>
              <a:rPr lang="en-US" sz="2000" dirty="0">
                <a:solidFill>
                  <a:schemeClr val="bg1"/>
                </a:solidFill>
                <a:latin typeface="Lucida Console" panose="020B0609040504020204" pitchFamily="49" charset="0"/>
              </a:rPr>
              <a:t>    return 0;</a:t>
            </a:r>
          </a:p>
          <a:p>
            <a:pPr>
              <a:lnSpc>
                <a:spcPts val="2200"/>
              </a:lnSpc>
            </a:pPr>
            <a:r>
              <a:rPr lang="en-US" sz="2000" dirty="0">
                <a:solidFill>
                  <a:schemeClr val="bg1"/>
                </a:solidFill>
                <a:latin typeface="Lucida Console" panose="020B0609040504020204" pitchFamily="49" charset="0"/>
              </a:rPr>
              <a:t>}</a:t>
            </a:r>
          </a:p>
        </p:txBody>
      </p:sp>
      <p:sp>
        <p:nvSpPr>
          <p:cNvPr id="6" name="Rectangle 5">
            <a:extLst>
              <a:ext uri="{FF2B5EF4-FFF2-40B4-BE49-F238E27FC236}">
                <a16:creationId xmlns:a16="http://schemas.microsoft.com/office/drawing/2014/main" id="{33C80E3D-63D5-57CE-E87E-C6CCD7BD9976}"/>
              </a:ext>
            </a:extLst>
          </p:cNvPr>
          <p:cNvSpPr/>
          <p:nvPr/>
        </p:nvSpPr>
        <p:spPr>
          <a:xfrm>
            <a:off x="-34729" y="5636871"/>
            <a:ext cx="12226729" cy="12211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DC45A8-6977-A598-B0BC-A5D8C5129D51}"/>
              </a:ext>
            </a:extLst>
          </p:cNvPr>
          <p:cNvSpPr txBox="1"/>
          <p:nvPr/>
        </p:nvSpPr>
        <p:spPr>
          <a:xfrm>
            <a:off x="507362" y="575401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sp>
        <p:nvSpPr>
          <p:cNvPr id="8" name="TextBox 7">
            <a:extLst>
              <a:ext uri="{FF2B5EF4-FFF2-40B4-BE49-F238E27FC236}">
                <a16:creationId xmlns:a16="http://schemas.microsoft.com/office/drawing/2014/main" id="{612BAE75-3150-E37F-4010-0C360B891658}"/>
              </a:ext>
            </a:extLst>
          </p:cNvPr>
          <p:cNvSpPr txBox="1"/>
          <p:nvPr/>
        </p:nvSpPr>
        <p:spPr>
          <a:xfrm>
            <a:off x="2544504" y="5662797"/>
            <a:ext cx="9473878" cy="1200329"/>
          </a:xfrm>
          <a:prstGeom prst="rect">
            <a:avLst/>
          </a:prstGeom>
          <a:noFill/>
        </p:spPr>
        <p:txBody>
          <a:bodyPr wrap="square">
            <a:spAutoFit/>
          </a:bodyPr>
          <a:lstStyle/>
          <a:p>
            <a:r>
              <a:rPr lang="en-US" dirty="0">
                <a:solidFill>
                  <a:schemeClr val="bg1"/>
                </a:solidFill>
                <a:latin typeface="Lucida Console" panose="020B0609040504020204" pitchFamily="49" charset="0"/>
              </a:rPr>
              <a:t>8	1</a:t>
            </a:r>
          </a:p>
          <a:p>
            <a:r>
              <a:rPr lang="en-US" dirty="0">
                <a:solidFill>
                  <a:schemeClr val="bg1"/>
                </a:solidFill>
                <a:latin typeface="Lucida Console" panose="020B0609040504020204" pitchFamily="49" charset="0"/>
              </a:rPr>
              <a:t>16</a:t>
            </a:r>
          </a:p>
          <a:p>
            <a:r>
              <a:rPr lang="en-US" dirty="0">
                <a:latin typeface="Lucida Console" panose="020B0609040504020204" pitchFamily="49" charset="0"/>
              </a:rPr>
              <a:t>7ffea59a86e0  4a 87 9a a5 </a:t>
            </a:r>
            <a:r>
              <a:rPr lang="en-US" dirty="0" err="1">
                <a:latin typeface="Lucida Console" panose="020B0609040504020204" pitchFamily="49" charset="0"/>
              </a:rPr>
              <a:t>fe</a:t>
            </a:r>
            <a:r>
              <a:rPr lang="en-US" dirty="0">
                <a:latin typeface="Lucida Console" panose="020B0609040504020204" pitchFamily="49" charset="0"/>
              </a:rPr>
              <a:t> 7f 00 00  01 00 00 00 00 00 00 00   \  </a:t>
            </a:r>
          </a:p>
          <a:p>
            <a:r>
              <a:rPr lang="en-US" dirty="0">
                <a:latin typeface="Lucida Console" panose="020B0609040504020204" pitchFamily="49" charset="0"/>
              </a:rPr>
              <a:t>                                                |J...............|</a:t>
            </a:r>
          </a:p>
        </p:txBody>
      </p:sp>
      <p:sp>
        <p:nvSpPr>
          <p:cNvPr id="12" name="Content Placeholder 2">
            <a:extLst>
              <a:ext uri="{FF2B5EF4-FFF2-40B4-BE49-F238E27FC236}">
                <a16:creationId xmlns:a16="http://schemas.microsoft.com/office/drawing/2014/main" id="{7D45D23F-080F-1B67-293A-479151835003}"/>
              </a:ext>
            </a:extLst>
          </p:cNvPr>
          <p:cNvSpPr>
            <a:spLocks noGrp="1"/>
          </p:cNvSpPr>
          <p:nvPr>
            <p:ph idx="1"/>
          </p:nvPr>
        </p:nvSpPr>
        <p:spPr>
          <a:xfrm>
            <a:off x="69447" y="209059"/>
            <a:ext cx="6225847" cy="5610476"/>
          </a:xfrm>
        </p:spPr>
        <p:txBody>
          <a:bodyPr>
            <a:normAutofit lnSpcReduction="10000"/>
          </a:bodyPr>
          <a:lstStyle/>
          <a:p>
            <a:r>
              <a:rPr lang="en-US" dirty="0"/>
              <a:t>Hmm . . . if </a:t>
            </a:r>
            <a:r>
              <a:rPr lang="en-US" dirty="0" err="1">
                <a:latin typeface="Lucida Console" panose="020B0609040504020204" pitchFamily="49" charset="0"/>
              </a:rPr>
              <a:t>sizeof</a:t>
            </a:r>
            <a:r>
              <a:rPr lang="en-US" dirty="0">
                <a:latin typeface="Lucida Console" panose="020B0609040504020204" pitchFamily="49" charset="0"/>
              </a:rPr>
              <a:t>(</a:t>
            </a:r>
            <a:r>
              <a:rPr lang="en-US" dirty="0" err="1">
                <a:latin typeface="Lucida Console" panose="020B0609040504020204" pitchFamily="49" charset="0"/>
              </a:rPr>
              <a:t>s.u</a:t>
            </a:r>
            <a:r>
              <a:rPr lang="en-US" dirty="0">
                <a:latin typeface="Lucida Console" panose="020B0609040504020204" pitchFamily="49" charset="0"/>
              </a:rPr>
              <a:t>)</a:t>
            </a:r>
            <a:r>
              <a:rPr lang="en-US" dirty="0"/>
              <a:t> is 8 and </a:t>
            </a:r>
            <a:r>
              <a:rPr lang="en-US" dirty="0" err="1">
                <a:latin typeface="Lucida Console" panose="020B0609040504020204" pitchFamily="49" charset="0"/>
              </a:rPr>
              <a:t>sizeof</a:t>
            </a:r>
            <a:r>
              <a:rPr lang="en-US" dirty="0">
                <a:latin typeface="Lucida Console" panose="020B0609040504020204" pitchFamily="49" charset="0"/>
              </a:rPr>
              <a:t>(</a:t>
            </a:r>
            <a:r>
              <a:rPr lang="en-US" dirty="0" err="1">
                <a:latin typeface="Lucida Console" panose="020B0609040504020204" pitchFamily="49" charset="0"/>
              </a:rPr>
              <a:t>s.is_char</a:t>
            </a:r>
            <a:r>
              <a:rPr lang="en-US" dirty="0">
                <a:latin typeface="Lucida Console" panose="020B0609040504020204" pitchFamily="49" charset="0"/>
              </a:rPr>
              <a:t>)</a:t>
            </a:r>
            <a:r>
              <a:rPr lang="en-US" dirty="0"/>
              <a:t> is 1, then   why is </a:t>
            </a:r>
            <a:r>
              <a:rPr lang="en-US" dirty="0" err="1">
                <a:latin typeface="Lucida Console" panose="020B0609040504020204" pitchFamily="49" charset="0"/>
              </a:rPr>
              <a:t>sizeof</a:t>
            </a:r>
            <a:r>
              <a:rPr lang="en-US" dirty="0">
                <a:latin typeface="Lucida Console" panose="020B0609040504020204" pitchFamily="49" charset="0"/>
              </a:rPr>
              <a:t>(s)</a:t>
            </a:r>
            <a:r>
              <a:rPr lang="en-US" dirty="0"/>
              <a:t> not 8+1=9?</a:t>
            </a:r>
          </a:p>
          <a:p>
            <a:r>
              <a:rPr lang="en-US" dirty="0"/>
              <a:t>The answer is </a:t>
            </a:r>
            <a:r>
              <a:rPr lang="en-US" b="1" i="1" dirty="0"/>
              <a:t>alignment!</a:t>
            </a:r>
            <a:endParaRPr lang="en-US" dirty="0"/>
          </a:p>
          <a:p>
            <a:pPr lvl="1"/>
            <a:r>
              <a:rPr lang="en-US" dirty="0"/>
              <a:t>On modern computers, a CPU fetches data from RAM in units of </a:t>
            </a:r>
            <a:r>
              <a:rPr lang="en-US" b="1" i="1" dirty="0"/>
              <a:t>cache lines</a:t>
            </a:r>
            <a:r>
              <a:rPr lang="en-US" dirty="0"/>
              <a:t> (e.g., 64 bytes on a modern x86-64 processor)</a:t>
            </a:r>
          </a:p>
          <a:p>
            <a:pPr lvl="1"/>
            <a:r>
              <a:rPr lang="en-US" dirty="0"/>
              <a:t>If a primitive value spanned two adjacent cache lines, then reading or writing that value would require two RAM accesses (which would be slower than just one)</a:t>
            </a:r>
          </a:p>
          <a:p>
            <a:pPr lvl="1"/>
            <a:r>
              <a:rPr lang="en-US" dirty="0"/>
              <a:t>So, the C++ standard imposes alignment restrictions on the locations at which primitives and compound values may start</a:t>
            </a:r>
          </a:p>
          <a:p>
            <a:endParaRPr lang="en-US" sz="2400" dirty="0"/>
          </a:p>
          <a:p>
            <a:pPr lvl="1"/>
            <a:endParaRPr lang="en-US" sz="1800" dirty="0"/>
          </a:p>
        </p:txBody>
      </p:sp>
    </p:spTree>
    <p:extLst>
      <p:ext uri="{BB962C8B-B14F-4D97-AF65-F5344CB8AC3E}">
        <p14:creationId xmlns:p14="http://schemas.microsoft.com/office/powerpoint/2010/main" val="7507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E17909-77EA-3BE9-62F6-C9467E658BF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56413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9639-6E99-D895-12D9-C52F4AA18984}"/>
              </a:ext>
            </a:extLst>
          </p:cNvPr>
          <p:cNvSpPr>
            <a:spLocks noGrp="1"/>
          </p:cNvSpPr>
          <p:nvPr>
            <p:ph type="title"/>
          </p:nvPr>
        </p:nvSpPr>
        <p:spPr>
          <a:xfrm>
            <a:off x="838200" y="89354"/>
            <a:ext cx="10515600" cy="984704"/>
          </a:xfrm>
        </p:spPr>
        <p:txBody>
          <a:bodyPr/>
          <a:lstStyle/>
          <a:p>
            <a:r>
              <a:rPr lang="en-US" dirty="0"/>
              <a:t>C++: Memory Alignment</a:t>
            </a:r>
          </a:p>
        </p:txBody>
      </p:sp>
      <p:sp>
        <p:nvSpPr>
          <p:cNvPr id="3" name="Content Placeholder 2">
            <a:extLst>
              <a:ext uri="{FF2B5EF4-FFF2-40B4-BE49-F238E27FC236}">
                <a16:creationId xmlns:a16="http://schemas.microsoft.com/office/drawing/2014/main" id="{350F0102-9318-84DB-6862-805DF116571B}"/>
              </a:ext>
            </a:extLst>
          </p:cNvPr>
          <p:cNvSpPr>
            <a:spLocks noGrp="1"/>
          </p:cNvSpPr>
          <p:nvPr>
            <p:ph idx="1"/>
          </p:nvPr>
        </p:nvSpPr>
        <p:spPr>
          <a:xfrm>
            <a:off x="261257" y="1074058"/>
            <a:ext cx="11654971" cy="5783941"/>
          </a:xfrm>
        </p:spPr>
        <p:txBody>
          <a:bodyPr>
            <a:normAutofit/>
          </a:bodyPr>
          <a:lstStyle/>
          <a:p>
            <a:r>
              <a:rPr lang="en-US" sz="3200" dirty="0"/>
              <a:t>A type </a:t>
            </a:r>
            <a:r>
              <a:rPr lang="en-US" sz="3200" dirty="0">
                <a:latin typeface="Lucida Console" panose="020B0609040504020204" pitchFamily="49" charset="0"/>
              </a:rPr>
              <a:t>T</a:t>
            </a:r>
            <a:r>
              <a:rPr lang="en-US" sz="3200" dirty="0"/>
              <a:t> has an alignment requirement of </a:t>
            </a:r>
            <a:r>
              <a:rPr lang="en-US" sz="3200" dirty="0">
                <a:latin typeface="Lucida Console" panose="020B0609040504020204" pitchFamily="49" charset="0"/>
              </a:rPr>
              <a:t>A</a:t>
            </a:r>
            <a:r>
              <a:rPr lang="en-US" sz="3200" dirty="0"/>
              <a:t> if any value of type </a:t>
            </a:r>
            <a:r>
              <a:rPr lang="en-US" sz="3200" dirty="0">
                <a:latin typeface="Lucida Console" panose="020B0609040504020204" pitchFamily="49" charset="0"/>
              </a:rPr>
              <a:t>T</a:t>
            </a:r>
            <a:r>
              <a:rPr lang="en-US" sz="3200" dirty="0"/>
              <a:t> must start at a memory address that is evenly divisible by </a:t>
            </a:r>
            <a:r>
              <a:rPr lang="en-US" sz="3200" dirty="0">
                <a:latin typeface="Lucida Console" panose="020B0609040504020204" pitchFamily="49" charset="0"/>
              </a:rPr>
              <a:t>A</a:t>
            </a:r>
          </a:p>
          <a:p>
            <a:pPr lvl="1"/>
            <a:r>
              <a:rPr lang="en-US" sz="2800" dirty="0"/>
              <a:t>The C++ standard says that all alignments must be powers of two</a:t>
            </a:r>
          </a:p>
          <a:p>
            <a:pPr lvl="2"/>
            <a:r>
              <a:rPr lang="en-US" sz="2400" dirty="0"/>
              <a:t>So, a particular valid alignment is aligned with all smaller alignments</a:t>
            </a:r>
          </a:p>
          <a:p>
            <a:pPr lvl="2"/>
            <a:r>
              <a:rPr lang="en-US" sz="2400" dirty="0"/>
              <a:t>Ex: A type with an alignment of 16 bytes also satisfies an alignment of 8 bytes </a:t>
            </a:r>
          </a:p>
          <a:p>
            <a:r>
              <a:rPr lang="en-US" sz="3200" dirty="0"/>
              <a:t>Each primitive type </a:t>
            </a:r>
            <a:r>
              <a:rPr lang="en-US" sz="3200" dirty="0">
                <a:latin typeface="Lucida Console" panose="020B0609040504020204" pitchFamily="49" charset="0"/>
              </a:rPr>
              <a:t>T</a:t>
            </a:r>
            <a:r>
              <a:rPr lang="en-US" sz="3200" dirty="0"/>
              <a:t> has an alignment of </a:t>
            </a:r>
            <a:r>
              <a:rPr lang="en-US" sz="3200" dirty="0" err="1">
                <a:latin typeface="Lucida Console" panose="020B0609040504020204" pitchFamily="49" charset="0"/>
              </a:rPr>
              <a:t>alignof</a:t>
            </a:r>
            <a:r>
              <a:rPr lang="en-US" sz="3200" dirty="0">
                <a:latin typeface="Lucida Console" panose="020B0609040504020204" pitchFamily="49" charset="0"/>
              </a:rPr>
              <a:t>(T)</a:t>
            </a:r>
          </a:p>
        </p:txBody>
      </p:sp>
    </p:spTree>
    <p:extLst>
      <p:ext uri="{BB962C8B-B14F-4D97-AF65-F5344CB8AC3E}">
        <p14:creationId xmlns:p14="http://schemas.microsoft.com/office/powerpoint/2010/main" val="38368904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4AFF5D-831D-BF8C-FE71-2FE2F29C66E1}"/>
              </a:ext>
            </a:extLst>
          </p:cNvPr>
          <p:cNvPicPr>
            <a:picLocks noChangeAspect="1"/>
          </p:cNvPicPr>
          <p:nvPr/>
        </p:nvPicPr>
        <p:blipFill>
          <a:blip r:embed="rId3"/>
          <a:stretch>
            <a:fillRect/>
          </a:stretch>
        </p:blipFill>
        <p:spPr>
          <a:xfrm>
            <a:off x="482925" y="589302"/>
            <a:ext cx="11226150" cy="5679395"/>
          </a:xfrm>
          <a:prstGeom prst="rect">
            <a:avLst/>
          </a:prstGeom>
        </p:spPr>
      </p:pic>
    </p:spTree>
    <p:extLst>
      <p:ext uri="{BB962C8B-B14F-4D97-AF65-F5344CB8AC3E}">
        <p14:creationId xmlns:p14="http://schemas.microsoft.com/office/powerpoint/2010/main" val="32413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9639-6E99-D895-12D9-C52F4AA18984}"/>
              </a:ext>
            </a:extLst>
          </p:cNvPr>
          <p:cNvSpPr>
            <a:spLocks noGrp="1"/>
          </p:cNvSpPr>
          <p:nvPr>
            <p:ph type="title"/>
          </p:nvPr>
        </p:nvSpPr>
        <p:spPr>
          <a:xfrm>
            <a:off x="838200" y="89354"/>
            <a:ext cx="10515600" cy="984704"/>
          </a:xfrm>
        </p:spPr>
        <p:txBody>
          <a:bodyPr/>
          <a:lstStyle/>
          <a:p>
            <a:r>
              <a:rPr lang="en-US" dirty="0"/>
              <a:t>C++: Memory Alignment</a:t>
            </a:r>
          </a:p>
        </p:txBody>
      </p:sp>
      <p:sp>
        <p:nvSpPr>
          <p:cNvPr id="3" name="Content Placeholder 2">
            <a:extLst>
              <a:ext uri="{FF2B5EF4-FFF2-40B4-BE49-F238E27FC236}">
                <a16:creationId xmlns:a16="http://schemas.microsoft.com/office/drawing/2014/main" id="{350F0102-9318-84DB-6862-805DF116571B}"/>
              </a:ext>
            </a:extLst>
          </p:cNvPr>
          <p:cNvSpPr>
            <a:spLocks noGrp="1"/>
          </p:cNvSpPr>
          <p:nvPr>
            <p:ph idx="1"/>
          </p:nvPr>
        </p:nvSpPr>
        <p:spPr>
          <a:xfrm>
            <a:off x="261257" y="1074058"/>
            <a:ext cx="11930743" cy="5783941"/>
          </a:xfrm>
        </p:spPr>
        <p:txBody>
          <a:bodyPr>
            <a:normAutofit/>
          </a:bodyPr>
          <a:lstStyle/>
          <a:p>
            <a:r>
              <a:rPr lang="en-US" sz="3200" dirty="0"/>
              <a:t>A type </a:t>
            </a:r>
            <a:r>
              <a:rPr lang="en-US" sz="3200" dirty="0">
                <a:latin typeface="Lucida Console" panose="020B0609040504020204" pitchFamily="49" charset="0"/>
              </a:rPr>
              <a:t>T</a:t>
            </a:r>
            <a:r>
              <a:rPr lang="en-US" sz="3200" dirty="0"/>
              <a:t> has an alignment requirement of </a:t>
            </a:r>
            <a:r>
              <a:rPr lang="en-US" sz="3200" dirty="0">
                <a:latin typeface="Lucida Console" panose="020B0609040504020204" pitchFamily="49" charset="0"/>
              </a:rPr>
              <a:t>A</a:t>
            </a:r>
            <a:r>
              <a:rPr lang="en-US" sz="3200" dirty="0"/>
              <a:t> if any value of type </a:t>
            </a:r>
            <a:r>
              <a:rPr lang="en-US" sz="3200" dirty="0">
                <a:latin typeface="Lucida Console" panose="020B0609040504020204" pitchFamily="49" charset="0"/>
              </a:rPr>
              <a:t>T</a:t>
            </a:r>
            <a:r>
              <a:rPr lang="en-US" sz="3200" dirty="0"/>
              <a:t> must start at a memory address that is evenly divisible by </a:t>
            </a:r>
            <a:r>
              <a:rPr lang="en-US" sz="3200" dirty="0">
                <a:latin typeface="Lucida Console" panose="020B0609040504020204" pitchFamily="49" charset="0"/>
              </a:rPr>
              <a:t>A</a:t>
            </a:r>
          </a:p>
          <a:p>
            <a:pPr lvl="1"/>
            <a:r>
              <a:rPr lang="en-US" sz="2800" dirty="0"/>
              <a:t>The C++ standard says that all alignments must be powers of two</a:t>
            </a:r>
          </a:p>
          <a:p>
            <a:pPr lvl="2"/>
            <a:r>
              <a:rPr lang="en-US" sz="2400" dirty="0"/>
              <a:t>So, a particular valid alignment is aligned with all smaller alignments</a:t>
            </a:r>
          </a:p>
          <a:p>
            <a:pPr lvl="2"/>
            <a:r>
              <a:rPr lang="en-US" sz="2400" dirty="0"/>
              <a:t>Ex: A type with an alignment of 16 bytes also satisfies an alignment of 8 bytes </a:t>
            </a:r>
          </a:p>
          <a:p>
            <a:r>
              <a:rPr lang="en-US" sz="3200" dirty="0"/>
              <a:t>Each primitive type </a:t>
            </a:r>
            <a:r>
              <a:rPr lang="en-US" sz="3200" dirty="0">
                <a:latin typeface="Lucida Console" panose="020B0609040504020204" pitchFamily="49" charset="0"/>
              </a:rPr>
              <a:t>T</a:t>
            </a:r>
            <a:r>
              <a:rPr lang="en-US" sz="3200" dirty="0"/>
              <a:t> has an alignment of </a:t>
            </a:r>
            <a:r>
              <a:rPr lang="en-US" sz="3200" dirty="0" err="1">
                <a:latin typeface="Lucida Console" panose="020B0609040504020204" pitchFamily="49" charset="0"/>
              </a:rPr>
              <a:t>alignof</a:t>
            </a:r>
            <a:r>
              <a:rPr lang="en-US" sz="3200" dirty="0">
                <a:latin typeface="Lucida Console" panose="020B0609040504020204" pitchFamily="49" charset="0"/>
              </a:rPr>
              <a:t>(T)</a:t>
            </a:r>
          </a:p>
          <a:p>
            <a:r>
              <a:rPr lang="en-US" sz="3200" dirty="0"/>
              <a:t>Each element of a compound object must satisfy alignment, so:</a:t>
            </a:r>
          </a:p>
          <a:p>
            <a:pPr lvl="1"/>
            <a:r>
              <a:rPr lang="en-US" sz="2800" dirty="0"/>
              <a:t>Array: </a:t>
            </a:r>
            <a:r>
              <a:rPr lang="en-US" sz="2800" dirty="0" err="1">
                <a:latin typeface="Lucida Console" panose="020B0609040504020204" pitchFamily="49" charset="0"/>
              </a:rPr>
              <a:t>alignof</a:t>
            </a:r>
            <a:r>
              <a:rPr lang="en-US" sz="2800" dirty="0">
                <a:latin typeface="Lucida Console" panose="020B0609040504020204" pitchFamily="49" charset="0"/>
              </a:rPr>
              <a:t>(T[N]) == </a:t>
            </a:r>
            <a:r>
              <a:rPr lang="en-US" sz="2800" dirty="0" err="1">
                <a:latin typeface="Lucida Console" panose="020B0609040504020204" pitchFamily="49" charset="0"/>
              </a:rPr>
              <a:t>alignof</a:t>
            </a:r>
            <a:r>
              <a:rPr lang="en-US" sz="2800" dirty="0">
                <a:latin typeface="Lucida Console" panose="020B0609040504020204" pitchFamily="49" charset="0"/>
              </a:rPr>
              <a:t>(T)</a:t>
            </a:r>
          </a:p>
          <a:p>
            <a:pPr lvl="1"/>
            <a:r>
              <a:rPr lang="en-US" sz="2800" dirty="0"/>
              <a:t>Struct: </a:t>
            </a:r>
            <a:r>
              <a:rPr lang="en-US" sz="2800" dirty="0" err="1">
                <a:latin typeface="Lucida Console" panose="020B0609040504020204" pitchFamily="49" charset="0"/>
              </a:rPr>
              <a:t>alignof</a:t>
            </a:r>
            <a:r>
              <a:rPr lang="en-US" sz="2800" dirty="0">
                <a:latin typeface="Lucida Console" panose="020B0609040504020204" pitchFamily="49" charset="0"/>
              </a:rPr>
              <a:t>(struct{T</a:t>
            </a:r>
            <a:r>
              <a:rPr lang="en-US" sz="3200" baseline="-25000" dirty="0">
                <a:latin typeface="Lucida Console" panose="020B0609040504020204" pitchFamily="49" charset="0"/>
              </a:rPr>
              <a:t>0</a:t>
            </a:r>
            <a:r>
              <a:rPr lang="en-US" sz="2800" dirty="0">
                <a:latin typeface="Lucida Console" panose="020B0609040504020204" pitchFamily="49" charset="0"/>
              </a:rPr>
              <a:t>,T</a:t>
            </a:r>
            <a:r>
              <a:rPr lang="en-US" sz="2800" baseline="-25000" dirty="0">
                <a:latin typeface="Lucida Console" panose="020B0609040504020204" pitchFamily="49" charset="0"/>
              </a:rPr>
              <a:t>1</a:t>
            </a:r>
            <a:r>
              <a:rPr lang="en-US" sz="2800" dirty="0">
                <a:latin typeface="Lucida Console" panose="020B0609040504020204" pitchFamily="49" charset="0"/>
              </a:rPr>
              <a:t>,…,T</a:t>
            </a:r>
            <a:r>
              <a:rPr lang="en-US" sz="2800" baseline="-25000" dirty="0">
                <a:latin typeface="Lucida Console" panose="020B0609040504020204" pitchFamily="49" charset="0"/>
              </a:rPr>
              <a:t>N</a:t>
            </a:r>
            <a:r>
              <a:rPr lang="en-US" sz="2800" dirty="0">
                <a:latin typeface="Lucida Console" panose="020B0609040504020204" pitchFamily="49" charset="0"/>
              </a:rPr>
              <a:t>}) == max</a:t>
            </a:r>
            <a:r>
              <a:rPr lang="en-US" sz="3600" baseline="-25000" dirty="0">
                <a:latin typeface="Lucida Console" panose="020B0609040504020204" pitchFamily="49" charset="0"/>
              </a:rPr>
              <a:t>i</a:t>
            </a:r>
            <a:r>
              <a:rPr lang="en-US" sz="2800" dirty="0">
                <a:latin typeface="Lucida Console" panose="020B0609040504020204" pitchFamily="49" charset="0"/>
              </a:rPr>
              <a:t>(</a:t>
            </a:r>
            <a:r>
              <a:rPr lang="en-US" sz="2800" dirty="0" err="1">
                <a:latin typeface="Lucida Console" panose="020B0609040504020204" pitchFamily="49" charset="0"/>
              </a:rPr>
              <a:t>alignof</a:t>
            </a:r>
            <a:r>
              <a:rPr lang="en-US" sz="2800" dirty="0">
                <a:latin typeface="Lucida Console" panose="020B0609040504020204" pitchFamily="49" charset="0"/>
              </a:rPr>
              <a:t>(T</a:t>
            </a:r>
            <a:r>
              <a:rPr lang="en-US" sz="2800" baseline="-25000" dirty="0">
                <a:latin typeface="Lucida Console" panose="020B0609040504020204" pitchFamily="49" charset="0"/>
              </a:rPr>
              <a:t>i</a:t>
            </a:r>
            <a:r>
              <a:rPr lang="en-US" sz="2800" dirty="0">
                <a:latin typeface="Lucida Console" panose="020B0609040504020204" pitchFamily="49" charset="0"/>
              </a:rPr>
              <a:t>))</a:t>
            </a:r>
          </a:p>
          <a:p>
            <a:pPr lvl="2"/>
            <a:r>
              <a:rPr lang="en-US" sz="2400" dirty="0"/>
              <a:t>This rule ensures that the first member of the struct is aligned</a:t>
            </a:r>
          </a:p>
          <a:p>
            <a:pPr lvl="2"/>
            <a:r>
              <a:rPr lang="en-US" sz="2400" dirty="0"/>
              <a:t>However, aligning subsequent members may require </a:t>
            </a:r>
            <a:r>
              <a:rPr lang="en-US" sz="2400" b="1" i="1" dirty="0"/>
              <a:t>padding</a:t>
            </a:r>
            <a:r>
              <a:rPr lang="en-US" sz="2400" dirty="0"/>
              <a:t> between members</a:t>
            </a:r>
          </a:p>
          <a:p>
            <a:pPr lvl="2"/>
            <a:r>
              <a:rPr lang="en-US" sz="2400" dirty="0"/>
              <a:t>A funny side effect is that you can sometimes change a </a:t>
            </a:r>
            <a:r>
              <a:rPr lang="en-US" sz="2400" dirty="0" err="1"/>
              <a:t>struct’s</a:t>
            </a:r>
            <a:r>
              <a:rPr lang="en-US" sz="2400" dirty="0"/>
              <a:t> size by reordering its members!</a:t>
            </a:r>
          </a:p>
        </p:txBody>
      </p:sp>
    </p:spTree>
    <p:extLst>
      <p:ext uri="{BB962C8B-B14F-4D97-AF65-F5344CB8AC3E}">
        <p14:creationId xmlns:p14="http://schemas.microsoft.com/office/powerpoint/2010/main" val="209261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EE76-80FB-FA56-ECF1-38DDBA3A2D83}"/>
              </a:ext>
            </a:extLst>
          </p:cNvPr>
          <p:cNvSpPr>
            <a:spLocks noGrp="1"/>
          </p:cNvSpPr>
          <p:nvPr>
            <p:ph type="title"/>
          </p:nvPr>
        </p:nvSpPr>
        <p:spPr>
          <a:xfrm>
            <a:off x="162050" y="92600"/>
            <a:ext cx="6500640" cy="973703"/>
          </a:xfrm>
        </p:spPr>
        <p:txBody>
          <a:bodyPr/>
          <a:lstStyle/>
          <a:p>
            <a:r>
              <a:rPr lang="en-US" dirty="0"/>
              <a:t>Recap: Memory</a:t>
            </a:r>
          </a:p>
        </p:txBody>
      </p:sp>
      <p:sp>
        <p:nvSpPr>
          <p:cNvPr id="3" name="Content Placeholder 2">
            <a:extLst>
              <a:ext uri="{FF2B5EF4-FFF2-40B4-BE49-F238E27FC236}">
                <a16:creationId xmlns:a16="http://schemas.microsoft.com/office/drawing/2014/main" id="{BFEC2C23-5B4A-E3D0-0DDD-D1697F0CE048}"/>
              </a:ext>
            </a:extLst>
          </p:cNvPr>
          <p:cNvSpPr>
            <a:spLocks noGrp="1"/>
          </p:cNvSpPr>
          <p:nvPr>
            <p:ph idx="1"/>
          </p:nvPr>
        </p:nvSpPr>
        <p:spPr>
          <a:xfrm>
            <a:off x="11578" y="868031"/>
            <a:ext cx="7057739" cy="6076708"/>
          </a:xfrm>
        </p:spPr>
        <p:txBody>
          <a:bodyPr>
            <a:normAutofit fontScale="92500"/>
          </a:bodyPr>
          <a:lstStyle/>
          <a:p>
            <a:r>
              <a:rPr lang="en-US" dirty="0"/>
              <a:t>A program’s address space has four segments</a:t>
            </a:r>
          </a:p>
          <a:p>
            <a:pPr lvl="1"/>
            <a:r>
              <a:rPr lang="en-US" dirty="0"/>
              <a:t>The </a:t>
            </a:r>
            <a:r>
              <a:rPr lang="en-US" b="1" i="1" dirty="0"/>
              <a:t>code segment</a:t>
            </a:r>
            <a:r>
              <a:rPr lang="en-US" dirty="0"/>
              <a:t> stores the program’s CPU instructions</a:t>
            </a:r>
          </a:p>
          <a:p>
            <a:pPr lvl="1"/>
            <a:r>
              <a:rPr lang="en-US" dirty="0"/>
              <a:t>The </a:t>
            </a:r>
            <a:r>
              <a:rPr lang="en-US" b="1" i="1" dirty="0"/>
              <a:t>static data segment</a:t>
            </a:r>
            <a:r>
              <a:rPr lang="en-US" dirty="0"/>
              <a:t> contains global variables</a:t>
            </a:r>
          </a:p>
          <a:p>
            <a:pPr lvl="1"/>
            <a:r>
              <a:rPr lang="en-US" dirty="0"/>
              <a:t>The </a:t>
            </a:r>
            <a:r>
              <a:rPr lang="en-US" b="1" i="1" dirty="0"/>
              <a:t>stack</a:t>
            </a:r>
            <a:r>
              <a:rPr lang="en-US" dirty="0"/>
              <a:t> contains bookkeeping information (e.g., local variables) for active functions: More details in the next lecture!</a:t>
            </a:r>
          </a:p>
          <a:p>
            <a:pPr lvl="1"/>
            <a:r>
              <a:rPr lang="en-US" dirty="0"/>
              <a:t>The </a:t>
            </a:r>
            <a:r>
              <a:rPr lang="en-US" b="1" i="1" dirty="0"/>
              <a:t>heap</a:t>
            </a:r>
            <a:r>
              <a:rPr lang="en-US" dirty="0"/>
              <a:t> contains dynamically allocated data</a:t>
            </a:r>
          </a:p>
          <a:p>
            <a:r>
              <a:rPr lang="en-US" dirty="0"/>
              <a:t>The lifetime of a C++ object depends on which segment it lives in!</a:t>
            </a:r>
          </a:p>
          <a:p>
            <a:pPr lvl="1"/>
            <a:r>
              <a:rPr lang="en-US" dirty="0"/>
              <a:t>Code and static data is born at program start and only dies when the program dies</a:t>
            </a:r>
          </a:p>
          <a:p>
            <a:pPr lvl="1"/>
            <a:r>
              <a:rPr lang="en-US" dirty="0"/>
              <a:t>The compiler automatically ensures that a live function’s stack data is created when the function starts, and only lives as long as the function</a:t>
            </a:r>
          </a:p>
          <a:p>
            <a:pPr lvl="1"/>
            <a:r>
              <a:rPr lang="en-US" dirty="0"/>
              <a:t>A programmer has to manually allocate and deallocate heap memory via </a:t>
            </a:r>
            <a:r>
              <a:rPr lang="en-US" dirty="0">
                <a:latin typeface="Lucida Console" panose="020B0609040504020204" pitchFamily="49" charset="0"/>
              </a:rPr>
              <a:t>new</a:t>
            </a:r>
            <a:r>
              <a:rPr lang="en-US" dirty="0"/>
              <a:t> and </a:t>
            </a:r>
            <a:r>
              <a:rPr lang="en-US" dirty="0">
                <a:latin typeface="Lucida Console" panose="020B0609040504020204" pitchFamily="49" charset="0"/>
              </a:rPr>
              <a:t>delete</a:t>
            </a:r>
            <a:r>
              <a:rPr lang="en-US" dirty="0"/>
              <a:t>!</a:t>
            </a:r>
          </a:p>
          <a:p>
            <a:pPr lvl="1"/>
            <a:endParaRPr lang="en-US" dirty="0"/>
          </a:p>
        </p:txBody>
      </p:sp>
      <p:sp>
        <p:nvSpPr>
          <p:cNvPr id="4" name="TextBox 3">
            <a:extLst>
              <a:ext uri="{FF2B5EF4-FFF2-40B4-BE49-F238E27FC236}">
                <a16:creationId xmlns:a16="http://schemas.microsoft.com/office/drawing/2014/main" id="{E4EAF6F0-DCB9-3024-0E43-7D2A4BA25035}"/>
              </a:ext>
            </a:extLst>
          </p:cNvPr>
          <p:cNvSpPr txBox="1"/>
          <p:nvPr/>
        </p:nvSpPr>
        <p:spPr>
          <a:xfrm>
            <a:off x="10649072" y="5916271"/>
            <a:ext cx="1550876"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Byte 0</a:t>
            </a:r>
          </a:p>
        </p:txBody>
      </p:sp>
      <p:sp>
        <p:nvSpPr>
          <p:cNvPr id="5" name="TextBox 4">
            <a:extLst>
              <a:ext uri="{FF2B5EF4-FFF2-40B4-BE49-F238E27FC236}">
                <a16:creationId xmlns:a16="http://schemas.microsoft.com/office/drawing/2014/main" id="{0525CF1B-4962-6B79-912E-A3B0DFD51175}"/>
              </a:ext>
            </a:extLst>
          </p:cNvPr>
          <p:cNvSpPr txBox="1"/>
          <p:nvPr/>
        </p:nvSpPr>
        <p:spPr>
          <a:xfrm>
            <a:off x="10803170" y="1462147"/>
            <a:ext cx="1550876"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Byte N-1</a:t>
            </a:r>
          </a:p>
        </p:txBody>
      </p:sp>
      <p:sp>
        <p:nvSpPr>
          <p:cNvPr id="6" name="TextBox 5">
            <a:extLst>
              <a:ext uri="{FF2B5EF4-FFF2-40B4-BE49-F238E27FC236}">
                <a16:creationId xmlns:a16="http://schemas.microsoft.com/office/drawing/2014/main" id="{742928B6-8387-3A7A-C0FB-70651A3AFDF6}"/>
              </a:ext>
            </a:extLst>
          </p:cNvPr>
          <p:cNvSpPr txBox="1"/>
          <p:nvPr/>
        </p:nvSpPr>
        <p:spPr>
          <a:xfrm>
            <a:off x="9051432" y="868031"/>
            <a:ext cx="1950169" cy="633315"/>
          </a:xfrm>
          <a:prstGeom prst="rect">
            <a:avLst/>
          </a:prstGeom>
          <a:noFill/>
        </p:spPr>
        <p:txBody>
          <a:bodyPr wrap="square" rtlCol="0">
            <a:spAutoFit/>
          </a:bodyPr>
          <a:lstStyle/>
          <a:p>
            <a:pPr algn="ctr">
              <a:lnSpc>
                <a:spcPts val="2100"/>
              </a:lnSpc>
            </a:pPr>
            <a:r>
              <a:rPr lang="en-US" sz="2400" b="1" dirty="0">
                <a:latin typeface="Segoe UI" panose="020B0502040204020203" pitchFamily="34" charset="0"/>
                <a:cs typeface="Segoe UI" panose="020B0502040204020203" pitchFamily="34" charset="0"/>
              </a:rPr>
              <a:t>Address space</a:t>
            </a:r>
          </a:p>
        </p:txBody>
      </p:sp>
      <p:sp>
        <p:nvSpPr>
          <p:cNvPr id="7" name="Rectangle 6">
            <a:extLst>
              <a:ext uri="{FF2B5EF4-FFF2-40B4-BE49-F238E27FC236}">
                <a16:creationId xmlns:a16="http://schemas.microsoft.com/office/drawing/2014/main" id="{4C5887EA-717A-A7EF-C3D7-E6C098D77469}"/>
              </a:ext>
            </a:extLst>
          </p:cNvPr>
          <p:cNvSpPr/>
          <p:nvPr/>
        </p:nvSpPr>
        <p:spPr>
          <a:xfrm>
            <a:off x="9051432" y="1518884"/>
            <a:ext cx="1950169" cy="4722052"/>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F84FCD-CECE-E638-000E-92BD580D6C4A}"/>
              </a:ext>
            </a:extLst>
          </p:cNvPr>
          <p:cNvSpPr/>
          <p:nvPr/>
        </p:nvSpPr>
        <p:spPr>
          <a:xfrm>
            <a:off x="9099793" y="5226180"/>
            <a:ext cx="1863454" cy="98530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9" name="Rectangle 8">
            <a:extLst>
              <a:ext uri="{FF2B5EF4-FFF2-40B4-BE49-F238E27FC236}">
                <a16:creationId xmlns:a16="http://schemas.microsoft.com/office/drawing/2014/main" id="{3D4118B7-DB8A-6B91-B891-CF55685ACAF8}"/>
              </a:ext>
            </a:extLst>
          </p:cNvPr>
          <p:cNvSpPr/>
          <p:nvPr/>
        </p:nvSpPr>
        <p:spPr>
          <a:xfrm>
            <a:off x="9094787" y="4616899"/>
            <a:ext cx="1863454" cy="54510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10" name="Rectangle 9">
            <a:extLst>
              <a:ext uri="{FF2B5EF4-FFF2-40B4-BE49-F238E27FC236}">
                <a16:creationId xmlns:a16="http://schemas.microsoft.com/office/drawing/2014/main" id="{76513F70-1DF7-73E7-0474-22B1D2212B79}"/>
              </a:ext>
            </a:extLst>
          </p:cNvPr>
          <p:cNvSpPr/>
          <p:nvPr/>
        </p:nvSpPr>
        <p:spPr>
          <a:xfrm>
            <a:off x="9094787" y="4012685"/>
            <a:ext cx="1863454" cy="54510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cxnSp>
        <p:nvCxnSpPr>
          <p:cNvPr id="11" name="Straight Arrow Connector 10">
            <a:extLst>
              <a:ext uri="{FF2B5EF4-FFF2-40B4-BE49-F238E27FC236}">
                <a16:creationId xmlns:a16="http://schemas.microsoft.com/office/drawing/2014/main" id="{EC4072C2-A37F-D398-23A6-A026EE62598C}"/>
              </a:ext>
            </a:extLst>
          </p:cNvPr>
          <p:cNvCxnSpPr>
            <a:stCxn id="10" idx="0"/>
          </p:cNvCxnSpPr>
          <p:nvPr/>
        </p:nvCxnSpPr>
        <p:spPr>
          <a:xfrm flipH="1" flipV="1">
            <a:off x="10025779" y="3441482"/>
            <a:ext cx="735"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02EA41B-2E5D-3504-BCF9-A6203E1E5118}"/>
              </a:ext>
            </a:extLst>
          </p:cNvPr>
          <p:cNvGrpSpPr/>
          <p:nvPr/>
        </p:nvGrpSpPr>
        <p:grpSpPr>
          <a:xfrm>
            <a:off x="9094787" y="1550359"/>
            <a:ext cx="1863454" cy="1395676"/>
            <a:chOff x="9094787" y="1550359"/>
            <a:chExt cx="1863454" cy="1395676"/>
          </a:xfrm>
        </p:grpSpPr>
        <p:sp>
          <p:nvSpPr>
            <p:cNvPr id="13" name="Rectangle 12">
              <a:extLst>
                <a:ext uri="{FF2B5EF4-FFF2-40B4-BE49-F238E27FC236}">
                  <a16:creationId xmlns:a16="http://schemas.microsoft.com/office/drawing/2014/main" id="{C93B1B16-E141-8B2B-BCFF-D5537231024A}"/>
                </a:ext>
              </a:extLst>
            </p:cNvPr>
            <p:cNvSpPr/>
            <p:nvPr/>
          </p:nvSpPr>
          <p:spPr>
            <a:xfrm>
              <a:off x="9094787" y="1550359"/>
              <a:ext cx="1863454" cy="82447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400" dirty="0">
                  <a:solidFill>
                    <a:schemeClr val="tx1"/>
                  </a:solidFill>
                  <a:latin typeface="Segoe UI" panose="020B0502040204020203" pitchFamily="34" charset="0"/>
                  <a:cs typeface="Segoe UI" panose="020B0502040204020203" pitchFamily="34" charset="0"/>
                </a:rPr>
                <a:t>Stack</a:t>
              </a:r>
            </a:p>
          </p:txBody>
        </p:sp>
        <p:cxnSp>
          <p:nvCxnSpPr>
            <p:cNvPr id="14" name="Straight Arrow Connector 13">
              <a:extLst>
                <a:ext uri="{FF2B5EF4-FFF2-40B4-BE49-F238E27FC236}">
                  <a16:creationId xmlns:a16="http://schemas.microsoft.com/office/drawing/2014/main" id="{6EF4A8F3-DFD6-6B79-CC7B-C938F09780EC}"/>
                </a:ext>
              </a:extLst>
            </p:cNvPr>
            <p:cNvCxnSpPr>
              <a:cxnSpLocks/>
            </p:cNvCxnSpPr>
            <p:nvPr/>
          </p:nvCxnSpPr>
          <p:spPr>
            <a:xfrm flipH="1">
              <a:off x="10028572" y="2374832"/>
              <a:ext cx="735" cy="57120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6D7857E-447E-7B01-2D37-CDA0D85C4563}"/>
              </a:ext>
            </a:extLst>
          </p:cNvPr>
          <p:cNvGrpSpPr/>
          <p:nvPr/>
        </p:nvGrpSpPr>
        <p:grpSpPr>
          <a:xfrm>
            <a:off x="7376204" y="3906271"/>
            <a:ext cx="1679213" cy="2951729"/>
            <a:chOff x="7376204" y="3906271"/>
            <a:chExt cx="1679213" cy="2951729"/>
          </a:xfrm>
        </p:grpSpPr>
        <p:grpSp>
          <p:nvGrpSpPr>
            <p:cNvPr id="16" name="Group 15">
              <a:extLst>
                <a:ext uri="{FF2B5EF4-FFF2-40B4-BE49-F238E27FC236}">
                  <a16:creationId xmlns:a16="http://schemas.microsoft.com/office/drawing/2014/main" id="{25988E8E-02CC-AF69-D38D-AF27F8D8A511}"/>
                </a:ext>
              </a:extLst>
            </p:cNvPr>
            <p:cNvGrpSpPr/>
            <p:nvPr/>
          </p:nvGrpSpPr>
          <p:grpSpPr>
            <a:xfrm>
              <a:off x="7376204" y="5915395"/>
              <a:ext cx="1132939" cy="942605"/>
              <a:chOff x="7162989" y="1257232"/>
              <a:chExt cx="1132939" cy="942605"/>
            </a:xfrm>
          </p:grpSpPr>
          <p:pic>
            <p:nvPicPr>
              <p:cNvPr id="21" name="Picture 20">
                <a:extLst>
                  <a:ext uri="{FF2B5EF4-FFF2-40B4-BE49-F238E27FC236}">
                    <a16:creationId xmlns:a16="http://schemas.microsoft.com/office/drawing/2014/main" id="{450AAB88-6FEC-4F19-2AF8-44CE1B8BA7D2}"/>
                  </a:ext>
                </a:extLst>
              </p:cNvPr>
              <p:cNvPicPr>
                <a:picLocks noChangeAspect="1"/>
              </p:cNvPicPr>
              <p:nvPr/>
            </p:nvPicPr>
            <p:blipFill>
              <a:blip r:embed="rId3"/>
              <a:stretch>
                <a:fillRect/>
              </a:stretch>
            </p:blipFill>
            <p:spPr>
              <a:xfrm rot="5400000">
                <a:off x="7258156" y="1162065"/>
                <a:ext cx="942605" cy="1132939"/>
              </a:xfrm>
              <a:prstGeom prst="rect">
                <a:avLst/>
              </a:prstGeom>
            </p:spPr>
          </p:pic>
          <p:sp>
            <p:nvSpPr>
              <p:cNvPr id="22" name="TextBox 21">
                <a:extLst>
                  <a:ext uri="{FF2B5EF4-FFF2-40B4-BE49-F238E27FC236}">
                    <a16:creationId xmlns:a16="http://schemas.microsoft.com/office/drawing/2014/main" id="{BA23DBBC-E776-4964-E282-25672AF9AC1F}"/>
                  </a:ext>
                </a:extLst>
              </p:cNvPr>
              <p:cNvSpPr txBox="1"/>
              <p:nvPr/>
            </p:nvSpPr>
            <p:spPr>
              <a:xfrm>
                <a:off x="7312202" y="1519855"/>
                <a:ext cx="75540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SSD</a:t>
                </a:r>
              </a:p>
            </p:txBody>
          </p:sp>
        </p:grpSp>
        <p:sp>
          <p:nvSpPr>
            <p:cNvPr id="17" name="Freeform: Shape 16">
              <a:extLst>
                <a:ext uri="{FF2B5EF4-FFF2-40B4-BE49-F238E27FC236}">
                  <a16:creationId xmlns:a16="http://schemas.microsoft.com/office/drawing/2014/main" id="{7B4E6FCF-CB13-CDF2-4DFA-34116A89D064}"/>
                </a:ext>
              </a:extLst>
            </p:cNvPr>
            <p:cNvSpPr/>
            <p:nvPr/>
          </p:nvSpPr>
          <p:spPr>
            <a:xfrm>
              <a:off x="7905509" y="5585247"/>
              <a:ext cx="1111170" cy="445164"/>
            </a:xfrm>
            <a:custGeom>
              <a:avLst/>
              <a:gdLst>
                <a:gd name="connsiteX0" fmla="*/ 0 w 1111170"/>
                <a:gd name="connsiteY0" fmla="*/ 445164 h 445164"/>
                <a:gd name="connsiteX1" fmla="*/ 162046 w 1111170"/>
                <a:gd name="connsiteY1" fmla="*/ 225245 h 445164"/>
                <a:gd name="connsiteX2" fmla="*/ 682907 w 1111170"/>
                <a:gd name="connsiteY2" fmla="*/ 28475 h 445164"/>
                <a:gd name="connsiteX3" fmla="*/ 1111170 w 1111170"/>
                <a:gd name="connsiteY3" fmla="*/ 5326 h 445164"/>
              </a:gdLst>
              <a:ahLst/>
              <a:cxnLst>
                <a:cxn ang="0">
                  <a:pos x="connsiteX0" y="connsiteY0"/>
                </a:cxn>
                <a:cxn ang="0">
                  <a:pos x="connsiteX1" y="connsiteY1"/>
                </a:cxn>
                <a:cxn ang="0">
                  <a:pos x="connsiteX2" y="connsiteY2"/>
                </a:cxn>
                <a:cxn ang="0">
                  <a:pos x="connsiteX3" y="connsiteY3"/>
                </a:cxn>
              </a:cxnLst>
              <a:rect l="l" t="t" r="r" b="b"/>
              <a:pathLst>
                <a:path w="1111170" h="445164">
                  <a:moveTo>
                    <a:pt x="0" y="445164"/>
                  </a:moveTo>
                  <a:cubicBezTo>
                    <a:pt x="24114" y="369928"/>
                    <a:pt x="48228" y="294693"/>
                    <a:pt x="162046" y="225245"/>
                  </a:cubicBezTo>
                  <a:cubicBezTo>
                    <a:pt x="275864" y="155797"/>
                    <a:pt x="524720" y="65128"/>
                    <a:pt x="682907" y="28475"/>
                  </a:cubicBezTo>
                  <a:cubicBezTo>
                    <a:pt x="841094" y="-8178"/>
                    <a:pt x="976132" y="-1426"/>
                    <a:pt x="1111170" y="5326"/>
                  </a:cubicBezTo>
                </a:path>
              </a:pathLst>
            </a:custGeom>
            <a:noFill/>
            <a:ln w="38100">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7253F1A-A3D7-5C2B-6558-2E6F67B3D89A}"/>
                </a:ext>
              </a:extLst>
            </p:cNvPr>
            <p:cNvSpPr/>
            <p:nvPr/>
          </p:nvSpPr>
          <p:spPr>
            <a:xfrm>
              <a:off x="7853085" y="4831307"/>
              <a:ext cx="1163594" cy="1215400"/>
            </a:xfrm>
            <a:custGeom>
              <a:avLst/>
              <a:gdLst>
                <a:gd name="connsiteX0" fmla="*/ 0 w 1111170"/>
                <a:gd name="connsiteY0" fmla="*/ 445164 h 445164"/>
                <a:gd name="connsiteX1" fmla="*/ 162046 w 1111170"/>
                <a:gd name="connsiteY1" fmla="*/ 225245 h 445164"/>
                <a:gd name="connsiteX2" fmla="*/ 682907 w 1111170"/>
                <a:gd name="connsiteY2" fmla="*/ 28475 h 445164"/>
                <a:gd name="connsiteX3" fmla="*/ 1111170 w 1111170"/>
                <a:gd name="connsiteY3" fmla="*/ 5326 h 445164"/>
              </a:gdLst>
              <a:ahLst/>
              <a:cxnLst>
                <a:cxn ang="0">
                  <a:pos x="connsiteX0" y="connsiteY0"/>
                </a:cxn>
                <a:cxn ang="0">
                  <a:pos x="connsiteX1" y="connsiteY1"/>
                </a:cxn>
                <a:cxn ang="0">
                  <a:pos x="connsiteX2" y="connsiteY2"/>
                </a:cxn>
                <a:cxn ang="0">
                  <a:pos x="connsiteX3" y="connsiteY3"/>
                </a:cxn>
              </a:cxnLst>
              <a:rect l="l" t="t" r="r" b="b"/>
              <a:pathLst>
                <a:path w="1111170" h="445164">
                  <a:moveTo>
                    <a:pt x="0" y="445164"/>
                  </a:moveTo>
                  <a:cubicBezTo>
                    <a:pt x="24114" y="369928"/>
                    <a:pt x="48228" y="294693"/>
                    <a:pt x="162046" y="225245"/>
                  </a:cubicBezTo>
                  <a:cubicBezTo>
                    <a:pt x="275864" y="155797"/>
                    <a:pt x="524720" y="65128"/>
                    <a:pt x="682907" y="28475"/>
                  </a:cubicBezTo>
                  <a:cubicBezTo>
                    <a:pt x="841094" y="-8178"/>
                    <a:pt x="976132" y="-1426"/>
                    <a:pt x="1111170" y="5326"/>
                  </a:cubicBezTo>
                </a:path>
              </a:pathLst>
            </a:custGeom>
            <a:noFill/>
            <a:ln w="38100">
              <a:solidFill>
                <a:schemeClr val="tx1"/>
              </a:solidFill>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97D6AC6-EC7A-83E3-F289-A8F8429FDBCA}"/>
                </a:ext>
              </a:extLst>
            </p:cNvPr>
            <p:cNvSpPr txBox="1"/>
            <p:nvPr/>
          </p:nvSpPr>
          <p:spPr>
            <a:xfrm>
              <a:off x="7891823" y="3906271"/>
              <a:ext cx="1163594" cy="954107"/>
            </a:xfrm>
            <a:prstGeom prst="rect">
              <a:avLst/>
            </a:prstGeom>
            <a:noFill/>
          </p:spPr>
          <p:txBody>
            <a:bodyPr wrap="square" rtlCol="0">
              <a:spAutoFit/>
            </a:bodyPr>
            <a:lstStyle/>
            <a:p>
              <a:r>
                <a:rPr lang="en-US" sz="1400" dirty="0">
                  <a:latin typeface="Bahnschrift SemiBold" panose="020B0502040204020203" pitchFamily="34" charset="0"/>
                </a:rPr>
                <a:t>Pulled from executable into RAM during (6)</a:t>
              </a:r>
            </a:p>
          </p:txBody>
        </p:sp>
        <p:sp>
          <p:nvSpPr>
            <p:cNvPr id="20" name="Oval 19">
              <a:extLst>
                <a:ext uri="{FF2B5EF4-FFF2-40B4-BE49-F238E27FC236}">
                  <a16:creationId xmlns:a16="http://schemas.microsoft.com/office/drawing/2014/main" id="{1F48B124-360D-B519-1DF5-53F163A79609}"/>
                </a:ext>
              </a:extLst>
            </p:cNvPr>
            <p:cNvSpPr/>
            <p:nvPr/>
          </p:nvSpPr>
          <p:spPr>
            <a:xfrm>
              <a:off x="8194876" y="4889450"/>
              <a:ext cx="509286" cy="977918"/>
            </a:xfrm>
            <a:prstGeom prst="ellipse">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36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67DE57-C533-9B39-DDB8-A4B0E8997151}"/>
              </a:ext>
            </a:extLst>
          </p:cNvPr>
          <p:cNvSpPr/>
          <p:nvPr/>
        </p:nvSpPr>
        <p:spPr>
          <a:xfrm>
            <a:off x="-53787" y="2904685"/>
            <a:ext cx="6772827" cy="394677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8EC8C-185F-3DE8-8428-B76C13D2F683}"/>
              </a:ext>
            </a:extLst>
          </p:cNvPr>
          <p:cNvSpPr>
            <a:spLocks noGrp="1"/>
          </p:cNvSpPr>
          <p:nvPr>
            <p:ph type="title"/>
          </p:nvPr>
        </p:nvSpPr>
        <p:spPr>
          <a:xfrm>
            <a:off x="838200" y="6540"/>
            <a:ext cx="10515600" cy="889934"/>
          </a:xfrm>
        </p:spPr>
        <p:txBody>
          <a:bodyPr/>
          <a:lstStyle/>
          <a:p>
            <a:r>
              <a:rPr lang="en-US" dirty="0"/>
              <a:t>Padding Example</a:t>
            </a:r>
          </a:p>
        </p:txBody>
      </p:sp>
      <p:sp>
        <p:nvSpPr>
          <p:cNvPr id="4" name="TextBox 3">
            <a:extLst>
              <a:ext uri="{FF2B5EF4-FFF2-40B4-BE49-F238E27FC236}">
                <a16:creationId xmlns:a16="http://schemas.microsoft.com/office/drawing/2014/main" id="{4E7D2424-D459-437B-805B-8EF37DF138C9}"/>
              </a:ext>
            </a:extLst>
          </p:cNvPr>
          <p:cNvSpPr txBox="1"/>
          <p:nvPr/>
        </p:nvSpPr>
        <p:spPr>
          <a:xfrm>
            <a:off x="358591" y="781027"/>
            <a:ext cx="5593976" cy="2123658"/>
          </a:xfrm>
          <a:prstGeom prst="rect">
            <a:avLst/>
          </a:prstGeom>
          <a:noFill/>
        </p:spPr>
        <p:txBody>
          <a:bodyPr wrap="square" rtlCol="0">
            <a:spAutoFit/>
          </a:bodyPr>
          <a:lstStyle/>
          <a:p>
            <a:r>
              <a:rPr lang="en-US" sz="2200" dirty="0">
                <a:solidFill>
                  <a:schemeClr val="accent1"/>
                </a:solidFill>
                <a:latin typeface="Lucida Console" panose="020B0609040504020204" pitchFamily="49" charset="0"/>
              </a:rPr>
              <a:t>struct</a:t>
            </a:r>
            <a:r>
              <a:rPr lang="en-US" sz="2200" dirty="0">
                <a:latin typeface="Lucida Console" panose="020B0609040504020204" pitchFamily="49" charset="0"/>
              </a:rPr>
              <a:t> {</a:t>
            </a:r>
          </a:p>
          <a:p>
            <a:r>
              <a:rPr lang="en-US" sz="2200" dirty="0">
                <a:latin typeface="Lucida Console" panose="020B0609040504020204" pitchFamily="49" charset="0"/>
              </a:rPr>
              <a:t>    </a:t>
            </a:r>
            <a:r>
              <a:rPr lang="en-US" sz="2200" dirty="0">
                <a:solidFill>
                  <a:schemeClr val="accent1"/>
                </a:solidFill>
                <a:latin typeface="Lucida Console" panose="020B0609040504020204" pitchFamily="49" charset="0"/>
              </a:rPr>
              <a:t>char</a:t>
            </a:r>
            <a:r>
              <a:rPr lang="en-US" sz="2200" dirty="0">
                <a:latin typeface="Lucida Console" panose="020B0609040504020204" pitchFamily="49" charset="0"/>
              </a:rPr>
              <a:t> a; </a:t>
            </a:r>
            <a:r>
              <a:rPr lang="en-US" sz="2200" dirty="0">
                <a:solidFill>
                  <a:srgbClr val="00B050"/>
                </a:solidFill>
                <a:latin typeface="Lucida Console" panose="020B0609040504020204" pitchFamily="49" charset="0"/>
              </a:rPr>
              <a:t>//</a:t>
            </a:r>
            <a:r>
              <a:rPr lang="en-US" sz="2200" dirty="0" err="1">
                <a:solidFill>
                  <a:srgbClr val="00B050"/>
                </a:solidFill>
                <a:latin typeface="Lucida Console" panose="020B0609040504020204" pitchFamily="49" charset="0"/>
              </a:rPr>
              <a:t>alignof</a:t>
            </a:r>
            <a:r>
              <a:rPr lang="en-US" sz="2200" dirty="0">
                <a:solidFill>
                  <a:srgbClr val="00B050"/>
                </a:solidFill>
                <a:latin typeface="Lucida Console" panose="020B0609040504020204" pitchFamily="49" charset="0"/>
              </a:rPr>
              <a:t>(char): 1</a:t>
            </a:r>
          </a:p>
          <a:p>
            <a:r>
              <a:rPr lang="en-US" sz="2200" dirty="0">
                <a:latin typeface="Lucida Console" panose="020B0609040504020204" pitchFamily="49" charset="0"/>
              </a:rPr>
              <a:t>    </a:t>
            </a:r>
            <a:r>
              <a:rPr lang="en-US" sz="2200" dirty="0">
                <a:solidFill>
                  <a:schemeClr val="accent1"/>
                </a:solidFill>
                <a:latin typeface="Lucida Console" panose="020B0609040504020204" pitchFamily="49" charset="0"/>
              </a:rPr>
              <a:t>int</a:t>
            </a:r>
            <a:r>
              <a:rPr lang="en-US" sz="2200" dirty="0">
                <a:latin typeface="Lucida Console" panose="020B0609040504020204" pitchFamily="49" charset="0"/>
              </a:rPr>
              <a:t> b;  </a:t>
            </a:r>
            <a:r>
              <a:rPr lang="en-US" sz="2200" dirty="0">
                <a:solidFill>
                  <a:srgbClr val="00B050"/>
                </a:solidFill>
                <a:latin typeface="Lucida Console" panose="020B0609040504020204" pitchFamily="49" charset="0"/>
              </a:rPr>
              <a:t>//</a:t>
            </a:r>
            <a:r>
              <a:rPr lang="en-US" sz="2200" dirty="0" err="1">
                <a:solidFill>
                  <a:srgbClr val="00B050"/>
                </a:solidFill>
                <a:latin typeface="Lucida Console" panose="020B0609040504020204" pitchFamily="49" charset="0"/>
              </a:rPr>
              <a:t>alignof</a:t>
            </a:r>
            <a:r>
              <a:rPr lang="en-US" sz="2200" dirty="0">
                <a:solidFill>
                  <a:srgbClr val="00B050"/>
                </a:solidFill>
                <a:latin typeface="Lucida Console" panose="020B0609040504020204" pitchFamily="49" charset="0"/>
              </a:rPr>
              <a:t>(int):  4</a:t>
            </a:r>
          </a:p>
          <a:p>
            <a:r>
              <a:rPr lang="en-US" sz="2200" dirty="0">
                <a:latin typeface="Lucida Console" panose="020B0609040504020204" pitchFamily="49" charset="0"/>
              </a:rPr>
              <a:t>    </a:t>
            </a:r>
            <a:r>
              <a:rPr lang="en-US" sz="2200" dirty="0">
                <a:solidFill>
                  <a:schemeClr val="accent1"/>
                </a:solidFill>
                <a:latin typeface="Lucida Console" panose="020B0609040504020204" pitchFamily="49" charset="0"/>
              </a:rPr>
              <a:t>short</a:t>
            </a:r>
            <a:r>
              <a:rPr lang="en-US" sz="2200" dirty="0">
                <a:latin typeface="Lucida Console" panose="020B0609040504020204" pitchFamily="49" charset="0"/>
              </a:rPr>
              <a:t> c;</a:t>
            </a:r>
            <a:r>
              <a:rPr lang="en-US" sz="2200" dirty="0">
                <a:solidFill>
                  <a:srgbClr val="00B050"/>
                </a:solidFill>
                <a:latin typeface="Lucida Console" panose="020B0609040504020204" pitchFamily="49" charset="0"/>
              </a:rPr>
              <a:t>//</a:t>
            </a:r>
            <a:r>
              <a:rPr lang="en-US" sz="2200" dirty="0" err="1">
                <a:solidFill>
                  <a:srgbClr val="00B050"/>
                </a:solidFill>
                <a:latin typeface="Lucida Console" panose="020B0609040504020204" pitchFamily="49" charset="0"/>
              </a:rPr>
              <a:t>alignof</a:t>
            </a:r>
            <a:r>
              <a:rPr lang="en-US" sz="2200" dirty="0">
                <a:solidFill>
                  <a:srgbClr val="00B050"/>
                </a:solidFill>
                <a:latin typeface="Lucida Console" panose="020B0609040504020204" pitchFamily="49" charset="0"/>
              </a:rPr>
              <a:t>(short):2</a:t>
            </a:r>
          </a:p>
          <a:p>
            <a:r>
              <a:rPr lang="en-US" sz="2200" dirty="0">
                <a:latin typeface="Lucida Console" panose="020B0609040504020204" pitchFamily="49" charset="0"/>
              </a:rPr>
              <a:t>    </a:t>
            </a:r>
            <a:r>
              <a:rPr lang="en-US" sz="2200" dirty="0">
                <a:solidFill>
                  <a:schemeClr val="accent1"/>
                </a:solidFill>
                <a:latin typeface="Lucida Console" panose="020B0609040504020204" pitchFamily="49" charset="0"/>
              </a:rPr>
              <a:t>char</a:t>
            </a:r>
            <a:r>
              <a:rPr lang="en-US" sz="2200" dirty="0">
                <a:latin typeface="Lucida Console" panose="020B0609040504020204" pitchFamily="49" charset="0"/>
              </a:rPr>
              <a:t> d; </a:t>
            </a:r>
            <a:r>
              <a:rPr lang="en-US" sz="2200" dirty="0">
                <a:solidFill>
                  <a:srgbClr val="00B050"/>
                </a:solidFill>
                <a:latin typeface="Lucida Console" panose="020B0609040504020204" pitchFamily="49" charset="0"/>
              </a:rPr>
              <a:t>//</a:t>
            </a:r>
            <a:r>
              <a:rPr lang="en-US" sz="2200" dirty="0" err="1">
                <a:solidFill>
                  <a:srgbClr val="00B050"/>
                </a:solidFill>
                <a:latin typeface="Lucida Console" panose="020B0609040504020204" pitchFamily="49" charset="0"/>
              </a:rPr>
              <a:t>alignof</a:t>
            </a:r>
            <a:r>
              <a:rPr lang="en-US" sz="2200" dirty="0">
                <a:solidFill>
                  <a:srgbClr val="00B050"/>
                </a:solidFill>
                <a:latin typeface="Lucida Console" panose="020B0609040504020204" pitchFamily="49" charset="0"/>
              </a:rPr>
              <a:t>(char): 1</a:t>
            </a:r>
          </a:p>
          <a:p>
            <a:r>
              <a:rPr lang="en-US" sz="2200" dirty="0">
                <a:latin typeface="Lucida Console" panose="020B0609040504020204" pitchFamily="49" charset="0"/>
              </a:rPr>
              <a:t>} s;</a:t>
            </a:r>
          </a:p>
        </p:txBody>
      </p:sp>
      <p:sp>
        <p:nvSpPr>
          <p:cNvPr id="5" name="Content Placeholder 2">
            <a:extLst>
              <a:ext uri="{FF2B5EF4-FFF2-40B4-BE49-F238E27FC236}">
                <a16:creationId xmlns:a16="http://schemas.microsoft.com/office/drawing/2014/main" id="{6DB8E2EA-CECF-24AA-B412-7857FE03EDEC}"/>
              </a:ext>
            </a:extLst>
          </p:cNvPr>
          <p:cNvSpPr>
            <a:spLocks noGrp="1"/>
          </p:cNvSpPr>
          <p:nvPr>
            <p:ph idx="1"/>
          </p:nvPr>
        </p:nvSpPr>
        <p:spPr>
          <a:xfrm>
            <a:off x="58274" y="2932950"/>
            <a:ext cx="6736976" cy="4154983"/>
          </a:xfrm>
        </p:spPr>
        <p:txBody>
          <a:bodyPr>
            <a:noAutofit/>
          </a:bodyPr>
          <a:lstStyle/>
          <a:p>
            <a:pPr>
              <a:lnSpc>
                <a:spcPct val="70000"/>
              </a:lnSpc>
            </a:pPr>
            <a:r>
              <a:rPr lang="en-US" sz="2400" dirty="0"/>
              <a:t>Any starting location for </a:t>
            </a:r>
            <a:r>
              <a:rPr lang="en-US" sz="2400" dirty="0">
                <a:latin typeface="Lucida Console" panose="020B0609040504020204" pitchFamily="49" charset="0"/>
              </a:rPr>
              <a:t>s</a:t>
            </a:r>
            <a:r>
              <a:rPr lang="en-US" sz="2400" dirty="0"/>
              <a:t> will satisfy the alignment properties for </a:t>
            </a:r>
            <a:r>
              <a:rPr lang="en-US" sz="2400" dirty="0" err="1">
                <a:latin typeface="Lucida Console" panose="020B0609040504020204" pitchFamily="49" charset="0"/>
              </a:rPr>
              <a:t>s.a</a:t>
            </a:r>
            <a:r>
              <a:rPr lang="en-US" sz="2400" dirty="0"/>
              <a:t> and </a:t>
            </a:r>
            <a:r>
              <a:rPr lang="en-US" sz="2400" dirty="0" err="1">
                <a:latin typeface="Lucida Console" panose="020B0609040504020204" pitchFamily="49" charset="0"/>
              </a:rPr>
              <a:t>s.d</a:t>
            </a:r>
            <a:endParaRPr lang="en-US" sz="2400" dirty="0">
              <a:latin typeface="Lucida Console" panose="020B0609040504020204" pitchFamily="49" charset="0"/>
            </a:endParaRPr>
          </a:p>
          <a:p>
            <a:pPr>
              <a:lnSpc>
                <a:spcPct val="70000"/>
              </a:lnSpc>
            </a:pPr>
            <a:r>
              <a:rPr lang="en-US" sz="2400" dirty="0"/>
              <a:t>However, arbitrary starting locations for </a:t>
            </a:r>
            <a:r>
              <a:rPr lang="en-US" sz="2400" dirty="0">
                <a:latin typeface="Lucida Console" panose="020B0609040504020204" pitchFamily="49" charset="0"/>
              </a:rPr>
              <a:t>s</a:t>
            </a:r>
            <a:r>
              <a:rPr lang="en-US" sz="2400" dirty="0"/>
              <a:t> are not guaranteed to ensure alignment for </a:t>
            </a:r>
            <a:r>
              <a:rPr lang="en-US" sz="2400" dirty="0" err="1">
                <a:latin typeface="Lucida Console" panose="020B0609040504020204" pitchFamily="49" charset="0"/>
              </a:rPr>
              <a:t>s.b</a:t>
            </a:r>
            <a:r>
              <a:rPr lang="en-US" sz="2400" dirty="0"/>
              <a:t> and </a:t>
            </a:r>
            <a:r>
              <a:rPr lang="en-US" sz="2400" dirty="0" err="1">
                <a:latin typeface="Lucida Console" panose="020B0609040504020204" pitchFamily="49" charset="0"/>
              </a:rPr>
              <a:t>s.c</a:t>
            </a:r>
            <a:r>
              <a:rPr lang="en-US" sz="2400" dirty="0"/>
              <a:t>!</a:t>
            </a:r>
          </a:p>
          <a:p>
            <a:pPr>
              <a:lnSpc>
                <a:spcPct val="70000"/>
              </a:lnSpc>
            </a:pPr>
            <a:r>
              <a:rPr lang="en-US" sz="2400" dirty="0"/>
              <a:t>So, the compiler pretends that </a:t>
            </a:r>
            <a:r>
              <a:rPr lang="en-US" sz="2400" dirty="0">
                <a:latin typeface="Lucida Console" panose="020B0609040504020204" pitchFamily="49" charset="0"/>
              </a:rPr>
              <a:t>s</a:t>
            </a:r>
            <a:r>
              <a:rPr lang="en-US" sz="2400" dirty="0"/>
              <a:t> starts at address 0, and then . . .</a:t>
            </a:r>
          </a:p>
          <a:p>
            <a:pPr lvl="1">
              <a:lnSpc>
                <a:spcPct val="70000"/>
              </a:lnSpc>
            </a:pPr>
            <a:r>
              <a:rPr lang="en-US" sz="2000" dirty="0"/>
              <a:t>adds padding between </a:t>
            </a:r>
            <a:r>
              <a:rPr lang="en-US" sz="2000" dirty="0">
                <a:latin typeface="Lucida Console" panose="020B0609040504020204" pitchFamily="49" charset="0"/>
              </a:rPr>
              <a:t>s</a:t>
            </a:r>
            <a:r>
              <a:rPr lang="en-US" sz="2000" dirty="0"/>
              <a:t>’s members, and</a:t>
            </a:r>
          </a:p>
          <a:p>
            <a:pPr lvl="1">
              <a:lnSpc>
                <a:spcPct val="70000"/>
              </a:lnSpc>
            </a:pPr>
            <a:r>
              <a:rPr lang="en-US" sz="2000" dirty="0"/>
              <a:t>possibly adds padding at the end</a:t>
            </a:r>
            <a:endParaRPr lang="en-US" sz="2000" dirty="0">
              <a:latin typeface="Lucida Console" panose="020B0609040504020204" pitchFamily="49" charset="0"/>
            </a:endParaRPr>
          </a:p>
          <a:p>
            <a:pPr marL="0" indent="0">
              <a:lnSpc>
                <a:spcPct val="70000"/>
              </a:lnSpc>
              <a:buNone/>
            </a:pPr>
            <a:r>
              <a:rPr lang="en-US" sz="2400" dirty="0"/>
              <a:t>   . . . such that:</a:t>
            </a:r>
          </a:p>
          <a:p>
            <a:pPr lvl="1">
              <a:lnSpc>
                <a:spcPct val="70000"/>
              </a:lnSpc>
            </a:pPr>
            <a:r>
              <a:rPr lang="en-US" sz="2000" dirty="0"/>
              <a:t>aligned locations for </a:t>
            </a:r>
            <a:r>
              <a:rPr lang="en-US" sz="2000" dirty="0">
                <a:latin typeface="Lucida Console" panose="020B0609040504020204" pitchFamily="49" charset="0"/>
              </a:rPr>
              <a:t>s</a:t>
            </a:r>
            <a:r>
              <a:rPr lang="en-US" sz="2000" dirty="0"/>
              <a:t> also result in alignment for all of </a:t>
            </a:r>
            <a:r>
              <a:rPr lang="en-US" sz="2000" dirty="0">
                <a:latin typeface="Lucida Console" panose="020B0609040504020204" pitchFamily="49" charset="0"/>
              </a:rPr>
              <a:t>s</a:t>
            </a:r>
            <a:r>
              <a:rPr lang="en-US" sz="2000" dirty="0"/>
              <a:t>’s members, and</a:t>
            </a:r>
          </a:p>
          <a:p>
            <a:pPr lvl="1">
              <a:lnSpc>
                <a:spcPct val="70000"/>
              </a:lnSpc>
            </a:pPr>
            <a:r>
              <a:rPr lang="en-US" sz="2000" dirty="0" err="1">
                <a:latin typeface="Lucida Console" panose="020B0609040504020204" pitchFamily="49" charset="0"/>
              </a:rPr>
              <a:t>sizeof</a:t>
            </a:r>
            <a:r>
              <a:rPr lang="en-US" sz="2000" dirty="0">
                <a:latin typeface="Lucida Console" panose="020B0609040504020204" pitchFamily="49" charset="0"/>
              </a:rPr>
              <a:t>(s)</a:t>
            </a:r>
            <a:r>
              <a:rPr lang="en-US" sz="2000" dirty="0"/>
              <a:t> is a multiple of the </a:t>
            </a:r>
            <a:r>
              <a:rPr lang="en-US" sz="2000" dirty="0" err="1">
                <a:latin typeface="Lucida Console" panose="020B0609040504020204" pitchFamily="49" charset="0"/>
              </a:rPr>
              <a:t>alignof</a:t>
            </a:r>
            <a:r>
              <a:rPr lang="en-US" sz="2000" dirty="0">
                <a:latin typeface="Lucida Console" panose="020B0609040504020204" pitchFamily="49" charset="0"/>
              </a:rPr>
              <a:t>(s)</a:t>
            </a:r>
          </a:p>
          <a:p>
            <a:pPr lvl="1">
              <a:lnSpc>
                <a:spcPct val="70000"/>
              </a:lnSpc>
            </a:pPr>
            <a:endParaRPr lang="en-US" sz="2000" dirty="0"/>
          </a:p>
        </p:txBody>
      </p:sp>
      <p:grpSp>
        <p:nvGrpSpPr>
          <p:cNvPr id="9" name="Group 8">
            <a:extLst>
              <a:ext uri="{FF2B5EF4-FFF2-40B4-BE49-F238E27FC236}">
                <a16:creationId xmlns:a16="http://schemas.microsoft.com/office/drawing/2014/main" id="{58250482-15B3-8B6E-8AC7-AC3D34463D10}"/>
              </a:ext>
            </a:extLst>
          </p:cNvPr>
          <p:cNvGrpSpPr/>
          <p:nvPr/>
        </p:nvGrpSpPr>
        <p:grpSpPr>
          <a:xfrm>
            <a:off x="5755341" y="789955"/>
            <a:ext cx="6557675" cy="5940088"/>
            <a:chOff x="5468477" y="789955"/>
            <a:chExt cx="6557675" cy="5940088"/>
          </a:xfrm>
        </p:grpSpPr>
        <p:sp>
          <p:nvSpPr>
            <p:cNvPr id="6" name="TextBox 5">
              <a:extLst>
                <a:ext uri="{FF2B5EF4-FFF2-40B4-BE49-F238E27FC236}">
                  <a16:creationId xmlns:a16="http://schemas.microsoft.com/office/drawing/2014/main" id="{3DC0F8E2-B4CC-DE79-5169-FC02CBAB1E2F}"/>
                </a:ext>
              </a:extLst>
            </p:cNvPr>
            <p:cNvSpPr txBox="1"/>
            <p:nvPr/>
          </p:nvSpPr>
          <p:spPr>
            <a:xfrm>
              <a:off x="6432176" y="789955"/>
              <a:ext cx="5593976" cy="5940088"/>
            </a:xfrm>
            <a:prstGeom prst="rect">
              <a:avLst/>
            </a:prstGeom>
            <a:noFill/>
          </p:spPr>
          <p:txBody>
            <a:bodyPr wrap="square" rtlCol="0">
              <a:spAutoFit/>
            </a:bodyPr>
            <a:lstStyle/>
            <a:p>
              <a:r>
                <a:rPr lang="en-US" sz="2000" dirty="0">
                  <a:solidFill>
                    <a:schemeClr val="accent1"/>
                  </a:solidFill>
                  <a:latin typeface="Lucida Console" panose="020B0609040504020204" pitchFamily="49" charset="0"/>
                </a:rPr>
                <a:t>struct</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a; </a:t>
              </a:r>
              <a:r>
                <a:rPr lang="en-US" sz="2000" dirty="0">
                  <a:solidFill>
                    <a:srgbClr val="00B050"/>
                  </a:solidFill>
                  <a:latin typeface="Lucida Console" panose="020B0609040504020204" pitchFamily="49" charset="0"/>
                </a:rPr>
                <a:t>//</a:t>
              </a:r>
              <a:r>
                <a:rPr lang="en-US" sz="2000" dirty="0" err="1">
                  <a:solidFill>
                    <a:srgbClr val="00B050"/>
                  </a:solidFill>
                  <a:latin typeface="Lucida Console" panose="020B0609040504020204" pitchFamily="49" charset="0"/>
                </a:rPr>
                <a:t>alignof</a:t>
              </a:r>
              <a:r>
                <a:rPr lang="en-US" sz="2000" dirty="0">
                  <a:solidFill>
                    <a:srgbClr val="00B050"/>
                  </a:solidFill>
                  <a:latin typeface="Lucida Console" panose="020B0609040504020204" pitchFamily="49" charset="0"/>
                </a:rPr>
                <a:t>(char): 1</a:t>
              </a:r>
            </a:p>
            <a:p>
              <a:r>
                <a:rPr lang="en-US" sz="2000" dirty="0">
                  <a:solidFill>
                    <a:srgbClr val="00B050"/>
                  </a:solidFill>
                  <a:latin typeface="Lucida Console" panose="020B0609040504020204" pitchFamily="49" charset="0"/>
                </a:rPr>
                <a:t>    </a:t>
              </a:r>
              <a:r>
                <a:rPr lang="en-US" sz="2000" dirty="0">
                  <a:latin typeface="Lucida Console" panose="020B0609040504020204" pitchFamily="49" charset="0"/>
                </a:rPr>
                <a:t>char _pad0[</a:t>
              </a:r>
              <a:r>
                <a:rPr lang="en-US" sz="2000" dirty="0">
                  <a:solidFill>
                    <a:schemeClr val="accent2"/>
                  </a:solidFill>
                  <a:latin typeface="Lucida Console" panose="020B0609040504020204" pitchFamily="49" charset="0"/>
                </a:rPr>
                <a:t>3</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//padding to</a:t>
              </a:r>
            </a:p>
            <a:p>
              <a:r>
                <a:rPr lang="en-US" sz="2000" dirty="0">
                  <a:solidFill>
                    <a:srgbClr val="00B050"/>
                  </a:solidFill>
                  <a:latin typeface="Lucida Console" panose="020B0609040504020204" pitchFamily="49" charset="0"/>
                </a:rPr>
                <a:t>            //make </a:t>
              </a:r>
              <a:r>
                <a:rPr lang="en-US" sz="2000" dirty="0" err="1">
                  <a:solidFill>
                    <a:srgbClr val="00B050"/>
                  </a:solidFill>
                  <a:latin typeface="Lucida Console" panose="020B0609040504020204" pitchFamily="49" charset="0"/>
                </a:rPr>
                <a:t>s.b</a:t>
              </a:r>
              <a:r>
                <a:rPr lang="en-US" sz="2000" dirty="0">
                  <a:solidFill>
                    <a:srgbClr val="00B050"/>
                  </a:solidFill>
                  <a:latin typeface="Lucida Console" panose="020B0609040504020204" pitchFamily="49" charset="0"/>
                </a:rPr>
                <a:t> start on</a:t>
              </a:r>
            </a:p>
            <a:p>
              <a:r>
                <a:rPr lang="en-US" sz="2000" dirty="0">
                  <a:solidFill>
                    <a:srgbClr val="00B050"/>
                  </a:solidFill>
                  <a:latin typeface="Lucida Console" panose="020B0609040504020204" pitchFamily="49" charset="0"/>
                </a:rPr>
                <a:t>            //4-byte boundary</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b;  </a:t>
              </a:r>
              <a:r>
                <a:rPr lang="en-US" sz="2000" dirty="0">
                  <a:solidFill>
                    <a:srgbClr val="00B050"/>
                  </a:solidFill>
                  <a:latin typeface="Lucida Console" panose="020B0609040504020204" pitchFamily="49" charset="0"/>
                </a:rPr>
                <a:t>//</a:t>
              </a:r>
              <a:r>
                <a:rPr lang="en-US" sz="2000" dirty="0" err="1">
                  <a:solidFill>
                    <a:srgbClr val="00B050"/>
                  </a:solidFill>
                  <a:latin typeface="Lucida Console" panose="020B0609040504020204" pitchFamily="49" charset="0"/>
                </a:rPr>
                <a:t>alignof</a:t>
              </a:r>
              <a:r>
                <a:rPr lang="en-US" sz="2000" dirty="0">
                  <a:solidFill>
                    <a:srgbClr val="00B050"/>
                  </a:solidFill>
                  <a:latin typeface="Lucida Console" panose="020B0609040504020204" pitchFamily="49" charset="0"/>
                </a:rPr>
                <a:t>(int):  4</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short</a:t>
              </a:r>
              <a:r>
                <a:rPr lang="en-US" sz="2000" dirty="0">
                  <a:latin typeface="Lucida Console" panose="020B0609040504020204" pitchFamily="49" charset="0"/>
                </a:rPr>
                <a:t> c;</a:t>
              </a:r>
              <a:r>
                <a:rPr lang="en-US" sz="2000" dirty="0">
                  <a:solidFill>
                    <a:srgbClr val="00B050"/>
                  </a:solidFill>
                  <a:latin typeface="Lucida Console" panose="020B0609040504020204" pitchFamily="49" charset="0"/>
                </a:rPr>
                <a:t>//</a:t>
              </a:r>
              <a:r>
                <a:rPr lang="en-US" sz="2000" dirty="0" err="1">
                  <a:solidFill>
                    <a:srgbClr val="00B050"/>
                  </a:solidFill>
                  <a:latin typeface="Lucida Console" panose="020B0609040504020204" pitchFamily="49" charset="0"/>
                </a:rPr>
                <a:t>alignof</a:t>
              </a:r>
              <a:r>
                <a:rPr lang="en-US" sz="2000" dirty="0">
                  <a:solidFill>
                    <a:srgbClr val="00B050"/>
                  </a:solidFill>
                  <a:latin typeface="Lucida Console" panose="020B0609040504020204" pitchFamily="49" charset="0"/>
                </a:rPr>
                <a:t>(short):2</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d; </a:t>
              </a:r>
              <a:r>
                <a:rPr lang="en-US" sz="2000" dirty="0">
                  <a:solidFill>
                    <a:srgbClr val="00B050"/>
                  </a:solidFill>
                  <a:latin typeface="Lucida Console" panose="020B0609040504020204" pitchFamily="49" charset="0"/>
                </a:rPr>
                <a:t>//</a:t>
              </a:r>
              <a:r>
                <a:rPr lang="en-US" sz="2000" dirty="0" err="1">
                  <a:solidFill>
                    <a:srgbClr val="00B050"/>
                  </a:solidFill>
                  <a:latin typeface="Lucida Console" panose="020B0609040504020204" pitchFamily="49" charset="0"/>
                </a:rPr>
                <a:t>alignof</a:t>
              </a:r>
              <a:r>
                <a:rPr lang="en-US" sz="2000" dirty="0">
                  <a:solidFill>
                    <a:srgbClr val="00B050"/>
                  </a:solidFill>
                  <a:latin typeface="Lucida Console" panose="020B0609040504020204" pitchFamily="49" charset="0"/>
                </a:rPr>
                <a:t>(char): 1</a:t>
              </a:r>
            </a:p>
            <a:p>
              <a:r>
                <a:rPr lang="en-US" sz="2000" dirty="0">
                  <a:solidFill>
                    <a:srgbClr val="00B050"/>
                  </a:solidFill>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_pad1[</a:t>
              </a:r>
              <a:r>
                <a:rPr lang="en-US" sz="2000" dirty="0">
                  <a:solidFill>
                    <a:schemeClr val="accent2"/>
                  </a:solidFill>
                  <a:latin typeface="Lucida Console" panose="020B0609040504020204" pitchFamily="49" charset="0"/>
                </a:rPr>
                <a:t>1</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//padding to</a:t>
              </a:r>
            </a:p>
            <a:p>
              <a:r>
                <a:rPr lang="en-US" sz="2000" dirty="0">
                  <a:solidFill>
                    <a:srgbClr val="00B050"/>
                  </a:solidFill>
                  <a:latin typeface="Lucida Console" panose="020B0609040504020204" pitchFamily="49" charset="0"/>
                </a:rPr>
                <a:t>            //make </a:t>
              </a:r>
              <a:r>
                <a:rPr lang="en-US" sz="2000" dirty="0" err="1">
                  <a:solidFill>
                    <a:srgbClr val="00B050"/>
                  </a:solidFill>
                  <a:latin typeface="Lucida Console" panose="020B0609040504020204" pitchFamily="49" charset="0"/>
                </a:rPr>
                <a:t>sizeof</a:t>
              </a:r>
              <a:r>
                <a:rPr lang="en-US" sz="2000" dirty="0">
                  <a:solidFill>
                    <a:srgbClr val="00B050"/>
                  </a:solidFill>
                  <a:latin typeface="Lucida Console" panose="020B0609040504020204" pitchFamily="49" charset="0"/>
                </a:rPr>
                <a:t>(s) a</a:t>
              </a:r>
            </a:p>
            <a:p>
              <a:r>
                <a:rPr lang="en-US" sz="2000" dirty="0">
                  <a:solidFill>
                    <a:srgbClr val="00B050"/>
                  </a:solidFill>
                  <a:latin typeface="Lucida Console" panose="020B0609040504020204" pitchFamily="49" charset="0"/>
                </a:rPr>
                <a:t>            //multiple of the</a:t>
              </a:r>
            </a:p>
            <a:p>
              <a:r>
                <a:rPr lang="en-US" sz="2000" dirty="0">
                  <a:solidFill>
                    <a:srgbClr val="00B050"/>
                  </a:solidFill>
                  <a:latin typeface="Lucida Console" panose="020B0609040504020204" pitchFamily="49" charset="0"/>
                </a:rPr>
                <a:t>            //alignment (which</a:t>
              </a:r>
            </a:p>
            <a:p>
              <a:r>
                <a:rPr lang="en-US" sz="2000" dirty="0">
                  <a:solidFill>
                    <a:srgbClr val="00B050"/>
                  </a:solidFill>
                  <a:latin typeface="Lucida Console" panose="020B0609040504020204" pitchFamily="49" charset="0"/>
                </a:rPr>
                <a:t>            //is 4, because that</a:t>
              </a:r>
            </a:p>
            <a:p>
              <a:r>
                <a:rPr lang="en-US" sz="2000" dirty="0">
                  <a:solidFill>
                    <a:srgbClr val="00B050"/>
                  </a:solidFill>
                  <a:latin typeface="Lucida Console" panose="020B0609040504020204" pitchFamily="49" charset="0"/>
                </a:rPr>
                <a:t>            //is the largest</a:t>
              </a:r>
            </a:p>
            <a:p>
              <a:r>
                <a:rPr lang="en-US" sz="2000" dirty="0">
                  <a:solidFill>
                    <a:srgbClr val="00B050"/>
                  </a:solidFill>
                  <a:latin typeface="Lucida Console" panose="020B0609040504020204" pitchFamily="49" charset="0"/>
                </a:rPr>
                <a:t>            //alignment of any</a:t>
              </a:r>
            </a:p>
            <a:p>
              <a:r>
                <a:rPr lang="en-US" sz="2000" dirty="0">
                  <a:solidFill>
                    <a:srgbClr val="00B050"/>
                  </a:solidFill>
                  <a:latin typeface="Lucida Console" panose="020B0609040504020204" pitchFamily="49" charset="0"/>
                </a:rPr>
                <a:t>            //struct member</a:t>
              </a:r>
            </a:p>
            <a:p>
              <a:r>
                <a:rPr lang="en-US" sz="2000" dirty="0">
                  <a:latin typeface="Lucida Console" panose="020B0609040504020204" pitchFamily="49" charset="0"/>
                </a:rPr>
                <a:t>};</a:t>
              </a:r>
            </a:p>
            <a:p>
              <a:r>
                <a:rPr lang="en-US" sz="2000" dirty="0">
                  <a:solidFill>
                    <a:srgbClr val="00B050"/>
                  </a:solidFill>
                  <a:latin typeface="Lucida Console" panose="020B0609040504020204" pitchFamily="49" charset="0"/>
                </a:rPr>
                <a:t>            //</a:t>
              </a:r>
              <a:r>
                <a:rPr lang="en-US" sz="2000" dirty="0" err="1">
                  <a:solidFill>
                    <a:srgbClr val="00B050"/>
                  </a:solidFill>
                  <a:latin typeface="Lucida Console" panose="020B0609040504020204" pitchFamily="49" charset="0"/>
                </a:rPr>
                <a:t>sizeof</a:t>
              </a:r>
              <a:r>
                <a:rPr lang="en-US" sz="2000" dirty="0">
                  <a:solidFill>
                    <a:srgbClr val="00B050"/>
                  </a:solidFill>
                  <a:latin typeface="Lucida Console" panose="020B0609040504020204" pitchFamily="49" charset="0"/>
                </a:rPr>
                <a:t>(s): 12</a:t>
              </a:r>
            </a:p>
            <a:p>
              <a:r>
                <a:rPr lang="en-US" sz="2000" dirty="0">
                  <a:solidFill>
                    <a:srgbClr val="00B050"/>
                  </a:solidFill>
                  <a:latin typeface="Lucida Console" panose="020B0609040504020204" pitchFamily="49" charset="0"/>
                </a:rPr>
                <a:t>            //</a:t>
              </a:r>
              <a:r>
                <a:rPr lang="en-US" sz="2000" dirty="0" err="1">
                  <a:solidFill>
                    <a:srgbClr val="00B050"/>
                  </a:solidFill>
                  <a:latin typeface="Lucida Console" panose="020B0609040504020204" pitchFamily="49" charset="0"/>
                </a:rPr>
                <a:t>alignof</a:t>
              </a:r>
              <a:r>
                <a:rPr lang="en-US" sz="2000" dirty="0">
                  <a:solidFill>
                    <a:srgbClr val="00B050"/>
                  </a:solidFill>
                  <a:latin typeface="Lucida Console" panose="020B0609040504020204" pitchFamily="49" charset="0"/>
                </a:rPr>
                <a:t>(s): 4</a:t>
              </a:r>
            </a:p>
          </p:txBody>
        </p:sp>
        <p:sp>
          <p:nvSpPr>
            <p:cNvPr id="8" name="Arrow: Right 7">
              <a:extLst>
                <a:ext uri="{FF2B5EF4-FFF2-40B4-BE49-F238E27FC236}">
                  <a16:creationId xmlns:a16="http://schemas.microsoft.com/office/drawing/2014/main" id="{3F795AC1-76D2-F70A-DFAB-151E53FF8DDC}"/>
                </a:ext>
              </a:extLst>
            </p:cNvPr>
            <p:cNvSpPr/>
            <p:nvPr/>
          </p:nvSpPr>
          <p:spPr>
            <a:xfrm>
              <a:off x="5468477" y="1249099"/>
              <a:ext cx="963699" cy="120127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44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013EAC-E951-32D3-2D34-1558C2F9D6EE}"/>
              </a:ext>
            </a:extLst>
          </p:cNvPr>
          <p:cNvPicPr>
            <a:picLocks noChangeAspect="1"/>
          </p:cNvPicPr>
          <p:nvPr/>
        </p:nvPicPr>
        <p:blipFill>
          <a:blip r:embed="rId3"/>
          <a:stretch>
            <a:fillRect/>
          </a:stretch>
        </p:blipFill>
        <p:spPr>
          <a:xfrm>
            <a:off x="0" y="750966"/>
            <a:ext cx="12192000" cy="5356067"/>
          </a:xfrm>
          <a:prstGeom prst="rect">
            <a:avLst/>
          </a:prstGeom>
        </p:spPr>
      </p:pic>
      <p:sp>
        <p:nvSpPr>
          <p:cNvPr id="6" name="Rectangle 5">
            <a:extLst>
              <a:ext uri="{FF2B5EF4-FFF2-40B4-BE49-F238E27FC236}">
                <a16:creationId xmlns:a16="http://schemas.microsoft.com/office/drawing/2014/main" id="{A8C6E52B-C5B6-AF23-79BC-E1476F0E65E4}"/>
              </a:ext>
            </a:extLst>
          </p:cNvPr>
          <p:cNvSpPr/>
          <p:nvPr/>
        </p:nvSpPr>
        <p:spPr>
          <a:xfrm>
            <a:off x="0" y="0"/>
            <a:ext cx="12192000" cy="6858000"/>
          </a:xfrm>
          <a:prstGeom prst="rect">
            <a:avLst/>
          </a:prstGeom>
          <a:solidFill>
            <a:schemeClr val="bg1">
              <a:alpha val="69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7C200FF-6E52-2B3D-2221-C31F66C2FCCA}"/>
              </a:ext>
            </a:extLst>
          </p:cNvPr>
          <p:cNvPicPr>
            <a:picLocks noChangeAspect="1"/>
          </p:cNvPicPr>
          <p:nvPr/>
        </p:nvPicPr>
        <p:blipFill>
          <a:blip r:embed="rId4"/>
          <a:stretch>
            <a:fillRect/>
          </a:stretch>
        </p:blipFill>
        <p:spPr>
          <a:xfrm>
            <a:off x="9537873" y="4143552"/>
            <a:ext cx="2654127" cy="2714448"/>
          </a:xfrm>
          <a:prstGeom prst="rect">
            <a:avLst/>
          </a:prstGeom>
        </p:spPr>
      </p:pic>
    </p:spTree>
    <p:extLst>
      <p:ext uri="{BB962C8B-B14F-4D97-AF65-F5344CB8AC3E}">
        <p14:creationId xmlns:p14="http://schemas.microsoft.com/office/powerpoint/2010/main" val="31674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49028-535F-85AB-2CE3-B34B9575CF1C}"/>
              </a:ext>
            </a:extLst>
          </p:cNvPr>
          <p:cNvSpPr txBox="1"/>
          <p:nvPr/>
        </p:nvSpPr>
        <p:spPr>
          <a:xfrm>
            <a:off x="6168572" y="214184"/>
            <a:ext cx="6225847" cy="5452775"/>
          </a:xfrm>
          <a:prstGeom prst="rect">
            <a:avLst/>
          </a:prstGeom>
          <a:noFill/>
        </p:spPr>
        <p:txBody>
          <a:bodyPr wrap="square">
            <a:spAutoFit/>
          </a:bodyPr>
          <a:lstStyle/>
          <a:p>
            <a:pPr>
              <a:lnSpc>
                <a:spcPts val="2200"/>
              </a:lnSpc>
            </a:pPr>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pPr>
              <a:lnSpc>
                <a:spcPts val="2200"/>
              </a:lnSpc>
            </a:pPr>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pPr>
              <a:lnSpc>
                <a:spcPts val="22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pPr>
              <a:lnSpc>
                <a:spcPts val="2200"/>
              </a:lnSpc>
            </a:pPr>
            <a:r>
              <a:rPr lang="en-US" sz="2000" dirty="0">
                <a:latin typeface="Lucida Console" panose="020B0609040504020204" pitchFamily="49" charset="0"/>
              </a:rPr>
              <a:t>    struct {</a:t>
            </a:r>
          </a:p>
          <a:p>
            <a:pPr>
              <a:lnSpc>
                <a:spcPts val="2200"/>
              </a:lnSpc>
            </a:pPr>
            <a:r>
              <a:rPr lang="en-US" sz="2000" dirty="0">
                <a:solidFill>
                  <a:schemeClr val="accent1"/>
                </a:solidFill>
                <a:latin typeface="Lucida Console" panose="020B0609040504020204" pitchFamily="49" charset="0"/>
              </a:rPr>
              <a:t>        union</a:t>
            </a:r>
            <a:r>
              <a:rPr lang="en-US" sz="2000" dirty="0">
                <a:latin typeface="Lucida Console" panose="020B0609040504020204" pitchFamily="49" charset="0"/>
              </a:rPr>
              <a:t> {</a:t>
            </a:r>
          </a:p>
          <a:p>
            <a:pPr>
              <a:lnSpc>
                <a:spcPts val="2200"/>
              </a:lnSpc>
            </a:pPr>
            <a:r>
              <a:rPr lang="en-US" sz="2000" dirty="0">
                <a:solidFill>
                  <a:schemeClr val="accent1"/>
                </a:solidFill>
                <a:latin typeface="Lucida Console" panose="020B0609040504020204" pitchFamily="49" charset="0"/>
              </a:rPr>
              <a:t>            char</a:t>
            </a:r>
            <a:r>
              <a:rPr lang="en-US" sz="2000" dirty="0">
                <a:latin typeface="Lucida Console" panose="020B0609040504020204" pitchFamily="49" charset="0"/>
              </a:rPr>
              <a:t> c;</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double</a:t>
            </a:r>
            <a:r>
              <a:rPr lang="en-US" sz="2000" dirty="0">
                <a:latin typeface="Lucida Console" panose="020B0609040504020204" pitchFamily="49" charset="0"/>
              </a:rPr>
              <a:t> d;</a:t>
            </a:r>
          </a:p>
          <a:p>
            <a:pPr>
              <a:lnSpc>
                <a:spcPts val="2200"/>
              </a:lnSpc>
            </a:pPr>
            <a:r>
              <a:rPr lang="en-US" sz="2000" dirty="0">
                <a:latin typeface="Lucida Console" panose="020B0609040504020204" pitchFamily="49" charset="0"/>
              </a:rPr>
              <a:t>        } u;</a:t>
            </a:r>
          </a:p>
          <a:p>
            <a:pPr>
              <a:lnSpc>
                <a:spcPts val="22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bool</a:t>
            </a:r>
            <a:r>
              <a:rPr lang="en-US" sz="2000" dirty="0">
                <a:latin typeface="Lucida Console" panose="020B0609040504020204" pitchFamily="49" charset="0"/>
              </a:rPr>
              <a:t> </a:t>
            </a:r>
            <a:r>
              <a:rPr lang="en-US" sz="2000" dirty="0" err="1">
                <a:latin typeface="Lucida Console" panose="020B0609040504020204" pitchFamily="49" charset="0"/>
              </a:rPr>
              <a:t>is_char</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//The tag!</a:t>
            </a:r>
          </a:p>
          <a:p>
            <a:pPr>
              <a:lnSpc>
                <a:spcPts val="2200"/>
              </a:lnSpc>
            </a:pPr>
            <a:r>
              <a:rPr lang="en-US" sz="2000" dirty="0">
                <a:latin typeface="Lucida Console" panose="020B0609040504020204" pitchFamily="49" charset="0"/>
              </a:rPr>
              <a:t>    } s;</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s.u.c</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‘J’</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s.is_char</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true</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\t”</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a:t>
            </a:r>
            <a:r>
              <a:rPr lang="en-US" sz="2000" dirty="0" err="1">
                <a:latin typeface="Lucida Console" panose="020B0609040504020204" pitchFamily="49" charset="0"/>
              </a:rPr>
              <a:t>s.u</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    </a:t>
            </a:r>
            <a:r>
              <a:rPr lang="de-DE" sz="2000" dirty="0">
                <a:latin typeface="Lucida Console" panose="020B0609040504020204" pitchFamily="49" charset="0"/>
              </a:rPr>
              <a:t>printf(</a:t>
            </a:r>
            <a:r>
              <a:rPr lang="de-DE" sz="2000" dirty="0">
                <a:solidFill>
                  <a:schemeClr val="accent2"/>
                </a:solidFill>
                <a:latin typeface="Lucida Console" panose="020B0609040504020204" pitchFamily="49" charset="0"/>
              </a:rPr>
              <a:t>"%zu\n"</a:t>
            </a:r>
            <a:r>
              <a:rPr lang="de-DE" sz="2000" dirty="0">
                <a:latin typeface="Lucida Console" panose="020B0609040504020204" pitchFamily="49" charset="0"/>
              </a:rPr>
              <a:t>, </a:t>
            </a:r>
            <a:r>
              <a:rPr lang="de-DE" sz="2000" dirty="0">
                <a:solidFill>
                  <a:schemeClr val="accent1"/>
                </a:solidFill>
                <a:latin typeface="Lucida Console" panose="020B0609040504020204" pitchFamily="49" charset="0"/>
              </a:rPr>
              <a:t>sizeof</a:t>
            </a:r>
            <a:r>
              <a:rPr lang="de-DE" sz="2000" dirty="0">
                <a:latin typeface="Lucida Console" panose="020B0609040504020204" pitchFamily="49" charset="0"/>
              </a:rPr>
              <a:t>(s.is_char));</a:t>
            </a:r>
            <a:endParaRPr lang="en-US" sz="2000" dirty="0">
              <a:latin typeface="Lucida Console" panose="020B0609040504020204" pitchFamily="49" charset="0"/>
            </a:endParaRPr>
          </a:p>
          <a:p>
            <a:pPr>
              <a:lnSpc>
                <a:spcPts val="2200"/>
              </a:lnSpc>
            </a:pPr>
            <a:r>
              <a:rPr lang="en-US" sz="2000" dirty="0">
                <a:latin typeface="Lucida Console" panose="020B0609040504020204" pitchFamily="49" charset="0"/>
              </a:rPr>
              <a:t>    </a:t>
            </a:r>
            <a:r>
              <a:rPr lang="en-US" sz="2000" dirty="0" err="1">
                <a:latin typeface="Lucida Console" panose="020B0609040504020204" pitchFamily="49" charset="0"/>
              </a:rPr>
              <a:t>printf</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a:t>
            </a:r>
            <a:r>
              <a:rPr lang="en-US" sz="2000" dirty="0" err="1">
                <a:solidFill>
                  <a:schemeClr val="accent2"/>
                </a:solidFill>
                <a:latin typeface="Lucida Console" panose="020B0609040504020204" pitchFamily="49" charset="0"/>
              </a:rPr>
              <a:t>zu</a:t>
            </a:r>
            <a:r>
              <a:rPr lang="en-US" sz="2000" dirty="0">
                <a:solidFill>
                  <a:schemeClr val="accent2"/>
                </a:solidFill>
                <a:latin typeface="Lucida Console" panose="020B0609040504020204" pitchFamily="49" charset="0"/>
              </a:rPr>
              <a:t>\n”</a:t>
            </a:r>
            <a:r>
              <a:rPr lang="en-US" sz="2000" dirty="0">
                <a:latin typeface="Lucida Console" panose="020B0609040504020204" pitchFamily="49" charset="0"/>
              </a:rPr>
              <a:t>, </a:t>
            </a:r>
            <a:r>
              <a:rPr lang="en-US" sz="2000" dirty="0" err="1">
                <a:solidFill>
                  <a:schemeClr val="accent1"/>
                </a:solidFill>
                <a:latin typeface="Lucida Console" panose="020B0609040504020204" pitchFamily="49" charset="0"/>
              </a:rPr>
              <a:t>sizeof</a:t>
            </a:r>
            <a:r>
              <a:rPr lang="en-US" sz="2000" dirty="0">
                <a:latin typeface="Lucida Console" panose="020B0609040504020204" pitchFamily="49" charset="0"/>
              </a:rPr>
              <a:t>(s));</a:t>
            </a:r>
          </a:p>
          <a:p>
            <a:pPr>
              <a:lnSpc>
                <a:spcPts val="2200"/>
              </a:lnSpc>
            </a:pPr>
            <a:r>
              <a:rPr lang="en-US" sz="2000" dirty="0">
                <a:solidFill>
                  <a:schemeClr val="bg1"/>
                </a:solidFill>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(s);</a:t>
            </a:r>
          </a:p>
          <a:p>
            <a:pPr>
              <a:lnSpc>
                <a:spcPts val="2200"/>
              </a:lnSpc>
            </a:pPr>
            <a:r>
              <a:rPr lang="en-US" sz="2000" dirty="0">
                <a:latin typeface="Lucida Console" panose="020B0609040504020204" pitchFamily="49" charset="0"/>
              </a:rPr>
              <a:t>    return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pPr>
              <a:lnSpc>
                <a:spcPts val="2200"/>
              </a:lnSpc>
            </a:pPr>
            <a:r>
              <a:rPr lang="en-US" sz="2000" dirty="0">
                <a:latin typeface="Lucida Console" panose="020B0609040504020204" pitchFamily="49" charset="0"/>
              </a:rPr>
              <a:t>}</a:t>
            </a:r>
          </a:p>
        </p:txBody>
      </p:sp>
      <p:sp>
        <p:nvSpPr>
          <p:cNvPr id="6" name="Rectangle 5">
            <a:extLst>
              <a:ext uri="{FF2B5EF4-FFF2-40B4-BE49-F238E27FC236}">
                <a16:creationId xmlns:a16="http://schemas.microsoft.com/office/drawing/2014/main" id="{33C80E3D-63D5-57CE-E87E-C6CCD7BD9976}"/>
              </a:ext>
            </a:extLst>
          </p:cNvPr>
          <p:cNvSpPr/>
          <p:nvPr/>
        </p:nvSpPr>
        <p:spPr>
          <a:xfrm>
            <a:off x="-34729" y="5636871"/>
            <a:ext cx="12226729" cy="12211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DC45A8-6977-A598-B0BC-A5D8C5129D51}"/>
              </a:ext>
            </a:extLst>
          </p:cNvPr>
          <p:cNvSpPr txBox="1"/>
          <p:nvPr/>
        </p:nvSpPr>
        <p:spPr>
          <a:xfrm>
            <a:off x="507362" y="575401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sp>
        <p:nvSpPr>
          <p:cNvPr id="8" name="TextBox 7">
            <a:extLst>
              <a:ext uri="{FF2B5EF4-FFF2-40B4-BE49-F238E27FC236}">
                <a16:creationId xmlns:a16="http://schemas.microsoft.com/office/drawing/2014/main" id="{612BAE75-3150-E37F-4010-0C360B891658}"/>
              </a:ext>
            </a:extLst>
          </p:cNvPr>
          <p:cNvSpPr txBox="1"/>
          <p:nvPr/>
        </p:nvSpPr>
        <p:spPr>
          <a:xfrm>
            <a:off x="2544504" y="5662797"/>
            <a:ext cx="9473878" cy="1200329"/>
          </a:xfrm>
          <a:prstGeom prst="rect">
            <a:avLst/>
          </a:prstGeom>
          <a:noFill/>
        </p:spPr>
        <p:txBody>
          <a:bodyPr wrap="square">
            <a:spAutoFit/>
          </a:bodyPr>
          <a:lstStyle/>
          <a:p>
            <a:r>
              <a:rPr lang="en-US" dirty="0">
                <a:solidFill>
                  <a:schemeClr val="bg1"/>
                </a:solidFill>
                <a:latin typeface="Lucida Console" panose="020B0609040504020204" pitchFamily="49" charset="0"/>
              </a:rPr>
              <a:t>8	1</a:t>
            </a:r>
          </a:p>
          <a:p>
            <a:r>
              <a:rPr lang="en-US" dirty="0">
                <a:solidFill>
                  <a:schemeClr val="bg1"/>
                </a:solidFill>
                <a:latin typeface="Lucida Console" panose="020B0609040504020204" pitchFamily="49" charset="0"/>
              </a:rPr>
              <a:t>16</a:t>
            </a:r>
          </a:p>
          <a:p>
            <a:r>
              <a:rPr lang="en-US" dirty="0">
                <a:solidFill>
                  <a:schemeClr val="bg1"/>
                </a:solidFill>
                <a:latin typeface="Lucida Console" panose="020B0609040504020204" pitchFamily="49" charset="0"/>
              </a:rPr>
              <a:t>7ffea59a86e0  4a 87 9a a5 </a:t>
            </a:r>
            <a:r>
              <a:rPr lang="en-US" dirty="0" err="1">
                <a:solidFill>
                  <a:schemeClr val="bg1"/>
                </a:solidFill>
                <a:latin typeface="Lucida Console" panose="020B0609040504020204" pitchFamily="49" charset="0"/>
              </a:rPr>
              <a:t>fe</a:t>
            </a:r>
            <a:r>
              <a:rPr lang="en-US" dirty="0">
                <a:solidFill>
                  <a:schemeClr val="bg1"/>
                </a:solidFill>
                <a:latin typeface="Lucida Console" panose="020B0609040504020204" pitchFamily="49" charset="0"/>
              </a:rPr>
              <a:t> 7f 00 00  01 00 00 00 00 00 00 00   \  </a:t>
            </a:r>
          </a:p>
          <a:p>
            <a:r>
              <a:rPr lang="en-US" dirty="0">
                <a:solidFill>
                  <a:schemeClr val="bg1"/>
                </a:solidFill>
                <a:latin typeface="Lucida Console" panose="020B0609040504020204" pitchFamily="49" charset="0"/>
              </a:rPr>
              <a:t>                                                |J...............|</a:t>
            </a:r>
          </a:p>
        </p:txBody>
      </p:sp>
      <p:sp>
        <p:nvSpPr>
          <p:cNvPr id="3" name="Content Placeholder 2">
            <a:extLst>
              <a:ext uri="{FF2B5EF4-FFF2-40B4-BE49-F238E27FC236}">
                <a16:creationId xmlns:a16="http://schemas.microsoft.com/office/drawing/2014/main" id="{A75712D9-2AFB-0C9C-E3FD-7E12CADB85C7}"/>
              </a:ext>
            </a:extLst>
          </p:cNvPr>
          <p:cNvSpPr>
            <a:spLocks noGrp="1"/>
          </p:cNvSpPr>
          <p:nvPr>
            <p:ph idx="1"/>
          </p:nvPr>
        </p:nvSpPr>
        <p:spPr>
          <a:xfrm>
            <a:off x="82424" y="0"/>
            <a:ext cx="5736772" cy="4351338"/>
          </a:xfrm>
        </p:spPr>
        <p:txBody>
          <a:bodyPr/>
          <a:lstStyle/>
          <a:p>
            <a:pPr marL="0" indent="0">
              <a:buNone/>
            </a:pPr>
            <a:r>
              <a:rPr lang="en-US" dirty="0"/>
              <a:t>Alignment is the reason that </a:t>
            </a:r>
            <a:r>
              <a:rPr lang="en-US" dirty="0" err="1">
                <a:latin typeface="Lucida Console" panose="020B0609040504020204" pitchFamily="49" charset="0"/>
              </a:rPr>
              <a:t>sizeof</a:t>
            </a:r>
            <a:r>
              <a:rPr lang="en-US" dirty="0">
                <a:latin typeface="Lucida Console" panose="020B0609040504020204" pitchFamily="49" charset="0"/>
              </a:rPr>
              <a:t>(s)</a:t>
            </a:r>
            <a:r>
              <a:rPr lang="en-US" dirty="0"/>
              <a:t> is </a:t>
            </a:r>
            <a:r>
              <a:rPr lang="en-US" dirty="0">
                <a:latin typeface="Lucida Console" panose="020B0609040504020204" pitchFamily="49" charset="0"/>
              </a:rPr>
              <a:t>16</a:t>
            </a:r>
            <a:r>
              <a:rPr lang="en-US" dirty="0"/>
              <a:t>!</a:t>
            </a:r>
          </a:p>
          <a:p>
            <a:pPr lvl="1"/>
            <a:r>
              <a:rPr lang="en-US" dirty="0"/>
              <a:t>The largest alignment of any element in </a:t>
            </a:r>
            <a:r>
              <a:rPr lang="en-US" dirty="0">
                <a:latin typeface="Lucida Console" panose="020B0609040504020204" pitchFamily="49" charset="0"/>
              </a:rPr>
              <a:t>s</a:t>
            </a:r>
            <a:r>
              <a:rPr lang="en-US" dirty="0"/>
              <a:t> is </a:t>
            </a:r>
            <a:r>
              <a:rPr lang="en-US" dirty="0" err="1">
                <a:latin typeface="Lucida Console" panose="020B0609040504020204" pitchFamily="49" charset="0"/>
              </a:rPr>
              <a:t>alignof</a:t>
            </a:r>
            <a:r>
              <a:rPr lang="en-US" dirty="0">
                <a:latin typeface="Lucida Console" panose="020B0609040504020204" pitchFamily="49" charset="0"/>
              </a:rPr>
              <a:t>(double) == 8</a:t>
            </a:r>
          </a:p>
          <a:p>
            <a:pPr lvl="1"/>
            <a:r>
              <a:rPr lang="en-US" dirty="0"/>
              <a:t>So, </a:t>
            </a:r>
            <a:r>
              <a:rPr lang="en-US" dirty="0">
                <a:latin typeface="Lucida Console" panose="020B0609040504020204" pitchFamily="49" charset="0"/>
              </a:rPr>
              <a:t>s</a:t>
            </a:r>
            <a:r>
              <a:rPr lang="en-US" dirty="0"/>
              <a:t>’s alignment is </a:t>
            </a:r>
            <a:r>
              <a:rPr lang="en-US" dirty="0">
                <a:latin typeface="Lucida Console" panose="020B0609040504020204" pitchFamily="49" charset="0"/>
              </a:rPr>
              <a:t>8</a:t>
            </a:r>
          </a:p>
          <a:p>
            <a:pPr lvl="1"/>
            <a:r>
              <a:rPr lang="en-US" dirty="0"/>
              <a:t>The “natural” (i.e., unpadded) size of </a:t>
            </a:r>
            <a:r>
              <a:rPr lang="en-US" dirty="0">
                <a:latin typeface="Lucida Console" panose="020B0609040504020204" pitchFamily="49" charset="0"/>
              </a:rPr>
              <a:t>s</a:t>
            </a:r>
            <a:r>
              <a:rPr lang="en-US" dirty="0"/>
              <a:t> is </a:t>
            </a:r>
            <a:r>
              <a:rPr lang="en-US" dirty="0">
                <a:latin typeface="Lucida Console" panose="020B0609040504020204" pitchFamily="49" charset="0"/>
              </a:rPr>
              <a:t>8+1 = 9</a:t>
            </a:r>
            <a:r>
              <a:rPr lang="en-US" dirty="0"/>
              <a:t>, but </a:t>
            </a:r>
            <a:r>
              <a:rPr lang="en-US" dirty="0">
                <a:latin typeface="Lucida Console" panose="020B0609040504020204" pitchFamily="49" charset="0"/>
              </a:rPr>
              <a:t>9</a:t>
            </a:r>
            <a:r>
              <a:rPr lang="en-US" dirty="0"/>
              <a:t> is not evenly divisible by </a:t>
            </a:r>
            <a:r>
              <a:rPr lang="en-US" dirty="0">
                <a:latin typeface="Lucida Console" panose="020B0609040504020204" pitchFamily="49" charset="0"/>
              </a:rPr>
              <a:t>s</a:t>
            </a:r>
            <a:r>
              <a:rPr lang="en-US" dirty="0"/>
              <a:t>’s alignment </a:t>
            </a:r>
            <a:r>
              <a:rPr lang="en-US" dirty="0">
                <a:latin typeface="Lucida Console" panose="020B0609040504020204" pitchFamily="49" charset="0"/>
              </a:rPr>
              <a:t>8</a:t>
            </a:r>
            <a:r>
              <a:rPr lang="en-US" dirty="0"/>
              <a:t>, so we must pad the object to be </a:t>
            </a:r>
            <a:r>
              <a:rPr lang="en-US" dirty="0">
                <a:latin typeface="Lucida Console" panose="020B0609040504020204" pitchFamily="49" charset="0"/>
              </a:rPr>
              <a:t>16</a:t>
            </a:r>
            <a:r>
              <a:rPr lang="en-US" dirty="0"/>
              <a:t> bytes</a:t>
            </a:r>
          </a:p>
        </p:txBody>
      </p:sp>
      <p:pic>
        <p:nvPicPr>
          <p:cNvPr id="5" name="Picture 4">
            <a:extLst>
              <a:ext uri="{FF2B5EF4-FFF2-40B4-BE49-F238E27FC236}">
                <a16:creationId xmlns:a16="http://schemas.microsoft.com/office/drawing/2014/main" id="{DDAF8217-8DD7-DCC5-B5ED-2F1B891056AD}"/>
              </a:ext>
            </a:extLst>
          </p:cNvPr>
          <p:cNvPicPr>
            <a:picLocks noChangeAspect="1"/>
          </p:cNvPicPr>
          <p:nvPr/>
        </p:nvPicPr>
        <p:blipFill>
          <a:blip r:embed="rId3"/>
          <a:stretch>
            <a:fillRect/>
          </a:stretch>
        </p:blipFill>
        <p:spPr>
          <a:xfrm>
            <a:off x="1" y="3105330"/>
            <a:ext cx="2544504" cy="2544504"/>
          </a:xfrm>
          <a:prstGeom prst="rect">
            <a:avLst/>
          </a:prstGeom>
        </p:spPr>
      </p:pic>
      <p:grpSp>
        <p:nvGrpSpPr>
          <p:cNvPr id="14" name="Group 13">
            <a:extLst>
              <a:ext uri="{FF2B5EF4-FFF2-40B4-BE49-F238E27FC236}">
                <a16:creationId xmlns:a16="http://schemas.microsoft.com/office/drawing/2014/main" id="{CBC591EE-B719-AB53-041E-85A796499539}"/>
              </a:ext>
            </a:extLst>
          </p:cNvPr>
          <p:cNvGrpSpPr/>
          <p:nvPr/>
        </p:nvGrpSpPr>
        <p:grpSpPr>
          <a:xfrm>
            <a:off x="7384657" y="5742435"/>
            <a:ext cx="1394328" cy="520527"/>
            <a:chOff x="7384657" y="5742435"/>
            <a:chExt cx="1394328" cy="520527"/>
          </a:xfrm>
        </p:grpSpPr>
        <p:sp>
          <p:nvSpPr>
            <p:cNvPr id="9" name="Left Brace 8">
              <a:extLst>
                <a:ext uri="{FF2B5EF4-FFF2-40B4-BE49-F238E27FC236}">
                  <a16:creationId xmlns:a16="http://schemas.microsoft.com/office/drawing/2014/main" id="{1FA3380A-44C2-EE97-2190-3546803AFD69}"/>
                </a:ext>
              </a:extLst>
            </p:cNvPr>
            <p:cNvSpPr/>
            <p:nvPr/>
          </p:nvSpPr>
          <p:spPr>
            <a:xfrm rot="5400000">
              <a:off x="8044548" y="6029498"/>
              <a:ext cx="215750" cy="251177"/>
            </a:xfrm>
            <a:prstGeom prst="lef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B7690AB-06E2-2B5D-EA3F-990648E2016B}"/>
                </a:ext>
              </a:extLst>
            </p:cNvPr>
            <p:cNvSpPr txBox="1"/>
            <p:nvPr/>
          </p:nvSpPr>
          <p:spPr>
            <a:xfrm>
              <a:off x="7384657" y="5742435"/>
              <a:ext cx="1394328" cy="369332"/>
            </a:xfrm>
            <a:prstGeom prst="rect">
              <a:avLst/>
            </a:prstGeom>
            <a:noFill/>
          </p:spPr>
          <p:txBody>
            <a:bodyPr wrap="square" rtlCol="0">
              <a:spAutoFit/>
            </a:bodyPr>
            <a:lstStyle/>
            <a:p>
              <a:r>
                <a:rPr lang="en-US" dirty="0">
                  <a:solidFill>
                    <a:schemeClr val="bg1"/>
                  </a:solidFill>
                  <a:latin typeface="Lucida Console" panose="020B0609040504020204" pitchFamily="49" charset="0"/>
                </a:rPr>
                <a:t>.</a:t>
              </a:r>
              <a:r>
                <a:rPr lang="en-US" dirty="0" err="1">
                  <a:solidFill>
                    <a:schemeClr val="bg1"/>
                  </a:solidFill>
                  <a:latin typeface="Lucida Console" panose="020B0609040504020204" pitchFamily="49" charset="0"/>
                </a:rPr>
                <a:t>is_char</a:t>
              </a:r>
              <a:endParaRPr lang="en-US" dirty="0">
                <a:solidFill>
                  <a:schemeClr val="bg1"/>
                </a:solidFill>
                <a:latin typeface="Lucida Console" panose="020B0609040504020204" pitchFamily="49" charset="0"/>
              </a:endParaRPr>
            </a:p>
          </p:txBody>
        </p:sp>
      </p:grpSp>
      <p:grpSp>
        <p:nvGrpSpPr>
          <p:cNvPr id="15" name="Group 14">
            <a:extLst>
              <a:ext uri="{FF2B5EF4-FFF2-40B4-BE49-F238E27FC236}">
                <a16:creationId xmlns:a16="http://schemas.microsoft.com/office/drawing/2014/main" id="{A4E7E32F-1900-D376-B9F6-262F9339A8D0}"/>
              </a:ext>
            </a:extLst>
          </p:cNvPr>
          <p:cNvGrpSpPr/>
          <p:nvPr/>
        </p:nvGrpSpPr>
        <p:grpSpPr>
          <a:xfrm>
            <a:off x="8454885" y="5754010"/>
            <a:ext cx="2743201" cy="508471"/>
            <a:chOff x="8454885" y="5754010"/>
            <a:chExt cx="2743201" cy="508471"/>
          </a:xfrm>
        </p:grpSpPr>
        <p:sp>
          <p:nvSpPr>
            <p:cNvPr id="10" name="Left Brace 9">
              <a:extLst>
                <a:ext uri="{FF2B5EF4-FFF2-40B4-BE49-F238E27FC236}">
                  <a16:creationId xmlns:a16="http://schemas.microsoft.com/office/drawing/2014/main" id="{80DCC84B-0761-3C4A-C4E9-564784DB13E7}"/>
                </a:ext>
              </a:extLst>
            </p:cNvPr>
            <p:cNvSpPr/>
            <p:nvPr/>
          </p:nvSpPr>
          <p:spPr>
            <a:xfrm rot="5400000">
              <a:off x="9718611" y="4783005"/>
              <a:ext cx="215750" cy="2743201"/>
            </a:xfrm>
            <a:prstGeom prst="lef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E61C3E02-5A99-0FB0-D12A-DDA3A2D0CC3F}"/>
                </a:ext>
              </a:extLst>
            </p:cNvPr>
            <p:cNvSpPr txBox="1"/>
            <p:nvPr/>
          </p:nvSpPr>
          <p:spPr>
            <a:xfrm>
              <a:off x="9193751" y="5754010"/>
              <a:ext cx="1394328" cy="369332"/>
            </a:xfrm>
            <a:prstGeom prst="rect">
              <a:avLst/>
            </a:prstGeom>
            <a:noFill/>
          </p:spPr>
          <p:txBody>
            <a:bodyPr wrap="square" rtlCol="0">
              <a:spAutoFit/>
            </a:bodyPr>
            <a:lstStyle/>
            <a:p>
              <a:r>
                <a:rPr lang="en-US" dirty="0">
                  <a:solidFill>
                    <a:schemeClr val="bg1"/>
                  </a:solidFill>
                  <a:latin typeface="Lucida Console" panose="020B0609040504020204" pitchFamily="49" charset="0"/>
                </a:rPr>
                <a:t>Padding!</a:t>
              </a:r>
            </a:p>
          </p:txBody>
        </p:sp>
      </p:grpSp>
      <p:grpSp>
        <p:nvGrpSpPr>
          <p:cNvPr id="2" name="Group 1">
            <a:extLst>
              <a:ext uri="{FF2B5EF4-FFF2-40B4-BE49-F238E27FC236}">
                <a16:creationId xmlns:a16="http://schemas.microsoft.com/office/drawing/2014/main" id="{36B91FD6-5B0B-7382-8E91-CD7B90D4328C}"/>
              </a:ext>
            </a:extLst>
          </p:cNvPr>
          <p:cNvGrpSpPr/>
          <p:nvPr/>
        </p:nvGrpSpPr>
        <p:grpSpPr>
          <a:xfrm>
            <a:off x="4295120" y="5754010"/>
            <a:ext cx="2887118" cy="520527"/>
            <a:chOff x="7733449" y="5742435"/>
            <a:chExt cx="2887118" cy="520527"/>
          </a:xfrm>
        </p:grpSpPr>
        <p:sp>
          <p:nvSpPr>
            <p:cNvPr id="12" name="Left Brace 11">
              <a:extLst>
                <a:ext uri="{FF2B5EF4-FFF2-40B4-BE49-F238E27FC236}">
                  <a16:creationId xmlns:a16="http://schemas.microsoft.com/office/drawing/2014/main" id="{A599DE2E-EE2D-AFEC-B87D-0032FC1A0693}"/>
                </a:ext>
              </a:extLst>
            </p:cNvPr>
            <p:cNvSpPr/>
            <p:nvPr/>
          </p:nvSpPr>
          <p:spPr>
            <a:xfrm rot="5400000">
              <a:off x="8044548" y="6029498"/>
              <a:ext cx="215750" cy="251177"/>
            </a:xfrm>
            <a:prstGeom prst="lef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660CB4B-949E-A654-C613-4C35DCD5CA49}"/>
                </a:ext>
              </a:extLst>
            </p:cNvPr>
            <p:cNvSpPr txBox="1"/>
            <p:nvPr/>
          </p:nvSpPr>
          <p:spPr>
            <a:xfrm>
              <a:off x="7733449" y="5742435"/>
              <a:ext cx="2887118" cy="369332"/>
            </a:xfrm>
            <a:prstGeom prst="rect">
              <a:avLst/>
            </a:prstGeom>
            <a:noFill/>
          </p:spPr>
          <p:txBody>
            <a:bodyPr wrap="square" rtlCol="0">
              <a:spAutoFit/>
            </a:bodyPr>
            <a:lstStyle/>
            <a:p>
              <a:r>
                <a:rPr lang="en-US" dirty="0">
                  <a:solidFill>
                    <a:schemeClr val="bg1"/>
                  </a:solidFill>
                  <a:latin typeface="Lucida Console" panose="020B0609040504020204" pitchFamily="49" charset="0"/>
                </a:rPr>
                <a:t>.</a:t>
              </a:r>
              <a:r>
                <a:rPr lang="en-US" dirty="0" err="1">
                  <a:solidFill>
                    <a:schemeClr val="bg1"/>
                  </a:solidFill>
                  <a:latin typeface="Lucida Console" panose="020B0609040504020204" pitchFamily="49" charset="0"/>
                </a:rPr>
                <a:t>u.c</a:t>
              </a:r>
              <a:r>
                <a:rPr lang="en-US" dirty="0">
                  <a:solidFill>
                    <a:schemeClr val="bg1"/>
                  </a:solidFill>
                  <a:latin typeface="Lucida Console" panose="020B0609040504020204" pitchFamily="49" charset="0"/>
                </a:rPr>
                <a:t> (the ‘J’ char)</a:t>
              </a:r>
            </a:p>
          </p:txBody>
        </p:sp>
      </p:grpSp>
    </p:spTree>
    <p:extLst>
      <p:ext uri="{BB962C8B-B14F-4D97-AF65-F5344CB8AC3E}">
        <p14:creationId xmlns:p14="http://schemas.microsoft.com/office/powerpoint/2010/main" val="326151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E4C05-8BC6-8301-3F06-A7BF3F76419D}"/>
              </a:ext>
            </a:extLst>
          </p:cNvPr>
          <p:cNvPicPr>
            <a:picLocks noChangeAspect="1"/>
          </p:cNvPicPr>
          <p:nvPr/>
        </p:nvPicPr>
        <p:blipFill>
          <a:blip r:embed="rId3"/>
          <a:stretch>
            <a:fillRect/>
          </a:stretch>
        </p:blipFill>
        <p:spPr>
          <a:xfrm>
            <a:off x="1040038" y="0"/>
            <a:ext cx="10672989" cy="6751697"/>
          </a:xfrm>
          <a:prstGeom prst="rect">
            <a:avLst/>
          </a:prstGeom>
        </p:spPr>
      </p:pic>
      <p:grpSp>
        <p:nvGrpSpPr>
          <p:cNvPr id="4" name="Group 3">
            <a:extLst>
              <a:ext uri="{FF2B5EF4-FFF2-40B4-BE49-F238E27FC236}">
                <a16:creationId xmlns:a16="http://schemas.microsoft.com/office/drawing/2014/main" id="{1D260A7E-C0F8-29DF-7700-73C9537C4A26}"/>
              </a:ext>
            </a:extLst>
          </p:cNvPr>
          <p:cNvGrpSpPr/>
          <p:nvPr/>
        </p:nvGrpSpPr>
        <p:grpSpPr>
          <a:xfrm>
            <a:off x="0" y="0"/>
            <a:ext cx="12192000" cy="6858000"/>
            <a:chOff x="0" y="0"/>
            <a:chExt cx="12192000" cy="6858000"/>
          </a:xfrm>
        </p:grpSpPr>
        <p:sp>
          <p:nvSpPr>
            <p:cNvPr id="2" name="Rectangle 1">
              <a:extLst>
                <a:ext uri="{FF2B5EF4-FFF2-40B4-BE49-F238E27FC236}">
                  <a16:creationId xmlns:a16="http://schemas.microsoft.com/office/drawing/2014/main" id="{D25C9ED1-B7D1-1AE2-51AA-508CD0FE07EC}"/>
                </a:ext>
              </a:extLst>
            </p:cNvPr>
            <p:cNvSpPr/>
            <p:nvPr/>
          </p:nvSpPr>
          <p:spPr>
            <a:xfrm>
              <a:off x="0" y="0"/>
              <a:ext cx="12192000" cy="6858000"/>
            </a:xfrm>
            <a:prstGeom prst="rect">
              <a:avLst/>
            </a:prstGeom>
            <a:solidFill>
              <a:schemeClr val="tx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917531-AA40-D719-D6F8-24A2B3DCEC71}"/>
                </a:ext>
              </a:extLst>
            </p:cNvPr>
            <p:cNvSpPr txBox="1"/>
            <p:nvPr/>
          </p:nvSpPr>
          <p:spPr>
            <a:xfrm>
              <a:off x="0" y="1821838"/>
              <a:ext cx="12191999" cy="1754326"/>
            </a:xfrm>
            <a:prstGeom prst="rect">
              <a:avLst/>
            </a:prstGeom>
            <a:noFill/>
          </p:spPr>
          <p:txBody>
            <a:bodyPr wrap="square" rtlCol="0">
              <a:spAutoFit/>
            </a:bodyPr>
            <a:lstStyle/>
            <a:p>
              <a:pPr algn="ctr"/>
              <a:r>
                <a:rPr lang="en-US" sz="3600" b="1" dirty="0">
                  <a:solidFill>
                    <a:schemeClr val="bg1"/>
                  </a:solidFill>
                  <a:latin typeface="Segoe UI" panose="020B0502040204020203" pitchFamily="34" charset="0"/>
                  <a:cs typeface="Segoe UI" panose="020B0502040204020203" pitchFamily="34" charset="0"/>
                </a:rPr>
                <a:t>The C++ standard requires that the expression </a:t>
              </a:r>
              <a:r>
                <a:rPr lang="en-US" sz="3600" b="1" dirty="0">
                  <a:solidFill>
                    <a:schemeClr val="bg1"/>
                  </a:solidFill>
                  <a:latin typeface="Lucida Console" panose="020B0609040504020204" pitchFamily="49" charset="0"/>
                  <a:cs typeface="Segoe UI" panose="020B0502040204020203" pitchFamily="34" charset="0"/>
                </a:rPr>
                <a:t>new T</a:t>
              </a:r>
              <a:r>
                <a:rPr lang="en-US" sz="3600" b="1" dirty="0">
                  <a:solidFill>
                    <a:schemeClr val="bg1"/>
                  </a:solidFill>
                  <a:latin typeface="Segoe UI" panose="020B0502040204020203" pitchFamily="34" charset="0"/>
                  <a:cs typeface="Segoe UI" panose="020B0502040204020203" pitchFamily="34" charset="0"/>
                </a:rPr>
                <a:t> will return an address that satisfies </a:t>
              </a:r>
              <a:r>
                <a:rPr lang="en-US" sz="3600" b="1" dirty="0" err="1">
                  <a:solidFill>
                    <a:schemeClr val="bg1"/>
                  </a:solidFill>
                  <a:latin typeface="Lucida Console" panose="020B0609040504020204" pitchFamily="49" charset="0"/>
                  <a:cs typeface="Segoe UI" panose="020B0502040204020203" pitchFamily="34" charset="0"/>
                </a:rPr>
                <a:t>alignof</a:t>
              </a:r>
              <a:r>
                <a:rPr lang="en-US" sz="3600" b="1" dirty="0">
                  <a:solidFill>
                    <a:schemeClr val="bg1"/>
                  </a:solidFill>
                  <a:latin typeface="Lucida Console" panose="020B0609040504020204" pitchFamily="49" charset="0"/>
                  <a:cs typeface="Segoe UI" panose="020B0502040204020203" pitchFamily="34" charset="0"/>
                </a:rPr>
                <a:t>(T)</a:t>
              </a:r>
              <a:r>
                <a:rPr lang="en-US" sz="3600" b="1" dirty="0">
                  <a:solidFill>
                    <a:schemeClr val="bg1"/>
                  </a:solidFill>
                  <a:latin typeface="Segoe UI" panose="020B0502040204020203" pitchFamily="34" charset="0"/>
                  <a:cs typeface="Segoe UI" panose="020B0502040204020203" pitchFamily="34" charset="0"/>
                </a:rPr>
                <a:t>!</a:t>
              </a:r>
            </a:p>
            <a:p>
              <a:pPr algn="ctr"/>
              <a:endParaRPr lang="en-US" sz="3600" b="1" dirty="0">
                <a:solidFill>
                  <a:schemeClr val="bg1"/>
                </a:solidFill>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6098FBE7-43AE-48D4-C17E-ACCE13B2B431}"/>
              </a:ext>
            </a:extLst>
          </p:cNvPr>
          <p:cNvSpPr txBox="1"/>
          <p:nvPr/>
        </p:nvSpPr>
        <p:spPr>
          <a:xfrm>
            <a:off x="331807" y="3576164"/>
            <a:ext cx="11528384" cy="1569660"/>
          </a:xfrm>
          <a:prstGeom prst="rect">
            <a:avLst/>
          </a:prstGeom>
          <a:noFill/>
        </p:spPr>
        <p:txBody>
          <a:bodyPr wrap="square">
            <a:spAutoFit/>
          </a:bodyPr>
          <a:lstStyle/>
          <a:p>
            <a:pPr algn="ctr"/>
            <a:r>
              <a:rPr lang="en-US" sz="3200" b="1" dirty="0">
                <a:solidFill>
                  <a:schemeClr val="bg1"/>
                </a:solidFill>
                <a:latin typeface="Lucida Console" panose="020B0609040504020204" pitchFamily="49" charset="0"/>
                <a:cs typeface="Segoe UI" panose="020B0502040204020203" pitchFamily="34" charset="0"/>
              </a:rPr>
              <a:t>malloc(size)</a:t>
            </a:r>
            <a:r>
              <a:rPr lang="en-US" sz="3200" b="1" dirty="0">
                <a:solidFill>
                  <a:schemeClr val="bg1"/>
                </a:solidFill>
                <a:latin typeface="Segoe UI" panose="020B0502040204020203" pitchFamily="34" charset="0"/>
                <a:cs typeface="Segoe UI" panose="020B0502040204020203" pitchFamily="34" charset="0"/>
              </a:rPr>
              <a:t> must return memory that is aligned for any object! In practice, this means that the memory must satisfy </a:t>
            </a:r>
            <a:r>
              <a:rPr lang="en-US" sz="3200" b="1" dirty="0" err="1">
                <a:solidFill>
                  <a:schemeClr val="bg1"/>
                </a:solidFill>
                <a:latin typeface="Lucida Console" panose="020B0609040504020204" pitchFamily="49" charset="0"/>
                <a:cs typeface="Segoe UI" panose="020B0502040204020203" pitchFamily="34" charset="0"/>
              </a:rPr>
              <a:t>alignof</a:t>
            </a:r>
            <a:r>
              <a:rPr lang="en-US" sz="3200" b="1" dirty="0">
                <a:solidFill>
                  <a:schemeClr val="bg1"/>
                </a:solidFill>
                <a:latin typeface="Lucida Console" panose="020B0609040504020204" pitchFamily="49" charset="0"/>
                <a:cs typeface="Segoe UI" panose="020B0502040204020203" pitchFamily="34" charset="0"/>
              </a:rPr>
              <a:t>(std::</a:t>
            </a:r>
            <a:r>
              <a:rPr lang="en-US" sz="3200" b="1" dirty="0" err="1">
                <a:solidFill>
                  <a:schemeClr val="bg1"/>
                </a:solidFill>
                <a:latin typeface="Lucida Console" panose="020B0609040504020204" pitchFamily="49" charset="0"/>
                <a:cs typeface="Segoe UI" panose="020B0502040204020203" pitchFamily="34" charset="0"/>
              </a:rPr>
              <a:t>max_align_t</a:t>
            </a:r>
            <a:r>
              <a:rPr lang="en-US" sz="3200" b="1" dirty="0">
                <a:solidFill>
                  <a:schemeClr val="bg1"/>
                </a:solidFill>
                <a:latin typeface="Lucida Console" panose="020B0609040504020204" pitchFamily="49" charset="0"/>
                <a:cs typeface="Segoe UI" panose="020B0502040204020203" pitchFamily="34" charset="0"/>
              </a:rPr>
              <a:t>) == 16</a:t>
            </a:r>
            <a:r>
              <a:rPr lang="en-US" sz="3200" b="1" dirty="0">
                <a:solidFill>
                  <a:schemeClr val="bg1"/>
                </a:solidFill>
                <a:latin typeface="Segoe UI" panose="020B0502040204020203" pitchFamily="34" charset="0"/>
                <a:cs typeface="Segoe UI" panose="020B0502040204020203" pitchFamily="34" charset="0"/>
              </a:rPr>
              <a:t> on x86-64!</a:t>
            </a:r>
          </a:p>
        </p:txBody>
      </p:sp>
    </p:spTree>
    <p:extLst>
      <p:ext uri="{BB962C8B-B14F-4D97-AF65-F5344CB8AC3E}">
        <p14:creationId xmlns:p14="http://schemas.microsoft.com/office/powerpoint/2010/main" val="44789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F981-1254-2822-6EF4-AFAA348E8084}"/>
              </a:ext>
            </a:extLst>
          </p:cNvPr>
          <p:cNvSpPr>
            <a:spLocks noGrp="1"/>
          </p:cNvSpPr>
          <p:nvPr>
            <p:ph type="title"/>
          </p:nvPr>
        </p:nvSpPr>
        <p:spPr>
          <a:xfrm>
            <a:off x="838200" y="-5270"/>
            <a:ext cx="10515600" cy="1232185"/>
          </a:xfrm>
        </p:spPr>
        <p:txBody>
          <a:bodyPr>
            <a:normAutofit/>
          </a:bodyPr>
          <a:lstStyle/>
          <a:p>
            <a:r>
              <a:rPr lang="en-US" sz="4000" dirty="0"/>
              <a:t>Heap Allocation and Deallocation</a:t>
            </a:r>
            <a:br>
              <a:rPr lang="en-US" sz="4000" dirty="0"/>
            </a:br>
            <a:r>
              <a:rPr lang="en-US" sz="4000" dirty="0"/>
              <a:t>(Slightly simplified)</a:t>
            </a:r>
          </a:p>
        </p:txBody>
      </p:sp>
      <p:sp>
        <p:nvSpPr>
          <p:cNvPr id="3" name="Content Placeholder 2">
            <a:extLst>
              <a:ext uri="{FF2B5EF4-FFF2-40B4-BE49-F238E27FC236}">
                <a16:creationId xmlns:a16="http://schemas.microsoft.com/office/drawing/2014/main" id="{6A864EB7-F751-ED6A-97DF-10CA2854EBFE}"/>
              </a:ext>
            </a:extLst>
          </p:cNvPr>
          <p:cNvSpPr>
            <a:spLocks noGrp="1"/>
          </p:cNvSpPr>
          <p:nvPr>
            <p:ph idx="1"/>
          </p:nvPr>
        </p:nvSpPr>
        <p:spPr>
          <a:xfrm>
            <a:off x="0" y="1137523"/>
            <a:ext cx="7176304" cy="5769980"/>
          </a:xfrm>
        </p:spPr>
        <p:txBody>
          <a:bodyPr>
            <a:normAutofit fontScale="92500"/>
          </a:bodyPr>
          <a:lstStyle/>
          <a:p>
            <a:r>
              <a:rPr lang="en-US" dirty="0"/>
              <a:t>The OS keeps track of the sizes and locations of the four segments (code, static data, heap, and stack)</a:t>
            </a:r>
          </a:p>
          <a:p>
            <a:r>
              <a:rPr lang="en-US" dirty="0"/>
              <a:t>The </a:t>
            </a:r>
            <a:r>
              <a:rPr lang="en-US" b="1" i="1" dirty="0"/>
              <a:t>C++ runtime</a:t>
            </a:r>
            <a:r>
              <a:rPr lang="en-US" dirty="0"/>
              <a:t> tracks the locations of free space in the heap</a:t>
            </a:r>
          </a:p>
          <a:p>
            <a:r>
              <a:rPr lang="en-US" dirty="0"/>
              <a:t>During a call to </a:t>
            </a:r>
            <a:r>
              <a:rPr lang="en-US" dirty="0">
                <a:latin typeface="Lucida Console" panose="020B0609040504020204" pitchFamily="49" charset="0"/>
              </a:rPr>
              <a:t>new &lt;type&gt;</a:t>
            </a:r>
            <a:r>
              <a:rPr lang="en-US" dirty="0"/>
              <a:t> . . .</a:t>
            </a:r>
          </a:p>
          <a:p>
            <a:pPr lvl="1"/>
            <a:r>
              <a:rPr lang="en-US" dirty="0"/>
              <a:t>If the heap has </a:t>
            </a:r>
            <a:r>
              <a:rPr lang="en-US" dirty="0" err="1">
                <a:latin typeface="Lucida Console" panose="020B0609040504020204" pitchFamily="49" charset="0"/>
              </a:rPr>
              <a:t>sizeof</a:t>
            </a:r>
            <a:r>
              <a:rPr lang="en-US" dirty="0">
                <a:latin typeface="Lucida Console" panose="020B0609040504020204" pitchFamily="49" charset="0"/>
              </a:rPr>
              <a:t>(&lt;type&gt;)</a:t>
            </a:r>
            <a:r>
              <a:rPr lang="en-US" dirty="0"/>
              <a:t> contiguous free bytes, the C++ runtime simply allocates those bytes</a:t>
            </a:r>
          </a:p>
          <a:p>
            <a:pPr lvl="1"/>
            <a:r>
              <a:rPr lang="en-US" dirty="0"/>
              <a:t>Otherwise, the C++ runtime must first invoke a system call like </a:t>
            </a:r>
            <a:r>
              <a:rPr lang="en-US" dirty="0" err="1">
                <a:latin typeface="Lucida Console" panose="020B0609040504020204" pitchFamily="49" charset="0"/>
              </a:rPr>
              <a:t>sbrk</a:t>
            </a:r>
            <a:r>
              <a:rPr lang="en-US" dirty="0">
                <a:latin typeface="Lucida Console" panose="020B0609040504020204" pitchFamily="49" charset="0"/>
              </a:rPr>
              <a:t>()</a:t>
            </a:r>
            <a:r>
              <a:rPr lang="en-US" dirty="0"/>
              <a:t> to ask the OS to increase the size of the heap</a:t>
            </a:r>
          </a:p>
          <a:p>
            <a:r>
              <a:rPr lang="en-US" dirty="0"/>
              <a:t>During a call to </a:t>
            </a:r>
            <a:r>
              <a:rPr lang="en-US" dirty="0">
                <a:latin typeface="Lucida Console" panose="020B0609040504020204" pitchFamily="49" charset="0"/>
              </a:rPr>
              <a:t>delete &lt;</a:t>
            </a:r>
            <a:r>
              <a:rPr lang="en-US" dirty="0" err="1">
                <a:latin typeface="Lucida Console" panose="020B0609040504020204" pitchFamily="49" charset="0"/>
              </a:rPr>
              <a:t>var_name</a:t>
            </a:r>
            <a:r>
              <a:rPr lang="en-US" dirty="0">
                <a:latin typeface="Lucida Console" panose="020B0609040504020204" pitchFamily="49" charset="0"/>
              </a:rPr>
              <a:t>&gt;</a:t>
            </a:r>
            <a:r>
              <a:rPr lang="en-US" dirty="0"/>
              <a:t> . . .</a:t>
            </a:r>
          </a:p>
          <a:p>
            <a:pPr lvl="1"/>
            <a:r>
              <a:rPr lang="en-US" dirty="0"/>
              <a:t>The C++ runtime deallocates the relevant heap bytes</a:t>
            </a:r>
          </a:p>
          <a:p>
            <a:pPr lvl="1"/>
            <a:r>
              <a:rPr lang="en-US" dirty="0"/>
              <a:t>The runtime may also use a system call to shrink the heap, although many runtimes don’t do this</a:t>
            </a:r>
          </a:p>
        </p:txBody>
      </p:sp>
      <p:sp>
        <p:nvSpPr>
          <p:cNvPr id="4" name="Rectangle 3">
            <a:extLst>
              <a:ext uri="{FF2B5EF4-FFF2-40B4-BE49-F238E27FC236}">
                <a16:creationId xmlns:a16="http://schemas.microsoft.com/office/drawing/2014/main" id="{43539C4A-9ED7-B830-68C7-F6835B12DB93}"/>
              </a:ext>
            </a:extLst>
          </p:cNvPr>
          <p:cNvSpPr/>
          <p:nvPr/>
        </p:nvSpPr>
        <p:spPr>
          <a:xfrm>
            <a:off x="0" y="3120487"/>
            <a:ext cx="7176304" cy="36402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4141576-E7E8-46A3-647B-B0CA79315009}"/>
              </a:ext>
            </a:extLst>
          </p:cNvPr>
          <p:cNvGrpSpPr/>
          <p:nvPr/>
        </p:nvGrpSpPr>
        <p:grpSpPr>
          <a:xfrm>
            <a:off x="151975" y="3180185"/>
            <a:ext cx="11943569" cy="3631471"/>
            <a:chOff x="151975" y="3242735"/>
            <a:chExt cx="11943569" cy="3631471"/>
          </a:xfrm>
        </p:grpSpPr>
        <p:pic>
          <p:nvPicPr>
            <p:cNvPr id="9" name="Picture 8">
              <a:extLst>
                <a:ext uri="{FF2B5EF4-FFF2-40B4-BE49-F238E27FC236}">
                  <a16:creationId xmlns:a16="http://schemas.microsoft.com/office/drawing/2014/main" id="{FBBC7103-B7D4-57A4-3BA9-D0AA4C550DB3}"/>
                </a:ext>
              </a:extLst>
            </p:cNvPr>
            <p:cNvPicPr>
              <a:picLocks noChangeAspect="1"/>
            </p:cNvPicPr>
            <p:nvPr/>
          </p:nvPicPr>
          <p:blipFill>
            <a:blip r:embed="rId3"/>
            <a:stretch>
              <a:fillRect/>
            </a:stretch>
          </p:blipFill>
          <p:spPr>
            <a:xfrm>
              <a:off x="3564933" y="3242735"/>
              <a:ext cx="8530611" cy="3631469"/>
            </a:xfrm>
            <a:prstGeom prst="rect">
              <a:avLst/>
            </a:prstGeom>
          </p:spPr>
        </p:pic>
        <p:pic>
          <p:nvPicPr>
            <p:cNvPr id="7" name="Picture 6">
              <a:extLst>
                <a:ext uri="{FF2B5EF4-FFF2-40B4-BE49-F238E27FC236}">
                  <a16:creationId xmlns:a16="http://schemas.microsoft.com/office/drawing/2014/main" id="{C24FCCF1-A466-07CB-4E42-74D6FBCCF13D}"/>
                </a:ext>
              </a:extLst>
            </p:cNvPr>
            <p:cNvPicPr>
              <a:picLocks noChangeAspect="1"/>
            </p:cNvPicPr>
            <p:nvPr/>
          </p:nvPicPr>
          <p:blipFill>
            <a:blip r:embed="rId4"/>
            <a:stretch>
              <a:fillRect/>
            </a:stretch>
          </p:blipFill>
          <p:spPr>
            <a:xfrm>
              <a:off x="151975" y="3242736"/>
              <a:ext cx="3412958" cy="3631470"/>
            </a:xfrm>
            <a:prstGeom prst="rect">
              <a:avLst/>
            </a:prstGeom>
          </p:spPr>
        </p:pic>
      </p:grpSp>
      <p:sp>
        <p:nvSpPr>
          <p:cNvPr id="12" name="Content Placeholder 2">
            <a:extLst>
              <a:ext uri="{FF2B5EF4-FFF2-40B4-BE49-F238E27FC236}">
                <a16:creationId xmlns:a16="http://schemas.microsoft.com/office/drawing/2014/main" id="{D883EB0E-07E4-EDFD-23BD-96A7D3EFDFD0}"/>
              </a:ext>
            </a:extLst>
          </p:cNvPr>
          <p:cNvSpPr txBox="1">
            <a:spLocks/>
          </p:cNvSpPr>
          <p:nvPr/>
        </p:nvSpPr>
        <p:spPr>
          <a:xfrm>
            <a:off x="3588152" y="3156118"/>
            <a:ext cx="8413881" cy="37369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 language runtime contains code that is:</a:t>
            </a:r>
          </a:p>
          <a:p>
            <a:pPr lvl="1"/>
            <a:r>
              <a:rPr lang="en-US" dirty="0">
                <a:solidFill>
                  <a:schemeClr val="bg1"/>
                </a:solidFill>
              </a:rPr>
              <a:t>Provided by the language implementation itself</a:t>
            </a:r>
          </a:p>
          <a:p>
            <a:pPr lvl="1"/>
            <a:r>
              <a:rPr lang="en-US" dirty="0">
                <a:solidFill>
                  <a:schemeClr val="bg1"/>
                </a:solidFill>
              </a:rPr>
              <a:t>Handles bookkeeping tasks on behalf of developer-written code</a:t>
            </a:r>
          </a:p>
          <a:p>
            <a:r>
              <a:rPr lang="en-US" dirty="0">
                <a:solidFill>
                  <a:schemeClr val="bg1"/>
                </a:solidFill>
              </a:rPr>
              <a:t>Examples of runtime code are:</a:t>
            </a:r>
          </a:p>
          <a:p>
            <a:pPr lvl="1"/>
            <a:r>
              <a:rPr lang="en-US" dirty="0">
                <a:solidFill>
                  <a:schemeClr val="bg1"/>
                </a:solidFill>
              </a:rPr>
              <a:t>C++ </a:t>
            </a:r>
            <a:r>
              <a:rPr lang="en-US" dirty="0">
                <a:solidFill>
                  <a:schemeClr val="bg1"/>
                </a:solidFill>
                <a:latin typeface="Lucida Console" panose="020B0609040504020204" pitchFamily="49" charset="0"/>
              </a:rPr>
              <a:t>new</a:t>
            </a:r>
            <a:r>
              <a:rPr lang="en-US" dirty="0">
                <a:solidFill>
                  <a:schemeClr val="bg1"/>
                </a:solidFill>
              </a:rPr>
              <a:t>/</a:t>
            </a:r>
            <a:r>
              <a:rPr lang="en-US" dirty="0">
                <a:solidFill>
                  <a:schemeClr val="bg1"/>
                </a:solidFill>
                <a:latin typeface="Lucida Console" panose="020B0609040504020204" pitchFamily="49" charset="0"/>
              </a:rPr>
              <a:t>delete</a:t>
            </a:r>
            <a:r>
              <a:rPr lang="en-US" dirty="0">
                <a:solidFill>
                  <a:schemeClr val="bg1"/>
                </a:solidFill>
              </a:rPr>
              <a:t> operators that directly handle low-level heap management</a:t>
            </a:r>
          </a:p>
          <a:p>
            <a:pPr lvl="1"/>
            <a:r>
              <a:rPr lang="en-US" dirty="0">
                <a:solidFill>
                  <a:schemeClr val="bg1"/>
                </a:solidFill>
              </a:rPr>
              <a:t>C++ code which initializes global variables to all-zero bytes</a:t>
            </a:r>
          </a:p>
          <a:p>
            <a:pPr lvl="1"/>
            <a:r>
              <a:rPr lang="en-US" dirty="0">
                <a:solidFill>
                  <a:schemeClr val="bg1"/>
                </a:solidFill>
              </a:rPr>
              <a:t>C++ IO functionality (e.g., </a:t>
            </a:r>
            <a:r>
              <a:rPr lang="en-US" dirty="0" err="1">
                <a:solidFill>
                  <a:schemeClr val="bg1"/>
                </a:solidFill>
                <a:latin typeface="Lucida Console" panose="020B0609040504020204" pitchFamily="49" charset="0"/>
              </a:rPr>
              <a:t>printf</a:t>
            </a:r>
            <a:r>
              <a:rPr lang="en-US" dirty="0">
                <a:solidFill>
                  <a:schemeClr val="bg1"/>
                </a:solidFill>
                <a:latin typeface="Lucida Console" panose="020B0609040504020204" pitchFamily="49" charset="0"/>
              </a:rPr>
              <a:t>()</a:t>
            </a:r>
            <a:r>
              <a:rPr lang="en-US" dirty="0">
                <a:solidFill>
                  <a:schemeClr val="bg1"/>
                </a:solidFill>
              </a:rPr>
              <a:t>, </a:t>
            </a:r>
            <a:r>
              <a:rPr lang="en-US" dirty="0" err="1">
                <a:solidFill>
                  <a:schemeClr val="bg1"/>
                </a:solidFill>
                <a:latin typeface="Lucida Console" panose="020B0609040504020204" pitchFamily="49" charset="0"/>
              </a:rPr>
              <a:t>cout</a:t>
            </a:r>
            <a:r>
              <a:rPr lang="en-US" dirty="0">
                <a:solidFill>
                  <a:schemeClr val="bg1"/>
                </a:solidFill>
              </a:rPr>
              <a:t>) that provides simplified interfaces to IO-related system calls</a:t>
            </a:r>
          </a:p>
          <a:p>
            <a:pPr lvl="1"/>
            <a:r>
              <a:rPr lang="en-US" dirty="0">
                <a:solidFill>
                  <a:schemeClr val="bg1"/>
                </a:solidFill>
              </a:rPr>
              <a:t>C++ data structures like </a:t>
            </a:r>
            <a:r>
              <a:rPr lang="en-US" dirty="0">
                <a:solidFill>
                  <a:schemeClr val="bg1"/>
                </a:solidFill>
                <a:latin typeface="Lucida Console" panose="020B0609040504020204" pitchFamily="49" charset="0"/>
              </a:rPr>
              <a:t>vector</a:t>
            </a:r>
          </a:p>
          <a:p>
            <a:pPr lvl="1"/>
            <a:r>
              <a:rPr lang="en-US" dirty="0">
                <a:solidFill>
                  <a:schemeClr val="bg1"/>
                </a:solidFill>
              </a:rPr>
              <a:t>Garbage collectors in languages like Python, Java, and </a:t>
            </a:r>
            <a:r>
              <a:rPr lang="en-US" dirty="0" err="1">
                <a:solidFill>
                  <a:schemeClr val="bg1"/>
                </a:solidFill>
              </a:rPr>
              <a:t>OCaml</a:t>
            </a:r>
            <a:endParaRPr lang="en-US" dirty="0">
              <a:solidFill>
                <a:schemeClr val="bg1"/>
              </a:solidFill>
            </a:endParaRPr>
          </a:p>
        </p:txBody>
      </p:sp>
    </p:spTree>
    <p:extLst>
      <p:ext uri="{BB962C8B-B14F-4D97-AF65-F5344CB8AC3E}">
        <p14:creationId xmlns:p14="http://schemas.microsoft.com/office/powerpoint/2010/main" val="252221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F981-1254-2822-6EF4-AFAA348E8084}"/>
              </a:ext>
            </a:extLst>
          </p:cNvPr>
          <p:cNvSpPr>
            <a:spLocks noGrp="1"/>
          </p:cNvSpPr>
          <p:nvPr>
            <p:ph type="title"/>
          </p:nvPr>
        </p:nvSpPr>
        <p:spPr>
          <a:xfrm>
            <a:off x="838200" y="-5270"/>
            <a:ext cx="10515600" cy="1232185"/>
          </a:xfrm>
        </p:spPr>
        <p:txBody>
          <a:bodyPr>
            <a:normAutofit/>
          </a:bodyPr>
          <a:lstStyle/>
          <a:p>
            <a:r>
              <a:rPr lang="en-US" sz="4000" dirty="0"/>
              <a:t>Heap Allocation and Deallocation</a:t>
            </a:r>
            <a:br>
              <a:rPr lang="en-US" sz="4000" dirty="0"/>
            </a:br>
            <a:r>
              <a:rPr lang="en-US" sz="4000" dirty="0"/>
              <a:t>(Slightly simplified)</a:t>
            </a:r>
          </a:p>
        </p:txBody>
      </p:sp>
      <p:sp>
        <p:nvSpPr>
          <p:cNvPr id="6" name="Content Placeholder 2">
            <a:extLst>
              <a:ext uri="{FF2B5EF4-FFF2-40B4-BE49-F238E27FC236}">
                <a16:creationId xmlns:a16="http://schemas.microsoft.com/office/drawing/2014/main" id="{9A6EE9E5-C63A-6AA2-2AE8-214A6663F6C1}"/>
              </a:ext>
            </a:extLst>
          </p:cNvPr>
          <p:cNvSpPr>
            <a:spLocks noGrp="1"/>
          </p:cNvSpPr>
          <p:nvPr>
            <p:ph idx="1"/>
          </p:nvPr>
        </p:nvSpPr>
        <p:spPr>
          <a:xfrm>
            <a:off x="0" y="1137523"/>
            <a:ext cx="7176304" cy="5769980"/>
          </a:xfrm>
        </p:spPr>
        <p:txBody>
          <a:bodyPr>
            <a:normAutofit fontScale="92500"/>
          </a:bodyPr>
          <a:lstStyle/>
          <a:p>
            <a:r>
              <a:rPr lang="en-US" dirty="0"/>
              <a:t>The OS keeps track of the sizes and locations of the four segments (code, static data, heap, and stack)</a:t>
            </a:r>
          </a:p>
          <a:p>
            <a:r>
              <a:rPr lang="en-US" dirty="0"/>
              <a:t>The </a:t>
            </a:r>
            <a:r>
              <a:rPr lang="en-US" b="1" i="1" dirty="0"/>
              <a:t>C++ runtime</a:t>
            </a:r>
            <a:r>
              <a:rPr lang="en-US" dirty="0"/>
              <a:t> tracks the locations of free space in the heap</a:t>
            </a:r>
          </a:p>
          <a:p>
            <a:r>
              <a:rPr lang="en-US" dirty="0"/>
              <a:t>During a call to </a:t>
            </a:r>
            <a:r>
              <a:rPr lang="en-US" dirty="0">
                <a:latin typeface="Lucida Console" panose="020B0609040504020204" pitchFamily="49" charset="0"/>
              </a:rPr>
              <a:t>new &lt;type&gt;</a:t>
            </a:r>
            <a:r>
              <a:rPr lang="en-US" dirty="0"/>
              <a:t> . . .</a:t>
            </a:r>
          </a:p>
          <a:p>
            <a:pPr lvl="1"/>
            <a:r>
              <a:rPr lang="en-US" dirty="0"/>
              <a:t>If the heap has </a:t>
            </a:r>
            <a:r>
              <a:rPr lang="en-US" dirty="0" err="1">
                <a:latin typeface="Lucida Console" panose="020B0609040504020204" pitchFamily="49" charset="0"/>
              </a:rPr>
              <a:t>sizeof</a:t>
            </a:r>
            <a:r>
              <a:rPr lang="en-US" dirty="0">
                <a:latin typeface="Lucida Console" panose="020B0609040504020204" pitchFamily="49" charset="0"/>
              </a:rPr>
              <a:t>(&lt;type&gt;)</a:t>
            </a:r>
            <a:r>
              <a:rPr lang="en-US" dirty="0"/>
              <a:t> contiguous free bytes, the C++ runtime simply allocates those bytes</a:t>
            </a:r>
          </a:p>
          <a:p>
            <a:pPr lvl="1"/>
            <a:r>
              <a:rPr lang="en-US" dirty="0"/>
              <a:t>Otherwise, the C++ runtime must first invoke a system call like </a:t>
            </a:r>
            <a:r>
              <a:rPr lang="en-US" dirty="0" err="1">
                <a:latin typeface="Lucida Console" panose="020B0609040504020204" pitchFamily="49" charset="0"/>
              </a:rPr>
              <a:t>sbrk</a:t>
            </a:r>
            <a:r>
              <a:rPr lang="en-US" dirty="0">
                <a:latin typeface="Lucida Console" panose="020B0609040504020204" pitchFamily="49" charset="0"/>
              </a:rPr>
              <a:t>()</a:t>
            </a:r>
            <a:r>
              <a:rPr lang="en-US" dirty="0"/>
              <a:t> to ask the OS to increase the size of the heap</a:t>
            </a:r>
          </a:p>
          <a:p>
            <a:r>
              <a:rPr lang="en-US" dirty="0"/>
              <a:t>During a call to </a:t>
            </a:r>
            <a:r>
              <a:rPr lang="en-US" dirty="0">
                <a:latin typeface="Lucida Console" panose="020B0609040504020204" pitchFamily="49" charset="0"/>
              </a:rPr>
              <a:t>delete &lt;</a:t>
            </a:r>
            <a:r>
              <a:rPr lang="en-US" dirty="0" err="1">
                <a:latin typeface="Lucida Console" panose="020B0609040504020204" pitchFamily="49" charset="0"/>
              </a:rPr>
              <a:t>var_name</a:t>
            </a:r>
            <a:r>
              <a:rPr lang="en-US" dirty="0">
                <a:latin typeface="Lucida Console" panose="020B0609040504020204" pitchFamily="49" charset="0"/>
              </a:rPr>
              <a:t>&gt;</a:t>
            </a:r>
            <a:r>
              <a:rPr lang="en-US" dirty="0"/>
              <a:t> . . .</a:t>
            </a:r>
          </a:p>
          <a:p>
            <a:pPr lvl="1"/>
            <a:r>
              <a:rPr lang="en-US" dirty="0"/>
              <a:t>The C++ runtime deallocates the relevant heap bytes</a:t>
            </a:r>
          </a:p>
          <a:p>
            <a:pPr lvl="1"/>
            <a:r>
              <a:rPr lang="en-US" dirty="0"/>
              <a:t>The runtime </a:t>
            </a:r>
            <a:r>
              <a:rPr lang="en-US" i="1" dirty="0"/>
              <a:t>may</a:t>
            </a:r>
            <a:r>
              <a:rPr lang="en-US" dirty="0"/>
              <a:t> also use a system call to shrink the heap if there are free bytes at the end of the heap</a:t>
            </a:r>
          </a:p>
        </p:txBody>
      </p:sp>
      <p:sp>
        <p:nvSpPr>
          <p:cNvPr id="3" name="Rectangle 2">
            <a:extLst>
              <a:ext uri="{FF2B5EF4-FFF2-40B4-BE49-F238E27FC236}">
                <a16:creationId xmlns:a16="http://schemas.microsoft.com/office/drawing/2014/main" id="{0340ECA2-6983-0910-73ED-22AED801DF96}"/>
              </a:ext>
            </a:extLst>
          </p:cNvPr>
          <p:cNvSpPr/>
          <p:nvPr/>
        </p:nvSpPr>
        <p:spPr>
          <a:xfrm>
            <a:off x="10012103" y="5995685"/>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DDCE4EC-32CA-A08E-9A80-DD848CC363BA}"/>
              </a:ext>
            </a:extLst>
          </p:cNvPr>
          <p:cNvSpPr/>
          <p:nvPr/>
        </p:nvSpPr>
        <p:spPr>
          <a:xfrm>
            <a:off x="10012102" y="6481822"/>
            <a:ext cx="787081" cy="486137"/>
          </a:xfrm>
          <a:prstGeom prst="rect">
            <a:avLst/>
          </a:prstGeom>
          <a:solidFill>
            <a:srgbClr val="FFFF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F6CE22-919D-79D0-AECE-BD4028FB4461}"/>
              </a:ext>
            </a:extLst>
          </p:cNvPr>
          <p:cNvSpPr/>
          <p:nvPr/>
        </p:nvSpPr>
        <p:spPr>
          <a:xfrm>
            <a:off x="10012101" y="5509548"/>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4BCCC1-974D-A1ED-B945-D4B9162332DC}"/>
              </a:ext>
            </a:extLst>
          </p:cNvPr>
          <p:cNvSpPr/>
          <p:nvPr/>
        </p:nvSpPr>
        <p:spPr>
          <a:xfrm>
            <a:off x="10012101" y="5023411"/>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108A16-F625-160C-AEE5-2FFA6D4DBD98}"/>
              </a:ext>
            </a:extLst>
          </p:cNvPr>
          <p:cNvSpPr/>
          <p:nvPr/>
        </p:nvSpPr>
        <p:spPr>
          <a:xfrm>
            <a:off x="10012101" y="4537274"/>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27A75-829B-CE8E-EF4A-84D015C12F57}"/>
              </a:ext>
            </a:extLst>
          </p:cNvPr>
          <p:cNvSpPr/>
          <p:nvPr/>
        </p:nvSpPr>
        <p:spPr>
          <a:xfrm>
            <a:off x="10012103" y="4051137"/>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5A2776-B4DB-DBCB-4B6D-D5477FF05E3B}"/>
              </a:ext>
            </a:extLst>
          </p:cNvPr>
          <p:cNvSpPr/>
          <p:nvPr/>
        </p:nvSpPr>
        <p:spPr>
          <a:xfrm>
            <a:off x="10012101" y="3565000"/>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C50CF4-4EB6-98DD-9B30-0769DD9F549C}"/>
              </a:ext>
            </a:extLst>
          </p:cNvPr>
          <p:cNvSpPr/>
          <p:nvPr/>
        </p:nvSpPr>
        <p:spPr>
          <a:xfrm>
            <a:off x="10012101" y="3078863"/>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C6C0A7-E88E-DC81-C3DA-C5798F58A8CB}"/>
              </a:ext>
            </a:extLst>
          </p:cNvPr>
          <p:cNvSpPr/>
          <p:nvPr/>
        </p:nvSpPr>
        <p:spPr>
          <a:xfrm>
            <a:off x="10012101" y="2592726"/>
            <a:ext cx="787081" cy="48613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77898D1-5F92-FBD9-BE21-013A832879DD}"/>
              </a:ext>
            </a:extLst>
          </p:cNvPr>
          <p:cNvGrpSpPr/>
          <p:nvPr/>
        </p:nvGrpSpPr>
        <p:grpSpPr>
          <a:xfrm>
            <a:off x="9699587" y="6112489"/>
            <a:ext cx="2592730" cy="369333"/>
            <a:chOff x="9699587" y="6112489"/>
            <a:chExt cx="2592730" cy="369333"/>
          </a:xfrm>
        </p:grpSpPr>
        <p:cxnSp>
          <p:nvCxnSpPr>
            <p:cNvPr id="15" name="Straight Connector 14">
              <a:extLst>
                <a:ext uri="{FF2B5EF4-FFF2-40B4-BE49-F238E27FC236}">
                  <a16:creationId xmlns:a16="http://schemas.microsoft.com/office/drawing/2014/main" id="{C4A1D24C-29F5-03FF-1915-7FD46E330B43}"/>
                </a:ext>
              </a:extLst>
            </p:cNvPr>
            <p:cNvCxnSpPr/>
            <p:nvPr/>
          </p:nvCxnSpPr>
          <p:spPr>
            <a:xfrm>
              <a:off x="9699587" y="6481822"/>
              <a:ext cx="2384387"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110CBE-86DF-1E21-80B7-E48C8A912705}"/>
                </a:ext>
              </a:extLst>
            </p:cNvPr>
            <p:cNvSpPr txBox="1"/>
            <p:nvPr/>
          </p:nvSpPr>
          <p:spPr>
            <a:xfrm>
              <a:off x="10787608" y="6112489"/>
              <a:ext cx="1504709" cy="369332"/>
            </a:xfrm>
            <a:prstGeom prst="rect">
              <a:avLst/>
            </a:prstGeom>
            <a:noFill/>
          </p:spPr>
          <p:txBody>
            <a:bodyPr wrap="square" rtlCol="0">
              <a:spAutoFit/>
            </a:bodyPr>
            <a:lstStyle/>
            <a:p>
              <a:r>
                <a:rPr lang="en-US" b="1" dirty="0" err="1">
                  <a:latin typeface="Segoe UI" panose="020B0502040204020203" pitchFamily="34" charset="0"/>
                  <a:cs typeface="Segoe UI" panose="020B0502040204020203" pitchFamily="34" charset="0"/>
                </a:rPr>
                <a:t>brk</a:t>
              </a:r>
              <a:r>
                <a:rPr lang="en-US" b="1" dirty="0">
                  <a:latin typeface="Segoe UI" panose="020B0502040204020203" pitchFamily="34" charset="0"/>
                  <a:cs typeface="Segoe UI" panose="020B0502040204020203" pitchFamily="34" charset="0"/>
                </a:rPr>
                <a:t> pointer</a:t>
              </a:r>
            </a:p>
          </p:txBody>
        </p:sp>
      </p:grpSp>
      <p:sp>
        <p:nvSpPr>
          <p:cNvPr id="23" name="TextBox 22">
            <a:extLst>
              <a:ext uri="{FF2B5EF4-FFF2-40B4-BE49-F238E27FC236}">
                <a16:creationId xmlns:a16="http://schemas.microsoft.com/office/drawing/2014/main" id="{5AA1E709-7F84-872B-E584-CE7896D8A2A0}"/>
              </a:ext>
            </a:extLst>
          </p:cNvPr>
          <p:cNvSpPr txBox="1"/>
          <p:nvPr/>
        </p:nvSpPr>
        <p:spPr>
          <a:xfrm>
            <a:off x="7077919" y="2573809"/>
            <a:ext cx="3015205" cy="4401205"/>
          </a:xfrm>
          <a:prstGeom prst="rect">
            <a:avLst/>
          </a:prstGeom>
          <a:noFill/>
        </p:spPr>
        <p:txBody>
          <a:bodyPr wrap="square" rtlCol="0">
            <a:spAutoFit/>
          </a:bodyPr>
          <a:lstStyle/>
          <a:p>
            <a:r>
              <a:rPr lang="en-US" sz="2000" dirty="0">
                <a:solidFill>
                  <a:srgbClr val="00B050"/>
                </a:solidFill>
                <a:latin typeface="Lucida Console" panose="020B0609040504020204" pitchFamily="49" charset="0"/>
              </a:rPr>
              <a:t>//Suppose that </a:t>
            </a:r>
          </a:p>
          <a:p>
            <a:r>
              <a:rPr lang="en-US" sz="2000" dirty="0">
                <a:solidFill>
                  <a:srgbClr val="00B050"/>
                </a:solidFill>
                <a:latin typeface="Lucida Console" panose="020B0609040504020204" pitchFamily="49" charset="0"/>
              </a:rPr>
              <a:t>//heap has no </a:t>
            </a:r>
          </a:p>
          <a:p>
            <a:r>
              <a:rPr lang="en-US" sz="2000" dirty="0">
                <a:solidFill>
                  <a:srgbClr val="00B050"/>
                </a:solidFill>
                <a:latin typeface="Lucida Console" panose="020B0609040504020204" pitchFamily="49" charset="0"/>
              </a:rPr>
              <a:t>//free bytes</a:t>
            </a:r>
          </a:p>
          <a:p>
            <a:r>
              <a:rPr lang="en-US" sz="2000" dirty="0">
                <a:solidFill>
                  <a:srgbClr val="00B050"/>
                </a:solidFill>
                <a:latin typeface="Lucida Console" panose="020B0609040504020204" pitchFamily="49" charset="0"/>
              </a:rPr>
              <a:t>//and then we </a:t>
            </a:r>
          </a:p>
          <a:p>
            <a:r>
              <a:rPr lang="en-US" sz="2000" dirty="0">
                <a:solidFill>
                  <a:srgbClr val="00B050"/>
                </a:solidFill>
                <a:latin typeface="Lucida Console" panose="020B0609040504020204" pitchFamily="49" charset="0"/>
              </a:rPr>
              <a:t>//do . . .</a:t>
            </a:r>
          </a:p>
          <a:p>
            <a:r>
              <a:rPr lang="en-US" sz="2000" dirty="0">
                <a:solidFill>
                  <a:schemeClr val="accent1"/>
                </a:solidFill>
                <a:latin typeface="Lucida Console" panose="020B0609040504020204" pitchFamily="49" charset="0"/>
              </a:rPr>
              <a:t>int* </a:t>
            </a:r>
            <a:r>
              <a:rPr lang="en-US" sz="2000" dirty="0">
                <a:latin typeface="Lucida Console" panose="020B0609040504020204" pitchFamily="49" charset="0"/>
              </a:rPr>
              <a:t>p1 = new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a:t>
            </a:r>
          </a:p>
          <a:p>
            <a:r>
              <a:rPr lang="en-US" sz="2000" dirty="0">
                <a:solidFill>
                  <a:schemeClr val="accent1"/>
                </a:solidFill>
                <a:latin typeface="Lucida Console" panose="020B0609040504020204" pitchFamily="49" charset="0"/>
              </a:rPr>
              <a:t>int* </a:t>
            </a:r>
            <a:r>
              <a:rPr lang="en-US" sz="2000" dirty="0">
                <a:latin typeface="Lucida Console" panose="020B0609040504020204" pitchFamily="49" charset="0"/>
              </a:rPr>
              <a:t>p2 = new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*p1 = 389324381;</a:t>
            </a:r>
          </a:p>
          <a:p>
            <a:r>
              <a:rPr lang="en-US" sz="2000" dirty="0">
                <a:latin typeface="Lucida Console" panose="020B0609040504020204" pitchFamily="49" charset="0"/>
              </a:rPr>
              <a:t>*p2 = 50600650;</a:t>
            </a:r>
          </a:p>
          <a:p>
            <a:endParaRPr lang="en-US" sz="2000" dirty="0">
              <a:latin typeface="Lucida Console" panose="020B0609040504020204" pitchFamily="49" charset="0"/>
            </a:endParaRPr>
          </a:p>
          <a:p>
            <a:r>
              <a:rPr lang="en-US" sz="2000" dirty="0">
                <a:solidFill>
                  <a:schemeClr val="accent1"/>
                </a:solidFill>
                <a:latin typeface="Lucida Console" panose="020B0609040504020204" pitchFamily="49" charset="0"/>
              </a:rPr>
              <a:t>delete</a:t>
            </a:r>
            <a:r>
              <a:rPr lang="en-US" sz="2000" dirty="0">
                <a:latin typeface="Lucida Console" panose="020B0609040504020204" pitchFamily="49" charset="0"/>
              </a:rPr>
              <a:t> p1;</a:t>
            </a:r>
          </a:p>
          <a:p>
            <a:r>
              <a:rPr lang="en-US" sz="2000" dirty="0">
                <a:solidFill>
                  <a:schemeClr val="accent1"/>
                </a:solidFill>
                <a:latin typeface="Lucida Console" panose="020B0609040504020204" pitchFamily="49" charset="0"/>
              </a:rPr>
              <a:t>delete</a:t>
            </a:r>
            <a:r>
              <a:rPr lang="en-US" sz="2000" dirty="0">
                <a:latin typeface="Lucida Console" panose="020B0609040504020204" pitchFamily="49" charset="0"/>
              </a:rPr>
              <a:t> p2;</a:t>
            </a:r>
          </a:p>
          <a:p>
            <a:endParaRPr lang="en-US" sz="2000" dirty="0">
              <a:latin typeface="Lucida Console" panose="020B0609040504020204" pitchFamily="49" charset="0"/>
            </a:endParaRPr>
          </a:p>
        </p:txBody>
      </p:sp>
      <p:cxnSp>
        <p:nvCxnSpPr>
          <p:cNvPr id="25" name="Straight Connector 24">
            <a:extLst>
              <a:ext uri="{FF2B5EF4-FFF2-40B4-BE49-F238E27FC236}">
                <a16:creationId xmlns:a16="http://schemas.microsoft.com/office/drawing/2014/main" id="{49A67F81-6BB2-E570-6A5E-8C0002F9D918}"/>
              </a:ext>
            </a:extLst>
          </p:cNvPr>
          <p:cNvCxnSpPr/>
          <p:nvPr/>
        </p:nvCxnSpPr>
        <p:spPr>
          <a:xfrm>
            <a:off x="7060560" y="1226915"/>
            <a:ext cx="0" cy="5486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37A6D36F-0513-6C74-8F54-99981E8116F9}"/>
              </a:ext>
            </a:extLst>
          </p:cNvPr>
          <p:cNvGrpSpPr/>
          <p:nvPr/>
        </p:nvGrpSpPr>
        <p:grpSpPr>
          <a:xfrm>
            <a:off x="8943423" y="691420"/>
            <a:ext cx="3348894" cy="3449926"/>
            <a:chOff x="8943423" y="691420"/>
            <a:chExt cx="3348894" cy="3449926"/>
          </a:xfrm>
        </p:grpSpPr>
        <p:sp>
          <p:nvSpPr>
            <p:cNvPr id="27" name="TextBox 26">
              <a:extLst>
                <a:ext uri="{FF2B5EF4-FFF2-40B4-BE49-F238E27FC236}">
                  <a16:creationId xmlns:a16="http://schemas.microsoft.com/office/drawing/2014/main" id="{B269D05D-0AC1-47FB-628D-B2DE5C36890E}"/>
                </a:ext>
              </a:extLst>
            </p:cNvPr>
            <p:cNvSpPr txBox="1"/>
            <p:nvPr/>
          </p:nvSpPr>
          <p:spPr>
            <a:xfrm>
              <a:off x="9983508" y="691420"/>
              <a:ext cx="2308809" cy="1477328"/>
            </a:xfrm>
            <a:prstGeom prst="rect">
              <a:avLst/>
            </a:prstGeom>
            <a:noFill/>
          </p:spPr>
          <p:txBody>
            <a:bodyPr wrap="square" rtlCol="0">
              <a:spAutoFit/>
            </a:bodyPr>
            <a:lstStyle/>
            <a:p>
              <a:r>
                <a:rPr lang="en-US" dirty="0">
                  <a:solidFill>
                    <a:srgbClr val="00B050"/>
                  </a:solidFill>
                  <a:latin typeface="Lucida Console" panose="020B0609040504020204" pitchFamily="49" charset="0"/>
                </a:rPr>
                <a:t>//new operator</a:t>
              </a:r>
            </a:p>
            <a:p>
              <a:r>
                <a:rPr lang="en-US" dirty="0">
                  <a:solidFill>
                    <a:srgbClr val="00B050"/>
                  </a:solidFill>
                  <a:latin typeface="Lucida Console" panose="020B0609040504020204" pitchFamily="49" charset="0"/>
                </a:rPr>
                <a:t>//calls </a:t>
              </a:r>
              <a:r>
                <a:rPr lang="en-US" dirty="0" err="1">
                  <a:solidFill>
                    <a:srgbClr val="00B050"/>
                  </a:solidFill>
                  <a:latin typeface="Lucida Console" panose="020B0609040504020204" pitchFamily="49" charset="0"/>
                </a:rPr>
                <a:t>sbrk</a:t>
              </a:r>
              <a:r>
                <a:rPr lang="en-US" dirty="0">
                  <a:solidFill>
                    <a:srgbClr val="00B050"/>
                  </a:solidFill>
                  <a:latin typeface="Lucida Console" panose="020B0609040504020204" pitchFamily="49" charset="0"/>
                </a:rPr>
                <a:t>(8)</a:t>
              </a:r>
            </a:p>
            <a:p>
              <a:r>
                <a:rPr lang="en-US" dirty="0">
                  <a:solidFill>
                    <a:srgbClr val="00B050"/>
                  </a:solidFill>
                  <a:latin typeface="Lucida Console" panose="020B0609040504020204" pitchFamily="49" charset="0"/>
                </a:rPr>
                <a:t>//to increase</a:t>
              </a:r>
            </a:p>
            <a:p>
              <a:r>
                <a:rPr lang="en-US" dirty="0">
                  <a:solidFill>
                    <a:srgbClr val="00B050"/>
                  </a:solidFill>
                  <a:latin typeface="Lucida Console" panose="020B0609040504020204" pitchFamily="49" charset="0"/>
                </a:rPr>
                <a:t>//heap size by</a:t>
              </a:r>
            </a:p>
            <a:p>
              <a:r>
                <a:rPr lang="en-US" dirty="0">
                  <a:solidFill>
                    <a:srgbClr val="00B050"/>
                  </a:solidFill>
                  <a:latin typeface="Lucida Console" panose="020B0609040504020204" pitchFamily="49" charset="0"/>
                </a:rPr>
                <a:t>//8 bytes</a:t>
              </a:r>
            </a:p>
          </p:txBody>
        </p:sp>
        <p:sp>
          <p:nvSpPr>
            <p:cNvPr id="28" name="Left Bracket 27">
              <a:extLst>
                <a:ext uri="{FF2B5EF4-FFF2-40B4-BE49-F238E27FC236}">
                  <a16:creationId xmlns:a16="http://schemas.microsoft.com/office/drawing/2014/main" id="{6CF7645E-50A8-CDD5-2CCE-6EE68E968BF9}"/>
                </a:ext>
              </a:extLst>
            </p:cNvPr>
            <p:cNvSpPr/>
            <p:nvPr/>
          </p:nvSpPr>
          <p:spPr>
            <a:xfrm>
              <a:off x="9983508" y="702699"/>
              <a:ext cx="231488" cy="145269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Connector: Elbow 29">
              <a:extLst>
                <a:ext uri="{FF2B5EF4-FFF2-40B4-BE49-F238E27FC236}">
                  <a16:creationId xmlns:a16="http://schemas.microsoft.com/office/drawing/2014/main" id="{C62FD3CA-E064-FE73-BDC4-22D48B699C37}"/>
                </a:ext>
              </a:extLst>
            </p:cNvPr>
            <p:cNvCxnSpPr>
              <a:cxnSpLocks/>
              <a:stCxn id="27" idx="1"/>
            </p:cNvCxnSpPr>
            <p:nvPr/>
          </p:nvCxnSpPr>
          <p:spPr>
            <a:xfrm rot="10800000" flipV="1">
              <a:off x="9570138" y="1430084"/>
              <a:ext cx="413371" cy="179096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7273CB20-CA61-DBF9-762B-EEE6CCF8C408}"/>
                </a:ext>
              </a:extLst>
            </p:cNvPr>
            <p:cNvCxnSpPr/>
            <p:nvPr/>
          </p:nvCxnSpPr>
          <p:spPr>
            <a:xfrm rot="5400000">
              <a:off x="8796629" y="3367841"/>
              <a:ext cx="920299" cy="626712"/>
            </a:xfrm>
            <a:prstGeom prst="bentConnector3">
              <a:avLst>
                <a:gd name="adj1" fmla="val 7179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E3BFBF6-C262-21D2-94EA-6F0040DDAE87}"/>
              </a:ext>
            </a:extLst>
          </p:cNvPr>
          <p:cNvGrpSpPr/>
          <p:nvPr/>
        </p:nvGrpSpPr>
        <p:grpSpPr>
          <a:xfrm>
            <a:off x="10799182" y="5213946"/>
            <a:ext cx="1527862" cy="1256300"/>
            <a:chOff x="10799182" y="5190796"/>
            <a:chExt cx="1527862" cy="1256300"/>
          </a:xfrm>
        </p:grpSpPr>
        <p:sp>
          <p:nvSpPr>
            <p:cNvPr id="41" name="TextBox 40">
              <a:extLst>
                <a:ext uri="{FF2B5EF4-FFF2-40B4-BE49-F238E27FC236}">
                  <a16:creationId xmlns:a16="http://schemas.microsoft.com/office/drawing/2014/main" id="{448FF5B4-EDF5-19B9-DC10-6D3D97E86FB1}"/>
                </a:ext>
              </a:extLst>
            </p:cNvPr>
            <p:cNvSpPr txBox="1"/>
            <p:nvPr/>
          </p:nvSpPr>
          <p:spPr>
            <a:xfrm>
              <a:off x="11539962" y="5190796"/>
              <a:ext cx="787082" cy="369332"/>
            </a:xfrm>
            <a:prstGeom prst="rect">
              <a:avLst/>
            </a:prstGeom>
            <a:noFill/>
          </p:spPr>
          <p:txBody>
            <a:bodyPr wrap="square" rtlCol="0">
              <a:spAutoFit/>
            </a:bodyPr>
            <a:lstStyle/>
            <a:p>
              <a:r>
                <a:rPr lang="en-US" dirty="0">
                  <a:latin typeface="Lucida Console" panose="020B0609040504020204" pitchFamily="49" charset="0"/>
                  <a:cs typeface="Segoe UI" panose="020B0502040204020203" pitchFamily="34" charset="0"/>
                </a:rPr>
                <a:t>p1</a:t>
              </a:r>
            </a:p>
          </p:txBody>
        </p:sp>
        <p:cxnSp>
          <p:nvCxnSpPr>
            <p:cNvPr id="43" name="Straight Arrow Connector 42">
              <a:extLst>
                <a:ext uri="{FF2B5EF4-FFF2-40B4-BE49-F238E27FC236}">
                  <a16:creationId xmlns:a16="http://schemas.microsoft.com/office/drawing/2014/main" id="{BA4BC887-759F-B915-8DFC-A207DDB1BD9B}"/>
                </a:ext>
              </a:extLst>
            </p:cNvPr>
            <p:cNvCxnSpPr>
              <a:cxnSpLocks/>
            </p:cNvCxnSpPr>
            <p:nvPr/>
          </p:nvCxnSpPr>
          <p:spPr>
            <a:xfrm flipH="1">
              <a:off x="10799182" y="5560128"/>
              <a:ext cx="775505" cy="88696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9D2426E-F7BC-94FE-56FA-60892989E46B}"/>
              </a:ext>
            </a:extLst>
          </p:cNvPr>
          <p:cNvGrpSpPr/>
          <p:nvPr/>
        </p:nvGrpSpPr>
        <p:grpSpPr>
          <a:xfrm>
            <a:off x="10799182" y="3285252"/>
            <a:ext cx="1527862" cy="1256300"/>
            <a:chOff x="10799182" y="5190796"/>
            <a:chExt cx="1527862" cy="1256300"/>
          </a:xfrm>
        </p:grpSpPr>
        <p:sp>
          <p:nvSpPr>
            <p:cNvPr id="47" name="TextBox 46">
              <a:extLst>
                <a:ext uri="{FF2B5EF4-FFF2-40B4-BE49-F238E27FC236}">
                  <a16:creationId xmlns:a16="http://schemas.microsoft.com/office/drawing/2014/main" id="{31332447-0A07-1E7D-3E72-EB0EC6427198}"/>
                </a:ext>
              </a:extLst>
            </p:cNvPr>
            <p:cNvSpPr txBox="1"/>
            <p:nvPr/>
          </p:nvSpPr>
          <p:spPr>
            <a:xfrm>
              <a:off x="11539962" y="5190796"/>
              <a:ext cx="787082" cy="369332"/>
            </a:xfrm>
            <a:prstGeom prst="rect">
              <a:avLst/>
            </a:prstGeom>
            <a:noFill/>
          </p:spPr>
          <p:txBody>
            <a:bodyPr wrap="square" rtlCol="0">
              <a:spAutoFit/>
            </a:bodyPr>
            <a:lstStyle/>
            <a:p>
              <a:r>
                <a:rPr lang="en-US" dirty="0">
                  <a:latin typeface="Lucida Console" panose="020B0609040504020204" pitchFamily="49" charset="0"/>
                  <a:cs typeface="Segoe UI" panose="020B0502040204020203" pitchFamily="34" charset="0"/>
                </a:rPr>
                <a:t>p2</a:t>
              </a:r>
            </a:p>
          </p:txBody>
        </p:sp>
        <p:cxnSp>
          <p:nvCxnSpPr>
            <p:cNvPr id="48" name="Straight Arrow Connector 47">
              <a:extLst>
                <a:ext uri="{FF2B5EF4-FFF2-40B4-BE49-F238E27FC236}">
                  <a16:creationId xmlns:a16="http://schemas.microsoft.com/office/drawing/2014/main" id="{0DD71CD8-44A6-A373-5073-B25E47248277}"/>
                </a:ext>
              </a:extLst>
            </p:cNvPr>
            <p:cNvCxnSpPr>
              <a:cxnSpLocks/>
            </p:cNvCxnSpPr>
            <p:nvPr/>
          </p:nvCxnSpPr>
          <p:spPr>
            <a:xfrm flipH="1">
              <a:off x="10799182" y="5560128"/>
              <a:ext cx="775505" cy="88696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31DF5228-5475-DB80-BCB5-86357F49374D}"/>
              </a:ext>
            </a:extLst>
          </p:cNvPr>
          <p:cNvSpPr txBox="1"/>
          <p:nvPr/>
        </p:nvSpPr>
        <p:spPr>
          <a:xfrm>
            <a:off x="10044100" y="6044766"/>
            <a:ext cx="787081" cy="369332"/>
          </a:xfrm>
          <a:prstGeom prst="rect">
            <a:avLst/>
          </a:prstGeom>
          <a:noFill/>
        </p:spPr>
        <p:txBody>
          <a:bodyPr wrap="square" rtlCol="0">
            <a:spAutoFit/>
          </a:bodyPr>
          <a:lstStyle/>
          <a:p>
            <a:r>
              <a:rPr lang="en-US" dirty="0">
                <a:latin typeface="Lucida Console" panose="020B0609040504020204" pitchFamily="49" charset="0"/>
              </a:rPr>
              <a:t>0x5D</a:t>
            </a:r>
          </a:p>
        </p:txBody>
      </p:sp>
      <p:sp>
        <p:nvSpPr>
          <p:cNvPr id="50" name="TextBox 49">
            <a:extLst>
              <a:ext uri="{FF2B5EF4-FFF2-40B4-BE49-F238E27FC236}">
                <a16:creationId xmlns:a16="http://schemas.microsoft.com/office/drawing/2014/main" id="{11EE86C7-81AD-B2C5-61A7-13A5BE77E4A3}"/>
              </a:ext>
            </a:extLst>
          </p:cNvPr>
          <p:cNvSpPr txBox="1"/>
          <p:nvPr/>
        </p:nvSpPr>
        <p:spPr>
          <a:xfrm>
            <a:off x="10032531" y="5589488"/>
            <a:ext cx="787081" cy="369332"/>
          </a:xfrm>
          <a:prstGeom prst="rect">
            <a:avLst/>
          </a:prstGeom>
          <a:noFill/>
        </p:spPr>
        <p:txBody>
          <a:bodyPr wrap="square" rtlCol="0">
            <a:spAutoFit/>
          </a:bodyPr>
          <a:lstStyle/>
          <a:p>
            <a:r>
              <a:rPr lang="en-US" dirty="0">
                <a:latin typeface="Lucida Console" panose="020B0609040504020204" pitchFamily="49" charset="0"/>
              </a:rPr>
              <a:t>0x9E</a:t>
            </a:r>
          </a:p>
        </p:txBody>
      </p:sp>
      <p:sp>
        <p:nvSpPr>
          <p:cNvPr id="51" name="TextBox 50">
            <a:extLst>
              <a:ext uri="{FF2B5EF4-FFF2-40B4-BE49-F238E27FC236}">
                <a16:creationId xmlns:a16="http://schemas.microsoft.com/office/drawing/2014/main" id="{0249211A-3841-7324-74A0-4808B9CA5C23}"/>
              </a:ext>
            </a:extLst>
          </p:cNvPr>
          <p:cNvSpPr txBox="1"/>
          <p:nvPr/>
        </p:nvSpPr>
        <p:spPr>
          <a:xfrm>
            <a:off x="10044100" y="5112683"/>
            <a:ext cx="787081" cy="369332"/>
          </a:xfrm>
          <a:prstGeom prst="rect">
            <a:avLst/>
          </a:prstGeom>
          <a:noFill/>
        </p:spPr>
        <p:txBody>
          <a:bodyPr wrap="square" rtlCol="0">
            <a:spAutoFit/>
          </a:bodyPr>
          <a:lstStyle/>
          <a:p>
            <a:r>
              <a:rPr lang="en-US" dirty="0">
                <a:latin typeface="Lucida Console" panose="020B0609040504020204" pitchFamily="49" charset="0"/>
              </a:rPr>
              <a:t>0x34</a:t>
            </a:r>
          </a:p>
        </p:txBody>
      </p:sp>
      <p:sp>
        <p:nvSpPr>
          <p:cNvPr id="52" name="TextBox 51">
            <a:extLst>
              <a:ext uri="{FF2B5EF4-FFF2-40B4-BE49-F238E27FC236}">
                <a16:creationId xmlns:a16="http://schemas.microsoft.com/office/drawing/2014/main" id="{1CE39AE7-FA5A-6BBF-BF5A-D0FC140297CC}"/>
              </a:ext>
            </a:extLst>
          </p:cNvPr>
          <p:cNvSpPr txBox="1"/>
          <p:nvPr/>
        </p:nvSpPr>
        <p:spPr>
          <a:xfrm>
            <a:off x="10032531" y="4657405"/>
            <a:ext cx="787081" cy="369332"/>
          </a:xfrm>
          <a:prstGeom prst="rect">
            <a:avLst/>
          </a:prstGeom>
          <a:noFill/>
        </p:spPr>
        <p:txBody>
          <a:bodyPr wrap="square" rtlCol="0">
            <a:spAutoFit/>
          </a:bodyPr>
          <a:lstStyle/>
          <a:p>
            <a:r>
              <a:rPr lang="en-US" dirty="0">
                <a:latin typeface="Lucida Console" panose="020B0609040504020204" pitchFamily="49" charset="0"/>
              </a:rPr>
              <a:t>0x17</a:t>
            </a:r>
          </a:p>
        </p:txBody>
      </p:sp>
      <p:sp>
        <p:nvSpPr>
          <p:cNvPr id="53" name="TextBox 52">
            <a:extLst>
              <a:ext uri="{FF2B5EF4-FFF2-40B4-BE49-F238E27FC236}">
                <a16:creationId xmlns:a16="http://schemas.microsoft.com/office/drawing/2014/main" id="{3269BDF1-E8CA-A239-5857-2AE995D82903}"/>
              </a:ext>
            </a:extLst>
          </p:cNvPr>
          <p:cNvSpPr txBox="1"/>
          <p:nvPr/>
        </p:nvSpPr>
        <p:spPr>
          <a:xfrm>
            <a:off x="10046829" y="4103102"/>
            <a:ext cx="787081" cy="369332"/>
          </a:xfrm>
          <a:prstGeom prst="rect">
            <a:avLst/>
          </a:prstGeom>
          <a:noFill/>
        </p:spPr>
        <p:txBody>
          <a:bodyPr wrap="square" rtlCol="0">
            <a:spAutoFit/>
          </a:bodyPr>
          <a:lstStyle/>
          <a:p>
            <a:r>
              <a:rPr lang="en-US" dirty="0">
                <a:latin typeface="Lucida Console" panose="020B0609040504020204" pitchFamily="49" charset="0"/>
              </a:rPr>
              <a:t>0xCA</a:t>
            </a:r>
          </a:p>
        </p:txBody>
      </p:sp>
      <p:sp>
        <p:nvSpPr>
          <p:cNvPr id="54" name="TextBox 53">
            <a:extLst>
              <a:ext uri="{FF2B5EF4-FFF2-40B4-BE49-F238E27FC236}">
                <a16:creationId xmlns:a16="http://schemas.microsoft.com/office/drawing/2014/main" id="{73CC837F-E861-7CF9-1682-746E43D29E82}"/>
              </a:ext>
            </a:extLst>
          </p:cNvPr>
          <p:cNvSpPr txBox="1"/>
          <p:nvPr/>
        </p:nvSpPr>
        <p:spPr>
          <a:xfrm>
            <a:off x="10035260" y="3647824"/>
            <a:ext cx="787081" cy="369332"/>
          </a:xfrm>
          <a:prstGeom prst="rect">
            <a:avLst/>
          </a:prstGeom>
          <a:noFill/>
        </p:spPr>
        <p:txBody>
          <a:bodyPr wrap="square" rtlCol="0">
            <a:spAutoFit/>
          </a:bodyPr>
          <a:lstStyle/>
          <a:p>
            <a:r>
              <a:rPr lang="en-US" dirty="0">
                <a:latin typeface="Lucida Console" panose="020B0609040504020204" pitchFamily="49" charset="0"/>
              </a:rPr>
              <a:t>0x1A</a:t>
            </a:r>
          </a:p>
        </p:txBody>
      </p:sp>
      <p:sp>
        <p:nvSpPr>
          <p:cNvPr id="55" name="TextBox 54">
            <a:extLst>
              <a:ext uri="{FF2B5EF4-FFF2-40B4-BE49-F238E27FC236}">
                <a16:creationId xmlns:a16="http://schemas.microsoft.com/office/drawing/2014/main" id="{D77A80AF-4F37-5D03-4598-04BA4FBF6E0C}"/>
              </a:ext>
            </a:extLst>
          </p:cNvPr>
          <p:cNvSpPr txBox="1"/>
          <p:nvPr/>
        </p:nvSpPr>
        <p:spPr>
          <a:xfrm>
            <a:off x="10046829" y="3171019"/>
            <a:ext cx="787081" cy="369332"/>
          </a:xfrm>
          <a:prstGeom prst="rect">
            <a:avLst/>
          </a:prstGeom>
          <a:noFill/>
        </p:spPr>
        <p:txBody>
          <a:bodyPr wrap="square" rtlCol="0">
            <a:spAutoFit/>
          </a:bodyPr>
          <a:lstStyle/>
          <a:p>
            <a:r>
              <a:rPr lang="en-US" dirty="0">
                <a:latin typeface="Lucida Console" panose="020B0609040504020204" pitchFamily="49" charset="0"/>
              </a:rPr>
              <a:t>0x04</a:t>
            </a:r>
          </a:p>
        </p:txBody>
      </p:sp>
      <p:sp>
        <p:nvSpPr>
          <p:cNvPr id="56" name="TextBox 55">
            <a:extLst>
              <a:ext uri="{FF2B5EF4-FFF2-40B4-BE49-F238E27FC236}">
                <a16:creationId xmlns:a16="http://schemas.microsoft.com/office/drawing/2014/main" id="{6E01E730-5CC2-3BEF-D53B-65E26321AC93}"/>
              </a:ext>
            </a:extLst>
          </p:cNvPr>
          <p:cNvSpPr txBox="1"/>
          <p:nvPr/>
        </p:nvSpPr>
        <p:spPr>
          <a:xfrm>
            <a:off x="10035260" y="2715741"/>
            <a:ext cx="787081" cy="369332"/>
          </a:xfrm>
          <a:prstGeom prst="rect">
            <a:avLst/>
          </a:prstGeom>
          <a:noFill/>
        </p:spPr>
        <p:txBody>
          <a:bodyPr wrap="square" rtlCol="0">
            <a:spAutoFit/>
          </a:bodyPr>
          <a:lstStyle/>
          <a:p>
            <a:r>
              <a:rPr lang="en-US" dirty="0">
                <a:latin typeface="Lucida Console" panose="020B0609040504020204" pitchFamily="49" charset="0"/>
              </a:rPr>
              <a:t>0x03</a:t>
            </a:r>
          </a:p>
        </p:txBody>
      </p:sp>
    </p:spTree>
    <p:extLst>
      <p:ext uri="{BB962C8B-B14F-4D97-AF65-F5344CB8AC3E}">
        <p14:creationId xmlns:p14="http://schemas.microsoft.com/office/powerpoint/2010/main" val="12497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fade">
                                      <p:cBhvr>
                                        <p:cTn id="10" dur="500"/>
                                        <p:tgtEl>
                                          <p:spTgt spid="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fade">
                                      <p:cBhvr>
                                        <p:cTn id="13" dur="500"/>
                                        <p:tgtEl>
                                          <p:spTgt spid="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26"/>
                                        </p:tgtEl>
                                        <p:attrNameLst>
                                          <p:attrName>r</p:attrName>
                                        </p:attrNameLst>
                                      </p:cBhvr>
                                    </p:animRot>
                                    <p:animRot by="-240000">
                                      <p:cBhvr>
                                        <p:cTn id="24" dur="200" fill="hold">
                                          <p:stCondLst>
                                            <p:cond delay="200"/>
                                          </p:stCondLst>
                                        </p:cTn>
                                        <p:tgtEl>
                                          <p:spTgt spid="26"/>
                                        </p:tgtEl>
                                        <p:attrNameLst>
                                          <p:attrName>r</p:attrName>
                                        </p:attrNameLst>
                                      </p:cBhvr>
                                    </p:animRot>
                                    <p:animRot by="240000">
                                      <p:cBhvr>
                                        <p:cTn id="25" dur="200" fill="hold">
                                          <p:stCondLst>
                                            <p:cond delay="400"/>
                                          </p:stCondLst>
                                        </p:cTn>
                                        <p:tgtEl>
                                          <p:spTgt spid="26"/>
                                        </p:tgtEl>
                                        <p:attrNameLst>
                                          <p:attrName>r</p:attrName>
                                        </p:attrNameLst>
                                      </p:cBhvr>
                                    </p:animRot>
                                    <p:animRot by="-240000">
                                      <p:cBhvr>
                                        <p:cTn id="26" dur="200" fill="hold">
                                          <p:stCondLst>
                                            <p:cond delay="600"/>
                                          </p:stCondLst>
                                        </p:cTn>
                                        <p:tgtEl>
                                          <p:spTgt spid="26"/>
                                        </p:tgtEl>
                                        <p:attrNameLst>
                                          <p:attrName>r</p:attrName>
                                        </p:attrNameLst>
                                      </p:cBhvr>
                                    </p:animRot>
                                    <p:animRot by="120000">
                                      <p:cBhvr>
                                        <p:cTn id="27" dur="200" fill="hold">
                                          <p:stCondLst>
                                            <p:cond delay="800"/>
                                          </p:stCondLst>
                                        </p:cTn>
                                        <p:tgtEl>
                                          <p:spTgt spid="26"/>
                                        </p:tgtEl>
                                        <p:attrNameLst>
                                          <p:attrName>r</p:attrName>
                                        </p:attrNameLst>
                                      </p:cBhvr>
                                    </p:animRot>
                                  </p:childTnLst>
                                </p:cTn>
                              </p:par>
                              <p:par>
                                <p:cTn id="28" presetID="32" presetClass="emph" presetSubtype="0" fill="hold" grpId="1" nodeType="withEffect">
                                  <p:stCondLst>
                                    <p:cond delay="0"/>
                                  </p:stCondLst>
                                  <p:childTnLst>
                                    <p:animRot by="120000">
                                      <p:cBhvr>
                                        <p:cTn id="29" dur="100" fill="hold">
                                          <p:stCondLst>
                                            <p:cond delay="0"/>
                                          </p:stCondLst>
                                        </p:cTn>
                                        <p:tgtEl>
                                          <p:spTgt spid="4"/>
                                        </p:tgtEl>
                                        <p:attrNameLst>
                                          <p:attrName>r</p:attrName>
                                        </p:attrNameLst>
                                      </p:cBhvr>
                                    </p:animRot>
                                    <p:animRot by="-240000">
                                      <p:cBhvr>
                                        <p:cTn id="30" dur="200" fill="hold">
                                          <p:stCondLst>
                                            <p:cond delay="200"/>
                                          </p:stCondLst>
                                        </p:cTn>
                                        <p:tgtEl>
                                          <p:spTgt spid="4"/>
                                        </p:tgtEl>
                                        <p:attrNameLst>
                                          <p:attrName>r</p:attrName>
                                        </p:attrNameLst>
                                      </p:cBhvr>
                                    </p:animRot>
                                    <p:animRot by="240000">
                                      <p:cBhvr>
                                        <p:cTn id="31" dur="200" fill="hold">
                                          <p:stCondLst>
                                            <p:cond delay="400"/>
                                          </p:stCondLst>
                                        </p:cTn>
                                        <p:tgtEl>
                                          <p:spTgt spid="4"/>
                                        </p:tgtEl>
                                        <p:attrNameLst>
                                          <p:attrName>r</p:attrName>
                                        </p:attrNameLst>
                                      </p:cBhvr>
                                    </p:animRot>
                                    <p:animRot by="-240000">
                                      <p:cBhvr>
                                        <p:cTn id="32" dur="200" fill="hold">
                                          <p:stCondLst>
                                            <p:cond delay="600"/>
                                          </p:stCondLst>
                                        </p:cTn>
                                        <p:tgtEl>
                                          <p:spTgt spid="4"/>
                                        </p:tgtEl>
                                        <p:attrNameLst>
                                          <p:attrName>r</p:attrName>
                                        </p:attrNameLst>
                                      </p:cBhvr>
                                    </p:animRot>
                                    <p:animRot by="120000">
                                      <p:cBhvr>
                                        <p:cTn id="33" dur="200" fill="hold">
                                          <p:stCondLst>
                                            <p:cond delay="800"/>
                                          </p:stCondLst>
                                        </p:cTn>
                                        <p:tgtEl>
                                          <p:spTgt spid="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xEl>
                                              <p:pRg st="3" end="3"/>
                                            </p:txEl>
                                          </p:spTgt>
                                        </p:tgtEl>
                                        <p:attrNameLst>
                                          <p:attrName>style.visibility</p:attrName>
                                        </p:attrNameLst>
                                      </p:cBhvr>
                                      <p:to>
                                        <p:strVal val="visible"/>
                                      </p:to>
                                    </p:set>
                                    <p:animEffect transition="in" filter="fade">
                                      <p:cBhvr>
                                        <p:cTn id="38" dur="500"/>
                                        <p:tgtEl>
                                          <p:spTgt spid="23">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animEffect transition="in" filter="fade">
                                      <p:cBhvr>
                                        <p:cTn id="41" dur="500"/>
                                        <p:tgtEl>
                                          <p:spTgt spid="23">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animEffect transition="in" filter="fade">
                                      <p:cBhvr>
                                        <p:cTn id="44" dur="500"/>
                                        <p:tgtEl>
                                          <p:spTgt spid="2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32" presetClass="emph" presetSubtype="0" fill="hold" nodeType="withEffect">
                                  <p:stCondLst>
                                    <p:cond delay="0"/>
                                  </p:stCondLst>
                                  <p:childTnLst>
                                    <p:animRot by="120000">
                                      <p:cBhvr>
                                        <p:cTn id="51" dur="100" fill="hold">
                                          <p:stCondLst>
                                            <p:cond delay="0"/>
                                          </p:stCondLst>
                                        </p:cTn>
                                        <p:tgtEl>
                                          <p:spTgt spid="39"/>
                                        </p:tgtEl>
                                        <p:attrNameLst>
                                          <p:attrName>r</p:attrName>
                                        </p:attrNameLst>
                                      </p:cBhvr>
                                    </p:animRot>
                                    <p:animRot by="-240000">
                                      <p:cBhvr>
                                        <p:cTn id="52" dur="200" fill="hold">
                                          <p:stCondLst>
                                            <p:cond delay="200"/>
                                          </p:stCondLst>
                                        </p:cTn>
                                        <p:tgtEl>
                                          <p:spTgt spid="39"/>
                                        </p:tgtEl>
                                        <p:attrNameLst>
                                          <p:attrName>r</p:attrName>
                                        </p:attrNameLst>
                                      </p:cBhvr>
                                    </p:animRot>
                                    <p:animRot by="240000">
                                      <p:cBhvr>
                                        <p:cTn id="53" dur="200" fill="hold">
                                          <p:stCondLst>
                                            <p:cond delay="400"/>
                                          </p:stCondLst>
                                        </p:cTn>
                                        <p:tgtEl>
                                          <p:spTgt spid="39"/>
                                        </p:tgtEl>
                                        <p:attrNameLst>
                                          <p:attrName>r</p:attrName>
                                        </p:attrNameLst>
                                      </p:cBhvr>
                                    </p:animRot>
                                    <p:animRot by="-240000">
                                      <p:cBhvr>
                                        <p:cTn id="54" dur="200" fill="hold">
                                          <p:stCondLst>
                                            <p:cond delay="600"/>
                                          </p:stCondLst>
                                        </p:cTn>
                                        <p:tgtEl>
                                          <p:spTgt spid="39"/>
                                        </p:tgtEl>
                                        <p:attrNameLst>
                                          <p:attrName>r</p:attrName>
                                        </p:attrNameLst>
                                      </p:cBhvr>
                                    </p:animRot>
                                    <p:animRot by="120000">
                                      <p:cBhvr>
                                        <p:cTn id="55" dur="200" fill="hold">
                                          <p:stCondLst>
                                            <p:cond delay="800"/>
                                          </p:stCondLst>
                                        </p:cTn>
                                        <p:tgtEl>
                                          <p:spTgt spid="39"/>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childTnLst>
                                </p:cTn>
                              </p:par>
                            </p:childTnLst>
                          </p:cTn>
                        </p:par>
                        <p:par>
                          <p:cTn id="61" fill="hold">
                            <p:stCondLst>
                              <p:cond delay="300"/>
                            </p:stCondLst>
                            <p:childTnLst>
                              <p:par>
                                <p:cTn id="62" presetID="10" presetClass="entr" presetSubtype="0"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300"/>
                                        <p:tgtEl>
                                          <p:spTgt spid="5"/>
                                        </p:tgtEl>
                                      </p:cBhvr>
                                    </p:animEffect>
                                  </p:childTnLst>
                                </p:cTn>
                              </p:par>
                            </p:childTnLst>
                          </p:cTn>
                        </p:par>
                        <p:par>
                          <p:cTn id="65" fill="hold">
                            <p:stCondLst>
                              <p:cond delay="600"/>
                            </p:stCondLst>
                            <p:childTnLst>
                              <p:par>
                                <p:cTn id="66" presetID="1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300"/>
                                        <p:tgtEl>
                                          <p:spTgt spid="8"/>
                                        </p:tgtEl>
                                      </p:cBhvr>
                                    </p:animEffect>
                                  </p:childTnLst>
                                </p:cTn>
                              </p:par>
                            </p:childTnLst>
                          </p:cTn>
                        </p:par>
                        <p:par>
                          <p:cTn id="69" fill="hold">
                            <p:stCondLst>
                              <p:cond delay="900"/>
                            </p:stCondLst>
                            <p:childTnLst>
                              <p:par>
                                <p:cTn id="70" presetID="10"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300"/>
                                        <p:tgtEl>
                                          <p:spTgt spid="9"/>
                                        </p:tgtEl>
                                      </p:cBhvr>
                                    </p:animEffect>
                                  </p:childTnLst>
                                </p:cTn>
                              </p:par>
                            </p:childTnLst>
                          </p:cTn>
                        </p:par>
                        <p:par>
                          <p:cTn id="73" fill="hold">
                            <p:stCondLst>
                              <p:cond delay="1200"/>
                            </p:stCondLst>
                            <p:childTnLst>
                              <p:par>
                                <p:cTn id="74" presetID="10" presetClass="entr" presetSubtype="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300"/>
                                        <p:tgtEl>
                                          <p:spTgt spid="10"/>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300"/>
                                        <p:tgtEl>
                                          <p:spTgt spid="11"/>
                                        </p:tgtEl>
                                      </p:cBhvr>
                                    </p:animEffect>
                                  </p:childTnLst>
                                </p:cTn>
                              </p:par>
                            </p:childTnLst>
                          </p:cTn>
                        </p:par>
                        <p:par>
                          <p:cTn id="81" fill="hold">
                            <p:stCondLst>
                              <p:cond delay="1800"/>
                            </p:stCondLst>
                            <p:childTnLst>
                              <p:par>
                                <p:cTn id="82" presetID="10" presetClass="entr" presetSubtype="0"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300"/>
                                        <p:tgtEl>
                                          <p:spTgt spid="12"/>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300"/>
                                        <p:tgtEl>
                                          <p:spTgt spid="13"/>
                                        </p:tgtEl>
                                      </p:cBhvr>
                                    </p:animEffect>
                                  </p:childTnLst>
                                </p:cTn>
                              </p:par>
                            </p:childTnLst>
                          </p:cTn>
                        </p:par>
                        <p:par>
                          <p:cTn id="89" fill="hold">
                            <p:stCondLst>
                              <p:cond delay="2400"/>
                            </p:stCondLst>
                            <p:childTnLst>
                              <p:par>
                                <p:cTn id="90" presetID="42" presetClass="path" presetSubtype="0" accel="50000" decel="50000" fill="hold" nodeType="afterEffect">
                                  <p:stCondLst>
                                    <p:cond delay="0"/>
                                  </p:stCondLst>
                                  <p:childTnLst>
                                    <p:animMotion origin="layout" path="M -2.91667E-6 4.44444E-6 L -0.00273 -0.5669 " pathEditMode="relative" rAng="0" ptsTypes="AA">
                                      <p:cBhvr>
                                        <p:cTn id="91" dur="1000" fill="hold"/>
                                        <p:tgtEl>
                                          <p:spTgt spid="26"/>
                                        </p:tgtEl>
                                        <p:attrNameLst>
                                          <p:attrName>ppt_x</p:attrName>
                                          <p:attrName>ppt_y</p:attrName>
                                        </p:attrNameLst>
                                      </p:cBhvr>
                                      <p:rCtr x="-143" y="-28356"/>
                                    </p:animMotion>
                                  </p:childTnLst>
                                </p:cTn>
                              </p:par>
                            </p:childTnLst>
                          </p:cTn>
                        </p:par>
                      </p:childTnLst>
                    </p:cTn>
                  </p:par>
                  <p:par>
                    <p:cTn id="92" fill="hold">
                      <p:stCondLst>
                        <p:cond delay="indefinite"/>
                      </p:stCondLst>
                      <p:childTnLst>
                        <p:par>
                          <p:cTn id="93" fill="hold">
                            <p:stCondLst>
                              <p:cond delay="0"/>
                            </p:stCondLst>
                            <p:childTnLst>
                              <p:par>
                                <p:cTn id="94" presetID="19" presetClass="emph" presetSubtype="0" fill="hold" grpId="1" nodeType="clickEffect">
                                  <p:stCondLst>
                                    <p:cond delay="0"/>
                                  </p:stCondLst>
                                  <p:childTnLst>
                                    <p:animClr clrSpc="rgb" dir="cw">
                                      <p:cBhvr override="childStyle">
                                        <p:cTn id="95" dur="500" fill="hold"/>
                                        <p:tgtEl>
                                          <p:spTgt spid="3"/>
                                        </p:tgtEl>
                                        <p:attrNameLst>
                                          <p:attrName>style.color</p:attrName>
                                        </p:attrNameLst>
                                      </p:cBhvr>
                                      <p:to>
                                        <a:srgbClr val="FFFF00"/>
                                      </p:to>
                                    </p:animClr>
                                    <p:animClr clrSpc="rgb" dir="cw">
                                      <p:cBhvr>
                                        <p:cTn id="96" dur="500" fill="hold"/>
                                        <p:tgtEl>
                                          <p:spTgt spid="3"/>
                                        </p:tgtEl>
                                        <p:attrNameLst>
                                          <p:attrName>fillcolor</p:attrName>
                                        </p:attrNameLst>
                                      </p:cBhvr>
                                      <p:to>
                                        <a:srgbClr val="FFFF00"/>
                                      </p:to>
                                    </p:animClr>
                                    <p:set>
                                      <p:cBhvr>
                                        <p:cTn id="97" dur="500" fill="hold"/>
                                        <p:tgtEl>
                                          <p:spTgt spid="3"/>
                                        </p:tgtEl>
                                        <p:attrNameLst>
                                          <p:attrName>fill.type</p:attrName>
                                        </p:attrNameLst>
                                      </p:cBhvr>
                                      <p:to>
                                        <p:strVal val="solid"/>
                                      </p:to>
                                    </p:set>
                                    <p:set>
                                      <p:cBhvr>
                                        <p:cTn id="98" dur="500" fill="hold"/>
                                        <p:tgtEl>
                                          <p:spTgt spid="3"/>
                                        </p:tgtEl>
                                        <p:attrNameLst>
                                          <p:attrName>fill.on</p:attrName>
                                        </p:attrNameLst>
                                      </p:cBhvr>
                                      <p:to>
                                        <p:strVal val="true"/>
                                      </p:to>
                                    </p:set>
                                  </p:childTnLst>
                                </p:cTn>
                              </p:par>
                              <p:par>
                                <p:cTn id="99" presetID="19" presetClass="emph" presetSubtype="0" fill="hold" grpId="1" nodeType="withEffect">
                                  <p:stCondLst>
                                    <p:cond delay="0"/>
                                  </p:stCondLst>
                                  <p:childTnLst>
                                    <p:animClr clrSpc="rgb" dir="cw">
                                      <p:cBhvr override="childStyle">
                                        <p:cTn id="100" dur="500" fill="hold"/>
                                        <p:tgtEl>
                                          <p:spTgt spid="5"/>
                                        </p:tgtEl>
                                        <p:attrNameLst>
                                          <p:attrName>style.color</p:attrName>
                                        </p:attrNameLst>
                                      </p:cBhvr>
                                      <p:to>
                                        <a:srgbClr val="FFFF00"/>
                                      </p:to>
                                    </p:animClr>
                                    <p:animClr clrSpc="rgb" dir="cw">
                                      <p:cBhvr>
                                        <p:cTn id="101" dur="500" fill="hold"/>
                                        <p:tgtEl>
                                          <p:spTgt spid="5"/>
                                        </p:tgtEl>
                                        <p:attrNameLst>
                                          <p:attrName>fillcolor</p:attrName>
                                        </p:attrNameLst>
                                      </p:cBhvr>
                                      <p:to>
                                        <a:srgbClr val="FFFF00"/>
                                      </p:to>
                                    </p:animClr>
                                    <p:set>
                                      <p:cBhvr>
                                        <p:cTn id="102" dur="500" fill="hold"/>
                                        <p:tgtEl>
                                          <p:spTgt spid="5"/>
                                        </p:tgtEl>
                                        <p:attrNameLst>
                                          <p:attrName>fill.type</p:attrName>
                                        </p:attrNameLst>
                                      </p:cBhvr>
                                      <p:to>
                                        <p:strVal val="solid"/>
                                      </p:to>
                                    </p:set>
                                    <p:set>
                                      <p:cBhvr>
                                        <p:cTn id="103" dur="500" fill="hold"/>
                                        <p:tgtEl>
                                          <p:spTgt spid="5"/>
                                        </p:tgtEl>
                                        <p:attrNameLst>
                                          <p:attrName>fill.on</p:attrName>
                                        </p:attrNameLst>
                                      </p:cBhvr>
                                      <p:to>
                                        <p:strVal val="true"/>
                                      </p:to>
                                    </p:set>
                                  </p:childTnLst>
                                </p:cTn>
                              </p:par>
                              <p:par>
                                <p:cTn id="104" presetID="19" presetClass="emph" presetSubtype="0" fill="hold" grpId="1" nodeType="withEffect">
                                  <p:stCondLst>
                                    <p:cond delay="0"/>
                                  </p:stCondLst>
                                  <p:childTnLst>
                                    <p:animClr clrSpc="rgb" dir="cw">
                                      <p:cBhvr override="childStyle">
                                        <p:cTn id="105" dur="500" fill="hold"/>
                                        <p:tgtEl>
                                          <p:spTgt spid="8"/>
                                        </p:tgtEl>
                                        <p:attrNameLst>
                                          <p:attrName>style.color</p:attrName>
                                        </p:attrNameLst>
                                      </p:cBhvr>
                                      <p:to>
                                        <a:srgbClr val="FFFF00"/>
                                      </p:to>
                                    </p:animClr>
                                    <p:animClr clrSpc="rgb" dir="cw">
                                      <p:cBhvr>
                                        <p:cTn id="106" dur="500" fill="hold"/>
                                        <p:tgtEl>
                                          <p:spTgt spid="8"/>
                                        </p:tgtEl>
                                        <p:attrNameLst>
                                          <p:attrName>fillcolor</p:attrName>
                                        </p:attrNameLst>
                                      </p:cBhvr>
                                      <p:to>
                                        <a:srgbClr val="FFFF00"/>
                                      </p:to>
                                    </p:animClr>
                                    <p:set>
                                      <p:cBhvr>
                                        <p:cTn id="107" dur="500" fill="hold"/>
                                        <p:tgtEl>
                                          <p:spTgt spid="8"/>
                                        </p:tgtEl>
                                        <p:attrNameLst>
                                          <p:attrName>fill.type</p:attrName>
                                        </p:attrNameLst>
                                      </p:cBhvr>
                                      <p:to>
                                        <p:strVal val="solid"/>
                                      </p:to>
                                    </p:set>
                                    <p:set>
                                      <p:cBhvr>
                                        <p:cTn id="108" dur="500" fill="hold"/>
                                        <p:tgtEl>
                                          <p:spTgt spid="8"/>
                                        </p:tgtEl>
                                        <p:attrNameLst>
                                          <p:attrName>fill.on</p:attrName>
                                        </p:attrNameLst>
                                      </p:cBhvr>
                                      <p:to>
                                        <p:strVal val="true"/>
                                      </p:to>
                                    </p:set>
                                  </p:childTnLst>
                                </p:cTn>
                              </p:par>
                              <p:par>
                                <p:cTn id="109" presetID="19" presetClass="emph" presetSubtype="0" fill="hold" grpId="1" nodeType="withEffect">
                                  <p:stCondLst>
                                    <p:cond delay="0"/>
                                  </p:stCondLst>
                                  <p:childTnLst>
                                    <p:animClr clrSpc="rgb" dir="cw">
                                      <p:cBhvr override="childStyle">
                                        <p:cTn id="110" dur="500" fill="hold"/>
                                        <p:tgtEl>
                                          <p:spTgt spid="9"/>
                                        </p:tgtEl>
                                        <p:attrNameLst>
                                          <p:attrName>style.color</p:attrName>
                                        </p:attrNameLst>
                                      </p:cBhvr>
                                      <p:to>
                                        <a:srgbClr val="FFFF00"/>
                                      </p:to>
                                    </p:animClr>
                                    <p:animClr clrSpc="rgb" dir="cw">
                                      <p:cBhvr>
                                        <p:cTn id="111" dur="500" fill="hold"/>
                                        <p:tgtEl>
                                          <p:spTgt spid="9"/>
                                        </p:tgtEl>
                                        <p:attrNameLst>
                                          <p:attrName>fillcolor</p:attrName>
                                        </p:attrNameLst>
                                      </p:cBhvr>
                                      <p:to>
                                        <a:srgbClr val="FFFF00"/>
                                      </p:to>
                                    </p:animClr>
                                    <p:set>
                                      <p:cBhvr>
                                        <p:cTn id="112" dur="500" fill="hold"/>
                                        <p:tgtEl>
                                          <p:spTgt spid="9"/>
                                        </p:tgtEl>
                                        <p:attrNameLst>
                                          <p:attrName>fill.type</p:attrName>
                                        </p:attrNameLst>
                                      </p:cBhvr>
                                      <p:to>
                                        <p:strVal val="solid"/>
                                      </p:to>
                                    </p:set>
                                    <p:set>
                                      <p:cBhvr>
                                        <p:cTn id="113" dur="500" fill="hold"/>
                                        <p:tgtEl>
                                          <p:spTgt spid="9"/>
                                        </p:tgtEl>
                                        <p:attrNameLst>
                                          <p:attrName>fill.on</p:attrName>
                                        </p:attrNameLst>
                                      </p:cBhvr>
                                      <p:to>
                                        <p:strVal val="true"/>
                                      </p:to>
                                    </p:se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par>
                                <p:cTn id="118" presetID="32" presetClass="emph" presetSubtype="0" fill="hold" nodeType="withEffect">
                                  <p:stCondLst>
                                    <p:cond delay="0"/>
                                  </p:stCondLst>
                                  <p:childTnLst>
                                    <p:animRot by="120000">
                                      <p:cBhvr>
                                        <p:cTn id="119" dur="100" fill="hold">
                                          <p:stCondLst>
                                            <p:cond delay="0"/>
                                          </p:stCondLst>
                                        </p:cTn>
                                        <p:tgtEl>
                                          <p:spTgt spid="45"/>
                                        </p:tgtEl>
                                        <p:attrNameLst>
                                          <p:attrName>r</p:attrName>
                                        </p:attrNameLst>
                                      </p:cBhvr>
                                    </p:animRot>
                                    <p:animRot by="-240000">
                                      <p:cBhvr>
                                        <p:cTn id="120" dur="200" fill="hold">
                                          <p:stCondLst>
                                            <p:cond delay="200"/>
                                          </p:stCondLst>
                                        </p:cTn>
                                        <p:tgtEl>
                                          <p:spTgt spid="45"/>
                                        </p:tgtEl>
                                        <p:attrNameLst>
                                          <p:attrName>r</p:attrName>
                                        </p:attrNameLst>
                                      </p:cBhvr>
                                    </p:animRot>
                                    <p:animRot by="240000">
                                      <p:cBhvr>
                                        <p:cTn id="121" dur="200" fill="hold">
                                          <p:stCondLst>
                                            <p:cond delay="400"/>
                                          </p:stCondLst>
                                        </p:cTn>
                                        <p:tgtEl>
                                          <p:spTgt spid="45"/>
                                        </p:tgtEl>
                                        <p:attrNameLst>
                                          <p:attrName>r</p:attrName>
                                        </p:attrNameLst>
                                      </p:cBhvr>
                                    </p:animRot>
                                    <p:animRot by="-240000">
                                      <p:cBhvr>
                                        <p:cTn id="122" dur="200" fill="hold">
                                          <p:stCondLst>
                                            <p:cond delay="600"/>
                                          </p:stCondLst>
                                        </p:cTn>
                                        <p:tgtEl>
                                          <p:spTgt spid="45"/>
                                        </p:tgtEl>
                                        <p:attrNameLst>
                                          <p:attrName>r</p:attrName>
                                        </p:attrNameLst>
                                      </p:cBhvr>
                                    </p:animRot>
                                    <p:animRot by="120000">
                                      <p:cBhvr>
                                        <p:cTn id="123" dur="200" fill="hold">
                                          <p:stCondLst>
                                            <p:cond delay="800"/>
                                          </p:stCondLst>
                                        </p:cTn>
                                        <p:tgtEl>
                                          <p:spTgt spid="45"/>
                                        </p:tgtEl>
                                        <p:attrNameLst>
                                          <p:attrName>r</p:attrName>
                                        </p:attrNameLst>
                                      </p:cBhvr>
                                    </p:animRo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3">
                                            <p:txEl>
                                              <p:pRg st="6" end="6"/>
                                            </p:txEl>
                                          </p:spTgt>
                                        </p:tgtEl>
                                        <p:attrNameLst>
                                          <p:attrName>style.visibility</p:attrName>
                                        </p:attrNameLst>
                                      </p:cBhvr>
                                      <p:to>
                                        <p:strVal val="visible"/>
                                      </p:to>
                                    </p:set>
                                    <p:animEffect transition="in" filter="fade">
                                      <p:cBhvr>
                                        <p:cTn id="128" dur="500"/>
                                        <p:tgtEl>
                                          <p:spTgt spid="23">
                                            <p:txEl>
                                              <p:pRg st="6" end="6"/>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9" presetClass="emph" presetSubtype="0" fill="hold" grpId="1" nodeType="clickEffect">
                                  <p:stCondLst>
                                    <p:cond delay="0"/>
                                  </p:stCondLst>
                                  <p:childTnLst>
                                    <p:animClr clrSpc="rgb" dir="cw">
                                      <p:cBhvr override="childStyle">
                                        <p:cTn id="132" dur="500" fill="hold"/>
                                        <p:tgtEl>
                                          <p:spTgt spid="10"/>
                                        </p:tgtEl>
                                        <p:attrNameLst>
                                          <p:attrName>style.color</p:attrName>
                                        </p:attrNameLst>
                                      </p:cBhvr>
                                      <p:to>
                                        <a:srgbClr val="FFFF00"/>
                                      </p:to>
                                    </p:animClr>
                                    <p:animClr clrSpc="rgb" dir="cw">
                                      <p:cBhvr>
                                        <p:cTn id="133" dur="500" fill="hold"/>
                                        <p:tgtEl>
                                          <p:spTgt spid="10"/>
                                        </p:tgtEl>
                                        <p:attrNameLst>
                                          <p:attrName>fillcolor</p:attrName>
                                        </p:attrNameLst>
                                      </p:cBhvr>
                                      <p:to>
                                        <a:srgbClr val="FFFF00"/>
                                      </p:to>
                                    </p:animClr>
                                    <p:set>
                                      <p:cBhvr>
                                        <p:cTn id="134" dur="500" fill="hold"/>
                                        <p:tgtEl>
                                          <p:spTgt spid="10"/>
                                        </p:tgtEl>
                                        <p:attrNameLst>
                                          <p:attrName>fill.type</p:attrName>
                                        </p:attrNameLst>
                                      </p:cBhvr>
                                      <p:to>
                                        <p:strVal val="solid"/>
                                      </p:to>
                                    </p:set>
                                    <p:set>
                                      <p:cBhvr>
                                        <p:cTn id="135" dur="500" fill="hold"/>
                                        <p:tgtEl>
                                          <p:spTgt spid="10"/>
                                        </p:tgtEl>
                                        <p:attrNameLst>
                                          <p:attrName>fill.on</p:attrName>
                                        </p:attrNameLst>
                                      </p:cBhvr>
                                      <p:to>
                                        <p:strVal val="true"/>
                                      </p:to>
                                    </p:set>
                                  </p:childTnLst>
                                </p:cTn>
                              </p:par>
                              <p:par>
                                <p:cTn id="136" presetID="19" presetClass="emph" presetSubtype="0" fill="hold" grpId="1" nodeType="withEffect">
                                  <p:stCondLst>
                                    <p:cond delay="0"/>
                                  </p:stCondLst>
                                  <p:childTnLst>
                                    <p:animClr clrSpc="rgb" dir="cw">
                                      <p:cBhvr override="childStyle">
                                        <p:cTn id="137" dur="500" fill="hold"/>
                                        <p:tgtEl>
                                          <p:spTgt spid="11"/>
                                        </p:tgtEl>
                                        <p:attrNameLst>
                                          <p:attrName>style.color</p:attrName>
                                        </p:attrNameLst>
                                      </p:cBhvr>
                                      <p:to>
                                        <a:srgbClr val="FFFF00"/>
                                      </p:to>
                                    </p:animClr>
                                    <p:animClr clrSpc="rgb" dir="cw">
                                      <p:cBhvr>
                                        <p:cTn id="138" dur="500" fill="hold"/>
                                        <p:tgtEl>
                                          <p:spTgt spid="11"/>
                                        </p:tgtEl>
                                        <p:attrNameLst>
                                          <p:attrName>fillcolor</p:attrName>
                                        </p:attrNameLst>
                                      </p:cBhvr>
                                      <p:to>
                                        <a:srgbClr val="FFFF00"/>
                                      </p:to>
                                    </p:animClr>
                                    <p:set>
                                      <p:cBhvr>
                                        <p:cTn id="139" dur="500" fill="hold"/>
                                        <p:tgtEl>
                                          <p:spTgt spid="11"/>
                                        </p:tgtEl>
                                        <p:attrNameLst>
                                          <p:attrName>fill.type</p:attrName>
                                        </p:attrNameLst>
                                      </p:cBhvr>
                                      <p:to>
                                        <p:strVal val="solid"/>
                                      </p:to>
                                    </p:set>
                                    <p:set>
                                      <p:cBhvr>
                                        <p:cTn id="140" dur="500" fill="hold"/>
                                        <p:tgtEl>
                                          <p:spTgt spid="11"/>
                                        </p:tgtEl>
                                        <p:attrNameLst>
                                          <p:attrName>fill.on</p:attrName>
                                        </p:attrNameLst>
                                      </p:cBhvr>
                                      <p:to>
                                        <p:strVal val="true"/>
                                      </p:to>
                                    </p:set>
                                  </p:childTnLst>
                                </p:cTn>
                              </p:par>
                              <p:par>
                                <p:cTn id="141" presetID="19" presetClass="emph" presetSubtype="0" fill="hold" grpId="1" nodeType="withEffect">
                                  <p:stCondLst>
                                    <p:cond delay="0"/>
                                  </p:stCondLst>
                                  <p:childTnLst>
                                    <p:animClr clrSpc="rgb" dir="cw">
                                      <p:cBhvr override="childStyle">
                                        <p:cTn id="142" dur="500" fill="hold"/>
                                        <p:tgtEl>
                                          <p:spTgt spid="12"/>
                                        </p:tgtEl>
                                        <p:attrNameLst>
                                          <p:attrName>style.color</p:attrName>
                                        </p:attrNameLst>
                                      </p:cBhvr>
                                      <p:to>
                                        <a:srgbClr val="FFFF00"/>
                                      </p:to>
                                    </p:animClr>
                                    <p:animClr clrSpc="rgb" dir="cw">
                                      <p:cBhvr>
                                        <p:cTn id="143" dur="500" fill="hold"/>
                                        <p:tgtEl>
                                          <p:spTgt spid="12"/>
                                        </p:tgtEl>
                                        <p:attrNameLst>
                                          <p:attrName>fillcolor</p:attrName>
                                        </p:attrNameLst>
                                      </p:cBhvr>
                                      <p:to>
                                        <a:srgbClr val="FFFF00"/>
                                      </p:to>
                                    </p:animClr>
                                    <p:set>
                                      <p:cBhvr>
                                        <p:cTn id="144" dur="500" fill="hold"/>
                                        <p:tgtEl>
                                          <p:spTgt spid="12"/>
                                        </p:tgtEl>
                                        <p:attrNameLst>
                                          <p:attrName>fill.type</p:attrName>
                                        </p:attrNameLst>
                                      </p:cBhvr>
                                      <p:to>
                                        <p:strVal val="solid"/>
                                      </p:to>
                                    </p:set>
                                    <p:set>
                                      <p:cBhvr>
                                        <p:cTn id="145" dur="500" fill="hold"/>
                                        <p:tgtEl>
                                          <p:spTgt spid="12"/>
                                        </p:tgtEl>
                                        <p:attrNameLst>
                                          <p:attrName>fill.on</p:attrName>
                                        </p:attrNameLst>
                                      </p:cBhvr>
                                      <p:to>
                                        <p:strVal val="true"/>
                                      </p:to>
                                    </p:set>
                                  </p:childTnLst>
                                </p:cTn>
                              </p:par>
                              <p:par>
                                <p:cTn id="146" presetID="19" presetClass="emph" presetSubtype="0" fill="hold" grpId="1" nodeType="withEffect">
                                  <p:stCondLst>
                                    <p:cond delay="0"/>
                                  </p:stCondLst>
                                  <p:childTnLst>
                                    <p:animClr clrSpc="rgb" dir="cw">
                                      <p:cBhvr override="childStyle">
                                        <p:cTn id="147" dur="500" fill="hold"/>
                                        <p:tgtEl>
                                          <p:spTgt spid="13"/>
                                        </p:tgtEl>
                                        <p:attrNameLst>
                                          <p:attrName>style.color</p:attrName>
                                        </p:attrNameLst>
                                      </p:cBhvr>
                                      <p:to>
                                        <a:srgbClr val="FFFF00"/>
                                      </p:to>
                                    </p:animClr>
                                    <p:animClr clrSpc="rgb" dir="cw">
                                      <p:cBhvr>
                                        <p:cTn id="148" dur="500" fill="hold"/>
                                        <p:tgtEl>
                                          <p:spTgt spid="13"/>
                                        </p:tgtEl>
                                        <p:attrNameLst>
                                          <p:attrName>fillcolor</p:attrName>
                                        </p:attrNameLst>
                                      </p:cBhvr>
                                      <p:to>
                                        <a:srgbClr val="FFFF00"/>
                                      </p:to>
                                    </p:animClr>
                                    <p:set>
                                      <p:cBhvr>
                                        <p:cTn id="149" dur="500" fill="hold"/>
                                        <p:tgtEl>
                                          <p:spTgt spid="13"/>
                                        </p:tgtEl>
                                        <p:attrNameLst>
                                          <p:attrName>fill.type</p:attrName>
                                        </p:attrNameLst>
                                      </p:cBhvr>
                                      <p:to>
                                        <p:strVal val="solid"/>
                                      </p:to>
                                    </p:set>
                                    <p:set>
                                      <p:cBhvr>
                                        <p:cTn id="150" dur="500" fill="hold"/>
                                        <p:tgtEl>
                                          <p:spTgt spid="13"/>
                                        </p:tgtEl>
                                        <p:attrNameLst>
                                          <p:attrName>fill.on</p:attrName>
                                        </p:attrNameLst>
                                      </p:cBhvr>
                                      <p:to>
                                        <p:strVal val="true"/>
                                      </p:to>
                                    </p:set>
                                  </p:childTnLst>
                                </p:cTn>
                              </p:par>
                            </p:childTnLst>
                          </p:cTn>
                        </p:par>
                        <p:par>
                          <p:cTn id="151" fill="hold">
                            <p:stCondLst>
                              <p:cond delay="500"/>
                            </p:stCondLst>
                            <p:childTnLst>
                              <p:par>
                                <p:cTn id="152" presetID="10" presetClass="entr" presetSubtype="0" fill="hold" nodeType="afterEffect">
                                  <p:stCondLst>
                                    <p:cond delay="0"/>
                                  </p:stCondLst>
                                  <p:childTnLst>
                                    <p:set>
                                      <p:cBhvr>
                                        <p:cTn id="153" dur="1" fill="hold">
                                          <p:stCondLst>
                                            <p:cond delay="0"/>
                                          </p:stCondLst>
                                        </p:cTn>
                                        <p:tgtEl>
                                          <p:spTgt spid="46"/>
                                        </p:tgtEl>
                                        <p:attrNameLst>
                                          <p:attrName>style.visibility</p:attrName>
                                        </p:attrNameLst>
                                      </p:cBhvr>
                                      <p:to>
                                        <p:strVal val="visible"/>
                                      </p:to>
                                    </p:set>
                                    <p:animEffect transition="in" filter="fade">
                                      <p:cBhvr>
                                        <p:cTn id="154" dur="500"/>
                                        <p:tgtEl>
                                          <p:spTgt spid="46"/>
                                        </p:tgtEl>
                                      </p:cBhvr>
                                    </p:animEffect>
                                  </p:childTnLst>
                                </p:cTn>
                              </p:par>
                              <p:par>
                                <p:cTn id="155" presetID="32" presetClass="emph" presetSubtype="0" fill="hold" nodeType="withEffect">
                                  <p:stCondLst>
                                    <p:cond delay="0"/>
                                  </p:stCondLst>
                                  <p:childTnLst>
                                    <p:animRot by="120000">
                                      <p:cBhvr>
                                        <p:cTn id="156" dur="100" fill="hold">
                                          <p:stCondLst>
                                            <p:cond delay="0"/>
                                          </p:stCondLst>
                                        </p:cTn>
                                        <p:tgtEl>
                                          <p:spTgt spid="46"/>
                                        </p:tgtEl>
                                        <p:attrNameLst>
                                          <p:attrName>r</p:attrName>
                                        </p:attrNameLst>
                                      </p:cBhvr>
                                    </p:animRot>
                                    <p:animRot by="-240000">
                                      <p:cBhvr>
                                        <p:cTn id="157" dur="200" fill="hold">
                                          <p:stCondLst>
                                            <p:cond delay="200"/>
                                          </p:stCondLst>
                                        </p:cTn>
                                        <p:tgtEl>
                                          <p:spTgt spid="46"/>
                                        </p:tgtEl>
                                        <p:attrNameLst>
                                          <p:attrName>r</p:attrName>
                                        </p:attrNameLst>
                                      </p:cBhvr>
                                    </p:animRot>
                                    <p:animRot by="240000">
                                      <p:cBhvr>
                                        <p:cTn id="158" dur="200" fill="hold">
                                          <p:stCondLst>
                                            <p:cond delay="400"/>
                                          </p:stCondLst>
                                        </p:cTn>
                                        <p:tgtEl>
                                          <p:spTgt spid="46"/>
                                        </p:tgtEl>
                                        <p:attrNameLst>
                                          <p:attrName>r</p:attrName>
                                        </p:attrNameLst>
                                      </p:cBhvr>
                                    </p:animRot>
                                    <p:animRot by="-240000">
                                      <p:cBhvr>
                                        <p:cTn id="159" dur="200" fill="hold">
                                          <p:stCondLst>
                                            <p:cond delay="600"/>
                                          </p:stCondLst>
                                        </p:cTn>
                                        <p:tgtEl>
                                          <p:spTgt spid="46"/>
                                        </p:tgtEl>
                                        <p:attrNameLst>
                                          <p:attrName>r</p:attrName>
                                        </p:attrNameLst>
                                      </p:cBhvr>
                                    </p:animRot>
                                    <p:animRot by="120000">
                                      <p:cBhvr>
                                        <p:cTn id="160" dur="200" fill="hold">
                                          <p:stCondLst>
                                            <p:cond delay="800"/>
                                          </p:stCondLst>
                                        </p:cTn>
                                        <p:tgtEl>
                                          <p:spTgt spid="46"/>
                                        </p:tgtEl>
                                        <p:attrNameLst>
                                          <p:attrName>r</p:attrName>
                                        </p:attrNameLst>
                                      </p:cBhvr>
                                    </p:animRo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23">
                                            <p:txEl>
                                              <p:pRg st="8" end="8"/>
                                            </p:txEl>
                                          </p:spTgt>
                                        </p:tgtEl>
                                        <p:attrNameLst>
                                          <p:attrName>style.visibility</p:attrName>
                                        </p:attrNameLst>
                                      </p:cBhvr>
                                      <p:to>
                                        <p:strVal val="visible"/>
                                      </p:to>
                                    </p:set>
                                    <p:animEffect transition="in" filter="fade">
                                      <p:cBhvr>
                                        <p:cTn id="165" dur="500"/>
                                        <p:tgtEl>
                                          <p:spTgt spid="23">
                                            <p:txEl>
                                              <p:pRg st="8" end="8"/>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fade">
                                      <p:cBhvr>
                                        <p:cTn id="170" dur="500"/>
                                        <p:tgtEl>
                                          <p:spTgt spid="4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animEffect transition="in" filter="fade">
                                      <p:cBhvr>
                                        <p:cTn id="173" dur="500"/>
                                        <p:tgtEl>
                                          <p:spTgt spid="5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fade">
                                      <p:cBhvr>
                                        <p:cTn id="176" dur="500"/>
                                        <p:tgtEl>
                                          <p:spTgt spid="5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2"/>
                                        </p:tgtEl>
                                        <p:attrNameLst>
                                          <p:attrName>style.visibility</p:attrName>
                                        </p:attrNameLst>
                                      </p:cBhvr>
                                      <p:to>
                                        <p:strVal val="visible"/>
                                      </p:to>
                                    </p:set>
                                    <p:animEffect transition="in" filter="fade">
                                      <p:cBhvr>
                                        <p:cTn id="179" dur="500"/>
                                        <p:tgtEl>
                                          <p:spTgt spid="52"/>
                                        </p:tgtEl>
                                      </p:cBhvr>
                                    </p:animEffect>
                                  </p:childTnLst>
                                </p:cTn>
                              </p:par>
                              <p:par>
                                <p:cTn id="180" presetID="32" presetClass="emph" presetSubtype="0" fill="hold" grpId="1" nodeType="withEffect">
                                  <p:stCondLst>
                                    <p:cond delay="0"/>
                                  </p:stCondLst>
                                  <p:childTnLst>
                                    <p:animRot by="120000">
                                      <p:cBhvr>
                                        <p:cTn id="181" dur="100" fill="hold">
                                          <p:stCondLst>
                                            <p:cond delay="0"/>
                                          </p:stCondLst>
                                        </p:cTn>
                                        <p:tgtEl>
                                          <p:spTgt spid="49"/>
                                        </p:tgtEl>
                                        <p:attrNameLst>
                                          <p:attrName>r</p:attrName>
                                        </p:attrNameLst>
                                      </p:cBhvr>
                                    </p:animRot>
                                    <p:animRot by="-240000">
                                      <p:cBhvr>
                                        <p:cTn id="182" dur="200" fill="hold">
                                          <p:stCondLst>
                                            <p:cond delay="200"/>
                                          </p:stCondLst>
                                        </p:cTn>
                                        <p:tgtEl>
                                          <p:spTgt spid="49"/>
                                        </p:tgtEl>
                                        <p:attrNameLst>
                                          <p:attrName>r</p:attrName>
                                        </p:attrNameLst>
                                      </p:cBhvr>
                                    </p:animRot>
                                    <p:animRot by="240000">
                                      <p:cBhvr>
                                        <p:cTn id="183" dur="200" fill="hold">
                                          <p:stCondLst>
                                            <p:cond delay="400"/>
                                          </p:stCondLst>
                                        </p:cTn>
                                        <p:tgtEl>
                                          <p:spTgt spid="49"/>
                                        </p:tgtEl>
                                        <p:attrNameLst>
                                          <p:attrName>r</p:attrName>
                                        </p:attrNameLst>
                                      </p:cBhvr>
                                    </p:animRot>
                                    <p:animRot by="-240000">
                                      <p:cBhvr>
                                        <p:cTn id="184" dur="200" fill="hold">
                                          <p:stCondLst>
                                            <p:cond delay="600"/>
                                          </p:stCondLst>
                                        </p:cTn>
                                        <p:tgtEl>
                                          <p:spTgt spid="49"/>
                                        </p:tgtEl>
                                        <p:attrNameLst>
                                          <p:attrName>r</p:attrName>
                                        </p:attrNameLst>
                                      </p:cBhvr>
                                    </p:animRot>
                                    <p:animRot by="120000">
                                      <p:cBhvr>
                                        <p:cTn id="185" dur="200" fill="hold">
                                          <p:stCondLst>
                                            <p:cond delay="800"/>
                                          </p:stCondLst>
                                        </p:cTn>
                                        <p:tgtEl>
                                          <p:spTgt spid="49"/>
                                        </p:tgtEl>
                                        <p:attrNameLst>
                                          <p:attrName>r</p:attrName>
                                        </p:attrNameLst>
                                      </p:cBhvr>
                                    </p:animRot>
                                  </p:childTnLst>
                                </p:cTn>
                              </p:par>
                              <p:par>
                                <p:cTn id="186" presetID="32" presetClass="emph" presetSubtype="0" fill="hold" grpId="1" nodeType="withEffect">
                                  <p:stCondLst>
                                    <p:cond delay="0"/>
                                  </p:stCondLst>
                                  <p:childTnLst>
                                    <p:animRot by="120000">
                                      <p:cBhvr>
                                        <p:cTn id="187" dur="100" fill="hold">
                                          <p:stCondLst>
                                            <p:cond delay="0"/>
                                          </p:stCondLst>
                                        </p:cTn>
                                        <p:tgtEl>
                                          <p:spTgt spid="50"/>
                                        </p:tgtEl>
                                        <p:attrNameLst>
                                          <p:attrName>r</p:attrName>
                                        </p:attrNameLst>
                                      </p:cBhvr>
                                    </p:animRot>
                                    <p:animRot by="-240000">
                                      <p:cBhvr>
                                        <p:cTn id="188" dur="200" fill="hold">
                                          <p:stCondLst>
                                            <p:cond delay="200"/>
                                          </p:stCondLst>
                                        </p:cTn>
                                        <p:tgtEl>
                                          <p:spTgt spid="50"/>
                                        </p:tgtEl>
                                        <p:attrNameLst>
                                          <p:attrName>r</p:attrName>
                                        </p:attrNameLst>
                                      </p:cBhvr>
                                    </p:animRot>
                                    <p:animRot by="240000">
                                      <p:cBhvr>
                                        <p:cTn id="189" dur="200" fill="hold">
                                          <p:stCondLst>
                                            <p:cond delay="400"/>
                                          </p:stCondLst>
                                        </p:cTn>
                                        <p:tgtEl>
                                          <p:spTgt spid="50"/>
                                        </p:tgtEl>
                                        <p:attrNameLst>
                                          <p:attrName>r</p:attrName>
                                        </p:attrNameLst>
                                      </p:cBhvr>
                                    </p:animRot>
                                    <p:animRot by="-240000">
                                      <p:cBhvr>
                                        <p:cTn id="190" dur="200" fill="hold">
                                          <p:stCondLst>
                                            <p:cond delay="600"/>
                                          </p:stCondLst>
                                        </p:cTn>
                                        <p:tgtEl>
                                          <p:spTgt spid="50"/>
                                        </p:tgtEl>
                                        <p:attrNameLst>
                                          <p:attrName>r</p:attrName>
                                        </p:attrNameLst>
                                      </p:cBhvr>
                                    </p:animRot>
                                    <p:animRot by="120000">
                                      <p:cBhvr>
                                        <p:cTn id="191" dur="200" fill="hold">
                                          <p:stCondLst>
                                            <p:cond delay="800"/>
                                          </p:stCondLst>
                                        </p:cTn>
                                        <p:tgtEl>
                                          <p:spTgt spid="50"/>
                                        </p:tgtEl>
                                        <p:attrNameLst>
                                          <p:attrName>r</p:attrName>
                                        </p:attrNameLst>
                                      </p:cBhvr>
                                    </p:animRot>
                                  </p:childTnLst>
                                </p:cTn>
                              </p:par>
                              <p:par>
                                <p:cTn id="192" presetID="32" presetClass="emph" presetSubtype="0" fill="hold" grpId="1" nodeType="withEffect">
                                  <p:stCondLst>
                                    <p:cond delay="0"/>
                                  </p:stCondLst>
                                  <p:childTnLst>
                                    <p:animRot by="120000">
                                      <p:cBhvr>
                                        <p:cTn id="193" dur="100" fill="hold">
                                          <p:stCondLst>
                                            <p:cond delay="0"/>
                                          </p:stCondLst>
                                        </p:cTn>
                                        <p:tgtEl>
                                          <p:spTgt spid="51"/>
                                        </p:tgtEl>
                                        <p:attrNameLst>
                                          <p:attrName>r</p:attrName>
                                        </p:attrNameLst>
                                      </p:cBhvr>
                                    </p:animRot>
                                    <p:animRot by="-240000">
                                      <p:cBhvr>
                                        <p:cTn id="194" dur="200" fill="hold">
                                          <p:stCondLst>
                                            <p:cond delay="200"/>
                                          </p:stCondLst>
                                        </p:cTn>
                                        <p:tgtEl>
                                          <p:spTgt spid="51"/>
                                        </p:tgtEl>
                                        <p:attrNameLst>
                                          <p:attrName>r</p:attrName>
                                        </p:attrNameLst>
                                      </p:cBhvr>
                                    </p:animRot>
                                    <p:animRot by="240000">
                                      <p:cBhvr>
                                        <p:cTn id="195" dur="200" fill="hold">
                                          <p:stCondLst>
                                            <p:cond delay="400"/>
                                          </p:stCondLst>
                                        </p:cTn>
                                        <p:tgtEl>
                                          <p:spTgt spid="51"/>
                                        </p:tgtEl>
                                        <p:attrNameLst>
                                          <p:attrName>r</p:attrName>
                                        </p:attrNameLst>
                                      </p:cBhvr>
                                    </p:animRot>
                                    <p:animRot by="-240000">
                                      <p:cBhvr>
                                        <p:cTn id="196" dur="200" fill="hold">
                                          <p:stCondLst>
                                            <p:cond delay="600"/>
                                          </p:stCondLst>
                                        </p:cTn>
                                        <p:tgtEl>
                                          <p:spTgt spid="51"/>
                                        </p:tgtEl>
                                        <p:attrNameLst>
                                          <p:attrName>r</p:attrName>
                                        </p:attrNameLst>
                                      </p:cBhvr>
                                    </p:animRot>
                                    <p:animRot by="120000">
                                      <p:cBhvr>
                                        <p:cTn id="197" dur="200" fill="hold">
                                          <p:stCondLst>
                                            <p:cond delay="800"/>
                                          </p:stCondLst>
                                        </p:cTn>
                                        <p:tgtEl>
                                          <p:spTgt spid="51"/>
                                        </p:tgtEl>
                                        <p:attrNameLst>
                                          <p:attrName>r</p:attrName>
                                        </p:attrNameLst>
                                      </p:cBhvr>
                                    </p:animRot>
                                  </p:childTnLst>
                                </p:cTn>
                              </p:par>
                              <p:par>
                                <p:cTn id="198" presetID="32" presetClass="emph" presetSubtype="0" fill="hold" grpId="1" nodeType="withEffect">
                                  <p:stCondLst>
                                    <p:cond delay="0"/>
                                  </p:stCondLst>
                                  <p:childTnLst>
                                    <p:animRot by="120000">
                                      <p:cBhvr>
                                        <p:cTn id="199" dur="100" fill="hold">
                                          <p:stCondLst>
                                            <p:cond delay="0"/>
                                          </p:stCondLst>
                                        </p:cTn>
                                        <p:tgtEl>
                                          <p:spTgt spid="52"/>
                                        </p:tgtEl>
                                        <p:attrNameLst>
                                          <p:attrName>r</p:attrName>
                                        </p:attrNameLst>
                                      </p:cBhvr>
                                    </p:animRot>
                                    <p:animRot by="-240000">
                                      <p:cBhvr>
                                        <p:cTn id="200" dur="200" fill="hold">
                                          <p:stCondLst>
                                            <p:cond delay="200"/>
                                          </p:stCondLst>
                                        </p:cTn>
                                        <p:tgtEl>
                                          <p:spTgt spid="52"/>
                                        </p:tgtEl>
                                        <p:attrNameLst>
                                          <p:attrName>r</p:attrName>
                                        </p:attrNameLst>
                                      </p:cBhvr>
                                    </p:animRot>
                                    <p:animRot by="240000">
                                      <p:cBhvr>
                                        <p:cTn id="201" dur="200" fill="hold">
                                          <p:stCondLst>
                                            <p:cond delay="400"/>
                                          </p:stCondLst>
                                        </p:cTn>
                                        <p:tgtEl>
                                          <p:spTgt spid="52"/>
                                        </p:tgtEl>
                                        <p:attrNameLst>
                                          <p:attrName>r</p:attrName>
                                        </p:attrNameLst>
                                      </p:cBhvr>
                                    </p:animRot>
                                    <p:animRot by="-240000">
                                      <p:cBhvr>
                                        <p:cTn id="202" dur="200" fill="hold">
                                          <p:stCondLst>
                                            <p:cond delay="600"/>
                                          </p:stCondLst>
                                        </p:cTn>
                                        <p:tgtEl>
                                          <p:spTgt spid="52"/>
                                        </p:tgtEl>
                                        <p:attrNameLst>
                                          <p:attrName>r</p:attrName>
                                        </p:attrNameLst>
                                      </p:cBhvr>
                                    </p:animRot>
                                    <p:animRot by="120000">
                                      <p:cBhvr>
                                        <p:cTn id="203" dur="200" fill="hold">
                                          <p:stCondLst>
                                            <p:cond delay="800"/>
                                          </p:stCondLst>
                                        </p:cTn>
                                        <p:tgtEl>
                                          <p:spTgt spid="52"/>
                                        </p:tgtEl>
                                        <p:attrNameLst>
                                          <p:attrName>r</p:attrName>
                                        </p:attrNameLst>
                                      </p:cBhvr>
                                    </p:animRo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3">
                                            <p:txEl>
                                              <p:pRg st="9" end="9"/>
                                            </p:txEl>
                                          </p:spTgt>
                                        </p:tgtEl>
                                        <p:attrNameLst>
                                          <p:attrName>style.visibility</p:attrName>
                                        </p:attrNameLst>
                                      </p:cBhvr>
                                      <p:to>
                                        <p:strVal val="visible"/>
                                      </p:to>
                                    </p:set>
                                    <p:animEffect transition="in" filter="fade">
                                      <p:cBhvr>
                                        <p:cTn id="208" dur="500"/>
                                        <p:tgtEl>
                                          <p:spTgt spid="23">
                                            <p:txEl>
                                              <p:pRg st="9" end="9"/>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53"/>
                                        </p:tgtEl>
                                        <p:attrNameLst>
                                          <p:attrName>style.visibility</p:attrName>
                                        </p:attrNameLst>
                                      </p:cBhvr>
                                      <p:to>
                                        <p:strVal val="visible"/>
                                      </p:to>
                                    </p:set>
                                    <p:animEffect transition="in" filter="fade">
                                      <p:cBhvr>
                                        <p:cTn id="213" dur="500"/>
                                        <p:tgtEl>
                                          <p:spTgt spid="53"/>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54"/>
                                        </p:tgtEl>
                                        <p:attrNameLst>
                                          <p:attrName>style.visibility</p:attrName>
                                        </p:attrNameLst>
                                      </p:cBhvr>
                                      <p:to>
                                        <p:strVal val="visible"/>
                                      </p:to>
                                    </p:set>
                                    <p:animEffect transition="in" filter="fade">
                                      <p:cBhvr>
                                        <p:cTn id="216" dur="500"/>
                                        <p:tgtEl>
                                          <p:spTgt spid="5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55"/>
                                        </p:tgtEl>
                                        <p:attrNameLst>
                                          <p:attrName>style.visibility</p:attrName>
                                        </p:attrNameLst>
                                      </p:cBhvr>
                                      <p:to>
                                        <p:strVal val="visible"/>
                                      </p:to>
                                    </p:set>
                                    <p:animEffect transition="in" filter="fade">
                                      <p:cBhvr>
                                        <p:cTn id="219" dur="500"/>
                                        <p:tgtEl>
                                          <p:spTgt spid="55"/>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fade">
                                      <p:cBhvr>
                                        <p:cTn id="222" dur="500"/>
                                        <p:tgtEl>
                                          <p:spTgt spid="56"/>
                                        </p:tgtEl>
                                      </p:cBhvr>
                                    </p:animEffect>
                                  </p:childTnLst>
                                </p:cTn>
                              </p:par>
                              <p:par>
                                <p:cTn id="223" presetID="32" presetClass="emph" presetSubtype="0" fill="hold" grpId="1" nodeType="withEffect">
                                  <p:stCondLst>
                                    <p:cond delay="0"/>
                                  </p:stCondLst>
                                  <p:childTnLst>
                                    <p:animRot by="120000">
                                      <p:cBhvr>
                                        <p:cTn id="224" dur="100" fill="hold">
                                          <p:stCondLst>
                                            <p:cond delay="0"/>
                                          </p:stCondLst>
                                        </p:cTn>
                                        <p:tgtEl>
                                          <p:spTgt spid="53"/>
                                        </p:tgtEl>
                                        <p:attrNameLst>
                                          <p:attrName>r</p:attrName>
                                        </p:attrNameLst>
                                      </p:cBhvr>
                                    </p:animRot>
                                    <p:animRot by="-240000">
                                      <p:cBhvr>
                                        <p:cTn id="225" dur="200" fill="hold">
                                          <p:stCondLst>
                                            <p:cond delay="200"/>
                                          </p:stCondLst>
                                        </p:cTn>
                                        <p:tgtEl>
                                          <p:spTgt spid="53"/>
                                        </p:tgtEl>
                                        <p:attrNameLst>
                                          <p:attrName>r</p:attrName>
                                        </p:attrNameLst>
                                      </p:cBhvr>
                                    </p:animRot>
                                    <p:animRot by="240000">
                                      <p:cBhvr>
                                        <p:cTn id="226" dur="200" fill="hold">
                                          <p:stCondLst>
                                            <p:cond delay="400"/>
                                          </p:stCondLst>
                                        </p:cTn>
                                        <p:tgtEl>
                                          <p:spTgt spid="53"/>
                                        </p:tgtEl>
                                        <p:attrNameLst>
                                          <p:attrName>r</p:attrName>
                                        </p:attrNameLst>
                                      </p:cBhvr>
                                    </p:animRot>
                                    <p:animRot by="-240000">
                                      <p:cBhvr>
                                        <p:cTn id="227" dur="200" fill="hold">
                                          <p:stCondLst>
                                            <p:cond delay="600"/>
                                          </p:stCondLst>
                                        </p:cTn>
                                        <p:tgtEl>
                                          <p:spTgt spid="53"/>
                                        </p:tgtEl>
                                        <p:attrNameLst>
                                          <p:attrName>r</p:attrName>
                                        </p:attrNameLst>
                                      </p:cBhvr>
                                    </p:animRot>
                                    <p:animRot by="120000">
                                      <p:cBhvr>
                                        <p:cTn id="228" dur="200" fill="hold">
                                          <p:stCondLst>
                                            <p:cond delay="800"/>
                                          </p:stCondLst>
                                        </p:cTn>
                                        <p:tgtEl>
                                          <p:spTgt spid="53"/>
                                        </p:tgtEl>
                                        <p:attrNameLst>
                                          <p:attrName>r</p:attrName>
                                        </p:attrNameLst>
                                      </p:cBhvr>
                                    </p:animRot>
                                  </p:childTnLst>
                                </p:cTn>
                              </p:par>
                              <p:par>
                                <p:cTn id="229" presetID="32" presetClass="emph" presetSubtype="0" fill="hold" grpId="1" nodeType="withEffect">
                                  <p:stCondLst>
                                    <p:cond delay="0"/>
                                  </p:stCondLst>
                                  <p:childTnLst>
                                    <p:animRot by="120000">
                                      <p:cBhvr>
                                        <p:cTn id="230" dur="100" fill="hold">
                                          <p:stCondLst>
                                            <p:cond delay="0"/>
                                          </p:stCondLst>
                                        </p:cTn>
                                        <p:tgtEl>
                                          <p:spTgt spid="54"/>
                                        </p:tgtEl>
                                        <p:attrNameLst>
                                          <p:attrName>r</p:attrName>
                                        </p:attrNameLst>
                                      </p:cBhvr>
                                    </p:animRot>
                                    <p:animRot by="-240000">
                                      <p:cBhvr>
                                        <p:cTn id="231" dur="200" fill="hold">
                                          <p:stCondLst>
                                            <p:cond delay="200"/>
                                          </p:stCondLst>
                                        </p:cTn>
                                        <p:tgtEl>
                                          <p:spTgt spid="54"/>
                                        </p:tgtEl>
                                        <p:attrNameLst>
                                          <p:attrName>r</p:attrName>
                                        </p:attrNameLst>
                                      </p:cBhvr>
                                    </p:animRot>
                                    <p:animRot by="240000">
                                      <p:cBhvr>
                                        <p:cTn id="232" dur="200" fill="hold">
                                          <p:stCondLst>
                                            <p:cond delay="400"/>
                                          </p:stCondLst>
                                        </p:cTn>
                                        <p:tgtEl>
                                          <p:spTgt spid="54"/>
                                        </p:tgtEl>
                                        <p:attrNameLst>
                                          <p:attrName>r</p:attrName>
                                        </p:attrNameLst>
                                      </p:cBhvr>
                                    </p:animRot>
                                    <p:animRot by="-240000">
                                      <p:cBhvr>
                                        <p:cTn id="233" dur="200" fill="hold">
                                          <p:stCondLst>
                                            <p:cond delay="600"/>
                                          </p:stCondLst>
                                        </p:cTn>
                                        <p:tgtEl>
                                          <p:spTgt spid="54"/>
                                        </p:tgtEl>
                                        <p:attrNameLst>
                                          <p:attrName>r</p:attrName>
                                        </p:attrNameLst>
                                      </p:cBhvr>
                                    </p:animRot>
                                    <p:animRot by="120000">
                                      <p:cBhvr>
                                        <p:cTn id="234" dur="200" fill="hold">
                                          <p:stCondLst>
                                            <p:cond delay="800"/>
                                          </p:stCondLst>
                                        </p:cTn>
                                        <p:tgtEl>
                                          <p:spTgt spid="54"/>
                                        </p:tgtEl>
                                        <p:attrNameLst>
                                          <p:attrName>r</p:attrName>
                                        </p:attrNameLst>
                                      </p:cBhvr>
                                    </p:animRot>
                                  </p:childTnLst>
                                </p:cTn>
                              </p:par>
                              <p:par>
                                <p:cTn id="235" presetID="32" presetClass="emph" presetSubtype="0" fill="hold" grpId="1" nodeType="withEffect">
                                  <p:stCondLst>
                                    <p:cond delay="0"/>
                                  </p:stCondLst>
                                  <p:childTnLst>
                                    <p:animRot by="120000">
                                      <p:cBhvr>
                                        <p:cTn id="236" dur="100" fill="hold">
                                          <p:stCondLst>
                                            <p:cond delay="0"/>
                                          </p:stCondLst>
                                        </p:cTn>
                                        <p:tgtEl>
                                          <p:spTgt spid="55"/>
                                        </p:tgtEl>
                                        <p:attrNameLst>
                                          <p:attrName>r</p:attrName>
                                        </p:attrNameLst>
                                      </p:cBhvr>
                                    </p:animRot>
                                    <p:animRot by="-240000">
                                      <p:cBhvr>
                                        <p:cTn id="237" dur="200" fill="hold">
                                          <p:stCondLst>
                                            <p:cond delay="200"/>
                                          </p:stCondLst>
                                        </p:cTn>
                                        <p:tgtEl>
                                          <p:spTgt spid="55"/>
                                        </p:tgtEl>
                                        <p:attrNameLst>
                                          <p:attrName>r</p:attrName>
                                        </p:attrNameLst>
                                      </p:cBhvr>
                                    </p:animRot>
                                    <p:animRot by="240000">
                                      <p:cBhvr>
                                        <p:cTn id="238" dur="200" fill="hold">
                                          <p:stCondLst>
                                            <p:cond delay="400"/>
                                          </p:stCondLst>
                                        </p:cTn>
                                        <p:tgtEl>
                                          <p:spTgt spid="55"/>
                                        </p:tgtEl>
                                        <p:attrNameLst>
                                          <p:attrName>r</p:attrName>
                                        </p:attrNameLst>
                                      </p:cBhvr>
                                    </p:animRot>
                                    <p:animRot by="-240000">
                                      <p:cBhvr>
                                        <p:cTn id="239" dur="200" fill="hold">
                                          <p:stCondLst>
                                            <p:cond delay="600"/>
                                          </p:stCondLst>
                                        </p:cTn>
                                        <p:tgtEl>
                                          <p:spTgt spid="55"/>
                                        </p:tgtEl>
                                        <p:attrNameLst>
                                          <p:attrName>r</p:attrName>
                                        </p:attrNameLst>
                                      </p:cBhvr>
                                    </p:animRot>
                                    <p:animRot by="120000">
                                      <p:cBhvr>
                                        <p:cTn id="240" dur="200" fill="hold">
                                          <p:stCondLst>
                                            <p:cond delay="800"/>
                                          </p:stCondLst>
                                        </p:cTn>
                                        <p:tgtEl>
                                          <p:spTgt spid="55"/>
                                        </p:tgtEl>
                                        <p:attrNameLst>
                                          <p:attrName>r</p:attrName>
                                        </p:attrNameLst>
                                      </p:cBhvr>
                                    </p:animRot>
                                  </p:childTnLst>
                                </p:cTn>
                              </p:par>
                              <p:par>
                                <p:cTn id="241" presetID="32" presetClass="emph" presetSubtype="0" fill="hold" grpId="1" nodeType="withEffect">
                                  <p:stCondLst>
                                    <p:cond delay="0"/>
                                  </p:stCondLst>
                                  <p:childTnLst>
                                    <p:animRot by="120000">
                                      <p:cBhvr>
                                        <p:cTn id="242" dur="100" fill="hold">
                                          <p:stCondLst>
                                            <p:cond delay="0"/>
                                          </p:stCondLst>
                                        </p:cTn>
                                        <p:tgtEl>
                                          <p:spTgt spid="56"/>
                                        </p:tgtEl>
                                        <p:attrNameLst>
                                          <p:attrName>r</p:attrName>
                                        </p:attrNameLst>
                                      </p:cBhvr>
                                    </p:animRot>
                                    <p:animRot by="-240000">
                                      <p:cBhvr>
                                        <p:cTn id="243" dur="200" fill="hold">
                                          <p:stCondLst>
                                            <p:cond delay="200"/>
                                          </p:stCondLst>
                                        </p:cTn>
                                        <p:tgtEl>
                                          <p:spTgt spid="56"/>
                                        </p:tgtEl>
                                        <p:attrNameLst>
                                          <p:attrName>r</p:attrName>
                                        </p:attrNameLst>
                                      </p:cBhvr>
                                    </p:animRot>
                                    <p:animRot by="240000">
                                      <p:cBhvr>
                                        <p:cTn id="244" dur="200" fill="hold">
                                          <p:stCondLst>
                                            <p:cond delay="400"/>
                                          </p:stCondLst>
                                        </p:cTn>
                                        <p:tgtEl>
                                          <p:spTgt spid="56"/>
                                        </p:tgtEl>
                                        <p:attrNameLst>
                                          <p:attrName>r</p:attrName>
                                        </p:attrNameLst>
                                      </p:cBhvr>
                                    </p:animRot>
                                    <p:animRot by="-240000">
                                      <p:cBhvr>
                                        <p:cTn id="245" dur="200" fill="hold">
                                          <p:stCondLst>
                                            <p:cond delay="600"/>
                                          </p:stCondLst>
                                        </p:cTn>
                                        <p:tgtEl>
                                          <p:spTgt spid="56"/>
                                        </p:tgtEl>
                                        <p:attrNameLst>
                                          <p:attrName>r</p:attrName>
                                        </p:attrNameLst>
                                      </p:cBhvr>
                                    </p:animRot>
                                    <p:animRot by="120000">
                                      <p:cBhvr>
                                        <p:cTn id="246" dur="200" fill="hold">
                                          <p:stCondLst>
                                            <p:cond delay="800"/>
                                          </p:stCondLst>
                                        </p:cTn>
                                        <p:tgtEl>
                                          <p:spTgt spid="56"/>
                                        </p:tgtEl>
                                        <p:attrNameLst>
                                          <p:attrName>r</p:attrName>
                                        </p:attrNameLst>
                                      </p:cBhvr>
                                    </p:animRo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6">
                                            <p:txEl>
                                              <p:pRg st="5" end="5"/>
                                            </p:txEl>
                                          </p:spTgt>
                                        </p:tgtEl>
                                        <p:attrNameLst>
                                          <p:attrName>style.visibility</p:attrName>
                                        </p:attrNameLst>
                                      </p:cBhvr>
                                      <p:to>
                                        <p:strVal val="visible"/>
                                      </p:to>
                                    </p:set>
                                    <p:animEffect transition="in" filter="fade">
                                      <p:cBhvr>
                                        <p:cTn id="251" dur="500"/>
                                        <p:tgtEl>
                                          <p:spTgt spid="6">
                                            <p:txEl>
                                              <p:pRg st="5" end="5"/>
                                            </p:txEl>
                                          </p:spTgt>
                                        </p:tgtEl>
                                      </p:cBhvr>
                                    </p:animEffect>
                                  </p:childTnLst>
                                </p:cTn>
                              </p:par>
                              <p:par>
                                <p:cTn id="252" presetID="10" presetClass="entr" presetSubtype="0" fill="hold" nodeType="withEffect">
                                  <p:stCondLst>
                                    <p:cond delay="0"/>
                                  </p:stCondLst>
                                  <p:childTnLst>
                                    <p:set>
                                      <p:cBhvr>
                                        <p:cTn id="253" dur="1" fill="hold">
                                          <p:stCondLst>
                                            <p:cond delay="0"/>
                                          </p:stCondLst>
                                        </p:cTn>
                                        <p:tgtEl>
                                          <p:spTgt spid="6">
                                            <p:txEl>
                                              <p:pRg st="6" end="6"/>
                                            </p:txEl>
                                          </p:spTgt>
                                        </p:tgtEl>
                                        <p:attrNameLst>
                                          <p:attrName>style.visibility</p:attrName>
                                        </p:attrNameLst>
                                      </p:cBhvr>
                                      <p:to>
                                        <p:strVal val="visible"/>
                                      </p:to>
                                    </p:set>
                                    <p:animEffect transition="in" filter="fade">
                                      <p:cBhvr>
                                        <p:cTn id="254" dur="500"/>
                                        <p:tgtEl>
                                          <p:spTgt spid="6">
                                            <p:txEl>
                                              <p:pRg st="6" end="6"/>
                                            </p:txEl>
                                          </p:spTgt>
                                        </p:tgtEl>
                                      </p:cBhvr>
                                    </p:animEffect>
                                  </p:childTnLst>
                                </p:cTn>
                              </p:par>
                              <p:par>
                                <p:cTn id="255" presetID="10" presetClass="entr" presetSubtype="0" fill="hold" nodeType="withEffect">
                                  <p:stCondLst>
                                    <p:cond delay="0"/>
                                  </p:stCondLst>
                                  <p:childTnLst>
                                    <p:set>
                                      <p:cBhvr>
                                        <p:cTn id="256" dur="1" fill="hold">
                                          <p:stCondLst>
                                            <p:cond delay="0"/>
                                          </p:stCondLst>
                                        </p:cTn>
                                        <p:tgtEl>
                                          <p:spTgt spid="6">
                                            <p:txEl>
                                              <p:pRg st="7" end="7"/>
                                            </p:txEl>
                                          </p:spTgt>
                                        </p:tgtEl>
                                        <p:attrNameLst>
                                          <p:attrName>style.visibility</p:attrName>
                                        </p:attrNameLst>
                                      </p:cBhvr>
                                      <p:to>
                                        <p:strVal val="visible"/>
                                      </p:to>
                                    </p:set>
                                    <p:animEffect transition="in" filter="fade">
                                      <p:cBhvr>
                                        <p:cTn id="257" dur="500"/>
                                        <p:tgtEl>
                                          <p:spTgt spid="6">
                                            <p:txEl>
                                              <p:pRg st="7" end="7"/>
                                            </p:txEl>
                                          </p:spTgt>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23">
                                            <p:txEl>
                                              <p:pRg st="11" end="11"/>
                                            </p:txEl>
                                          </p:spTgt>
                                        </p:tgtEl>
                                        <p:attrNameLst>
                                          <p:attrName>style.visibility</p:attrName>
                                        </p:attrNameLst>
                                      </p:cBhvr>
                                      <p:to>
                                        <p:strVal val="visible"/>
                                      </p:to>
                                    </p:set>
                                    <p:animEffect transition="in" filter="fade">
                                      <p:cBhvr>
                                        <p:cTn id="262" dur="500"/>
                                        <p:tgtEl>
                                          <p:spTgt spid="23">
                                            <p:txEl>
                                              <p:pRg st="11" end="11"/>
                                            </p:txEl>
                                          </p:spTgt>
                                        </p:tgtEl>
                                      </p:cBhvr>
                                    </p:animEffect>
                                  </p:childTnLst>
                                </p:cTn>
                              </p:par>
                            </p:childTnLst>
                          </p:cTn>
                        </p:par>
                      </p:childTnLst>
                    </p:cTn>
                  </p:par>
                  <p:par>
                    <p:cTn id="263" fill="hold">
                      <p:stCondLst>
                        <p:cond delay="indefinite"/>
                      </p:stCondLst>
                      <p:childTnLst>
                        <p:par>
                          <p:cTn id="264" fill="hold">
                            <p:stCondLst>
                              <p:cond delay="0"/>
                            </p:stCondLst>
                            <p:childTnLst>
                              <p:par>
                                <p:cTn id="265" presetID="19" presetClass="emph" presetSubtype="0" fill="hold" grpId="2" nodeType="clickEffect">
                                  <p:stCondLst>
                                    <p:cond delay="0"/>
                                  </p:stCondLst>
                                  <p:childTnLst>
                                    <p:animClr clrSpc="rgb" dir="cw">
                                      <p:cBhvr override="childStyle">
                                        <p:cTn id="266" dur="500" fill="hold"/>
                                        <p:tgtEl>
                                          <p:spTgt spid="3"/>
                                        </p:tgtEl>
                                        <p:attrNameLst>
                                          <p:attrName>style.color</p:attrName>
                                        </p:attrNameLst>
                                      </p:cBhvr>
                                      <p:to>
                                        <a:schemeClr val="bg1"/>
                                      </p:to>
                                    </p:animClr>
                                    <p:animClr clrSpc="rgb" dir="cw">
                                      <p:cBhvr>
                                        <p:cTn id="267" dur="500" fill="hold"/>
                                        <p:tgtEl>
                                          <p:spTgt spid="3"/>
                                        </p:tgtEl>
                                        <p:attrNameLst>
                                          <p:attrName>fillcolor</p:attrName>
                                        </p:attrNameLst>
                                      </p:cBhvr>
                                      <p:to>
                                        <a:schemeClr val="bg1"/>
                                      </p:to>
                                    </p:animClr>
                                    <p:set>
                                      <p:cBhvr>
                                        <p:cTn id="268" dur="500" fill="hold"/>
                                        <p:tgtEl>
                                          <p:spTgt spid="3"/>
                                        </p:tgtEl>
                                        <p:attrNameLst>
                                          <p:attrName>fill.type</p:attrName>
                                        </p:attrNameLst>
                                      </p:cBhvr>
                                      <p:to>
                                        <p:strVal val="solid"/>
                                      </p:to>
                                    </p:set>
                                    <p:set>
                                      <p:cBhvr>
                                        <p:cTn id="269" dur="500" fill="hold"/>
                                        <p:tgtEl>
                                          <p:spTgt spid="3"/>
                                        </p:tgtEl>
                                        <p:attrNameLst>
                                          <p:attrName>fill.on</p:attrName>
                                        </p:attrNameLst>
                                      </p:cBhvr>
                                      <p:to>
                                        <p:strVal val="true"/>
                                      </p:to>
                                    </p:set>
                                  </p:childTnLst>
                                </p:cTn>
                              </p:par>
                              <p:par>
                                <p:cTn id="270" presetID="19" presetClass="emph" presetSubtype="0" fill="hold" grpId="2" nodeType="withEffect">
                                  <p:stCondLst>
                                    <p:cond delay="0"/>
                                  </p:stCondLst>
                                  <p:childTnLst>
                                    <p:animClr clrSpc="rgb" dir="cw">
                                      <p:cBhvr override="childStyle">
                                        <p:cTn id="271" dur="500" fill="hold"/>
                                        <p:tgtEl>
                                          <p:spTgt spid="5"/>
                                        </p:tgtEl>
                                        <p:attrNameLst>
                                          <p:attrName>style.color</p:attrName>
                                        </p:attrNameLst>
                                      </p:cBhvr>
                                      <p:to>
                                        <a:schemeClr val="bg1"/>
                                      </p:to>
                                    </p:animClr>
                                    <p:animClr clrSpc="rgb" dir="cw">
                                      <p:cBhvr>
                                        <p:cTn id="272" dur="500" fill="hold"/>
                                        <p:tgtEl>
                                          <p:spTgt spid="5"/>
                                        </p:tgtEl>
                                        <p:attrNameLst>
                                          <p:attrName>fillcolor</p:attrName>
                                        </p:attrNameLst>
                                      </p:cBhvr>
                                      <p:to>
                                        <a:schemeClr val="bg1"/>
                                      </p:to>
                                    </p:animClr>
                                    <p:set>
                                      <p:cBhvr>
                                        <p:cTn id="273" dur="500" fill="hold"/>
                                        <p:tgtEl>
                                          <p:spTgt spid="5"/>
                                        </p:tgtEl>
                                        <p:attrNameLst>
                                          <p:attrName>fill.type</p:attrName>
                                        </p:attrNameLst>
                                      </p:cBhvr>
                                      <p:to>
                                        <p:strVal val="solid"/>
                                      </p:to>
                                    </p:set>
                                    <p:set>
                                      <p:cBhvr>
                                        <p:cTn id="274" dur="500" fill="hold"/>
                                        <p:tgtEl>
                                          <p:spTgt spid="5"/>
                                        </p:tgtEl>
                                        <p:attrNameLst>
                                          <p:attrName>fill.on</p:attrName>
                                        </p:attrNameLst>
                                      </p:cBhvr>
                                      <p:to>
                                        <p:strVal val="true"/>
                                      </p:to>
                                    </p:set>
                                  </p:childTnLst>
                                </p:cTn>
                              </p:par>
                              <p:par>
                                <p:cTn id="275" presetID="19" presetClass="emph" presetSubtype="0" fill="hold" grpId="2" nodeType="withEffect">
                                  <p:stCondLst>
                                    <p:cond delay="0"/>
                                  </p:stCondLst>
                                  <p:childTnLst>
                                    <p:animClr clrSpc="rgb" dir="cw">
                                      <p:cBhvr override="childStyle">
                                        <p:cTn id="276" dur="500" fill="hold"/>
                                        <p:tgtEl>
                                          <p:spTgt spid="8"/>
                                        </p:tgtEl>
                                        <p:attrNameLst>
                                          <p:attrName>style.color</p:attrName>
                                        </p:attrNameLst>
                                      </p:cBhvr>
                                      <p:to>
                                        <a:schemeClr val="bg1"/>
                                      </p:to>
                                    </p:animClr>
                                    <p:animClr clrSpc="rgb" dir="cw">
                                      <p:cBhvr>
                                        <p:cTn id="277" dur="500" fill="hold"/>
                                        <p:tgtEl>
                                          <p:spTgt spid="8"/>
                                        </p:tgtEl>
                                        <p:attrNameLst>
                                          <p:attrName>fillcolor</p:attrName>
                                        </p:attrNameLst>
                                      </p:cBhvr>
                                      <p:to>
                                        <a:schemeClr val="bg1"/>
                                      </p:to>
                                    </p:animClr>
                                    <p:set>
                                      <p:cBhvr>
                                        <p:cTn id="278" dur="500" fill="hold"/>
                                        <p:tgtEl>
                                          <p:spTgt spid="8"/>
                                        </p:tgtEl>
                                        <p:attrNameLst>
                                          <p:attrName>fill.type</p:attrName>
                                        </p:attrNameLst>
                                      </p:cBhvr>
                                      <p:to>
                                        <p:strVal val="solid"/>
                                      </p:to>
                                    </p:set>
                                    <p:set>
                                      <p:cBhvr>
                                        <p:cTn id="279" dur="500" fill="hold"/>
                                        <p:tgtEl>
                                          <p:spTgt spid="8"/>
                                        </p:tgtEl>
                                        <p:attrNameLst>
                                          <p:attrName>fill.on</p:attrName>
                                        </p:attrNameLst>
                                      </p:cBhvr>
                                      <p:to>
                                        <p:strVal val="true"/>
                                      </p:to>
                                    </p:set>
                                  </p:childTnLst>
                                </p:cTn>
                              </p:par>
                              <p:par>
                                <p:cTn id="280" presetID="19" presetClass="emph" presetSubtype="0" fill="hold" grpId="2" nodeType="withEffect">
                                  <p:stCondLst>
                                    <p:cond delay="0"/>
                                  </p:stCondLst>
                                  <p:childTnLst>
                                    <p:animClr clrSpc="rgb" dir="cw">
                                      <p:cBhvr override="childStyle">
                                        <p:cTn id="281" dur="500" fill="hold"/>
                                        <p:tgtEl>
                                          <p:spTgt spid="9"/>
                                        </p:tgtEl>
                                        <p:attrNameLst>
                                          <p:attrName>style.color</p:attrName>
                                        </p:attrNameLst>
                                      </p:cBhvr>
                                      <p:to>
                                        <a:schemeClr val="bg1"/>
                                      </p:to>
                                    </p:animClr>
                                    <p:animClr clrSpc="rgb" dir="cw">
                                      <p:cBhvr>
                                        <p:cTn id="282" dur="500" fill="hold"/>
                                        <p:tgtEl>
                                          <p:spTgt spid="9"/>
                                        </p:tgtEl>
                                        <p:attrNameLst>
                                          <p:attrName>fillcolor</p:attrName>
                                        </p:attrNameLst>
                                      </p:cBhvr>
                                      <p:to>
                                        <a:schemeClr val="bg1"/>
                                      </p:to>
                                    </p:animClr>
                                    <p:set>
                                      <p:cBhvr>
                                        <p:cTn id="283" dur="500" fill="hold"/>
                                        <p:tgtEl>
                                          <p:spTgt spid="9"/>
                                        </p:tgtEl>
                                        <p:attrNameLst>
                                          <p:attrName>fill.type</p:attrName>
                                        </p:attrNameLst>
                                      </p:cBhvr>
                                      <p:to>
                                        <p:strVal val="solid"/>
                                      </p:to>
                                    </p:set>
                                    <p:set>
                                      <p:cBhvr>
                                        <p:cTn id="284" dur="500" fill="hold"/>
                                        <p:tgtEl>
                                          <p:spTgt spid="9"/>
                                        </p:tgtEl>
                                        <p:attrNameLst>
                                          <p:attrName>fill.on</p:attrName>
                                        </p:attrNameLst>
                                      </p:cBhvr>
                                      <p:to>
                                        <p:strVal val="true"/>
                                      </p:to>
                                    </p:se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nodeType="clickEffect">
                                  <p:stCondLst>
                                    <p:cond delay="0"/>
                                  </p:stCondLst>
                                  <p:childTnLst>
                                    <p:set>
                                      <p:cBhvr>
                                        <p:cTn id="288" dur="1" fill="hold">
                                          <p:stCondLst>
                                            <p:cond delay="0"/>
                                          </p:stCondLst>
                                        </p:cTn>
                                        <p:tgtEl>
                                          <p:spTgt spid="23">
                                            <p:txEl>
                                              <p:pRg st="12" end="12"/>
                                            </p:txEl>
                                          </p:spTgt>
                                        </p:tgtEl>
                                        <p:attrNameLst>
                                          <p:attrName>style.visibility</p:attrName>
                                        </p:attrNameLst>
                                      </p:cBhvr>
                                      <p:to>
                                        <p:strVal val="visible"/>
                                      </p:to>
                                    </p:set>
                                    <p:animEffect transition="in" filter="fade">
                                      <p:cBhvr>
                                        <p:cTn id="289" dur="500"/>
                                        <p:tgtEl>
                                          <p:spTgt spid="23">
                                            <p:txEl>
                                              <p:pRg st="12" end="12"/>
                                            </p:txEl>
                                          </p:spTgt>
                                        </p:tgtEl>
                                      </p:cBhvr>
                                    </p:animEffect>
                                  </p:childTnLst>
                                </p:cTn>
                              </p:par>
                            </p:childTnLst>
                          </p:cTn>
                        </p:par>
                      </p:childTnLst>
                    </p:cTn>
                  </p:par>
                  <p:par>
                    <p:cTn id="290" fill="hold">
                      <p:stCondLst>
                        <p:cond delay="indefinite"/>
                      </p:stCondLst>
                      <p:childTnLst>
                        <p:par>
                          <p:cTn id="291" fill="hold">
                            <p:stCondLst>
                              <p:cond delay="0"/>
                            </p:stCondLst>
                            <p:childTnLst>
                              <p:par>
                                <p:cTn id="292" presetID="19" presetClass="emph" presetSubtype="0" fill="hold" grpId="2" nodeType="clickEffect">
                                  <p:stCondLst>
                                    <p:cond delay="0"/>
                                  </p:stCondLst>
                                  <p:childTnLst>
                                    <p:animClr clrSpc="rgb" dir="cw">
                                      <p:cBhvr override="childStyle">
                                        <p:cTn id="293" dur="500" fill="hold"/>
                                        <p:tgtEl>
                                          <p:spTgt spid="10"/>
                                        </p:tgtEl>
                                        <p:attrNameLst>
                                          <p:attrName>style.color</p:attrName>
                                        </p:attrNameLst>
                                      </p:cBhvr>
                                      <p:to>
                                        <a:schemeClr val="bg1"/>
                                      </p:to>
                                    </p:animClr>
                                    <p:animClr clrSpc="rgb" dir="cw">
                                      <p:cBhvr>
                                        <p:cTn id="294" dur="500" fill="hold"/>
                                        <p:tgtEl>
                                          <p:spTgt spid="10"/>
                                        </p:tgtEl>
                                        <p:attrNameLst>
                                          <p:attrName>fillcolor</p:attrName>
                                        </p:attrNameLst>
                                      </p:cBhvr>
                                      <p:to>
                                        <a:schemeClr val="bg1"/>
                                      </p:to>
                                    </p:animClr>
                                    <p:set>
                                      <p:cBhvr>
                                        <p:cTn id="295" dur="500" fill="hold"/>
                                        <p:tgtEl>
                                          <p:spTgt spid="10"/>
                                        </p:tgtEl>
                                        <p:attrNameLst>
                                          <p:attrName>fill.type</p:attrName>
                                        </p:attrNameLst>
                                      </p:cBhvr>
                                      <p:to>
                                        <p:strVal val="solid"/>
                                      </p:to>
                                    </p:set>
                                    <p:set>
                                      <p:cBhvr>
                                        <p:cTn id="296" dur="500" fill="hold"/>
                                        <p:tgtEl>
                                          <p:spTgt spid="10"/>
                                        </p:tgtEl>
                                        <p:attrNameLst>
                                          <p:attrName>fill.on</p:attrName>
                                        </p:attrNameLst>
                                      </p:cBhvr>
                                      <p:to>
                                        <p:strVal val="true"/>
                                      </p:to>
                                    </p:set>
                                  </p:childTnLst>
                                </p:cTn>
                              </p:par>
                              <p:par>
                                <p:cTn id="297" presetID="19" presetClass="emph" presetSubtype="0" fill="hold" grpId="2" nodeType="withEffect">
                                  <p:stCondLst>
                                    <p:cond delay="0"/>
                                  </p:stCondLst>
                                  <p:childTnLst>
                                    <p:animClr clrSpc="rgb" dir="cw">
                                      <p:cBhvr override="childStyle">
                                        <p:cTn id="298" dur="500" fill="hold"/>
                                        <p:tgtEl>
                                          <p:spTgt spid="11"/>
                                        </p:tgtEl>
                                        <p:attrNameLst>
                                          <p:attrName>style.color</p:attrName>
                                        </p:attrNameLst>
                                      </p:cBhvr>
                                      <p:to>
                                        <a:schemeClr val="bg1"/>
                                      </p:to>
                                    </p:animClr>
                                    <p:animClr clrSpc="rgb" dir="cw">
                                      <p:cBhvr>
                                        <p:cTn id="299" dur="500" fill="hold"/>
                                        <p:tgtEl>
                                          <p:spTgt spid="11"/>
                                        </p:tgtEl>
                                        <p:attrNameLst>
                                          <p:attrName>fillcolor</p:attrName>
                                        </p:attrNameLst>
                                      </p:cBhvr>
                                      <p:to>
                                        <a:schemeClr val="bg1"/>
                                      </p:to>
                                    </p:animClr>
                                    <p:set>
                                      <p:cBhvr>
                                        <p:cTn id="300" dur="500" fill="hold"/>
                                        <p:tgtEl>
                                          <p:spTgt spid="11"/>
                                        </p:tgtEl>
                                        <p:attrNameLst>
                                          <p:attrName>fill.type</p:attrName>
                                        </p:attrNameLst>
                                      </p:cBhvr>
                                      <p:to>
                                        <p:strVal val="solid"/>
                                      </p:to>
                                    </p:set>
                                    <p:set>
                                      <p:cBhvr>
                                        <p:cTn id="301" dur="500" fill="hold"/>
                                        <p:tgtEl>
                                          <p:spTgt spid="11"/>
                                        </p:tgtEl>
                                        <p:attrNameLst>
                                          <p:attrName>fill.on</p:attrName>
                                        </p:attrNameLst>
                                      </p:cBhvr>
                                      <p:to>
                                        <p:strVal val="true"/>
                                      </p:to>
                                    </p:set>
                                  </p:childTnLst>
                                </p:cTn>
                              </p:par>
                              <p:par>
                                <p:cTn id="302" presetID="19" presetClass="emph" presetSubtype="0" fill="hold" grpId="2" nodeType="withEffect">
                                  <p:stCondLst>
                                    <p:cond delay="0"/>
                                  </p:stCondLst>
                                  <p:childTnLst>
                                    <p:animClr clrSpc="rgb" dir="cw">
                                      <p:cBhvr override="childStyle">
                                        <p:cTn id="303" dur="500" fill="hold"/>
                                        <p:tgtEl>
                                          <p:spTgt spid="12"/>
                                        </p:tgtEl>
                                        <p:attrNameLst>
                                          <p:attrName>style.color</p:attrName>
                                        </p:attrNameLst>
                                      </p:cBhvr>
                                      <p:to>
                                        <a:schemeClr val="bg1"/>
                                      </p:to>
                                    </p:animClr>
                                    <p:animClr clrSpc="rgb" dir="cw">
                                      <p:cBhvr>
                                        <p:cTn id="304" dur="500" fill="hold"/>
                                        <p:tgtEl>
                                          <p:spTgt spid="12"/>
                                        </p:tgtEl>
                                        <p:attrNameLst>
                                          <p:attrName>fillcolor</p:attrName>
                                        </p:attrNameLst>
                                      </p:cBhvr>
                                      <p:to>
                                        <a:schemeClr val="bg1"/>
                                      </p:to>
                                    </p:animClr>
                                    <p:set>
                                      <p:cBhvr>
                                        <p:cTn id="305" dur="500" fill="hold"/>
                                        <p:tgtEl>
                                          <p:spTgt spid="12"/>
                                        </p:tgtEl>
                                        <p:attrNameLst>
                                          <p:attrName>fill.type</p:attrName>
                                        </p:attrNameLst>
                                      </p:cBhvr>
                                      <p:to>
                                        <p:strVal val="solid"/>
                                      </p:to>
                                    </p:set>
                                    <p:set>
                                      <p:cBhvr>
                                        <p:cTn id="306" dur="500" fill="hold"/>
                                        <p:tgtEl>
                                          <p:spTgt spid="12"/>
                                        </p:tgtEl>
                                        <p:attrNameLst>
                                          <p:attrName>fill.on</p:attrName>
                                        </p:attrNameLst>
                                      </p:cBhvr>
                                      <p:to>
                                        <p:strVal val="true"/>
                                      </p:to>
                                    </p:set>
                                  </p:childTnLst>
                                </p:cTn>
                              </p:par>
                              <p:par>
                                <p:cTn id="307" presetID="19" presetClass="emph" presetSubtype="0" fill="hold" grpId="2" nodeType="withEffect">
                                  <p:stCondLst>
                                    <p:cond delay="0"/>
                                  </p:stCondLst>
                                  <p:childTnLst>
                                    <p:animClr clrSpc="rgb" dir="cw">
                                      <p:cBhvr override="childStyle">
                                        <p:cTn id="308" dur="500" fill="hold"/>
                                        <p:tgtEl>
                                          <p:spTgt spid="13"/>
                                        </p:tgtEl>
                                        <p:attrNameLst>
                                          <p:attrName>style.color</p:attrName>
                                        </p:attrNameLst>
                                      </p:cBhvr>
                                      <p:to>
                                        <a:schemeClr val="bg1"/>
                                      </p:to>
                                    </p:animClr>
                                    <p:animClr clrSpc="rgb" dir="cw">
                                      <p:cBhvr>
                                        <p:cTn id="309" dur="500" fill="hold"/>
                                        <p:tgtEl>
                                          <p:spTgt spid="13"/>
                                        </p:tgtEl>
                                        <p:attrNameLst>
                                          <p:attrName>fillcolor</p:attrName>
                                        </p:attrNameLst>
                                      </p:cBhvr>
                                      <p:to>
                                        <a:schemeClr val="bg1"/>
                                      </p:to>
                                    </p:animClr>
                                    <p:set>
                                      <p:cBhvr>
                                        <p:cTn id="310" dur="500" fill="hold"/>
                                        <p:tgtEl>
                                          <p:spTgt spid="13"/>
                                        </p:tgtEl>
                                        <p:attrNameLst>
                                          <p:attrName>fill.type</p:attrName>
                                        </p:attrNameLst>
                                      </p:cBhvr>
                                      <p:to>
                                        <p:strVal val="solid"/>
                                      </p:to>
                                    </p:set>
                                    <p:set>
                                      <p:cBhvr>
                                        <p:cTn id="311"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5" grpId="0" animBg="1"/>
      <p:bldP spid="5" grpId="1" animBg="1"/>
      <p:bldP spid="5"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FAE668-69B2-6E42-9BD4-5F01F87293D7}"/>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E7C79AA-5AFE-325E-BA9F-6CACE5BB6EE2}"/>
              </a:ext>
            </a:extLst>
          </p:cNvPr>
          <p:cNvSpPr txBox="1"/>
          <p:nvPr/>
        </p:nvSpPr>
        <p:spPr>
          <a:xfrm>
            <a:off x="6096000" y="115747"/>
            <a:ext cx="5324355" cy="1815882"/>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What happens if the program then does this . . .</a:t>
            </a:r>
          </a:p>
          <a:p>
            <a:r>
              <a:rPr lang="en-US" sz="2800" dirty="0">
                <a:latin typeface="Segoe UI" panose="020B0502040204020203" pitchFamily="34" charset="0"/>
                <a:cs typeface="Segoe UI" panose="020B0502040204020203" pitchFamily="34" charset="0"/>
              </a:rPr>
              <a:t>    </a:t>
            </a:r>
            <a:r>
              <a:rPr lang="en-US" sz="2800" dirty="0" err="1">
                <a:latin typeface="Lucida Console" panose="020B0609040504020204" pitchFamily="49" charset="0"/>
                <a:cs typeface="Segoe UI" panose="020B0502040204020203" pitchFamily="34" charset="0"/>
              </a:rPr>
              <a:t>printf</a:t>
            </a:r>
            <a:r>
              <a:rPr lang="en-US" sz="2800" dirty="0">
                <a:latin typeface="Lucida Console" panose="020B0609040504020204" pitchFamily="49" charset="0"/>
                <a:cs typeface="Segoe UI" panose="020B0502040204020203" pitchFamily="34" charset="0"/>
              </a:rPr>
              <a:t>(</a:t>
            </a:r>
            <a:r>
              <a:rPr lang="en-US" sz="2800" dirty="0">
                <a:solidFill>
                  <a:schemeClr val="accent2"/>
                </a:solidFill>
                <a:latin typeface="Lucida Console" panose="020B0609040504020204" pitchFamily="49" charset="0"/>
                <a:cs typeface="Segoe UI" panose="020B0502040204020203" pitchFamily="34" charset="0"/>
              </a:rPr>
              <a:t>“%d\n”</a:t>
            </a:r>
            <a:r>
              <a:rPr lang="en-US" sz="2800" dirty="0">
                <a:latin typeface="Lucida Console" panose="020B0609040504020204" pitchFamily="49" charset="0"/>
                <a:cs typeface="Segoe UI" panose="020B0502040204020203" pitchFamily="34" charset="0"/>
              </a:rPr>
              <a:t>, *p1);</a:t>
            </a:r>
          </a:p>
          <a:p>
            <a:r>
              <a:rPr lang="en-US" sz="2800" dirty="0">
                <a:latin typeface="Segoe UI" panose="020B0502040204020203" pitchFamily="34" charset="0"/>
                <a:cs typeface="Segoe UI" panose="020B0502040204020203" pitchFamily="34" charset="0"/>
              </a:rPr>
              <a:t>. . .?</a:t>
            </a:r>
          </a:p>
        </p:txBody>
      </p:sp>
      <p:grpSp>
        <p:nvGrpSpPr>
          <p:cNvPr id="13" name="Group 12">
            <a:extLst>
              <a:ext uri="{FF2B5EF4-FFF2-40B4-BE49-F238E27FC236}">
                <a16:creationId xmlns:a16="http://schemas.microsoft.com/office/drawing/2014/main" id="{23E1B90B-EE44-097E-CB08-41C79CA4C28B}"/>
              </a:ext>
            </a:extLst>
          </p:cNvPr>
          <p:cNvGrpSpPr/>
          <p:nvPr/>
        </p:nvGrpSpPr>
        <p:grpSpPr>
          <a:xfrm>
            <a:off x="5073749" y="1931628"/>
            <a:ext cx="3602442" cy="4926371"/>
            <a:chOff x="5073749" y="1931628"/>
            <a:chExt cx="3602442" cy="4926371"/>
          </a:xfrm>
        </p:grpSpPr>
        <p:pic>
          <p:nvPicPr>
            <p:cNvPr id="9" name="Picture 8">
              <a:extLst>
                <a:ext uri="{FF2B5EF4-FFF2-40B4-BE49-F238E27FC236}">
                  <a16:creationId xmlns:a16="http://schemas.microsoft.com/office/drawing/2014/main" id="{0CEE0C37-94C3-FE3A-5BDC-82387F250597}"/>
                </a:ext>
              </a:extLst>
            </p:cNvPr>
            <p:cNvPicPr>
              <a:picLocks noChangeAspect="1"/>
            </p:cNvPicPr>
            <p:nvPr/>
          </p:nvPicPr>
          <p:blipFill>
            <a:blip r:embed="rId4"/>
            <a:stretch>
              <a:fillRect/>
            </a:stretch>
          </p:blipFill>
          <p:spPr>
            <a:xfrm>
              <a:off x="5143018" y="1931628"/>
              <a:ext cx="3429140" cy="4926371"/>
            </a:xfrm>
            <a:prstGeom prst="rect">
              <a:avLst/>
            </a:prstGeom>
          </p:spPr>
        </p:pic>
        <p:sp>
          <p:nvSpPr>
            <p:cNvPr id="10" name="TextBox 9">
              <a:extLst>
                <a:ext uri="{FF2B5EF4-FFF2-40B4-BE49-F238E27FC236}">
                  <a16:creationId xmlns:a16="http://schemas.microsoft.com/office/drawing/2014/main" id="{4C7B589F-5CB2-8B35-F71D-626017251809}"/>
                </a:ext>
              </a:extLst>
            </p:cNvPr>
            <p:cNvSpPr txBox="1"/>
            <p:nvPr/>
          </p:nvSpPr>
          <p:spPr>
            <a:xfrm>
              <a:off x="5236719" y="2024227"/>
              <a:ext cx="2442258" cy="964367"/>
            </a:xfrm>
            <a:prstGeom prst="rect">
              <a:avLst/>
            </a:prstGeom>
            <a:noFill/>
          </p:spPr>
          <p:txBody>
            <a:bodyPr wrap="square" rtlCol="0">
              <a:spAutoFit/>
            </a:bodyPr>
            <a:lstStyle/>
            <a:p>
              <a:pPr algn="ctr">
                <a:lnSpc>
                  <a:spcPts val="1700"/>
                </a:lnSpc>
              </a:pPr>
              <a:r>
                <a:rPr lang="en-US" sz="2000" b="1" dirty="0">
                  <a:solidFill>
                    <a:srgbClr val="FF0000"/>
                  </a:solidFill>
                  <a:latin typeface="Segoe UI" panose="020B0502040204020203" pitchFamily="34" charset="0"/>
                  <a:cs typeface="Segoe UI" panose="020B0502040204020203" pitchFamily="34" charset="0"/>
                </a:rPr>
                <a:t>UNDEFINED BEHAVIOR</a:t>
              </a:r>
            </a:p>
            <a:p>
              <a:pPr algn="ctr">
                <a:lnSpc>
                  <a:spcPts val="1700"/>
                </a:lnSpc>
              </a:pPr>
              <a:r>
                <a:rPr lang="en-US" sz="2000" b="1" dirty="0">
                  <a:solidFill>
                    <a:srgbClr val="FF0000"/>
                  </a:solidFill>
                  <a:latin typeface="Segoe UI" panose="020B0502040204020203" pitchFamily="34" charset="0"/>
                  <a:cs typeface="Segoe UI" panose="020B0502040204020203" pitchFamily="34" charset="0"/>
                </a:rPr>
                <a:t>==</a:t>
              </a:r>
            </a:p>
            <a:p>
              <a:pPr algn="ctr">
                <a:lnSpc>
                  <a:spcPts val="1700"/>
                </a:lnSpc>
              </a:pPr>
              <a:r>
                <a:rPr lang="en-US" sz="2000" b="1" dirty="0">
                  <a:solidFill>
                    <a:srgbClr val="FF0000"/>
                  </a:solidFill>
                  <a:latin typeface="Segoe UI" panose="020B0502040204020203" pitchFamily="34" charset="0"/>
                  <a:cs typeface="Segoe UI" panose="020B0502040204020203" pitchFamily="34" charset="0"/>
                </a:rPr>
                <a:t>MONSTER PARTY</a:t>
              </a:r>
            </a:p>
          </p:txBody>
        </p:sp>
        <p:sp>
          <p:nvSpPr>
            <p:cNvPr id="11" name="TextBox 10">
              <a:extLst>
                <a:ext uri="{FF2B5EF4-FFF2-40B4-BE49-F238E27FC236}">
                  <a16:creationId xmlns:a16="http://schemas.microsoft.com/office/drawing/2014/main" id="{A8C100F7-D420-1C73-09F1-8FAE127BF29D}"/>
                </a:ext>
              </a:extLst>
            </p:cNvPr>
            <p:cNvSpPr txBox="1"/>
            <p:nvPr/>
          </p:nvSpPr>
          <p:spPr>
            <a:xfrm>
              <a:off x="5073749" y="5077504"/>
              <a:ext cx="937436" cy="374461"/>
            </a:xfrm>
            <a:prstGeom prst="rect">
              <a:avLst/>
            </a:prstGeom>
            <a:noFill/>
          </p:spPr>
          <p:txBody>
            <a:bodyPr wrap="square" rtlCol="0">
              <a:spAutoFit/>
            </a:bodyPr>
            <a:lstStyle/>
            <a:p>
              <a:pPr algn="ctr">
                <a:lnSpc>
                  <a:spcPts val="1100"/>
                </a:lnSpc>
              </a:pPr>
              <a:r>
                <a:rPr lang="en-US" sz="1000" b="1" dirty="0">
                  <a:solidFill>
                    <a:srgbClr val="FF0000"/>
                  </a:solidFill>
                  <a:latin typeface="Segoe UI" panose="020B0502040204020203" pitchFamily="34" charset="0"/>
                  <a:cs typeface="Segoe UI" panose="020B0502040204020203" pitchFamily="34" charset="0"/>
                </a:rPr>
                <a:t>Undefined</a:t>
              </a:r>
            </a:p>
            <a:p>
              <a:pPr algn="ctr">
                <a:lnSpc>
                  <a:spcPts val="1100"/>
                </a:lnSpc>
              </a:pPr>
              <a:r>
                <a:rPr lang="en-US" sz="1000" b="1" dirty="0">
                  <a:solidFill>
                    <a:srgbClr val="FF0000"/>
                  </a:solidFill>
                  <a:latin typeface="Segoe UI" panose="020B0502040204020203" pitchFamily="34" charset="0"/>
                  <a:cs typeface="Segoe UI" panose="020B0502040204020203" pitchFamily="34" charset="0"/>
                </a:rPr>
                <a:t>behavior</a:t>
              </a:r>
            </a:p>
          </p:txBody>
        </p:sp>
        <p:sp>
          <p:nvSpPr>
            <p:cNvPr id="12" name="TextBox 11">
              <a:extLst>
                <a:ext uri="{FF2B5EF4-FFF2-40B4-BE49-F238E27FC236}">
                  <a16:creationId xmlns:a16="http://schemas.microsoft.com/office/drawing/2014/main" id="{A131653F-1B07-8859-7EE5-5AFF623D5BEB}"/>
                </a:ext>
              </a:extLst>
            </p:cNvPr>
            <p:cNvSpPr txBox="1"/>
            <p:nvPr/>
          </p:nvSpPr>
          <p:spPr>
            <a:xfrm>
              <a:off x="7855505" y="6158773"/>
              <a:ext cx="820686" cy="374461"/>
            </a:xfrm>
            <a:prstGeom prst="rect">
              <a:avLst/>
            </a:prstGeom>
            <a:noFill/>
          </p:spPr>
          <p:txBody>
            <a:bodyPr wrap="square" rtlCol="0">
              <a:spAutoFit/>
            </a:bodyPr>
            <a:lstStyle/>
            <a:p>
              <a:pPr algn="ctr">
                <a:lnSpc>
                  <a:spcPts val="1100"/>
                </a:lnSpc>
              </a:pPr>
              <a:r>
                <a:rPr lang="en-US" sz="950" b="1" dirty="0">
                  <a:solidFill>
                    <a:srgbClr val="FF0000"/>
                  </a:solidFill>
                  <a:latin typeface="Segoe UI" panose="020B0502040204020203" pitchFamily="34" charset="0"/>
                  <a:cs typeface="Segoe UI" panose="020B0502040204020203" pitchFamily="34" charset="0"/>
                </a:rPr>
                <a:t>Undefined</a:t>
              </a:r>
            </a:p>
            <a:p>
              <a:pPr algn="ctr">
                <a:lnSpc>
                  <a:spcPts val="1100"/>
                </a:lnSpc>
              </a:pPr>
              <a:r>
                <a:rPr lang="en-US" sz="950" b="1" dirty="0">
                  <a:solidFill>
                    <a:srgbClr val="FF0000"/>
                  </a:solidFill>
                  <a:latin typeface="Segoe UI" panose="020B0502040204020203" pitchFamily="34" charset="0"/>
                  <a:cs typeface="Segoe UI" panose="020B0502040204020203" pitchFamily="34" charset="0"/>
                </a:rPr>
                <a:t>behavior</a:t>
              </a:r>
            </a:p>
          </p:txBody>
        </p:sp>
      </p:grpSp>
      <p:sp>
        <p:nvSpPr>
          <p:cNvPr id="14" name="Rectangle 13">
            <a:extLst>
              <a:ext uri="{FF2B5EF4-FFF2-40B4-BE49-F238E27FC236}">
                <a16:creationId xmlns:a16="http://schemas.microsoft.com/office/drawing/2014/main" id="{4CE28FBA-6404-71DE-2738-293A8B914FB2}"/>
              </a:ext>
            </a:extLst>
          </p:cNvPr>
          <p:cNvSpPr/>
          <p:nvPr/>
        </p:nvSpPr>
        <p:spPr>
          <a:xfrm>
            <a:off x="8572158" y="1931628"/>
            <a:ext cx="3619842" cy="49263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Segoe UI" panose="020B0502040204020203" pitchFamily="34" charset="0"/>
                <a:cs typeface="Segoe UI" panose="020B0502040204020203" pitchFamily="34" charset="0"/>
              </a:rPr>
              <a:t>NOBODY KNOWS WHAT THESE FOUL THINGS WANT</a:t>
            </a:r>
          </a:p>
          <a:p>
            <a:pPr algn="ctr"/>
            <a:endParaRPr lang="en-US" sz="3200" b="1" dirty="0">
              <a:latin typeface="Segoe UI" panose="020B0502040204020203" pitchFamily="34" charset="0"/>
              <a:cs typeface="Segoe UI" panose="020B0502040204020203" pitchFamily="34" charset="0"/>
            </a:endParaRPr>
          </a:p>
          <a:p>
            <a:pPr algn="ctr"/>
            <a:r>
              <a:rPr lang="en-US" sz="3200" b="1" dirty="0">
                <a:latin typeface="Segoe UI" panose="020B0502040204020203" pitchFamily="34" charset="0"/>
                <a:cs typeface="Segoe UI" panose="020B0502040204020203" pitchFamily="34" charset="0"/>
              </a:rPr>
              <a:t>DO NOT BRING THEM INTO YOUR LIFE</a:t>
            </a:r>
          </a:p>
        </p:txBody>
      </p:sp>
      <p:sp>
        <p:nvSpPr>
          <p:cNvPr id="15" name="Rectangle 14">
            <a:extLst>
              <a:ext uri="{FF2B5EF4-FFF2-40B4-BE49-F238E27FC236}">
                <a16:creationId xmlns:a16="http://schemas.microsoft.com/office/drawing/2014/main" id="{ADE97B5D-407B-8ACA-EBE9-1D230924942B}"/>
              </a:ext>
            </a:extLst>
          </p:cNvPr>
          <p:cNvSpPr/>
          <p:nvPr/>
        </p:nvSpPr>
        <p:spPr>
          <a:xfrm>
            <a:off x="5143018" y="1931628"/>
            <a:ext cx="7048982" cy="49263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latin typeface="Segoe UI" panose="020B0502040204020203" pitchFamily="34" charset="0"/>
                <a:cs typeface="Segoe UI" panose="020B0502040204020203" pitchFamily="34" charset="0"/>
              </a:rPr>
              <a:t>According to the  C++ standard, “When the end of the duration of a region of storage is reached, the values of all pointers representing the address of any part of that region of storage become </a:t>
            </a:r>
            <a:r>
              <a:rPr lang="en-US" sz="2800" b="1" dirty="0">
                <a:solidFill>
                  <a:srgbClr val="FF0000"/>
                </a:solidFill>
                <a:latin typeface="Segoe UI" panose="020B0502040204020203" pitchFamily="34" charset="0"/>
                <a:cs typeface="Segoe UI" panose="020B0502040204020203" pitchFamily="34" charset="0"/>
              </a:rPr>
              <a:t>invalid pointer values</a:t>
            </a:r>
            <a:r>
              <a:rPr lang="en-US" sz="2800" b="1" dirty="0">
                <a:latin typeface="Segoe UI" panose="020B0502040204020203" pitchFamily="34" charset="0"/>
                <a:cs typeface="Segoe UI" panose="020B0502040204020203" pitchFamily="34" charset="0"/>
              </a:rPr>
              <a:t>.  Indirection through an invalid pointer value and passing an invalid pointer value to a deallocation function have </a:t>
            </a:r>
            <a:r>
              <a:rPr lang="en-US" sz="2800" b="1" dirty="0">
                <a:solidFill>
                  <a:srgbClr val="FF0000"/>
                </a:solidFill>
                <a:latin typeface="Segoe UI" panose="020B0502040204020203" pitchFamily="34" charset="0"/>
                <a:cs typeface="Segoe UI" panose="020B0502040204020203" pitchFamily="34" charset="0"/>
              </a:rPr>
              <a:t>undefined behavior</a:t>
            </a:r>
            <a:r>
              <a:rPr lang="en-US" sz="2800" b="1" dirty="0">
                <a:latin typeface="Segoe UI" panose="020B0502040204020203" pitchFamily="34" charset="0"/>
                <a:cs typeface="Segoe UI" panose="020B0502040204020203" pitchFamily="34" charset="0"/>
              </a:rPr>
              <a:t>.”</a:t>
            </a:r>
          </a:p>
        </p:txBody>
      </p:sp>
      <p:cxnSp>
        <p:nvCxnSpPr>
          <p:cNvPr id="17" name="Straight Connector 16">
            <a:extLst>
              <a:ext uri="{FF2B5EF4-FFF2-40B4-BE49-F238E27FC236}">
                <a16:creationId xmlns:a16="http://schemas.microsoft.com/office/drawing/2014/main" id="{22F9D641-AFE6-31BF-29DA-D175CC90B0BB}"/>
              </a:ext>
            </a:extLst>
          </p:cNvPr>
          <p:cNvCxnSpPr>
            <a:cxnSpLocks/>
          </p:cNvCxnSpPr>
          <p:nvPr/>
        </p:nvCxnSpPr>
        <p:spPr>
          <a:xfrm>
            <a:off x="5145279"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5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 L -0.58164 0 " pathEditMode="relative" rAng="0" ptsTypes="AA">
                                      <p:cBhvr>
                                        <p:cTn id="6" dur="1000" fill="hold"/>
                                        <p:tgtEl>
                                          <p:spTgt spid="5"/>
                                        </p:tgtEl>
                                        <p:attrNameLst>
                                          <p:attrName>ppt_x</p:attrName>
                                          <p:attrName>ppt_y</p:attrName>
                                        </p:attrNameLst>
                                      </p:cBhvr>
                                      <p:rCtr x="-29089"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D33C7-7D92-1787-AC89-17B6FDCE6B8E}"/>
              </a:ext>
            </a:extLst>
          </p:cNvPr>
          <p:cNvSpPr txBox="1"/>
          <p:nvPr/>
        </p:nvSpPr>
        <p:spPr>
          <a:xfrm>
            <a:off x="438912" y="749808"/>
            <a:ext cx="11539728" cy="1384995"/>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When your program performs an undefined action, your program is </a:t>
            </a:r>
            <a:r>
              <a:rPr lang="en-US" sz="2800" b="1" dirty="0">
                <a:solidFill>
                  <a:srgbClr val="FF0000"/>
                </a:solidFill>
                <a:latin typeface="Segoe UI" panose="020B0502040204020203" pitchFamily="34" charset="0"/>
                <a:cs typeface="Segoe UI" panose="020B0502040204020203" pitchFamily="34" charset="0"/>
              </a:rPr>
              <a:t>not</a:t>
            </a:r>
            <a:r>
              <a:rPr lang="en-US" sz="2800" b="1" dirty="0">
                <a:solidFill>
                  <a:schemeClr val="bg1"/>
                </a:solidFill>
                <a:latin typeface="Segoe UI" panose="020B0502040204020203" pitchFamily="34" charset="0"/>
                <a:cs typeface="Segoe UI" panose="020B0502040204020203" pitchFamily="34" charset="0"/>
              </a:rPr>
              <a:t> guaranteed to deterministically perform the same behavior (e.g., hang, crash, emit smoke) during each program run.</a:t>
            </a:r>
          </a:p>
        </p:txBody>
      </p:sp>
      <p:sp>
        <p:nvSpPr>
          <p:cNvPr id="5" name="TextBox 4">
            <a:extLst>
              <a:ext uri="{FF2B5EF4-FFF2-40B4-BE49-F238E27FC236}">
                <a16:creationId xmlns:a16="http://schemas.microsoft.com/office/drawing/2014/main" id="{B76918D5-D0BC-58BE-AA15-CCA62A67640F}"/>
              </a:ext>
            </a:extLst>
          </p:cNvPr>
          <p:cNvSpPr txBox="1"/>
          <p:nvPr/>
        </p:nvSpPr>
        <p:spPr>
          <a:xfrm>
            <a:off x="326136" y="2840736"/>
            <a:ext cx="11865864" cy="769441"/>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All you know is that </a:t>
            </a:r>
            <a:r>
              <a:rPr lang="en-US" sz="4400" b="1" dirty="0">
                <a:solidFill>
                  <a:srgbClr val="FF0000"/>
                </a:solidFill>
                <a:latin typeface="Segoe UI" panose="020B0502040204020203" pitchFamily="34" charset="0"/>
                <a:cs typeface="Segoe UI" panose="020B0502040204020203" pitchFamily="34" charset="0"/>
              </a:rPr>
              <a:t>something</a:t>
            </a:r>
            <a:r>
              <a:rPr lang="en-US" sz="4400" b="1" dirty="0">
                <a:solidFill>
                  <a:schemeClr val="bg1"/>
                </a:solidFill>
                <a:latin typeface="Segoe UI" panose="020B0502040204020203" pitchFamily="34" charset="0"/>
                <a:cs typeface="Segoe UI" panose="020B0502040204020203" pitchFamily="34" charset="0"/>
              </a:rPr>
              <a:t> will happen.</a:t>
            </a:r>
          </a:p>
        </p:txBody>
      </p:sp>
      <p:pic>
        <p:nvPicPr>
          <p:cNvPr id="8" name="Picture 7">
            <a:extLst>
              <a:ext uri="{FF2B5EF4-FFF2-40B4-BE49-F238E27FC236}">
                <a16:creationId xmlns:a16="http://schemas.microsoft.com/office/drawing/2014/main" id="{D8D3C0FE-2217-AB1C-5892-4440A75B50DF}"/>
              </a:ext>
            </a:extLst>
          </p:cNvPr>
          <p:cNvPicPr>
            <a:picLocks noChangeAspect="1"/>
          </p:cNvPicPr>
          <p:nvPr/>
        </p:nvPicPr>
        <p:blipFill>
          <a:blip r:embed="rId2"/>
          <a:stretch>
            <a:fillRect/>
          </a:stretch>
        </p:blipFill>
        <p:spPr>
          <a:xfrm>
            <a:off x="10212994" y="4372790"/>
            <a:ext cx="1997294" cy="2485210"/>
          </a:xfrm>
          <a:prstGeom prst="rect">
            <a:avLst/>
          </a:prstGeom>
        </p:spPr>
      </p:pic>
      <p:sp>
        <p:nvSpPr>
          <p:cNvPr id="6" name="TextBox 5">
            <a:extLst>
              <a:ext uri="{FF2B5EF4-FFF2-40B4-BE49-F238E27FC236}">
                <a16:creationId xmlns:a16="http://schemas.microsoft.com/office/drawing/2014/main" id="{CC825264-93F1-BE9A-61B4-B1AF71E5903D}"/>
              </a:ext>
            </a:extLst>
          </p:cNvPr>
          <p:cNvSpPr txBox="1"/>
          <p:nvPr/>
        </p:nvSpPr>
        <p:spPr>
          <a:xfrm>
            <a:off x="0" y="4748331"/>
            <a:ext cx="11375136" cy="1107996"/>
          </a:xfrm>
          <a:prstGeom prst="rect">
            <a:avLst/>
          </a:prstGeom>
          <a:noFill/>
        </p:spPr>
        <p:txBody>
          <a:bodyPr wrap="square" rtlCol="0">
            <a:spAutoFit/>
          </a:bodyPr>
          <a:lstStyle/>
          <a:p>
            <a:pPr algn="ctr"/>
            <a:r>
              <a:rPr lang="en-US" sz="6600" b="1" dirty="0">
                <a:solidFill>
                  <a:srgbClr val="FF0000"/>
                </a:solidFill>
                <a:latin typeface="Segoe UI" panose="020B0502040204020203" pitchFamily="34" charset="0"/>
                <a:cs typeface="Segoe UI" panose="020B0502040204020203" pitchFamily="34" charset="0"/>
              </a:rPr>
              <a:t>SOMETHING UNDEFINED.</a:t>
            </a:r>
          </a:p>
        </p:txBody>
      </p:sp>
    </p:spTree>
    <p:extLst>
      <p:ext uri="{BB962C8B-B14F-4D97-AF65-F5344CB8AC3E}">
        <p14:creationId xmlns:p14="http://schemas.microsoft.com/office/powerpoint/2010/main" val="360705414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D0DE0DA-37E9-84B1-E2F5-25DEE5B23266}"/>
              </a:ext>
            </a:extLst>
          </p:cNvPr>
          <p:cNvPicPr>
            <a:picLocks noChangeAspect="1"/>
          </p:cNvPicPr>
          <p:nvPr/>
        </p:nvPicPr>
        <p:blipFill>
          <a:blip r:embed="rId3"/>
          <a:stretch>
            <a:fillRect/>
          </a:stretch>
        </p:blipFill>
        <p:spPr>
          <a:xfrm>
            <a:off x="-1" y="-16154"/>
            <a:ext cx="12191999" cy="6874153"/>
          </a:xfrm>
          <a:prstGeom prst="rect">
            <a:avLst/>
          </a:prstGeom>
        </p:spPr>
      </p:pic>
      <p:pic>
        <p:nvPicPr>
          <p:cNvPr id="5" name="Picture 4">
            <a:extLst>
              <a:ext uri="{FF2B5EF4-FFF2-40B4-BE49-F238E27FC236}">
                <a16:creationId xmlns:a16="http://schemas.microsoft.com/office/drawing/2014/main" id="{FD7A8357-8B98-A204-3789-61626C207C36}"/>
              </a:ext>
            </a:extLst>
          </p:cNvPr>
          <p:cNvPicPr>
            <a:picLocks noChangeAspect="1"/>
          </p:cNvPicPr>
          <p:nvPr/>
        </p:nvPicPr>
        <p:blipFill rotWithShape="1">
          <a:blip r:embed="rId4"/>
          <a:srcRect b="7805"/>
          <a:stretch/>
        </p:blipFill>
        <p:spPr>
          <a:xfrm>
            <a:off x="0" y="2023225"/>
            <a:ext cx="12192000" cy="4840861"/>
          </a:xfrm>
          <a:prstGeom prst="rect">
            <a:avLst/>
          </a:prstGeom>
        </p:spPr>
      </p:pic>
      <p:sp>
        <p:nvSpPr>
          <p:cNvPr id="9" name="TextBox 8">
            <a:extLst>
              <a:ext uri="{FF2B5EF4-FFF2-40B4-BE49-F238E27FC236}">
                <a16:creationId xmlns:a16="http://schemas.microsoft.com/office/drawing/2014/main" id="{FA86827C-C762-905D-A9D6-AD46EB140580}"/>
              </a:ext>
            </a:extLst>
          </p:cNvPr>
          <p:cNvSpPr txBox="1"/>
          <p:nvPr/>
        </p:nvSpPr>
        <p:spPr>
          <a:xfrm>
            <a:off x="1043650" y="-46451"/>
            <a:ext cx="9847161" cy="1200329"/>
          </a:xfrm>
          <a:prstGeom prst="rect">
            <a:avLst/>
          </a:prstGeom>
          <a:noFill/>
        </p:spPr>
        <p:txBody>
          <a:bodyPr wrap="square">
            <a:spAutoFit/>
          </a:bodyPr>
          <a:lstStyle/>
          <a:p>
            <a:r>
              <a:rPr lang="en-US" sz="3600" b="1" dirty="0">
                <a:latin typeface="Segoe UI" panose="020B0502040204020203" pitchFamily="34" charset="0"/>
                <a:cs typeface="Segoe UI" panose="020B0502040204020203" pitchFamily="34" charset="0"/>
              </a:rPr>
              <a:t>Q: What happens if you forget to deallocate </a:t>
            </a:r>
          </a:p>
          <a:p>
            <a:r>
              <a:rPr lang="en-US" sz="3600" b="1" dirty="0">
                <a:latin typeface="Segoe UI" panose="020B0502040204020203" pitchFamily="34" charset="0"/>
                <a:cs typeface="Segoe UI" panose="020B0502040204020203" pitchFamily="34" charset="0"/>
              </a:rPr>
              <a:t>     memory that you no longer need?</a:t>
            </a:r>
          </a:p>
        </p:txBody>
      </p:sp>
      <p:sp>
        <p:nvSpPr>
          <p:cNvPr id="10" name="TextBox 9">
            <a:extLst>
              <a:ext uri="{FF2B5EF4-FFF2-40B4-BE49-F238E27FC236}">
                <a16:creationId xmlns:a16="http://schemas.microsoft.com/office/drawing/2014/main" id="{4043CF10-8A16-D8BB-2AC8-1B25574F0CF7}"/>
              </a:ext>
            </a:extLst>
          </p:cNvPr>
          <p:cNvSpPr txBox="1"/>
          <p:nvPr/>
        </p:nvSpPr>
        <p:spPr>
          <a:xfrm>
            <a:off x="1043649" y="1098137"/>
            <a:ext cx="9847161" cy="646331"/>
          </a:xfrm>
          <a:prstGeom prst="rect">
            <a:avLst/>
          </a:prstGeom>
          <a:noFill/>
        </p:spPr>
        <p:txBody>
          <a:bodyPr wrap="square">
            <a:spAutoFit/>
          </a:bodyPr>
          <a:lstStyle/>
          <a:p>
            <a:r>
              <a:rPr lang="en-US" sz="3600" b="1" dirty="0">
                <a:latin typeface="Segoe UI" panose="020B0502040204020203" pitchFamily="34" charset="0"/>
                <a:cs typeface="Segoe UI" panose="020B0502040204020203" pitchFamily="34" charset="0"/>
              </a:rPr>
              <a:t>A: You get a memory leak!</a:t>
            </a:r>
          </a:p>
        </p:txBody>
      </p:sp>
      <p:sp>
        <p:nvSpPr>
          <p:cNvPr id="11" name="TextBox 10">
            <a:extLst>
              <a:ext uri="{FF2B5EF4-FFF2-40B4-BE49-F238E27FC236}">
                <a16:creationId xmlns:a16="http://schemas.microsoft.com/office/drawing/2014/main" id="{3A4530AE-CAE1-AA4F-5C39-ADF8EDC74B56}"/>
              </a:ext>
            </a:extLst>
          </p:cNvPr>
          <p:cNvSpPr txBox="1"/>
          <p:nvPr/>
        </p:nvSpPr>
        <p:spPr>
          <a:xfrm>
            <a:off x="1624313" y="1709743"/>
            <a:ext cx="9847161" cy="646331"/>
          </a:xfrm>
          <a:prstGeom prst="rect">
            <a:avLst/>
          </a:prstGeom>
          <a:noFill/>
        </p:spPr>
        <p:txBody>
          <a:bodyPr wrap="square">
            <a:spAutoFit/>
          </a:bodyPr>
          <a:lstStyle/>
          <a:p>
            <a:r>
              <a:rPr lang="en-US" sz="3600" b="1" dirty="0">
                <a:latin typeface="Segoe UI" panose="020B0502040204020203" pitchFamily="34" charset="0"/>
                <a:cs typeface="Segoe UI" panose="020B0502040204020203" pitchFamily="34" charset="0"/>
              </a:rPr>
              <a:t>THIS WILL HAPPEN TO YOU IN YOUR LIFE.</a:t>
            </a:r>
          </a:p>
        </p:txBody>
      </p:sp>
      <p:pic>
        <p:nvPicPr>
          <p:cNvPr id="13" name="Picture 12">
            <a:extLst>
              <a:ext uri="{FF2B5EF4-FFF2-40B4-BE49-F238E27FC236}">
                <a16:creationId xmlns:a16="http://schemas.microsoft.com/office/drawing/2014/main" id="{6ABE4C05-CAC4-F673-84C0-09D95F14D9B0}"/>
              </a:ext>
            </a:extLst>
          </p:cNvPr>
          <p:cNvPicPr>
            <a:picLocks noChangeAspect="1"/>
          </p:cNvPicPr>
          <p:nvPr/>
        </p:nvPicPr>
        <p:blipFill>
          <a:blip r:embed="rId5"/>
          <a:stretch>
            <a:fillRect/>
          </a:stretch>
        </p:blipFill>
        <p:spPr>
          <a:xfrm>
            <a:off x="10754794" y="1399448"/>
            <a:ext cx="1363909" cy="1270704"/>
          </a:xfrm>
          <a:prstGeom prst="rect">
            <a:avLst/>
          </a:prstGeom>
        </p:spPr>
      </p:pic>
    </p:spTree>
    <p:extLst>
      <p:ext uri="{BB962C8B-B14F-4D97-AF65-F5344CB8AC3E}">
        <p14:creationId xmlns:p14="http://schemas.microsoft.com/office/powerpoint/2010/main" val="13938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11546C7-8D03-B925-B9FD-078C05DE0467}"/>
              </a:ext>
            </a:extLst>
          </p:cNvPr>
          <p:cNvGrpSpPr/>
          <p:nvPr/>
        </p:nvGrpSpPr>
        <p:grpSpPr>
          <a:xfrm>
            <a:off x="-34729" y="5899150"/>
            <a:ext cx="12226729" cy="958850"/>
            <a:chOff x="-34729" y="5899150"/>
            <a:chExt cx="12226729" cy="958850"/>
          </a:xfrm>
        </p:grpSpPr>
        <p:sp>
          <p:nvSpPr>
            <p:cNvPr id="9" name="Rectangle 8">
              <a:extLst>
                <a:ext uri="{FF2B5EF4-FFF2-40B4-BE49-F238E27FC236}">
                  <a16:creationId xmlns:a16="http://schemas.microsoft.com/office/drawing/2014/main" id="{0D439B71-D51F-C932-331E-560CB3183977}"/>
                </a:ext>
              </a:extLst>
            </p:cNvPr>
            <p:cNvSpPr/>
            <p:nvPr/>
          </p:nvSpPr>
          <p:spPr>
            <a:xfrm>
              <a:off x="-34729" y="5929927"/>
              <a:ext cx="12226729" cy="9280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4D2BA4-1EC1-E5C8-0326-4B8CC265C759}"/>
                </a:ext>
              </a:extLst>
            </p:cNvPr>
            <p:cNvSpPr txBox="1"/>
            <p:nvPr/>
          </p:nvSpPr>
          <p:spPr>
            <a:xfrm>
              <a:off x="507362" y="5899150"/>
              <a:ext cx="1772851" cy="954107"/>
            </a:xfrm>
            <a:prstGeom prst="rect">
              <a:avLst/>
            </a:prstGeom>
            <a:noFill/>
          </p:spPr>
          <p:txBody>
            <a:bodyPr wrap="square" rtlCol="0">
              <a:spAutoFit/>
            </a:bodyPr>
            <a:lstStyle/>
            <a:p>
              <a:r>
                <a:rPr lang="en-US" sz="2800" dirty="0">
                  <a:solidFill>
                    <a:schemeClr val="bg1"/>
                  </a:solidFill>
                  <a:latin typeface="Lucida Console" panose="020B0609040504020204" pitchFamily="49" charset="0"/>
                </a:rPr>
                <a:t>Console output:</a:t>
              </a:r>
            </a:p>
          </p:txBody>
        </p:sp>
      </p:grpSp>
      <p:sp>
        <p:nvSpPr>
          <p:cNvPr id="2" name="Title 1">
            <a:extLst>
              <a:ext uri="{FF2B5EF4-FFF2-40B4-BE49-F238E27FC236}">
                <a16:creationId xmlns:a16="http://schemas.microsoft.com/office/drawing/2014/main" id="{1FC09564-8A8E-300A-501F-685A6C749BD3}"/>
              </a:ext>
            </a:extLst>
          </p:cNvPr>
          <p:cNvSpPr>
            <a:spLocks noGrp="1"/>
          </p:cNvSpPr>
          <p:nvPr>
            <p:ph type="title"/>
          </p:nvPr>
        </p:nvSpPr>
        <p:spPr>
          <a:xfrm>
            <a:off x="0" y="-34724"/>
            <a:ext cx="12192000" cy="954912"/>
          </a:xfrm>
        </p:spPr>
        <p:txBody>
          <a:bodyPr>
            <a:normAutofit/>
          </a:bodyPr>
          <a:lstStyle/>
          <a:p>
            <a:r>
              <a:rPr lang="en-US" sz="4000" dirty="0"/>
              <a:t>C++: Primitive Types vs. Compound Types</a:t>
            </a:r>
          </a:p>
        </p:txBody>
      </p:sp>
      <p:sp>
        <p:nvSpPr>
          <p:cNvPr id="3" name="Content Placeholder 2">
            <a:extLst>
              <a:ext uri="{FF2B5EF4-FFF2-40B4-BE49-F238E27FC236}">
                <a16:creationId xmlns:a16="http://schemas.microsoft.com/office/drawing/2014/main" id="{D316F20C-9E0E-FAAD-F890-429060198455}"/>
              </a:ext>
            </a:extLst>
          </p:cNvPr>
          <p:cNvSpPr>
            <a:spLocks noGrp="1"/>
          </p:cNvSpPr>
          <p:nvPr>
            <p:ph idx="1"/>
          </p:nvPr>
        </p:nvSpPr>
        <p:spPr>
          <a:xfrm>
            <a:off x="-34729" y="700265"/>
            <a:ext cx="6551270" cy="5234405"/>
          </a:xfrm>
          <a:solidFill>
            <a:schemeClr val="bg1">
              <a:lumMod val="95000"/>
            </a:schemeClr>
          </a:solidFill>
        </p:spPr>
        <p:txBody>
          <a:bodyPr>
            <a:normAutofit/>
          </a:bodyPr>
          <a:lstStyle/>
          <a:p>
            <a:r>
              <a:rPr lang="en-US" dirty="0"/>
              <a:t>A type describes two things</a:t>
            </a:r>
          </a:p>
          <a:p>
            <a:pPr lvl="1"/>
            <a:r>
              <a:rPr lang="en-US" dirty="0"/>
              <a:t>A set of possible values</a:t>
            </a:r>
          </a:p>
          <a:p>
            <a:pPr lvl="1"/>
            <a:r>
              <a:rPr lang="en-US" dirty="0"/>
              <a:t>A set of valid operations on those values</a:t>
            </a:r>
          </a:p>
          <a:p>
            <a:r>
              <a:rPr lang="en-US" dirty="0"/>
              <a:t>A </a:t>
            </a:r>
            <a:r>
              <a:rPr lang="en-US" b="1" i="1" dirty="0"/>
              <a:t>primitive type</a:t>
            </a:r>
            <a:r>
              <a:rPr lang="en-US" dirty="0"/>
              <a:t> is not composed of other types (e.g., </a:t>
            </a:r>
            <a:r>
              <a:rPr lang="en-US" dirty="0">
                <a:latin typeface="Lucida Console" panose="020B0609040504020204" pitchFamily="49" charset="0"/>
              </a:rPr>
              <a:t>char</a:t>
            </a:r>
            <a:r>
              <a:rPr lang="en-US" dirty="0"/>
              <a:t>, </a:t>
            </a:r>
            <a:r>
              <a:rPr lang="en-US" dirty="0">
                <a:latin typeface="Lucida Console" panose="020B0609040504020204" pitchFamily="49" charset="0"/>
              </a:rPr>
              <a:t>float</a:t>
            </a:r>
            <a:r>
              <a:rPr lang="en-US" dirty="0"/>
              <a:t>)</a:t>
            </a:r>
          </a:p>
          <a:p>
            <a:r>
              <a:rPr lang="en-US" dirty="0"/>
              <a:t>A </a:t>
            </a:r>
            <a:r>
              <a:rPr lang="en-US" b="1" i="1" dirty="0"/>
              <a:t>compound type</a:t>
            </a:r>
            <a:r>
              <a:rPr lang="en-US" dirty="0"/>
              <a:t> can aggregate one or more primitive types</a:t>
            </a:r>
          </a:p>
          <a:p>
            <a:pPr lvl="1"/>
            <a:r>
              <a:rPr lang="en-US" dirty="0"/>
              <a:t>An </a:t>
            </a:r>
            <a:r>
              <a:rPr lang="en-US" dirty="0">
                <a:latin typeface="Lucida Console" panose="020B0609040504020204" pitchFamily="49" charset="0"/>
              </a:rPr>
              <a:t>array</a:t>
            </a:r>
            <a:r>
              <a:rPr lang="en-US" dirty="0"/>
              <a:t> represents a collection of values:</a:t>
            </a:r>
          </a:p>
          <a:p>
            <a:pPr lvl="2"/>
            <a:r>
              <a:rPr lang="en-US" dirty="0"/>
              <a:t>Having the same type</a:t>
            </a:r>
          </a:p>
          <a:p>
            <a:pPr lvl="2"/>
            <a:r>
              <a:rPr lang="en-US" dirty="0"/>
              <a:t>Accessed via indexing</a:t>
            </a:r>
          </a:p>
          <a:p>
            <a:pPr lvl="1"/>
            <a:r>
              <a:rPr lang="en-US" dirty="0"/>
              <a:t>A </a:t>
            </a:r>
            <a:r>
              <a:rPr lang="en-US" dirty="0">
                <a:latin typeface="Lucida Console" panose="020B0609040504020204" pitchFamily="49" charset="0"/>
              </a:rPr>
              <a:t>struct</a:t>
            </a:r>
            <a:r>
              <a:rPr lang="en-US" dirty="0"/>
              <a:t> represents a collection of values:</a:t>
            </a:r>
          </a:p>
          <a:p>
            <a:pPr lvl="2"/>
            <a:r>
              <a:rPr lang="en-US" dirty="0"/>
              <a:t>Having potentially different types</a:t>
            </a:r>
          </a:p>
          <a:p>
            <a:pPr lvl="2"/>
            <a:r>
              <a:rPr lang="en-US" dirty="0"/>
              <a:t>Accessed via field names</a:t>
            </a:r>
          </a:p>
        </p:txBody>
      </p:sp>
      <p:sp>
        <p:nvSpPr>
          <p:cNvPr id="5" name="TextBox 4">
            <a:extLst>
              <a:ext uri="{FF2B5EF4-FFF2-40B4-BE49-F238E27FC236}">
                <a16:creationId xmlns:a16="http://schemas.microsoft.com/office/drawing/2014/main" id="{ABB3D845-3540-E23F-EF9E-66024D59E8B8}"/>
              </a:ext>
            </a:extLst>
          </p:cNvPr>
          <p:cNvSpPr txBox="1"/>
          <p:nvPr/>
        </p:nvSpPr>
        <p:spPr>
          <a:xfrm>
            <a:off x="6977607" y="677549"/>
            <a:ext cx="5156522" cy="5324535"/>
          </a:xfrm>
          <a:prstGeom prst="rect">
            <a:avLst/>
          </a:prstGeom>
          <a:noFill/>
        </p:spPr>
        <p:txBody>
          <a:bodyPr wrap="square">
            <a:spAutoFit/>
          </a:bodyPr>
          <a:lstStyle/>
          <a:p>
            <a:r>
              <a:rPr lang="en-US" sz="2000" dirty="0">
                <a:solidFill>
                  <a:srgbClr val="00B050"/>
                </a:solidFill>
                <a:latin typeface="Lucida Console" panose="020B0609040504020204" pitchFamily="49" charset="0"/>
              </a:rPr>
              <a:t>#include &lt;</a:t>
            </a:r>
            <a:r>
              <a:rPr lang="en-US" sz="2000" dirty="0" err="1">
                <a:solidFill>
                  <a:srgbClr val="00B050"/>
                </a:solidFill>
                <a:latin typeface="Lucida Console" panose="020B0609040504020204" pitchFamily="49" charset="0"/>
              </a:rPr>
              <a:t>cstdio</a:t>
            </a:r>
            <a:r>
              <a:rPr lang="en-US" sz="2000" dirty="0">
                <a:solidFill>
                  <a:srgbClr val="00B050"/>
                </a:solidFill>
                <a:latin typeface="Lucida Console" panose="020B0609040504020204" pitchFamily="49" charset="0"/>
              </a:rPr>
              <a:t>&gt;</a:t>
            </a:r>
          </a:p>
          <a:p>
            <a:r>
              <a:rPr lang="en-US" sz="2000" dirty="0">
                <a:solidFill>
                  <a:srgbClr val="00B050"/>
                </a:solidFill>
                <a:latin typeface="Lucida Console" panose="020B0609040504020204" pitchFamily="49" charset="0"/>
              </a:rPr>
              <a:t>#include "</a:t>
            </a:r>
            <a:r>
              <a:rPr lang="en-US" sz="2000" dirty="0" err="1">
                <a:solidFill>
                  <a:srgbClr val="00B050"/>
                </a:solidFill>
                <a:latin typeface="Lucida Console" panose="020B0609040504020204" pitchFamily="49" charset="0"/>
              </a:rPr>
              <a:t>hexdump.hh</a:t>
            </a:r>
            <a:r>
              <a:rPr lang="en-US" sz="2000" dirty="0">
                <a:solidFill>
                  <a:srgbClr val="00B050"/>
                </a:solidFill>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arr</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struct</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b;</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c;</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char</a:t>
            </a:r>
            <a:r>
              <a:rPr lang="en-US" sz="2000" dirty="0">
                <a:latin typeface="Lucida Console" panose="020B0609040504020204" pitchFamily="49" charset="0"/>
              </a:rPr>
              <a:t> d;</a:t>
            </a:r>
          </a:p>
          <a:p>
            <a:r>
              <a:rPr lang="en-US" sz="2000" dirty="0">
                <a:latin typeface="Lucida Console" panose="020B0609040504020204" pitchFamily="49" charset="0"/>
              </a:rPr>
              <a:t>    } s = {</a:t>
            </a:r>
            <a:r>
              <a:rPr lang="en-US" sz="2000" dirty="0">
                <a:solidFill>
                  <a:schemeClr val="accent2"/>
                </a:solidFill>
                <a:latin typeface="Lucida Console" panose="020B0609040504020204" pitchFamily="49" charset="0"/>
              </a:rPr>
              <a:t>61</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62</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63</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64</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(s);</a:t>
            </a:r>
          </a:p>
          <a:p>
            <a:r>
              <a:rPr lang="en-US" sz="2000" dirty="0">
                <a:latin typeface="Lucida Console" panose="020B0609040504020204" pitchFamily="49" charset="0"/>
              </a:rPr>
              <a:t>    </a:t>
            </a:r>
            <a:r>
              <a:rPr lang="en-US" sz="2000" dirty="0" err="1">
                <a:latin typeface="Lucida Console" panose="020B0609040504020204" pitchFamily="49" charset="0"/>
              </a:rPr>
              <a:t>hexdump_object</a:t>
            </a:r>
            <a:r>
              <a:rPr lang="en-US" sz="2000" dirty="0">
                <a:latin typeface="Lucida Console" panose="020B0609040504020204" pitchFamily="49" charset="0"/>
              </a:rPr>
              <a:t>(</a:t>
            </a:r>
            <a:r>
              <a:rPr lang="en-US" sz="2000" dirty="0" err="1">
                <a:latin typeface="Lucida Console" panose="020B0609040504020204" pitchFamily="49" charset="0"/>
              </a:rPr>
              <a:t>s.a</a:t>
            </a:r>
            <a:r>
              <a:rPr lang="en-US" sz="2000" dirty="0">
                <a:latin typeface="Lucida Console" panose="020B0609040504020204" pitchFamily="49" charset="0"/>
              </a:rPr>
              <a:t>);</a:t>
            </a:r>
          </a:p>
          <a:p>
            <a:endParaRPr lang="en-US" sz="2000" dirty="0">
              <a:latin typeface="Lucida Console" panose="020B0609040504020204" pitchFamily="49" charset="0"/>
            </a:endParaRP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0;</a:t>
            </a:r>
          </a:p>
          <a:p>
            <a:r>
              <a:rPr lang="en-US" sz="2000" dirty="0">
                <a:latin typeface="Lucida Console" panose="020B0609040504020204" pitchFamily="49" charset="0"/>
              </a:rPr>
              <a:t>}</a:t>
            </a:r>
          </a:p>
        </p:txBody>
      </p:sp>
      <p:sp>
        <p:nvSpPr>
          <p:cNvPr id="7" name="TextBox 6">
            <a:extLst>
              <a:ext uri="{FF2B5EF4-FFF2-40B4-BE49-F238E27FC236}">
                <a16:creationId xmlns:a16="http://schemas.microsoft.com/office/drawing/2014/main" id="{68D7E33F-052E-F49C-0C0D-7A2C7B2CB407}"/>
              </a:ext>
            </a:extLst>
          </p:cNvPr>
          <p:cNvSpPr txBox="1"/>
          <p:nvPr/>
        </p:nvSpPr>
        <p:spPr>
          <a:xfrm>
            <a:off x="2544504" y="5953077"/>
            <a:ext cx="9473878" cy="923330"/>
          </a:xfrm>
          <a:prstGeom prst="rect">
            <a:avLst/>
          </a:prstGeom>
          <a:noFill/>
        </p:spPr>
        <p:txBody>
          <a:bodyPr wrap="square">
            <a:spAutoFit/>
          </a:bodyPr>
          <a:lstStyle/>
          <a:p>
            <a:r>
              <a:rPr lang="en-US" dirty="0">
                <a:solidFill>
                  <a:schemeClr val="bg1"/>
                </a:solidFill>
                <a:latin typeface="Lucida Console" panose="020B0609040504020204" pitchFamily="49" charset="0"/>
              </a:rPr>
              <a:t>7ffc72c1cc08  3d 00 00 00 3e 00 00 00               |=...&gt;...|</a:t>
            </a:r>
          </a:p>
          <a:p>
            <a:r>
              <a:rPr lang="en-US" dirty="0">
                <a:solidFill>
                  <a:schemeClr val="bg1"/>
                </a:solidFill>
                <a:latin typeface="Lucida Console" panose="020B0609040504020204" pitchFamily="49" charset="0"/>
              </a:rPr>
              <a:t>7ffc72c1cbfc  3d 00 00 00 3e 00 00 00  3f 40 00 00  |=...&gt;...?@..|</a:t>
            </a:r>
          </a:p>
          <a:p>
            <a:r>
              <a:rPr lang="en-US" dirty="0">
                <a:solidFill>
                  <a:schemeClr val="bg1"/>
                </a:solidFill>
                <a:latin typeface="Lucida Console" panose="020B0609040504020204" pitchFamily="49" charset="0"/>
              </a:rPr>
              <a:t>7ffc72c1cbfc  3d 00 00 00                           |=...|</a:t>
            </a:r>
          </a:p>
        </p:txBody>
      </p:sp>
      <p:sp>
        <p:nvSpPr>
          <p:cNvPr id="6" name="TextBox 5">
            <a:extLst>
              <a:ext uri="{FF2B5EF4-FFF2-40B4-BE49-F238E27FC236}">
                <a16:creationId xmlns:a16="http://schemas.microsoft.com/office/drawing/2014/main" id="{C3336D73-0456-8F4E-785B-2827E27367E3}"/>
              </a:ext>
            </a:extLst>
          </p:cNvPr>
          <p:cNvSpPr txBox="1"/>
          <p:nvPr/>
        </p:nvSpPr>
        <p:spPr>
          <a:xfrm>
            <a:off x="2280213" y="6206926"/>
            <a:ext cx="9911787" cy="646331"/>
          </a:xfrm>
          <a:prstGeom prst="rect">
            <a:avLst/>
          </a:prstGeom>
          <a:noFill/>
        </p:spPr>
        <p:txBody>
          <a:bodyPr wrap="square">
            <a:spAutoFit/>
          </a:bodyPr>
          <a:lstStyle/>
          <a:p>
            <a:r>
              <a:rPr lang="en-US" dirty="0">
                <a:solidFill>
                  <a:schemeClr val="bg1"/>
                </a:solidFill>
                <a:latin typeface="Lucida Console" panose="020B0609040504020204" pitchFamily="49" charset="0"/>
              </a:rPr>
              <a:t>  ^^^^^^^^^^^^                ^^^^^^^^                ^^^^^^</a:t>
            </a:r>
          </a:p>
          <a:p>
            <a:r>
              <a:rPr lang="en-US" dirty="0">
                <a:solidFill>
                  <a:schemeClr val="bg1"/>
                </a:solidFill>
                <a:latin typeface="Lucida Console" panose="020B0609040504020204" pitchFamily="49" charset="0"/>
              </a:rPr>
              <a:t> Address of starting value   Hex representation   ASCII representation</a:t>
            </a:r>
          </a:p>
        </p:txBody>
      </p:sp>
    </p:spTree>
    <p:extLst>
      <p:ext uri="{BB962C8B-B14F-4D97-AF65-F5344CB8AC3E}">
        <p14:creationId xmlns:p14="http://schemas.microsoft.com/office/powerpoint/2010/main" val="42660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500"/>
                                        <p:tgtEl>
                                          <p:spTgt spid="7">
                                            <p:txEl>
                                              <p:pRg st="0" end="0"/>
                                            </p:txEl>
                                          </p:spTgt>
                                        </p:tgtEl>
                                      </p:cBhvr>
                                    </p:animEffect>
                                  </p:childTnLst>
                                </p:cTn>
                              </p:par>
                              <p:par>
                                <p:cTn id="30" presetID="10" presetClass="entr" presetSubtype="0" fill="hold" grpId="3"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32" presetClass="emph" presetSubtype="0" fill="hold" grpId="1" nodeType="with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500"/>
                                        <p:tgtEl>
                                          <p:spTgt spid="5">
                                            <p:txEl>
                                              <p:pRg st="9" end="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500"/>
                                        <p:tgtEl>
                                          <p:spTgt spid="5">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500"/>
                                        <p:tgtEl>
                                          <p:spTgt spid="5">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12" end="12"/>
                                            </p:txEl>
                                          </p:spTgt>
                                        </p:tgtEl>
                                        <p:attrNameLst>
                                          <p:attrName>style.visibility</p:attrName>
                                        </p:attrNameLst>
                                      </p:cBhvr>
                                      <p:to>
                                        <p:strVal val="visible"/>
                                      </p:to>
                                    </p:set>
                                    <p:animEffect transition="in" filter="fade">
                                      <p:cBhvr>
                                        <p:cTn id="66" dur="500"/>
                                        <p:tgtEl>
                                          <p:spTgt spid="5">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wipe(left)">
                                      <p:cBhvr>
                                        <p:cTn id="71" dur="500"/>
                                        <p:tgtEl>
                                          <p:spTgt spid="7">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xEl>
                                              <p:pRg st="13" end="13"/>
                                            </p:txEl>
                                          </p:spTgt>
                                        </p:tgtEl>
                                        <p:attrNameLst>
                                          <p:attrName>style.visibility</p:attrName>
                                        </p:attrNameLst>
                                      </p:cBhvr>
                                      <p:to>
                                        <p:strVal val="visible"/>
                                      </p:to>
                                    </p:set>
                                    <p:animEffect transition="in" filter="fade">
                                      <p:cBhvr>
                                        <p:cTn id="76" dur="500"/>
                                        <p:tgtEl>
                                          <p:spTgt spid="5">
                                            <p:txEl>
                                              <p:pRg st="13" end="13"/>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5">
                                            <p:txEl>
                                              <p:pRg st="15" end="15"/>
                                            </p:txEl>
                                          </p:spTgt>
                                        </p:tgtEl>
                                        <p:attrNameLst>
                                          <p:attrName>style.visibility</p:attrName>
                                        </p:attrNameLst>
                                      </p:cBhvr>
                                      <p:to>
                                        <p:strVal val="visible"/>
                                      </p:to>
                                    </p:set>
                                    <p:animEffect transition="in" filter="fade">
                                      <p:cBhvr>
                                        <p:cTn id="79" dur="500"/>
                                        <p:tgtEl>
                                          <p:spTgt spid="5">
                                            <p:txEl>
                                              <p:pRg st="15" end="15"/>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5">
                                            <p:txEl>
                                              <p:pRg st="16" end="16"/>
                                            </p:txEl>
                                          </p:spTgt>
                                        </p:tgtEl>
                                        <p:attrNameLst>
                                          <p:attrName>style.visibility</p:attrName>
                                        </p:attrNameLst>
                                      </p:cBhvr>
                                      <p:to>
                                        <p:strVal val="visible"/>
                                      </p:to>
                                    </p:set>
                                    <p:animEffect transition="in" filter="fade">
                                      <p:cBhvr>
                                        <p:cTn id="82" dur="500"/>
                                        <p:tgtEl>
                                          <p:spTgt spid="5">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animEffect transition="in" filter="wipe(left)">
                                      <p:cBhvr>
                                        <p:cTn id="8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6" grpId="3"/>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386F0A-AAA6-8EB3-8B98-8264909C4C8D}"/>
              </a:ext>
            </a:extLst>
          </p:cNvPr>
          <p:cNvSpPr txBox="1"/>
          <p:nvPr/>
        </p:nvSpPr>
        <p:spPr>
          <a:xfrm>
            <a:off x="4398380" y="243512"/>
            <a:ext cx="7502806" cy="6370975"/>
          </a:xfrm>
          <a:prstGeom prst="rect">
            <a:avLst/>
          </a:prstGeom>
          <a:noFill/>
        </p:spPr>
        <p:txBody>
          <a:bodyPr wrap="square">
            <a:spAutoFit/>
          </a:bodyPr>
          <a:lstStyle/>
          <a:p>
            <a:r>
              <a:rPr lang="en-US" sz="1200" dirty="0">
                <a:solidFill>
                  <a:srgbClr val="00B050"/>
                </a:solidFill>
                <a:latin typeface="Lucida Console" panose="020B0609040504020204" pitchFamily="49" charset="0"/>
              </a:rPr>
              <a:t>#include &lt;</a:t>
            </a:r>
            <a:r>
              <a:rPr lang="en-US" sz="1200" dirty="0" err="1">
                <a:solidFill>
                  <a:srgbClr val="00B050"/>
                </a:solidFill>
                <a:latin typeface="Lucida Console" panose="020B0609040504020204" pitchFamily="49" charset="0"/>
              </a:rPr>
              <a:t>cstdio</a:t>
            </a:r>
            <a:r>
              <a:rPr lang="en-US" sz="1200" dirty="0">
                <a:solidFill>
                  <a:srgbClr val="00B050"/>
                </a:solidFill>
                <a:latin typeface="Lucida Console" panose="020B0609040504020204" pitchFamily="49" charset="0"/>
              </a:rPr>
              <a:t>&gt;</a:t>
            </a:r>
          </a:p>
          <a:p>
            <a:r>
              <a:rPr lang="en-US" sz="1200" dirty="0">
                <a:solidFill>
                  <a:srgbClr val="00B050"/>
                </a:solidFill>
                <a:latin typeface="Lucida Console" panose="020B0609040504020204" pitchFamily="49" charset="0"/>
              </a:rPr>
              <a:t>#include &lt;</a:t>
            </a:r>
            <a:r>
              <a:rPr lang="en-US" sz="1200" dirty="0" err="1">
                <a:solidFill>
                  <a:srgbClr val="00B050"/>
                </a:solidFill>
                <a:latin typeface="Lucida Console" panose="020B0609040504020204" pitchFamily="49" charset="0"/>
              </a:rPr>
              <a:t>cstdlib</a:t>
            </a:r>
            <a:r>
              <a:rPr lang="en-US" sz="1200" dirty="0">
                <a:solidFill>
                  <a:srgbClr val="00B050"/>
                </a:solidFill>
                <a:latin typeface="Lucida Console" panose="020B0609040504020204" pitchFamily="49" charset="0"/>
              </a:rPr>
              <a:t>&gt;</a:t>
            </a:r>
          </a:p>
          <a:p>
            <a:endParaRPr lang="en-US" sz="1200" dirty="0">
              <a:latin typeface="Lucida Console" panose="020B0609040504020204" pitchFamily="49" charset="0"/>
            </a:endParaRPr>
          </a:p>
          <a:p>
            <a:r>
              <a:rPr lang="en-US" sz="1200" dirty="0">
                <a:solidFill>
                  <a:schemeClr val="accent1"/>
                </a:solidFill>
                <a:latin typeface="Lucida Console" panose="020B0609040504020204" pitchFamily="49" charset="0"/>
              </a:rPr>
              <a:t>static void</a:t>
            </a:r>
            <a:r>
              <a:rPr lang="en-US" sz="1200" dirty="0">
                <a:latin typeface="Lucida Console" panose="020B0609040504020204" pitchFamily="49" charset="0"/>
              </a:rPr>
              <a:t> </a:t>
            </a:r>
            <a:r>
              <a:rPr lang="en-US" sz="1200" dirty="0" err="1">
                <a:latin typeface="Lucida Console" panose="020B0609040504020204" pitchFamily="49" charset="0"/>
              </a:rPr>
              <a:t>fhexdump_ascii</a:t>
            </a:r>
            <a:r>
              <a:rPr lang="en-US" sz="1200" dirty="0">
                <a:latin typeface="Lucida Console" panose="020B0609040504020204" pitchFamily="49" charset="0"/>
              </a:rPr>
              <a:t>(</a:t>
            </a:r>
            <a:r>
              <a:rPr lang="en-US" sz="1200" dirty="0">
                <a:solidFill>
                  <a:schemeClr val="accent1"/>
                </a:solidFill>
                <a:latin typeface="Lucida Console" panose="020B0609040504020204" pitchFamily="49" charset="0"/>
              </a:rPr>
              <a:t>FILE*</a:t>
            </a:r>
            <a:r>
              <a:rPr lang="en-US" sz="1200" dirty="0">
                <a:latin typeface="Lucida Console" panose="020B0609040504020204" pitchFamily="49" charset="0"/>
              </a:rPr>
              <a:t> f, </a:t>
            </a:r>
            <a:r>
              <a:rPr lang="en-US" sz="1200" dirty="0">
                <a:solidFill>
                  <a:schemeClr val="accent1"/>
                </a:solidFill>
                <a:latin typeface="Lucida Console" panose="020B0609040504020204" pitchFamily="49" charset="0"/>
              </a:rPr>
              <a:t>const unsigned char* </a:t>
            </a:r>
            <a:r>
              <a:rPr lang="en-US" sz="1200" dirty="0">
                <a:latin typeface="Lucida Console" panose="020B0609040504020204" pitchFamily="49" charset="0"/>
              </a:rPr>
              <a:t>p,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pos) {</a:t>
            </a:r>
          </a:p>
          <a:p>
            <a:r>
              <a:rPr lang="en-US" sz="1200" dirty="0">
                <a:latin typeface="Lucida Console" panose="020B0609040504020204" pitchFamily="49" charset="0"/>
              </a:rPr>
              <a:t>    </a:t>
            </a:r>
            <a:r>
              <a:rPr lang="en-US" sz="1200" dirty="0">
                <a:solidFill>
                  <a:srgbClr val="00B050"/>
                </a:solidFill>
                <a:latin typeface="Lucida Console" panose="020B0609040504020204" pitchFamily="49" charset="0"/>
              </a:rPr>
              <a:t>// Print an ASCII report that ends with byte p[pos].</a:t>
            </a:r>
          </a:p>
          <a:p>
            <a:r>
              <a:rPr lang="en-US" sz="1200" dirty="0">
                <a:solidFill>
                  <a:srgbClr val="00B050"/>
                </a:solidFill>
                <a:latin typeface="Lucida Console" panose="020B0609040504020204" pitchFamily="49" charset="0"/>
              </a:rPr>
              <a:t>    // The first byte printed is p[first], where first is the max multiple</a:t>
            </a:r>
          </a:p>
          <a:p>
            <a:r>
              <a:rPr lang="en-US" sz="1200" dirty="0">
                <a:solidFill>
                  <a:srgbClr val="00B050"/>
                </a:solidFill>
                <a:latin typeface="Lucida Console" panose="020B0609040504020204" pitchFamily="49" charset="0"/>
              </a:rPr>
              <a:t>    // of 16 having `first &lt; pos`. The report starts at column 51.</a:t>
            </a:r>
          </a:p>
          <a:p>
            <a:r>
              <a:rPr lang="en-US" sz="1200" dirty="0">
                <a:latin typeface="Lucida Console" panose="020B0609040504020204" pitchFamily="49" charset="0"/>
              </a:rPr>
              <a:t>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first = pos - (pos % </a:t>
            </a:r>
            <a:r>
              <a:rPr lang="en-US" sz="1200" dirty="0">
                <a:solidFill>
                  <a:schemeClr val="accent2"/>
                </a:solidFill>
                <a:latin typeface="Lucida Console" panose="020B0609040504020204" pitchFamily="49" charset="0"/>
              </a:rPr>
              <a:t>16</a:t>
            </a:r>
            <a:r>
              <a:rPr lang="en-US" sz="1200" dirty="0">
                <a:latin typeface="Lucida Console" panose="020B0609040504020204" pitchFamily="49" charset="0"/>
              </a:rPr>
              <a:t>);  </a:t>
            </a:r>
            <a:r>
              <a:rPr lang="en-US" sz="1200" dirty="0">
                <a:solidFill>
                  <a:srgbClr val="00B050"/>
                </a:solidFill>
                <a:latin typeface="Lucida Console" panose="020B0609040504020204" pitchFamily="49" charset="0"/>
              </a:rPr>
              <a:t>// first char to print</a:t>
            </a:r>
          </a:p>
          <a:p>
            <a:r>
              <a:rPr lang="en-US" sz="1200" dirty="0">
                <a:latin typeface="Lucida Console" panose="020B0609040504020204" pitchFamily="49" charset="0"/>
              </a:rPr>
              <a:t>    </a:t>
            </a:r>
            <a:r>
              <a:rPr lang="en-US" sz="1200" dirty="0">
                <a:solidFill>
                  <a:schemeClr val="accent1"/>
                </a:solidFill>
                <a:latin typeface="Lucida Console" panose="020B0609040504020204" pitchFamily="49" charset="0"/>
              </a:rPr>
              <a:t>int</a:t>
            </a:r>
            <a:r>
              <a:rPr lang="en-US" sz="1200" dirty="0">
                <a:latin typeface="Lucida Console" panose="020B0609040504020204" pitchFamily="49" charset="0"/>
              </a:rPr>
              <a:t> n = pos + </a:t>
            </a:r>
            <a:r>
              <a:rPr lang="en-US" sz="1200" dirty="0">
                <a:solidFill>
                  <a:schemeClr val="accent2"/>
                </a:solidFill>
                <a:latin typeface="Lucida Console" panose="020B0609040504020204" pitchFamily="49" charset="0"/>
              </a:rPr>
              <a:t>1</a:t>
            </a:r>
            <a:r>
              <a:rPr lang="en-US" sz="1200" dirty="0">
                <a:latin typeface="Lucida Console" panose="020B0609040504020204" pitchFamily="49" charset="0"/>
              </a:rPr>
              <a:t> - first;          </a:t>
            </a:r>
            <a:r>
              <a:rPr lang="en-US" sz="1200" dirty="0">
                <a:solidFill>
                  <a:srgbClr val="00B050"/>
                </a:solidFill>
                <a:latin typeface="Lucida Console" panose="020B0609040504020204" pitchFamily="49" charset="0"/>
              </a:rPr>
              <a:t>// # chars to print</a:t>
            </a:r>
          </a:p>
          <a:p>
            <a:r>
              <a:rPr lang="en-US" sz="1200" dirty="0">
                <a:latin typeface="Lucida Console" panose="020B0609040504020204" pitchFamily="49" charset="0"/>
              </a:rPr>
              <a:t>    </a:t>
            </a:r>
            <a:r>
              <a:rPr lang="en-US" sz="1200" dirty="0">
                <a:solidFill>
                  <a:schemeClr val="accent1"/>
                </a:solidFill>
                <a:latin typeface="Lucida Console" panose="020B0609040504020204" pitchFamily="49" charset="0"/>
              </a:rPr>
              <a:t>char</a:t>
            </a:r>
            <a:r>
              <a:rPr lang="en-US" sz="1200" dirty="0">
                <a:latin typeface="Lucida Console" panose="020B0609040504020204" pitchFamily="49" charset="0"/>
              </a:rPr>
              <a:t> </a:t>
            </a:r>
            <a:r>
              <a:rPr lang="en-US" sz="1200" dirty="0" err="1">
                <a:latin typeface="Lucida Console" panose="020B0609040504020204" pitchFamily="49" charset="0"/>
              </a:rPr>
              <a:t>buf</a:t>
            </a:r>
            <a:r>
              <a:rPr lang="en-US" sz="1200" dirty="0">
                <a:latin typeface="Lucida Console" panose="020B0609040504020204" pitchFamily="49" charset="0"/>
              </a:rPr>
              <a:t>[</a:t>
            </a:r>
            <a:r>
              <a:rPr lang="en-US" sz="1200" dirty="0">
                <a:solidFill>
                  <a:schemeClr val="accent2"/>
                </a:solidFill>
                <a:latin typeface="Lucida Console" panose="020B0609040504020204" pitchFamily="49" charset="0"/>
              </a:rPr>
              <a:t>17</a:t>
            </a:r>
            <a:r>
              <a:rPr lang="en-US" sz="1200" dirty="0">
                <a:latin typeface="Lucida Console" panose="020B0609040504020204" pitchFamily="49" charset="0"/>
              </a:rPr>
              <a:t>];</a:t>
            </a:r>
          </a:p>
          <a:p>
            <a:r>
              <a:rPr lang="en-US" sz="1200" dirty="0">
                <a:latin typeface="Lucida Console" panose="020B0609040504020204" pitchFamily="49" charset="0"/>
              </a:rPr>
              <a:t>    </a:t>
            </a:r>
            <a:r>
              <a:rPr lang="en-US" sz="1200" dirty="0">
                <a:solidFill>
                  <a:schemeClr val="accent1"/>
                </a:solidFill>
                <a:latin typeface="Lucida Console" panose="020B0609040504020204" pitchFamily="49" charset="0"/>
              </a:rPr>
              <a:t>for</a:t>
            </a:r>
            <a:r>
              <a:rPr lang="en-US" sz="1200" dirty="0">
                <a:latin typeface="Lucida Console" panose="020B0609040504020204" pitchFamily="49" charset="0"/>
              </a:rPr>
              <a:t> (</a:t>
            </a:r>
            <a:r>
              <a:rPr lang="en-US" sz="1200" dirty="0" err="1">
                <a:latin typeface="Lucida Console" panose="020B0609040504020204" pitchFamily="49" charset="0"/>
              </a:rPr>
              <a:t>size_t</a:t>
            </a:r>
            <a:r>
              <a:rPr lang="en-US" sz="1200" dirty="0">
                <a:latin typeface="Lucida Console" panose="020B0609040504020204" pitchFamily="49" charset="0"/>
              </a:rPr>
              <a:t> </a:t>
            </a:r>
            <a:r>
              <a:rPr lang="en-US" sz="1200" dirty="0" err="1">
                <a:latin typeface="Lucida Console" panose="020B0609040504020204" pitchFamily="49" charset="0"/>
              </a:rPr>
              <a:t>i</a:t>
            </a:r>
            <a:r>
              <a:rPr lang="en-US" sz="1200" dirty="0">
                <a:latin typeface="Lucida Console" panose="020B0609040504020204" pitchFamily="49" charset="0"/>
              </a:rPr>
              <a:t> = first; </a:t>
            </a:r>
            <a:r>
              <a:rPr lang="en-US" sz="1200" dirty="0" err="1">
                <a:latin typeface="Lucida Console" panose="020B0609040504020204" pitchFamily="49" charset="0"/>
              </a:rPr>
              <a:t>i</a:t>
            </a:r>
            <a:r>
              <a:rPr lang="en-US" sz="1200" dirty="0">
                <a:latin typeface="Lucida Console" panose="020B0609040504020204" pitchFamily="49" charset="0"/>
              </a:rPr>
              <a:t> != first + n; ++</a:t>
            </a:r>
            <a:r>
              <a:rPr lang="en-US" sz="1200" dirty="0" err="1">
                <a:latin typeface="Lucida Console" panose="020B0609040504020204" pitchFamily="49" charset="0"/>
              </a:rPr>
              <a:t>i</a:t>
            </a:r>
            <a:r>
              <a:rPr lang="en-US" sz="1200" dirty="0">
                <a:latin typeface="Lucida Console" panose="020B0609040504020204" pitchFamily="49" charset="0"/>
              </a:rPr>
              <a:t>) {</a:t>
            </a:r>
          </a:p>
          <a:p>
            <a:r>
              <a:rPr lang="en-US" sz="1200" dirty="0">
                <a:latin typeface="Lucida Console" panose="020B0609040504020204" pitchFamily="49" charset="0"/>
              </a:rPr>
              <a:t>        </a:t>
            </a:r>
            <a:r>
              <a:rPr lang="en-US" sz="1200" dirty="0" err="1">
                <a:latin typeface="Lucida Console" panose="020B0609040504020204" pitchFamily="49" charset="0"/>
              </a:rPr>
              <a:t>buf</a:t>
            </a:r>
            <a:r>
              <a:rPr lang="en-US" sz="1200" dirty="0">
                <a:latin typeface="Lucida Console" panose="020B0609040504020204" pitchFamily="49" charset="0"/>
              </a:rPr>
              <a:t>[</a:t>
            </a:r>
            <a:r>
              <a:rPr lang="en-US" sz="1200" dirty="0" err="1">
                <a:latin typeface="Lucida Console" panose="020B0609040504020204" pitchFamily="49" charset="0"/>
              </a:rPr>
              <a:t>i</a:t>
            </a:r>
            <a:r>
              <a:rPr lang="en-US" sz="1200" dirty="0">
                <a:latin typeface="Lucida Console" panose="020B0609040504020204" pitchFamily="49" charset="0"/>
              </a:rPr>
              <a:t> - first] = (p[</a:t>
            </a:r>
            <a:r>
              <a:rPr lang="en-US" sz="1200" dirty="0" err="1">
                <a:latin typeface="Lucida Console" panose="020B0609040504020204" pitchFamily="49" charset="0"/>
              </a:rPr>
              <a:t>i</a:t>
            </a:r>
            <a:r>
              <a:rPr lang="en-US" sz="1200" dirty="0">
                <a:latin typeface="Lucida Console" panose="020B0609040504020204" pitchFamily="49" charset="0"/>
              </a:rPr>
              <a:t>] &gt;= </a:t>
            </a:r>
            <a:r>
              <a:rPr lang="en-US" sz="1200" dirty="0">
                <a:solidFill>
                  <a:schemeClr val="accent2"/>
                </a:solidFill>
                <a:latin typeface="Lucida Console" panose="020B0609040504020204" pitchFamily="49" charset="0"/>
              </a:rPr>
              <a:t>32</a:t>
            </a:r>
            <a:r>
              <a:rPr lang="en-US" sz="1200" dirty="0">
                <a:latin typeface="Lucida Console" panose="020B0609040504020204" pitchFamily="49" charset="0"/>
              </a:rPr>
              <a:t> &amp;&amp; p[</a:t>
            </a:r>
            <a:r>
              <a:rPr lang="en-US" sz="1200" dirty="0" err="1">
                <a:latin typeface="Lucida Console" panose="020B0609040504020204" pitchFamily="49" charset="0"/>
              </a:rPr>
              <a:t>i</a:t>
            </a:r>
            <a:r>
              <a:rPr lang="en-US" sz="1200" dirty="0">
                <a:latin typeface="Lucida Console" panose="020B0609040504020204" pitchFamily="49" charset="0"/>
              </a:rPr>
              <a:t>] &lt; </a:t>
            </a:r>
            <a:r>
              <a:rPr lang="en-US" sz="1200" dirty="0">
                <a:solidFill>
                  <a:schemeClr val="accent2"/>
                </a:solidFill>
                <a:latin typeface="Lucida Console" panose="020B0609040504020204" pitchFamily="49" charset="0"/>
              </a:rPr>
              <a:t>127</a:t>
            </a:r>
            <a:r>
              <a:rPr lang="en-US" sz="1200" dirty="0">
                <a:latin typeface="Lucida Console" panose="020B0609040504020204" pitchFamily="49" charset="0"/>
              </a:rPr>
              <a:t> ? p[</a:t>
            </a:r>
            <a:r>
              <a:rPr lang="en-US" sz="1200" dirty="0" err="1">
                <a:latin typeface="Lucida Console" panose="020B0609040504020204" pitchFamily="49" charset="0"/>
              </a:rPr>
              <a:t>i</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a:t>
            </a:r>
            <a:r>
              <a:rPr lang="en-US" sz="1200" dirty="0">
                <a:latin typeface="Lucida Console" panose="020B0609040504020204" pitchFamily="49" charset="0"/>
              </a:rPr>
              <a:t>);</a:t>
            </a:r>
          </a:p>
          <a:p>
            <a:r>
              <a:rPr lang="en-US" sz="1200" dirty="0">
                <a:latin typeface="Lucida Console" panose="020B0609040504020204" pitchFamily="49" charset="0"/>
              </a:rPr>
              <a:t>    }</a:t>
            </a:r>
          </a:p>
          <a:p>
            <a:r>
              <a:rPr lang="en-US" sz="1200" dirty="0">
                <a:latin typeface="Lucida Console" panose="020B0609040504020204" pitchFamily="49" charset="0"/>
              </a:rPr>
              <a:t>    </a:t>
            </a:r>
            <a:r>
              <a:rPr lang="en-US" sz="1200" dirty="0" err="1">
                <a:latin typeface="Lucida Console" panose="020B0609040504020204" pitchFamily="49" charset="0"/>
              </a:rPr>
              <a:t>fprintf</a:t>
            </a:r>
            <a:r>
              <a:rPr lang="en-US" sz="1200" dirty="0">
                <a:latin typeface="Lucida Console" panose="020B0609040504020204" pitchFamily="49" charset="0"/>
              </a:rPr>
              <a:t>(f, </a:t>
            </a:r>
            <a:r>
              <a:rPr lang="en-US" sz="1200" dirty="0">
                <a:solidFill>
                  <a:schemeClr val="accent2"/>
                </a:solidFill>
                <a:latin typeface="Lucida Console" panose="020B0609040504020204" pitchFamily="49" charset="0"/>
              </a:rPr>
              <a:t>"%*s|%.*s|\n"</a:t>
            </a:r>
            <a:r>
              <a:rPr lang="en-US" sz="1200" dirty="0">
                <a:latin typeface="Lucida Console" panose="020B0609040504020204" pitchFamily="49" charset="0"/>
              </a:rPr>
              <a:t>, </a:t>
            </a:r>
            <a:r>
              <a:rPr lang="en-US" sz="1200" dirty="0">
                <a:solidFill>
                  <a:schemeClr val="accent2"/>
                </a:solidFill>
                <a:latin typeface="Lucida Console" panose="020B0609040504020204" pitchFamily="49" charset="0"/>
              </a:rPr>
              <a:t>51</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3</a:t>
            </a:r>
            <a:r>
              <a:rPr lang="en-US" sz="1200" dirty="0">
                <a:latin typeface="Lucida Console" panose="020B0609040504020204" pitchFamily="49" charset="0"/>
              </a:rPr>
              <a:t> * n + (n &gt; </a:t>
            </a:r>
            <a:r>
              <a:rPr lang="en-US" sz="1200" dirty="0">
                <a:solidFill>
                  <a:schemeClr val="accent2"/>
                </a:solidFill>
                <a:latin typeface="Lucida Console" panose="020B0609040504020204" pitchFamily="49" charset="0"/>
              </a:rPr>
              <a:t>8</a:t>
            </a:r>
            <a:r>
              <a:rPr lang="en-US" sz="1200" dirty="0">
                <a:latin typeface="Lucida Console" panose="020B0609040504020204" pitchFamily="49" charset="0"/>
              </a:rPr>
              <a:t>)), </a:t>
            </a:r>
            <a:r>
              <a:rPr lang="en-US" sz="1200" dirty="0">
                <a:solidFill>
                  <a:schemeClr val="accent2"/>
                </a:solidFill>
                <a:latin typeface="Lucida Console" panose="020B0609040504020204" pitchFamily="49" charset="0"/>
              </a:rPr>
              <a:t>""</a:t>
            </a:r>
            <a:r>
              <a:rPr lang="en-US" sz="1200" dirty="0">
                <a:latin typeface="Lucida Console" panose="020B0609040504020204" pitchFamily="49" charset="0"/>
              </a:rPr>
              <a:t>, n, </a:t>
            </a:r>
            <a:r>
              <a:rPr lang="en-US" sz="1200" dirty="0" err="1">
                <a:latin typeface="Lucida Console" panose="020B0609040504020204" pitchFamily="49" charset="0"/>
              </a:rPr>
              <a:t>buf</a:t>
            </a:r>
            <a:r>
              <a:rPr lang="en-US" sz="1200" dirty="0">
                <a:latin typeface="Lucida Console" panose="020B0609040504020204" pitchFamily="49" charset="0"/>
              </a:rPr>
              <a:t>);</a:t>
            </a:r>
          </a:p>
          <a:p>
            <a:r>
              <a:rPr lang="en-US" sz="1200" dirty="0">
                <a:latin typeface="Lucida Console" panose="020B0609040504020204" pitchFamily="49" charset="0"/>
              </a:rPr>
              <a:t>}</a:t>
            </a:r>
          </a:p>
          <a:p>
            <a:endParaRPr lang="en-US" sz="1200" dirty="0">
              <a:latin typeface="Lucida Console" panose="020B0609040504020204" pitchFamily="49" charset="0"/>
            </a:endParaRPr>
          </a:p>
          <a:p>
            <a:r>
              <a:rPr lang="en-US" sz="1200" dirty="0">
                <a:solidFill>
                  <a:schemeClr val="accent1"/>
                </a:solidFill>
                <a:latin typeface="Lucida Console" panose="020B0609040504020204" pitchFamily="49" charset="0"/>
              </a:rPr>
              <a:t>void</a:t>
            </a:r>
            <a:r>
              <a:rPr lang="en-US" sz="1200" dirty="0">
                <a:latin typeface="Lucida Console" panose="020B0609040504020204" pitchFamily="49" charset="0"/>
              </a:rPr>
              <a:t> </a:t>
            </a:r>
            <a:r>
              <a:rPr lang="en-US" sz="1200" dirty="0" err="1">
                <a:latin typeface="Lucida Console" panose="020B0609040504020204" pitchFamily="49" charset="0"/>
              </a:rPr>
              <a:t>fhexdump_at</a:t>
            </a:r>
            <a:r>
              <a:rPr lang="en-US" sz="1200" dirty="0">
                <a:latin typeface="Lucida Console" panose="020B0609040504020204" pitchFamily="49" charset="0"/>
              </a:rPr>
              <a:t>(</a:t>
            </a:r>
            <a:r>
              <a:rPr lang="en-US" sz="1200" dirty="0">
                <a:solidFill>
                  <a:schemeClr val="accent1"/>
                </a:solidFill>
                <a:latin typeface="Lucida Console" panose="020B0609040504020204" pitchFamily="49" charset="0"/>
              </a:rPr>
              <a:t>FILE*</a:t>
            </a:r>
            <a:r>
              <a:rPr lang="en-US" sz="1200" dirty="0">
                <a:latin typeface="Lucida Console" panose="020B0609040504020204" pitchFamily="49" charset="0"/>
              </a:rPr>
              <a:t> f,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a:t>
            </a:r>
            <a:r>
              <a:rPr lang="en-US" sz="1200" dirty="0" err="1">
                <a:latin typeface="Lucida Console" panose="020B0609040504020204" pitchFamily="49" charset="0"/>
              </a:rPr>
              <a:t>first_offset</a:t>
            </a:r>
            <a:r>
              <a:rPr lang="en-US" sz="1200" dirty="0">
                <a:latin typeface="Lucida Console" panose="020B0609040504020204" pitchFamily="49" charset="0"/>
              </a:rPr>
              <a:t>, </a:t>
            </a:r>
            <a:r>
              <a:rPr lang="en-US" sz="1200" dirty="0">
                <a:solidFill>
                  <a:schemeClr val="accent1"/>
                </a:solidFill>
                <a:latin typeface="Lucida Console" panose="020B0609040504020204" pitchFamily="49" charset="0"/>
              </a:rPr>
              <a:t>const void* </a:t>
            </a:r>
            <a:r>
              <a:rPr lang="en-US" sz="1200" dirty="0" err="1">
                <a:latin typeface="Lucida Console" panose="020B0609040504020204" pitchFamily="49" charset="0"/>
              </a:rPr>
              <a:t>ptr</a:t>
            </a:r>
            <a:r>
              <a:rPr lang="en-US" sz="1200" dirty="0">
                <a:latin typeface="Lucida Console" panose="020B0609040504020204" pitchFamily="49" charset="0"/>
              </a:rPr>
              <a:t>,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size) {</a:t>
            </a:r>
          </a:p>
          <a:p>
            <a:r>
              <a:rPr lang="en-US" sz="1200" dirty="0">
                <a:latin typeface="Lucida Console" panose="020B0609040504020204" pitchFamily="49" charset="0"/>
              </a:rPr>
              <a:t>    </a:t>
            </a:r>
            <a:r>
              <a:rPr lang="en-US" sz="1200" dirty="0">
                <a:solidFill>
                  <a:schemeClr val="accent1"/>
                </a:solidFill>
                <a:latin typeface="Lucida Console" panose="020B0609040504020204" pitchFamily="49" charset="0"/>
              </a:rPr>
              <a:t>const unsigned char* </a:t>
            </a:r>
            <a:r>
              <a:rPr lang="en-US" sz="1200" dirty="0">
                <a:latin typeface="Lucida Console" panose="020B0609040504020204" pitchFamily="49" charset="0"/>
              </a:rPr>
              <a:t>p = (</a:t>
            </a:r>
            <a:r>
              <a:rPr lang="en-US" sz="1200" dirty="0">
                <a:solidFill>
                  <a:schemeClr val="accent1"/>
                </a:solidFill>
                <a:latin typeface="Lucida Console" panose="020B0609040504020204" pitchFamily="49" charset="0"/>
              </a:rPr>
              <a:t>const unsigned char*</a:t>
            </a:r>
            <a:r>
              <a:rPr lang="en-US" sz="1200" dirty="0">
                <a:latin typeface="Lucida Console" panose="020B0609040504020204" pitchFamily="49" charset="0"/>
              </a:rPr>
              <a:t>) </a:t>
            </a:r>
            <a:r>
              <a:rPr lang="en-US" sz="1200" dirty="0" err="1">
                <a:latin typeface="Lucida Console" panose="020B0609040504020204" pitchFamily="49" charset="0"/>
              </a:rPr>
              <a:t>ptr</a:t>
            </a:r>
            <a:r>
              <a:rPr lang="en-US" sz="1200" dirty="0">
                <a:latin typeface="Lucida Console" panose="020B0609040504020204" pitchFamily="49" charset="0"/>
              </a:rPr>
              <a:t>;</a:t>
            </a:r>
          </a:p>
          <a:p>
            <a:r>
              <a:rPr lang="en-US" sz="1200" dirty="0">
                <a:latin typeface="Lucida Console" panose="020B0609040504020204" pitchFamily="49" charset="0"/>
              </a:rPr>
              <a:t>    for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a:t>
            </a:r>
            <a:r>
              <a:rPr lang="en-US" sz="1200" dirty="0" err="1">
                <a:latin typeface="Lucida Console" panose="020B0609040504020204" pitchFamily="49" charset="0"/>
              </a:rPr>
              <a:t>i</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0</a:t>
            </a:r>
            <a:r>
              <a:rPr lang="en-US" sz="1200" dirty="0">
                <a:latin typeface="Lucida Console" panose="020B0609040504020204" pitchFamily="49" charset="0"/>
              </a:rPr>
              <a:t>; </a:t>
            </a:r>
            <a:r>
              <a:rPr lang="en-US" sz="1200" dirty="0" err="1">
                <a:latin typeface="Lucida Console" panose="020B0609040504020204" pitchFamily="49" charset="0"/>
              </a:rPr>
              <a:t>i</a:t>
            </a:r>
            <a:r>
              <a:rPr lang="en-US" sz="1200" dirty="0">
                <a:latin typeface="Lucida Console" panose="020B0609040504020204" pitchFamily="49" charset="0"/>
              </a:rPr>
              <a:t> != size; ++</a:t>
            </a:r>
            <a:r>
              <a:rPr lang="en-US" sz="1200" dirty="0" err="1">
                <a:latin typeface="Lucida Console" panose="020B0609040504020204" pitchFamily="49" charset="0"/>
              </a:rPr>
              <a:t>i</a:t>
            </a:r>
            <a:r>
              <a:rPr lang="en-US" sz="1200" dirty="0">
                <a:latin typeface="Lucida Console" panose="020B0609040504020204" pitchFamily="49" charset="0"/>
              </a:rPr>
              <a:t>) {</a:t>
            </a:r>
          </a:p>
          <a:p>
            <a:r>
              <a:rPr lang="en-US" sz="1200" dirty="0">
                <a:latin typeface="Lucida Console" panose="020B0609040504020204" pitchFamily="49" charset="0"/>
              </a:rPr>
              <a:t>        if (</a:t>
            </a:r>
            <a:r>
              <a:rPr lang="en-US" sz="1200" dirty="0" err="1">
                <a:latin typeface="Lucida Console" panose="020B0609040504020204" pitchFamily="49" charset="0"/>
              </a:rPr>
              <a:t>i</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16</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0</a:t>
            </a:r>
            <a:r>
              <a:rPr lang="en-US" sz="1200" dirty="0">
                <a:latin typeface="Lucida Console" panose="020B0609040504020204" pitchFamily="49" charset="0"/>
              </a:rPr>
              <a:t>) {</a:t>
            </a:r>
          </a:p>
          <a:p>
            <a:r>
              <a:rPr lang="en-US" sz="1200" dirty="0">
                <a:latin typeface="Lucida Console" panose="020B0609040504020204" pitchFamily="49" charset="0"/>
              </a:rPr>
              <a:t>            </a:t>
            </a:r>
            <a:r>
              <a:rPr lang="en-US" sz="1200" dirty="0" err="1">
                <a:latin typeface="Lucida Console" panose="020B0609040504020204" pitchFamily="49" charset="0"/>
              </a:rPr>
              <a:t>fprintf</a:t>
            </a:r>
            <a:r>
              <a:rPr lang="en-US" sz="1200" dirty="0">
                <a:latin typeface="Lucida Console" panose="020B0609040504020204" pitchFamily="49" charset="0"/>
              </a:rPr>
              <a:t>(f, </a:t>
            </a:r>
            <a:r>
              <a:rPr lang="en-US" sz="1200" dirty="0">
                <a:solidFill>
                  <a:schemeClr val="accent2"/>
                </a:solidFill>
                <a:latin typeface="Lucida Console" panose="020B0609040504020204" pitchFamily="49" charset="0"/>
              </a:rPr>
              <a:t>"%08zx"</a:t>
            </a:r>
            <a:r>
              <a:rPr lang="en-US" sz="1200" dirty="0">
                <a:latin typeface="Lucida Console" panose="020B0609040504020204" pitchFamily="49" charset="0"/>
              </a:rPr>
              <a:t>, </a:t>
            </a:r>
            <a:r>
              <a:rPr lang="en-US" sz="1200" dirty="0" err="1">
                <a:latin typeface="Lucida Console" panose="020B0609040504020204" pitchFamily="49" charset="0"/>
              </a:rPr>
              <a:t>first_offset</a:t>
            </a:r>
            <a:r>
              <a:rPr lang="en-US" sz="1200" dirty="0">
                <a:latin typeface="Lucida Console" panose="020B0609040504020204" pitchFamily="49" charset="0"/>
              </a:rPr>
              <a:t> + </a:t>
            </a:r>
            <a:r>
              <a:rPr lang="en-US" sz="1200" dirty="0" err="1">
                <a:latin typeface="Lucida Console" panose="020B0609040504020204" pitchFamily="49" charset="0"/>
              </a:rPr>
              <a:t>i</a:t>
            </a:r>
            <a:r>
              <a:rPr lang="en-US" sz="1200" dirty="0">
                <a:latin typeface="Lucida Console" panose="020B0609040504020204" pitchFamily="49" charset="0"/>
              </a:rPr>
              <a:t>);</a:t>
            </a:r>
          </a:p>
          <a:p>
            <a:r>
              <a:rPr lang="en-US" sz="1200" dirty="0">
                <a:latin typeface="Lucida Console" panose="020B0609040504020204" pitchFamily="49" charset="0"/>
              </a:rPr>
              <a:t>        }</a:t>
            </a:r>
          </a:p>
          <a:p>
            <a:r>
              <a:rPr lang="en-US" sz="1200" dirty="0">
                <a:latin typeface="Lucida Console" panose="020B0609040504020204" pitchFamily="49" charset="0"/>
              </a:rPr>
              <a:t>        </a:t>
            </a:r>
            <a:r>
              <a:rPr lang="en-US" sz="1200" dirty="0" err="1">
                <a:latin typeface="Lucida Console" panose="020B0609040504020204" pitchFamily="49" charset="0"/>
              </a:rPr>
              <a:t>fprintf</a:t>
            </a:r>
            <a:r>
              <a:rPr lang="en-US" sz="1200" dirty="0">
                <a:latin typeface="Lucida Console" panose="020B0609040504020204" pitchFamily="49" charset="0"/>
              </a:rPr>
              <a:t>(f, </a:t>
            </a:r>
            <a:r>
              <a:rPr lang="en-US" sz="1200" dirty="0">
                <a:solidFill>
                  <a:schemeClr val="accent2"/>
                </a:solidFill>
                <a:latin typeface="Lucida Console" panose="020B0609040504020204" pitchFamily="49" charset="0"/>
              </a:rPr>
              <a:t>"%s%02x"</a:t>
            </a:r>
            <a:r>
              <a:rPr lang="en-US" sz="1200" dirty="0">
                <a:latin typeface="Lucida Console" panose="020B0609040504020204" pitchFamily="49" charset="0"/>
              </a:rPr>
              <a:t>, (</a:t>
            </a:r>
            <a:r>
              <a:rPr lang="en-US" sz="1200" dirty="0" err="1">
                <a:latin typeface="Lucida Console" panose="020B0609040504020204" pitchFamily="49" charset="0"/>
              </a:rPr>
              <a:t>i</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8</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0</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  "</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 "</a:t>
            </a:r>
            <a:r>
              <a:rPr lang="en-US" sz="1200" dirty="0">
                <a:latin typeface="Lucida Console" panose="020B0609040504020204" pitchFamily="49" charset="0"/>
              </a:rPr>
              <a:t>), (</a:t>
            </a:r>
            <a:r>
              <a:rPr lang="en-US" sz="1200" dirty="0">
                <a:solidFill>
                  <a:schemeClr val="accent1"/>
                </a:solidFill>
                <a:latin typeface="Lucida Console" panose="020B0609040504020204" pitchFamily="49" charset="0"/>
              </a:rPr>
              <a:t>unsigned</a:t>
            </a:r>
            <a:r>
              <a:rPr lang="en-US" sz="1200" dirty="0">
                <a:latin typeface="Lucida Console" panose="020B0609040504020204" pitchFamily="49" charset="0"/>
              </a:rPr>
              <a:t>) p[</a:t>
            </a:r>
            <a:r>
              <a:rPr lang="en-US" sz="1200" dirty="0" err="1">
                <a:latin typeface="Lucida Console" panose="020B0609040504020204" pitchFamily="49" charset="0"/>
              </a:rPr>
              <a:t>i</a:t>
            </a:r>
            <a:r>
              <a:rPr lang="en-US" sz="1200" dirty="0">
                <a:latin typeface="Lucida Console" panose="020B0609040504020204" pitchFamily="49" charset="0"/>
              </a:rPr>
              <a:t>]);</a:t>
            </a:r>
          </a:p>
          <a:p>
            <a:r>
              <a:rPr lang="en-US" sz="1200" dirty="0">
                <a:latin typeface="Lucida Console" panose="020B0609040504020204" pitchFamily="49" charset="0"/>
              </a:rPr>
              <a:t>        if (</a:t>
            </a:r>
            <a:r>
              <a:rPr lang="en-US" sz="1200" dirty="0" err="1">
                <a:latin typeface="Lucida Console" panose="020B0609040504020204" pitchFamily="49" charset="0"/>
              </a:rPr>
              <a:t>i</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16</a:t>
            </a:r>
            <a:r>
              <a:rPr lang="en-US" sz="1200" dirty="0">
                <a:latin typeface="Lucida Console" panose="020B0609040504020204" pitchFamily="49" charset="0"/>
              </a:rPr>
              <a:t> == </a:t>
            </a:r>
            <a:r>
              <a:rPr lang="en-US" sz="1200" dirty="0">
                <a:solidFill>
                  <a:schemeClr val="accent2"/>
                </a:solidFill>
                <a:latin typeface="Lucida Console" panose="020B0609040504020204" pitchFamily="49" charset="0"/>
              </a:rPr>
              <a:t>15</a:t>
            </a:r>
            <a:r>
              <a:rPr lang="en-US" sz="1200" dirty="0">
                <a:latin typeface="Lucida Console" panose="020B0609040504020204" pitchFamily="49" charset="0"/>
              </a:rPr>
              <a:t> || </a:t>
            </a:r>
            <a:r>
              <a:rPr lang="en-US" sz="1200" dirty="0" err="1">
                <a:latin typeface="Lucida Console" panose="020B0609040504020204" pitchFamily="49" charset="0"/>
              </a:rPr>
              <a:t>i</a:t>
            </a:r>
            <a:r>
              <a:rPr lang="en-US" sz="1200" dirty="0">
                <a:latin typeface="Lucida Console" panose="020B0609040504020204" pitchFamily="49" charset="0"/>
              </a:rPr>
              <a:t> == size - </a:t>
            </a:r>
            <a:r>
              <a:rPr lang="en-US" sz="1200" dirty="0">
                <a:solidFill>
                  <a:schemeClr val="accent2"/>
                </a:solidFill>
                <a:latin typeface="Lucida Console" panose="020B0609040504020204" pitchFamily="49" charset="0"/>
              </a:rPr>
              <a:t>1</a:t>
            </a:r>
            <a:r>
              <a:rPr lang="en-US" sz="1200" dirty="0">
                <a:latin typeface="Lucida Console" panose="020B0609040504020204" pitchFamily="49" charset="0"/>
              </a:rPr>
              <a:t>) {</a:t>
            </a:r>
          </a:p>
          <a:p>
            <a:r>
              <a:rPr lang="en-US" sz="1200" dirty="0">
                <a:latin typeface="Lucida Console" panose="020B0609040504020204" pitchFamily="49" charset="0"/>
              </a:rPr>
              <a:t>            </a:t>
            </a:r>
            <a:r>
              <a:rPr lang="en-US" sz="1200" dirty="0" err="1">
                <a:latin typeface="Lucida Console" panose="020B0609040504020204" pitchFamily="49" charset="0"/>
              </a:rPr>
              <a:t>fhexdump_ascii</a:t>
            </a:r>
            <a:r>
              <a:rPr lang="en-US" sz="1200" dirty="0">
                <a:latin typeface="Lucida Console" panose="020B0609040504020204" pitchFamily="49" charset="0"/>
              </a:rPr>
              <a:t>(f, p, </a:t>
            </a:r>
            <a:r>
              <a:rPr lang="en-US" sz="1200" dirty="0" err="1">
                <a:latin typeface="Lucida Console" panose="020B0609040504020204" pitchFamily="49" charset="0"/>
              </a:rPr>
              <a:t>i</a:t>
            </a:r>
            <a:r>
              <a:rPr lang="en-US" sz="1200" dirty="0">
                <a:latin typeface="Lucida Console" panose="020B0609040504020204" pitchFamily="49" charset="0"/>
              </a:rPr>
              <a:t>);</a:t>
            </a:r>
          </a:p>
          <a:p>
            <a:r>
              <a:rPr lang="en-US" sz="1200" dirty="0">
                <a:latin typeface="Lucida Console" panose="020B0609040504020204" pitchFamily="49" charset="0"/>
              </a:rPr>
              <a:t>        }</a:t>
            </a:r>
          </a:p>
          <a:p>
            <a:r>
              <a:rPr lang="en-US" sz="1200" dirty="0">
                <a:latin typeface="Lucida Console" panose="020B0609040504020204" pitchFamily="49" charset="0"/>
              </a:rPr>
              <a:t>    }</a:t>
            </a:r>
          </a:p>
          <a:p>
            <a:r>
              <a:rPr lang="en-US" sz="1200" dirty="0">
                <a:latin typeface="Lucida Console" panose="020B0609040504020204" pitchFamily="49" charset="0"/>
              </a:rPr>
              <a:t>}</a:t>
            </a:r>
          </a:p>
          <a:p>
            <a:endParaRPr lang="en-US" sz="1200" dirty="0">
              <a:latin typeface="Lucida Console" panose="020B0609040504020204" pitchFamily="49" charset="0"/>
            </a:endParaRPr>
          </a:p>
          <a:p>
            <a:r>
              <a:rPr lang="en-US" sz="1200" dirty="0">
                <a:solidFill>
                  <a:schemeClr val="accent1"/>
                </a:solidFill>
                <a:latin typeface="Lucida Console" panose="020B0609040504020204" pitchFamily="49" charset="0"/>
              </a:rPr>
              <a:t>void</a:t>
            </a:r>
            <a:r>
              <a:rPr lang="en-US" sz="1200" dirty="0">
                <a:latin typeface="Lucida Console" panose="020B0609040504020204" pitchFamily="49" charset="0"/>
              </a:rPr>
              <a:t> </a:t>
            </a:r>
            <a:r>
              <a:rPr lang="en-US" sz="1200" dirty="0" err="1">
                <a:latin typeface="Lucida Console" panose="020B0609040504020204" pitchFamily="49" charset="0"/>
              </a:rPr>
              <a:t>hexdump</a:t>
            </a:r>
            <a:r>
              <a:rPr lang="en-US" sz="1200" dirty="0">
                <a:latin typeface="Lucida Console" panose="020B0609040504020204" pitchFamily="49" charset="0"/>
              </a:rPr>
              <a:t>(</a:t>
            </a:r>
            <a:r>
              <a:rPr lang="en-US" sz="1200" dirty="0">
                <a:solidFill>
                  <a:schemeClr val="accent1"/>
                </a:solidFill>
                <a:latin typeface="Lucida Console" panose="020B0609040504020204" pitchFamily="49" charset="0"/>
              </a:rPr>
              <a:t>const void* </a:t>
            </a:r>
            <a:r>
              <a:rPr lang="en-US" sz="1200" dirty="0" err="1">
                <a:latin typeface="Lucida Console" panose="020B0609040504020204" pitchFamily="49" charset="0"/>
              </a:rPr>
              <a:t>ptr</a:t>
            </a:r>
            <a:r>
              <a:rPr lang="en-US" sz="1200" dirty="0">
                <a:latin typeface="Lucida Console" panose="020B0609040504020204" pitchFamily="49" charset="0"/>
              </a:rPr>
              <a:t>,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size) {</a:t>
            </a:r>
          </a:p>
          <a:p>
            <a:r>
              <a:rPr lang="en-US" sz="1200" dirty="0">
                <a:latin typeface="Lucida Console" panose="020B0609040504020204" pitchFamily="49" charset="0"/>
              </a:rPr>
              <a:t>    </a:t>
            </a:r>
            <a:r>
              <a:rPr lang="en-US" sz="1200" dirty="0" err="1">
                <a:latin typeface="Lucida Console" panose="020B0609040504020204" pitchFamily="49" charset="0"/>
              </a:rPr>
              <a:t>fhexdump_at</a:t>
            </a:r>
            <a:r>
              <a:rPr lang="en-US" sz="1200" dirty="0">
                <a:latin typeface="Lucida Console" panose="020B0609040504020204" pitchFamily="49" charset="0"/>
              </a:rPr>
              <a:t>(</a:t>
            </a:r>
            <a:r>
              <a:rPr lang="en-US" sz="1200" dirty="0" err="1">
                <a:latin typeface="Lucida Console" panose="020B0609040504020204" pitchFamily="49" charset="0"/>
              </a:rPr>
              <a:t>stdout</a:t>
            </a:r>
            <a:r>
              <a:rPr lang="en-US" sz="1200" dirty="0">
                <a:latin typeface="Lucida Console" panose="020B0609040504020204" pitchFamily="49" charset="0"/>
              </a:rPr>
              <a:t>, (</a:t>
            </a:r>
            <a:r>
              <a:rPr lang="en-US" sz="1200" dirty="0" err="1">
                <a:solidFill>
                  <a:schemeClr val="accent1"/>
                </a:solidFill>
                <a:latin typeface="Lucida Console" panose="020B0609040504020204" pitchFamily="49" charset="0"/>
              </a:rPr>
              <a:t>size_t</a:t>
            </a:r>
            <a:r>
              <a:rPr lang="en-US" sz="1200" dirty="0">
                <a:latin typeface="Lucida Console" panose="020B0609040504020204" pitchFamily="49" charset="0"/>
              </a:rPr>
              <a:t>) </a:t>
            </a:r>
            <a:r>
              <a:rPr lang="en-US" sz="1200" dirty="0" err="1">
                <a:latin typeface="Lucida Console" panose="020B0609040504020204" pitchFamily="49" charset="0"/>
              </a:rPr>
              <a:t>ptr</a:t>
            </a:r>
            <a:r>
              <a:rPr lang="en-US" sz="1200" dirty="0">
                <a:latin typeface="Lucida Console" panose="020B0609040504020204" pitchFamily="49" charset="0"/>
              </a:rPr>
              <a:t>, </a:t>
            </a:r>
            <a:r>
              <a:rPr lang="en-US" sz="1200" dirty="0" err="1">
                <a:latin typeface="Lucida Console" panose="020B0609040504020204" pitchFamily="49" charset="0"/>
              </a:rPr>
              <a:t>ptr</a:t>
            </a:r>
            <a:r>
              <a:rPr lang="en-US" sz="1200" dirty="0">
                <a:latin typeface="Lucida Console" panose="020B0609040504020204" pitchFamily="49" charset="0"/>
              </a:rPr>
              <a:t>, size);</a:t>
            </a:r>
          </a:p>
          <a:p>
            <a:r>
              <a:rPr lang="en-US" sz="1200" dirty="0">
                <a:latin typeface="Lucida Console" panose="020B0609040504020204" pitchFamily="49" charset="0"/>
              </a:rPr>
              <a:t>}</a:t>
            </a:r>
          </a:p>
          <a:p>
            <a:endParaRPr lang="en-US" sz="1200" dirty="0">
              <a:latin typeface="Lucida Console" panose="020B0609040504020204" pitchFamily="49" charset="0"/>
            </a:endParaRPr>
          </a:p>
          <a:p>
            <a:r>
              <a:rPr lang="en-US" sz="1200" dirty="0">
                <a:solidFill>
                  <a:srgbClr val="00B050"/>
                </a:solidFill>
                <a:latin typeface="Lucida Console" panose="020B0609040504020204" pitchFamily="49" charset="0"/>
              </a:rPr>
              <a:t>#define </a:t>
            </a:r>
            <a:r>
              <a:rPr lang="en-US" sz="1200" dirty="0" err="1">
                <a:latin typeface="Lucida Console" panose="020B0609040504020204" pitchFamily="49" charset="0"/>
              </a:rPr>
              <a:t>hexdump_object</a:t>
            </a:r>
            <a:r>
              <a:rPr lang="en-US" sz="1200" dirty="0">
                <a:latin typeface="Lucida Console" panose="020B0609040504020204" pitchFamily="49" charset="0"/>
              </a:rPr>
              <a:t>(object) </a:t>
            </a:r>
            <a:r>
              <a:rPr lang="en-US" sz="1200" dirty="0" err="1">
                <a:latin typeface="Lucida Console" panose="020B0609040504020204" pitchFamily="49" charset="0"/>
              </a:rPr>
              <a:t>hexdump</a:t>
            </a:r>
            <a:r>
              <a:rPr lang="en-US" sz="1200" dirty="0">
                <a:latin typeface="Lucida Console" panose="020B0609040504020204" pitchFamily="49" charset="0"/>
              </a:rPr>
              <a:t>(&amp;(object), </a:t>
            </a:r>
            <a:r>
              <a:rPr lang="en-US" sz="1200" dirty="0" err="1">
                <a:latin typeface="Lucida Console" panose="020B0609040504020204" pitchFamily="49" charset="0"/>
              </a:rPr>
              <a:t>sizeof</a:t>
            </a:r>
            <a:r>
              <a:rPr lang="en-US" sz="1200" dirty="0">
                <a:latin typeface="Lucida Console" panose="020B0609040504020204" pitchFamily="49" charset="0"/>
              </a:rPr>
              <a:t>((object)))</a:t>
            </a:r>
          </a:p>
        </p:txBody>
      </p:sp>
      <p:sp>
        <p:nvSpPr>
          <p:cNvPr id="2" name="TextBox 1">
            <a:extLst>
              <a:ext uri="{FF2B5EF4-FFF2-40B4-BE49-F238E27FC236}">
                <a16:creationId xmlns:a16="http://schemas.microsoft.com/office/drawing/2014/main" id="{29FEBF4D-0DDD-0290-C6AE-4C5CFDC2F40F}"/>
              </a:ext>
            </a:extLst>
          </p:cNvPr>
          <p:cNvSpPr txBox="1"/>
          <p:nvPr/>
        </p:nvSpPr>
        <p:spPr>
          <a:xfrm>
            <a:off x="208344" y="2731625"/>
            <a:ext cx="3229337" cy="923330"/>
          </a:xfrm>
          <a:prstGeom prst="rect">
            <a:avLst/>
          </a:prstGeom>
          <a:noFill/>
        </p:spPr>
        <p:txBody>
          <a:bodyPr wrap="square" rtlCol="0">
            <a:spAutoFit/>
          </a:bodyPr>
          <a:lstStyle/>
          <a:p>
            <a:r>
              <a:rPr lang="en-US" dirty="0"/>
              <a:t>Here is the </a:t>
            </a:r>
            <a:r>
              <a:rPr lang="en-US" dirty="0" err="1"/>
              <a:t>hexdump</a:t>
            </a:r>
            <a:r>
              <a:rPr lang="en-US" dirty="0"/>
              <a:t> code in case you’re curious about how it works!</a:t>
            </a:r>
          </a:p>
        </p:txBody>
      </p:sp>
    </p:spTree>
    <p:extLst>
      <p:ext uri="{BB962C8B-B14F-4D97-AF65-F5344CB8AC3E}">
        <p14:creationId xmlns:p14="http://schemas.microsoft.com/office/powerpoint/2010/main" val="321061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10292</TotalTime>
  <Words>4877</Words>
  <Application>Microsoft Office PowerPoint</Application>
  <PresentationFormat>Widescreen</PresentationFormat>
  <Paragraphs>510</Paragraphs>
  <Slides>23</Slides>
  <Notes>21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vt:lpstr>
      <vt:lpstr>Bahnschrift SemiBold</vt:lpstr>
      <vt:lpstr>Calibri</vt:lpstr>
      <vt:lpstr>Lucida Console</vt:lpstr>
      <vt:lpstr>Segoe UI</vt:lpstr>
      <vt:lpstr>Segoe UI Light</vt:lpstr>
      <vt:lpstr>Office Theme</vt:lpstr>
      <vt:lpstr>Types and Memory, Part II</vt:lpstr>
      <vt:lpstr>Recap: Memory</vt:lpstr>
      <vt:lpstr>Heap Allocation and Deallocation (Slightly simplified)</vt:lpstr>
      <vt:lpstr>Heap Allocation and Deallocation (Slightly simplified)</vt:lpstr>
      <vt:lpstr>PowerPoint Presentation</vt:lpstr>
      <vt:lpstr>PowerPoint Presentation</vt:lpstr>
      <vt:lpstr>PowerPoint Presentation</vt:lpstr>
      <vt:lpstr>C++: Primitive Types vs. Compound Types</vt:lpstr>
      <vt:lpstr>PowerPoint Presentation</vt:lpstr>
      <vt:lpstr>C++: Object Layout</vt:lpstr>
      <vt:lpstr>C++: Object Layout</vt:lpstr>
      <vt:lpstr>C++: Object Layout</vt:lpstr>
      <vt:lpstr>C++ Unions</vt:lpstr>
      <vt:lpstr>PowerPoint Presentation</vt:lpstr>
      <vt:lpstr>PowerPoint Presentation</vt:lpstr>
      <vt:lpstr>PowerPoint Presentation</vt:lpstr>
      <vt:lpstr>C++: Memory Alignment</vt:lpstr>
      <vt:lpstr>PowerPoint Presentation</vt:lpstr>
      <vt:lpstr>C++: Memory Alignment</vt:lpstr>
      <vt:lpstr>Padding Example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2255</cp:revision>
  <dcterms:created xsi:type="dcterms:W3CDTF">2019-12-16T17:08:25Z</dcterms:created>
  <dcterms:modified xsi:type="dcterms:W3CDTF">2023-09-14T01:23:27Z</dcterms:modified>
</cp:coreProperties>
</file>