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56" r:id="rId3"/>
    <p:sldId id="357" r:id="rId4"/>
    <p:sldId id="345" r:id="rId5"/>
    <p:sldId id="346" r:id="rId6"/>
    <p:sldId id="347" r:id="rId7"/>
    <p:sldId id="359" r:id="rId8"/>
    <p:sldId id="292" r:id="rId9"/>
    <p:sldId id="465" r:id="rId10"/>
    <p:sldId id="496" r:id="rId11"/>
    <p:sldId id="323" r:id="rId12"/>
    <p:sldId id="328" r:id="rId13"/>
    <p:sldId id="329" r:id="rId14"/>
    <p:sldId id="360" r:id="rId15"/>
    <p:sldId id="498" r:id="rId16"/>
    <p:sldId id="303" r:id="rId17"/>
    <p:sldId id="497" r:id="rId18"/>
    <p:sldId id="499" r:id="rId19"/>
    <p:sldId id="349" r:id="rId20"/>
    <p:sldId id="270" r:id="rId21"/>
    <p:sldId id="35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Mickens" initials="JM" lastIdx="1" clrIdx="0">
    <p:extLst>
      <p:ext uri="{19B8F6BF-5375-455C-9EA6-DF929625EA0E}">
        <p15:presenceInfo xmlns:p15="http://schemas.microsoft.com/office/powerpoint/2012/main" userId="0f46d2a3b30266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FF66"/>
    <a:srgbClr val="66FF99"/>
    <a:srgbClr val="99FF66"/>
    <a:srgbClr val="5BFFC8"/>
    <a:srgbClr val="FF66FF"/>
    <a:srgbClr val="C69C6C"/>
    <a:srgbClr val="FFFDCA"/>
    <a:srgbClr val="B7F0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81" autoAdjust="0"/>
  </p:normalViewPr>
  <p:slideViewPr>
    <p:cSldViewPr snapToGrid="0">
      <p:cViewPr varScale="1">
        <p:scale>
          <a:sx n="55" d="100"/>
          <a:sy n="55" d="100"/>
        </p:scale>
        <p:origin x="448" y="5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95D4E-0080-48D8-8D56-50D2584104C6}"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9842A-5CF9-4F0B-9230-CA0D438F5D42}" type="slidenum">
              <a:rPr lang="en-US" smtClean="0"/>
              <a:t>‹#›</a:t>
            </a:fld>
            <a:endParaRPr lang="en-US"/>
          </a:p>
        </p:txBody>
      </p:sp>
    </p:spTree>
    <p:extLst>
      <p:ext uri="{BB962C8B-B14F-4D97-AF65-F5344CB8AC3E}">
        <p14:creationId xmlns:p14="http://schemas.microsoft.com/office/powerpoint/2010/main" val="356533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1</a:t>
            </a:fld>
            <a:endParaRPr lang="en-US"/>
          </a:p>
        </p:txBody>
      </p:sp>
    </p:spTree>
    <p:extLst>
      <p:ext uri="{BB962C8B-B14F-4D97-AF65-F5344CB8AC3E}">
        <p14:creationId xmlns:p14="http://schemas.microsoft.com/office/powerpoint/2010/main" val="669952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083F1-1D3D-4F49-864E-DF906461ABA7}" type="slidenum">
              <a:rPr lang="en-US" smtClean="0"/>
              <a:t>11</a:t>
            </a:fld>
            <a:endParaRPr lang="en-US"/>
          </a:p>
        </p:txBody>
      </p:sp>
    </p:spTree>
    <p:extLst>
      <p:ext uri="{BB962C8B-B14F-4D97-AF65-F5344CB8AC3E}">
        <p14:creationId xmlns:p14="http://schemas.microsoft.com/office/powerpoint/2010/main" val="56982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083F1-1D3D-4F49-864E-DF906461ABA7}" type="slidenum">
              <a:rPr lang="en-US" smtClean="0"/>
              <a:t>12</a:t>
            </a:fld>
            <a:endParaRPr lang="en-US"/>
          </a:p>
        </p:txBody>
      </p:sp>
    </p:spTree>
    <p:extLst>
      <p:ext uri="{BB962C8B-B14F-4D97-AF65-F5344CB8AC3E}">
        <p14:creationId xmlns:p14="http://schemas.microsoft.com/office/powerpoint/2010/main" val="706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083F1-1D3D-4F49-864E-DF906461ABA7}" type="slidenum">
              <a:rPr lang="en-US" smtClean="0"/>
              <a:t>13</a:t>
            </a:fld>
            <a:endParaRPr lang="en-US"/>
          </a:p>
        </p:txBody>
      </p:sp>
    </p:spTree>
    <p:extLst>
      <p:ext uri="{BB962C8B-B14F-4D97-AF65-F5344CB8AC3E}">
        <p14:creationId xmlns:p14="http://schemas.microsoft.com/office/powerpoint/2010/main" val="1425746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14</a:t>
            </a:fld>
            <a:endParaRPr lang="en-US"/>
          </a:p>
        </p:txBody>
      </p:sp>
    </p:spTree>
    <p:extLst>
      <p:ext uri="{BB962C8B-B14F-4D97-AF65-F5344CB8AC3E}">
        <p14:creationId xmlns:p14="http://schemas.microsoft.com/office/powerpoint/2010/main" val="1506865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word processor example, the char </a:t>
            </a:r>
            <a:r>
              <a:rPr lang="en-US" dirty="0" err="1"/>
              <a:t>buffer+spell</a:t>
            </a:r>
            <a:r>
              <a:rPr lang="en-US" dirty="0"/>
              <a:t> corrections is shared because it must be:</a:t>
            </a:r>
          </a:p>
          <a:p>
            <a:r>
              <a:rPr lang="en-US" dirty="0"/>
              <a:t>-written by the keyboard thread (to reflect new user keystrokes);</a:t>
            </a:r>
          </a:p>
          <a:p>
            <a:r>
              <a:rPr lang="en-US" dirty="0"/>
              <a:t>-read by the spellcheck thread (to find words to check for errors) and written by the spellcheck thread (to indicate misspellings)</a:t>
            </a:r>
          </a:p>
          <a:p>
            <a:r>
              <a:rPr lang="en-US" dirty="0"/>
              <a:t>-read by the render thread (to determine what to draw to the screen)</a:t>
            </a:r>
          </a:p>
        </p:txBody>
      </p:sp>
      <p:sp>
        <p:nvSpPr>
          <p:cNvPr id="4" name="Slide Number Placeholder 3"/>
          <p:cNvSpPr>
            <a:spLocks noGrp="1"/>
          </p:cNvSpPr>
          <p:nvPr>
            <p:ph type="sldNum" sz="quarter" idx="5"/>
          </p:nvPr>
        </p:nvSpPr>
        <p:spPr/>
        <p:txBody>
          <a:bodyPr/>
          <a:lstStyle/>
          <a:p>
            <a:fld id="{2049842A-5CF9-4F0B-9230-CA0D438F5D42}" type="slidenum">
              <a:rPr lang="en-US" smtClean="0"/>
              <a:t>15</a:t>
            </a:fld>
            <a:endParaRPr lang="en-US"/>
          </a:p>
        </p:txBody>
      </p:sp>
    </p:spTree>
    <p:extLst>
      <p:ext uri="{BB962C8B-B14F-4D97-AF65-F5344CB8AC3E}">
        <p14:creationId xmlns:p14="http://schemas.microsoft.com/office/powerpoint/2010/main" val="423570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described by https://man7.org/linux/man-pages/man2/epoll_ctl.2.html, </a:t>
            </a:r>
            <a:r>
              <a:rPr lang="en-US" dirty="0" err="1"/>
              <a:t>epoll</a:t>
            </a:r>
            <a:r>
              <a:rPr lang="en-US" dirty="0"/>
              <a:t>() supports notification of several types of events on file descriptors. The most important ones are EPOLLIN (indicating the a file descriptor can be read without blocking) and EPOLLOUT (indicating that the file descriptor can be written without blocking).]</a:t>
            </a:r>
          </a:p>
          <a:p>
            <a:endParaRPr lang="en-US" dirty="0"/>
          </a:p>
          <a:p>
            <a:r>
              <a:rPr lang="en-US" dirty="0"/>
              <a:t>[Example modified from https://man7.org/linux/man-pages/man7/epoll.7.html.]</a:t>
            </a:r>
          </a:p>
        </p:txBody>
      </p:sp>
      <p:sp>
        <p:nvSpPr>
          <p:cNvPr id="4" name="Slide Number Placeholder 3"/>
          <p:cNvSpPr>
            <a:spLocks noGrp="1"/>
          </p:cNvSpPr>
          <p:nvPr>
            <p:ph type="sldNum" sz="quarter" idx="5"/>
          </p:nvPr>
        </p:nvSpPr>
        <p:spPr/>
        <p:txBody>
          <a:bodyPr/>
          <a:lstStyle/>
          <a:p>
            <a:fld id="{2049842A-5CF9-4F0B-9230-CA0D438F5D42}" type="slidenum">
              <a:rPr lang="en-US" smtClean="0"/>
              <a:t>16</a:t>
            </a:fld>
            <a:endParaRPr lang="en-US"/>
          </a:p>
        </p:txBody>
      </p:sp>
    </p:spTree>
    <p:extLst>
      <p:ext uri="{BB962C8B-B14F-4D97-AF65-F5344CB8AC3E}">
        <p14:creationId xmlns:p14="http://schemas.microsoft.com/office/powerpoint/2010/main" val="286852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17</a:t>
            </a:fld>
            <a:endParaRPr lang="en-US"/>
          </a:p>
        </p:txBody>
      </p:sp>
    </p:spTree>
    <p:extLst>
      <p:ext uri="{BB962C8B-B14F-4D97-AF65-F5344CB8AC3E}">
        <p14:creationId xmlns:p14="http://schemas.microsoft.com/office/powerpoint/2010/main" val="386947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is not exhaustive! For example, consider CS 153 (Compilers), CS 141 (Computing Hardware), CS 262 (Distributed Systems), and Eddie’s 26* classes.</a:t>
            </a:r>
          </a:p>
        </p:txBody>
      </p:sp>
      <p:sp>
        <p:nvSpPr>
          <p:cNvPr id="4" name="Slide Number Placeholder 3"/>
          <p:cNvSpPr>
            <a:spLocks noGrp="1"/>
          </p:cNvSpPr>
          <p:nvPr>
            <p:ph type="sldNum" sz="quarter" idx="5"/>
          </p:nvPr>
        </p:nvSpPr>
        <p:spPr/>
        <p:txBody>
          <a:bodyPr/>
          <a:lstStyle/>
          <a:p>
            <a:fld id="{2049842A-5CF9-4F0B-9230-CA0D438F5D42}" type="slidenum">
              <a:rPr lang="en-US" smtClean="0"/>
              <a:t>19</a:t>
            </a:fld>
            <a:endParaRPr lang="en-US"/>
          </a:p>
        </p:txBody>
      </p:sp>
    </p:spTree>
    <p:extLst>
      <p:ext uri="{BB962C8B-B14F-4D97-AF65-F5344CB8AC3E}">
        <p14:creationId xmlns:p14="http://schemas.microsoft.com/office/powerpoint/2010/main" val="95238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20</a:t>
            </a:fld>
            <a:endParaRPr lang="en-US"/>
          </a:p>
        </p:txBody>
      </p:sp>
    </p:spTree>
    <p:extLst>
      <p:ext uri="{BB962C8B-B14F-4D97-AF65-F5344CB8AC3E}">
        <p14:creationId xmlns:p14="http://schemas.microsoft.com/office/powerpoint/2010/main" val="232792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described by https://access.redhat.com/documentation/en-us/red_hat_enterprise_linux/6/html/performance_tuning_guide/s-ticket-spinlocks:</a:t>
            </a:r>
          </a:p>
          <a:p>
            <a:r>
              <a:rPr lang="en-US" dirty="0"/>
              <a:t>“One common implementation of memory locking is through </a:t>
            </a:r>
            <a:r>
              <a:rPr lang="en-US" i="1" dirty="0"/>
              <a:t>spin locks</a:t>
            </a:r>
            <a:r>
              <a:rPr lang="en-US" dirty="0"/>
              <a:t>, which allow a process to keep checking to see if a lock is available and take the lock as soon as it becomes available. If there are multiple processes competing for the same lock, the first one to request the lock after it has been freed gets it. When all processes have the same access to memory, this approach is "fair" and works quite well. </a:t>
            </a:r>
          </a:p>
          <a:p>
            <a:r>
              <a:rPr lang="en-US" dirty="0"/>
              <a:t>Unfortunately, on a NUMA system, not all processes have equal access to the locks. Processes on the same NUMA node as the lock have an unfair advantage in obtaining the lock. Processes on remote NUMA nodes experience lock starvation and degraded performance. </a:t>
            </a:r>
          </a:p>
          <a:p>
            <a:r>
              <a:rPr lang="en-US" dirty="0"/>
              <a:t>To address this, Red Hat Enterprise Linux implemented </a:t>
            </a:r>
            <a:r>
              <a:rPr lang="en-US" i="1" dirty="0"/>
              <a:t>ticket spinlocks</a:t>
            </a:r>
            <a:r>
              <a:rPr lang="en-US" dirty="0"/>
              <a:t>. This feature adds a reservation queue mechanism to the lock, allowing </a:t>
            </a:r>
            <a:r>
              <a:rPr lang="en-US" i="1" dirty="0"/>
              <a:t>all</a:t>
            </a:r>
            <a:r>
              <a:rPr lang="en-US" dirty="0"/>
              <a:t> processes to take a lock in the order that they requested it. This eliminates timing problems and unfair advantages in lock requests. </a:t>
            </a:r>
          </a:p>
          <a:p>
            <a:r>
              <a:rPr lang="en-US" dirty="0"/>
              <a:t>While a ticket spinlock has slightly more overhead than an ordinary spinlock, it scales better and provides better performance on NUMA systems.”</a:t>
            </a:r>
          </a:p>
          <a:p>
            <a:r>
              <a:rPr lang="en-US" dirty="0"/>
              <a:t>We discuss ticket locks on the next slide!]</a:t>
            </a:r>
          </a:p>
        </p:txBody>
      </p:sp>
      <p:sp>
        <p:nvSpPr>
          <p:cNvPr id="4" name="Slide Number Placeholder 3"/>
          <p:cNvSpPr>
            <a:spLocks noGrp="1"/>
          </p:cNvSpPr>
          <p:nvPr>
            <p:ph type="sldNum" sz="quarter" idx="5"/>
          </p:nvPr>
        </p:nvSpPr>
        <p:spPr/>
        <p:txBody>
          <a:bodyPr/>
          <a:lstStyle/>
          <a:p>
            <a:fld id="{2049842A-5CF9-4F0B-9230-CA0D438F5D42}" type="slidenum">
              <a:rPr lang="en-US" smtClean="0"/>
              <a:t>2</a:t>
            </a:fld>
            <a:endParaRPr lang="en-US"/>
          </a:p>
        </p:txBody>
      </p:sp>
    </p:spTree>
    <p:extLst>
      <p:ext uri="{BB962C8B-B14F-4D97-AF65-F5344CB8AC3E}">
        <p14:creationId xmlns:p14="http://schemas.microsoft.com/office/powerpoint/2010/main" val="353735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nice feature of ticket locks is that the spin-wait only </a:t>
            </a:r>
            <a:r>
              <a:rPr lang="en-US" b="1" i="1" dirty="0"/>
              <a:t>reads</a:t>
            </a:r>
            <a:r>
              <a:rPr lang="en-US" dirty="0"/>
              <a:t> atomic data instead of doing a </a:t>
            </a:r>
            <a:r>
              <a:rPr lang="en-US" dirty="0">
                <a:latin typeface="Lucida Console" panose="020B0609040504020204" pitchFamily="49" charset="0"/>
              </a:rPr>
              <a:t>LOCK</a:t>
            </a:r>
            <a:r>
              <a:rPr lang="en-US" dirty="0"/>
              <a:t>-prefixed </a:t>
            </a:r>
            <a:r>
              <a:rPr lang="en-US" b="1" i="1" dirty="0"/>
              <a:t>read-modify-write</a:t>
            </a:r>
            <a:r>
              <a:rPr lang="en-US" dirty="0"/>
              <a:t> that locks the memory bus! Avoiding the LOCK prefix means that other CPUs are not blocked for generating reads and writes of memory while the instruction executes.</a:t>
            </a:r>
          </a:p>
          <a:p>
            <a:endParaRPr lang="en-US" dirty="0"/>
          </a:p>
          <a:p>
            <a:r>
              <a:rPr lang="en-US" dirty="0"/>
              <a:t>Note that “</a:t>
            </a:r>
            <a:r>
              <a:rPr lang="en-US" dirty="0" err="1"/>
              <a:t>rmw</a:t>
            </a:r>
            <a:r>
              <a:rPr lang="en-US" dirty="0"/>
              <a:t>” stands for “read-modify-write.”</a:t>
            </a:r>
          </a:p>
        </p:txBody>
      </p:sp>
      <p:sp>
        <p:nvSpPr>
          <p:cNvPr id="4" name="Slide Number Placeholder 3"/>
          <p:cNvSpPr>
            <a:spLocks noGrp="1"/>
          </p:cNvSpPr>
          <p:nvPr>
            <p:ph type="sldNum" sz="quarter" idx="5"/>
          </p:nvPr>
        </p:nvSpPr>
        <p:spPr/>
        <p:txBody>
          <a:bodyPr/>
          <a:lstStyle/>
          <a:p>
            <a:fld id="{2049842A-5CF9-4F0B-9230-CA0D438F5D42}" type="slidenum">
              <a:rPr lang="en-US" smtClean="0"/>
              <a:t>3</a:t>
            </a:fld>
            <a:endParaRPr lang="en-US"/>
          </a:p>
        </p:txBody>
      </p:sp>
    </p:spTree>
    <p:extLst>
      <p:ext uri="{BB962C8B-B14F-4D97-AF65-F5344CB8AC3E}">
        <p14:creationId xmlns:p14="http://schemas.microsoft.com/office/powerpoint/2010/main" val="307734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4</a:t>
            </a:fld>
            <a:endParaRPr lang="en-US"/>
          </a:p>
        </p:txBody>
      </p:sp>
    </p:spTree>
    <p:extLst>
      <p:ext uri="{BB962C8B-B14F-4D97-AF65-F5344CB8AC3E}">
        <p14:creationId xmlns:p14="http://schemas.microsoft.com/office/powerpoint/2010/main" val="132489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You might have notice that this reader-writer lock implementation favors readers---if one or more readers are active, and a writer shows up, the writer blocks and will continue to block if new readers show up. Only once all readers have gone will the writer execute. This is a bummer, since presumably readers have an interest in reading up-to-date information from writers. One can design reader-writer locks that are more fair towards writers. For example, the lock might maintain a queue which remembers the order in which readers and writers arrive. Using the queue, the lock can ensure that a writer is only blocked by readers that arrived before the writer; readers that arrived *after* the writer will have to wait until the writer is done.]</a:t>
            </a:r>
          </a:p>
          <a:p>
            <a:endParaRPr lang="en-US" dirty="0"/>
          </a:p>
          <a:p>
            <a:r>
              <a:rPr lang="en-US" dirty="0"/>
              <a:t>[For a great discussion of how to implement reader-writer locks, see https://eli.thegreenplace.net/2019/implementing-reader-writer-locks. The discussion is about how to write reader-writer locks in Go, not C++, but the ideas are directly applicable to C++.]</a:t>
            </a:r>
          </a:p>
        </p:txBody>
      </p:sp>
      <p:sp>
        <p:nvSpPr>
          <p:cNvPr id="4" name="Slide Number Placeholder 3"/>
          <p:cNvSpPr>
            <a:spLocks noGrp="1"/>
          </p:cNvSpPr>
          <p:nvPr>
            <p:ph type="sldNum" sz="quarter" idx="5"/>
          </p:nvPr>
        </p:nvSpPr>
        <p:spPr/>
        <p:txBody>
          <a:bodyPr/>
          <a:lstStyle/>
          <a:p>
            <a:fld id="{2049842A-5CF9-4F0B-9230-CA0D438F5D42}" type="slidenum">
              <a:rPr lang="en-US" smtClean="0"/>
              <a:t>6</a:t>
            </a:fld>
            <a:endParaRPr lang="en-US"/>
          </a:p>
        </p:txBody>
      </p:sp>
    </p:spTree>
    <p:extLst>
      <p:ext uri="{BB962C8B-B14F-4D97-AF65-F5344CB8AC3E}">
        <p14:creationId xmlns:p14="http://schemas.microsoft.com/office/powerpoint/2010/main" val="100230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launch `</a:t>
            </a:r>
            <a:r>
              <a:rPr lang="en-US" dirty="0">
                <a:latin typeface="Lucida Console" panose="020B0609040504020204" pitchFamily="49" charset="0"/>
              </a:rPr>
              <a:t>grep –r “CS61” ~/projects` from the command line, it will recursively search the `projects` directory and all subdirectories, looking for files that contain the string “CS61”.</a:t>
            </a:r>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7</a:t>
            </a:fld>
            <a:endParaRPr lang="en-US"/>
          </a:p>
        </p:txBody>
      </p:sp>
    </p:spTree>
    <p:extLst>
      <p:ext uri="{BB962C8B-B14F-4D97-AF65-F5344CB8AC3E}">
        <p14:creationId xmlns:p14="http://schemas.microsoft.com/office/powerpoint/2010/main" val="2507346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083F1-1D3D-4F49-864E-DF906461ABA7}" type="slidenum">
              <a:rPr lang="en-US" smtClean="0"/>
              <a:t>8</a:t>
            </a:fld>
            <a:endParaRPr lang="en-US"/>
          </a:p>
        </p:txBody>
      </p:sp>
    </p:spTree>
    <p:extLst>
      <p:ext uri="{BB962C8B-B14F-4D97-AF65-F5344CB8AC3E}">
        <p14:creationId xmlns:p14="http://schemas.microsoft.com/office/powerpoint/2010/main" val="257970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083F1-1D3D-4F49-864E-DF906461ABA7}" type="slidenum">
              <a:rPr lang="en-US" smtClean="0"/>
              <a:t>9</a:t>
            </a:fld>
            <a:endParaRPr lang="en-US"/>
          </a:p>
        </p:txBody>
      </p:sp>
    </p:spTree>
    <p:extLst>
      <p:ext uri="{BB962C8B-B14F-4D97-AF65-F5344CB8AC3E}">
        <p14:creationId xmlns:p14="http://schemas.microsoft.com/office/powerpoint/2010/main" val="279339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083F1-1D3D-4F49-864E-DF906461ABA7}" type="slidenum">
              <a:rPr lang="en-US" smtClean="0"/>
              <a:t>10</a:t>
            </a:fld>
            <a:endParaRPr lang="en-US"/>
          </a:p>
        </p:txBody>
      </p:sp>
    </p:spTree>
    <p:extLst>
      <p:ext uri="{BB962C8B-B14F-4D97-AF65-F5344CB8AC3E}">
        <p14:creationId xmlns:p14="http://schemas.microsoft.com/office/powerpoint/2010/main" val="180296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2074FEE-3217-43D0-AFC4-9E46ADFE2F9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142800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74767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195116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20257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074FEE-3217-43D0-AFC4-9E46ADFE2F91}"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12056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074FEE-3217-43D0-AFC4-9E46ADFE2F9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696220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074FEE-3217-43D0-AFC4-9E46ADFE2F91}"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67228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74FEE-3217-43D0-AFC4-9E46ADFE2F91}"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96283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74FEE-3217-43D0-AFC4-9E46ADFE2F91}"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86645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074FEE-3217-43D0-AFC4-9E46ADFE2F9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73558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074FEE-3217-43D0-AFC4-9E46ADFE2F91}"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310136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74FEE-3217-43D0-AFC4-9E46ADFE2F91}"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0BD41-F5C0-43D0-BA08-0465A13FD434}" type="slidenum">
              <a:rPr lang="en-US" smtClean="0"/>
              <a:t>‹#›</a:t>
            </a:fld>
            <a:endParaRPr lang="en-US"/>
          </a:p>
        </p:txBody>
      </p:sp>
    </p:spTree>
    <p:extLst>
      <p:ext uri="{BB962C8B-B14F-4D97-AF65-F5344CB8AC3E}">
        <p14:creationId xmlns:p14="http://schemas.microsoft.com/office/powerpoint/2010/main" val="990292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web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890407-7F8D-412F-97C8-95D453954D60}"/>
              </a:ext>
            </a:extLst>
          </p:cNvPr>
          <p:cNvSpPr>
            <a:spLocks noGrp="1"/>
          </p:cNvSpPr>
          <p:nvPr>
            <p:ph type="ctrTitle"/>
          </p:nvPr>
        </p:nvSpPr>
        <p:spPr>
          <a:xfrm>
            <a:off x="181969" y="-95536"/>
            <a:ext cx="11828060" cy="954484"/>
          </a:xfrm>
          <a:noFill/>
        </p:spPr>
        <p:txBody>
          <a:bodyPr>
            <a:noAutofit/>
          </a:bodyPr>
          <a:lstStyle/>
          <a:p>
            <a:pPr>
              <a:lnSpc>
                <a:spcPts val="6500"/>
              </a:lnSpc>
            </a:pPr>
            <a:r>
              <a:rPr lang="en-US" sz="5600" dirty="0">
                <a:solidFill>
                  <a:schemeClr val="bg1"/>
                </a:solidFill>
                <a:latin typeface="Bahnschrift" panose="020B0502040204020203" pitchFamily="34" charset="0"/>
              </a:rPr>
              <a:t>Synchronization, Part IV</a:t>
            </a:r>
          </a:p>
        </p:txBody>
      </p:sp>
      <p:sp>
        <p:nvSpPr>
          <p:cNvPr id="8" name="Title 1">
            <a:extLst>
              <a:ext uri="{FF2B5EF4-FFF2-40B4-BE49-F238E27FC236}">
                <a16:creationId xmlns:a16="http://schemas.microsoft.com/office/drawing/2014/main" id="{70A541D8-D8C0-7FB8-CE96-0EA6AB041DA3}"/>
              </a:ext>
            </a:extLst>
          </p:cNvPr>
          <p:cNvSpPr txBox="1">
            <a:spLocks/>
          </p:cNvSpPr>
          <p:nvPr/>
        </p:nvSpPr>
        <p:spPr>
          <a:xfrm>
            <a:off x="3265904" y="572887"/>
            <a:ext cx="5660190" cy="1364848"/>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Segoe UI" panose="020B0502040204020203" pitchFamily="34" charset="0"/>
                <a:ea typeface="+mj-ea"/>
                <a:cs typeface="Segoe UI" panose="020B0502040204020203" pitchFamily="34" charset="0"/>
              </a:defRPr>
            </a:lvl1pPr>
          </a:lstStyle>
          <a:p>
            <a:pPr>
              <a:lnSpc>
                <a:spcPts val="3800"/>
              </a:lnSpc>
            </a:pPr>
            <a:r>
              <a:rPr lang="en-US" sz="4400" dirty="0">
                <a:solidFill>
                  <a:schemeClr val="bg1"/>
                </a:solidFill>
                <a:latin typeface="Bahnschrift" panose="020B0502040204020203" pitchFamily="34" charset="0"/>
              </a:rPr>
              <a:t>CS 61: Lecture 23</a:t>
            </a:r>
            <a:br>
              <a:rPr lang="en-US" sz="4400" dirty="0">
                <a:solidFill>
                  <a:schemeClr val="bg1"/>
                </a:solidFill>
                <a:latin typeface="Bahnschrift" panose="020B0502040204020203" pitchFamily="34" charset="0"/>
              </a:rPr>
            </a:br>
            <a:r>
              <a:rPr lang="en-US" sz="3600" dirty="0">
                <a:solidFill>
                  <a:schemeClr val="bg1"/>
                </a:solidFill>
                <a:latin typeface="Bahnschrift" panose="020B0502040204020203" pitchFamily="34" charset="0"/>
              </a:rPr>
              <a:t>12/4/2023</a:t>
            </a:r>
            <a:endParaRPr lang="en-US" sz="6600" dirty="0">
              <a:solidFill>
                <a:schemeClr val="bg1"/>
              </a:solidFill>
              <a:latin typeface="Bahnschrift" panose="020B0502040204020203" pitchFamily="34" charset="0"/>
            </a:endParaRPr>
          </a:p>
        </p:txBody>
      </p:sp>
      <p:pic>
        <p:nvPicPr>
          <p:cNvPr id="4" name="Picture 3">
            <a:extLst>
              <a:ext uri="{FF2B5EF4-FFF2-40B4-BE49-F238E27FC236}">
                <a16:creationId xmlns:a16="http://schemas.microsoft.com/office/drawing/2014/main" id="{363ECF78-8C66-5EE9-C108-2DA21ECA0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9" y="878712"/>
            <a:ext cx="3162300" cy="2286000"/>
          </a:xfrm>
          <a:prstGeom prst="rect">
            <a:avLst/>
          </a:prstGeom>
        </p:spPr>
      </p:pic>
      <p:pic>
        <p:nvPicPr>
          <p:cNvPr id="7" name="Picture 6">
            <a:extLst>
              <a:ext uri="{FF2B5EF4-FFF2-40B4-BE49-F238E27FC236}">
                <a16:creationId xmlns:a16="http://schemas.microsoft.com/office/drawing/2014/main" id="{CC21D2E9-6418-9A6E-CC58-8829459A9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43" y="3314700"/>
            <a:ext cx="3586705" cy="3366662"/>
          </a:xfrm>
          <a:prstGeom prst="rect">
            <a:avLst/>
          </a:prstGeom>
        </p:spPr>
      </p:pic>
      <p:pic>
        <p:nvPicPr>
          <p:cNvPr id="10" name="Picture 9">
            <a:extLst>
              <a:ext uri="{FF2B5EF4-FFF2-40B4-BE49-F238E27FC236}">
                <a16:creationId xmlns:a16="http://schemas.microsoft.com/office/drawing/2014/main" id="{BD365415-3FE3-E83A-10B2-C5D1C673DDD7}"/>
              </a:ext>
            </a:extLst>
          </p:cNvPr>
          <p:cNvPicPr>
            <a:picLocks noChangeAspect="1"/>
          </p:cNvPicPr>
          <p:nvPr/>
        </p:nvPicPr>
        <p:blipFill rotWithShape="1">
          <a:blip r:embed="rId5">
            <a:extLst>
              <a:ext uri="{28A0092B-C50C-407E-A947-70E740481C1C}">
                <a14:useLocalDpi xmlns:a14="http://schemas.microsoft.com/office/drawing/2010/main" val="0"/>
              </a:ext>
            </a:extLst>
          </a:blip>
          <a:srcRect t="6674" b="7192"/>
          <a:stretch/>
        </p:blipFill>
        <p:spPr>
          <a:xfrm>
            <a:off x="8092203" y="3317828"/>
            <a:ext cx="3930799" cy="3363534"/>
          </a:xfrm>
          <a:prstGeom prst="rect">
            <a:avLst/>
          </a:prstGeom>
        </p:spPr>
      </p:pic>
      <p:pic>
        <p:nvPicPr>
          <p:cNvPr id="12" name="Picture 11">
            <a:extLst>
              <a:ext uri="{FF2B5EF4-FFF2-40B4-BE49-F238E27FC236}">
                <a16:creationId xmlns:a16="http://schemas.microsoft.com/office/drawing/2014/main" id="{B2753140-E718-890D-C6AD-8A06806C0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6914" y="2256039"/>
            <a:ext cx="3857625" cy="2686050"/>
          </a:xfrm>
          <a:prstGeom prst="rect">
            <a:avLst/>
          </a:prstGeom>
        </p:spPr>
      </p:pic>
      <p:pic>
        <p:nvPicPr>
          <p:cNvPr id="16" name="Picture 15">
            <a:extLst>
              <a:ext uri="{FF2B5EF4-FFF2-40B4-BE49-F238E27FC236}">
                <a16:creationId xmlns:a16="http://schemas.microsoft.com/office/drawing/2014/main" id="{49B23118-3BAC-21E3-1CD3-90BB45EA1889}"/>
              </a:ext>
            </a:extLst>
          </p:cNvPr>
          <p:cNvPicPr>
            <a:picLocks noChangeAspect="1"/>
          </p:cNvPicPr>
          <p:nvPr/>
        </p:nvPicPr>
        <p:blipFill rotWithShape="1">
          <a:blip r:embed="rId7">
            <a:extLst>
              <a:ext uri="{28A0092B-C50C-407E-A947-70E740481C1C}">
                <a14:useLocalDpi xmlns:a14="http://schemas.microsoft.com/office/drawing/2010/main" val="0"/>
              </a:ext>
            </a:extLst>
          </a:blip>
          <a:srcRect t="8650"/>
          <a:stretch/>
        </p:blipFill>
        <p:spPr>
          <a:xfrm>
            <a:off x="8796457" y="878712"/>
            <a:ext cx="3236814" cy="2286000"/>
          </a:xfrm>
          <a:prstGeom prst="rect">
            <a:avLst/>
          </a:prstGeom>
        </p:spPr>
      </p:pic>
    </p:spTree>
    <p:extLst>
      <p:ext uri="{BB962C8B-B14F-4D97-AF65-F5344CB8AC3E}">
        <p14:creationId xmlns:p14="http://schemas.microsoft.com/office/powerpoint/2010/main" val="6424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457C8-02C5-44DC-BB4D-6FCC33BCAB74}"/>
              </a:ext>
            </a:extLst>
          </p:cNvPr>
          <p:cNvSpPr/>
          <p:nvPr/>
        </p:nvSpPr>
        <p:spPr>
          <a:xfrm>
            <a:off x="4414300" y="2658362"/>
            <a:ext cx="2171700" cy="3516807"/>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C6A9937-365A-439D-85B1-6483D6A45BFB}"/>
              </a:ext>
            </a:extLst>
          </p:cNvPr>
          <p:cNvSpPr/>
          <p:nvPr/>
        </p:nvSpPr>
        <p:spPr>
          <a:xfrm>
            <a:off x="4414299" y="857250"/>
            <a:ext cx="2171700" cy="1311113"/>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2F1358-6976-4A05-A9E4-E429D98A8219}"/>
              </a:ext>
            </a:extLst>
          </p:cNvPr>
          <p:cNvSpPr txBox="1"/>
          <p:nvPr/>
        </p:nvSpPr>
        <p:spPr>
          <a:xfrm>
            <a:off x="4303143" y="6107743"/>
            <a:ext cx="2394009" cy="707886"/>
          </a:xfrm>
          <a:prstGeom prst="rect">
            <a:avLst/>
          </a:prstGeom>
          <a:noFill/>
        </p:spPr>
        <p:txBody>
          <a:bodyPr wrap="square" rtlCol="0">
            <a:spAutoFit/>
          </a:bodyPr>
          <a:lstStyle/>
          <a:p>
            <a:pPr algn="ctr"/>
            <a:r>
              <a:rPr lang="en-US" sz="4000" b="1" dirty="0">
                <a:latin typeface="+mj-lt"/>
              </a:rPr>
              <a:t>Renderer</a:t>
            </a:r>
          </a:p>
        </p:txBody>
      </p:sp>
      <p:sp>
        <p:nvSpPr>
          <p:cNvPr id="10" name="TextBox 9">
            <a:extLst>
              <a:ext uri="{FF2B5EF4-FFF2-40B4-BE49-F238E27FC236}">
                <a16:creationId xmlns:a16="http://schemas.microsoft.com/office/drawing/2014/main" id="{9810EA28-53F3-45A0-8A17-5A1644E4A7F5}"/>
              </a:ext>
            </a:extLst>
          </p:cNvPr>
          <p:cNvSpPr txBox="1"/>
          <p:nvPr/>
        </p:nvSpPr>
        <p:spPr>
          <a:xfrm>
            <a:off x="4221888" y="112037"/>
            <a:ext cx="2556518" cy="707886"/>
          </a:xfrm>
          <a:prstGeom prst="rect">
            <a:avLst/>
          </a:prstGeom>
          <a:noFill/>
        </p:spPr>
        <p:txBody>
          <a:bodyPr wrap="square" rtlCol="0">
            <a:spAutoFit/>
          </a:bodyPr>
          <a:lstStyle/>
          <a:p>
            <a:pPr algn="ctr"/>
            <a:r>
              <a:rPr lang="en-US" sz="4000" b="1" dirty="0">
                <a:latin typeface="+mj-lt"/>
              </a:rPr>
              <a:t>JS Engine</a:t>
            </a:r>
          </a:p>
        </p:txBody>
      </p:sp>
      <p:cxnSp>
        <p:nvCxnSpPr>
          <p:cNvPr id="34" name="Straight Arrow Connector 33">
            <a:extLst>
              <a:ext uri="{FF2B5EF4-FFF2-40B4-BE49-F238E27FC236}">
                <a16:creationId xmlns:a16="http://schemas.microsoft.com/office/drawing/2014/main" id="{7BCE5E07-5CF8-4504-BA4B-5CD90E1A95CB}"/>
              </a:ext>
            </a:extLst>
          </p:cNvPr>
          <p:cNvCxnSpPr>
            <a:cxnSpLocks/>
          </p:cNvCxnSpPr>
          <p:nvPr/>
        </p:nvCxnSpPr>
        <p:spPr>
          <a:xfrm>
            <a:off x="6586812" y="2729768"/>
            <a:ext cx="5605188" cy="324778"/>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6D743D8-FE90-4514-BB9C-7D27EED9251F}"/>
              </a:ext>
            </a:extLst>
          </p:cNvPr>
          <p:cNvCxnSpPr>
            <a:cxnSpLocks/>
          </p:cNvCxnSpPr>
          <p:nvPr/>
        </p:nvCxnSpPr>
        <p:spPr>
          <a:xfrm flipH="1">
            <a:off x="6584753" y="3176816"/>
            <a:ext cx="5598185" cy="252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0720F050-3EEA-4D79-8BB5-B6CB82552B18}"/>
              </a:ext>
            </a:extLst>
          </p:cNvPr>
          <p:cNvGrpSpPr/>
          <p:nvPr/>
        </p:nvGrpSpPr>
        <p:grpSpPr>
          <a:xfrm>
            <a:off x="4952465" y="2952744"/>
            <a:ext cx="779134" cy="746101"/>
            <a:chOff x="4952465" y="2952744"/>
            <a:chExt cx="779134" cy="746101"/>
          </a:xfrm>
        </p:grpSpPr>
        <p:sp>
          <p:nvSpPr>
            <p:cNvPr id="81" name="Rectangle 80">
              <a:extLst>
                <a:ext uri="{FF2B5EF4-FFF2-40B4-BE49-F238E27FC236}">
                  <a16:creationId xmlns:a16="http://schemas.microsoft.com/office/drawing/2014/main" id="{367E951B-7BE6-433B-A0FD-6C796D100B26}"/>
                </a:ext>
              </a:extLst>
            </p:cNvPr>
            <p:cNvSpPr/>
            <p:nvPr/>
          </p:nvSpPr>
          <p:spPr>
            <a:xfrm>
              <a:off x="5408684" y="295274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6" name="Rectangle 95">
              <a:extLst>
                <a:ext uri="{FF2B5EF4-FFF2-40B4-BE49-F238E27FC236}">
                  <a16:creationId xmlns:a16="http://schemas.microsoft.com/office/drawing/2014/main" id="{2F4AB557-DD26-4299-97D3-11ACFB140143}"/>
                </a:ext>
              </a:extLst>
            </p:cNvPr>
            <p:cNvSpPr/>
            <p:nvPr/>
          </p:nvSpPr>
          <p:spPr>
            <a:xfrm>
              <a:off x="4952465"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042" name="Straight Connector 1041">
              <a:extLst>
                <a:ext uri="{FF2B5EF4-FFF2-40B4-BE49-F238E27FC236}">
                  <a16:creationId xmlns:a16="http://schemas.microsoft.com/office/drawing/2014/main" id="{32BCB4EA-DA8B-4864-8EB8-8117ED65BA5B}"/>
                </a:ext>
              </a:extLst>
            </p:cNvPr>
            <p:cNvCxnSpPr>
              <a:endCxn id="96" idx="0"/>
            </p:cNvCxnSpPr>
            <p:nvPr/>
          </p:nvCxnSpPr>
          <p:spPr>
            <a:xfrm flipH="1">
              <a:off x="5113923" y="3239487"/>
              <a:ext cx="294761"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6B04BBA-C203-4A34-8731-C5C667E5A899}"/>
              </a:ext>
            </a:extLst>
          </p:cNvPr>
          <p:cNvGrpSpPr/>
          <p:nvPr/>
        </p:nvGrpSpPr>
        <p:grpSpPr>
          <a:xfrm>
            <a:off x="8902528" y="611834"/>
            <a:ext cx="3280410" cy="1986097"/>
            <a:chOff x="8902528" y="611834"/>
            <a:chExt cx="3280410" cy="1986097"/>
          </a:xfrm>
        </p:grpSpPr>
        <p:sp>
          <p:nvSpPr>
            <p:cNvPr id="30" name="TextBox 29">
              <a:extLst>
                <a:ext uri="{FF2B5EF4-FFF2-40B4-BE49-F238E27FC236}">
                  <a16:creationId xmlns:a16="http://schemas.microsoft.com/office/drawing/2014/main" id="{01BA6274-19FD-4F3F-ADDA-8F037AD47D0F}"/>
                </a:ext>
              </a:extLst>
            </p:cNvPr>
            <p:cNvSpPr txBox="1"/>
            <p:nvPr/>
          </p:nvSpPr>
          <p:spPr>
            <a:xfrm>
              <a:off x="8902528" y="611834"/>
              <a:ext cx="3280410" cy="707886"/>
            </a:xfrm>
            <a:prstGeom prst="rect">
              <a:avLst/>
            </a:prstGeom>
            <a:noFill/>
          </p:spPr>
          <p:txBody>
            <a:bodyPr wrap="square" rtlCol="0">
              <a:spAutoFit/>
            </a:bodyPr>
            <a:lstStyle/>
            <a:p>
              <a:pPr algn="ctr"/>
              <a:r>
                <a:rPr lang="en-US" sz="4000" b="1" dirty="0">
                  <a:latin typeface="+mj-lt"/>
                </a:rPr>
                <a:t>Web servers</a:t>
              </a:r>
            </a:p>
          </p:txBody>
        </p:sp>
        <p:sp>
          <p:nvSpPr>
            <p:cNvPr id="180" name="Arrow: Down 179">
              <a:extLst>
                <a:ext uri="{FF2B5EF4-FFF2-40B4-BE49-F238E27FC236}">
                  <a16:creationId xmlns:a16="http://schemas.microsoft.com/office/drawing/2014/main" id="{9DEFE413-B972-40CD-A48A-89AAEE94E90D}"/>
                </a:ext>
              </a:extLst>
            </p:cNvPr>
            <p:cNvSpPr/>
            <p:nvPr/>
          </p:nvSpPr>
          <p:spPr>
            <a:xfrm rot="16200000">
              <a:off x="10964805" y="1449883"/>
              <a:ext cx="795818" cy="1500277"/>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820C083B-432F-4388-88EC-94CFDB1DB058}"/>
                </a:ext>
              </a:extLst>
            </p:cNvPr>
            <p:cNvSpPr/>
            <p:nvPr/>
          </p:nvSpPr>
          <p:spPr>
            <a:xfrm>
              <a:off x="10602614" y="1229423"/>
              <a:ext cx="267316" cy="1092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ight Brace 71">
            <a:extLst>
              <a:ext uri="{FF2B5EF4-FFF2-40B4-BE49-F238E27FC236}">
                <a16:creationId xmlns:a16="http://schemas.microsoft.com/office/drawing/2014/main" id="{96FC93E9-FBF4-4C1C-B2F9-0B5E67233013}"/>
              </a:ext>
            </a:extLst>
          </p:cNvPr>
          <p:cNvSpPr/>
          <p:nvPr/>
        </p:nvSpPr>
        <p:spPr>
          <a:xfrm>
            <a:off x="3926455" y="2971308"/>
            <a:ext cx="312522" cy="2350249"/>
          </a:xfrm>
          <a:prstGeom prst="rightBrace">
            <a:avLst>
              <a:gd name="adj1" fmla="val 8333"/>
              <a:gd name="adj2" fmla="val 43963"/>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DC675E2C-E45A-43B2-A999-BA38B8EEC086}"/>
              </a:ext>
            </a:extLst>
          </p:cNvPr>
          <p:cNvPicPr>
            <a:picLocks noChangeAspect="1"/>
          </p:cNvPicPr>
          <p:nvPr/>
        </p:nvPicPr>
        <p:blipFill>
          <a:blip r:embed="rId3"/>
          <a:stretch>
            <a:fillRect/>
          </a:stretch>
        </p:blipFill>
        <p:spPr>
          <a:xfrm>
            <a:off x="1901547" y="2857397"/>
            <a:ext cx="1900920" cy="2456813"/>
          </a:xfrm>
          <a:prstGeom prst="rect">
            <a:avLst/>
          </a:prstGeom>
        </p:spPr>
      </p:pic>
      <p:grpSp>
        <p:nvGrpSpPr>
          <p:cNvPr id="49" name="Group 48">
            <a:extLst>
              <a:ext uri="{FF2B5EF4-FFF2-40B4-BE49-F238E27FC236}">
                <a16:creationId xmlns:a16="http://schemas.microsoft.com/office/drawing/2014/main" id="{3FD2EBBD-8BBD-44B1-881D-D9A15379F9A6}"/>
              </a:ext>
            </a:extLst>
          </p:cNvPr>
          <p:cNvGrpSpPr/>
          <p:nvPr/>
        </p:nvGrpSpPr>
        <p:grpSpPr>
          <a:xfrm>
            <a:off x="5281573" y="3239487"/>
            <a:ext cx="948230" cy="1501473"/>
            <a:chOff x="5281573" y="3239487"/>
            <a:chExt cx="948230" cy="1501473"/>
          </a:xfrm>
        </p:grpSpPr>
        <p:sp>
          <p:nvSpPr>
            <p:cNvPr id="100" name="Rectangle 99">
              <a:extLst>
                <a:ext uri="{FF2B5EF4-FFF2-40B4-BE49-F238E27FC236}">
                  <a16:creationId xmlns:a16="http://schemas.microsoft.com/office/drawing/2014/main" id="{584C074F-E30E-45FC-ACB9-E7FEA23C954B}"/>
                </a:ext>
              </a:extLst>
            </p:cNvPr>
            <p:cNvSpPr/>
            <p:nvPr/>
          </p:nvSpPr>
          <p:spPr>
            <a:xfrm>
              <a:off x="5906888"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01" name="Rectangle 100">
              <a:extLst>
                <a:ext uri="{FF2B5EF4-FFF2-40B4-BE49-F238E27FC236}">
                  <a16:creationId xmlns:a16="http://schemas.microsoft.com/office/drawing/2014/main" id="{A8844741-5109-4FAE-AC3B-B2FF7CEDA35F}"/>
                </a:ext>
              </a:extLst>
            </p:cNvPr>
            <p:cNvSpPr/>
            <p:nvPr/>
          </p:nvSpPr>
          <p:spPr>
            <a:xfrm>
              <a:off x="5906888"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04" name="Rectangle 103">
              <a:extLst>
                <a:ext uri="{FF2B5EF4-FFF2-40B4-BE49-F238E27FC236}">
                  <a16:creationId xmlns:a16="http://schemas.microsoft.com/office/drawing/2014/main" id="{63E3ED92-8821-41FB-A6EA-F888EA5E95C8}"/>
                </a:ext>
              </a:extLst>
            </p:cNvPr>
            <p:cNvSpPr/>
            <p:nvPr/>
          </p:nvSpPr>
          <p:spPr>
            <a:xfrm>
              <a:off x="5281573" y="445000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05" name="Rectangle 104">
              <a:extLst>
                <a:ext uri="{FF2B5EF4-FFF2-40B4-BE49-F238E27FC236}">
                  <a16:creationId xmlns:a16="http://schemas.microsoft.com/office/drawing/2014/main" id="{A3FBF7A0-7B50-4D1E-AD67-1E7C5D6B8B44}"/>
                </a:ext>
              </a:extLst>
            </p:cNvPr>
            <p:cNvSpPr/>
            <p:nvPr/>
          </p:nvSpPr>
          <p:spPr>
            <a:xfrm>
              <a:off x="5899189" y="445421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06" name="Straight Connector 105">
              <a:extLst>
                <a:ext uri="{FF2B5EF4-FFF2-40B4-BE49-F238E27FC236}">
                  <a16:creationId xmlns:a16="http://schemas.microsoft.com/office/drawing/2014/main" id="{F79B563E-72D6-4951-B91E-5132B54F8C90}"/>
                </a:ext>
              </a:extLst>
            </p:cNvPr>
            <p:cNvCxnSpPr>
              <a:cxnSpLocks/>
              <a:endCxn id="100" idx="0"/>
            </p:cNvCxnSpPr>
            <p:nvPr/>
          </p:nvCxnSpPr>
          <p:spPr>
            <a:xfrm>
              <a:off x="5753006" y="3239487"/>
              <a:ext cx="315340"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0CD607F-FD1E-4B57-9C57-10EAD2A1D50A}"/>
                </a:ext>
              </a:extLst>
            </p:cNvPr>
            <p:cNvCxnSpPr>
              <a:cxnSpLocks/>
              <a:stCxn id="101" idx="0"/>
              <a:endCxn id="100" idx="2"/>
            </p:cNvCxnSpPr>
            <p:nvPr/>
          </p:nvCxnSpPr>
          <p:spPr>
            <a:xfrm flipV="1">
              <a:off x="6068346" y="3698845"/>
              <a:ext cx="0"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B8D76AD-7181-41A7-90D5-FC70C918D305}"/>
                </a:ext>
              </a:extLst>
            </p:cNvPr>
            <p:cNvCxnSpPr>
              <a:cxnSpLocks/>
              <a:stCxn id="104" idx="0"/>
            </p:cNvCxnSpPr>
            <p:nvPr/>
          </p:nvCxnSpPr>
          <p:spPr>
            <a:xfrm flipV="1">
              <a:off x="5443031" y="4205116"/>
              <a:ext cx="455346" cy="2448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CF1A823-C091-42D1-8B99-D8D9C0CEA63C}"/>
                </a:ext>
              </a:extLst>
            </p:cNvPr>
            <p:cNvCxnSpPr>
              <a:cxnSpLocks/>
              <a:endCxn id="101" idx="2"/>
            </p:cNvCxnSpPr>
            <p:nvPr/>
          </p:nvCxnSpPr>
          <p:spPr>
            <a:xfrm flipV="1">
              <a:off x="6068346" y="4205270"/>
              <a:ext cx="0" cy="2447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AB5BA0A7-9F35-4E35-A8B1-3F732E6FF0EA}"/>
              </a:ext>
            </a:extLst>
          </p:cNvPr>
          <p:cNvGrpSpPr/>
          <p:nvPr/>
        </p:nvGrpSpPr>
        <p:grpSpPr>
          <a:xfrm>
            <a:off x="4604881" y="4209481"/>
            <a:ext cx="1302007" cy="527265"/>
            <a:chOff x="4604881" y="4209481"/>
            <a:chExt cx="1302007" cy="527265"/>
          </a:xfrm>
        </p:grpSpPr>
        <p:sp>
          <p:nvSpPr>
            <p:cNvPr id="125" name="Rectangle 124">
              <a:extLst>
                <a:ext uri="{FF2B5EF4-FFF2-40B4-BE49-F238E27FC236}">
                  <a16:creationId xmlns:a16="http://schemas.microsoft.com/office/drawing/2014/main" id="{BBCACC0A-4863-4180-9E5C-7CFCAB6847C3}"/>
                </a:ext>
              </a:extLst>
            </p:cNvPr>
            <p:cNvSpPr/>
            <p:nvPr/>
          </p:nvSpPr>
          <p:spPr>
            <a:xfrm>
              <a:off x="4604881" y="4450003"/>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26" name="Straight Connector 125">
              <a:extLst>
                <a:ext uri="{FF2B5EF4-FFF2-40B4-BE49-F238E27FC236}">
                  <a16:creationId xmlns:a16="http://schemas.microsoft.com/office/drawing/2014/main" id="{A855C853-AB54-45BE-B61A-8D4DD2E1AE95}"/>
                </a:ext>
              </a:extLst>
            </p:cNvPr>
            <p:cNvCxnSpPr>
              <a:cxnSpLocks/>
              <a:stCxn id="125" idx="0"/>
            </p:cNvCxnSpPr>
            <p:nvPr/>
          </p:nvCxnSpPr>
          <p:spPr>
            <a:xfrm flipV="1">
              <a:off x="4766339" y="4209481"/>
              <a:ext cx="1140549" cy="240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C3C6984F-A04D-427B-9867-C09E8414BC5A}"/>
              </a:ext>
            </a:extLst>
          </p:cNvPr>
          <p:cNvGrpSpPr/>
          <p:nvPr/>
        </p:nvGrpSpPr>
        <p:grpSpPr>
          <a:xfrm>
            <a:off x="4604881" y="3698691"/>
            <a:ext cx="993414" cy="506579"/>
            <a:chOff x="4604881" y="3698691"/>
            <a:chExt cx="993414" cy="506579"/>
          </a:xfrm>
        </p:grpSpPr>
        <p:sp>
          <p:nvSpPr>
            <p:cNvPr id="129" name="Rectangle 128">
              <a:extLst>
                <a:ext uri="{FF2B5EF4-FFF2-40B4-BE49-F238E27FC236}">
                  <a16:creationId xmlns:a16="http://schemas.microsoft.com/office/drawing/2014/main" id="{C0A27E53-6948-48CA-9C8F-992DBEF7E276}"/>
                </a:ext>
              </a:extLst>
            </p:cNvPr>
            <p:cNvSpPr/>
            <p:nvPr/>
          </p:nvSpPr>
          <p:spPr>
            <a:xfrm>
              <a:off x="4604881"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31" name="Rectangle 130">
              <a:extLst>
                <a:ext uri="{FF2B5EF4-FFF2-40B4-BE49-F238E27FC236}">
                  <a16:creationId xmlns:a16="http://schemas.microsoft.com/office/drawing/2014/main" id="{345F96E0-B48A-469A-AEC7-042BAFEE54C0}"/>
                </a:ext>
              </a:extLst>
            </p:cNvPr>
            <p:cNvSpPr/>
            <p:nvPr/>
          </p:nvSpPr>
          <p:spPr>
            <a:xfrm>
              <a:off x="5275380"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32" name="Straight Connector 131">
              <a:extLst>
                <a:ext uri="{FF2B5EF4-FFF2-40B4-BE49-F238E27FC236}">
                  <a16:creationId xmlns:a16="http://schemas.microsoft.com/office/drawing/2014/main" id="{7C68E292-CE03-49F0-89E0-EF479EE08115}"/>
                </a:ext>
              </a:extLst>
            </p:cNvPr>
            <p:cNvCxnSpPr>
              <a:cxnSpLocks/>
              <a:stCxn id="129" idx="0"/>
            </p:cNvCxnSpPr>
            <p:nvPr/>
          </p:nvCxnSpPr>
          <p:spPr>
            <a:xfrm flipV="1">
              <a:off x="4766339" y="3698845"/>
              <a:ext cx="186126"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7516A7E-2B90-4717-87FA-AA8DFE04AAF2}"/>
                </a:ext>
              </a:extLst>
            </p:cNvPr>
            <p:cNvCxnSpPr>
              <a:cxnSpLocks/>
              <a:stCxn id="131" idx="0"/>
            </p:cNvCxnSpPr>
            <p:nvPr/>
          </p:nvCxnSpPr>
          <p:spPr>
            <a:xfrm flipH="1" flipV="1">
              <a:off x="5272117" y="3698691"/>
              <a:ext cx="164721" cy="219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38736C8-DE9C-48C5-A9C5-B4B5128BE85C}"/>
              </a:ext>
            </a:extLst>
          </p:cNvPr>
          <p:cNvGrpSpPr/>
          <p:nvPr/>
        </p:nvGrpSpPr>
        <p:grpSpPr>
          <a:xfrm>
            <a:off x="18471" y="2734135"/>
            <a:ext cx="1762077" cy="841294"/>
            <a:chOff x="18471" y="2756169"/>
            <a:chExt cx="1762077" cy="841294"/>
          </a:xfrm>
        </p:grpSpPr>
        <p:sp>
          <p:nvSpPr>
            <p:cNvPr id="50" name="Arrow: Right 49">
              <a:extLst>
                <a:ext uri="{FF2B5EF4-FFF2-40B4-BE49-F238E27FC236}">
                  <a16:creationId xmlns:a16="http://schemas.microsoft.com/office/drawing/2014/main" id="{D8D2FE87-39C1-446A-B0F7-67FD7103F034}"/>
                </a:ext>
              </a:extLst>
            </p:cNvPr>
            <p:cNvSpPr/>
            <p:nvPr/>
          </p:nvSpPr>
          <p:spPr>
            <a:xfrm>
              <a:off x="142459" y="2756169"/>
              <a:ext cx="1638089" cy="841294"/>
            </a:xfrm>
            <a:prstGeom prst="rightArrow">
              <a:avLst>
                <a:gd name="adj1" fmla="val 57857"/>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3EA5E591-1064-40F2-A0B5-F2698E37CD9E}"/>
                </a:ext>
              </a:extLst>
            </p:cNvPr>
            <p:cNvSpPr txBox="1"/>
            <p:nvPr/>
          </p:nvSpPr>
          <p:spPr>
            <a:xfrm>
              <a:off x="18471" y="2802232"/>
              <a:ext cx="1654850" cy="707886"/>
            </a:xfrm>
            <a:prstGeom prst="rect">
              <a:avLst/>
            </a:prstGeom>
            <a:noFill/>
          </p:spPr>
          <p:txBody>
            <a:bodyPr wrap="square" rtlCol="0">
              <a:spAutoFit/>
            </a:bodyPr>
            <a:lstStyle/>
            <a:p>
              <a:pPr algn="ctr"/>
              <a:r>
                <a:rPr lang="en-US" sz="4000" b="1" dirty="0">
                  <a:solidFill>
                    <a:schemeClr val="bg1"/>
                  </a:solidFill>
                  <a:latin typeface="+mj-lt"/>
                </a:rPr>
                <a:t>Parse</a:t>
              </a:r>
            </a:p>
          </p:txBody>
        </p:sp>
      </p:grpSp>
      <p:grpSp>
        <p:nvGrpSpPr>
          <p:cNvPr id="38" name="Group 37">
            <a:extLst>
              <a:ext uri="{FF2B5EF4-FFF2-40B4-BE49-F238E27FC236}">
                <a16:creationId xmlns:a16="http://schemas.microsoft.com/office/drawing/2014/main" id="{BD694EB2-2D28-4F34-83BC-5F88EC1C6D85}"/>
              </a:ext>
            </a:extLst>
          </p:cNvPr>
          <p:cNvGrpSpPr/>
          <p:nvPr/>
        </p:nvGrpSpPr>
        <p:grpSpPr>
          <a:xfrm>
            <a:off x="4502448" y="1992140"/>
            <a:ext cx="1991698" cy="843135"/>
            <a:chOff x="4502448" y="1992140"/>
            <a:chExt cx="1991698" cy="843135"/>
          </a:xfrm>
        </p:grpSpPr>
        <p:grpSp>
          <p:nvGrpSpPr>
            <p:cNvPr id="39" name="Group 38">
              <a:extLst>
                <a:ext uri="{FF2B5EF4-FFF2-40B4-BE49-F238E27FC236}">
                  <a16:creationId xmlns:a16="http://schemas.microsoft.com/office/drawing/2014/main" id="{D9313C84-D5AC-4BA0-862F-039587660512}"/>
                </a:ext>
              </a:extLst>
            </p:cNvPr>
            <p:cNvGrpSpPr/>
            <p:nvPr/>
          </p:nvGrpSpPr>
          <p:grpSpPr>
            <a:xfrm>
              <a:off x="6011170" y="1992831"/>
              <a:ext cx="482976" cy="842444"/>
              <a:chOff x="5950845" y="2005531"/>
              <a:chExt cx="482976" cy="842444"/>
            </a:xfrm>
          </p:grpSpPr>
          <p:sp>
            <p:nvSpPr>
              <p:cNvPr id="52" name="Left Bracket 51">
                <a:extLst>
                  <a:ext uri="{FF2B5EF4-FFF2-40B4-BE49-F238E27FC236}">
                    <a16:creationId xmlns:a16="http://schemas.microsoft.com/office/drawing/2014/main" id="{8DC98E97-9D77-4ABA-BC37-02A27FBC701D}"/>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Left Bracket 52">
                <a:extLst>
                  <a:ext uri="{FF2B5EF4-FFF2-40B4-BE49-F238E27FC236}">
                    <a16:creationId xmlns:a16="http://schemas.microsoft.com/office/drawing/2014/main" id="{AD3C3B54-BD11-41D5-A5E1-C1A7D0AEC53E}"/>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a:extLst>
                  <a:ext uri="{FF2B5EF4-FFF2-40B4-BE49-F238E27FC236}">
                    <a16:creationId xmlns:a16="http://schemas.microsoft.com/office/drawing/2014/main" id="{FB0E92B7-3254-4CA8-92F5-EB9DB8CF4165}"/>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E1E849E8-A37B-430B-83C9-9CE93107AA9E}"/>
                </a:ext>
              </a:extLst>
            </p:cNvPr>
            <p:cNvGrpSpPr/>
            <p:nvPr/>
          </p:nvGrpSpPr>
          <p:grpSpPr>
            <a:xfrm>
              <a:off x="4502448" y="1992141"/>
              <a:ext cx="482976" cy="842444"/>
              <a:chOff x="5950845" y="2005531"/>
              <a:chExt cx="482976" cy="842444"/>
            </a:xfrm>
          </p:grpSpPr>
          <p:sp>
            <p:nvSpPr>
              <p:cNvPr id="45" name="Left Bracket 44">
                <a:extLst>
                  <a:ext uri="{FF2B5EF4-FFF2-40B4-BE49-F238E27FC236}">
                    <a16:creationId xmlns:a16="http://schemas.microsoft.com/office/drawing/2014/main" id="{567C9CA2-0221-45E6-AF13-12375B0CBD63}"/>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Left Bracket 45">
                <a:extLst>
                  <a:ext uri="{FF2B5EF4-FFF2-40B4-BE49-F238E27FC236}">
                    <a16:creationId xmlns:a16="http://schemas.microsoft.com/office/drawing/2014/main" id="{8D24B107-9115-41A4-91DA-5B57928319A1}"/>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a:extLst>
                  <a:ext uri="{FF2B5EF4-FFF2-40B4-BE49-F238E27FC236}">
                    <a16:creationId xmlns:a16="http://schemas.microsoft.com/office/drawing/2014/main" id="{33AF47F2-298A-4F9D-A8A7-769DF58C9985}"/>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79348833-06C7-4E69-8BD2-FE44915CAF8F}"/>
                </a:ext>
              </a:extLst>
            </p:cNvPr>
            <p:cNvGrpSpPr/>
            <p:nvPr/>
          </p:nvGrpSpPr>
          <p:grpSpPr>
            <a:xfrm>
              <a:off x="5256809" y="1992140"/>
              <a:ext cx="482976" cy="842444"/>
              <a:chOff x="5950845" y="2005531"/>
              <a:chExt cx="482976" cy="842444"/>
            </a:xfrm>
          </p:grpSpPr>
          <p:sp>
            <p:nvSpPr>
              <p:cNvPr id="42" name="Left Bracket 41">
                <a:extLst>
                  <a:ext uri="{FF2B5EF4-FFF2-40B4-BE49-F238E27FC236}">
                    <a16:creationId xmlns:a16="http://schemas.microsoft.com/office/drawing/2014/main" id="{2AA5C811-A27F-4377-B764-5DF0703B3C1B}"/>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ket 42">
                <a:extLst>
                  <a:ext uri="{FF2B5EF4-FFF2-40B4-BE49-F238E27FC236}">
                    <a16:creationId xmlns:a16="http://schemas.microsoft.com/office/drawing/2014/main" id="{4813C4C3-C7E5-4178-A211-0FBDC79A15AC}"/>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a:extLst>
                  <a:ext uri="{FF2B5EF4-FFF2-40B4-BE49-F238E27FC236}">
                    <a16:creationId xmlns:a16="http://schemas.microsoft.com/office/drawing/2014/main" id="{DE1DB59B-0AEA-449F-B68D-B78846DCA971}"/>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itle 1">
            <a:extLst>
              <a:ext uri="{FF2B5EF4-FFF2-40B4-BE49-F238E27FC236}">
                <a16:creationId xmlns:a16="http://schemas.microsoft.com/office/drawing/2014/main" id="{35102889-AEBF-6E48-A441-A8C0F61A37CC}"/>
              </a:ext>
            </a:extLst>
          </p:cNvPr>
          <p:cNvSpPr>
            <a:spLocks noGrp="1"/>
          </p:cNvSpPr>
          <p:nvPr>
            <p:ph type="title"/>
          </p:nvPr>
        </p:nvSpPr>
        <p:spPr>
          <a:xfrm>
            <a:off x="0" y="-15999"/>
            <a:ext cx="3802467" cy="1092445"/>
          </a:xfrm>
          <a:solidFill>
            <a:schemeClr val="bg1">
              <a:lumMod val="85000"/>
            </a:schemeClr>
          </a:solidFill>
          <a:ln>
            <a:noFill/>
          </a:ln>
        </p:spPr>
        <p:txBody>
          <a:bodyPr>
            <a:noAutofit/>
          </a:bodyPr>
          <a:lstStyle/>
          <a:p>
            <a:r>
              <a:rPr lang="en-US" sz="3600" dirty="0"/>
              <a:t>Inside a Browser Process</a:t>
            </a:r>
          </a:p>
        </p:txBody>
      </p:sp>
    </p:spTree>
    <p:extLst>
      <p:ext uri="{BB962C8B-B14F-4D97-AF65-F5344CB8AC3E}">
        <p14:creationId xmlns:p14="http://schemas.microsoft.com/office/powerpoint/2010/main" val="1283072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right)">
                                      <p:cBhvr>
                                        <p:cTn id="17" dur="500"/>
                                        <p:tgtEl>
                                          <p:spTgt spid="5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fade">
                                      <p:cBhvr>
                                        <p:cTn id="38" dur="500"/>
                                        <p:tgtEl>
                                          <p:spTgt spid="128"/>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fade">
                                      <p:cBhvr>
                                        <p:cTn id="45"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457C8-02C5-44DC-BB4D-6FCC33BCAB74}"/>
              </a:ext>
            </a:extLst>
          </p:cNvPr>
          <p:cNvSpPr/>
          <p:nvPr/>
        </p:nvSpPr>
        <p:spPr>
          <a:xfrm>
            <a:off x="4414300" y="2658362"/>
            <a:ext cx="2171700" cy="3516807"/>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 name="Picture 114">
            <a:extLst>
              <a:ext uri="{FF2B5EF4-FFF2-40B4-BE49-F238E27FC236}">
                <a16:creationId xmlns:a16="http://schemas.microsoft.com/office/drawing/2014/main" id="{9881A58E-1521-4D21-9842-F7D8417788E5}"/>
              </a:ext>
            </a:extLst>
          </p:cNvPr>
          <p:cNvPicPr>
            <a:picLocks noChangeAspect="1"/>
          </p:cNvPicPr>
          <p:nvPr/>
        </p:nvPicPr>
        <p:blipFill>
          <a:blip r:embed="rId3">
            <a:biLevel thresh="50000"/>
          </a:blip>
          <a:stretch>
            <a:fillRect/>
          </a:stretch>
        </p:blipFill>
        <p:spPr>
          <a:xfrm>
            <a:off x="2179158" y="465980"/>
            <a:ext cx="1647247" cy="2098405"/>
          </a:xfrm>
          <a:prstGeom prst="rect">
            <a:avLst/>
          </a:prstGeom>
        </p:spPr>
      </p:pic>
      <p:sp>
        <p:nvSpPr>
          <p:cNvPr id="32" name="Rectangle 31">
            <a:extLst>
              <a:ext uri="{FF2B5EF4-FFF2-40B4-BE49-F238E27FC236}">
                <a16:creationId xmlns:a16="http://schemas.microsoft.com/office/drawing/2014/main" id="{CC6A9937-365A-439D-85B1-6483D6A45BFB}"/>
              </a:ext>
            </a:extLst>
          </p:cNvPr>
          <p:cNvSpPr/>
          <p:nvPr/>
        </p:nvSpPr>
        <p:spPr>
          <a:xfrm>
            <a:off x="4414299" y="857250"/>
            <a:ext cx="2171700" cy="1311113"/>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2F1358-6976-4A05-A9E4-E429D98A8219}"/>
              </a:ext>
            </a:extLst>
          </p:cNvPr>
          <p:cNvSpPr txBox="1"/>
          <p:nvPr/>
        </p:nvSpPr>
        <p:spPr>
          <a:xfrm>
            <a:off x="4303143" y="6107743"/>
            <a:ext cx="2394009" cy="707886"/>
          </a:xfrm>
          <a:prstGeom prst="rect">
            <a:avLst/>
          </a:prstGeom>
          <a:noFill/>
        </p:spPr>
        <p:txBody>
          <a:bodyPr wrap="square" rtlCol="0">
            <a:spAutoFit/>
          </a:bodyPr>
          <a:lstStyle/>
          <a:p>
            <a:pPr algn="ctr"/>
            <a:r>
              <a:rPr lang="en-US" sz="4000" b="1" dirty="0">
                <a:latin typeface="+mj-lt"/>
              </a:rPr>
              <a:t>Renderer</a:t>
            </a:r>
          </a:p>
        </p:txBody>
      </p:sp>
      <p:sp>
        <p:nvSpPr>
          <p:cNvPr id="10" name="TextBox 9">
            <a:extLst>
              <a:ext uri="{FF2B5EF4-FFF2-40B4-BE49-F238E27FC236}">
                <a16:creationId xmlns:a16="http://schemas.microsoft.com/office/drawing/2014/main" id="{9810EA28-53F3-45A0-8A17-5A1644E4A7F5}"/>
              </a:ext>
            </a:extLst>
          </p:cNvPr>
          <p:cNvSpPr txBox="1"/>
          <p:nvPr/>
        </p:nvSpPr>
        <p:spPr>
          <a:xfrm>
            <a:off x="4221888" y="112037"/>
            <a:ext cx="2556518" cy="707886"/>
          </a:xfrm>
          <a:prstGeom prst="rect">
            <a:avLst/>
          </a:prstGeom>
          <a:noFill/>
        </p:spPr>
        <p:txBody>
          <a:bodyPr wrap="square" rtlCol="0">
            <a:spAutoFit/>
          </a:bodyPr>
          <a:lstStyle/>
          <a:p>
            <a:pPr algn="ctr"/>
            <a:r>
              <a:rPr lang="en-US" sz="4000" b="1" dirty="0">
                <a:latin typeface="+mj-lt"/>
              </a:rPr>
              <a:t>JS Engine</a:t>
            </a:r>
          </a:p>
        </p:txBody>
      </p:sp>
      <p:pic>
        <p:nvPicPr>
          <p:cNvPr id="24" name="Picture 23">
            <a:extLst>
              <a:ext uri="{FF2B5EF4-FFF2-40B4-BE49-F238E27FC236}">
                <a16:creationId xmlns:a16="http://schemas.microsoft.com/office/drawing/2014/main" id="{F5F2BC91-843E-43B6-A6E0-56365F5AC308}"/>
              </a:ext>
            </a:extLst>
          </p:cNvPr>
          <p:cNvPicPr>
            <a:picLocks noChangeAspect="1"/>
          </p:cNvPicPr>
          <p:nvPr/>
        </p:nvPicPr>
        <p:blipFill>
          <a:blip r:embed="rId4"/>
          <a:stretch>
            <a:fillRect/>
          </a:stretch>
        </p:blipFill>
        <p:spPr>
          <a:xfrm>
            <a:off x="2347740" y="5421903"/>
            <a:ext cx="1270230" cy="1270230"/>
          </a:xfrm>
          <a:prstGeom prst="rect">
            <a:avLst/>
          </a:prstGeom>
        </p:spPr>
      </p:pic>
      <p:cxnSp>
        <p:nvCxnSpPr>
          <p:cNvPr id="34" name="Straight Arrow Connector 33">
            <a:extLst>
              <a:ext uri="{FF2B5EF4-FFF2-40B4-BE49-F238E27FC236}">
                <a16:creationId xmlns:a16="http://schemas.microsoft.com/office/drawing/2014/main" id="{7BCE5E07-5CF8-4504-BA4B-5CD90E1A95CB}"/>
              </a:ext>
            </a:extLst>
          </p:cNvPr>
          <p:cNvCxnSpPr>
            <a:cxnSpLocks/>
          </p:cNvCxnSpPr>
          <p:nvPr/>
        </p:nvCxnSpPr>
        <p:spPr>
          <a:xfrm>
            <a:off x="6586812" y="2729768"/>
            <a:ext cx="5605188" cy="324778"/>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6D743D8-FE90-4514-BB9C-7D27EED9251F}"/>
              </a:ext>
            </a:extLst>
          </p:cNvPr>
          <p:cNvCxnSpPr>
            <a:cxnSpLocks/>
          </p:cNvCxnSpPr>
          <p:nvPr/>
        </p:nvCxnSpPr>
        <p:spPr>
          <a:xfrm flipH="1">
            <a:off x="6584753" y="3176816"/>
            <a:ext cx="5598185" cy="252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B77F6B-595D-49CE-AEBE-84350C54FB99}"/>
              </a:ext>
            </a:extLst>
          </p:cNvPr>
          <p:cNvCxnSpPr>
            <a:cxnSpLocks/>
          </p:cNvCxnSpPr>
          <p:nvPr/>
        </p:nvCxnSpPr>
        <p:spPr>
          <a:xfrm>
            <a:off x="6574124" y="3527909"/>
            <a:ext cx="5617876" cy="49821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A87DB9E-9E66-40E1-A1E0-74A2CAE318F0}"/>
              </a:ext>
            </a:extLst>
          </p:cNvPr>
          <p:cNvCxnSpPr>
            <a:cxnSpLocks/>
          </p:cNvCxnSpPr>
          <p:nvPr/>
        </p:nvCxnSpPr>
        <p:spPr>
          <a:xfrm>
            <a:off x="6574124" y="3745325"/>
            <a:ext cx="5617876" cy="45979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65485BB-EB4D-401E-920E-DB5703D52ED4}"/>
              </a:ext>
            </a:extLst>
          </p:cNvPr>
          <p:cNvCxnSpPr>
            <a:cxnSpLocks/>
          </p:cNvCxnSpPr>
          <p:nvPr/>
        </p:nvCxnSpPr>
        <p:spPr>
          <a:xfrm flipH="1">
            <a:off x="6569813" y="4298547"/>
            <a:ext cx="5613125" cy="24185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F73BF2F-BFA8-43A4-9CC7-90F4558DE39B}"/>
              </a:ext>
            </a:extLst>
          </p:cNvPr>
          <p:cNvCxnSpPr>
            <a:cxnSpLocks/>
          </p:cNvCxnSpPr>
          <p:nvPr/>
        </p:nvCxnSpPr>
        <p:spPr>
          <a:xfrm flipH="1">
            <a:off x="6585999" y="4503803"/>
            <a:ext cx="5596939" cy="271912"/>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33" name="Right Brace 1032">
            <a:extLst>
              <a:ext uri="{FF2B5EF4-FFF2-40B4-BE49-F238E27FC236}">
                <a16:creationId xmlns:a16="http://schemas.microsoft.com/office/drawing/2014/main" id="{1C8121CA-D4FB-412A-9EEE-6030F1F2DC8C}"/>
              </a:ext>
            </a:extLst>
          </p:cNvPr>
          <p:cNvSpPr/>
          <p:nvPr/>
        </p:nvSpPr>
        <p:spPr>
          <a:xfrm>
            <a:off x="3854064" y="301895"/>
            <a:ext cx="290972" cy="2262490"/>
          </a:xfrm>
          <a:prstGeom prst="rightBrace">
            <a:avLst>
              <a:gd name="adj1" fmla="val 8333"/>
              <a:gd name="adj2" fmla="val 5490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ight Brace 79">
            <a:extLst>
              <a:ext uri="{FF2B5EF4-FFF2-40B4-BE49-F238E27FC236}">
                <a16:creationId xmlns:a16="http://schemas.microsoft.com/office/drawing/2014/main" id="{FF3CC714-1634-49BA-8390-BE064829BB49}"/>
              </a:ext>
            </a:extLst>
          </p:cNvPr>
          <p:cNvSpPr/>
          <p:nvPr/>
        </p:nvSpPr>
        <p:spPr>
          <a:xfrm>
            <a:off x="3831204" y="2933208"/>
            <a:ext cx="385847" cy="3724012"/>
          </a:xfrm>
          <a:prstGeom prst="rightBrace">
            <a:avLst>
              <a:gd name="adj1" fmla="val 8333"/>
              <a:gd name="adj2" fmla="val 43963"/>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Rectangle 80">
            <a:extLst>
              <a:ext uri="{FF2B5EF4-FFF2-40B4-BE49-F238E27FC236}">
                <a16:creationId xmlns:a16="http://schemas.microsoft.com/office/drawing/2014/main" id="{367E951B-7BE6-433B-A0FD-6C796D100B26}"/>
              </a:ext>
            </a:extLst>
          </p:cNvPr>
          <p:cNvSpPr/>
          <p:nvPr/>
        </p:nvSpPr>
        <p:spPr>
          <a:xfrm>
            <a:off x="5408684" y="295274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6" name="Rectangle 95">
            <a:extLst>
              <a:ext uri="{FF2B5EF4-FFF2-40B4-BE49-F238E27FC236}">
                <a16:creationId xmlns:a16="http://schemas.microsoft.com/office/drawing/2014/main" id="{2F4AB557-DD26-4299-97D3-11ACFB140143}"/>
              </a:ext>
            </a:extLst>
          </p:cNvPr>
          <p:cNvSpPr/>
          <p:nvPr/>
        </p:nvSpPr>
        <p:spPr>
          <a:xfrm>
            <a:off x="4952465"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042" name="Straight Connector 1041">
            <a:extLst>
              <a:ext uri="{FF2B5EF4-FFF2-40B4-BE49-F238E27FC236}">
                <a16:creationId xmlns:a16="http://schemas.microsoft.com/office/drawing/2014/main" id="{32BCB4EA-DA8B-4864-8EB8-8117ED65BA5B}"/>
              </a:ext>
            </a:extLst>
          </p:cNvPr>
          <p:cNvCxnSpPr>
            <a:endCxn id="96" idx="0"/>
          </p:cNvCxnSpPr>
          <p:nvPr/>
        </p:nvCxnSpPr>
        <p:spPr>
          <a:xfrm flipH="1">
            <a:off x="5113923" y="3239487"/>
            <a:ext cx="294761"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B448770-03E0-4982-A618-2AB0F231B9DA}"/>
              </a:ext>
            </a:extLst>
          </p:cNvPr>
          <p:cNvGrpSpPr/>
          <p:nvPr/>
        </p:nvGrpSpPr>
        <p:grpSpPr>
          <a:xfrm>
            <a:off x="4604881" y="3698691"/>
            <a:ext cx="993414" cy="506579"/>
            <a:chOff x="4604881" y="3698691"/>
            <a:chExt cx="993414" cy="506579"/>
          </a:xfrm>
        </p:grpSpPr>
        <p:sp>
          <p:nvSpPr>
            <p:cNvPr id="98" name="Rectangle 97">
              <a:extLst>
                <a:ext uri="{FF2B5EF4-FFF2-40B4-BE49-F238E27FC236}">
                  <a16:creationId xmlns:a16="http://schemas.microsoft.com/office/drawing/2014/main" id="{82C255F9-B340-451A-8945-1BEAA9342E53}"/>
                </a:ext>
              </a:extLst>
            </p:cNvPr>
            <p:cNvSpPr/>
            <p:nvPr/>
          </p:nvSpPr>
          <p:spPr>
            <a:xfrm>
              <a:off x="4604881"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9" name="Rectangle 98">
              <a:extLst>
                <a:ext uri="{FF2B5EF4-FFF2-40B4-BE49-F238E27FC236}">
                  <a16:creationId xmlns:a16="http://schemas.microsoft.com/office/drawing/2014/main" id="{EE17006B-4AFC-4658-A722-147C021F2DF6}"/>
                </a:ext>
              </a:extLst>
            </p:cNvPr>
            <p:cNvSpPr/>
            <p:nvPr/>
          </p:nvSpPr>
          <p:spPr>
            <a:xfrm>
              <a:off x="5275380"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27" name="Straight Connector 126">
              <a:extLst>
                <a:ext uri="{FF2B5EF4-FFF2-40B4-BE49-F238E27FC236}">
                  <a16:creationId xmlns:a16="http://schemas.microsoft.com/office/drawing/2014/main" id="{1DAFF765-195C-46FB-B9ED-57CAAE8FACF9}"/>
                </a:ext>
              </a:extLst>
            </p:cNvPr>
            <p:cNvCxnSpPr>
              <a:cxnSpLocks/>
              <a:stCxn id="98" idx="0"/>
            </p:cNvCxnSpPr>
            <p:nvPr/>
          </p:nvCxnSpPr>
          <p:spPr>
            <a:xfrm flipV="1">
              <a:off x="4766339" y="3698845"/>
              <a:ext cx="186126"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03C5384-FC7F-4CF7-B57C-E2CCA230243F}"/>
                </a:ext>
              </a:extLst>
            </p:cNvPr>
            <p:cNvCxnSpPr>
              <a:cxnSpLocks/>
              <a:stCxn id="99" idx="0"/>
            </p:cNvCxnSpPr>
            <p:nvPr/>
          </p:nvCxnSpPr>
          <p:spPr>
            <a:xfrm flipH="1" flipV="1">
              <a:off x="5272117" y="3698691"/>
              <a:ext cx="164721" cy="219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DAC822F-DA89-48A7-801D-AEE832D6D523}"/>
              </a:ext>
            </a:extLst>
          </p:cNvPr>
          <p:cNvGrpSpPr/>
          <p:nvPr/>
        </p:nvGrpSpPr>
        <p:grpSpPr>
          <a:xfrm>
            <a:off x="5227112" y="906198"/>
            <a:ext cx="1243093" cy="1052004"/>
            <a:chOff x="5227112" y="982398"/>
            <a:chExt cx="1243093" cy="1052004"/>
          </a:xfrm>
        </p:grpSpPr>
        <p:sp>
          <p:nvSpPr>
            <p:cNvPr id="11" name="Oval 10">
              <a:extLst>
                <a:ext uri="{FF2B5EF4-FFF2-40B4-BE49-F238E27FC236}">
                  <a16:creationId xmlns:a16="http://schemas.microsoft.com/office/drawing/2014/main" id="{1BA0A0F4-430E-4A28-B61E-95E13262EA9E}"/>
                </a:ext>
              </a:extLst>
            </p:cNvPr>
            <p:cNvSpPr>
              <a:spLocks noChangeAspect="1"/>
            </p:cNvSpPr>
            <p:nvPr/>
          </p:nvSpPr>
          <p:spPr>
            <a:xfrm>
              <a:off x="5229660" y="982398"/>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1" name="Oval 110">
              <a:extLst>
                <a:ext uri="{FF2B5EF4-FFF2-40B4-BE49-F238E27FC236}">
                  <a16:creationId xmlns:a16="http://schemas.microsoft.com/office/drawing/2014/main" id="{6DC2FD30-86A5-48A9-8226-D627625C148E}"/>
                </a:ext>
              </a:extLst>
            </p:cNvPr>
            <p:cNvSpPr>
              <a:spLocks noChangeAspect="1"/>
            </p:cNvSpPr>
            <p:nvPr/>
          </p:nvSpPr>
          <p:spPr>
            <a:xfrm>
              <a:off x="5227112" y="13799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2" name="Oval 111">
              <a:extLst>
                <a:ext uri="{FF2B5EF4-FFF2-40B4-BE49-F238E27FC236}">
                  <a16:creationId xmlns:a16="http://schemas.microsoft.com/office/drawing/2014/main" id="{A76D7356-AF6D-4683-8986-AF56B6420317}"/>
                </a:ext>
              </a:extLst>
            </p:cNvPr>
            <p:cNvSpPr>
              <a:spLocks noChangeAspect="1"/>
            </p:cNvSpPr>
            <p:nvPr/>
          </p:nvSpPr>
          <p:spPr>
            <a:xfrm>
              <a:off x="5924603" y="13799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3" name="Oval 112">
              <a:extLst>
                <a:ext uri="{FF2B5EF4-FFF2-40B4-BE49-F238E27FC236}">
                  <a16:creationId xmlns:a16="http://schemas.microsoft.com/office/drawing/2014/main" id="{9F2A16DF-A37F-42CC-89BE-A73746851D3C}"/>
                </a:ext>
              </a:extLst>
            </p:cNvPr>
            <p:cNvSpPr>
              <a:spLocks noChangeAspect="1"/>
            </p:cNvSpPr>
            <p:nvPr/>
          </p:nvSpPr>
          <p:spPr>
            <a:xfrm>
              <a:off x="5227112" y="1774412"/>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cxnSp>
          <p:nvCxnSpPr>
            <p:cNvPr id="155" name="Straight Connector 154">
              <a:extLst>
                <a:ext uri="{FF2B5EF4-FFF2-40B4-BE49-F238E27FC236}">
                  <a16:creationId xmlns:a16="http://schemas.microsoft.com/office/drawing/2014/main" id="{D8023616-4B0F-45E2-8474-EC035EAC0B60}"/>
                </a:ext>
              </a:extLst>
            </p:cNvPr>
            <p:cNvCxnSpPr>
              <a:cxnSpLocks/>
              <a:stCxn id="11" idx="5"/>
              <a:endCxn id="112" idx="0"/>
            </p:cNvCxnSpPr>
            <p:nvPr/>
          </p:nvCxnSpPr>
          <p:spPr>
            <a:xfrm>
              <a:off x="5695360" y="1204313"/>
              <a:ext cx="502044" cy="175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A367A31-F497-4ADB-BCA8-AF1970ADEEF2}"/>
                </a:ext>
              </a:extLst>
            </p:cNvPr>
            <p:cNvCxnSpPr>
              <a:cxnSpLocks/>
              <a:stCxn id="11" idx="4"/>
              <a:endCxn id="111" idx="0"/>
            </p:cNvCxnSpPr>
            <p:nvPr/>
          </p:nvCxnSpPr>
          <p:spPr>
            <a:xfrm flipH="1">
              <a:off x="5499913" y="1242388"/>
              <a:ext cx="2548" cy="1375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E2A10A3-D294-483D-8CFC-48F79A0A5E67}"/>
                </a:ext>
              </a:extLst>
            </p:cNvPr>
            <p:cNvCxnSpPr>
              <a:cxnSpLocks/>
              <a:stCxn id="111" idx="4"/>
              <a:endCxn id="113" idx="0"/>
            </p:cNvCxnSpPr>
            <p:nvPr/>
          </p:nvCxnSpPr>
          <p:spPr>
            <a:xfrm>
              <a:off x="5499913" y="1639891"/>
              <a:ext cx="0" cy="134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55C39DC-942C-4973-807F-926F3B09B75B}"/>
                </a:ext>
              </a:extLst>
            </p:cNvPr>
            <p:cNvCxnSpPr>
              <a:cxnSpLocks/>
              <a:stCxn id="112" idx="4"/>
              <a:endCxn id="113" idx="7"/>
            </p:cNvCxnSpPr>
            <p:nvPr/>
          </p:nvCxnSpPr>
          <p:spPr>
            <a:xfrm flipH="1">
              <a:off x="5692812" y="1639891"/>
              <a:ext cx="504592" cy="172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6B04BBA-C203-4A34-8731-C5C667E5A899}"/>
              </a:ext>
            </a:extLst>
          </p:cNvPr>
          <p:cNvGrpSpPr/>
          <p:nvPr/>
        </p:nvGrpSpPr>
        <p:grpSpPr>
          <a:xfrm>
            <a:off x="8902528" y="611834"/>
            <a:ext cx="3280410" cy="1986097"/>
            <a:chOff x="8902528" y="611834"/>
            <a:chExt cx="3280410" cy="1986097"/>
          </a:xfrm>
        </p:grpSpPr>
        <p:sp>
          <p:nvSpPr>
            <p:cNvPr id="30" name="TextBox 29">
              <a:extLst>
                <a:ext uri="{FF2B5EF4-FFF2-40B4-BE49-F238E27FC236}">
                  <a16:creationId xmlns:a16="http://schemas.microsoft.com/office/drawing/2014/main" id="{01BA6274-19FD-4F3F-ADDA-8F037AD47D0F}"/>
                </a:ext>
              </a:extLst>
            </p:cNvPr>
            <p:cNvSpPr txBox="1"/>
            <p:nvPr/>
          </p:nvSpPr>
          <p:spPr>
            <a:xfrm>
              <a:off x="8902528" y="611834"/>
              <a:ext cx="3280410" cy="707886"/>
            </a:xfrm>
            <a:prstGeom prst="rect">
              <a:avLst/>
            </a:prstGeom>
            <a:noFill/>
          </p:spPr>
          <p:txBody>
            <a:bodyPr wrap="square" rtlCol="0">
              <a:spAutoFit/>
            </a:bodyPr>
            <a:lstStyle/>
            <a:p>
              <a:pPr algn="ctr"/>
              <a:r>
                <a:rPr lang="en-US" sz="4000" b="1" dirty="0">
                  <a:latin typeface="+mj-lt"/>
                </a:rPr>
                <a:t>Web servers</a:t>
              </a:r>
            </a:p>
          </p:txBody>
        </p:sp>
        <p:sp>
          <p:nvSpPr>
            <p:cNvPr id="180" name="Arrow: Down 179">
              <a:extLst>
                <a:ext uri="{FF2B5EF4-FFF2-40B4-BE49-F238E27FC236}">
                  <a16:creationId xmlns:a16="http://schemas.microsoft.com/office/drawing/2014/main" id="{9DEFE413-B972-40CD-A48A-89AAEE94E90D}"/>
                </a:ext>
              </a:extLst>
            </p:cNvPr>
            <p:cNvSpPr/>
            <p:nvPr/>
          </p:nvSpPr>
          <p:spPr>
            <a:xfrm rot="16200000">
              <a:off x="10964805" y="1449883"/>
              <a:ext cx="795818" cy="1500277"/>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820C083B-432F-4388-88EC-94CFDB1DB058}"/>
                </a:ext>
              </a:extLst>
            </p:cNvPr>
            <p:cNvSpPr/>
            <p:nvPr/>
          </p:nvSpPr>
          <p:spPr>
            <a:xfrm>
              <a:off x="10602614" y="1229423"/>
              <a:ext cx="267316" cy="1092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ight Brace 71">
            <a:extLst>
              <a:ext uri="{FF2B5EF4-FFF2-40B4-BE49-F238E27FC236}">
                <a16:creationId xmlns:a16="http://schemas.microsoft.com/office/drawing/2014/main" id="{96FC93E9-FBF4-4C1C-B2F9-0B5E67233013}"/>
              </a:ext>
            </a:extLst>
          </p:cNvPr>
          <p:cNvSpPr/>
          <p:nvPr/>
        </p:nvSpPr>
        <p:spPr>
          <a:xfrm>
            <a:off x="3926455" y="2971308"/>
            <a:ext cx="312522" cy="2350249"/>
          </a:xfrm>
          <a:prstGeom prst="rightBrace">
            <a:avLst>
              <a:gd name="adj1" fmla="val 8333"/>
              <a:gd name="adj2" fmla="val 43963"/>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DC675E2C-E45A-43B2-A999-BA38B8EEC086}"/>
              </a:ext>
            </a:extLst>
          </p:cNvPr>
          <p:cNvPicPr>
            <a:picLocks noChangeAspect="1"/>
          </p:cNvPicPr>
          <p:nvPr/>
        </p:nvPicPr>
        <p:blipFill>
          <a:blip r:embed="rId5"/>
          <a:stretch>
            <a:fillRect/>
          </a:stretch>
        </p:blipFill>
        <p:spPr>
          <a:xfrm>
            <a:off x="1901547" y="2857397"/>
            <a:ext cx="1900920" cy="2456813"/>
          </a:xfrm>
          <a:prstGeom prst="rect">
            <a:avLst/>
          </a:prstGeom>
        </p:spPr>
      </p:pic>
      <p:sp>
        <p:nvSpPr>
          <p:cNvPr id="76" name="Rectangle 75">
            <a:extLst>
              <a:ext uri="{FF2B5EF4-FFF2-40B4-BE49-F238E27FC236}">
                <a16:creationId xmlns:a16="http://schemas.microsoft.com/office/drawing/2014/main" id="{BCCCF448-CBE9-4E7F-97D1-407AA941E871}"/>
              </a:ext>
            </a:extLst>
          </p:cNvPr>
          <p:cNvSpPr/>
          <p:nvPr/>
        </p:nvSpPr>
        <p:spPr>
          <a:xfrm>
            <a:off x="5906888"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7" name="Rectangle 76">
            <a:extLst>
              <a:ext uri="{FF2B5EF4-FFF2-40B4-BE49-F238E27FC236}">
                <a16:creationId xmlns:a16="http://schemas.microsoft.com/office/drawing/2014/main" id="{6F567D8B-8A57-41D4-9B1F-970A3A3959EF}"/>
              </a:ext>
            </a:extLst>
          </p:cNvPr>
          <p:cNvSpPr/>
          <p:nvPr/>
        </p:nvSpPr>
        <p:spPr>
          <a:xfrm>
            <a:off x="5906888"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8" name="Rectangle 77">
            <a:extLst>
              <a:ext uri="{FF2B5EF4-FFF2-40B4-BE49-F238E27FC236}">
                <a16:creationId xmlns:a16="http://schemas.microsoft.com/office/drawing/2014/main" id="{535AF8EE-A4FF-4448-B363-AE1ED4A00076}"/>
              </a:ext>
            </a:extLst>
          </p:cNvPr>
          <p:cNvSpPr/>
          <p:nvPr/>
        </p:nvSpPr>
        <p:spPr>
          <a:xfrm>
            <a:off x="5281573" y="445000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9" name="Rectangle 78">
            <a:extLst>
              <a:ext uri="{FF2B5EF4-FFF2-40B4-BE49-F238E27FC236}">
                <a16:creationId xmlns:a16="http://schemas.microsoft.com/office/drawing/2014/main" id="{E5F9B5F2-3449-4460-A914-FCAABB2C0B52}"/>
              </a:ext>
            </a:extLst>
          </p:cNvPr>
          <p:cNvSpPr/>
          <p:nvPr/>
        </p:nvSpPr>
        <p:spPr>
          <a:xfrm>
            <a:off x="5899189" y="445421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82" name="Straight Connector 81">
            <a:extLst>
              <a:ext uri="{FF2B5EF4-FFF2-40B4-BE49-F238E27FC236}">
                <a16:creationId xmlns:a16="http://schemas.microsoft.com/office/drawing/2014/main" id="{DF886A0D-A970-43E4-90E2-F17233B858E1}"/>
              </a:ext>
            </a:extLst>
          </p:cNvPr>
          <p:cNvCxnSpPr>
            <a:cxnSpLocks/>
            <a:endCxn id="76" idx="0"/>
          </p:cNvCxnSpPr>
          <p:nvPr/>
        </p:nvCxnSpPr>
        <p:spPr>
          <a:xfrm>
            <a:off x="5753006" y="3239487"/>
            <a:ext cx="315340"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AF053A1-EB13-4F3F-97B5-E35DEF3C8A96}"/>
              </a:ext>
            </a:extLst>
          </p:cNvPr>
          <p:cNvCxnSpPr>
            <a:cxnSpLocks/>
            <a:stCxn id="77" idx="0"/>
            <a:endCxn id="76" idx="2"/>
          </p:cNvCxnSpPr>
          <p:nvPr/>
        </p:nvCxnSpPr>
        <p:spPr>
          <a:xfrm flipV="1">
            <a:off x="6068346" y="3698845"/>
            <a:ext cx="0"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6539039-01CF-42F7-8984-21DDD9F7F847}"/>
              </a:ext>
            </a:extLst>
          </p:cNvPr>
          <p:cNvCxnSpPr>
            <a:cxnSpLocks/>
            <a:stCxn id="78" idx="0"/>
          </p:cNvCxnSpPr>
          <p:nvPr/>
        </p:nvCxnSpPr>
        <p:spPr>
          <a:xfrm flipV="1">
            <a:off x="5443031" y="4205116"/>
            <a:ext cx="455346" cy="2448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4811DF1-1786-4A6F-8586-FD5EF16E13AE}"/>
              </a:ext>
            </a:extLst>
          </p:cNvPr>
          <p:cNvCxnSpPr>
            <a:cxnSpLocks/>
            <a:endCxn id="77" idx="2"/>
          </p:cNvCxnSpPr>
          <p:nvPr/>
        </p:nvCxnSpPr>
        <p:spPr>
          <a:xfrm flipV="1">
            <a:off x="6068346" y="4205270"/>
            <a:ext cx="0" cy="2447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FDF8909E-7B17-4694-9DB0-E0F3866EAEBD}"/>
              </a:ext>
            </a:extLst>
          </p:cNvPr>
          <p:cNvSpPr/>
          <p:nvPr/>
        </p:nvSpPr>
        <p:spPr>
          <a:xfrm>
            <a:off x="4604881" y="4450003"/>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87" name="Straight Connector 86">
            <a:extLst>
              <a:ext uri="{FF2B5EF4-FFF2-40B4-BE49-F238E27FC236}">
                <a16:creationId xmlns:a16="http://schemas.microsoft.com/office/drawing/2014/main" id="{F1F6C453-8138-4BE3-8CE5-60194E1D5210}"/>
              </a:ext>
            </a:extLst>
          </p:cNvPr>
          <p:cNvCxnSpPr>
            <a:cxnSpLocks/>
            <a:stCxn id="86" idx="0"/>
          </p:cNvCxnSpPr>
          <p:nvPr/>
        </p:nvCxnSpPr>
        <p:spPr>
          <a:xfrm flipV="1">
            <a:off x="4766339" y="4209481"/>
            <a:ext cx="1140549" cy="240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D7113E0-D0D8-461F-A7F3-D3B4852007C6}"/>
              </a:ext>
            </a:extLst>
          </p:cNvPr>
          <p:cNvSpPr>
            <a:spLocks noChangeAspect="1"/>
          </p:cNvSpPr>
          <p:nvPr/>
        </p:nvSpPr>
        <p:spPr>
          <a:xfrm>
            <a:off x="5295563" y="4462933"/>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1" name="Rectangle 90">
            <a:extLst>
              <a:ext uri="{FF2B5EF4-FFF2-40B4-BE49-F238E27FC236}">
                <a16:creationId xmlns:a16="http://schemas.microsoft.com/office/drawing/2014/main" id="{0A8CDE51-D7BF-438A-B3BB-88704452B8BA}"/>
              </a:ext>
            </a:extLst>
          </p:cNvPr>
          <p:cNvSpPr>
            <a:spLocks noChangeAspect="1"/>
          </p:cNvSpPr>
          <p:nvPr/>
        </p:nvSpPr>
        <p:spPr>
          <a:xfrm>
            <a:off x="5911332" y="4467012"/>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2" name="Rectangle 91">
            <a:extLst>
              <a:ext uri="{FF2B5EF4-FFF2-40B4-BE49-F238E27FC236}">
                <a16:creationId xmlns:a16="http://schemas.microsoft.com/office/drawing/2014/main" id="{4F3F93ED-0F8A-4D4C-A602-1576ADB73983}"/>
              </a:ext>
            </a:extLst>
          </p:cNvPr>
          <p:cNvSpPr>
            <a:spLocks noChangeAspect="1"/>
          </p:cNvSpPr>
          <p:nvPr/>
        </p:nvSpPr>
        <p:spPr>
          <a:xfrm>
            <a:off x="5916853" y="3931980"/>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grpSp>
        <p:nvGrpSpPr>
          <p:cNvPr id="93" name="Group 92">
            <a:extLst>
              <a:ext uri="{FF2B5EF4-FFF2-40B4-BE49-F238E27FC236}">
                <a16:creationId xmlns:a16="http://schemas.microsoft.com/office/drawing/2014/main" id="{9ABFD423-841A-4D4D-A2F7-3CBD82749467}"/>
              </a:ext>
            </a:extLst>
          </p:cNvPr>
          <p:cNvGrpSpPr/>
          <p:nvPr/>
        </p:nvGrpSpPr>
        <p:grpSpPr>
          <a:xfrm>
            <a:off x="18471" y="2734135"/>
            <a:ext cx="1762077" cy="841294"/>
            <a:chOff x="18471" y="2756169"/>
            <a:chExt cx="1762077" cy="841294"/>
          </a:xfrm>
        </p:grpSpPr>
        <p:sp>
          <p:nvSpPr>
            <p:cNvPr id="94" name="Arrow: Right 93">
              <a:extLst>
                <a:ext uri="{FF2B5EF4-FFF2-40B4-BE49-F238E27FC236}">
                  <a16:creationId xmlns:a16="http://schemas.microsoft.com/office/drawing/2014/main" id="{703E11AC-9A66-4DFC-8CA4-0C1C0F5A194A}"/>
                </a:ext>
              </a:extLst>
            </p:cNvPr>
            <p:cNvSpPr/>
            <p:nvPr/>
          </p:nvSpPr>
          <p:spPr>
            <a:xfrm>
              <a:off x="142459" y="2756169"/>
              <a:ext cx="1638089" cy="841294"/>
            </a:xfrm>
            <a:prstGeom prst="rightArrow">
              <a:avLst>
                <a:gd name="adj1" fmla="val 57857"/>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DAC134C8-FE23-414A-8AC4-B04D513D20F1}"/>
                </a:ext>
              </a:extLst>
            </p:cNvPr>
            <p:cNvSpPr txBox="1"/>
            <p:nvPr/>
          </p:nvSpPr>
          <p:spPr>
            <a:xfrm>
              <a:off x="18471" y="2802232"/>
              <a:ext cx="1654850" cy="707886"/>
            </a:xfrm>
            <a:prstGeom prst="rect">
              <a:avLst/>
            </a:prstGeom>
            <a:noFill/>
          </p:spPr>
          <p:txBody>
            <a:bodyPr wrap="square" rtlCol="0">
              <a:spAutoFit/>
            </a:bodyPr>
            <a:lstStyle/>
            <a:p>
              <a:pPr algn="ctr"/>
              <a:r>
                <a:rPr lang="en-US" sz="4000" b="1" dirty="0">
                  <a:solidFill>
                    <a:schemeClr val="bg1"/>
                  </a:solidFill>
                  <a:latin typeface="+mj-lt"/>
                </a:rPr>
                <a:t>Parse</a:t>
              </a:r>
            </a:p>
          </p:txBody>
        </p:sp>
      </p:grpSp>
      <p:grpSp>
        <p:nvGrpSpPr>
          <p:cNvPr id="74" name="Group 73">
            <a:extLst>
              <a:ext uri="{FF2B5EF4-FFF2-40B4-BE49-F238E27FC236}">
                <a16:creationId xmlns:a16="http://schemas.microsoft.com/office/drawing/2014/main" id="{5AC4C13E-E509-4FA6-A4E2-0BE7022C926B}"/>
              </a:ext>
            </a:extLst>
          </p:cNvPr>
          <p:cNvGrpSpPr/>
          <p:nvPr/>
        </p:nvGrpSpPr>
        <p:grpSpPr>
          <a:xfrm>
            <a:off x="4502448" y="1992140"/>
            <a:ext cx="1991698" cy="843135"/>
            <a:chOff x="4502448" y="1992140"/>
            <a:chExt cx="1991698" cy="843135"/>
          </a:xfrm>
        </p:grpSpPr>
        <p:grpSp>
          <p:nvGrpSpPr>
            <p:cNvPr id="75" name="Group 74">
              <a:extLst>
                <a:ext uri="{FF2B5EF4-FFF2-40B4-BE49-F238E27FC236}">
                  <a16:creationId xmlns:a16="http://schemas.microsoft.com/office/drawing/2014/main" id="{15C48453-B1F3-4F98-B2C7-A0F29EB4C5CC}"/>
                </a:ext>
              </a:extLst>
            </p:cNvPr>
            <p:cNvGrpSpPr/>
            <p:nvPr/>
          </p:nvGrpSpPr>
          <p:grpSpPr>
            <a:xfrm>
              <a:off x="6011170" y="1992831"/>
              <a:ext cx="482976" cy="842444"/>
              <a:chOff x="5950845" y="2005531"/>
              <a:chExt cx="482976" cy="842444"/>
            </a:xfrm>
          </p:grpSpPr>
          <p:sp>
            <p:nvSpPr>
              <p:cNvPr id="105" name="Left Bracket 104">
                <a:extLst>
                  <a:ext uri="{FF2B5EF4-FFF2-40B4-BE49-F238E27FC236}">
                    <a16:creationId xmlns:a16="http://schemas.microsoft.com/office/drawing/2014/main" id="{643C14E9-7F5A-4C1F-B5D0-47DEF1234EFA}"/>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Left Bracket 105">
                <a:extLst>
                  <a:ext uri="{FF2B5EF4-FFF2-40B4-BE49-F238E27FC236}">
                    <a16:creationId xmlns:a16="http://schemas.microsoft.com/office/drawing/2014/main" id="{844F99FE-AE33-4D78-8ADE-9ACAB12E222C}"/>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Rectangle 106">
                <a:extLst>
                  <a:ext uri="{FF2B5EF4-FFF2-40B4-BE49-F238E27FC236}">
                    <a16:creationId xmlns:a16="http://schemas.microsoft.com/office/drawing/2014/main" id="{2A82E009-8FC9-435A-AC87-DBA082E651D2}"/>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 name="Group 87">
              <a:extLst>
                <a:ext uri="{FF2B5EF4-FFF2-40B4-BE49-F238E27FC236}">
                  <a16:creationId xmlns:a16="http://schemas.microsoft.com/office/drawing/2014/main" id="{10BF5307-43AC-4A9B-A02B-7E754AA6F1A0}"/>
                </a:ext>
              </a:extLst>
            </p:cNvPr>
            <p:cNvGrpSpPr/>
            <p:nvPr/>
          </p:nvGrpSpPr>
          <p:grpSpPr>
            <a:xfrm>
              <a:off x="4502448" y="1992141"/>
              <a:ext cx="482976" cy="842444"/>
              <a:chOff x="5950845" y="2005531"/>
              <a:chExt cx="482976" cy="842444"/>
            </a:xfrm>
          </p:grpSpPr>
          <p:sp>
            <p:nvSpPr>
              <p:cNvPr id="102" name="Left Bracket 101">
                <a:extLst>
                  <a:ext uri="{FF2B5EF4-FFF2-40B4-BE49-F238E27FC236}">
                    <a16:creationId xmlns:a16="http://schemas.microsoft.com/office/drawing/2014/main" id="{EC1FF900-16FE-4A86-AFB1-D5C7E86BA666}"/>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Left Bracket 102">
                <a:extLst>
                  <a:ext uri="{FF2B5EF4-FFF2-40B4-BE49-F238E27FC236}">
                    <a16:creationId xmlns:a16="http://schemas.microsoft.com/office/drawing/2014/main" id="{7A5D80DA-12B5-421E-8FED-67998224C8AB}"/>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Rectangle 103">
                <a:extLst>
                  <a:ext uri="{FF2B5EF4-FFF2-40B4-BE49-F238E27FC236}">
                    <a16:creationId xmlns:a16="http://schemas.microsoft.com/office/drawing/2014/main" id="{802493CF-126F-46F8-813F-E516E16367F2}"/>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 name="Group 88">
              <a:extLst>
                <a:ext uri="{FF2B5EF4-FFF2-40B4-BE49-F238E27FC236}">
                  <a16:creationId xmlns:a16="http://schemas.microsoft.com/office/drawing/2014/main" id="{5471B793-B791-4DF7-A0B8-61EA3871C900}"/>
                </a:ext>
              </a:extLst>
            </p:cNvPr>
            <p:cNvGrpSpPr/>
            <p:nvPr/>
          </p:nvGrpSpPr>
          <p:grpSpPr>
            <a:xfrm>
              <a:off x="5256809" y="1992140"/>
              <a:ext cx="482976" cy="842444"/>
              <a:chOff x="5950845" y="2005531"/>
              <a:chExt cx="482976" cy="842444"/>
            </a:xfrm>
          </p:grpSpPr>
          <p:sp>
            <p:nvSpPr>
              <p:cNvPr id="97" name="Left Bracket 96">
                <a:extLst>
                  <a:ext uri="{FF2B5EF4-FFF2-40B4-BE49-F238E27FC236}">
                    <a16:creationId xmlns:a16="http://schemas.microsoft.com/office/drawing/2014/main" id="{698A2E19-9344-4622-BBED-862378F7CFC7}"/>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Left Bracket 99">
                <a:extLst>
                  <a:ext uri="{FF2B5EF4-FFF2-40B4-BE49-F238E27FC236}">
                    <a16:creationId xmlns:a16="http://schemas.microsoft.com/office/drawing/2014/main" id="{6901D1F6-7B7E-4B33-868D-A89AF72FFA4E}"/>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Rectangle 100">
                <a:extLst>
                  <a:ext uri="{FF2B5EF4-FFF2-40B4-BE49-F238E27FC236}">
                    <a16:creationId xmlns:a16="http://schemas.microsoft.com/office/drawing/2014/main" id="{324130BB-354C-4228-B396-B91D374C75E7}"/>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16047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3.7037E-6 L 0.00026 0.12709 " pathEditMode="relative" rAng="0" ptsTypes="AA">
                                      <p:cBhvr>
                                        <p:cTn id="6" dur="2000" fill="hold"/>
                                        <p:tgtEl>
                                          <p:spTgt spid="93"/>
                                        </p:tgtEl>
                                        <p:attrNameLst>
                                          <p:attrName>ppt_x</p:attrName>
                                          <p:attrName>ppt_y</p:attrName>
                                        </p:attrNameLst>
                                      </p:cBhvr>
                                      <p:rCtr x="13" y="634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right)">
                                      <p:cBhvr>
                                        <p:cTn id="20" dur="500"/>
                                        <p:tgtEl>
                                          <p:spTgt spid="68"/>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right)">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2"/>
                                        </p:tgtEl>
                                      </p:cBhvr>
                                    </p:animEffect>
                                    <p:set>
                                      <p:cBhvr>
                                        <p:cTn id="29" dur="1" fill="hold">
                                          <p:stCondLst>
                                            <p:cond delay="499"/>
                                          </p:stCondLst>
                                        </p:cTn>
                                        <p:tgtEl>
                                          <p:spTgt spid="7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p:cTn id="41" dur="500" fill="hold"/>
                                        <p:tgtEl>
                                          <p:spTgt spid="92"/>
                                        </p:tgtEl>
                                        <p:attrNameLst>
                                          <p:attrName>ppt_w</p:attrName>
                                        </p:attrNameLst>
                                      </p:cBhvr>
                                      <p:tavLst>
                                        <p:tav tm="0">
                                          <p:val>
                                            <p:fltVal val="0"/>
                                          </p:val>
                                        </p:tav>
                                        <p:tav tm="100000">
                                          <p:val>
                                            <p:strVal val="#ppt_w"/>
                                          </p:val>
                                        </p:tav>
                                      </p:tavLst>
                                    </p:anim>
                                    <p:anim calcmode="lin" valueType="num">
                                      <p:cBhvr>
                                        <p:cTn id="42" dur="500" fill="hold"/>
                                        <p:tgtEl>
                                          <p:spTgt spid="92"/>
                                        </p:tgtEl>
                                        <p:attrNameLst>
                                          <p:attrName>ppt_h</p:attrName>
                                        </p:attrNameLst>
                                      </p:cBhvr>
                                      <p:tavLst>
                                        <p:tav tm="0">
                                          <p:val>
                                            <p:fltVal val="0"/>
                                          </p:val>
                                        </p:tav>
                                        <p:tav tm="100000">
                                          <p:val>
                                            <p:strVal val="#ppt_h"/>
                                          </p:val>
                                        </p:tav>
                                      </p:tavLst>
                                    </p:anim>
                                    <p:animEffect transition="in" filter="fade">
                                      <p:cBhvr>
                                        <p:cTn id="43" dur="500"/>
                                        <p:tgtEl>
                                          <p:spTgt spid="9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 calcmode="lin" valueType="num">
                                      <p:cBhvr>
                                        <p:cTn id="46" dur="500" fill="hold"/>
                                        <p:tgtEl>
                                          <p:spTgt spid="91"/>
                                        </p:tgtEl>
                                        <p:attrNameLst>
                                          <p:attrName>ppt_w</p:attrName>
                                        </p:attrNameLst>
                                      </p:cBhvr>
                                      <p:tavLst>
                                        <p:tav tm="0">
                                          <p:val>
                                            <p:fltVal val="0"/>
                                          </p:val>
                                        </p:tav>
                                        <p:tav tm="100000">
                                          <p:val>
                                            <p:strVal val="#ppt_w"/>
                                          </p:val>
                                        </p:tav>
                                      </p:tavLst>
                                    </p:anim>
                                    <p:anim calcmode="lin" valueType="num">
                                      <p:cBhvr>
                                        <p:cTn id="47" dur="500" fill="hold"/>
                                        <p:tgtEl>
                                          <p:spTgt spid="91"/>
                                        </p:tgtEl>
                                        <p:attrNameLst>
                                          <p:attrName>ppt_h</p:attrName>
                                        </p:attrNameLst>
                                      </p:cBhvr>
                                      <p:tavLst>
                                        <p:tav tm="0">
                                          <p:val>
                                            <p:fltVal val="0"/>
                                          </p:val>
                                        </p:tav>
                                        <p:tav tm="100000">
                                          <p:val>
                                            <p:strVal val="#ppt_h"/>
                                          </p:val>
                                        </p:tav>
                                      </p:tavLst>
                                    </p:anim>
                                    <p:animEffect transition="in" filter="fade">
                                      <p:cBhvr>
                                        <p:cTn id="48" dur="500"/>
                                        <p:tgtEl>
                                          <p:spTgt spid="9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p:cTn id="51" dur="500" fill="hold"/>
                                        <p:tgtEl>
                                          <p:spTgt spid="90"/>
                                        </p:tgtEl>
                                        <p:attrNameLst>
                                          <p:attrName>ppt_w</p:attrName>
                                        </p:attrNameLst>
                                      </p:cBhvr>
                                      <p:tavLst>
                                        <p:tav tm="0">
                                          <p:val>
                                            <p:fltVal val="0"/>
                                          </p:val>
                                        </p:tav>
                                        <p:tav tm="100000">
                                          <p:val>
                                            <p:strVal val="#ppt_w"/>
                                          </p:val>
                                        </p:tav>
                                      </p:tavLst>
                                    </p:anim>
                                    <p:anim calcmode="lin" valueType="num">
                                      <p:cBhvr>
                                        <p:cTn id="52" dur="500" fill="hold"/>
                                        <p:tgtEl>
                                          <p:spTgt spid="90"/>
                                        </p:tgtEl>
                                        <p:attrNameLst>
                                          <p:attrName>ppt_h</p:attrName>
                                        </p:attrNameLst>
                                      </p:cBhvr>
                                      <p:tavLst>
                                        <p:tav tm="0">
                                          <p:val>
                                            <p:fltVal val="0"/>
                                          </p:val>
                                        </p:tav>
                                        <p:tav tm="100000">
                                          <p:val>
                                            <p:strVal val="#ppt_h"/>
                                          </p:val>
                                        </p:tav>
                                      </p:tavLst>
                                    </p:anim>
                                    <p:animEffect transition="in" filter="fade">
                                      <p:cBhvr>
                                        <p:cTn id="53" dur="500"/>
                                        <p:tgtEl>
                                          <p:spTgt spid="90"/>
                                        </p:tgtEl>
                                      </p:cBhvr>
                                    </p:animEffect>
                                  </p:childTnLst>
                                </p:cTn>
                              </p:par>
                            </p:childTnLst>
                          </p:cTn>
                        </p:par>
                        <p:par>
                          <p:cTn id="54" fill="hold">
                            <p:stCondLst>
                              <p:cond delay="500"/>
                            </p:stCondLst>
                            <p:childTnLst>
                              <p:par>
                                <p:cTn id="55" presetID="26" presetClass="emph" presetSubtype="0" repeatCount="5000" fill="hold" grpId="1" nodeType="afterEffect">
                                  <p:stCondLst>
                                    <p:cond delay="0"/>
                                  </p:stCondLst>
                                  <p:childTnLst>
                                    <p:animEffect transition="out" filter="fade">
                                      <p:cBhvr>
                                        <p:cTn id="56" dur="500" tmFilter="0, 0; .2, .5; .8, .5; 1, 0"/>
                                        <p:tgtEl>
                                          <p:spTgt spid="92"/>
                                        </p:tgtEl>
                                      </p:cBhvr>
                                    </p:animEffect>
                                    <p:animScale>
                                      <p:cBhvr>
                                        <p:cTn id="57" dur="250" autoRev="1" fill="hold"/>
                                        <p:tgtEl>
                                          <p:spTgt spid="92"/>
                                        </p:tgtEl>
                                      </p:cBhvr>
                                      <p:by x="105000" y="105000"/>
                                    </p:animScale>
                                  </p:childTnLst>
                                </p:cTn>
                              </p:par>
                              <p:par>
                                <p:cTn id="58" presetID="26" presetClass="emph" presetSubtype="0" repeatCount="5000" fill="hold" grpId="1" nodeType="withEffect">
                                  <p:stCondLst>
                                    <p:cond delay="0"/>
                                  </p:stCondLst>
                                  <p:childTnLst>
                                    <p:animEffect transition="out" filter="fade">
                                      <p:cBhvr>
                                        <p:cTn id="59" dur="500" tmFilter="0, 0; .2, .5; .8, .5; 1, 0"/>
                                        <p:tgtEl>
                                          <p:spTgt spid="91"/>
                                        </p:tgtEl>
                                      </p:cBhvr>
                                    </p:animEffect>
                                    <p:animScale>
                                      <p:cBhvr>
                                        <p:cTn id="60" dur="250" autoRev="1" fill="hold"/>
                                        <p:tgtEl>
                                          <p:spTgt spid="91"/>
                                        </p:tgtEl>
                                      </p:cBhvr>
                                      <p:by x="105000" y="105000"/>
                                    </p:animScale>
                                  </p:childTnLst>
                                </p:cTn>
                              </p:par>
                              <p:par>
                                <p:cTn id="61" presetID="26" presetClass="emph" presetSubtype="0" repeatCount="5000" fill="hold" grpId="1" nodeType="withEffect">
                                  <p:stCondLst>
                                    <p:cond delay="0"/>
                                  </p:stCondLst>
                                  <p:childTnLst>
                                    <p:animEffect transition="out" filter="fade">
                                      <p:cBhvr>
                                        <p:cTn id="62" dur="500" tmFilter="0, 0; .2, .5; .8, .5; 1, 0"/>
                                        <p:tgtEl>
                                          <p:spTgt spid="90"/>
                                        </p:tgtEl>
                                      </p:cBhvr>
                                    </p:animEffect>
                                    <p:animScale>
                                      <p:cBhvr>
                                        <p:cTn id="63" dur="250" autoRev="1" fill="hold"/>
                                        <p:tgtEl>
                                          <p:spTgt spid="90"/>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5"/>
                                        </p:tgtEl>
                                        <p:attrNameLst>
                                          <p:attrName>style.visibility</p:attrName>
                                        </p:attrNameLst>
                                      </p:cBhvr>
                                      <p:to>
                                        <p:strVal val="visible"/>
                                      </p:to>
                                    </p:set>
                                    <p:animEffect transition="in" filter="fade">
                                      <p:cBhvr>
                                        <p:cTn id="68" dur="500"/>
                                        <p:tgtEl>
                                          <p:spTgt spid="1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33"/>
                                        </p:tgtEl>
                                        <p:attrNameLst>
                                          <p:attrName>style.visibility</p:attrName>
                                        </p:attrNameLst>
                                      </p:cBhvr>
                                      <p:to>
                                        <p:strVal val="visible"/>
                                      </p:to>
                                    </p:set>
                                    <p:animEffect transition="in" filter="fade">
                                      <p:cBhvr>
                                        <p:cTn id="71" dur="500"/>
                                        <p:tgtEl>
                                          <p:spTgt spid="103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80" grpId="0" animBg="1"/>
      <p:bldP spid="72" grpId="0" animBg="1"/>
      <p:bldP spid="90" grpId="0" animBg="1"/>
      <p:bldP spid="90" grpId="1" animBg="1"/>
      <p:bldP spid="91" grpId="0" animBg="1"/>
      <p:bldP spid="91" grpId="1" animBg="1"/>
      <p:bldP spid="92" grpId="0" animBg="1"/>
      <p:bldP spid="9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457C8-02C5-44DC-BB4D-6FCC33BCAB74}"/>
              </a:ext>
            </a:extLst>
          </p:cNvPr>
          <p:cNvSpPr/>
          <p:nvPr/>
        </p:nvSpPr>
        <p:spPr>
          <a:xfrm>
            <a:off x="4414300" y="2658362"/>
            <a:ext cx="2171700" cy="3516807"/>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 name="Picture 114">
            <a:extLst>
              <a:ext uri="{FF2B5EF4-FFF2-40B4-BE49-F238E27FC236}">
                <a16:creationId xmlns:a16="http://schemas.microsoft.com/office/drawing/2014/main" id="{9881A58E-1521-4D21-9842-F7D8417788E5}"/>
              </a:ext>
            </a:extLst>
          </p:cNvPr>
          <p:cNvPicPr>
            <a:picLocks noChangeAspect="1"/>
          </p:cNvPicPr>
          <p:nvPr/>
        </p:nvPicPr>
        <p:blipFill>
          <a:blip r:embed="rId3">
            <a:biLevel thresh="50000"/>
          </a:blip>
          <a:stretch>
            <a:fillRect/>
          </a:stretch>
        </p:blipFill>
        <p:spPr>
          <a:xfrm>
            <a:off x="2179158" y="465980"/>
            <a:ext cx="1647247" cy="2098405"/>
          </a:xfrm>
          <a:prstGeom prst="rect">
            <a:avLst/>
          </a:prstGeom>
        </p:spPr>
      </p:pic>
      <p:sp>
        <p:nvSpPr>
          <p:cNvPr id="32" name="Rectangle 31">
            <a:extLst>
              <a:ext uri="{FF2B5EF4-FFF2-40B4-BE49-F238E27FC236}">
                <a16:creationId xmlns:a16="http://schemas.microsoft.com/office/drawing/2014/main" id="{CC6A9937-365A-439D-85B1-6483D6A45BFB}"/>
              </a:ext>
            </a:extLst>
          </p:cNvPr>
          <p:cNvSpPr/>
          <p:nvPr/>
        </p:nvSpPr>
        <p:spPr>
          <a:xfrm>
            <a:off x="4414299" y="857250"/>
            <a:ext cx="2171700" cy="1311113"/>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2F1358-6976-4A05-A9E4-E429D98A8219}"/>
              </a:ext>
            </a:extLst>
          </p:cNvPr>
          <p:cNvSpPr txBox="1"/>
          <p:nvPr/>
        </p:nvSpPr>
        <p:spPr>
          <a:xfrm>
            <a:off x="4303143" y="6107743"/>
            <a:ext cx="2394009" cy="707886"/>
          </a:xfrm>
          <a:prstGeom prst="rect">
            <a:avLst/>
          </a:prstGeom>
          <a:noFill/>
        </p:spPr>
        <p:txBody>
          <a:bodyPr wrap="square" rtlCol="0">
            <a:spAutoFit/>
          </a:bodyPr>
          <a:lstStyle/>
          <a:p>
            <a:pPr algn="ctr"/>
            <a:r>
              <a:rPr lang="en-US" sz="4000" b="1" dirty="0">
                <a:latin typeface="+mj-lt"/>
              </a:rPr>
              <a:t>Renderer</a:t>
            </a:r>
          </a:p>
        </p:txBody>
      </p:sp>
      <p:sp>
        <p:nvSpPr>
          <p:cNvPr id="10" name="TextBox 9">
            <a:extLst>
              <a:ext uri="{FF2B5EF4-FFF2-40B4-BE49-F238E27FC236}">
                <a16:creationId xmlns:a16="http://schemas.microsoft.com/office/drawing/2014/main" id="{9810EA28-53F3-45A0-8A17-5A1644E4A7F5}"/>
              </a:ext>
            </a:extLst>
          </p:cNvPr>
          <p:cNvSpPr txBox="1"/>
          <p:nvPr/>
        </p:nvSpPr>
        <p:spPr>
          <a:xfrm>
            <a:off x="4221888" y="112037"/>
            <a:ext cx="2556518" cy="707886"/>
          </a:xfrm>
          <a:prstGeom prst="rect">
            <a:avLst/>
          </a:prstGeom>
          <a:noFill/>
        </p:spPr>
        <p:txBody>
          <a:bodyPr wrap="square" rtlCol="0">
            <a:spAutoFit/>
          </a:bodyPr>
          <a:lstStyle/>
          <a:p>
            <a:pPr algn="ctr"/>
            <a:r>
              <a:rPr lang="en-US" sz="4000" b="1" dirty="0">
                <a:latin typeface="+mj-lt"/>
              </a:rPr>
              <a:t>JS Engine</a:t>
            </a:r>
          </a:p>
        </p:txBody>
      </p:sp>
      <p:pic>
        <p:nvPicPr>
          <p:cNvPr id="24" name="Picture 23">
            <a:extLst>
              <a:ext uri="{FF2B5EF4-FFF2-40B4-BE49-F238E27FC236}">
                <a16:creationId xmlns:a16="http://schemas.microsoft.com/office/drawing/2014/main" id="{F5F2BC91-843E-43B6-A6E0-56365F5AC308}"/>
              </a:ext>
            </a:extLst>
          </p:cNvPr>
          <p:cNvPicPr>
            <a:picLocks noChangeAspect="1"/>
          </p:cNvPicPr>
          <p:nvPr/>
        </p:nvPicPr>
        <p:blipFill>
          <a:blip r:embed="rId4"/>
          <a:stretch>
            <a:fillRect/>
          </a:stretch>
        </p:blipFill>
        <p:spPr>
          <a:xfrm>
            <a:off x="2347740" y="5421903"/>
            <a:ext cx="1270230" cy="1270230"/>
          </a:xfrm>
          <a:prstGeom prst="rect">
            <a:avLst/>
          </a:prstGeom>
        </p:spPr>
      </p:pic>
      <p:cxnSp>
        <p:nvCxnSpPr>
          <p:cNvPr id="34" name="Straight Arrow Connector 33">
            <a:extLst>
              <a:ext uri="{FF2B5EF4-FFF2-40B4-BE49-F238E27FC236}">
                <a16:creationId xmlns:a16="http://schemas.microsoft.com/office/drawing/2014/main" id="{7BCE5E07-5CF8-4504-BA4B-5CD90E1A95CB}"/>
              </a:ext>
            </a:extLst>
          </p:cNvPr>
          <p:cNvCxnSpPr>
            <a:cxnSpLocks/>
          </p:cNvCxnSpPr>
          <p:nvPr/>
        </p:nvCxnSpPr>
        <p:spPr>
          <a:xfrm>
            <a:off x="6586812" y="2729768"/>
            <a:ext cx="5605188" cy="324778"/>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6D743D8-FE90-4514-BB9C-7D27EED9251F}"/>
              </a:ext>
            </a:extLst>
          </p:cNvPr>
          <p:cNvCxnSpPr>
            <a:cxnSpLocks/>
          </p:cNvCxnSpPr>
          <p:nvPr/>
        </p:nvCxnSpPr>
        <p:spPr>
          <a:xfrm flipH="1">
            <a:off x="6584753" y="3176816"/>
            <a:ext cx="5598185" cy="252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B77F6B-595D-49CE-AEBE-84350C54FB99}"/>
              </a:ext>
            </a:extLst>
          </p:cNvPr>
          <p:cNvCxnSpPr>
            <a:cxnSpLocks/>
          </p:cNvCxnSpPr>
          <p:nvPr/>
        </p:nvCxnSpPr>
        <p:spPr>
          <a:xfrm>
            <a:off x="6574124" y="3527909"/>
            <a:ext cx="5617876" cy="49821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A87DB9E-9E66-40E1-A1E0-74A2CAE318F0}"/>
              </a:ext>
            </a:extLst>
          </p:cNvPr>
          <p:cNvCxnSpPr>
            <a:cxnSpLocks/>
          </p:cNvCxnSpPr>
          <p:nvPr/>
        </p:nvCxnSpPr>
        <p:spPr>
          <a:xfrm>
            <a:off x="6574124" y="3745325"/>
            <a:ext cx="5617876" cy="45979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65485BB-EB4D-401E-920E-DB5703D52ED4}"/>
              </a:ext>
            </a:extLst>
          </p:cNvPr>
          <p:cNvCxnSpPr>
            <a:cxnSpLocks/>
          </p:cNvCxnSpPr>
          <p:nvPr/>
        </p:nvCxnSpPr>
        <p:spPr>
          <a:xfrm flipH="1">
            <a:off x="6569813" y="4298547"/>
            <a:ext cx="5613125" cy="24185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F73BF2F-BFA8-43A4-9CC7-90F4558DE39B}"/>
              </a:ext>
            </a:extLst>
          </p:cNvPr>
          <p:cNvCxnSpPr>
            <a:cxnSpLocks/>
          </p:cNvCxnSpPr>
          <p:nvPr/>
        </p:nvCxnSpPr>
        <p:spPr>
          <a:xfrm flipH="1">
            <a:off x="6585999" y="4503803"/>
            <a:ext cx="5596939" cy="271912"/>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33" name="Right Brace 1032">
            <a:extLst>
              <a:ext uri="{FF2B5EF4-FFF2-40B4-BE49-F238E27FC236}">
                <a16:creationId xmlns:a16="http://schemas.microsoft.com/office/drawing/2014/main" id="{1C8121CA-D4FB-412A-9EEE-6030F1F2DC8C}"/>
              </a:ext>
            </a:extLst>
          </p:cNvPr>
          <p:cNvSpPr/>
          <p:nvPr/>
        </p:nvSpPr>
        <p:spPr>
          <a:xfrm>
            <a:off x="3854064" y="301895"/>
            <a:ext cx="290972" cy="2262490"/>
          </a:xfrm>
          <a:prstGeom prst="rightBrace">
            <a:avLst>
              <a:gd name="adj1" fmla="val 8333"/>
              <a:gd name="adj2" fmla="val 5490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ight Brace 79">
            <a:extLst>
              <a:ext uri="{FF2B5EF4-FFF2-40B4-BE49-F238E27FC236}">
                <a16:creationId xmlns:a16="http://schemas.microsoft.com/office/drawing/2014/main" id="{FF3CC714-1634-49BA-8390-BE064829BB49}"/>
              </a:ext>
            </a:extLst>
          </p:cNvPr>
          <p:cNvSpPr/>
          <p:nvPr/>
        </p:nvSpPr>
        <p:spPr>
          <a:xfrm>
            <a:off x="3831204" y="2933208"/>
            <a:ext cx="385847" cy="3724012"/>
          </a:xfrm>
          <a:prstGeom prst="rightBrace">
            <a:avLst>
              <a:gd name="adj1" fmla="val 8333"/>
              <a:gd name="adj2" fmla="val 43963"/>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Rectangle 80">
            <a:extLst>
              <a:ext uri="{FF2B5EF4-FFF2-40B4-BE49-F238E27FC236}">
                <a16:creationId xmlns:a16="http://schemas.microsoft.com/office/drawing/2014/main" id="{367E951B-7BE6-433B-A0FD-6C796D100B26}"/>
              </a:ext>
            </a:extLst>
          </p:cNvPr>
          <p:cNvSpPr/>
          <p:nvPr/>
        </p:nvSpPr>
        <p:spPr>
          <a:xfrm>
            <a:off x="5408684" y="295274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6" name="Rectangle 95">
            <a:extLst>
              <a:ext uri="{FF2B5EF4-FFF2-40B4-BE49-F238E27FC236}">
                <a16:creationId xmlns:a16="http://schemas.microsoft.com/office/drawing/2014/main" id="{2F4AB557-DD26-4299-97D3-11ACFB140143}"/>
              </a:ext>
            </a:extLst>
          </p:cNvPr>
          <p:cNvSpPr/>
          <p:nvPr/>
        </p:nvSpPr>
        <p:spPr>
          <a:xfrm>
            <a:off x="4952465"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042" name="Straight Connector 1041">
            <a:extLst>
              <a:ext uri="{FF2B5EF4-FFF2-40B4-BE49-F238E27FC236}">
                <a16:creationId xmlns:a16="http://schemas.microsoft.com/office/drawing/2014/main" id="{32BCB4EA-DA8B-4864-8EB8-8117ED65BA5B}"/>
              </a:ext>
            </a:extLst>
          </p:cNvPr>
          <p:cNvCxnSpPr>
            <a:endCxn id="96" idx="0"/>
          </p:cNvCxnSpPr>
          <p:nvPr/>
        </p:nvCxnSpPr>
        <p:spPr>
          <a:xfrm flipH="1">
            <a:off x="5113923" y="3239487"/>
            <a:ext cx="294761"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B448770-03E0-4982-A618-2AB0F231B9DA}"/>
              </a:ext>
            </a:extLst>
          </p:cNvPr>
          <p:cNvGrpSpPr/>
          <p:nvPr/>
        </p:nvGrpSpPr>
        <p:grpSpPr>
          <a:xfrm>
            <a:off x="4604881" y="3698691"/>
            <a:ext cx="993414" cy="506579"/>
            <a:chOff x="4604881" y="3698691"/>
            <a:chExt cx="993414" cy="506579"/>
          </a:xfrm>
        </p:grpSpPr>
        <p:sp>
          <p:nvSpPr>
            <p:cNvPr id="98" name="Rectangle 97">
              <a:extLst>
                <a:ext uri="{FF2B5EF4-FFF2-40B4-BE49-F238E27FC236}">
                  <a16:creationId xmlns:a16="http://schemas.microsoft.com/office/drawing/2014/main" id="{82C255F9-B340-451A-8945-1BEAA9342E53}"/>
                </a:ext>
              </a:extLst>
            </p:cNvPr>
            <p:cNvSpPr/>
            <p:nvPr/>
          </p:nvSpPr>
          <p:spPr>
            <a:xfrm>
              <a:off x="4604881"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9" name="Rectangle 98">
              <a:extLst>
                <a:ext uri="{FF2B5EF4-FFF2-40B4-BE49-F238E27FC236}">
                  <a16:creationId xmlns:a16="http://schemas.microsoft.com/office/drawing/2014/main" id="{EE17006B-4AFC-4658-A722-147C021F2DF6}"/>
                </a:ext>
              </a:extLst>
            </p:cNvPr>
            <p:cNvSpPr/>
            <p:nvPr/>
          </p:nvSpPr>
          <p:spPr>
            <a:xfrm>
              <a:off x="5275380"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27" name="Straight Connector 126">
              <a:extLst>
                <a:ext uri="{FF2B5EF4-FFF2-40B4-BE49-F238E27FC236}">
                  <a16:creationId xmlns:a16="http://schemas.microsoft.com/office/drawing/2014/main" id="{1DAFF765-195C-46FB-B9ED-57CAAE8FACF9}"/>
                </a:ext>
              </a:extLst>
            </p:cNvPr>
            <p:cNvCxnSpPr>
              <a:cxnSpLocks/>
              <a:stCxn id="98" idx="0"/>
            </p:cNvCxnSpPr>
            <p:nvPr/>
          </p:nvCxnSpPr>
          <p:spPr>
            <a:xfrm flipV="1">
              <a:off x="4766339" y="3698845"/>
              <a:ext cx="186126"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03C5384-FC7F-4CF7-B57C-E2CCA230243F}"/>
                </a:ext>
              </a:extLst>
            </p:cNvPr>
            <p:cNvCxnSpPr>
              <a:cxnSpLocks/>
              <a:stCxn id="99" idx="0"/>
            </p:cNvCxnSpPr>
            <p:nvPr/>
          </p:nvCxnSpPr>
          <p:spPr>
            <a:xfrm flipH="1" flipV="1">
              <a:off x="5272117" y="3698691"/>
              <a:ext cx="164721" cy="219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DAC822F-DA89-48A7-801D-AEE832D6D523}"/>
              </a:ext>
            </a:extLst>
          </p:cNvPr>
          <p:cNvGrpSpPr/>
          <p:nvPr/>
        </p:nvGrpSpPr>
        <p:grpSpPr>
          <a:xfrm>
            <a:off x="5227112" y="906198"/>
            <a:ext cx="1243093" cy="1052004"/>
            <a:chOff x="5227112" y="982398"/>
            <a:chExt cx="1243093" cy="1052004"/>
          </a:xfrm>
        </p:grpSpPr>
        <p:sp>
          <p:nvSpPr>
            <p:cNvPr id="11" name="Oval 10">
              <a:extLst>
                <a:ext uri="{FF2B5EF4-FFF2-40B4-BE49-F238E27FC236}">
                  <a16:creationId xmlns:a16="http://schemas.microsoft.com/office/drawing/2014/main" id="{1BA0A0F4-430E-4A28-B61E-95E13262EA9E}"/>
                </a:ext>
              </a:extLst>
            </p:cNvPr>
            <p:cNvSpPr>
              <a:spLocks noChangeAspect="1"/>
            </p:cNvSpPr>
            <p:nvPr/>
          </p:nvSpPr>
          <p:spPr>
            <a:xfrm>
              <a:off x="5229660" y="982398"/>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1" name="Oval 110">
              <a:extLst>
                <a:ext uri="{FF2B5EF4-FFF2-40B4-BE49-F238E27FC236}">
                  <a16:creationId xmlns:a16="http://schemas.microsoft.com/office/drawing/2014/main" id="{6DC2FD30-86A5-48A9-8226-D627625C148E}"/>
                </a:ext>
              </a:extLst>
            </p:cNvPr>
            <p:cNvSpPr>
              <a:spLocks noChangeAspect="1"/>
            </p:cNvSpPr>
            <p:nvPr/>
          </p:nvSpPr>
          <p:spPr>
            <a:xfrm>
              <a:off x="5227112" y="13799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2" name="Oval 111">
              <a:extLst>
                <a:ext uri="{FF2B5EF4-FFF2-40B4-BE49-F238E27FC236}">
                  <a16:creationId xmlns:a16="http://schemas.microsoft.com/office/drawing/2014/main" id="{A76D7356-AF6D-4683-8986-AF56B6420317}"/>
                </a:ext>
              </a:extLst>
            </p:cNvPr>
            <p:cNvSpPr>
              <a:spLocks noChangeAspect="1"/>
            </p:cNvSpPr>
            <p:nvPr/>
          </p:nvSpPr>
          <p:spPr>
            <a:xfrm>
              <a:off x="5924603" y="13799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3" name="Oval 112">
              <a:extLst>
                <a:ext uri="{FF2B5EF4-FFF2-40B4-BE49-F238E27FC236}">
                  <a16:creationId xmlns:a16="http://schemas.microsoft.com/office/drawing/2014/main" id="{9F2A16DF-A37F-42CC-89BE-A73746851D3C}"/>
                </a:ext>
              </a:extLst>
            </p:cNvPr>
            <p:cNvSpPr>
              <a:spLocks noChangeAspect="1"/>
            </p:cNvSpPr>
            <p:nvPr/>
          </p:nvSpPr>
          <p:spPr>
            <a:xfrm>
              <a:off x="5227112" y="1774412"/>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cxnSp>
          <p:nvCxnSpPr>
            <p:cNvPr id="155" name="Straight Connector 154">
              <a:extLst>
                <a:ext uri="{FF2B5EF4-FFF2-40B4-BE49-F238E27FC236}">
                  <a16:creationId xmlns:a16="http://schemas.microsoft.com/office/drawing/2014/main" id="{D8023616-4B0F-45E2-8474-EC035EAC0B60}"/>
                </a:ext>
              </a:extLst>
            </p:cNvPr>
            <p:cNvCxnSpPr>
              <a:cxnSpLocks/>
              <a:stCxn id="11" idx="5"/>
              <a:endCxn id="112" idx="0"/>
            </p:cNvCxnSpPr>
            <p:nvPr/>
          </p:nvCxnSpPr>
          <p:spPr>
            <a:xfrm>
              <a:off x="5695360" y="1204313"/>
              <a:ext cx="502044" cy="175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A367A31-F497-4ADB-BCA8-AF1970ADEEF2}"/>
                </a:ext>
              </a:extLst>
            </p:cNvPr>
            <p:cNvCxnSpPr>
              <a:cxnSpLocks/>
              <a:stCxn id="11" idx="4"/>
              <a:endCxn id="111" idx="0"/>
            </p:cNvCxnSpPr>
            <p:nvPr/>
          </p:nvCxnSpPr>
          <p:spPr>
            <a:xfrm flipH="1">
              <a:off x="5499913" y="1242388"/>
              <a:ext cx="2548" cy="1375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E2A10A3-D294-483D-8CFC-48F79A0A5E67}"/>
                </a:ext>
              </a:extLst>
            </p:cNvPr>
            <p:cNvCxnSpPr>
              <a:cxnSpLocks/>
              <a:stCxn id="111" idx="4"/>
              <a:endCxn id="113" idx="0"/>
            </p:cNvCxnSpPr>
            <p:nvPr/>
          </p:nvCxnSpPr>
          <p:spPr>
            <a:xfrm>
              <a:off x="5499913" y="1639891"/>
              <a:ext cx="0" cy="134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55C39DC-942C-4973-807F-926F3B09B75B}"/>
                </a:ext>
              </a:extLst>
            </p:cNvPr>
            <p:cNvCxnSpPr>
              <a:cxnSpLocks/>
              <a:stCxn id="112" idx="4"/>
              <a:endCxn id="113" idx="7"/>
            </p:cNvCxnSpPr>
            <p:nvPr/>
          </p:nvCxnSpPr>
          <p:spPr>
            <a:xfrm flipH="1">
              <a:off x="5692812" y="1639891"/>
              <a:ext cx="504592" cy="172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6B04BBA-C203-4A34-8731-C5C667E5A899}"/>
              </a:ext>
            </a:extLst>
          </p:cNvPr>
          <p:cNvGrpSpPr/>
          <p:nvPr/>
        </p:nvGrpSpPr>
        <p:grpSpPr>
          <a:xfrm>
            <a:off x="8902528" y="611834"/>
            <a:ext cx="3280410" cy="1986097"/>
            <a:chOff x="8902528" y="611834"/>
            <a:chExt cx="3280410" cy="1986097"/>
          </a:xfrm>
        </p:grpSpPr>
        <p:sp>
          <p:nvSpPr>
            <p:cNvPr id="30" name="TextBox 29">
              <a:extLst>
                <a:ext uri="{FF2B5EF4-FFF2-40B4-BE49-F238E27FC236}">
                  <a16:creationId xmlns:a16="http://schemas.microsoft.com/office/drawing/2014/main" id="{01BA6274-19FD-4F3F-ADDA-8F037AD47D0F}"/>
                </a:ext>
              </a:extLst>
            </p:cNvPr>
            <p:cNvSpPr txBox="1"/>
            <p:nvPr/>
          </p:nvSpPr>
          <p:spPr>
            <a:xfrm>
              <a:off x="8902528" y="611834"/>
              <a:ext cx="3280410" cy="707886"/>
            </a:xfrm>
            <a:prstGeom prst="rect">
              <a:avLst/>
            </a:prstGeom>
            <a:noFill/>
          </p:spPr>
          <p:txBody>
            <a:bodyPr wrap="square" rtlCol="0">
              <a:spAutoFit/>
            </a:bodyPr>
            <a:lstStyle/>
            <a:p>
              <a:pPr algn="ctr"/>
              <a:r>
                <a:rPr lang="en-US" sz="4000" b="1" dirty="0">
                  <a:latin typeface="+mj-lt"/>
                </a:rPr>
                <a:t>Web servers</a:t>
              </a:r>
            </a:p>
          </p:txBody>
        </p:sp>
        <p:sp>
          <p:nvSpPr>
            <p:cNvPr id="180" name="Arrow: Down 179">
              <a:extLst>
                <a:ext uri="{FF2B5EF4-FFF2-40B4-BE49-F238E27FC236}">
                  <a16:creationId xmlns:a16="http://schemas.microsoft.com/office/drawing/2014/main" id="{9DEFE413-B972-40CD-A48A-89AAEE94E90D}"/>
                </a:ext>
              </a:extLst>
            </p:cNvPr>
            <p:cNvSpPr/>
            <p:nvPr/>
          </p:nvSpPr>
          <p:spPr>
            <a:xfrm rot="16200000">
              <a:off x="10964805" y="1449883"/>
              <a:ext cx="795818" cy="1500277"/>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820C083B-432F-4388-88EC-94CFDB1DB058}"/>
                </a:ext>
              </a:extLst>
            </p:cNvPr>
            <p:cNvSpPr/>
            <p:nvPr/>
          </p:nvSpPr>
          <p:spPr>
            <a:xfrm>
              <a:off x="10602614" y="1229423"/>
              <a:ext cx="267316" cy="1092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DC675E2C-E45A-43B2-A999-BA38B8EEC086}"/>
              </a:ext>
            </a:extLst>
          </p:cNvPr>
          <p:cNvPicPr>
            <a:picLocks noChangeAspect="1"/>
          </p:cNvPicPr>
          <p:nvPr/>
        </p:nvPicPr>
        <p:blipFill>
          <a:blip r:embed="rId5"/>
          <a:stretch>
            <a:fillRect/>
          </a:stretch>
        </p:blipFill>
        <p:spPr>
          <a:xfrm>
            <a:off x="1901547" y="2857397"/>
            <a:ext cx="1900920" cy="2456813"/>
          </a:xfrm>
          <a:prstGeom prst="rect">
            <a:avLst/>
          </a:prstGeom>
        </p:spPr>
      </p:pic>
      <p:sp>
        <p:nvSpPr>
          <p:cNvPr id="76" name="Rectangle 75">
            <a:extLst>
              <a:ext uri="{FF2B5EF4-FFF2-40B4-BE49-F238E27FC236}">
                <a16:creationId xmlns:a16="http://schemas.microsoft.com/office/drawing/2014/main" id="{BCCCF448-CBE9-4E7F-97D1-407AA941E871}"/>
              </a:ext>
            </a:extLst>
          </p:cNvPr>
          <p:cNvSpPr/>
          <p:nvPr/>
        </p:nvSpPr>
        <p:spPr>
          <a:xfrm>
            <a:off x="5906888"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7" name="Rectangle 76">
            <a:extLst>
              <a:ext uri="{FF2B5EF4-FFF2-40B4-BE49-F238E27FC236}">
                <a16:creationId xmlns:a16="http://schemas.microsoft.com/office/drawing/2014/main" id="{6F567D8B-8A57-41D4-9B1F-970A3A3959EF}"/>
              </a:ext>
            </a:extLst>
          </p:cNvPr>
          <p:cNvSpPr/>
          <p:nvPr/>
        </p:nvSpPr>
        <p:spPr>
          <a:xfrm>
            <a:off x="5906888"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8" name="Rectangle 77">
            <a:extLst>
              <a:ext uri="{FF2B5EF4-FFF2-40B4-BE49-F238E27FC236}">
                <a16:creationId xmlns:a16="http://schemas.microsoft.com/office/drawing/2014/main" id="{535AF8EE-A4FF-4448-B363-AE1ED4A00076}"/>
              </a:ext>
            </a:extLst>
          </p:cNvPr>
          <p:cNvSpPr/>
          <p:nvPr/>
        </p:nvSpPr>
        <p:spPr>
          <a:xfrm>
            <a:off x="5281573" y="445000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9" name="Rectangle 78">
            <a:extLst>
              <a:ext uri="{FF2B5EF4-FFF2-40B4-BE49-F238E27FC236}">
                <a16:creationId xmlns:a16="http://schemas.microsoft.com/office/drawing/2014/main" id="{E5F9B5F2-3449-4460-A914-FCAABB2C0B52}"/>
              </a:ext>
            </a:extLst>
          </p:cNvPr>
          <p:cNvSpPr/>
          <p:nvPr/>
        </p:nvSpPr>
        <p:spPr>
          <a:xfrm>
            <a:off x="5899189" y="445421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82" name="Straight Connector 81">
            <a:extLst>
              <a:ext uri="{FF2B5EF4-FFF2-40B4-BE49-F238E27FC236}">
                <a16:creationId xmlns:a16="http://schemas.microsoft.com/office/drawing/2014/main" id="{DF886A0D-A970-43E4-90E2-F17233B858E1}"/>
              </a:ext>
            </a:extLst>
          </p:cNvPr>
          <p:cNvCxnSpPr>
            <a:cxnSpLocks/>
            <a:endCxn id="76" idx="0"/>
          </p:cNvCxnSpPr>
          <p:nvPr/>
        </p:nvCxnSpPr>
        <p:spPr>
          <a:xfrm>
            <a:off x="5753006" y="3239487"/>
            <a:ext cx="315340"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AF053A1-EB13-4F3F-97B5-E35DEF3C8A96}"/>
              </a:ext>
            </a:extLst>
          </p:cNvPr>
          <p:cNvCxnSpPr>
            <a:cxnSpLocks/>
            <a:stCxn id="77" idx="0"/>
            <a:endCxn id="76" idx="2"/>
          </p:cNvCxnSpPr>
          <p:nvPr/>
        </p:nvCxnSpPr>
        <p:spPr>
          <a:xfrm flipV="1">
            <a:off x="6068346" y="3698845"/>
            <a:ext cx="0"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6539039-01CF-42F7-8984-21DDD9F7F847}"/>
              </a:ext>
            </a:extLst>
          </p:cNvPr>
          <p:cNvCxnSpPr>
            <a:cxnSpLocks/>
            <a:stCxn id="78" idx="0"/>
          </p:cNvCxnSpPr>
          <p:nvPr/>
        </p:nvCxnSpPr>
        <p:spPr>
          <a:xfrm flipV="1">
            <a:off x="5443031" y="4205116"/>
            <a:ext cx="455346" cy="2448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4811DF1-1786-4A6F-8586-FD5EF16E13AE}"/>
              </a:ext>
            </a:extLst>
          </p:cNvPr>
          <p:cNvCxnSpPr>
            <a:cxnSpLocks/>
            <a:endCxn id="77" idx="2"/>
          </p:cNvCxnSpPr>
          <p:nvPr/>
        </p:nvCxnSpPr>
        <p:spPr>
          <a:xfrm flipV="1">
            <a:off x="6068346" y="4205270"/>
            <a:ext cx="0" cy="2447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FDF8909E-7B17-4694-9DB0-E0F3866EAEBD}"/>
              </a:ext>
            </a:extLst>
          </p:cNvPr>
          <p:cNvSpPr/>
          <p:nvPr/>
        </p:nvSpPr>
        <p:spPr>
          <a:xfrm>
            <a:off x="4604881" y="4450003"/>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87" name="Straight Connector 86">
            <a:extLst>
              <a:ext uri="{FF2B5EF4-FFF2-40B4-BE49-F238E27FC236}">
                <a16:creationId xmlns:a16="http://schemas.microsoft.com/office/drawing/2014/main" id="{F1F6C453-8138-4BE3-8CE5-60194E1D5210}"/>
              </a:ext>
            </a:extLst>
          </p:cNvPr>
          <p:cNvCxnSpPr>
            <a:cxnSpLocks/>
            <a:stCxn id="86" idx="0"/>
          </p:cNvCxnSpPr>
          <p:nvPr/>
        </p:nvCxnSpPr>
        <p:spPr>
          <a:xfrm flipV="1">
            <a:off x="4766339" y="4209481"/>
            <a:ext cx="1140549" cy="240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D7113E0-D0D8-461F-A7F3-D3B4852007C6}"/>
              </a:ext>
            </a:extLst>
          </p:cNvPr>
          <p:cNvSpPr>
            <a:spLocks noChangeAspect="1"/>
          </p:cNvSpPr>
          <p:nvPr/>
        </p:nvSpPr>
        <p:spPr>
          <a:xfrm>
            <a:off x="5295563" y="4462933"/>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2" name="Rectangle 91">
            <a:extLst>
              <a:ext uri="{FF2B5EF4-FFF2-40B4-BE49-F238E27FC236}">
                <a16:creationId xmlns:a16="http://schemas.microsoft.com/office/drawing/2014/main" id="{4F3F93ED-0F8A-4D4C-A602-1576ADB73983}"/>
              </a:ext>
            </a:extLst>
          </p:cNvPr>
          <p:cNvSpPr>
            <a:spLocks noChangeAspect="1"/>
          </p:cNvSpPr>
          <p:nvPr/>
        </p:nvSpPr>
        <p:spPr>
          <a:xfrm>
            <a:off x="5916853" y="3931980"/>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grpSp>
        <p:nvGrpSpPr>
          <p:cNvPr id="6" name="Group 5">
            <a:extLst>
              <a:ext uri="{FF2B5EF4-FFF2-40B4-BE49-F238E27FC236}">
                <a16:creationId xmlns:a16="http://schemas.microsoft.com/office/drawing/2014/main" id="{A9C5EB7C-5BA4-4B81-951A-AC99797B5DE9}"/>
              </a:ext>
            </a:extLst>
          </p:cNvPr>
          <p:cNvGrpSpPr/>
          <p:nvPr/>
        </p:nvGrpSpPr>
        <p:grpSpPr>
          <a:xfrm>
            <a:off x="5896784" y="4740960"/>
            <a:ext cx="322915" cy="523447"/>
            <a:chOff x="5896784" y="4740960"/>
            <a:chExt cx="322915" cy="523447"/>
          </a:xfrm>
        </p:grpSpPr>
        <p:sp>
          <p:nvSpPr>
            <p:cNvPr id="52" name="Rectangle 51">
              <a:extLst>
                <a:ext uri="{FF2B5EF4-FFF2-40B4-BE49-F238E27FC236}">
                  <a16:creationId xmlns:a16="http://schemas.microsoft.com/office/drawing/2014/main" id="{AD9A5737-5A01-46DF-9115-C4C7D1E72F71}"/>
                </a:ext>
              </a:extLst>
            </p:cNvPr>
            <p:cNvSpPr/>
            <p:nvPr/>
          </p:nvSpPr>
          <p:spPr>
            <a:xfrm>
              <a:off x="5896784" y="497766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53" name="Straight Connector 52">
              <a:extLst>
                <a:ext uri="{FF2B5EF4-FFF2-40B4-BE49-F238E27FC236}">
                  <a16:creationId xmlns:a16="http://schemas.microsoft.com/office/drawing/2014/main" id="{7CA1B1E5-D3B9-4E17-A643-709B32FCFDBF}"/>
                </a:ext>
              </a:extLst>
            </p:cNvPr>
            <p:cNvCxnSpPr>
              <a:cxnSpLocks/>
              <a:stCxn id="52" idx="0"/>
            </p:cNvCxnSpPr>
            <p:nvPr/>
          </p:nvCxnSpPr>
          <p:spPr>
            <a:xfrm flipV="1">
              <a:off x="6058242" y="4740960"/>
              <a:ext cx="2405" cy="2367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0B112087-593C-4C55-B0F0-ABC65EEBE103}"/>
              </a:ext>
            </a:extLst>
          </p:cNvPr>
          <p:cNvCxnSpPr>
            <a:cxnSpLocks/>
          </p:cNvCxnSpPr>
          <p:nvPr/>
        </p:nvCxnSpPr>
        <p:spPr>
          <a:xfrm>
            <a:off x="6569813" y="4884669"/>
            <a:ext cx="5622187" cy="306188"/>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86CA891-EEB7-46FB-854B-9A52D7B4863A}"/>
              </a:ext>
            </a:extLst>
          </p:cNvPr>
          <p:cNvCxnSpPr>
            <a:cxnSpLocks/>
          </p:cNvCxnSpPr>
          <p:nvPr/>
        </p:nvCxnSpPr>
        <p:spPr>
          <a:xfrm flipH="1">
            <a:off x="6584753" y="5314210"/>
            <a:ext cx="5598185" cy="215386"/>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0A8CDE51-D7BF-438A-B3BB-88704452B8BA}"/>
              </a:ext>
            </a:extLst>
          </p:cNvPr>
          <p:cNvSpPr>
            <a:spLocks noChangeAspect="1"/>
          </p:cNvSpPr>
          <p:nvPr/>
        </p:nvSpPr>
        <p:spPr>
          <a:xfrm>
            <a:off x="5911332" y="4467012"/>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grpSp>
        <p:nvGrpSpPr>
          <p:cNvPr id="57" name="Group 56">
            <a:extLst>
              <a:ext uri="{FF2B5EF4-FFF2-40B4-BE49-F238E27FC236}">
                <a16:creationId xmlns:a16="http://schemas.microsoft.com/office/drawing/2014/main" id="{E6AA490F-D165-4807-A866-DD192486E594}"/>
              </a:ext>
            </a:extLst>
          </p:cNvPr>
          <p:cNvGrpSpPr>
            <a:grpSpLocks noChangeAspect="1"/>
          </p:cNvGrpSpPr>
          <p:nvPr/>
        </p:nvGrpSpPr>
        <p:grpSpPr>
          <a:xfrm>
            <a:off x="684601" y="5494573"/>
            <a:ext cx="1422058" cy="1124889"/>
            <a:chOff x="4533802" y="3147168"/>
            <a:chExt cx="2461358" cy="2030621"/>
          </a:xfrm>
        </p:grpSpPr>
        <p:sp>
          <p:nvSpPr>
            <p:cNvPr id="59" name="Rectangle 58">
              <a:extLst>
                <a:ext uri="{FF2B5EF4-FFF2-40B4-BE49-F238E27FC236}">
                  <a16:creationId xmlns:a16="http://schemas.microsoft.com/office/drawing/2014/main" id="{F52B711C-EABC-4492-B451-DDA3115ACA45}"/>
                </a:ext>
              </a:extLst>
            </p:cNvPr>
            <p:cNvSpPr/>
            <p:nvPr/>
          </p:nvSpPr>
          <p:spPr>
            <a:xfrm>
              <a:off x="4652010" y="3246120"/>
              <a:ext cx="2205990"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01EB4754-1405-4FF5-8FD2-11B1F11EC4E4}"/>
                </a:ext>
              </a:extLst>
            </p:cNvPr>
            <p:cNvGrpSpPr/>
            <p:nvPr/>
          </p:nvGrpSpPr>
          <p:grpSpPr>
            <a:xfrm>
              <a:off x="4533802" y="3147168"/>
              <a:ext cx="2461358" cy="2030621"/>
              <a:chOff x="4190902" y="2970084"/>
              <a:chExt cx="2461358" cy="2030621"/>
            </a:xfrm>
          </p:grpSpPr>
          <p:pic>
            <p:nvPicPr>
              <p:cNvPr id="61" name="Picture 60">
                <a:extLst>
                  <a:ext uri="{FF2B5EF4-FFF2-40B4-BE49-F238E27FC236}">
                    <a16:creationId xmlns:a16="http://schemas.microsoft.com/office/drawing/2014/main" id="{7FD7A687-5F02-4A13-878C-8283A40D107F}"/>
                  </a:ext>
                </a:extLst>
              </p:cNvPr>
              <p:cNvPicPr>
                <a:picLocks noChangeAspect="1"/>
              </p:cNvPicPr>
              <p:nvPr/>
            </p:nvPicPr>
            <p:blipFill>
              <a:blip r:embed="rId6"/>
              <a:stretch>
                <a:fillRect/>
              </a:stretch>
            </p:blipFill>
            <p:spPr>
              <a:xfrm>
                <a:off x="4190902" y="2970084"/>
                <a:ext cx="2461358" cy="2030621"/>
              </a:xfrm>
              <a:prstGeom prst="rect">
                <a:avLst/>
              </a:prstGeom>
            </p:spPr>
          </p:pic>
          <p:sp>
            <p:nvSpPr>
              <p:cNvPr id="62" name="TextBox 61">
                <a:extLst>
                  <a:ext uri="{FF2B5EF4-FFF2-40B4-BE49-F238E27FC236}">
                    <a16:creationId xmlns:a16="http://schemas.microsoft.com/office/drawing/2014/main" id="{92382ABD-2213-45CE-AEA9-0C72338773FE}"/>
                  </a:ext>
                </a:extLst>
              </p:cNvPr>
              <p:cNvSpPr txBox="1"/>
              <p:nvPr/>
            </p:nvSpPr>
            <p:spPr>
              <a:xfrm>
                <a:off x="4494466" y="4087191"/>
                <a:ext cx="1897573" cy="777826"/>
              </a:xfrm>
              <a:prstGeom prst="rect">
                <a:avLst/>
              </a:prstGeom>
              <a:noFill/>
            </p:spPr>
            <p:txBody>
              <a:bodyPr wrap="square" rtlCol="0">
                <a:spAutoFit/>
              </a:bodyPr>
              <a:lstStyle/>
              <a:p>
                <a:pPr algn="ctr"/>
                <a:r>
                  <a:rPr lang="en-US" sz="2200" dirty="0">
                    <a:solidFill>
                      <a:schemeClr val="bg1"/>
                    </a:solidFill>
                    <a:latin typeface="Dubai Medium" panose="020B0603030403030204" pitchFamily="34" charset="-78"/>
                    <a:cs typeface="Dubai Medium" panose="020B0603030403030204" pitchFamily="34" charset="-78"/>
                  </a:rPr>
                  <a:t>IMAGE</a:t>
                </a:r>
              </a:p>
            </p:txBody>
          </p:sp>
        </p:grpSp>
      </p:grpSp>
      <p:grpSp>
        <p:nvGrpSpPr>
          <p:cNvPr id="63" name="Group 62">
            <a:extLst>
              <a:ext uri="{FF2B5EF4-FFF2-40B4-BE49-F238E27FC236}">
                <a16:creationId xmlns:a16="http://schemas.microsoft.com/office/drawing/2014/main" id="{10C6D2BD-5A41-40DE-B1F0-E2DD2403DDF8}"/>
              </a:ext>
            </a:extLst>
          </p:cNvPr>
          <p:cNvGrpSpPr/>
          <p:nvPr/>
        </p:nvGrpSpPr>
        <p:grpSpPr>
          <a:xfrm>
            <a:off x="18471" y="3602815"/>
            <a:ext cx="1762077" cy="841294"/>
            <a:chOff x="18471" y="2756169"/>
            <a:chExt cx="1762077" cy="841294"/>
          </a:xfrm>
        </p:grpSpPr>
        <p:sp>
          <p:nvSpPr>
            <p:cNvPr id="64" name="Arrow: Right 63">
              <a:extLst>
                <a:ext uri="{FF2B5EF4-FFF2-40B4-BE49-F238E27FC236}">
                  <a16:creationId xmlns:a16="http://schemas.microsoft.com/office/drawing/2014/main" id="{4E7BF460-0CC4-4C79-AE30-37EC82171F1F}"/>
                </a:ext>
              </a:extLst>
            </p:cNvPr>
            <p:cNvSpPr/>
            <p:nvPr/>
          </p:nvSpPr>
          <p:spPr>
            <a:xfrm>
              <a:off x="142459" y="2756169"/>
              <a:ext cx="1638089" cy="841294"/>
            </a:xfrm>
            <a:prstGeom prst="rightArrow">
              <a:avLst>
                <a:gd name="adj1" fmla="val 57857"/>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94057D23-4695-472E-B32B-2F0CC9D670F1}"/>
                </a:ext>
              </a:extLst>
            </p:cNvPr>
            <p:cNvSpPr txBox="1"/>
            <p:nvPr/>
          </p:nvSpPr>
          <p:spPr>
            <a:xfrm>
              <a:off x="18471" y="2802232"/>
              <a:ext cx="1654850" cy="707886"/>
            </a:xfrm>
            <a:prstGeom prst="rect">
              <a:avLst/>
            </a:prstGeom>
            <a:noFill/>
          </p:spPr>
          <p:txBody>
            <a:bodyPr wrap="square" rtlCol="0">
              <a:spAutoFit/>
            </a:bodyPr>
            <a:lstStyle/>
            <a:p>
              <a:pPr algn="ctr"/>
              <a:r>
                <a:rPr lang="en-US" sz="4000" b="1" dirty="0">
                  <a:solidFill>
                    <a:schemeClr val="bg1"/>
                  </a:solidFill>
                  <a:latin typeface="+mj-lt"/>
                </a:rPr>
                <a:t>Parse</a:t>
              </a:r>
            </a:p>
          </p:txBody>
        </p:sp>
      </p:grpSp>
      <p:grpSp>
        <p:nvGrpSpPr>
          <p:cNvPr id="70" name="Group 69">
            <a:extLst>
              <a:ext uri="{FF2B5EF4-FFF2-40B4-BE49-F238E27FC236}">
                <a16:creationId xmlns:a16="http://schemas.microsoft.com/office/drawing/2014/main" id="{467460E3-4D7A-4C18-B9C9-EC05F10CC795}"/>
              </a:ext>
            </a:extLst>
          </p:cNvPr>
          <p:cNvGrpSpPr/>
          <p:nvPr/>
        </p:nvGrpSpPr>
        <p:grpSpPr>
          <a:xfrm>
            <a:off x="4502448" y="1992140"/>
            <a:ext cx="1991698" cy="843135"/>
            <a:chOff x="4502448" y="1992140"/>
            <a:chExt cx="1991698" cy="843135"/>
          </a:xfrm>
        </p:grpSpPr>
        <p:grpSp>
          <p:nvGrpSpPr>
            <p:cNvPr id="71" name="Group 70">
              <a:extLst>
                <a:ext uri="{FF2B5EF4-FFF2-40B4-BE49-F238E27FC236}">
                  <a16:creationId xmlns:a16="http://schemas.microsoft.com/office/drawing/2014/main" id="{D947DBBE-CB15-446E-B235-C39B0E965F84}"/>
                </a:ext>
              </a:extLst>
            </p:cNvPr>
            <p:cNvGrpSpPr/>
            <p:nvPr/>
          </p:nvGrpSpPr>
          <p:grpSpPr>
            <a:xfrm>
              <a:off x="6011170" y="1992831"/>
              <a:ext cx="482976" cy="842444"/>
              <a:chOff x="5950845" y="2005531"/>
              <a:chExt cx="482976" cy="842444"/>
            </a:xfrm>
          </p:grpSpPr>
          <p:sp>
            <p:nvSpPr>
              <p:cNvPr id="95" name="Left Bracket 94">
                <a:extLst>
                  <a:ext uri="{FF2B5EF4-FFF2-40B4-BE49-F238E27FC236}">
                    <a16:creationId xmlns:a16="http://schemas.microsoft.com/office/drawing/2014/main" id="{D293709E-5CAD-47AA-9D52-3BB1CEA13F99}"/>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Left Bracket 96">
                <a:extLst>
                  <a:ext uri="{FF2B5EF4-FFF2-40B4-BE49-F238E27FC236}">
                    <a16:creationId xmlns:a16="http://schemas.microsoft.com/office/drawing/2014/main" id="{1125976F-4C67-4118-8E31-8E1F1F76E109}"/>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Rectangle 99">
                <a:extLst>
                  <a:ext uri="{FF2B5EF4-FFF2-40B4-BE49-F238E27FC236}">
                    <a16:creationId xmlns:a16="http://schemas.microsoft.com/office/drawing/2014/main" id="{82021042-4745-4C1A-BFC0-2934A4D9BF39}"/>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67DED09-55CA-4203-8806-D8935022C058}"/>
                </a:ext>
              </a:extLst>
            </p:cNvPr>
            <p:cNvGrpSpPr/>
            <p:nvPr/>
          </p:nvGrpSpPr>
          <p:grpSpPr>
            <a:xfrm>
              <a:off x="4502448" y="1992141"/>
              <a:ext cx="482976" cy="842444"/>
              <a:chOff x="5950845" y="2005531"/>
              <a:chExt cx="482976" cy="842444"/>
            </a:xfrm>
          </p:grpSpPr>
          <p:sp>
            <p:nvSpPr>
              <p:cNvPr id="89" name="Left Bracket 88">
                <a:extLst>
                  <a:ext uri="{FF2B5EF4-FFF2-40B4-BE49-F238E27FC236}">
                    <a16:creationId xmlns:a16="http://schemas.microsoft.com/office/drawing/2014/main" id="{1717A39E-416A-4ECD-80C5-9EB246902CF1}"/>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Left Bracket 92">
                <a:extLst>
                  <a:ext uri="{FF2B5EF4-FFF2-40B4-BE49-F238E27FC236}">
                    <a16:creationId xmlns:a16="http://schemas.microsoft.com/office/drawing/2014/main" id="{0698C601-B390-4B0A-A734-ECA3B360F3B2}"/>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Rectangle 93">
                <a:extLst>
                  <a:ext uri="{FF2B5EF4-FFF2-40B4-BE49-F238E27FC236}">
                    <a16:creationId xmlns:a16="http://schemas.microsoft.com/office/drawing/2014/main" id="{54681517-39A1-44AA-81A7-C6D964DE7FC6}"/>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02CE0FEF-0BC3-42D8-955C-81813AA8789A}"/>
                </a:ext>
              </a:extLst>
            </p:cNvPr>
            <p:cNvGrpSpPr/>
            <p:nvPr/>
          </p:nvGrpSpPr>
          <p:grpSpPr>
            <a:xfrm>
              <a:off x="5256809" y="1992140"/>
              <a:ext cx="482976" cy="842444"/>
              <a:chOff x="5950845" y="2005531"/>
              <a:chExt cx="482976" cy="842444"/>
            </a:xfrm>
          </p:grpSpPr>
          <p:sp>
            <p:nvSpPr>
              <p:cNvPr id="74" name="Left Bracket 73">
                <a:extLst>
                  <a:ext uri="{FF2B5EF4-FFF2-40B4-BE49-F238E27FC236}">
                    <a16:creationId xmlns:a16="http://schemas.microsoft.com/office/drawing/2014/main" id="{ED80C48A-E6FD-4EEA-8F53-115D0E8D8655}"/>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Left Bracket 74">
                <a:extLst>
                  <a:ext uri="{FF2B5EF4-FFF2-40B4-BE49-F238E27FC236}">
                    <a16:creationId xmlns:a16="http://schemas.microsoft.com/office/drawing/2014/main" id="{BE278712-EE68-4D3C-942F-76F7678463FB}"/>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Rectangle 87">
                <a:extLst>
                  <a:ext uri="{FF2B5EF4-FFF2-40B4-BE49-F238E27FC236}">
                    <a16:creationId xmlns:a16="http://schemas.microsoft.com/office/drawing/2014/main" id="{C72AA8A5-E349-48B5-BDF0-C651EF036188}"/>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74194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4.07407E-6 L 0.00013 0.07547 " pathEditMode="relative" rAng="0" ptsTypes="AA">
                                      <p:cBhvr>
                                        <p:cTn id="6" dur="2000" fill="hold"/>
                                        <p:tgtEl>
                                          <p:spTgt spid="63"/>
                                        </p:tgtEl>
                                        <p:attrNameLst>
                                          <p:attrName>ppt_x</p:attrName>
                                          <p:attrName>ppt_y</p:attrName>
                                        </p:attrNameLst>
                                      </p:cBhvr>
                                      <p:rCtr x="0" y="377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right)">
                                      <p:cBhvr>
                                        <p:cTn id="21" dur="500"/>
                                        <p:tgtEl>
                                          <p:spTgt spid="5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457C8-02C5-44DC-BB4D-6FCC33BCAB74}"/>
              </a:ext>
            </a:extLst>
          </p:cNvPr>
          <p:cNvSpPr/>
          <p:nvPr/>
        </p:nvSpPr>
        <p:spPr>
          <a:xfrm>
            <a:off x="4414300" y="2658362"/>
            <a:ext cx="2171700" cy="3516807"/>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 name="Picture 114">
            <a:extLst>
              <a:ext uri="{FF2B5EF4-FFF2-40B4-BE49-F238E27FC236}">
                <a16:creationId xmlns:a16="http://schemas.microsoft.com/office/drawing/2014/main" id="{9881A58E-1521-4D21-9842-F7D8417788E5}"/>
              </a:ext>
            </a:extLst>
          </p:cNvPr>
          <p:cNvPicPr>
            <a:picLocks noChangeAspect="1"/>
          </p:cNvPicPr>
          <p:nvPr/>
        </p:nvPicPr>
        <p:blipFill>
          <a:blip r:embed="rId3">
            <a:biLevel thresh="50000"/>
          </a:blip>
          <a:stretch>
            <a:fillRect/>
          </a:stretch>
        </p:blipFill>
        <p:spPr>
          <a:xfrm>
            <a:off x="2179158" y="465980"/>
            <a:ext cx="1647247" cy="2098405"/>
          </a:xfrm>
          <a:prstGeom prst="rect">
            <a:avLst/>
          </a:prstGeom>
        </p:spPr>
      </p:pic>
      <p:sp>
        <p:nvSpPr>
          <p:cNvPr id="32" name="Rectangle 31">
            <a:extLst>
              <a:ext uri="{FF2B5EF4-FFF2-40B4-BE49-F238E27FC236}">
                <a16:creationId xmlns:a16="http://schemas.microsoft.com/office/drawing/2014/main" id="{CC6A9937-365A-439D-85B1-6483D6A45BFB}"/>
              </a:ext>
            </a:extLst>
          </p:cNvPr>
          <p:cNvSpPr/>
          <p:nvPr/>
        </p:nvSpPr>
        <p:spPr>
          <a:xfrm>
            <a:off x="4414299" y="857250"/>
            <a:ext cx="2171700" cy="1311113"/>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2F1358-6976-4A05-A9E4-E429D98A8219}"/>
              </a:ext>
            </a:extLst>
          </p:cNvPr>
          <p:cNvSpPr txBox="1"/>
          <p:nvPr/>
        </p:nvSpPr>
        <p:spPr>
          <a:xfrm>
            <a:off x="4303143" y="6107743"/>
            <a:ext cx="2394009" cy="707886"/>
          </a:xfrm>
          <a:prstGeom prst="rect">
            <a:avLst/>
          </a:prstGeom>
          <a:noFill/>
        </p:spPr>
        <p:txBody>
          <a:bodyPr wrap="square" rtlCol="0">
            <a:spAutoFit/>
          </a:bodyPr>
          <a:lstStyle/>
          <a:p>
            <a:pPr algn="ctr"/>
            <a:r>
              <a:rPr lang="en-US" sz="4000" b="1" dirty="0">
                <a:latin typeface="+mj-lt"/>
              </a:rPr>
              <a:t>Renderer</a:t>
            </a:r>
          </a:p>
        </p:txBody>
      </p:sp>
      <p:sp>
        <p:nvSpPr>
          <p:cNvPr id="10" name="TextBox 9">
            <a:extLst>
              <a:ext uri="{FF2B5EF4-FFF2-40B4-BE49-F238E27FC236}">
                <a16:creationId xmlns:a16="http://schemas.microsoft.com/office/drawing/2014/main" id="{9810EA28-53F3-45A0-8A17-5A1644E4A7F5}"/>
              </a:ext>
            </a:extLst>
          </p:cNvPr>
          <p:cNvSpPr txBox="1"/>
          <p:nvPr/>
        </p:nvSpPr>
        <p:spPr>
          <a:xfrm>
            <a:off x="4221888" y="112037"/>
            <a:ext cx="2556518" cy="707886"/>
          </a:xfrm>
          <a:prstGeom prst="rect">
            <a:avLst/>
          </a:prstGeom>
          <a:noFill/>
        </p:spPr>
        <p:txBody>
          <a:bodyPr wrap="square" rtlCol="0">
            <a:spAutoFit/>
          </a:bodyPr>
          <a:lstStyle/>
          <a:p>
            <a:pPr algn="ctr"/>
            <a:r>
              <a:rPr lang="en-US" sz="4000" b="1" dirty="0">
                <a:latin typeface="+mj-lt"/>
              </a:rPr>
              <a:t>JS Engine</a:t>
            </a:r>
          </a:p>
        </p:txBody>
      </p:sp>
      <p:pic>
        <p:nvPicPr>
          <p:cNvPr id="24" name="Picture 23">
            <a:extLst>
              <a:ext uri="{FF2B5EF4-FFF2-40B4-BE49-F238E27FC236}">
                <a16:creationId xmlns:a16="http://schemas.microsoft.com/office/drawing/2014/main" id="{F5F2BC91-843E-43B6-A6E0-56365F5AC308}"/>
              </a:ext>
            </a:extLst>
          </p:cNvPr>
          <p:cNvPicPr>
            <a:picLocks noChangeAspect="1"/>
          </p:cNvPicPr>
          <p:nvPr/>
        </p:nvPicPr>
        <p:blipFill>
          <a:blip r:embed="rId4"/>
          <a:stretch>
            <a:fillRect/>
          </a:stretch>
        </p:blipFill>
        <p:spPr>
          <a:xfrm>
            <a:off x="2347740" y="5421903"/>
            <a:ext cx="1270230" cy="1270230"/>
          </a:xfrm>
          <a:prstGeom prst="rect">
            <a:avLst/>
          </a:prstGeom>
        </p:spPr>
      </p:pic>
      <p:cxnSp>
        <p:nvCxnSpPr>
          <p:cNvPr id="34" name="Straight Arrow Connector 33">
            <a:extLst>
              <a:ext uri="{FF2B5EF4-FFF2-40B4-BE49-F238E27FC236}">
                <a16:creationId xmlns:a16="http://schemas.microsoft.com/office/drawing/2014/main" id="{7BCE5E07-5CF8-4504-BA4B-5CD90E1A95CB}"/>
              </a:ext>
            </a:extLst>
          </p:cNvPr>
          <p:cNvCxnSpPr>
            <a:cxnSpLocks/>
          </p:cNvCxnSpPr>
          <p:nvPr/>
        </p:nvCxnSpPr>
        <p:spPr>
          <a:xfrm>
            <a:off x="6586812" y="2729768"/>
            <a:ext cx="5605188" cy="324778"/>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6D743D8-FE90-4514-BB9C-7D27EED9251F}"/>
              </a:ext>
            </a:extLst>
          </p:cNvPr>
          <p:cNvCxnSpPr>
            <a:cxnSpLocks/>
          </p:cNvCxnSpPr>
          <p:nvPr/>
        </p:nvCxnSpPr>
        <p:spPr>
          <a:xfrm flipH="1">
            <a:off x="6584753" y="3176816"/>
            <a:ext cx="5598185" cy="25218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B77F6B-595D-49CE-AEBE-84350C54FB99}"/>
              </a:ext>
            </a:extLst>
          </p:cNvPr>
          <p:cNvCxnSpPr>
            <a:cxnSpLocks/>
          </p:cNvCxnSpPr>
          <p:nvPr/>
        </p:nvCxnSpPr>
        <p:spPr>
          <a:xfrm>
            <a:off x="6574124" y="3527909"/>
            <a:ext cx="5617876" cy="498214"/>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A87DB9E-9E66-40E1-A1E0-74A2CAE318F0}"/>
              </a:ext>
            </a:extLst>
          </p:cNvPr>
          <p:cNvCxnSpPr>
            <a:cxnSpLocks/>
          </p:cNvCxnSpPr>
          <p:nvPr/>
        </p:nvCxnSpPr>
        <p:spPr>
          <a:xfrm>
            <a:off x="6574124" y="3745325"/>
            <a:ext cx="5617876" cy="45979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65485BB-EB4D-401E-920E-DB5703D52ED4}"/>
              </a:ext>
            </a:extLst>
          </p:cNvPr>
          <p:cNvCxnSpPr>
            <a:cxnSpLocks/>
          </p:cNvCxnSpPr>
          <p:nvPr/>
        </p:nvCxnSpPr>
        <p:spPr>
          <a:xfrm flipH="1">
            <a:off x="6569813" y="4298547"/>
            <a:ext cx="5613125" cy="241855"/>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F73BF2F-BFA8-43A4-9CC7-90F4558DE39B}"/>
              </a:ext>
            </a:extLst>
          </p:cNvPr>
          <p:cNvCxnSpPr>
            <a:cxnSpLocks/>
          </p:cNvCxnSpPr>
          <p:nvPr/>
        </p:nvCxnSpPr>
        <p:spPr>
          <a:xfrm flipH="1">
            <a:off x="6585999" y="4503803"/>
            <a:ext cx="5596939" cy="271912"/>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33" name="Right Brace 1032">
            <a:extLst>
              <a:ext uri="{FF2B5EF4-FFF2-40B4-BE49-F238E27FC236}">
                <a16:creationId xmlns:a16="http://schemas.microsoft.com/office/drawing/2014/main" id="{1C8121CA-D4FB-412A-9EEE-6030F1F2DC8C}"/>
              </a:ext>
            </a:extLst>
          </p:cNvPr>
          <p:cNvSpPr/>
          <p:nvPr/>
        </p:nvSpPr>
        <p:spPr>
          <a:xfrm>
            <a:off x="3854064" y="301895"/>
            <a:ext cx="290972" cy="2262490"/>
          </a:xfrm>
          <a:prstGeom prst="rightBrace">
            <a:avLst>
              <a:gd name="adj1" fmla="val 8333"/>
              <a:gd name="adj2" fmla="val 5490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ight Brace 79">
            <a:extLst>
              <a:ext uri="{FF2B5EF4-FFF2-40B4-BE49-F238E27FC236}">
                <a16:creationId xmlns:a16="http://schemas.microsoft.com/office/drawing/2014/main" id="{FF3CC714-1634-49BA-8390-BE064829BB49}"/>
              </a:ext>
            </a:extLst>
          </p:cNvPr>
          <p:cNvSpPr/>
          <p:nvPr/>
        </p:nvSpPr>
        <p:spPr>
          <a:xfrm>
            <a:off x="3831204" y="2933208"/>
            <a:ext cx="385847" cy="3724012"/>
          </a:xfrm>
          <a:prstGeom prst="rightBrace">
            <a:avLst>
              <a:gd name="adj1" fmla="val 8333"/>
              <a:gd name="adj2" fmla="val 43963"/>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Rectangle 80">
            <a:extLst>
              <a:ext uri="{FF2B5EF4-FFF2-40B4-BE49-F238E27FC236}">
                <a16:creationId xmlns:a16="http://schemas.microsoft.com/office/drawing/2014/main" id="{367E951B-7BE6-433B-A0FD-6C796D100B26}"/>
              </a:ext>
            </a:extLst>
          </p:cNvPr>
          <p:cNvSpPr/>
          <p:nvPr/>
        </p:nvSpPr>
        <p:spPr>
          <a:xfrm>
            <a:off x="5408684" y="295274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6" name="Rectangle 95">
            <a:extLst>
              <a:ext uri="{FF2B5EF4-FFF2-40B4-BE49-F238E27FC236}">
                <a16:creationId xmlns:a16="http://schemas.microsoft.com/office/drawing/2014/main" id="{2F4AB557-DD26-4299-97D3-11ACFB140143}"/>
              </a:ext>
            </a:extLst>
          </p:cNvPr>
          <p:cNvSpPr/>
          <p:nvPr/>
        </p:nvSpPr>
        <p:spPr>
          <a:xfrm>
            <a:off x="4952465"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042" name="Straight Connector 1041">
            <a:extLst>
              <a:ext uri="{FF2B5EF4-FFF2-40B4-BE49-F238E27FC236}">
                <a16:creationId xmlns:a16="http://schemas.microsoft.com/office/drawing/2014/main" id="{32BCB4EA-DA8B-4864-8EB8-8117ED65BA5B}"/>
              </a:ext>
            </a:extLst>
          </p:cNvPr>
          <p:cNvCxnSpPr>
            <a:endCxn id="96" idx="0"/>
          </p:cNvCxnSpPr>
          <p:nvPr/>
        </p:nvCxnSpPr>
        <p:spPr>
          <a:xfrm flipH="1">
            <a:off x="5113923" y="3239487"/>
            <a:ext cx="294761"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B448770-03E0-4982-A618-2AB0F231B9DA}"/>
              </a:ext>
            </a:extLst>
          </p:cNvPr>
          <p:cNvGrpSpPr/>
          <p:nvPr/>
        </p:nvGrpSpPr>
        <p:grpSpPr>
          <a:xfrm>
            <a:off x="4604881" y="3698691"/>
            <a:ext cx="993414" cy="506579"/>
            <a:chOff x="4604881" y="3698691"/>
            <a:chExt cx="993414" cy="506579"/>
          </a:xfrm>
        </p:grpSpPr>
        <p:sp>
          <p:nvSpPr>
            <p:cNvPr id="98" name="Rectangle 97">
              <a:extLst>
                <a:ext uri="{FF2B5EF4-FFF2-40B4-BE49-F238E27FC236}">
                  <a16:creationId xmlns:a16="http://schemas.microsoft.com/office/drawing/2014/main" id="{82C255F9-B340-451A-8945-1BEAA9342E53}"/>
                </a:ext>
              </a:extLst>
            </p:cNvPr>
            <p:cNvSpPr/>
            <p:nvPr/>
          </p:nvSpPr>
          <p:spPr>
            <a:xfrm>
              <a:off x="4604881"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9" name="Rectangle 98">
              <a:extLst>
                <a:ext uri="{FF2B5EF4-FFF2-40B4-BE49-F238E27FC236}">
                  <a16:creationId xmlns:a16="http://schemas.microsoft.com/office/drawing/2014/main" id="{EE17006B-4AFC-4658-A722-147C021F2DF6}"/>
                </a:ext>
              </a:extLst>
            </p:cNvPr>
            <p:cNvSpPr/>
            <p:nvPr/>
          </p:nvSpPr>
          <p:spPr>
            <a:xfrm>
              <a:off x="5275380"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127" name="Straight Connector 126">
              <a:extLst>
                <a:ext uri="{FF2B5EF4-FFF2-40B4-BE49-F238E27FC236}">
                  <a16:creationId xmlns:a16="http://schemas.microsoft.com/office/drawing/2014/main" id="{1DAFF765-195C-46FB-B9ED-57CAAE8FACF9}"/>
                </a:ext>
              </a:extLst>
            </p:cNvPr>
            <p:cNvCxnSpPr>
              <a:cxnSpLocks/>
              <a:stCxn id="98" idx="0"/>
            </p:cNvCxnSpPr>
            <p:nvPr/>
          </p:nvCxnSpPr>
          <p:spPr>
            <a:xfrm flipV="1">
              <a:off x="4766339" y="3698845"/>
              <a:ext cx="186126"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03C5384-FC7F-4CF7-B57C-E2CCA230243F}"/>
                </a:ext>
              </a:extLst>
            </p:cNvPr>
            <p:cNvCxnSpPr>
              <a:cxnSpLocks/>
              <a:stCxn id="99" idx="0"/>
            </p:cNvCxnSpPr>
            <p:nvPr/>
          </p:nvCxnSpPr>
          <p:spPr>
            <a:xfrm flipH="1" flipV="1">
              <a:off x="5272117" y="3698691"/>
              <a:ext cx="164721" cy="219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DAC822F-DA89-48A7-801D-AEE832D6D523}"/>
              </a:ext>
            </a:extLst>
          </p:cNvPr>
          <p:cNvGrpSpPr/>
          <p:nvPr/>
        </p:nvGrpSpPr>
        <p:grpSpPr>
          <a:xfrm>
            <a:off x="5227112" y="906198"/>
            <a:ext cx="1243093" cy="1052004"/>
            <a:chOff x="5227112" y="982398"/>
            <a:chExt cx="1243093" cy="1052004"/>
          </a:xfrm>
        </p:grpSpPr>
        <p:sp>
          <p:nvSpPr>
            <p:cNvPr id="11" name="Oval 10">
              <a:extLst>
                <a:ext uri="{FF2B5EF4-FFF2-40B4-BE49-F238E27FC236}">
                  <a16:creationId xmlns:a16="http://schemas.microsoft.com/office/drawing/2014/main" id="{1BA0A0F4-430E-4A28-B61E-95E13262EA9E}"/>
                </a:ext>
              </a:extLst>
            </p:cNvPr>
            <p:cNvSpPr>
              <a:spLocks noChangeAspect="1"/>
            </p:cNvSpPr>
            <p:nvPr/>
          </p:nvSpPr>
          <p:spPr>
            <a:xfrm>
              <a:off x="5229660" y="982398"/>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1" name="Oval 110">
              <a:extLst>
                <a:ext uri="{FF2B5EF4-FFF2-40B4-BE49-F238E27FC236}">
                  <a16:creationId xmlns:a16="http://schemas.microsoft.com/office/drawing/2014/main" id="{6DC2FD30-86A5-48A9-8226-D627625C148E}"/>
                </a:ext>
              </a:extLst>
            </p:cNvPr>
            <p:cNvSpPr>
              <a:spLocks noChangeAspect="1"/>
            </p:cNvSpPr>
            <p:nvPr/>
          </p:nvSpPr>
          <p:spPr>
            <a:xfrm>
              <a:off x="5227112" y="13799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2" name="Oval 111">
              <a:extLst>
                <a:ext uri="{FF2B5EF4-FFF2-40B4-BE49-F238E27FC236}">
                  <a16:creationId xmlns:a16="http://schemas.microsoft.com/office/drawing/2014/main" id="{A76D7356-AF6D-4683-8986-AF56B6420317}"/>
                </a:ext>
              </a:extLst>
            </p:cNvPr>
            <p:cNvSpPr>
              <a:spLocks noChangeAspect="1"/>
            </p:cNvSpPr>
            <p:nvPr/>
          </p:nvSpPr>
          <p:spPr>
            <a:xfrm>
              <a:off x="5924603" y="13799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13" name="Oval 112">
              <a:extLst>
                <a:ext uri="{FF2B5EF4-FFF2-40B4-BE49-F238E27FC236}">
                  <a16:creationId xmlns:a16="http://schemas.microsoft.com/office/drawing/2014/main" id="{9F2A16DF-A37F-42CC-89BE-A73746851D3C}"/>
                </a:ext>
              </a:extLst>
            </p:cNvPr>
            <p:cNvSpPr>
              <a:spLocks noChangeAspect="1"/>
            </p:cNvSpPr>
            <p:nvPr/>
          </p:nvSpPr>
          <p:spPr>
            <a:xfrm>
              <a:off x="5227112" y="1774412"/>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cxnSp>
          <p:nvCxnSpPr>
            <p:cNvPr id="155" name="Straight Connector 154">
              <a:extLst>
                <a:ext uri="{FF2B5EF4-FFF2-40B4-BE49-F238E27FC236}">
                  <a16:creationId xmlns:a16="http://schemas.microsoft.com/office/drawing/2014/main" id="{D8023616-4B0F-45E2-8474-EC035EAC0B60}"/>
                </a:ext>
              </a:extLst>
            </p:cNvPr>
            <p:cNvCxnSpPr>
              <a:cxnSpLocks/>
              <a:stCxn id="11" idx="5"/>
              <a:endCxn id="112" idx="0"/>
            </p:cNvCxnSpPr>
            <p:nvPr/>
          </p:nvCxnSpPr>
          <p:spPr>
            <a:xfrm>
              <a:off x="5695360" y="1204313"/>
              <a:ext cx="502044" cy="175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A367A31-F497-4ADB-BCA8-AF1970ADEEF2}"/>
                </a:ext>
              </a:extLst>
            </p:cNvPr>
            <p:cNvCxnSpPr>
              <a:cxnSpLocks/>
              <a:stCxn id="11" idx="4"/>
              <a:endCxn id="111" idx="0"/>
            </p:cNvCxnSpPr>
            <p:nvPr/>
          </p:nvCxnSpPr>
          <p:spPr>
            <a:xfrm flipH="1">
              <a:off x="5499913" y="1242388"/>
              <a:ext cx="2548" cy="1375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E2A10A3-D294-483D-8CFC-48F79A0A5E67}"/>
                </a:ext>
              </a:extLst>
            </p:cNvPr>
            <p:cNvCxnSpPr>
              <a:cxnSpLocks/>
              <a:stCxn id="111" idx="4"/>
              <a:endCxn id="113" idx="0"/>
            </p:cNvCxnSpPr>
            <p:nvPr/>
          </p:nvCxnSpPr>
          <p:spPr>
            <a:xfrm>
              <a:off x="5499913" y="1639891"/>
              <a:ext cx="0" cy="134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55C39DC-942C-4973-807F-926F3B09B75B}"/>
                </a:ext>
              </a:extLst>
            </p:cNvPr>
            <p:cNvCxnSpPr>
              <a:cxnSpLocks/>
              <a:stCxn id="112" idx="4"/>
              <a:endCxn id="113" idx="7"/>
            </p:cNvCxnSpPr>
            <p:nvPr/>
          </p:nvCxnSpPr>
          <p:spPr>
            <a:xfrm flipH="1">
              <a:off x="5692812" y="1639891"/>
              <a:ext cx="504592" cy="172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6B04BBA-C203-4A34-8731-C5C667E5A899}"/>
              </a:ext>
            </a:extLst>
          </p:cNvPr>
          <p:cNvGrpSpPr/>
          <p:nvPr/>
        </p:nvGrpSpPr>
        <p:grpSpPr>
          <a:xfrm>
            <a:off x="8902528" y="611834"/>
            <a:ext cx="3280410" cy="1986097"/>
            <a:chOff x="8902528" y="611834"/>
            <a:chExt cx="3280410" cy="1986097"/>
          </a:xfrm>
        </p:grpSpPr>
        <p:sp>
          <p:nvSpPr>
            <p:cNvPr id="30" name="TextBox 29">
              <a:extLst>
                <a:ext uri="{FF2B5EF4-FFF2-40B4-BE49-F238E27FC236}">
                  <a16:creationId xmlns:a16="http://schemas.microsoft.com/office/drawing/2014/main" id="{01BA6274-19FD-4F3F-ADDA-8F037AD47D0F}"/>
                </a:ext>
              </a:extLst>
            </p:cNvPr>
            <p:cNvSpPr txBox="1"/>
            <p:nvPr/>
          </p:nvSpPr>
          <p:spPr>
            <a:xfrm>
              <a:off x="8902528" y="611834"/>
              <a:ext cx="3280410" cy="707886"/>
            </a:xfrm>
            <a:prstGeom prst="rect">
              <a:avLst/>
            </a:prstGeom>
            <a:noFill/>
          </p:spPr>
          <p:txBody>
            <a:bodyPr wrap="square" rtlCol="0">
              <a:spAutoFit/>
            </a:bodyPr>
            <a:lstStyle/>
            <a:p>
              <a:pPr algn="ctr"/>
              <a:r>
                <a:rPr lang="en-US" sz="4000" b="1" dirty="0">
                  <a:latin typeface="+mj-lt"/>
                </a:rPr>
                <a:t>Web servers</a:t>
              </a:r>
            </a:p>
          </p:txBody>
        </p:sp>
        <p:sp>
          <p:nvSpPr>
            <p:cNvPr id="180" name="Arrow: Down 179">
              <a:extLst>
                <a:ext uri="{FF2B5EF4-FFF2-40B4-BE49-F238E27FC236}">
                  <a16:creationId xmlns:a16="http://schemas.microsoft.com/office/drawing/2014/main" id="{9DEFE413-B972-40CD-A48A-89AAEE94E90D}"/>
                </a:ext>
              </a:extLst>
            </p:cNvPr>
            <p:cNvSpPr/>
            <p:nvPr/>
          </p:nvSpPr>
          <p:spPr>
            <a:xfrm rot="16200000">
              <a:off x="10964805" y="1449883"/>
              <a:ext cx="795818" cy="1500277"/>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820C083B-432F-4388-88EC-94CFDB1DB058}"/>
                </a:ext>
              </a:extLst>
            </p:cNvPr>
            <p:cNvSpPr/>
            <p:nvPr/>
          </p:nvSpPr>
          <p:spPr>
            <a:xfrm>
              <a:off x="10602614" y="1229423"/>
              <a:ext cx="267316" cy="10925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DC675E2C-E45A-43B2-A999-BA38B8EEC086}"/>
              </a:ext>
            </a:extLst>
          </p:cNvPr>
          <p:cNvPicPr>
            <a:picLocks noChangeAspect="1"/>
          </p:cNvPicPr>
          <p:nvPr/>
        </p:nvPicPr>
        <p:blipFill>
          <a:blip r:embed="rId5"/>
          <a:stretch>
            <a:fillRect/>
          </a:stretch>
        </p:blipFill>
        <p:spPr>
          <a:xfrm>
            <a:off x="1901547" y="2857397"/>
            <a:ext cx="1900920" cy="2456813"/>
          </a:xfrm>
          <a:prstGeom prst="rect">
            <a:avLst/>
          </a:prstGeom>
        </p:spPr>
      </p:pic>
      <p:sp>
        <p:nvSpPr>
          <p:cNvPr id="76" name="Rectangle 75">
            <a:extLst>
              <a:ext uri="{FF2B5EF4-FFF2-40B4-BE49-F238E27FC236}">
                <a16:creationId xmlns:a16="http://schemas.microsoft.com/office/drawing/2014/main" id="{BCCCF448-CBE9-4E7F-97D1-407AA941E871}"/>
              </a:ext>
            </a:extLst>
          </p:cNvPr>
          <p:cNvSpPr/>
          <p:nvPr/>
        </p:nvSpPr>
        <p:spPr>
          <a:xfrm>
            <a:off x="5906888" y="3412102"/>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7" name="Rectangle 76">
            <a:extLst>
              <a:ext uri="{FF2B5EF4-FFF2-40B4-BE49-F238E27FC236}">
                <a16:creationId xmlns:a16="http://schemas.microsoft.com/office/drawing/2014/main" id="{6F567D8B-8A57-41D4-9B1F-970A3A3959EF}"/>
              </a:ext>
            </a:extLst>
          </p:cNvPr>
          <p:cNvSpPr/>
          <p:nvPr/>
        </p:nvSpPr>
        <p:spPr>
          <a:xfrm>
            <a:off x="5906888" y="391852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8" name="Rectangle 77">
            <a:extLst>
              <a:ext uri="{FF2B5EF4-FFF2-40B4-BE49-F238E27FC236}">
                <a16:creationId xmlns:a16="http://schemas.microsoft.com/office/drawing/2014/main" id="{535AF8EE-A4FF-4448-B363-AE1ED4A00076}"/>
              </a:ext>
            </a:extLst>
          </p:cNvPr>
          <p:cNvSpPr/>
          <p:nvPr/>
        </p:nvSpPr>
        <p:spPr>
          <a:xfrm>
            <a:off x="5281573" y="445000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79" name="Rectangle 78">
            <a:extLst>
              <a:ext uri="{FF2B5EF4-FFF2-40B4-BE49-F238E27FC236}">
                <a16:creationId xmlns:a16="http://schemas.microsoft.com/office/drawing/2014/main" id="{E5F9B5F2-3449-4460-A914-FCAABB2C0B52}"/>
              </a:ext>
            </a:extLst>
          </p:cNvPr>
          <p:cNvSpPr/>
          <p:nvPr/>
        </p:nvSpPr>
        <p:spPr>
          <a:xfrm>
            <a:off x="5899189" y="4454217"/>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82" name="Straight Connector 81">
            <a:extLst>
              <a:ext uri="{FF2B5EF4-FFF2-40B4-BE49-F238E27FC236}">
                <a16:creationId xmlns:a16="http://schemas.microsoft.com/office/drawing/2014/main" id="{DF886A0D-A970-43E4-90E2-F17233B858E1}"/>
              </a:ext>
            </a:extLst>
          </p:cNvPr>
          <p:cNvCxnSpPr>
            <a:cxnSpLocks/>
            <a:endCxn id="76" idx="0"/>
          </p:cNvCxnSpPr>
          <p:nvPr/>
        </p:nvCxnSpPr>
        <p:spPr>
          <a:xfrm>
            <a:off x="5753006" y="3239487"/>
            <a:ext cx="315340" cy="1726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AF053A1-EB13-4F3F-97B5-E35DEF3C8A96}"/>
              </a:ext>
            </a:extLst>
          </p:cNvPr>
          <p:cNvCxnSpPr>
            <a:cxnSpLocks/>
            <a:stCxn id="77" idx="0"/>
            <a:endCxn id="76" idx="2"/>
          </p:cNvCxnSpPr>
          <p:nvPr/>
        </p:nvCxnSpPr>
        <p:spPr>
          <a:xfrm flipV="1">
            <a:off x="6068346" y="3698845"/>
            <a:ext cx="0" cy="219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6539039-01CF-42F7-8984-21DDD9F7F847}"/>
              </a:ext>
            </a:extLst>
          </p:cNvPr>
          <p:cNvCxnSpPr>
            <a:cxnSpLocks/>
            <a:stCxn id="78" idx="0"/>
          </p:cNvCxnSpPr>
          <p:nvPr/>
        </p:nvCxnSpPr>
        <p:spPr>
          <a:xfrm flipV="1">
            <a:off x="5443031" y="4205116"/>
            <a:ext cx="455346" cy="2448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4811DF1-1786-4A6F-8586-FD5EF16E13AE}"/>
              </a:ext>
            </a:extLst>
          </p:cNvPr>
          <p:cNvCxnSpPr>
            <a:cxnSpLocks/>
            <a:endCxn id="77" idx="2"/>
          </p:cNvCxnSpPr>
          <p:nvPr/>
        </p:nvCxnSpPr>
        <p:spPr>
          <a:xfrm flipV="1">
            <a:off x="6068346" y="4205270"/>
            <a:ext cx="0" cy="2447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FDF8909E-7B17-4694-9DB0-E0F3866EAEBD}"/>
              </a:ext>
            </a:extLst>
          </p:cNvPr>
          <p:cNvSpPr/>
          <p:nvPr/>
        </p:nvSpPr>
        <p:spPr>
          <a:xfrm>
            <a:off x="4604881" y="4450003"/>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87" name="Straight Connector 86">
            <a:extLst>
              <a:ext uri="{FF2B5EF4-FFF2-40B4-BE49-F238E27FC236}">
                <a16:creationId xmlns:a16="http://schemas.microsoft.com/office/drawing/2014/main" id="{F1F6C453-8138-4BE3-8CE5-60194E1D5210}"/>
              </a:ext>
            </a:extLst>
          </p:cNvPr>
          <p:cNvCxnSpPr>
            <a:cxnSpLocks/>
            <a:stCxn id="86" idx="0"/>
          </p:cNvCxnSpPr>
          <p:nvPr/>
        </p:nvCxnSpPr>
        <p:spPr>
          <a:xfrm flipV="1">
            <a:off x="4766339" y="4209481"/>
            <a:ext cx="1140549" cy="240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D7113E0-D0D8-461F-A7F3-D3B4852007C6}"/>
              </a:ext>
            </a:extLst>
          </p:cNvPr>
          <p:cNvSpPr>
            <a:spLocks noChangeAspect="1"/>
          </p:cNvSpPr>
          <p:nvPr/>
        </p:nvSpPr>
        <p:spPr>
          <a:xfrm>
            <a:off x="5295563" y="4462933"/>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92" name="Rectangle 91">
            <a:extLst>
              <a:ext uri="{FF2B5EF4-FFF2-40B4-BE49-F238E27FC236}">
                <a16:creationId xmlns:a16="http://schemas.microsoft.com/office/drawing/2014/main" id="{4F3F93ED-0F8A-4D4C-A602-1576ADB73983}"/>
              </a:ext>
            </a:extLst>
          </p:cNvPr>
          <p:cNvSpPr>
            <a:spLocks noChangeAspect="1"/>
          </p:cNvSpPr>
          <p:nvPr/>
        </p:nvSpPr>
        <p:spPr>
          <a:xfrm>
            <a:off x="5916853" y="3931980"/>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grpSp>
        <p:nvGrpSpPr>
          <p:cNvPr id="6" name="Group 5">
            <a:extLst>
              <a:ext uri="{FF2B5EF4-FFF2-40B4-BE49-F238E27FC236}">
                <a16:creationId xmlns:a16="http://schemas.microsoft.com/office/drawing/2014/main" id="{A9C5EB7C-5BA4-4B81-951A-AC99797B5DE9}"/>
              </a:ext>
            </a:extLst>
          </p:cNvPr>
          <p:cNvGrpSpPr/>
          <p:nvPr/>
        </p:nvGrpSpPr>
        <p:grpSpPr>
          <a:xfrm>
            <a:off x="5896784" y="4740960"/>
            <a:ext cx="322915" cy="523447"/>
            <a:chOff x="5896784" y="4740960"/>
            <a:chExt cx="322915" cy="523447"/>
          </a:xfrm>
        </p:grpSpPr>
        <p:sp>
          <p:nvSpPr>
            <p:cNvPr id="52" name="Rectangle 51">
              <a:extLst>
                <a:ext uri="{FF2B5EF4-FFF2-40B4-BE49-F238E27FC236}">
                  <a16:creationId xmlns:a16="http://schemas.microsoft.com/office/drawing/2014/main" id="{AD9A5737-5A01-46DF-9115-C4C7D1E72F71}"/>
                </a:ext>
              </a:extLst>
            </p:cNvPr>
            <p:cNvSpPr/>
            <p:nvPr/>
          </p:nvSpPr>
          <p:spPr>
            <a:xfrm>
              <a:off x="5896784" y="4977664"/>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53" name="Straight Connector 52">
              <a:extLst>
                <a:ext uri="{FF2B5EF4-FFF2-40B4-BE49-F238E27FC236}">
                  <a16:creationId xmlns:a16="http://schemas.microsoft.com/office/drawing/2014/main" id="{7CA1B1E5-D3B9-4E17-A643-709B32FCFDBF}"/>
                </a:ext>
              </a:extLst>
            </p:cNvPr>
            <p:cNvCxnSpPr>
              <a:cxnSpLocks/>
              <a:stCxn id="52" idx="0"/>
            </p:cNvCxnSpPr>
            <p:nvPr/>
          </p:nvCxnSpPr>
          <p:spPr>
            <a:xfrm flipV="1">
              <a:off x="6058242" y="4740960"/>
              <a:ext cx="2405" cy="2367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0B112087-593C-4C55-B0F0-ABC65EEBE103}"/>
              </a:ext>
            </a:extLst>
          </p:cNvPr>
          <p:cNvCxnSpPr>
            <a:cxnSpLocks/>
          </p:cNvCxnSpPr>
          <p:nvPr/>
        </p:nvCxnSpPr>
        <p:spPr>
          <a:xfrm>
            <a:off x="6569813" y="4884669"/>
            <a:ext cx="5622187" cy="306188"/>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86CA891-EEB7-46FB-854B-9A52D7B4863A}"/>
              </a:ext>
            </a:extLst>
          </p:cNvPr>
          <p:cNvCxnSpPr>
            <a:cxnSpLocks/>
          </p:cNvCxnSpPr>
          <p:nvPr/>
        </p:nvCxnSpPr>
        <p:spPr>
          <a:xfrm flipH="1">
            <a:off x="6584753" y="5314210"/>
            <a:ext cx="5598185" cy="215386"/>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0A8CDE51-D7BF-438A-B3BB-88704452B8BA}"/>
              </a:ext>
            </a:extLst>
          </p:cNvPr>
          <p:cNvSpPr>
            <a:spLocks noChangeAspect="1"/>
          </p:cNvSpPr>
          <p:nvPr/>
        </p:nvSpPr>
        <p:spPr>
          <a:xfrm>
            <a:off x="5911332" y="4467012"/>
            <a:ext cx="298628" cy="265176"/>
          </a:xfrm>
          <a:prstGeom prst="rect">
            <a:avLst/>
          </a:prstGeom>
          <a:solidFill>
            <a:schemeClr val="tx1"/>
          </a:solidFill>
          <a:ln w="4127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grpSp>
        <p:nvGrpSpPr>
          <p:cNvPr id="57" name="Group 56">
            <a:extLst>
              <a:ext uri="{FF2B5EF4-FFF2-40B4-BE49-F238E27FC236}">
                <a16:creationId xmlns:a16="http://schemas.microsoft.com/office/drawing/2014/main" id="{E6AA490F-D165-4807-A866-DD192486E594}"/>
              </a:ext>
            </a:extLst>
          </p:cNvPr>
          <p:cNvGrpSpPr>
            <a:grpSpLocks noChangeAspect="1"/>
          </p:cNvGrpSpPr>
          <p:nvPr/>
        </p:nvGrpSpPr>
        <p:grpSpPr>
          <a:xfrm>
            <a:off x="684601" y="5494573"/>
            <a:ext cx="1422058" cy="1124889"/>
            <a:chOff x="4533802" y="3147168"/>
            <a:chExt cx="2461358" cy="2030621"/>
          </a:xfrm>
        </p:grpSpPr>
        <p:sp>
          <p:nvSpPr>
            <p:cNvPr id="59" name="Rectangle 58">
              <a:extLst>
                <a:ext uri="{FF2B5EF4-FFF2-40B4-BE49-F238E27FC236}">
                  <a16:creationId xmlns:a16="http://schemas.microsoft.com/office/drawing/2014/main" id="{F52B711C-EABC-4492-B451-DDA3115ACA45}"/>
                </a:ext>
              </a:extLst>
            </p:cNvPr>
            <p:cNvSpPr/>
            <p:nvPr/>
          </p:nvSpPr>
          <p:spPr>
            <a:xfrm>
              <a:off x="4652010" y="3246120"/>
              <a:ext cx="2205990"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01EB4754-1405-4FF5-8FD2-11B1F11EC4E4}"/>
                </a:ext>
              </a:extLst>
            </p:cNvPr>
            <p:cNvGrpSpPr/>
            <p:nvPr/>
          </p:nvGrpSpPr>
          <p:grpSpPr>
            <a:xfrm>
              <a:off x="4533802" y="3147168"/>
              <a:ext cx="2461358" cy="2030621"/>
              <a:chOff x="4190902" y="2970084"/>
              <a:chExt cx="2461358" cy="2030621"/>
            </a:xfrm>
          </p:grpSpPr>
          <p:pic>
            <p:nvPicPr>
              <p:cNvPr id="61" name="Picture 60">
                <a:extLst>
                  <a:ext uri="{FF2B5EF4-FFF2-40B4-BE49-F238E27FC236}">
                    <a16:creationId xmlns:a16="http://schemas.microsoft.com/office/drawing/2014/main" id="{7FD7A687-5F02-4A13-878C-8283A40D107F}"/>
                  </a:ext>
                </a:extLst>
              </p:cNvPr>
              <p:cNvPicPr>
                <a:picLocks noChangeAspect="1"/>
              </p:cNvPicPr>
              <p:nvPr/>
            </p:nvPicPr>
            <p:blipFill>
              <a:blip r:embed="rId6"/>
              <a:stretch>
                <a:fillRect/>
              </a:stretch>
            </p:blipFill>
            <p:spPr>
              <a:xfrm>
                <a:off x="4190902" y="2970084"/>
                <a:ext cx="2461358" cy="2030621"/>
              </a:xfrm>
              <a:prstGeom prst="rect">
                <a:avLst/>
              </a:prstGeom>
            </p:spPr>
          </p:pic>
          <p:sp>
            <p:nvSpPr>
              <p:cNvPr id="62" name="TextBox 61">
                <a:extLst>
                  <a:ext uri="{FF2B5EF4-FFF2-40B4-BE49-F238E27FC236}">
                    <a16:creationId xmlns:a16="http://schemas.microsoft.com/office/drawing/2014/main" id="{92382ABD-2213-45CE-AEA9-0C72338773FE}"/>
                  </a:ext>
                </a:extLst>
              </p:cNvPr>
              <p:cNvSpPr txBox="1"/>
              <p:nvPr/>
            </p:nvSpPr>
            <p:spPr>
              <a:xfrm>
                <a:off x="4494466" y="4087191"/>
                <a:ext cx="1897573" cy="777826"/>
              </a:xfrm>
              <a:prstGeom prst="rect">
                <a:avLst/>
              </a:prstGeom>
              <a:noFill/>
            </p:spPr>
            <p:txBody>
              <a:bodyPr wrap="square" rtlCol="0">
                <a:spAutoFit/>
              </a:bodyPr>
              <a:lstStyle/>
              <a:p>
                <a:pPr algn="ctr"/>
                <a:r>
                  <a:rPr lang="en-US" sz="2200" dirty="0">
                    <a:solidFill>
                      <a:schemeClr val="bg1"/>
                    </a:solidFill>
                    <a:latin typeface="Dubai Medium" panose="020B0603030403030204" pitchFamily="34" charset="-78"/>
                    <a:cs typeface="Dubai Medium" panose="020B0603030403030204" pitchFamily="34" charset="-78"/>
                  </a:rPr>
                  <a:t>IMAGE</a:t>
                </a:r>
              </a:p>
            </p:txBody>
          </p:sp>
        </p:grpSp>
      </p:grpSp>
      <p:grpSp>
        <p:nvGrpSpPr>
          <p:cNvPr id="8" name="Group 7">
            <a:extLst>
              <a:ext uri="{FF2B5EF4-FFF2-40B4-BE49-F238E27FC236}">
                <a16:creationId xmlns:a16="http://schemas.microsoft.com/office/drawing/2014/main" id="{43533501-7804-4662-8445-FA5F4334A79C}"/>
              </a:ext>
            </a:extLst>
          </p:cNvPr>
          <p:cNvGrpSpPr/>
          <p:nvPr/>
        </p:nvGrpSpPr>
        <p:grpSpPr>
          <a:xfrm>
            <a:off x="4599946" y="4736747"/>
            <a:ext cx="1006800" cy="1060616"/>
            <a:chOff x="4599946" y="4736747"/>
            <a:chExt cx="1006800" cy="1060616"/>
          </a:xfrm>
        </p:grpSpPr>
        <p:sp>
          <p:nvSpPr>
            <p:cNvPr id="63" name="Rectangle 62">
              <a:extLst>
                <a:ext uri="{FF2B5EF4-FFF2-40B4-BE49-F238E27FC236}">
                  <a16:creationId xmlns:a16="http://schemas.microsoft.com/office/drawing/2014/main" id="{9C2C3247-AFCF-41B8-923B-E67C415353F5}"/>
                </a:ext>
              </a:extLst>
            </p:cNvPr>
            <p:cNvSpPr/>
            <p:nvPr/>
          </p:nvSpPr>
          <p:spPr>
            <a:xfrm>
              <a:off x="5283831" y="4978476"/>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64" name="Rectangle 63">
              <a:extLst>
                <a:ext uri="{FF2B5EF4-FFF2-40B4-BE49-F238E27FC236}">
                  <a16:creationId xmlns:a16="http://schemas.microsoft.com/office/drawing/2014/main" id="{89888265-46F1-4513-8761-80ED136597FC}"/>
                </a:ext>
              </a:extLst>
            </p:cNvPr>
            <p:cNvSpPr/>
            <p:nvPr/>
          </p:nvSpPr>
          <p:spPr>
            <a:xfrm>
              <a:off x="5283830" y="5510159"/>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65" name="Rectangle 64">
              <a:extLst>
                <a:ext uri="{FF2B5EF4-FFF2-40B4-BE49-F238E27FC236}">
                  <a16:creationId xmlns:a16="http://schemas.microsoft.com/office/drawing/2014/main" id="{D7FD0DF7-CDC2-40AC-9137-2C972B83A4D5}"/>
                </a:ext>
              </a:extLst>
            </p:cNvPr>
            <p:cNvSpPr/>
            <p:nvPr/>
          </p:nvSpPr>
          <p:spPr>
            <a:xfrm>
              <a:off x="4599946" y="5510620"/>
              <a:ext cx="322915" cy="286743"/>
            </a:xfrm>
            <a:prstGeom prst="rect">
              <a:avLst/>
            </a:prstGeom>
            <a:solidFill>
              <a:schemeClr val="tx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cxnSp>
          <p:nvCxnSpPr>
            <p:cNvPr id="70" name="Straight Connector 69">
              <a:extLst>
                <a:ext uri="{FF2B5EF4-FFF2-40B4-BE49-F238E27FC236}">
                  <a16:creationId xmlns:a16="http://schemas.microsoft.com/office/drawing/2014/main" id="{7E75A789-98AA-4D1F-B8C9-60F3B976FE75}"/>
                </a:ext>
              </a:extLst>
            </p:cNvPr>
            <p:cNvCxnSpPr>
              <a:cxnSpLocks/>
              <a:stCxn id="64" idx="0"/>
              <a:endCxn id="63" idx="2"/>
            </p:cNvCxnSpPr>
            <p:nvPr/>
          </p:nvCxnSpPr>
          <p:spPr>
            <a:xfrm flipV="1">
              <a:off x="5445288" y="5265219"/>
              <a:ext cx="1" cy="24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CEE6A5-17A1-407C-BECE-78E92609DDFC}"/>
                </a:ext>
              </a:extLst>
            </p:cNvPr>
            <p:cNvCxnSpPr>
              <a:cxnSpLocks/>
              <a:stCxn id="65" idx="0"/>
            </p:cNvCxnSpPr>
            <p:nvPr/>
          </p:nvCxnSpPr>
          <p:spPr>
            <a:xfrm flipV="1">
              <a:off x="4761404" y="5264408"/>
              <a:ext cx="520170" cy="246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B311506-7FD4-4CCF-ADD2-3340FD0FFD8E}"/>
                </a:ext>
              </a:extLst>
            </p:cNvPr>
            <p:cNvCxnSpPr>
              <a:cxnSpLocks/>
            </p:cNvCxnSpPr>
            <p:nvPr/>
          </p:nvCxnSpPr>
          <p:spPr>
            <a:xfrm flipH="1" flipV="1">
              <a:off x="5443031" y="4736747"/>
              <a:ext cx="2258" cy="2417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a:extLst>
              <a:ext uri="{FF2B5EF4-FFF2-40B4-BE49-F238E27FC236}">
                <a16:creationId xmlns:a16="http://schemas.microsoft.com/office/drawing/2014/main" id="{F46FF9A6-34CE-47C5-A51C-CCD6A34FA58C}"/>
              </a:ext>
            </a:extLst>
          </p:cNvPr>
          <p:cNvCxnSpPr>
            <a:cxnSpLocks/>
          </p:cNvCxnSpPr>
          <p:nvPr/>
        </p:nvCxnSpPr>
        <p:spPr>
          <a:xfrm>
            <a:off x="6584752" y="5643896"/>
            <a:ext cx="5598186" cy="106291"/>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1835900-E6F5-434D-AD31-463A850712F9}"/>
              </a:ext>
            </a:extLst>
          </p:cNvPr>
          <p:cNvCxnSpPr>
            <a:cxnSpLocks/>
          </p:cNvCxnSpPr>
          <p:nvPr/>
        </p:nvCxnSpPr>
        <p:spPr>
          <a:xfrm flipH="1">
            <a:off x="6584753" y="5864562"/>
            <a:ext cx="5607247" cy="260729"/>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20DEE634-E8C5-41BE-91B6-FEE7DC38CB09}"/>
              </a:ext>
            </a:extLst>
          </p:cNvPr>
          <p:cNvPicPr>
            <a:picLocks noChangeAspect="1"/>
          </p:cNvPicPr>
          <p:nvPr/>
        </p:nvPicPr>
        <p:blipFill>
          <a:blip r:embed="rId3">
            <a:biLevel thresh="50000"/>
          </a:blip>
          <a:stretch>
            <a:fillRect/>
          </a:stretch>
        </p:blipFill>
        <p:spPr>
          <a:xfrm>
            <a:off x="1909895" y="267605"/>
            <a:ext cx="1647247" cy="2098405"/>
          </a:xfrm>
          <a:prstGeom prst="rect">
            <a:avLst/>
          </a:prstGeom>
        </p:spPr>
      </p:pic>
      <p:sp>
        <p:nvSpPr>
          <p:cNvPr id="88" name="Oval 87">
            <a:extLst>
              <a:ext uri="{FF2B5EF4-FFF2-40B4-BE49-F238E27FC236}">
                <a16:creationId xmlns:a16="http://schemas.microsoft.com/office/drawing/2014/main" id="{DE6DE299-3B7B-4CC5-A490-7FEF823BC4E8}"/>
              </a:ext>
            </a:extLst>
          </p:cNvPr>
          <p:cNvSpPr>
            <a:spLocks noChangeAspect="1"/>
          </p:cNvSpPr>
          <p:nvPr/>
        </p:nvSpPr>
        <p:spPr>
          <a:xfrm>
            <a:off x="4527073" y="1303701"/>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9" name="Oval 88">
            <a:extLst>
              <a:ext uri="{FF2B5EF4-FFF2-40B4-BE49-F238E27FC236}">
                <a16:creationId xmlns:a16="http://schemas.microsoft.com/office/drawing/2014/main" id="{E75EC3CF-1CE0-4B17-B994-6F440E6AB41E}"/>
              </a:ext>
            </a:extLst>
          </p:cNvPr>
          <p:cNvSpPr>
            <a:spLocks noChangeAspect="1"/>
          </p:cNvSpPr>
          <p:nvPr/>
        </p:nvSpPr>
        <p:spPr>
          <a:xfrm>
            <a:off x="5929979" y="1696787"/>
            <a:ext cx="545602" cy="259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cxnSp>
        <p:nvCxnSpPr>
          <p:cNvPr id="93" name="Straight Connector 92">
            <a:extLst>
              <a:ext uri="{FF2B5EF4-FFF2-40B4-BE49-F238E27FC236}">
                <a16:creationId xmlns:a16="http://schemas.microsoft.com/office/drawing/2014/main" id="{A5F491D9-4EBA-4EA1-B44B-830442BC335C}"/>
              </a:ext>
            </a:extLst>
          </p:cNvPr>
          <p:cNvCxnSpPr>
            <a:cxnSpLocks/>
            <a:endCxn id="88" idx="0"/>
          </p:cNvCxnSpPr>
          <p:nvPr/>
        </p:nvCxnSpPr>
        <p:spPr>
          <a:xfrm flipH="1">
            <a:off x="4799874" y="1128113"/>
            <a:ext cx="509688" cy="175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F3BA0DE-4A04-42EC-B8B7-62AA2592C11A}"/>
              </a:ext>
            </a:extLst>
          </p:cNvPr>
          <p:cNvCxnSpPr>
            <a:cxnSpLocks/>
            <a:stCxn id="89" idx="2"/>
            <a:endCxn id="113" idx="6"/>
          </p:cNvCxnSpPr>
          <p:nvPr/>
        </p:nvCxnSpPr>
        <p:spPr>
          <a:xfrm flipH="1">
            <a:off x="5772714" y="1826782"/>
            <a:ext cx="157265" cy="1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5B378A6E-F46D-4F3B-97FE-6976D73BC8BA}"/>
              </a:ext>
            </a:extLst>
          </p:cNvPr>
          <p:cNvGrpSpPr/>
          <p:nvPr/>
        </p:nvGrpSpPr>
        <p:grpSpPr>
          <a:xfrm>
            <a:off x="18471" y="4117165"/>
            <a:ext cx="1762077" cy="841294"/>
            <a:chOff x="18471" y="2756169"/>
            <a:chExt cx="1762077" cy="841294"/>
          </a:xfrm>
        </p:grpSpPr>
        <p:sp>
          <p:nvSpPr>
            <p:cNvPr id="97" name="Arrow: Right 96">
              <a:extLst>
                <a:ext uri="{FF2B5EF4-FFF2-40B4-BE49-F238E27FC236}">
                  <a16:creationId xmlns:a16="http://schemas.microsoft.com/office/drawing/2014/main" id="{FE8B2663-0C83-43CD-A1B5-32FAB72FA5C5}"/>
                </a:ext>
              </a:extLst>
            </p:cNvPr>
            <p:cNvSpPr/>
            <p:nvPr/>
          </p:nvSpPr>
          <p:spPr>
            <a:xfrm>
              <a:off x="142459" y="2756169"/>
              <a:ext cx="1638089" cy="841294"/>
            </a:xfrm>
            <a:prstGeom prst="rightArrow">
              <a:avLst>
                <a:gd name="adj1" fmla="val 57857"/>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6972C162-E658-4BE9-B47C-821CE3860C5A}"/>
                </a:ext>
              </a:extLst>
            </p:cNvPr>
            <p:cNvSpPr txBox="1"/>
            <p:nvPr/>
          </p:nvSpPr>
          <p:spPr>
            <a:xfrm>
              <a:off x="18471" y="2802232"/>
              <a:ext cx="1654850" cy="707886"/>
            </a:xfrm>
            <a:prstGeom prst="rect">
              <a:avLst/>
            </a:prstGeom>
            <a:noFill/>
          </p:spPr>
          <p:txBody>
            <a:bodyPr wrap="square" rtlCol="0">
              <a:spAutoFit/>
            </a:bodyPr>
            <a:lstStyle/>
            <a:p>
              <a:pPr algn="ctr"/>
              <a:r>
                <a:rPr lang="en-US" sz="4000" b="1" dirty="0">
                  <a:solidFill>
                    <a:schemeClr val="bg1"/>
                  </a:solidFill>
                  <a:latin typeface="+mj-lt"/>
                </a:rPr>
                <a:t>Parse</a:t>
              </a:r>
            </a:p>
          </p:txBody>
        </p:sp>
      </p:grpSp>
      <p:grpSp>
        <p:nvGrpSpPr>
          <p:cNvPr id="102" name="Group 101">
            <a:extLst>
              <a:ext uri="{FF2B5EF4-FFF2-40B4-BE49-F238E27FC236}">
                <a16:creationId xmlns:a16="http://schemas.microsoft.com/office/drawing/2014/main" id="{7DF3BE97-EC0E-415F-BE8F-A0C5E6FD1133}"/>
              </a:ext>
            </a:extLst>
          </p:cNvPr>
          <p:cNvGrpSpPr/>
          <p:nvPr/>
        </p:nvGrpSpPr>
        <p:grpSpPr>
          <a:xfrm>
            <a:off x="4502448" y="1992140"/>
            <a:ext cx="1991698" cy="843135"/>
            <a:chOff x="4502448" y="1992140"/>
            <a:chExt cx="1991698" cy="843135"/>
          </a:xfrm>
        </p:grpSpPr>
        <p:grpSp>
          <p:nvGrpSpPr>
            <p:cNvPr id="103" name="Group 102">
              <a:extLst>
                <a:ext uri="{FF2B5EF4-FFF2-40B4-BE49-F238E27FC236}">
                  <a16:creationId xmlns:a16="http://schemas.microsoft.com/office/drawing/2014/main" id="{849E7B2A-9AF9-4852-AD08-FE492848B0F5}"/>
                </a:ext>
              </a:extLst>
            </p:cNvPr>
            <p:cNvGrpSpPr/>
            <p:nvPr/>
          </p:nvGrpSpPr>
          <p:grpSpPr>
            <a:xfrm>
              <a:off x="6011170" y="1992831"/>
              <a:ext cx="482976" cy="842444"/>
              <a:chOff x="5950845" y="2005531"/>
              <a:chExt cx="482976" cy="842444"/>
            </a:xfrm>
          </p:grpSpPr>
          <p:sp>
            <p:nvSpPr>
              <p:cNvPr id="116" name="Left Bracket 115">
                <a:extLst>
                  <a:ext uri="{FF2B5EF4-FFF2-40B4-BE49-F238E27FC236}">
                    <a16:creationId xmlns:a16="http://schemas.microsoft.com/office/drawing/2014/main" id="{014C4ED4-A103-4093-9201-BAD449405938}"/>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Left Bracket 116">
                <a:extLst>
                  <a:ext uri="{FF2B5EF4-FFF2-40B4-BE49-F238E27FC236}">
                    <a16:creationId xmlns:a16="http://schemas.microsoft.com/office/drawing/2014/main" id="{61DAC7EF-F76F-4120-B387-64809F05EC39}"/>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Rectangle 117">
                <a:extLst>
                  <a:ext uri="{FF2B5EF4-FFF2-40B4-BE49-F238E27FC236}">
                    <a16:creationId xmlns:a16="http://schemas.microsoft.com/office/drawing/2014/main" id="{9A7EA3BE-7594-4A5A-9B75-C20BBD3B106A}"/>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6C9BA1E0-F9AF-440C-95F5-ED9209F7153A}"/>
                </a:ext>
              </a:extLst>
            </p:cNvPr>
            <p:cNvGrpSpPr/>
            <p:nvPr/>
          </p:nvGrpSpPr>
          <p:grpSpPr>
            <a:xfrm>
              <a:off x="4502448" y="1992141"/>
              <a:ext cx="482976" cy="842444"/>
              <a:chOff x="5950845" y="2005531"/>
              <a:chExt cx="482976" cy="842444"/>
            </a:xfrm>
          </p:grpSpPr>
          <p:sp>
            <p:nvSpPr>
              <p:cNvPr id="109" name="Left Bracket 108">
                <a:extLst>
                  <a:ext uri="{FF2B5EF4-FFF2-40B4-BE49-F238E27FC236}">
                    <a16:creationId xmlns:a16="http://schemas.microsoft.com/office/drawing/2014/main" id="{38EFD292-3667-4B01-B855-1DF2CD3D061C}"/>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Left Bracket 109">
                <a:extLst>
                  <a:ext uri="{FF2B5EF4-FFF2-40B4-BE49-F238E27FC236}">
                    <a16:creationId xmlns:a16="http://schemas.microsoft.com/office/drawing/2014/main" id="{CA319617-CA22-4E5B-BDCF-2543772C853D}"/>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ectangle 113">
                <a:extLst>
                  <a:ext uri="{FF2B5EF4-FFF2-40B4-BE49-F238E27FC236}">
                    <a16:creationId xmlns:a16="http://schemas.microsoft.com/office/drawing/2014/main" id="{A358FF83-B6F2-4B95-AD15-07634BCC8A69}"/>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74E4F82A-ECC1-4BA5-87B5-F5F6A0311195}"/>
                </a:ext>
              </a:extLst>
            </p:cNvPr>
            <p:cNvGrpSpPr/>
            <p:nvPr/>
          </p:nvGrpSpPr>
          <p:grpSpPr>
            <a:xfrm>
              <a:off x="5256809" y="1992140"/>
              <a:ext cx="482976" cy="842444"/>
              <a:chOff x="5950845" y="2005531"/>
              <a:chExt cx="482976" cy="842444"/>
            </a:xfrm>
          </p:grpSpPr>
          <p:sp>
            <p:nvSpPr>
              <p:cNvPr id="106" name="Left Bracket 105">
                <a:extLst>
                  <a:ext uri="{FF2B5EF4-FFF2-40B4-BE49-F238E27FC236}">
                    <a16:creationId xmlns:a16="http://schemas.microsoft.com/office/drawing/2014/main" id="{8CA16C9B-2E5B-4C3A-9EED-C7075D88EB2E}"/>
                  </a:ext>
                </a:extLst>
              </p:cNvPr>
              <p:cNvSpPr/>
              <p:nvPr/>
            </p:nvSpPr>
            <p:spPr>
              <a:xfrm>
                <a:off x="6278452" y="2005532"/>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Left Bracket 106">
                <a:extLst>
                  <a:ext uri="{FF2B5EF4-FFF2-40B4-BE49-F238E27FC236}">
                    <a16:creationId xmlns:a16="http://schemas.microsoft.com/office/drawing/2014/main" id="{475A75D5-DC5C-4F8D-B32F-9E5C6F34B11E}"/>
                  </a:ext>
                </a:extLst>
              </p:cNvPr>
              <p:cNvSpPr/>
              <p:nvPr/>
            </p:nvSpPr>
            <p:spPr>
              <a:xfrm flipH="1">
                <a:off x="5950845" y="2005531"/>
                <a:ext cx="155369" cy="842443"/>
              </a:xfrm>
              <a:prstGeom prst="leftBracket">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Rectangle 107">
                <a:extLst>
                  <a:ext uri="{FF2B5EF4-FFF2-40B4-BE49-F238E27FC236}">
                    <a16:creationId xmlns:a16="http://schemas.microsoft.com/office/drawing/2014/main" id="{F40FAD4D-47E9-4470-BE5F-E02B73E5679C}"/>
                  </a:ext>
                </a:extLst>
              </p:cNvPr>
              <p:cNvSpPr/>
              <p:nvPr/>
            </p:nvSpPr>
            <p:spPr>
              <a:xfrm>
                <a:off x="6127750" y="2005531"/>
                <a:ext cx="130624" cy="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8029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4.07407E-6 L 0.00013 0.07547 " pathEditMode="relative" rAng="0" ptsTypes="AA">
                                      <p:cBhvr>
                                        <p:cTn id="6" dur="2000" fill="hold"/>
                                        <p:tgtEl>
                                          <p:spTgt spid="95"/>
                                        </p:tgtEl>
                                        <p:attrNameLst>
                                          <p:attrName>ppt_x</p:attrName>
                                          <p:attrName>ppt_y</p:attrName>
                                        </p:attrNameLst>
                                      </p:cBhvr>
                                      <p:rCtr x="0" y="3773"/>
                                    </p:animMotion>
                                  </p:childTnLst>
                                </p:cTn>
                              </p:par>
                              <p:par>
                                <p:cTn id="7" presetID="10"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500"/>
                                        <p:tgtEl>
                                          <p:spTgt spid="7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wipe(right)">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down)">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88"/>
                                        </p:tgtEl>
                                        <p:attrNameLst>
                                          <p:attrName>style.visibility</p:attrName>
                                        </p:attrNameLst>
                                      </p:cBhvr>
                                      <p:to>
                                        <p:strVal val="visible"/>
                                      </p:to>
                                    </p:set>
                                    <p:anim calcmode="lin" valueType="num">
                                      <p:cBhvr>
                                        <p:cTn id="28" dur="500" fill="hold"/>
                                        <p:tgtEl>
                                          <p:spTgt spid="88"/>
                                        </p:tgtEl>
                                        <p:attrNameLst>
                                          <p:attrName>ppt_w</p:attrName>
                                        </p:attrNameLst>
                                      </p:cBhvr>
                                      <p:tavLst>
                                        <p:tav tm="0">
                                          <p:val>
                                            <p:fltVal val="0"/>
                                          </p:val>
                                        </p:tav>
                                        <p:tav tm="100000">
                                          <p:val>
                                            <p:strVal val="#ppt_w"/>
                                          </p:val>
                                        </p:tav>
                                      </p:tavLst>
                                    </p:anim>
                                    <p:anim calcmode="lin" valueType="num">
                                      <p:cBhvr>
                                        <p:cTn id="29" dur="500" fill="hold"/>
                                        <p:tgtEl>
                                          <p:spTgt spid="88"/>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93"/>
                                        </p:tgtEl>
                                        <p:attrNameLst>
                                          <p:attrName>style.visibility</p:attrName>
                                        </p:attrNameLst>
                                      </p:cBhvr>
                                      <p:to>
                                        <p:strVal val="visible"/>
                                      </p:to>
                                    </p:set>
                                    <p:anim calcmode="lin" valueType="num">
                                      <p:cBhvr>
                                        <p:cTn id="36" dur="500" fill="hold"/>
                                        <p:tgtEl>
                                          <p:spTgt spid="93"/>
                                        </p:tgtEl>
                                        <p:attrNameLst>
                                          <p:attrName>ppt_w</p:attrName>
                                        </p:attrNameLst>
                                      </p:cBhvr>
                                      <p:tavLst>
                                        <p:tav tm="0">
                                          <p:val>
                                            <p:fltVal val="0"/>
                                          </p:val>
                                        </p:tav>
                                        <p:tav tm="100000">
                                          <p:val>
                                            <p:strVal val="#ppt_w"/>
                                          </p:val>
                                        </p:tav>
                                      </p:tavLst>
                                    </p:anim>
                                    <p:anim calcmode="lin" valueType="num">
                                      <p:cBhvr>
                                        <p:cTn id="37" dur="500" fill="hold"/>
                                        <p:tgtEl>
                                          <p:spTgt spid="93"/>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6" presetClass="emph" presetSubtype="0" repeatCount="4000" fill="hold" grpId="1" nodeType="afterEffect">
                                  <p:stCondLst>
                                    <p:cond delay="0"/>
                                  </p:stCondLst>
                                  <p:childTnLst>
                                    <p:animEffect transition="out" filter="fade">
                                      <p:cBhvr>
                                        <p:cTn id="44" dur="500" tmFilter="0, 0; .2, .5; .8, .5; 1, 0"/>
                                        <p:tgtEl>
                                          <p:spTgt spid="88"/>
                                        </p:tgtEl>
                                      </p:cBhvr>
                                    </p:animEffect>
                                    <p:animScale>
                                      <p:cBhvr>
                                        <p:cTn id="45" dur="250" autoRev="1" fill="hold"/>
                                        <p:tgtEl>
                                          <p:spTgt spid="88"/>
                                        </p:tgtEl>
                                      </p:cBhvr>
                                      <p:by x="105000" y="105000"/>
                                    </p:animScale>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89"/>
                                        </p:tgtEl>
                                      </p:cBhvr>
                                    </p:animEffect>
                                    <p:animScale>
                                      <p:cBhvr>
                                        <p:cTn id="48" dur="250" autoRev="1" fill="hold"/>
                                        <p:tgtEl>
                                          <p:spTgt spid="89"/>
                                        </p:tgtEl>
                                      </p:cBhvr>
                                      <p:by x="105000" y="105000"/>
                                    </p:animScale>
                                  </p:childTnLst>
                                </p:cTn>
                              </p:par>
                              <p:par>
                                <p:cTn id="49" presetID="24" presetClass="emph" presetSubtype="0" repeatCount="4000" fill="remove" grpId="2" nodeType="withEffect">
                                  <p:stCondLst>
                                    <p:cond delay="0"/>
                                  </p:stCondLst>
                                  <p:childTnLst>
                                    <p:animClr clrSpc="hsl" dir="cw">
                                      <p:cBhvr override="childStyle">
                                        <p:cTn id="50" dur="500" fill="hold"/>
                                        <p:tgtEl>
                                          <p:spTgt spid="88"/>
                                        </p:tgtEl>
                                        <p:attrNameLst>
                                          <p:attrName>style.color</p:attrName>
                                        </p:attrNameLst>
                                      </p:cBhvr>
                                      <p:by>
                                        <p:hsl h="0" s="-12549" l="-25098"/>
                                      </p:by>
                                    </p:animClr>
                                    <p:animClr clrSpc="hsl" dir="cw">
                                      <p:cBhvr>
                                        <p:cTn id="51" dur="500" fill="hold"/>
                                        <p:tgtEl>
                                          <p:spTgt spid="88"/>
                                        </p:tgtEl>
                                        <p:attrNameLst>
                                          <p:attrName>fillcolor</p:attrName>
                                        </p:attrNameLst>
                                      </p:cBhvr>
                                      <p:by>
                                        <p:hsl h="0" s="-12549" l="-25098"/>
                                      </p:by>
                                    </p:animClr>
                                    <p:animClr clrSpc="hsl" dir="cw">
                                      <p:cBhvr>
                                        <p:cTn id="52" dur="500" fill="hold"/>
                                        <p:tgtEl>
                                          <p:spTgt spid="88"/>
                                        </p:tgtEl>
                                        <p:attrNameLst>
                                          <p:attrName>stroke.color</p:attrName>
                                        </p:attrNameLst>
                                      </p:cBhvr>
                                      <p:by>
                                        <p:hsl h="0" s="-12549" l="-25098"/>
                                      </p:by>
                                    </p:animClr>
                                    <p:set>
                                      <p:cBhvr>
                                        <p:cTn id="53" dur="500" fill="hold"/>
                                        <p:tgtEl>
                                          <p:spTgt spid="88"/>
                                        </p:tgtEl>
                                        <p:attrNameLst>
                                          <p:attrName>fill.type</p:attrName>
                                        </p:attrNameLst>
                                      </p:cBhvr>
                                      <p:to>
                                        <p:strVal val="solid"/>
                                      </p:to>
                                    </p:set>
                                  </p:childTnLst>
                                </p:cTn>
                              </p:par>
                              <p:par>
                                <p:cTn id="54" presetID="24" presetClass="emph" presetSubtype="0" repeatCount="4000" fill="remove" grpId="2" nodeType="withEffect">
                                  <p:stCondLst>
                                    <p:cond delay="0"/>
                                  </p:stCondLst>
                                  <p:childTnLst>
                                    <p:animClr clrSpc="hsl" dir="cw">
                                      <p:cBhvr override="childStyle">
                                        <p:cTn id="55" dur="500" fill="hold"/>
                                        <p:tgtEl>
                                          <p:spTgt spid="89"/>
                                        </p:tgtEl>
                                        <p:attrNameLst>
                                          <p:attrName>style.color</p:attrName>
                                        </p:attrNameLst>
                                      </p:cBhvr>
                                      <p:by>
                                        <p:hsl h="0" s="-12549" l="-25098"/>
                                      </p:by>
                                    </p:animClr>
                                    <p:animClr clrSpc="hsl" dir="cw">
                                      <p:cBhvr>
                                        <p:cTn id="56" dur="500" fill="hold"/>
                                        <p:tgtEl>
                                          <p:spTgt spid="89"/>
                                        </p:tgtEl>
                                        <p:attrNameLst>
                                          <p:attrName>fillcolor</p:attrName>
                                        </p:attrNameLst>
                                      </p:cBhvr>
                                      <p:by>
                                        <p:hsl h="0" s="-12549" l="-25098"/>
                                      </p:by>
                                    </p:animClr>
                                    <p:animClr clrSpc="hsl" dir="cw">
                                      <p:cBhvr>
                                        <p:cTn id="57" dur="500" fill="hold"/>
                                        <p:tgtEl>
                                          <p:spTgt spid="89"/>
                                        </p:tgtEl>
                                        <p:attrNameLst>
                                          <p:attrName>stroke.color</p:attrName>
                                        </p:attrNameLst>
                                      </p:cBhvr>
                                      <p:by>
                                        <p:hsl h="0" s="-12549" l="-25098"/>
                                      </p:by>
                                    </p:animClr>
                                    <p:set>
                                      <p:cBhvr>
                                        <p:cTn id="58" dur="500" fill="hold"/>
                                        <p:tgtEl>
                                          <p:spTgt spid="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P spid="88" grpId="2" animBg="1"/>
      <p:bldP spid="89" grpId="0" animBg="1"/>
      <p:bldP spid="89" grpId="1" animBg="1"/>
      <p:bldP spid="89"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A980-81D6-DB4E-6BD6-97FCA0AAD54E}"/>
              </a:ext>
            </a:extLst>
          </p:cNvPr>
          <p:cNvSpPr>
            <a:spLocks noGrp="1"/>
          </p:cNvSpPr>
          <p:nvPr>
            <p:ph type="title"/>
          </p:nvPr>
        </p:nvSpPr>
        <p:spPr>
          <a:xfrm>
            <a:off x="838200" y="365125"/>
            <a:ext cx="10515600" cy="850217"/>
          </a:xfrm>
        </p:spPr>
        <p:txBody>
          <a:bodyPr/>
          <a:lstStyle/>
          <a:p>
            <a:r>
              <a:rPr lang="en-US" dirty="0"/>
              <a:t>How Many Threads Should I Have?	</a:t>
            </a:r>
          </a:p>
        </p:txBody>
      </p:sp>
      <p:sp>
        <p:nvSpPr>
          <p:cNvPr id="4" name="Content Placeholder 2">
            <a:extLst>
              <a:ext uri="{FF2B5EF4-FFF2-40B4-BE49-F238E27FC236}">
                <a16:creationId xmlns:a16="http://schemas.microsoft.com/office/drawing/2014/main" id="{BC324362-2850-1773-C424-415A1A16FD46}"/>
              </a:ext>
            </a:extLst>
          </p:cNvPr>
          <p:cNvSpPr>
            <a:spLocks noGrp="1"/>
          </p:cNvSpPr>
          <p:nvPr>
            <p:ph idx="1"/>
          </p:nvPr>
        </p:nvSpPr>
        <p:spPr>
          <a:xfrm>
            <a:off x="838199" y="1319513"/>
            <a:ext cx="11025852" cy="5173361"/>
          </a:xfrm>
        </p:spPr>
        <p:txBody>
          <a:bodyPr>
            <a:normAutofit/>
          </a:bodyPr>
          <a:lstStyle/>
          <a:p>
            <a:r>
              <a:rPr lang="en-US" dirty="0"/>
              <a:t>If a program is </a:t>
            </a:r>
            <a:r>
              <a:rPr lang="en-US" b="1" i="1" dirty="0"/>
              <a:t>frequently CPU-bound</a:t>
            </a:r>
            <a:r>
              <a:rPr lang="en-US" dirty="0"/>
              <a:t> and </a:t>
            </a:r>
            <a:r>
              <a:rPr lang="en-US" b="1" i="1" dirty="0"/>
              <a:t>can be decomposed into parallel computations</a:t>
            </a:r>
            <a:r>
              <a:rPr lang="en-US" dirty="0"/>
              <a:t>, then using threads is a good idea!</a:t>
            </a:r>
          </a:p>
          <a:p>
            <a:pPr lvl="1"/>
            <a:r>
              <a:rPr lang="en-US" dirty="0"/>
              <a:t>Suppose that a program defines </a:t>
            </a:r>
            <a:r>
              <a:rPr lang="en-US" dirty="0">
                <a:latin typeface="Lucida Console" panose="020B0609040504020204" pitchFamily="49" charset="0"/>
              </a:rPr>
              <a:t>T</a:t>
            </a:r>
            <a:r>
              <a:rPr lang="en-US" dirty="0"/>
              <a:t> threads and runs on a machine with </a:t>
            </a:r>
            <a:r>
              <a:rPr lang="en-US" dirty="0">
                <a:latin typeface="Lucida Console" panose="020B0609040504020204" pitchFamily="49" charset="0"/>
              </a:rPr>
              <a:t>C</a:t>
            </a:r>
            <a:r>
              <a:rPr lang="en-US" dirty="0"/>
              <a:t> cores</a:t>
            </a:r>
          </a:p>
          <a:p>
            <a:pPr lvl="1"/>
            <a:r>
              <a:rPr lang="en-US" dirty="0"/>
              <a:t>At any given time, at most </a:t>
            </a:r>
            <a:r>
              <a:rPr lang="en-US" dirty="0">
                <a:latin typeface="Lucida Console" panose="020B0609040504020204" pitchFamily="49" charset="0"/>
              </a:rPr>
              <a:t>C</a:t>
            </a:r>
            <a:r>
              <a:rPr lang="en-US" dirty="0"/>
              <a:t> threads can run in parallel</a:t>
            </a:r>
          </a:p>
          <a:p>
            <a:pPr lvl="1"/>
            <a:r>
              <a:rPr lang="en-US" dirty="0"/>
              <a:t>If all of the threads in the program are </a:t>
            </a:r>
            <a:r>
              <a:rPr lang="en-US" i="1" dirty="0"/>
              <a:t>completely</a:t>
            </a:r>
            <a:r>
              <a:rPr lang="en-US" dirty="0"/>
              <a:t> CPU-bound, there is no performance advantage to setting </a:t>
            </a:r>
            <a:r>
              <a:rPr lang="en-US" dirty="0">
                <a:latin typeface="Lucida Console" panose="020B0609040504020204" pitchFamily="49" charset="0"/>
              </a:rPr>
              <a:t>T &gt; C</a:t>
            </a:r>
            <a:r>
              <a:rPr lang="en-US" dirty="0"/>
              <a:t>: the maximum amount of parallelism is already being extracted with </a:t>
            </a:r>
            <a:r>
              <a:rPr lang="en-US" dirty="0">
                <a:latin typeface="Lucida Console" panose="020B0609040504020204" pitchFamily="49" charset="0"/>
              </a:rPr>
              <a:t>T == C</a:t>
            </a:r>
          </a:p>
          <a:p>
            <a:pPr lvl="1"/>
            <a:r>
              <a:rPr lang="en-US" dirty="0"/>
              <a:t>If the threads are only </a:t>
            </a:r>
            <a:r>
              <a:rPr lang="en-US" i="1" dirty="0"/>
              <a:t>mostly</a:t>
            </a:r>
            <a:r>
              <a:rPr lang="en-US" dirty="0"/>
              <a:t> CPU-bound, setting </a:t>
            </a:r>
            <a:r>
              <a:rPr lang="en-US" dirty="0">
                <a:latin typeface="Lucida Console" panose="020B0609040504020204" pitchFamily="49" charset="0"/>
              </a:rPr>
              <a:t>T = C + Ɛ</a:t>
            </a:r>
            <a:r>
              <a:rPr lang="en-US" dirty="0"/>
              <a:t> for some small </a:t>
            </a:r>
            <a:r>
              <a:rPr lang="en-US" dirty="0">
                <a:latin typeface="Lucida Console" panose="020B0609040504020204" pitchFamily="49" charset="0"/>
              </a:rPr>
              <a:t>Ɛ</a:t>
            </a:r>
            <a:r>
              <a:rPr lang="en-US" dirty="0"/>
              <a:t> is helpful: if a thread does block on IO, another thread is ready to leverage the yielded CPU</a:t>
            </a:r>
          </a:p>
          <a:p>
            <a:r>
              <a:rPr lang="en-US" dirty="0"/>
              <a:t>The formulas above are true for a single-core machine (</a:t>
            </a:r>
            <a:r>
              <a:rPr lang="en-US" dirty="0">
                <a:latin typeface="Lucida Console" panose="020B0609040504020204" pitchFamily="49" charset="0"/>
              </a:rPr>
              <a:t>C == 1</a:t>
            </a:r>
            <a:r>
              <a:rPr lang="en-US" dirty="0"/>
              <a:t>) too!</a:t>
            </a:r>
          </a:p>
          <a:p>
            <a:r>
              <a:rPr lang="en-US" dirty="0"/>
              <a:t>But what if a program is frequently IO-bound?</a:t>
            </a:r>
          </a:p>
        </p:txBody>
      </p:sp>
    </p:spTree>
    <p:extLst>
      <p:ext uri="{BB962C8B-B14F-4D97-AF65-F5344CB8AC3E}">
        <p14:creationId xmlns:p14="http://schemas.microsoft.com/office/powerpoint/2010/main" val="414409564"/>
      </p:ext>
    </p:extLst>
  </p:cSld>
  <p:clrMapOvr>
    <a:masterClrMapping/>
  </p:clrMapOvr>
  <p:transition spd="slow">
    <p:push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2DFE1B-A809-318F-82C7-CC376906107A}"/>
              </a:ext>
            </a:extLst>
          </p:cNvPr>
          <p:cNvSpPr/>
          <p:nvPr/>
        </p:nvSpPr>
        <p:spPr>
          <a:xfrm>
            <a:off x="7718810" y="1034192"/>
            <a:ext cx="4399884" cy="3274919"/>
          </a:xfrm>
          <a:prstGeom prst="rect">
            <a:avLst/>
          </a:prstGeom>
          <a:solidFill>
            <a:schemeClr val="bg1">
              <a:lumMod val="9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EA980-81D6-DB4E-6BD6-97FCA0AAD54E}"/>
              </a:ext>
            </a:extLst>
          </p:cNvPr>
          <p:cNvSpPr>
            <a:spLocks noGrp="1"/>
          </p:cNvSpPr>
          <p:nvPr>
            <p:ph type="title"/>
          </p:nvPr>
        </p:nvSpPr>
        <p:spPr>
          <a:xfrm>
            <a:off x="838200" y="365125"/>
            <a:ext cx="10515600" cy="850217"/>
          </a:xfrm>
        </p:spPr>
        <p:txBody>
          <a:bodyPr/>
          <a:lstStyle/>
          <a:p>
            <a:r>
              <a:rPr lang="en-US" dirty="0"/>
              <a:t>How Many Threads Should I Have?	</a:t>
            </a:r>
          </a:p>
        </p:txBody>
      </p:sp>
      <p:sp>
        <p:nvSpPr>
          <p:cNvPr id="4" name="Content Placeholder 2">
            <a:extLst>
              <a:ext uri="{FF2B5EF4-FFF2-40B4-BE49-F238E27FC236}">
                <a16:creationId xmlns:a16="http://schemas.microsoft.com/office/drawing/2014/main" id="{BC324362-2850-1773-C424-415A1A16FD46}"/>
              </a:ext>
            </a:extLst>
          </p:cNvPr>
          <p:cNvSpPr>
            <a:spLocks noGrp="1"/>
          </p:cNvSpPr>
          <p:nvPr>
            <p:ph idx="1"/>
          </p:nvPr>
        </p:nvSpPr>
        <p:spPr>
          <a:xfrm>
            <a:off x="-57875" y="1215342"/>
            <a:ext cx="7905509" cy="5497974"/>
          </a:xfrm>
        </p:spPr>
        <p:txBody>
          <a:bodyPr>
            <a:normAutofit fontScale="92500" lnSpcReduction="10000"/>
          </a:bodyPr>
          <a:lstStyle/>
          <a:p>
            <a:r>
              <a:rPr lang="en-US" dirty="0"/>
              <a:t>For an </a:t>
            </a:r>
            <a:r>
              <a:rPr lang="en-US" b="1" i="1" dirty="0"/>
              <a:t>IO-bound program</a:t>
            </a:r>
            <a:r>
              <a:rPr lang="en-US" dirty="0"/>
              <a:t>, using threads may still be helpful to simplify program design</a:t>
            </a:r>
          </a:p>
          <a:p>
            <a:pPr lvl="1"/>
            <a:r>
              <a:rPr lang="en-US" dirty="0"/>
              <a:t>Ex: In a word processor, one thread can read keyboard input, another thread can draw characters on the screen, and another thread can do spell-checking</a:t>
            </a:r>
          </a:p>
          <a:p>
            <a:pPr lvl="1"/>
            <a:r>
              <a:rPr lang="en-US" dirty="0"/>
              <a:t>Ex: In an IO library, one thread can handle synchronous app requests while another does prefetching</a:t>
            </a:r>
          </a:p>
          <a:p>
            <a:r>
              <a:rPr lang="en-US" dirty="0"/>
              <a:t>Alternatively, a process can use a single thread but issue multiple non-blocking IOs in parallel</a:t>
            </a:r>
          </a:p>
          <a:p>
            <a:pPr lvl="1"/>
            <a:r>
              <a:rPr lang="en-US" dirty="0"/>
              <a:t>The process has a map that associates each IO request with the associated action (i.e., the </a:t>
            </a:r>
            <a:r>
              <a:rPr lang="en-US" b="1" i="1" dirty="0"/>
              <a:t>event handler</a:t>
            </a:r>
            <a:r>
              <a:rPr lang="en-US" dirty="0"/>
              <a:t>) that should be performed with the IO completes</a:t>
            </a:r>
          </a:p>
          <a:p>
            <a:pPr lvl="1"/>
            <a:r>
              <a:rPr lang="en-US" dirty="0"/>
              <a:t>The process uses system calls like </a:t>
            </a:r>
            <a:r>
              <a:rPr lang="en-US" sz="2200" dirty="0" err="1">
                <a:latin typeface="Lucida Console" panose="020B0609040504020204" pitchFamily="49" charset="0"/>
              </a:rPr>
              <a:t>epoll</a:t>
            </a:r>
            <a:r>
              <a:rPr lang="en-US" sz="2200" dirty="0">
                <a:latin typeface="Lucida Console" panose="020B0609040504020204" pitchFamily="49" charset="0"/>
              </a:rPr>
              <a:t>()</a:t>
            </a:r>
            <a:r>
              <a:rPr lang="en-US" dirty="0"/>
              <a:t> to iteratively:</a:t>
            </a:r>
          </a:p>
          <a:p>
            <a:pPr lvl="2"/>
            <a:r>
              <a:rPr lang="en-US" dirty="0"/>
              <a:t>Block on a set of file descriptors that have asynchronous IOs pending</a:t>
            </a:r>
          </a:p>
          <a:p>
            <a:pPr lvl="2"/>
            <a:r>
              <a:rPr lang="en-US" dirty="0"/>
              <a:t>Get woken up when a subset of those file descriptors have finished their IOs; the system call informs the application of that subset</a:t>
            </a:r>
          </a:p>
          <a:p>
            <a:pPr lvl="1"/>
            <a:endParaRPr lang="en-US" dirty="0"/>
          </a:p>
        </p:txBody>
      </p:sp>
      <p:grpSp>
        <p:nvGrpSpPr>
          <p:cNvPr id="16" name="Group 15">
            <a:extLst>
              <a:ext uri="{FF2B5EF4-FFF2-40B4-BE49-F238E27FC236}">
                <a16:creationId xmlns:a16="http://schemas.microsoft.com/office/drawing/2014/main" id="{6B1343D4-BEA9-F1C9-E3F4-2AD7B9643EA8}"/>
              </a:ext>
            </a:extLst>
          </p:cNvPr>
          <p:cNvGrpSpPr/>
          <p:nvPr/>
        </p:nvGrpSpPr>
        <p:grpSpPr>
          <a:xfrm>
            <a:off x="10482628" y="1173305"/>
            <a:ext cx="1794076" cy="2135035"/>
            <a:chOff x="10482628" y="1575094"/>
            <a:chExt cx="1794076" cy="2135035"/>
          </a:xfrm>
        </p:grpSpPr>
        <p:sp>
          <p:nvSpPr>
            <p:cNvPr id="10" name="TextBox 9">
              <a:extLst>
                <a:ext uri="{FF2B5EF4-FFF2-40B4-BE49-F238E27FC236}">
                  <a16:creationId xmlns:a16="http://schemas.microsoft.com/office/drawing/2014/main" id="{058604AE-1A28-E591-0CA2-A58E1DA79D7F}"/>
                </a:ext>
              </a:extLst>
            </p:cNvPr>
            <p:cNvSpPr txBox="1"/>
            <p:nvPr/>
          </p:nvSpPr>
          <p:spPr>
            <a:xfrm>
              <a:off x="10482628" y="1575094"/>
              <a:ext cx="1794076" cy="632545"/>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Thread-private spellcheck dictionary</a:t>
              </a:r>
            </a:p>
          </p:txBody>
        </p:sp>
        <p:pic>
          <p:nvPicPr>
            <p:cNvPr id="22" name="Picture 21">
              <a:extLst>
                <a:ext uri="{FF2B5EF4-FFF2-40B4-BE49-F238E27FC236}">
                  <a16:creationId xmlns:a16="http://schemas.microsoft.com/office/drawing/2014/main" id="{0DA03F1D-48AB-D7CD-66BE-FA022DC4F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00190">
              <a:off x="11035379" y="2949987"/>
              <a:ext cx="760142" cy="760142"/>
            </a:xfrm>
            <a:prstGeom prst="rect">
              <a:avLst/>
            </a:prstGeom>
          </p:spPr>
        </p:pic>
        <p:pic>
          <p:nvPicPr>
            <p:cNvPr id="27" name="Picture 26">
              <a:extLst>
                <a:ext uri="{FF2B5EF4-FFF2-40B4-BE49-F238E27FC236}">
                  <a16:creationId xmlns:a16="http://schemas.microsoft.com/office/drawing/2014/main" id="{0E45E90C-036C-E542-C05D-7C769EE42400}"/>
                </a:ext>
              </a:extLst>
            </p:cNvPr>
            <p:cNvPicPr>
              <a:picLocks noChangeAspect="1"/>
            </p:cNvPicPr>
            <p:nvPr/>
          </p:nvPicPr>
          <p:blipFill rotWithShape="1">
            <a:blip r:embed="rId4">
              <a:extLst>
                <a:ext uri="{28A0092B-C50C-407E-A947-70E740481C1C}">
                  <a14:useLocalDpi xmlns:a14="http://schemas.microsoft.com/office/drawing/2010/main" val="0"/>
                </a:ext>
              </a:extLst>
            </a:blip>
            <a:srcRect l="30827" t="14214" r="31080" b="14228"/>
            <a:stretch/>
          </p:blipFill>
          <p:spPr>
            <a:xfrm>
              <a:off x="11104921" y="2146373"/>
              <a:ext cx="621058" cy="777763"/>
            </a:xfrm>
            <a:prstGeom prst="rect">
              <a:avLst/>
            </a:prstGeom>
          </p:spPr>
        </p:pic>
      </p:grpSp>
      <p:grpSp>
        <p:nvGrpSpPr>
          <p:cNvPr id="23" name="Group 22">
            <a:extLst>
              <a:ext uri="{FF2B5EF4-FFF2-40B4-BE49-F238E27FC236}">
                <a16:creationId xmlns:a16="http://schemas.microsoft.com/office/drawing/2014/main" id="{139EB4C4-E5F0-ABD5-3432-5304402F522A}"/>
              </a:ext>
            </a:extLst>
          </p:cNvPr>
          <p:cNvGrpSpPr/>
          <p:nvPr/>
        </p:nvGrpSpPr>
        <p:grpSpPr>
          <a:xfrm>
            <a:off x="7773987" y="1669161"/>
            <a:ext cx="1738372" cy="2238683"/>
            <a:chOff x="7773987" y="2070950"/>
            <a:chExt cx="1738372" cy="2238683"/>
          </a:xfrm>
        </p:grpSpPr>
        <p:pic>
          <p:nvPicPr>
            <p:cNvPr id="15" name="Picture 14">
              <a:extLst>
                <a:ext uri="{FF2B5EF4-FFF2-40B4-BE49-F238E27FC236}">
                  <a16:creationId xmlns:a16="http://schemas.microsoft.com/office/drawing/2014/main" id="{F76F517F-5BA4-BC9F-8C84-00E582BA4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00190">
              <a:off x="8175034" y="2946708"/>
              <a:ext cx="760142" cy="760142"/>
            </a:xfrm>
            <a:prstGeom prst="rect">
              <a:avLst/>
            </a:prstGeom>
          </p:spPr>
        </p:pic>
        <p:cxnSp>
          <p:nvCxnSpPr>
            <p:cNvPr id="8" name="Straight Connector 7">
              <a:extLst>
                <a:ext uri="{FF2B5EF4-FFF2-40B4-BE49-F238E27FC236}">
                  <a16:creationId xmlns:a16="http://schemas.microsoft.com/office/drawing/2014/main" id="{934762E5-7AD4-E0BA-4CDE-3D72683F6955}"/>
                </a:ext>
              </a:extLst>
            </p:cNvPr>
            <p:cNvCxnSpPr>
              <a:cxnSpLocks/>
            </p:cNvCxnSpPr>
            <p:nvPr/>
          </p:nvCxnSpPr>
          <p:spPr>
            <a:xfrm>
              <a:off x="8555105" y="3641767"/>
              <a:ext cx="0" cy="222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93C794B-B83F-065F-C96C-1898B0667CCE}"/>
                </a:ext>
              </a:extLst>
            </p:cNvPr>
            <p:cNvPicPr>
              <a:picLocks noChangeAspect="1"/>
            </p:cNvPicPr>
            <p:nvPr/>
          </p:nvPicPr>
          <p:blipFill rotWithShape="1">
            <a:blip r:embed="rId5"/>
            <a:srcRect l="5295" t="28983" r="24198" b="6503"/>
            <a:stretch/>
          </p:blipFill>
          <p:spPr>
            <a:xfrm>
              <a:off x="7979928" y="3813781"/>
              <a:ext cx="1130847" cy="495852"/>
            </a:xfrm>
            <a:prstGeom prst="rect">
              <a:avLst/>
            </a:prstGeom>
          </p:spPr>
        </p:pic>
        <p:grpSp>
          <p:nvGrpSpPr>
            <p:cNvPr id="33" name="Group 32">
              <a:extLst>
                <a:ext uri="{FF2B5EF4-FFF2-40B4-BE49-F238E27FC236}">
                  <a16:creationId xmlns:a16="http://schemas.microsoft.com/office/drawing/2014/main" id="{7F9808DD-60E0-D149-81BD-1B46292E0A15}"/>
                </a:ext>
              </a:extLst>
            </p:cNvPr>
            <p:cNvGrpSpPr/>
            <p:nvPr/>
          </p:nvGrpSpPr>
          <p:grpSpPr>
            <a:xfrm>
              <a:off x="7773987" y="2070950"/>
              <a:ext cx="1738372" cy="825995"/>
              <a:chOff x="9058438" y="2287844"/>
              <a:chExt cx="1738372" cy="825995"/>
            </a:xfrm>
          </p:grpSpPr>
          <p:pic>
            <p:nvPicPr>
              <p:cNvPr id="11" name="Picture 10">
                <a:extLst>
                  <a:ext uri="{FF2B5EF4-FFF2-40B4-BE49-F238E27FC236}">
                    <a16:creationId xmlns:a16="http://schemas.microsoft.com/office/drawing/2014/main" id="{41773DCF-3613-ABB4-C99B-108FE9D5E821}"/>
                  </a:ext>
                </a:extLst>
              </p:cNvPr>
              <p:cNvPicPr>
                <a:picLocks noChangeAspect="1"/>
              </p:cNvPicPr>
              <p:nvPr/>
            </p:nvPicPr>
            <p:blipFill>
              <a:blip r:embed="rId6"/>
              <a:stretch>
                <a:fillRect/>
              </a:stretch>
            </p:blipFill>
            <p:spPr>
              <a:xfrm>
                <a:off x="9058438" y="2640236"/>
                <a:ext cx="376572" cy="467773"/>
              </a:xfrm>
              <a:prstGeom prst="rect">
                <a:avLst/>
              </a:prstGeom>
            </p:spPr>
          </p:pic>
          <p:pic>
            <p:nvPicPr>
              <p:cNvPr id="31" name="Picture 30">
                <a:extLst>
                  <a:ext uri="{FF2B5EF4-FFF2-40B4-BE49-F238E27FC236}">
                    <a16:creationId xmlns:a16="http://schemas.microsoft.com/office/drawing/2014/main" id="{062CACC7-09EB-F95A-40E9-0C8D803949EA}"/>
                  </a:ext>
                </a:extLst>
              </p:cNvPr>
              <p:cNvPicPr>
                <a:picLocks noChangeAspect="1"/>
              </p:cNvPicPr>
              <p:nvPr/>
            </p:nvPicPr>
            <p:blipFill>
              <a:blip r:embed="rId7"/>
              <a:stretch>
                <a:fillRect/>
              </a:stretch>
            </p:blipFill>
            <p:spPr>
              <a:xfrm>
                <a:off x="9446460" y="2873494"/>
                <a:ext cx="1154605" cy="240345"/>
              </a:xfrm>
              <a:prstGeom prst="rect">
                <a:avLst/>
              </a:prstGeom>
            </p:spPr>
          </p:pic>
          <p:sp>
            <p:nvSpPr>
              <p:cNvPr id="32" name="TextBox 31">
                <a:extLst>
                  <a:ext uri="{FF2B5EF4-FFF2-40B4-BE49-F238E27FC236}">
                    <a16:creationId xmlns:a16="http://schemas.microsoft.com/office/drawing/2014/main" id="{9F10FD70-3261-DB6F-E797-751474F5518C}"/>
                  </a:ext>
                </a:extLst>
              </p:cNvPr>
              <p:cNvSpPr txBox="1"/>
              <p:nvPr/>
            </p:nvSpPr>
            <p:spPr>
              <a:xfrm>
                <a:off x="9158232" y="2287844"/>
                <a:ext cx="1638578" cy="632545"/>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Shared char buffer + spell corrections</a:t>
                </a:r>
              </a:p>
            </p:txBody>
          </p:sp>
        </p:grpSp>
        <p:cxnSp>
          <p:nvCxnSpPr>
            <p:cNvPr id="5" name="Straight Arrow Connector 4">
              <a:extLst>
                <a:ext uri="{FF2B5EF4-FFF2-40B4-BE49-F238E27FC236}">
                  <a16:creationId xmlns:a16="http://schemas.microsoft.com/office/drawing/2014/main" id="{6C1E0637-7683-7A0D-0119-639F1DF84729}"/>
                </a:ext>
              </a:extLst>
            </p:cNvPr>
            <p:cNvCxnSpPr>
              <a:cxnSpLocks/>
            </p:cNvCxnSpPr>
            <p:nvPr/>
          </p:nvCxnSpPr>
          <p:spPr>
            <a:xfrm flipV="1">
              <a:off x="8868884" y="2856453"/>
              <a:ext cx="95" cy="1474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EBBC4F5-17FF-A44E-3551-207F5F106021}"/>
                </a:ext>
              </a:extLst>
            </p:cNvPr>
            <p:cNvCxnSpPr>
              <a:cxnSpLocks/>
            </p:cNvCxnSpPr>
            <p:nvPr/>
          </p:nvCxnSpPr>
          <p:spPr>
            <a:xfrm flipV="1">
              <a:off x="8305421" y="2854795"/>
              <a:ext cx="95" cy="1474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8A9A588-CDCE-1484-E4E5-ABAE9A9700EF}"/>
                </a:ext>
              </a:extLst>
            </p:cNvPr>
            <p:cNvCxnSpPr>
              <a:cxnSpLocks/>
            </p:cNvCxnSpPr>
            <p:nvPr/>
          </p:nvCxnSpPr>
          <p:spPr>
            <a:xfrm flipV="1">
              <a:off x="8708823" y="2852580"/>
              <a:ext cx="95" cy="1474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2430302-FECA-777F-FAAE-93F9B7E58A73}"/>
              </a:ext>
            </a:extLst>
          </p:cNvPr>
          <p:cNvGrpSpPr/>
          <p:nvPr/>
        </p:nvGrpSpPr>
        <p:grpSpPr>
          <a:xfrm>
            <a:off x="9023213" y="1291575"/>
            <a:ext cx="1794076" cy="2916277"/>
            <a:chOff x="9023213" y="1693364"/>
            <a:chExt cx="1794076" cy="2916277"/>
          </a:xfrm>
        </p:grpSpPr>
        <p:pic>
          <p:nvPicPr>
            <p:cNvPr id="21" name="Picture 20">
              <a:extLst>
                <a:ext uri="{FF2B5EF4-FFF2-40B4-BE49-F238E27FC236}">
                  <a16:creationId xmlns:a16="http://schemas.microsoft.com/office/drawing/2014/main" id="{0B8F7F95-DC38-1032-0396-476C8D208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00190">
              <a:off x="9622566" y="2946707"/>
              <a:ext cx="760142" cy="760142"/>
            </a:xfrm>
            <a:prstGeom prst="rect">
              <a:avLst/>
            </a:prstGeom>
          </p:spPr>
        </p:pic>
        <p:cxnSp>
          <p:nvCxnSpPr>
            <p:cNvPr id="25" name="Straight Connector 24">
              <a:extLst>
                <a:ext uri="{FF2B5EF4-FFF2-40B4-BE49-F238E27FC236}">
                  <a16:creationId xmlns:a16="http://schemas.microsoft.com/office/drawing/2014/main" id="{CFB2600D-A0E1-7142-7A30-225B39D2DCAD}"/>
                </a:ext>
              </a:extLst>
            </p:cNvPr>
            <p:cNvCxnSpPr>
              <a:cxnSpLocks/>
            </p:cNvCxnSpPr>
            <p:nvPr/>
          </p:nvCxnSpPr>
          <p:spPr>
            <a:xfrm>
              <a:off x="10022056" y="3641767"/>
              <a:ext cx="0" cy="222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5FCE5E7-6CCD-1044-1038-2DDBC25C2D51}"/>
                </a:ext>
              </a:extLst>
            </p:cNvPr>
            <p:cNvSpPr txBox="1"/>
            <p:nvPr/>
          </p:nvSpPr>
          <p:spPr>
            <a:xfrm>
              <a:off x="9023213" y="1693364"/>
              <a:ext cx="1794076" cy="453009"/>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Thread-private graphics state</a:t>
              </a:r>
            </a:p>
          </p:txBody>
        </p:sp>
        <p:pic>
          <p:nvPicPr>
            <p:cNvPr id="36" name="Picture 35">
              <a:extLst>
                <a:ext uri="{FF2B5EF4-FFF2-40B4-BE49-F238E27FC236}">
                  <a16:creationId xmlns:a16="http://schemas.microsoft.com/office/drawing/2014/main" id="{EEF0A99E-9546-AA8E-9864-91C635F808BB}"/>
                </a:ext>
              </a:extLst>
            </p:cNvPr>
            <p:cNvPicPr>
              <a:picLocks noChangeAspect="1"/>
            </p:cNvPicPr>
            <p:nvPr/>
          </p:nvPicPr>
          <p:blipFill>
            <a:blip r:embed="rId8"/>
            <a:stretch>
              <a:fillRect/>
            </a:stretch>
          </p:blipFill>
          <p:spPr>
            <a:xfrm>
              <a:off x="9514864" y="2047365"/>
              <a:ext cx="921138" cy="921138"/>
            </a:xfrm>
            <a:prstGeom prst="rect">
              <a:avLst/>
            </a:prstGeom>
          </p:spPr>
        </p:pic>
        <p:pic>
          <p:nvPicPr>
            <p:cNvPr id="18" name="Picture 17">
              <a:extLst>
                <a:ext uri="{FF2B5EF4-FFF2-40B4-BE49-F238E27FC236}">
                  <a16:creationId xmlns:a16="http://schemas.microsoft.com/office/drawing/2014/main" id="{9E4CDB6E-B190-85B1-324D-6BE9D94A7B02}"/>
                </a:ext>
              </a:extLst>
            </p:cNvPr>
            <p:cNvPicPr>
              <a:picLocks noChangeAspect="1"/>
            </p:cNvPicPr>
            <p:nvPr/>
          </p:nvPicPr>
          <p:blipFill>
            <a:blip r:embed="rId9"/>
            <a:stretch>
              <a:fillRect/>
            </a:stretch>
          </p:blipFill>
          <p:spPr>
            <a:xfrm>
              <a:off x="9565218" y="3850001"/>
              <a:ext cx="921138" cy="759640"/>
            </a:xfrm>
            <a:prstGeom prst="rect">
              <a:avLst/>
            </a:prstGeom>
          </p:spPr>
        </p:pic>
      </p:grpSp>
      <p:grpSp>
        <p:nvGrpSpPr>
          <p:cNvPr id="50" name="Group 49">
            <a:extLst>
              <a:ext uri="{FF2B5EF4-FFF2-40B4-BE49-F238E27FC236}">
                <a16:creationId xmlns:a16="http://schemas.microsoft.com/office/drawing/2014/main" id="{595DBD60-F59B-B29E-66F7-FCD855A617B0}"/>
              </a:ext>
            </a:extLst>
          </p:cNvPr>
          <p:cNvGrpSpPr/>
          <p:nvPr/>
        </p:nvGrpSpPr>
        <p:grpSpPr>
          <a:xfrm>
            <a:off x="7681819" y="4979505"/>
            <a:ext cx="2089199" cy="1715850"/>
            <a:chOff x="7723384" y="5118055"/>
            <a:chExt cx="2089199" cy="1715850"/>
          </a:xfrm>
        </p:grpSpPr>
        <p:pic>
          <p:nvPicPr>
            <p:cNvPr id="26" name="Picture 25">
              <a:extLst>
                <a:ext uri="{FF2B5EF4-FFF2-40B4-BE49-F238E27FC236}">
                  <a16:creationId xmlns:a16="http://schemas.microsoft.com/office/drawing/2014/main" id="{B37E6736-85A9-5079-93B9-27699703F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00190">
              <a:off x="8330164" y="6073763"/>
              <a:ext cx="760142" cy="760142"/>
            </a:xfrm>
            <a:prstGeom prst="rect">
              <a:avLst/>
            </a:prstGeom>
          </p:spPr>
        </p:pic>
        <p:grpSp>
          <p:nvGrpSpPr>
            <p:cNvPr id="41" name="Group 40">
              <a:extLst>
                <a:ext uri="{FF2B5EF4-FFF2-40B4-BE49-F238E27FC236}">
                  <a16:creationId xmlns:a16="http://schemas.microsoft.com/office/drawing/2014/main" id="{338EB32A-0E56-EA22-327A-CCDC724AD3A9}"/>
                </a:ext>
              </a:extLst>
            </p:cNvPr>
            <p:cNvGrpSpPr/>
            <p:nvPr/>
          </p:nvGrpSpPr>
          <p:grpSpPr>
            <a:xfrm>
              <a:off x="7723384" y="5118055"/>
              <a:ext cx="2089199" cy="803116"/>
              <a:chOff x="12405168" y="5224198"/>
              <a:chExt cx="2089199" cy="803116"/>
            </a:xfrm>
          </p:grpSpPr>
          <p:sp>
            <p:nvSpPr>
              <p:cNvPr id="35" name="TextBox 34">
                <a:extLst>
                  <a:ext uri="{FF2B5EF4-FFF2-40B4-BE49-F238E27FC236}">
                    <a16:creationId xmlns:a16="http://schemas.microsoft.com/office/drawing/2014/main" id="{C2DEABD3-E813-6347-5DED-4A7EAA511EF1}"/>
                  </a:ext>
                </a:extLst>
              </p:cNvPr>
              <p:cNvSpPr txBox="1"/>
              <p:nvPr/>
            </p:nvSpPr>
            <p:spPr>
              <a:xfrm>
                <a:off x="12405168" y="5247348"/>
                <a:ext cx="208919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Application code</a:t>
                </a:r>
              </a:p>
            </p:txBody>
          </p:sp>
          <p:sp>
            <p:nvSpPr>
              <p:cNvPr id="37" name="TextBox 36">
                <a:extLst>
                  <a:ext uri="{FF2B5EF4-FFF2-40B4-BE49-F238E27FC236}">
                    <a16:creationId xmlns:a16="http://schemas.microsoft.com/office/drawing/2014/main" id="{A642E899-C2F6-C19F-0340-1F2B5ACDD7F2}"/>
                  </a:ext>
                </a:extLst>
              </p:cNvPr>
              <p:cNvSpPr txBox="1"/>
              <p:nvPr/>
            </p:nvSpPr>
            <p:spPr>
              <a:xfrm>
                <a:off x="12552730" y="5574305"/>
                <a:ext cx="1794076" cy="453009"/>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IO library code for blocking IOs</a:t>
                </a:r>
              </a:p>
            </p:txBody>
          </p:sp>
          <p:cxnSp>
            <p:nvCxnSpPr>
              <p:cNvPr id="39" name="Straight Connector 38">
                <a:extLst>
                  <a:ext uri="{FF2B5EF4-FFF2-40B4-BE49-F238E27FC236}">
                    <a16:creationId xmlns:a16="http://schemas.microsoft.com/office/drawing/2014/main" id="{9208526E-AB9B-FC01-9842-E08D8B6C5E94}"/>
                  </a:ext>
                </a:extLst>
              </p:cNvPr>
              <p:cNvCxnSpPr/>
              <p:nvPr/>
            </p:nvCxnSpPr>
            <p:spPr>
              <a:xfrm>
                <a:off x="12541155" y="5520821"/>
                <a:ext cx="17940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F5E9B21-7C16-C531-EDF5-04303B27F4A9}"/>
                  </a:ext>
                </a:extLst>
              </p:cNvPr>
              <p:cNvSpPr/>
              <p:nvPr/>
            </p:nvSpPr>
            <p:spPr>
              <a:xfrm>
                <a:off x="12511318" y="5224198"/>
                <a:ext cx="1853752" cy="7799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1B3B357F-63A3-6BC9-D73F-43163E141A30}"/>
              </a:ext>
            </a:extLst>
          </p:cNvPr>
          <p:cNvGrpSpPr/>
          <p:nvPr/>
        </p:nvGrpSpPr>
        <p:grpSpPr>
          <a:xfrm>
            <a:off x="9057988" y="5892902"/>
            <a:ext cx="1794076" cy="723884"/>
            <a:chOff x="9099553" y="6031452"/>
            <a:chExt cx="1794076" cy="723884"/>
          </a:xfrm>
        </p:grpSpPr>
        <p:sp>
          <p:nvSpPr>
            <p:cNvPr id="30" name="TextBox 29">
              <a:extLst>
                <a:ext uri="{FF2B5EF4-FFF2-40B4-BE49-F238E27FC236}">
                  <a16:creationId xmlns:a16="http://schemas.microsoft.com/office/drawing/2014/main" id="{025B32BF-38A4-1BEE-3A11-B915BC3F2963}"/>
                </a:ext>
              </a:extLst>
            </p:cNvPr>
            <p:cNvSpPr txBox="1"/>
            <p:nvPr/>
          </p:nvSpPr>
          <p:spPr>
            <a:xfrm>
              <a:off x="9099553" y="6031452"/>
              <a:ext cx="1794076" cy="453009"/>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Shared block cache</a:t>
              </a:r>
            </a:p>
          </p:txBody>
        </p:sp>
        <p:pic>
          <p:nvPicPr>
            <p:cNvPr id="46" name="Picture 45">
              <a:extLst>
                <a:ext uri="{FF2B5EF4-FFF2-40B4-BE49-F238E27FC236}">
                  <a16:creationId xmlns:a16="http://schemas.microsoft.com/office/drawing/2014/main" id="{88C4FDAD-7574-1C1B-3638-3A5F7512A59A}"/>
                </a:ext>
              </a:extLst>
            </p:cNvPr>
            <p:cNvPicPr>
              <a:picLocks noChangeAspect="1"/>
            </p:cNvPicPr>
            <p:nvPr/>
          </p:nvPicPr>
          <p:blipFill>
            <a:blip r:embed="rId10"/>
            <a:stretch>
              <a:fillRect/>
            </a:stretch>
          </p:blipFill>
          <p:spPr>
            <a:xfrm>
              <a:off x="9512359" y="6343113"/>
              <a:ext cx="908004" cy="412223"/>
            </a:xfrm>
            <a:prstGeom prst="rect">
              <a:avLst/>
            </a:prstGeom>
          </p:spPr>
        </p:pic>
        <p:pic>
          <p:nvPicPr>
            <p:cNvPr id="47" name="Picture 46">
              <a:extLst>
                <a:ext uri="{FF2B5EF4-FFF2-40B4-BE49-F238E27FC236}">
                  <a16:creationId xmlns:a16="http://schemas.microsoft.com/office/drawing/2014/main" id="{8A77C0A7-DC37-7458-B5DA-AB0B266BC422}"/>
                </a:ext>
              </a:extLst>
            </p:cNvPr>
            <p:cNvPicPr>
              <a:picLocks noChangeAspect="1"/>
            </p:cNvPicPr>
            <p:nvPr/>
          </p:nvPicPr>
          <p:blipFill>
            <a:blip r:embed="rId6"/>
            <a:stretch>
              <a:fillRect/>
            </a:stretch>
          </p:blipFill>
          <p:spPr>
            <a:xfrm>
              <a:off x="9188646" y="6232320"/>
              <a:ext cx="376572" cy="467773"/>
            </a:xfrm>
            <a:prstGeom prst="rect">
              <a:avLst/>
            </a:prstGeom>
          </p:spPr>
        </p:pic>
      </p:grpSp>
      <p:grpSp>
        <p:nvGrpSpPr>
          <p:cNvPr id="52" name="Group 51">
            <a:extLst>
              <a:ext uri="{FF2B5EF4-FFF2-40B4-BE49-F238E27FC236}">
                <a16:creationId xmlns:a16="http://schemas.microsoft.com/office/drawing/2014/main" id="{14142F2A-F259-A777-6C3F-F6BD3C3DE95A}"/>
              </a:ext>
            </a:extLst>
          </p:cNvPr>
          <p:cNvGrpSpPr/>
          <p:nvPr/>
        </p:nvGrpSpPr>
        <p:grpSpPr>
          <a:xfrm>
            <a:off x="9888743" y="4645772"/>
            <a:ext cx="2266507" cy="2054747"/>
            <a:chOff x="9930308" y="4784322"/>
            <a:chExt cx="2266507" cy="2054747"/>
          </a:xfrm>
        </p:grpSpPr>
        <p:pic>
          <p:nvPicPr>
            <p:cNvPr id="28" name="Picture 27">
              <a:extLst>
                <a:ext uri="{FF2B5EF4-FFF2-40B4-BE49-F238E27FC236}">
                  <a16:creationId xmlns:a16="http://schemas.microsoft.com/office/drawing/2014/main" id="{DA367FAD-1027-DE3B-0BD5-70EF5E90B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00190">
              <a:off x="10700919" y="6078927"/>
              <a:ext cx="760142" cy="760142"/>
            </a:xfrm>
            <a:prstGeom prst="rect">
              <a:avLst/>
            </a:prstGeom>
          </p:spPr>
        </p:pic>
        <p:sp>
          <p:nvSpPr>
            <p:cNvPr id="29" name="TextBox 28">
              <a:extLst>
                <a:ext uri="{FF2B5EF4-FFF2-40B4-BE49-F238E27FC236}">
                  <a16:creationId xmlns:a16="http://schemas.microsoft.com/office/drawing/2014/main" id="{C10FC24D-AD91-F3F2-0B5F-8160AFCD02D3}"/>
                </a:ext>
              </a:extLst>
            </p:cNvPr>
            <p:cNvSpPr txBox="1"/>
            <p:nvPr/>
          </p:nvSpPr>
          <p:spPr>
            <a:xfrm>
              <a:off x="9930308" y="4784322"/>
              <a:ext cx="2266507" cy="453009"/>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Thread-private queue of blocks to prefetch</a:t>
              </a:r>
            </a:p>
          </p:txBody>
        </p:sp>
        <p:sp>
          <p:nvSpPr>
            <p:cNvPr id="42" name="TextBox 41">
              <a:extLst>
                <a:ext uri="{FF2B5EF4-FFF2-40B4-BE49-F238E27FC236}">
                  <a16:creationId xmlns:a16="http://schemas.microsoft.com/office/drawing/2014/main" id="{335B8191-10CD-D06A-5FD4-FDEE42AB15F6}"/>
                </a:ext>
              </a:extLst>
            </p:cNvPr>
            <p:cNvSpPr txBox="1"/>
            <p:nvPr/>
          </p:nvSpPr>
          <p:spPr>
            <a:xfrm>
              <a:off x="10036390" y="5634662"/>
              <a:ext cx="2089199" cy="273473"/>
            </a:xfrm>
            <a:prstGeom prst="rect">
              <a:avLst/>
            </a:prstGeom>
            <a:noFill/>
            <a:ln>
              <a:solidFill>
                <a:schemeClr val="tx1"/>
              </a:solidFill>
            </a:ln>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Prefetch code</a:t>
              </a:r>
            </a:p>
          </p:txBody>
        </p:sp>
        <p:pic>
          <p:nvPicPr>
            <p:cNvPr id="49" name="Picture 48">
              <a:extLst>
                <a:ext uri="{FF2B5EF4-FFF2-40B4-BE49-F238E27FC236}">
                  <a16:creationId xmlns:a16="http://schemas.microsoft.com/office/drawing/2014/main" id="{642FDD40-9633-DA76-9D63-8FFD97C8BF90}"/>
                </a:ext>
              </a:extLst>
            </p:cNvPr>
            <p:cNvPicPr>
              <a:picLocks noChangeAspect="1"/>
            </p:cNvPicPr>
            <p:nvPr/>
          </p:nvPicPr>
          <p:blipFill>
            <a:blip r:embed="rId11"/>
            <a:stretch>
              <a:fillRect/>
            </a:stretch>
          </p:blipFill>
          <p:spPr>
            <a:xfrm>
              <a:off x="10687742" y="5129885"/>
              <a:ext cx="751637" cy="530056"/>
            </a:xfrm>
            <a:prstGeom prst="rect">
              <a:avLst/>
            </a:prstGeom>
          </p:spPr>
        </p:pic>
      </p:grpSp>
      <p:sp>
        <p:nvSpPr>
          <p:cNvPr id="53" name="Rectangle 52">
            <a:extLst>
              <a:ext uri="{FF2B5EF4-FFF2-40B4-BE49-F238E27FC236}">
                <a16:creationId xmlns:a16="http://schemas.microsoft.com/office/drawing/2014/main" id="{D0855242-7DDA-E69D-3284-8C4D97B801E8}"/>
              </a:ext>
            </a:extLst>
          </p:cNvPr>
          <p:cNvSpPr/>
          <p:nvPr/>
        </p:nvSpPr>
        <p:spPr>
          <a:xfrm>
            <a:off x="7730366" y="4567104"/>
            <a:ext cx="4399884" cy="2169798"/>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90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1F1B30-D8F4-46CF-865A-077ACF61287A}"/>
              </a:ext>
            </a:extLst>
          </p:cNvPr>
          <p:cNvSpPr txBox="1"/>
          <p:nvPr/>
        </p:nvSpPr>
        <p:spPr>
          <a:xfrm>
            <a:off x="5578998" y="934602"/>
            <a:ext cx="6613002" cy="4247317"/>
          </a:xfrm>
          <a:prstGeom prst="rect">
            <a:avLst/>
          </a:prstGeom>
          <a:noFill/>
        </p:spPr>
        <p:txBody>
          <a:bodyPr wrap="square">
            <a:spAutoFit/>
          </a:bodyPr>
          <a:lstStyle/>
          <a:p>
            <a:r>
              <a:rPr lang="en-US" dirty="0">
                <a:solidFill>
                  <a:schemeClr val="accent1"/>
                </a:solidFill>
                <a:latin typeface="Consolas" panose="020B0609020204030204" pitchFamily="49" charset="0"/>
              </a:rPr>
              <a:t>#define </a:t>
            </a:r>
            <a:r>
              <a:rPr lang="en-US" dirty="0">
                <a:latin typeface="Consolas" panose="020B0609020204030204" pitchFamily="49" charset="0"/>
              </a:rPr>
              <a:t>MAX_EVENTS </a:t>
            </a:r>
            <a:r>
              <a:rPr lang="en-US" dirty="0">
                <a:solidFill>
                  <a:schemeClr val="accent2"/>
                </a:solidFill>
                <a:latin typeface="Consolas" panose="020B0609020204030204" pitchFamily="49" charset="0"/>
              </a:rPr>
              <a:t>10</a:t>
            </a:r>
          </a:p>
          <a:p>
            <a:r>
              <a:rPr lang="en-US" dirty="0">
                <a:solidFill>
                  <a:srgbClr val="0070C0"/>
                </a:solidFill>
                <a:latin typeface="Consolas" panose="020B0609020204030204" pitchFamily="49" charset="0"/>
              </a:rPr>
              <a:t>struct</a:t>
            </a:r>
            <a:r>
              <a:rPr lang="en-US" dirty="0">
                <a:latin typeface="Consolas" panose="020B0609020204030204" pitchFamily="49" charset="0"/>
              </a:rPr>
              <a:t> </a:t>
            </a:r>
            <a:r>
              <a:rPr lang="en-US" dirty="0" err="1">
                <a:latin typeface="Consolas" panose="020B0609020204030204" pitchFamily="49" charset="0"/>
              </a:rPr>
              <a:t>epoll_event</a:t>
            </a:r>
            <a:r>
              <a:rPr lang="en-US" dirty="0">
                <a:latin typeface="Consolas" panose="020B0609020204030204" pitchFamily="49" charset="0"/>
              </a:rPr>
              <a:t> </a:t>
            </a:r>
            <a:r>
              <a:rPr lang="en-US" dirty="0" err="1">
                <a:latin typeface="Consolas" panose="020B0609020204030204" pitchFamily="49" charset="0"/>
              </a:rPr>
              <a:t>ev</a:t>
            </a:r>
            <a:r>
              <a:rPr lang="en-US" dirty="0">
                <a:latin typeface="Consolas" panose="020B0609020204030204" pitchFamily="49" charset="0"/>
              </a:rPr>
              <a:t>, events[MAX_EVENTS];</a:t>
            </a:r>
          </a:p>
          <a:p>
            <a:r>
              <a:rPr lang="en-US" dirty="0">
                <a:solidFill>
                  <a:srgbClr val="0070C0"/>
                </a:solidFill>
                <a:latin typeface="Consolas" panose="020B0609020204030204" pitchFamily="49" charset="0"/>
              </a:rPr>
              <a:t>int</a:t>
            </a:r>
            <a:r>
              <a:rPr lang="en-US" dirty="0">
                <a:latin typeface="Consolas" panose="020B0609020204030204" pitchFamily="49" charset="0"/>
              </a:rPr>
              <a:t> </a:t>
            </a:r>
            <a:r>
              <a:rPr lang="en-US" dirty="0" err="1">
                <a:latin typeface="Consolas" panose="020B0609020204030204" pitchFamily="49" charset="0"/>
              </a:rPr>
              <a:t>listen_sock</a:t>
            </a:r>
            <a:r>
              <a:rPr lang="en-US" dirty="0">
                <a:latin typeface="Consolas" panose="020B0609020204030204" pitchFamily="49" charset="0"/>
              </a:rPr>
              <a:t>, </a:t>
            </a:r>
            <a:r>
              <a:rPr lang="en-US" dirty="0" err="1">
                <a:latin typeface="Consolas" panose="020B0609020204030204" pitchFamily="49" charset="0"/>
              </a:rPr>
              <a:t>client_sock</a:t>
            </a:r>
            <a:r>
              <a:rPr lang="en-US" dirty="0">
                <a:latin typeface="Consolas" panose="020B0609020204030204" pitchFamily="49" charset="0"/>
              </a:rPr>
              <a:t>, </a:t>
            </a:r>
            <a:r>
              <a:rPr lang="en-US" dirty="0" err="1">
                <a:latin typeface="Consolas" panose="020B0609020204030204" pitchFamily="49" charset="0"/>
              </a:rPr>
              <a:t>nfds</a:t>
            </a:r>
            <a:r>
              <a:rPr lang="en-US" dirty="0">
                <a:latin typeface="Consolas" panose="020B0609020204030204" pitchFamily="49" charset="0"/>
              </a:rPr>
              <a:t>, </a:t>
            </a:r>
            <a:r>
              <a:rPr lang="en-US" dirty="0" err="1">
                <a:latin typeface="Consolas" panose="020B0609020204030204" pitchFamily="49" charset="0"/>
              </a:rPr>
              <a:t>epollfd</a:t>
            </a:r>
            <a:r>
              <a:rPr lang="en-US" dirty="0">
                <a:latin typeface="Consolas" panose="020B0609020204030204" pitchFamily="49" charset="0"/>
              </a:rPr>
              <a:t>;</a:t>
            </a:r>
          </a:p>
          <a:p>
            <a:endParaRPr lang="en-US" dirty="0">
              <a:latin typeface="Consolas" panose="020B0609020204030204" pitchFamily="49" charset="0"/>
            </a:endParaRPr>
          </a:p>
          <a:p>
            <a:r>
              <a:rPr lang="en-US" dirty="0">
                <a:solidFill>
                  <a:srgbClr val="00B050"/>
                </a:solidFill>
                <a:latin typeface="Consolas" panose="020B0609020204030204" pitchFamily="49" charset="0"/>
              </a:rPr>
              <a:t>//Elided code: set up a **non-blocking**</a:t>
            </a:r>
          </a:p>
          <a:p>
            <a:r>
              <a:rPr lang="en-US" dirty="0">
                <a:solidFill>
                  <a:srgbClr val="00B050"/>
                </a:solidFill>
                <a:latin typeface="Consolas" panose="020B0609020204030204" pitchFamily="49" charset="0"/>
              </a:rPr>
              <a:t>//</a:t>
            </a:r>
            <a:r>
              <a:rPr lang="en-US" dirty="0" err="1">
                <a:solidFill>
                  <a:srgbClr val="00B050"/>
                </a:solidFill>
                <a:latin typeface="Consolas" panose="020B0609020204030204" pitchFamily="49" charset="0"/>
              </a:rPr>
              <a:t>listen_sock</a:t>
            </a:r>
            <a:r>
              <a:rPr lang="en-US" dirty="0">
                <a:solidFill>
                  <a:srgbClr val="00B050"/>
                </a:solidFill>
                <a:latin typeface="Consolas" panose="020B0609020204030204" pitchFamily="49" charset="0"/>
              </a:rPr>
              <a:t> using socket(), bind(),</a:t>
            </a:r>
          </a:p>
          <a:p>
            <a:r>
              <a:rPr lang="en-US" dirty="0">
                <a:solidFill>
                  <a:srgbClr val="00B050"/>
                </a:solidFill>
                <a:latin typeface="Consolas" panose="020B0609020204030204" pitchFamily="49" charset="0"/>
              </a:rPr>
              <a:t>//and listen().</a:t>
            </a:r>
          </a:p>
          <a:p>
            <a:endParaRPr lang="en-US" dirty="0">
              <a:latin typeface="Consolas" panose="020B0609020204030204" pitchFamily="49" charset="0"/>
            </a:endParaRPr>
          </a:p>
          <a:p>
            <a:r>
              <a:rPr lang="en-US" dirty="0" err="1">
                <a:latin typeface="Consolas" panose="020B0609020204030204" pitchFamily="49" charset="0"/>
              </a:rPr>
              <a:t>epollfd</a:t>
            </a:r>
            <a:r>
              <a:rPr lang="en-US" dirty="0">
                <a:latin typeface="Consolas" panose="020B0609020204030204" pitchFamily="49" charset="0"/>
              </a:rPr>
              <a:t> = </a:t>
            </a:r>
            <a:r>
              <a:rPr lang="en-US" dirty="0" err="1">
                <a:latin typeface="Consolas" panose="020B0609020204030204" pitchFamily="49" charset="0"/>
              </a:rPr>
              <a:t>epoll_create</a:t>
            </a:r>
            <a:r>
              <a:rPr lang="en-US" dirty="0">
                <a:latin typeface="Consolas" panose="020B0609020204030204" pitchFamily="49" charset="0"/>
              </a:rPr>
              <a:t>();</a:t>
            </a:r>
          </a:p>
          <a:p>
            <a:r>
              <a:rPr lang="en-US" dirty="0" err="1">
                <a:latin typeface="Consolas" panose="020B0609020204030204" pitchFamily="49" charset="0"/>
              </a:rPr>
              <a:t>ev.events</a:t>
            </a:r>
            <a:r>
              <a:rPr lang="en-US" dirty="0">
                <a:latin typeface="Consolas" panose="020B0609020204030204" pitchFamily="49" charset="0"/>
              </a:rPr>
              <a:t> = EPOLLIN; </a:t>
            </a:r>
            <a:r>
              <a:rPr lang="en-US" dirty="0">
                <a:solidFill>
                  <a:srgbClr val="00B050"/>
                </a:solidFill>
                <a:latin typeface="Consolas" panose="020B0609020204030204" pitchFamily="49" charset="0"/>
              </a:rPr>
              <a:t>//Notify us when file</a:t>
            </a:r>
          </a:p>
          <a:p>
            <a:r>
              <a:rPr lang="en-US" dirty="0">
                <a:solidFill>
                  <a:srgbClr val="00B050"/>
                </a:solidFill>
                <a:latin typeface="Consolas" panose="020B0609020204030204" pitchFamily="49" charset="0"/>
              </a:rPr>
              <a:t>                     //descriptors are ready</a:t>
            </a:r>
          </a:p>
          <a:p>
            <a:r>
              <a:rPr lang="en-US" dirty="0">
                <a:solidFill>
                  <a:srgbClr val="00B050"/>
                </a:solidFill>
                <a:latin typeface="Consolas" panose="020B0609020204030204" pitchFamily="49" charset="0"/>
              </a:rPr>
              <a:t>                     //for reading.</a:t>
            </a:r>
          </a:p>
          <a:p>
            <a:r>
              <a:rPr lang="en-US" dirty="0" err="1">
                <a:latin typeface="Consolas" panose="020B0609020204030204" pitchFamily="49" charset="0"/>
              </a:rPr>
              <a:t>ev.data.fd</a:t>
            </a:r>
            <a:r>
              <a:rPr lang="en-US" dirty="0">
                <a:latin typeface="Consolas" panose="020B0609020204030204" pitchFamily="49" charset="0"/>
              </a:rPr>
              <a:t> = </a:t>
            </a:r>
            <a:r>
              <a:rPr lang="en-US" dirty="0" err="1">
                <a:latin typeface="Consolas" panose="020B0609020204030204" pitchFamily="49" charset="0"/>
              </a:rPr>
              <a:t>listen_sock</a:t>
            </a:r>
            <a:r>
              <a:rPr lang="en-US" dirty="0">
                <a:latin typeface="Consolas" panose="020B0609020204030204" pitchFamily="49" charset="0"/>
              </a:rPr>
              <a:t>;</a:t>
            </a:r>
          </a:p>
          <a:p>
            <a:r>
              <a:rPr lang="en-US" dirty="0" err="1">
                <a:latin typeface="Consolas" panose="020B0609020204030204" pitchFamily="49" charset="0"/>
              </a:rPr>
              <a:t>epoll_ctl</a:t>
            </a:r>
            <a:r>
              <a:rPr lang="en-US" dirty="0">
                <a:latin typeface="Consolas" panose="020B0609020204030204" pitchFamily="49" charset="0"/>
              </a:rPr>
              <a:t>(</a:t>
            </a:r>
            <a:r>
              <a:rPr lang="en-US" dirty="0" err="1">
                <a:latin typeface="Consolas" panose="020B0609020204030204" pitchFamily="49" charset="0"/>
              </a:rPr>
              <a:t>epollfd</a:t>
            </a:r>
            <a:r>
              <a:rPr lang="en-US" dirty="0">
                <a:latin typeface="Consolas" panose="020B0609020204030204" pitchFamily="49" charset="0"/>
              </a:rPr>
              <a:t>, EPOLL_CTL_ADD,</a:t>
            </a:r>
          </a:p>
          <a:p>
            <a:r>
              <a:rPr lang="en-US" dirty="0">
                <a:latin typeface="Consolas" panose="020B0609020204030204" pitchFamily="49" charset="0"/>
              </a:rPr>
              <a:t>          </a:t>
            </a:r>
            <a:r>
              <a:rPr lang="en-US" dirty="0" err="1">
                <a:latin typeface="Consolas" panose="020B0609020204030204" pitchFamily="49" charset="0"/>
              </a:rPr>
              <a:t>listen_sock</a:t>
            </a:r>
            <a:r>
              <a:rPr lang="en-US" dirty="0">
                <a:latin typeface="Consolas" panose="020B0609020204030204" pitchFamily="49" charset="0"/>
              </a:rPr>
              <a:t>, &amp;</a:t>
            </a:r>
            <a:r>
              <a:rPr lang="en-US" dirty="0" err="1">
                <a:latin typeface="Consolas" panose="020B0609020204030204" pitchFamily="49" charset="0"/>
              </a:rPr>
              <a:t>ev</a:t>
            </a:r>
            <a:r>
              <a:rPr lang="en-US" dirty="0">
                <a:latin typeface="Consolas" panose="020B0609020204030204" pitchFamily="49" charset="0"/>
              </a:rPr>
              <a:t>);</a:t>
            </a:r>
          </a:p>
        </p:txBody>
      </p:sp>
      <p:sp>
        <p:nvSpPr>
          <p:cNvPr id="2" name="Title 1">
            <a:extLst>
              <a:ext uri="{FF2B5EF4-FFF2-40B4-BE49-F238E27FC236}">
                <a16:creationId xmlns:a16="http://schemas.microsoft.com/office/drawing/2014/main" id="{504BA0C9-F2EE-4424-8AA1-E0E8545DD8BD}"/>
              </a:ext>
            </a:extLst>
          </p:cNvPr>
          <p:cNvSpPr>
            <a:spLocks noGrp="1"/>
          </p:cNvSpPr>
          <p:nvPr>
            <p:ph type="title"/>
          </p:nvPr>
        </p:nvSpPr>
        <p:spPr>
          <a:xfrm>
            <a:off x="838200" y="156780"/>
            <a:ext cx="10515600" cy="861791"/>
          </a:xfrm>
        </p:spPr>
        <p:txBody>
          <a:bodyPr/>
          <a:lstStyle/>
          <a:p>
            <a:r>
              <a:rPr lang="en-US" dirty="0"/>
              <a:t>Linux’s </a:t>
            </a:r>
            <a:r>
              <a:rPr lang="en-US" dirty="0" err="1">
                <a:latin typeface="Consolas" panose="020B0609020204030204" pitchFamily="49" charset="0"/>
              </a:rPr>
              <a:t>epoll</a:t>
            </a:r>
            <a:r>
              <a:rPr lang="en-US" dirty="0">
                <a:latin typeface="Consolas" panose="020B0609020204030204" pitchFamily="49" charset="0"/>
              </a:rPr>
              <a:t>()</a:t>
            </a:r>
            <a:endParaRPr lang="en-US" dirty="0"/>
          </a:p>
        </p:txBody>
      </p:sp>
      <p:sp>
        <p:nvSpPr>
          <p:cNvPr id="3" name="Content Placeholder 2">
            <a:extLst>
              <a:ext uri="{FF2B5EF4-FFF2-40B4-BE49-F238E27FC236}">
                <a16:creationId xmlns:a16="http://schemas.microsoft.com/office/drawing/2014/main" id="{B50D5C6D-1C38-4F2F-B400-464FE249DA42}"/>
              </a:ext>
            </a:extLst>
          </p:cNvPr>
          <p:cNvSpPr>
            <a:spLocks noGrp="1"/>
          </p:cNvSpPr>
          <p:nvPr>
            <p:ph idx="1"/>
          </p:nvPr>
        </p:nvSpPr>
        <p:spPr>
          <a:xfrm>
            <a:off x="0" y="1267950"/>
            <a:ext cx="5359079" cy="5590050"/>
          </a:xfrm>
        </p:spPr>
        <p:txBody>
          <a:bodyPr>
            <a:normAutofit lnSpcReduction="10000"/>
          </a:bodyPr>
          <a:lstStyle/>
          <a:p>
            <a:r>
              <a:rPr lang="en-US" sz="3600" dirty="0"/>
              <a:t>Linux’s </a:t>
            </a:r>
            <a:r>
              <a:rPr lang="en-US" sz="3600" dirty="0" err="1">
                <a:latin typeface="Consolas" panose="020B0609020204030204" pitchFamily="49" charset="0"/>
              </a:rPr>
              <a:t>epoll</a:t>
            </a:r>
            <a:r>
              <a:rPr lang="en-US" sz="3600" dirty="0">
                <a:latin typeface="Consolas" panose="020B0609020204030204" pitchFamily="49" charset="0"/>
              </a:rPr>
              <a:t>()</a:t>
            </a:r>
            <a:r>
              <a:rPr lang="en-US" sz="3600" dirty="0"/>
              <a:t> allows a process to:</a:t>
            </a:r>
          </a:p>
          <a:p>
            <a:pPr lvl="1"/>
            <a:r>
              <a:rPr lang="en-US" sz="3200" dirty="0"/>
              <a:t>Register a bunch of file descriptors of interest</a:t>
            </a:r>
          </a:p>
          <a:p>
            <a:pPr lvl="1"/>
            <a:r>
              <a:rPr lang="en-US" sz="3200" dirty="0"/>
              <a:t>Block until any of those file descriptors are “ready” (e.g., can be read or written without blocking)</a:t>
            </a:r>
          </a:p>
          <a:p>
            <a:r>
              <a:rPr lang="en-US" sz="3600" dirty="0"/>
              <a:t>Internally, </a:t>
            </a:r>
            <a:r>
              <a:rPr lang="en-US" sz="3600" dirty="0" err="1">
                <a:latin typeface="Consolas" panose="020B0609020204030204" pitchFamily="49" charset="0"/>
              </a:rPr>
              <a:t>epoll</a:t>
            </a:r>
            <a:r>
              <a:rPr lang="en-US" sz="3600" dirty="0">
                <a:latin typeface="Consolas" panose="020B0609020204030204" pitchFamily="49" charset="0"/>
              </a:rPr>
              <a:t>()</a:t>
            </a:r>
            <a:r>
              <a:rPr lang="en-US" sz="3600" dirty="0"/>
              <a:t> notifies a process using a condition-variable-like mechanism</a:t>
            </a:r>
          </a:p>
        </p:txBody>
      </p:sp>
      <p:sp>
        <p:nvSpPr>
          <p:cNvPr id="6" name="TextBox 5">
            <a:extLst>
              <a:ext uri="{FF2B5EF4-FFF2-40B4-BE49-F238E27FC236}">
                <a16:creationId xmlns:a16="http://schemas.microsoft.com/office/drawing/2014/main" id="{D5306284-F0CA-4A97-BEE6-0CB0E974A747}"/>
              </a:ext>
            </a:extLst>
          </p:cNvPr>
          <p:cNvSpPr txBox="1"/>
          <p:nvPr/>
        </p:nvSpPr>
        <p:spPr>
          <a:xfrm>
            <a:off x="5578998" y="937029"/>
            <a:ext cx="6613002" cy="11172289"/>
          </a:xfrm>
          <a:prstGeom prst="rect">
            <a:avLst/>
          </a:prstGeom>
          <a:noFill/>
        </p:spPr>
        <p:txBody>
          <a:bodyPr wrap="square">
            <a:spAutoFit/>
          </a:bodyPr>
          <a:lstStyle/>
          <a:p>
            <a:r>
              <a:rPr lang="en-US" dirty="0">
                <a:solidFill>
                  <a:schemeClr val="accent1"/>
                </a:solidFill>
                <a:latin typeface="Consolas" panose="020B0609020204030204" pitchFamily="49" charset="0"/>
              </a:rPr>
              <a:t>#define </a:t>
            </a:r>
            <a:r>
              <a:rPr lang="en-US" dirty="0">
                <a:latin typeface="Consolas" panose="020B0609020204030204" pitchFamily="49" charset="0"/>
              </a:rPr>
              <a:t>MAX_EVENTS </a:t>
            </a:r>
            <a:r>
              <a:rPr lang="en-US" dirty="0">
                <a:solidFill>
                  <a:schemeClr val="accent2"/>
                </a:solidFill>
                <a:latin typeface="Consolas" panose="020B0609020204030204" pitchFamily="49" charset="0"/>
              </a:rPr>
              <a:t>10</a:t>
            </a:r>
          </a:p>
          <a:p>
            <a:r>
              <a:rPr lang="en-US" dirty="0">
                <a:solidFill>
                  <a:srgbClr val="0070C0"/>
                </a:solidFill>
                <a:latin typeface="Consolas" panose="020B0609020204030204" pitchFamily="49" charset="0"/>
              </a:rPr>
              <a:t>struct</a:t>
            </a:r>
            <a:r>
              <a:rPr lang="en-US" dirty="0">
                <a:latin typeface="Consolas" panose="020B0609020204030204" pitchFamily="49" charset="0"/>
              </a:rPr>
              <a:t> </a:t>
            </a:r>
            <a:r>
              <a:rPr lang="en-US" dirty="0" err="1">
                <a:latin typeface="Consolas" panose="020B0609020204030204" pitchFamily="49" charset="0"/>
              </a:rPr>
              <a:t>epoll_event</a:t>
            </a:r>
            <a:r>
              <a:rPr lang="en-US" dirty="0">
                <a:latin typeface="Consolas" panose="020B0609020204030204" pitchFamily="49" charset="0"/>
              </a:rPr>
              <a:t> </a:t>
            </a:r>
            <a:r>
              <a:rPr lang="en-US" dirty="0" err="1">
                <a:latin typeface="Consolas" panose="020B0609020204030204" pitchFamily="49" charset="0"/>
              </a:rPr>
              <a:t>ev</a:t>
            </a:r>
            <a:r>
              <a:rPr lang="en-US" dirty="0">
                <a:latin typeface="Consolas" panose="020B0609020204030204" pitchFamily="49" charset="0"/>
              </a:rPr>
              <a:t>, events[MAX_EVENTS];</a:t>
            </a:r>
          </a:p>
          <a:p>
            <a:r>
              <a:rPr lang="en-US" dirty="0">
                <a:solidFill>
                  <a:srgbClr val="0070C0"/>
                </a:solidFill>
                <a:latin typeface="Consolas" panose="020B0609020204030204" pitchFamily="49" charset="0"/>
              </a:rPr>
              <a:t>int</a:t>
            </a:r>
            <a:r>
              <a:rPr lang="en-US" dirty="0">
                <a:latin typeface="Consolas" panose="020B0609020204030204" pitchFamily="49" charset="0"/>
              </a:rPr>
              <a:t> </a:t>
            </a:r>
            <a:r>
              <a:rPr lang="en-US" dirty="0" err="1">
                <a:latin typeface="Consolas" panose="020B0609020204030204" pitchFamily="49" charset="0"/>
              </a:rPr>
              <a:t>listen_sock</a:t>
            </a:r>
            <a:r>
              <a:rPr lang="en-US" dirty="0">
                <a:latin typeface="Consolas" panose="020B0609020204030204" pitchFamily="49" charset="0"/>
              </a:rPr>
              <a:t>, </a:t>
            </a:r>
            <a:r>
              <a:rPr lang="en-US" dirty="0" err="1">
                <a:latin typeface="Consolas" panose="020B0609020204030204" pitchFamily="49" charset="0"/>
              </a:rPr>
              <a:t>client_sock</a:t>
            </a:r>
            <a:r>
              <a:rPr lang="en-US" dirty="0">
                <a:latin typeface="Consolas" panose="020B0609020204030204" pitchFamily="49" charset="0"/>
              </a:rPr>
              <a:t>, </a:t>
            </a:r>
            <a:r>
              <a:rPr lang="en-US" dirty="0" err="1">
                <a:latin typeface="Consolas" panose="020B0609020204030204" pitchFamily="49" charset="0"/>
              </a:rPr>
              <a:t>nfds</a:t>
            </a:r>
            <a:r>
              <a:rPr lang="en-US" dirty="0">
                <a:latin typeface="Consolas" panose="020B0609020204030204" pitchFamily="49" charset="0"/>
              </a:rPr>
              <a:t>, </a:t>
            </a:r>
            <a:r>
              <a:rPr lang="en-US" dirty="0" err="1">
                <a:latin typeface="Consolas" panose="020B0609020204030204" pitchFamily="49" charset="0"/>
              </a:rPr>
              <a:t>epollfd</a:t>
            </a:r>
            <a:r>
              <a:rPr lang="en-US" dirty="0">
                <a:latin typeface="Consolas" panose="020B0609020204030204" pitchFamily="49" charset="0"/>
              </a:rPr>
              <a:t>;</a:t>
            </a:r>
          </a:p>
          <a:p>
            <a:endParaRPr lang="en-US" dirty="0">
              <a:latin typeface="Consolas" panose="020B0609020204030204" pitchFamily="49" charset="0"/>
            </a:endParaRPr>
          </a:p>
          <a:p>
            <a:r>
              <a:rPr lang="en-US" dirty="0">
                <a:solidFill>
                  <a:srgbClr val="00B050"/>
                </a:solidFill>
                <a:latin typeface="Consolas" panose="020B0609020204030204" pitchFamily="49" charset="0"/>
              </a:rPr>
              <a:t>//Elided code: set up a **non-blocking**</a:t>
            </a:r>
          </a:p>
          <a:p>
            <a:r>
              <a:rPr lang="en-US" dirty="0">
                <a:solidFill>
                  <a:srgbClr val="00B050"/>
                </a:solidFill>
                <a:latin typeface="Consolas" panose="020B0609020204030204" pitchFamily="49" charset="0"/>
              </a:rPr>
              <a:t>//</a:t>
            </a:r>
            <a:r>
              <a:rPr lang="en-US" dirty="0" err="1">
                <a:solidFill>
                  <a:srgbClr val="00B050"/>
                </a:solidFill>
                <a:latin typeface="Consolas" panose="020B0609020204030204" pitchFamily="49" charset="0"/>
              </a:rPr>
              <a:t>listen_sock</a:t>
            </a:r>
            <a:r>
              <a:rPr lang="en-US" dirty="0">
                <a:solidFill>
                  <a:srgbClr val="00B050"/>
                </a:solidFill>
                <a:latin typeface="Consolas" panose="020B0609020204030204" pitchFamily="49" charset="0"/>
              </a:rPr>
              <a:t> using socket(), bind(),</a:t>
            </a:r>
          </a:p>
          <a:p>
            <a:r>
              <a:rPr lang="en-US" dirty="0">
                <a:solidFill>
                  <a:srgbClr val="00B050"/>
                </a:solidFill>
                <a:latin typeface="Consolas" panose="020B0609020204030204" pitchFamily="49" charset="0"/>
              </a:rPr>
              <a:t>//and listen().</a:t>
            </a:r>
          </a:p>
          <a:p>
            <a:endParaRPr lang="en-US" dirty="0">
              <a:latin typeface="Consolas" panose="020B0609020204030204" pitchFamily="49" charset="0"/>
            </a:endParaRPr>
          </a:p>
          <a:p>
            <a:r>
              <a:rPr lang="en-US" dirty="0" err="1">
                <a:latin typeface="Consolas" panose="020B0609020204030204" pitchFamily="49" charset="0"/>
              </a:rPr>
              <a:t>epollfd</a:t>
            </a:r>
            <a:r>
              <a:rPr lang="en-US" dirty="0">
                <a:latin typeface="Consolas" panose="020B0609020204030204" pitchFamily="49" charset="0"/>
              </a:rPr>
              <a:t> = </a:t>
            </a:r>
            <a:r>
              <a:rPr lang="en-US" dirty="0" err="1">
                <a:latin typeface="Consolas" panose="020B0609020204030204" pitchFamily="49" charset="0"/>
              </a:rPr>
              <a:t>epoll_create</a:t>
            </a:r>
            <a:r>
              <a:rPr lang="en-US" dirty="0">
                <a:latin typeface="Consolas" panose="020B0609020204030204" pitchFamily="49" charset="0"/>
              </a:rPr>
              <a:t>();</a:t>
            </a:r>
          </a:p>
          <a:p>
            <a:r>
              <a:rPr lang="en-US" dirty="0" err="1">
                <a:latin typeface="Consolas" panose="020B0609020204030204" pitchFamily="49" charset="0"/>
              </a:rPr>
              <a:t>ev.events</a:t>
            </a:r>
            <a:r>
              <a:rPr lang="en-US" dirty="0">
                <a:latin typeface="Consolas" panose="020B0609020204030204" pitchFamily="49" charset="0"/>
              </a:rPr>
              <a:t> = EPOLLIN; </a:t>
            </a:r>
            <a:r>
              <a:rPr lang="en-US" dirty="0">
                <a:solidFill>
                  <a:srgbClr val="00B050"/>
                </a:solidFill>
                <a:latin typeface="Consolas" panose="020B0609020204030204" pitchFamily="49" charset="0"/>
              </a:rPr>
              <a:t>//Notify us when file</a:t>
            </a:r>
          </a:p>
          <a:p>
            <a:r>
              <a:rPr lang="en-US" dirty="0">
                <a:solidFill>
                  <a:srgbClr val="00B050"/>
                </a:solidFill>
                <a:latin typeface="Consolas" panose="020B0609020204030204" pitchFamily="49" charset="0"/>
              </a:rPr>
              <a:t>                     //descriptors are ready</a:t>
            </a:r>
          </a:p>
          <a:p>
            <a:r>
              <a:rPr lang="en-US" dirty="0">
                <a:solidFill>
                  <a:srgbClr val="00B050"/>
                </a:solidFill>
                <a:latin typeface="Consolas" panose="020B0609020204030204" pitchFamily="49" charset="0"/>
              </a:rPr>
              <a:t>                     //for reading.</a:t>
            </a:r>
          </a:p>
          <a:p>
            <a:r>
              <a:rPr lang="en-US" dirty="0" err="1">
                <a:latin typeface="Consolas" panose="020B0609020204030204" pitchFamily="49" charset="0"/>
              </a:rPr>
              <a:t>ev.data.fd</a:t>
            </a:r>
            <a:r>
              <a:rPr lang="en-US" dirty="0">
                <a:latin typeface="Consolas" panose="020B0609020204030204" pitchFamily="49" charset="0"/>
              </a:rPr>
              <a:t> = </a:t>
            </a:r>
            <a:r>
              <a:rPr lang="en-US" dirty="0" err="1">
                <a:latin typeface="Consolas" panose="020B0609020204030204" pitchFamily="49" charset="0"/>
              </a:rPr>
              <a:t>listen_sock</a:t>
            </a:r>
            <a:r>
              <a:rPr lang="en-US" dirty="0">
                <a:latin typeface="Consolas" panose="020B0609020204030204" pitchFamily="49" charset="0"/>
              </a:rPr>
              <a:t>;</a:t>
            </a:r>
          </a:p>
          <a:p>
            <a:r>
              <a:rPr lang="en-US" dirty="0" err="1">
                <a:latin typeface="Consolas" panose="020B0609020204030204" pitchFamily="49" charset="0"/>
              </a:rPr>
              <a:t>epoll_ctl</a:t>
            </a:r>
            <a:r>
              <a:rPr lang="en-US" dirty="0">
                <a:latin typeface="Consolas" panose="020B0609020204030204" pitchFamily="49" charset="0"/>
              </a:rPr>
              <a:t>(</a:t>
            </a:r>
            <a:r>
              <a:rPr lang="en-US" dirty="0" err="1">
                <a:latin typeface="Consolas" panose="020B0609020204030204" pitchFamily="49" charset="0"/>
              </a:rPr>
              <a:t>epollfd</a:t>
            </a:r>
            <a:r>
              <a:rPr lang="en-US" dirty="0">
                <a:latin typeface="Consolas" panose="020B0609020204030204" pitchFamily="49" charset="0"/>
              </a:rPr>
              <a:t>, EPOLL_CTL_ADD,</a:t>
            </a:r>
          </a:p>
          <a:p>
            <a:r>
              <a:rPr lang="en-US" dirty="0">
                <a:latin typeface="Consolas" panose="020B0609020204030204" pitchFamily="49" charset="0"/>
              </a:rPr>
              <a:t>          </a:t>
            </a:r>
            <a:r>
              <a:rPr lang="en-US" dirty="0" err="1">
                <a:latin typeface="Consolas" panose="020B0609020204030204" pitchFamily="49" charset="0"/>
              </a:rPr>
              <a:t>listen_sock</a:t>
            </a:r>
            <a:r>
              <a:rPr lang="en-US" dirty="0">
                <a:latin typeface="Consolas" panose="020B0609020204030204" pitchFamily="49" charset="0"/>
              </a:rPr>
              <a:t>, &amp;</a:t>
            </a:r>
            <a:r>
              <a:rPr lang="en-US" dirty="0" err="1">
                <a:latin typeface="Consolas" panose="020B0609020204030204" pitchFamily="49" charset="0"/>
              </a:rPr>
              <a:t>ev</a:t>
            </a:r>
            <a:r>
              <a:rPr lang="en-US" dirty="0">
                <a:latin typeface="Consolas" panose="020B0609020204030204" pitchFamily="49" charset="0"/>
              </a:rPr>
              <a:t>);</a:t>
            </a:r>
          </a:p>
          <a:p>
            <a:endParaRPr lang="en-US" dirty="0">
              <a:latin typeface="Consolas" panose="020B0609020204030204" pitchFamily="49" charset="0"/>
            </a:endParaRPr>
          </a:p>
          <a:p>
            <a:r>
              <a:rPr lang="en-US" dirty="0">
                <a:solidFill>
                  <a:srgbClr val="0070C0"/>
                </a:solidFill>
                <a:latin typeface="Consolas" panose="020B0609020204030204" pitchFamily="49" charset="0"/>
              </a:rPr>
              <a:t>while</a:t>
            </a:r>
            <a:r>
              <a:rPr lang="en-US" dirty="0">
                <a:latin typeface="Consolas" panose="020B0609020204030204" pitchFamily="49" charset="0"/>
              </a:rPr>
              <a:t> (</a:t>
            </a:r>
            <a:r>
              <a:rPr lang="en-US" dirty="0">
                <a:solidFill>
                  <a:srgbClr val="00B050"/>
                </a:solidFill>
                <a:latin typeface="Consolas" panose="020B0609020204030204" pitchFamily="49" charset="0"/>
              </a:rPr>
              <a:t>true</a:t>
            </a:r>
            <a:r>
              <a:rPr lang="en-US" dirty="0">
                <a:latin typeface="Consolas" panose="020B0609020204030204" pitchFamily="49" charset="0"/>
              </a:rPr>
              <a:t>) {</a:t>
            </a:r>
          </a:p>
          <a:p>
            <a:r>
              <a:rPr lang="en-US" dirty="0">
                <a:latin typeface="Consolas" panose="020B0609020204030204" pitchFamily="49" charset="0"/>
              </a:rPr>
              <a:t>    </a:t>
            </a:r>
            <a:r>
              <a:rPr lang="en-US" dirty="0">
                <a:solidFill>
                  <a:srgbClr val="00B050"/>
                </a:solidFill>
                <a:latin typeface="Consolas" panose="020B0609020204030204" pitchFamily="49" charset="0"/>
              </a:rPr>
              <a:t>//Blocks until at least one file descriptor</a:t>
            </a:r>
          </a:p>
          <a:p>
            <a:r>
              <a:rPr lang="en-US" dirty="0">
                <a:solidFill>
                  <a:srgbClr val="00B050"/>
                </a:solidFill>
                <a:latin typeface="Consolas" panose="020B0609020204030204" pitchFamily="49" charset="0"/>
              </a:rPr>
              <a:t>    //(but no more than MAX_EVENTS) can be read</a:t>
            </a:r>
          </a:p>
          <a:p>
            <a:r>
              <a:rPr lang="en-US" dirty="0">
                <a:solidFill>
                  <a:srgbClr val="00B050"/>
                </a:solidFill>
                <a:latin typeface="Consolas" panose="020B0609020204030204" pitchFamily="49" charset="0"/>
              </a:rPr>
              <a:t>    //without blocking.</a:t>
            </a:r>
          </a:p>
          <a:p>
            <a:r>
              <a:rPr lang="en-US" dirty="0">
                <a:latin typeface="Consolas" panose="020B0609020204030204" pitchFamily="49" charset="0"/>
              </a:rPr>
              <a:t>    </a:t>
            </a:r>
            <a:r>
              <a:rPr lang="en-US" dirty="0" err="1">
                <a:latin typeface="Consolas" panose="020B0609020204030204" pitchFamily="49" charset="0"/>
              </a:rPr>
              <a:t>nfds</a:t>
            </a:r>
            <a:r>
              <a:rPr lang="en-US" dirty="0">
                <a:latin typeface="Consolas" panose="020B0609020204030204" pitchFamily="49" charset="0"/>
              </a:rPr>
              <a:t> = </a:t>
            </a:r>
            <a:r>
              <a:rPr lang="en-US" dirty="0" err="1">
                <a:latin typeface="Consolas" panose="020B0609020204030204" pitchFamily="49" charset="0"/>
              </a:rPr>
              <a:t>epoll_wait</a:t>
            </a:r>
            <a:r>
              <a:rPr lang="en-US" dirty="0">
                <a:latin typeface="Consolas" panose="020B0609020204030204" pitchFamily="49" charset="0"/>
              </a:rPr>
              <a:t>(</a:t>
            </a:r>
            <a:r>
              <a:rPr lang="en-US" dirty="0" err="1">
                <a:latin typeface="Consolas" panose="020B0609020204030204" pitchFamily="49" charset="0"/>
              </a:rPr>
              <a:t>epollfd</a:t>
            </a:r>
            <a:r>
              <a:rPr lang="en-US" dirty="0">
                <a:latin typeface="Consolas" panose="020B0609020204030204" pitchFamily="49" charset="0"/>
              </a:rPr>
              <a:t>, events, MAX_EVENTS);</a:t>
            </a:r>
          </a:p>
          <a:p>
            <a:r>
              <a:rPr lang="en-US" dirty="0">
                <a:latin typeface="Consolas" panose="020B0609020204030204" pitchFamily="49" charset="0"/>
              </a:rPr>
              <a:t>    </a:t>
            </a:r>
          </a:p>
          <a:p>
            <a:r>
              <a:rPr lang="en-US" dirty="0">
                <a:latin typeface="Consolas" panose="020B0609020204030204" pitchFamily="49" charset="0"/>
              </a:rPr>
              <a:t>    </a:t>
            </a:r>
            <a:r>
              <a:rPr lang="en-US" dirty="0">
                <a:solidFill>
                  <a:srgbClr val="0070C0"/>
                </a:solidFill>
                <a:latin typeface="Consolas" panose="020B0609020204030204" pitchFamily="49" charset="0"/>
              </a:rPr>
              <a:t>for</a:t>
            </a:r>
            <a:r>
              <a:rPr lang="en-US" dirty="0">
                <a:latin typeface="Consolas" panose="020B0609020204030204" pitchFamily="49" charset="0"/>
              </a:rPr>
              <a:t> (</a:t>
            </a:r>
            <a:r>
              <a:rPr lang="en-US" dirty="0">
                <a:solidFill>
                  <a:srgbClr val="0070C0"/>
                </a:solidFill>
                <a:latin typeface="Consolas" panose="020B0609020204030204" pitchFamily="49" charset="0"/>
              </a:rPr>
              <a:t>int</a:t>
            </a:r>
            <a:r>
              <a:rPr lang="en-US" dirty="0">
                <a:latin typeface="Consolas" panose="020B0609020204030204" pitchFamily="49" charset="0"/>
              </a:rPr>
              <a:t> n = </a:t>
            </a:r>
            <a:r>
              <a:rPr lang="en-US" dirty="0">
                <a:solidFill>
                  <a:schemeClr val="accent2"/>
                </a:solidFill>
                <a:latin typeface="Consolas" panose="020B0609020204030204" pitchFamily="49" charset="0"/>
              </a:rPr>
              <a:t>0</a:t>
            </a:r>
            <a:r>
              <a:rPr lang="en-US" dirty="0">
                <a:latin typeface="Consolas" panose="020B0609020204030204" pitchFamily="49" charset="0"/>
              </a:rPr>
              <a:t>; n &lt; </a:t>
            </a:r>
            <a:r>
              <a:rPr lang="en-US" dirty="0" err="1">
                <a:latin typeface="Consolas" panose="020B0609020204030204" pitchFamily="49" charset="0"/>
              </a:rPr>
              <a:t>nfds</a:t>
            </a:r>
            <a:r>
              <a:rPr lang="en-US" dirty="0">
                <a:latin typeface="Consolas" panose="020B0609020204030204" pitchFamily="49" charset="0"/>
              </a:rPr>
              <a:t>; n++) {</a:t>
            </a:r>
          </a:p>
          <a:p>
            <a:r>
              <a:rPr lang="en-US" dirty="0">
                <a:latin typeface="Consolas" panose="020B0609020204030204" pitchFamily="49" charset="0"/>
              </a:rPr>
              <a:t>        </a:t>
            </a:r>
            <a:r>
              <a:rPr lang="en-US" dirty="0">
                <a:solidFill>
                  <a:srgbClr val="0070C0"/>
                </a:solidFill>
                <a:latin typeface="Consolas" panose="020B0609020204030204" pitchFamily="49" charset="0"/>
              </a:rPr>
              <a:t>if</a:t>
            </a:r>
            <a:r>
              <a:rPr lang="en-US" dirty="0">
                <a:latin typeface="Consolas" panose="020B0609020204030204" pitchFamily="49" charset="0"/>
              </a:rPr>
              <a:t> (events[n].</a:t>
            </a:r>
            <a:r>
              <a:rPr lang="en-US" dirty="0" err="1">
                <a:latin typeface="Consolas" panose="020B0609020204030204" pitchFamily="49" charset="0"/>
              </a:rPr>
              <a:t>data.fd</a:t>
            </a:r>
            <a:r>
              <a:rPr lang="en-US" dirty="0">
                <a:latin typeface="Consolas" panose="020B0609020204030204" pitchFamily="49" charset="0"/>
              </a:rPr>
              <a:t> == </a:t>
            </a:r>
            <a:r>
              <a:rPr lang="en-US" dirty="0" err="1">
                <a:latin typeface="Consolas" panose="020B0609020204030204" pitchFamily="49" charset="0"/>
              </a:rPr>
              <a:t>listen_sock</a:t>
            </a:r>
            <a:r>
              <a:rPr lang="en-US" dirty="0">
                <a:latin typeface="Consolas" panose="020B0609020204030204" pitchFamily="49" charset="0"/>
              </a:rPr>
              <a:t>) {</a:t>
            </a:r>
          </a:p>
          <a:p>
            <a:r>
              <a:rPr lang="en-US" dirty="0">
                <a:latin typeface="Consolas" panose="020B0609020204030204" pitchFamily="49" charset="0"/>
              </a:rPr>
              <a:t>            </a:t>
            </a:r>
            <a:r>
              <a:rPr lang="en-US" dirty="0">
                <a:solidFill>
                  <a:srgbClr val="00B050"/>
                </a:solidFill>
                <a:latin typeface="Consolas" panose="020B0609020204030204" pitchFamily="49" charset="0"/>
              </a:rPr>
              <a:t>//Run event handling code for a new</a:t>
            </a:r>
          </a:p>
          <a:p>
            <a:r>
              <a:rPr lang="en-US" dirty="0">
                <a:solidFill>
                  <a:srgbClr val="00B050"/>
                </a:solidFill>
                <a:latin typeface="Consolas" panose="020B0609020204030204" pitchFamily="49" charset="0"/>
              </a:rPr>
              <a:t>            //client connection.</a:t>
            </a:r>
          </a:p>
          <a:p>
            <a:r>
              <a:rPr lang="en-US" dirty="0">
                <a:latin typeface="Consolas" panose="020B0609020204030204" pitchFamily="49" charset="0"/>
              </a:rPr>
              <a:t>            </a:t>
            </a:r>
            <a:r>
              <a:rPr lang="en-US" dirty="0" err="1">
                <a:latin typeface="Consolas" panose="020B0609020204030204" pitchFamily="49" charset="0"/>
              </a:rPr>
              <a:t>client_sock</a:t>
            </a:r>
            <a:r>
              <a:rPr lang="en-US" dirty="0">
                <a:latin typeface="Consolas" panose="020B0609020204030204" pitchFamily="49" charset="0"/>
              </a:rPr>
              <a:t> = accept(</a:t>
            </a:r>
            <a:r>
              <a:rPr lang="en-US" dirty="0" err="1">
                <a:latin typeface="Consolas" panose="020B0609020204030204" pitchFamily="49" charset="0"/>
              </a:rPr>
              <a:t>listen_sock</a:t>
            </a:r>
            <a:r>
              <a:rPr lang="en-US" dirty="0">
                <a:latin typeface="Consolas" panose="020B0609020204030204" pitchFamily="49" charset="0"/>
              </a:rPr>
              <a:t>,</a:t>
            </a:r>
          </a:p>
          <a:p>
            <a:r>
              <a:rPr lang="en-US" dirty="0">
                <a:latin typeface="Consolas" panose="020B0609020204030204" pitchFamily="49" charset="0"/>
              </a:rPr>
              <a:t>                                 </a:t>
            </a:r>
            <a:r>
              <a:rPr lang="en-US" dirty="0">
                <a:solidFill>
                  <a:srgbClr val="00B050"/>
                </a:solidFill>
                <a:latin typeface="Consolas" panose="020B0609020204030204" pitchFamily="49" charset="0"/>
              </a:rPr>
              <a:t>/*</a:t>
            </a:r>
            <a:r>
              <a:rPr lang="en-US" dirty="0" err="1">
                <a:solidFill>
                  <a:srgbClr val="00B050"/>
                </a:solidFill>
                <a:latin typeface="Consolas" panose="020B0609020204030204" pitchFamily="49" charset="0"/>
              </a:rPr>
              <a:t>etc</a:t>
            </a:r>
            <a:r>
              <a:rPr lang="en-US" dirty="0">
                <a:solidFill>
                  <a:srgbClr val="00B050"/>
                </a:solidFill>
                <a:latin typeface="Consolas" panose="020B0609020204030204" pitchFamily="49" charset="0"/>
              </a:rPr>
              <a:t>*/</a:t>
            </a:r>
            <a:r>
              <a:rPr lang="en-US" dirty="0">
                <a:latin typeface="Consolas" panose="020B0609020204030204" pitchFamily="49" charset="0"/>
              </a:rPr>
              <a:t>);</a:t>
            </a:r>
          </a:p>
          <a:p>
            <a:r>
              <a:rPr lang="en-US" dirty="0">
                <a:latin typeface="Consolas" panose="020B0609020204030204" pitchFamily="49" charset="0"/>
              </a:rPr>
              <a:t>            </a:t>
            </a:r>
            <a:r>
              <a:rPr lang="en-US" dirty="0" err="1">
                <a:latin typeface="Consolas" panose="020B0609020204030204" pitchFamily="49" charset="0"/>
              </a:rPr>
              <a:t>make_non_blocking</a:t>
            </a:r>
            <a:r>
              <a:rPr lang="en-US" dirty="0">
                <a:latin typeface="Consolas" panose="020B0609020204030204" pitchFamily="49" charset="0"/>
              </a:rPr>
              <a:t>(</a:t>
            </a:r>
            <a:r>
              <a:rPr lang="en-US" dirty="0" err="1">
                <a:latin typeface="Consolas" panose="020B0609020204030204" pitchFamily="49" charset="0"/>
              </a:rPr>
              <a:t>client_sock</a:t>
            </a:r>
            <a:r>
              <a:rPr lang="en-US" dirty="0">
                <a:latin typeface="Consolas" panose="020B0609020204030204" pitchFamily="49" charset="0"/>
              </a:rPr>
              <a:t>);</a:t>
            </a:r>
          </a:p>
          <a:p>
            <a:r>
              <a:rPr lang="en-US" dirty="0">
                <a:latin typeface="Consolas" panose="020B0609020204030204" pitchFamily="49" charset="0"/>
              </a:rPr>
              <a:t>            </a:t>
            </a:r>
            <a:r>
              <a:rPr lang="en-US" dirty="0" err="1">
                <a:latin typeface="Consolas" panose="020B0609020204030204" pitchFamily="49" charset="0"/>
              </a:rPr>
              <a:t>ev.events</a:t>
            </a:r>
            <a:r>
              <a:rPr lang="en-US" dirty="0">
                <a:latin typeface="Consolas" panose="020B0609020204030204" pitchFamily="49" charset="0"/>
              </a:rPr>
              <a:t> = EPOLLIN | </a:t>
            </a:r>
            <a:r>
              <a:rPr lang="en-US" dirty="0">
                <a:solidFill>
                  <a:srgbClr val="00B050"/>
                </a:solidFill>
                <a:latin typeface="Consolas" panose="020B0609020204030204" pitchFamily="49" charset="0"/>
              </a:rPr>
              <a:t>/*other stuff*/</a:t>
            </a:r>
            <a:r>
              <a:rPr lang="en-US" dirty="0">
                <a:latin typeface="Consolas" panose="020B0609020204030204" pitchFamily="49" charset="0"/>
              </a:rPr>
              <a:t>;</a:t>
            </a:r>
          </a:p>
          <a:p>
            <a:r>
              <a:rPr lang="en-US" dirty="0">
                <a:latin typeface="Consolas" panose="020B0609020204030204" pitchFamily="49" charset="0"/>
              </a:rPr>
              <a:t>            </a:t>
            </a:r>
            <a:r>
              <a:rPr lang="en-US" dirty="0" err="1">
                <a:latin typeface="Consolas" panose="020B0609020204030204" pitchFamily="49" charset="0"/>
              </a:rPr>
              <a:t>ev.data.fd</a:t>
            </a:r>
            <a:r>
              <a:rPr lang="en-US" dirty="0">
                <a:latin typeface="Consolas" panose="020B0609020204030204" pitchFamily="49" charset="0"/>
              </a:rPr>
              <a:t> = </a:t>
            </a:r>
            <a:r>
              <a:rPr lang="en-US" dirty="0" err="1">
                <a:latin typeface="Consolas" panose="020B0609020204030204" pitchFamily="49" charset="0"/>
              </a:rPr>
              <a:t>client_sock</a:t>
            </a:r>
            <a:r>
              <a:rPr lang="en-US" dirty="0">
                <a:latin typeface="Consolas" panose="020B0609020204030204" pitchFamily="49" charset="0"/>
              </a:rPr>
              <a:t>;</a:t>
            </a:r>
          </a:p>
          <a:p>
            <a:r>
              <a:rPr lang="en-US" dirty="0">
                <a:latin typeface="Consolas" panose="020B0609020204030204" pitchFamily="49" charset="0"/>
              </a:rPr>
              <a:t>            </a:t>
            </a:r>
            <a:r>
              <a:rPr lang="en-US" dirty="0" err="1">
                <a:latin typeface="Consolas" panose="020B0609020204030204" pitchFamily="49" charset="0"/>
              </a:rPr>
              <a:t>epoll_ctl</a:t>
            </a:r>
            <a:r>
              <a:rPr lang="en-US" dirty="0">
                <a:latin typeface="Consolas" panose="020B0609020204030204" pitchFamily="49" charset="0"/>
              </a:rPr>
              <a:t>(</a:t>
            </a:r>
            <a:r>
              <a:rPr lang="en-US" dirty="0" err="1">
                <a:latin typeface="Consolas" panose="020B0609020204030204" pitchFamily="49" charset="0"/>
              </a:rPr>
              <a:t>epollfd</a:t>
            </a:r>
            <a:r>
              <a:rPr lang="en-US" dirty="0">
                <a:latin typeface="Consolas" panose="020B0609020204030204" pitchFamily="49" charset="0"/>
              </a:rPr>
              <a:t>, EPOLL_CTL_ADD,</a:t>
            </a:r>
          </a:p>
          <a:p>
            <a:r>
              <a:rPr lang="en-US" dirty="0">
                <a:latin typeface="Consolas" panose="020B0609020204030204" pitchFamily="49" charset="0"/>
              </a:rPr>
              <a:t>                      </a:t>
            </a:r>
            <a:r>
              <a:rPr lang="en-US" dirty="0" err="1">
                <a:latin typeface="Consolas" panose="020B0609020204030204" pitchFamily="49" charset="0"/>
              </a:rPr>
              <a:t>client_sock</a:t>
            </a:r>
            <a:r>
              <a:rPr lang="en-US" dirty="0">
                <a:latin typeface="Consolas" panose="020B0609020204030204" pitchFamily="49" charset="0"/>
              </a:rPr>
              <a:t>, &amp;</a:t>
            </a:r>
            <a:r>
              <a:rPr lang="en-US" dirty="0" err="1">
                <a:latin typeface="Consolas" panose="020B0609020204030204" pitchFamily="49" charset="0"/>
              </a:rPr>
              <a:t>ev</a:t>
            </a:r>
            <a:r>
              <a:rPr lang="en-US" dirty="0">
                <a:latin typeface="Consolas" panose="020B0609020204030204" pitchFamily="49" charset="0"/>
              </a:rPr>
              <a:t>);</a:t>
            </a:r>
          </a:p>
          <a:p>
            <a:r>
              <a:rPr lang="en-US" dirty="0">
                <a:latin typeface="Consolas" panose="020B0609020204030204" pitchFamily="49" charset="0"/>
              </a:rPr>
              <a:t>        } </a:t>
            </a:r>
            <a:r>
              <a:rPr lang="en-US" dirty="0">
                <a:solidFill>
                  <a:srgbClr val="0070C0"/>
                </a:solidFill>
                <a:latin typeface="Consolas" panose="020B0609020204030204" pitchFamily="49" charset="0"/>
              </a:rPr>
              <a:t>else</a:t>
            </a:r>
            <a:r>
              <a:rPr lang="en-US" dirty="0">
                <a:latin typeface="Consolas" panose="020B0609020204030204" pitchFamily="49" charset="0"/>
              </a:rPr>
              <a:t> { </a:t>
            </a:r>
            <a:r>
              <a:rPr lang="en-US" dirty="0">
                <a:solidFill>
                  <a:srgbClr val="00B050"/>
                </a:solidFill>
                <a:latin typeface="Consolas" panose="020B0609020204030204" pitchFamily="49" charset="0"/>
              </a:rPr>
              <a:t>//Run event handler for newly</a:t>
            </a:r>
          </a:p>
          <a:p>
            <a:r>
              <a:rPr lang="en-US" dirty="0">
                <a:solidFill>
                  <a:srgbClr val="00B050"/>
                </a:solidFill>
                <a:latin typeface="Consolas" panose="020B0609020204030204" pitchFamily="49" charset="0"/>
              </a:rPr>
              <a:t>                 //arrived client data.</a:t>
            </a:r>
          </a:p>
          <a:p>
            <a:r>
              <a:rPr lang="en-US" dirty="0">
                <a:latin typeface="Consolas" panose="020B0609020204030204" pitchFamily="49" charset="0"/>
              </a:rPr>
              <a:t>            </a:t>
            </a:r>
            <a:r>
              <a:rPr lang="en-US" dirty="0" err="1">
                <a:latin typeface="Consolas" panose="020B0609020204030204" pitchFamily="49" charset="0"/>
              </a:rPr>
              <a:t>eh_read_from_client</a:t>
            </a:r>
            <a:r>
              <a:rPr lang="en-US" dirty="0">
                <a:latin typeface="Consolas" panose="020B0609020204030204" pitchFamily="49" charset="0"/>
              </a:rPr>
              <a:t>(events[n].</a:t>
            </a:r>
            <a:r>
              <a:rPr lang="en-US" dirty="0" err="1">
                <a:latin typeface="Consolas" panose="020B0609020204030204" pitchFamily="49" charset="0"/>
              </a:rPr>
              <a:t>data.fd</a:t>
            </a:r>
            <a:r>
              <a:rPr lang="en-US" dirty="0">
                <a:latin typeface="Consolas" panose="020B0609020204030204" pitchFamily="49" charset="0"/>
              </a:rPr>
              <a:t>);</a:t>
            </a:r>
          </a:p>
          <a:p>
            <a:r>
              <a:rPr lang="en-US" dirty="0">
                <a:latin typeface="Consolas" panose="020B0609020204030204" pitchFamily="49" charset="0"/>
              </a:rPr>
              <a:t>        }</a:t>
            </a:r>
          </a:p>
          <a:p>
            <a:r>
              <a:rPr lang="en-US" dirty="0">
                <a:latin typeface="Consolas" panose="020B0609020204030204" pitchFamily="49" charset="0"/>
              </a:rPr>
              <a:t>    }</a:t>
            </a:r>
          </a:p>
          <a:p>
            <a:r>
              <a:rPr lang="en-US" dirty="0">
                <a:latin typeface="Consolas" panose="020B0609020204030204" pitchFamily="49" charset="0"/>
              </a:rPr>
              <a:t>}</a:t>
            </a:r>
          </a:p>
        </p:txBody>
      </p:sp>
      <p:grpSp>
        <p:nvGrpSpPr>
          <p:cNvPr id="10" name="Group 9">
            <a:extLst>
              <a:ext uri="{FF2B5EF4-FFF2-40B4-BE49-F238E27FC236}">
                <a16:creationId xmlns:a16="http://schemas.microsoft.com/office/drawing/2014/main" id="{B84598D7-74F9-42B8-861F-00A5DA021C78}"/>
              </a:ext>
            </a:extLst>
          </p:cNvPr>
          <p:cNvGrpSpPr/>
          <p:nvPr/>
        </p:nvGrpSpPr>
        <p:grpSpPr>
          <a:xfrm>
            <a:off x="109959" y="3812583"/>
            <a:ext cx="5469039" cy="1569660"/>
            <a:chOff x="109959" y="3812583"/>
            <a:chExt cx="5469039" cy="1569660"/>
          </a:xfrm>
        </p:grpSpPr>
        <p:sp>
          <p:nvSpPr>
            <p:cNvPr id="7" name="TextBox 6">
              <a:extLst>
                <a:ext uri="{FF2B5EF4-FFF2-40B4-BE49-F238E27FC236}">
                  <a16:creationId xmlns:a16="http://schemas.microsoft.com/office/drawing/2014/main" id="{1193F5FA-1229-4D2A-9482-631CAA153725}"/>
                </a:ext>
              </a:extLst>
            </p:cNvPr>
            <p:cNvSpPr txBox="1"/>
            <p:nvPr/>
          </p:nvSpPr>
          <p:spPr>
            <a:xfrm>
              <a:off x="109959" y="3812583"/>
              <a:ext cx="4462042" cy="1569660"/>
            </a:xfrm>
            <a:prstGeom prst="rect">
              <a:avLst/>
            </a:prstGeom>
            <a:solidFill>
              <a:schemeClr val="bg1">
                <a:lumMod val="85000"/>
              </a:schemeClr>
            </a:solidFill>
            <a:ln w="38100">
              <a:solidFill>
                <a:schemeClr val="tx1"/>
              </a:solidFill>
            </a:ln>
          </p:spPr>
          <p:txBody>
            <a:bodyPr wrap="square" rtlCol="0">
              <a:spAutoFit/>
            </a:bodyPr>
            <a:lstStyle/>
            <a:p>
              <a:r>
                <a:rPr lang="en-US" sz="2400" dirty="0"/>
                <a:t>Kernel registers </a:t>
              </a:r>
              <a:r>
                <a:rPr lang="en-US" sz="2400" dirty="0" err="1">
                  <a:latin typeface="Consolas" panose="020B0609020204030204" pitchFamily="49" charset="0"/>
                </a:rPr>
                <a:t>listen_sock</a:t>
              </a:r>
              <a:r>
                <a:rPr lang="en-US" sz="2400" dirty="0" err="1"/>
                <a:t>’s</a:t>
              </a:r>
              <a:r>
                <a:rPr lang="en-US" sz="2400" dirty="0"/>
                <a:t> condition variable with the </a:t>
              </a:r>
              <a:r>
                <a:rPr lang="en-US" sz="2400" dirty="0" err="1">
                  <a:latin typeface="Consolas" panose="020B0609020204030204" pitchFamily="49" charset="0"/>
                </a:rPr>
                <a:t>epoll</a:t>
              </a:r>
              <a:r>
                <a:rPr lang="en-US" sz="2400" dirty="0"/>
                <a:t> metadata that the kernel associates with the process.</a:t>
              </a:r>
            </a:p>
          </p:txBody>
        </p:sp>
        <p:cxnSp>
          <p:nvCxnSpPr>
            <p:cNvPr id="9" name="Straight Arrow Connector 8">
              <a:extLst>
                <a:ext uri="{FF2B5EF4-FFF2-40B4-BE49-F238E27FC236}">
                  <a16:creationId xmlns:a16="http://schemas.microsoft.com/office/drawing/2014/main" id="{7B4EF904-D37F-45AF-B110-F97972AD9EC9}"/>
                </a:ext>
              </a:extLst>
            </p:cNvPr>
            <p:cNvCxnSpPr/>
            <p:nvPr/>
          </p:nvCxnSpPr>
          <p:spPr>
            <a:xfrm>
              <a:off x="4572001" y="4695986"/>
              <a:ext cx="100699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05B1F99-9062-4CC4-8879-EAE8012EE8CD}"/>
              </a:ext>
            </a:extLst>
          </p:cNvPr>
          <p:cNvGrpSpPr/>
          <p:nvPr/>
        </p:nvGrpSpPr>
        <p:grpSpPr>
          <a:xfrm>
            <a:off x="652010" y="822355"/>
            <a:ext cx="5469038" cy="1569660"/>
            <a:chOff x="109960" y="3812583"/>
            <a:chExt cx="5469038" cy="1569660"/>
          </a:xfrm>
        </p:grpSpPr>
        <p:sp>
          <p:nvSpPr>
            <p:cNvPr id="12" name="TextBox 11">
              <a:extLst>
                <a:ext uri="{FF2B5EF4-FFF2-40B4-BE49-F238E27FC236}">
                  <a16:creationId xmlns:a16="http://schemas.microsoft.com/office/drawing/2014/main" id="{CECC9A07-FD1C-4CA2-9B94-B4A4DA93D5C2}"/>
                </a:ext>
              </a:extLst>
            </p:cNvPr>
            <p:cNvSpPr txBox="1"/>
            <p:nvPr/>
          </p:nvSpPr>
          <p:spPr>
            <a:xfrm>
              <a:off x="109960" y="3812583"/>
              <a:ext cx="4462042" cy="1569660"/>
            </a:xfrm>
            <a:prstGeom prst="rect">
              <a:avLst/>
            </a:prstGeom>
            <a:solidFill>
              <a:schemeClr val="bg1">
                <a:lumMod val="85000"/>
              </a:schemeClr>
            </a:solidFill>
            <a:ln w="38100">
              <a:solidFill>
                <a:schemeClr val="tx1"/>
              </a:solidFill>
            </a:ln>
          </p:spPr>
          <p:txBody>
            <a:bodyPr wrap="square" rtlCol="0">
              <a:spAutoFit/>
            </a:bodyPr>
            <a:lstStyle/>
            <a:p>
              <a:r>
                <a:rPr lang="en-US" sz="2400" dirty="0"/>
                <a:t>The process is now waiting on the condition variables belonging to </a:t>
              </a:r>
              <a:r>
                <a:rPr lang="en-US" sz="2400" b="1" u="sng" dirty="0"/>
                <a:t>all</a:t>
              </a:r>
              <a:r>
                <a:rPr lang="en-US" sz="2400" dirty="0"/>
                <a:t> the file descriptors that have been </a:t>
              </a:r>
              <a:r>
                <a:rPr lang="en-US" sz="2400" dirty="0" err="1">
                  <a:latin typeface="Consolas" panose="020B0609020204030204" pitchFamily="49" charset="0"/>
                </a:rPr>
                <a:t>EPOLL_CTL_ADD</a:t>
              </a:r>
              <a:r>
                <a:rPr lang="en-US" sz="2400" dirty="0" err="1"/>
                <a:t>’ed</a:t>
              </a:r>
              <a:r>
                <a:rPr lang="en-US" sz="2400" dirty="0"/>
                <a:t>!</a:t>
              </a:r>
            </a:p>
          </p:txBody>
        </p:sp>
        <p:cxnSp>
          <p:nvCxnSpPr>
            <p:cNvPr id="13" name="Straight Arrow Connector 12">
              <a:extLst>
                <a:ext uri="{FF2B5EF4-FFF2-40B4-BE49-F238E27FC236}">
                  <a16:creationId xmlns:a16="http://schemas.microsoft.com/office/drawing/2014/main" id="{22243C7E-C2C1-44C4-85F2-F6DF7AADF920}"/>
                </a:ext>
              </a:extLst>
            </p:cNvPr>
            <p:cNvCxnSpPr/>
            <p:nvPr/>
          </p:nvCxnSpPr>
          <p:spPr>
            <a:xfrm>
              <a:off x="4572001" y="4695986"/>
              <a:ext cx="100699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38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fade">
                                      <p:cBhvr>
                                        <p:cTn id="33" dur="500"/>
                                        <p:tgtEl>
                                          <p:spTgt spid="5">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fade">
                                      <p:cBhvr>
                                        <p:cTn id="36" dur="500"/>
                                        <p:tgtEl>
                                          <p:spTgt spid="5">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fade">
                                      <p:cBhvr>
                                        <p:cTn id="39" dur="500"/>
                                        <p:tgtEl>
                                          <p:spTgt spid="5">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13" end="13"/>
                                            </p:txEl>
                                          </p:spTgt>
                                        </p:tgtEl>
                                        <p:attrNameLst>
                                          <p:attrName>style.visibility</p:attrName>
                                        </p:attrNameLst>
                                      </p:cBhvr>
                                      <p:to>
                                        <p:strVal val="visible"/>
                                      </p:to>
                                    </p:set>
                                    <p:animEffect transition="in" filter="fade">
                                      <p:cBhvr>
                                        <p:cTn id="42" dur="500"/>
                                        <p:tgtEl>
                                          <p:spTgt spid="5">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4" end="14"/>
                                            </p:txEl>
                                          </p:spTgt>
                                        </p:tgtEl>
                                        <p:attrNameLst>
                                          <p:attrName>style.visibility</p:attrName>
                                        </p:attrNameLst>
                                      </p:cBhvr>
                                      <p:to>
                                        <p:strVal val="visible"/>
                                      </p:to>
                                    </p:set>
                                    <p:animEffect transition="in" filter="fade">
                                      <p:cBhvr>
                                        <p:cTn id="45" dur="500"/>
                                        <p:tgtEl>
                                          <p:spTgt spid="5">
                                            <p:txEl>
                                              <p:pRg st="14" end="1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
                                            <p:txEl>
                                              <p:pRg st="0" end="0"/>
                                            </p:txEl>
                                          </p:spTgt>
                                        </p:tgtEl>
                                      </p:cBhvr>
                                    </p:animEffect>
                                    <p:set>
                                      <p:cBhvr>
                                        <p:cTn id="60" dur="1" fill="hold">
                                          <p:stCondLst>
                                            <p:cond delay="499"/>
                                          </p:stCondLst>
                                        </p:cTn>
                                        <p:tgtEl>
                                          <p:spTgt spid="5">
                                            <p:txEl>
                                              <p:pRg st="0" end="0"/>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
                                            <p:txEl>
                                              <p:pRg st="1" end="1"/>
                                            </p:txEl>
                                          </p:spTgt>
                                        </p:tgtEl>
                                      </p:cBhvr>
                                    </p:animEffect>
                                    <p:set>
                                      <p:cBhvr>
                                        <p:cTn id="63" dur="1" fill="hold">
                                          <p:stCondLst>
                                            <p:cond delay="499"/>
                                          </p:stCondLst>
                                        </p:cTn>
                                        <p:tgtEl>
                                          <p:spTgt spid="5">
                                            <p:txEl>
                                              <p:pRg st="1" end="1"/>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5">
                                            <p:txEl>
                                              <p:pRg st="2" end="2"/>
                                            </p:txEl>
                                          </p:spTgt>
                                        </p:tgtEl>
                                      </p:cBhvr>
                                    </p:animEffect>
                                    <p:set>
                                      <p:cBhvr>
                                        <p:cTn id="66" dur="1" fill="hold">
                                          <p:stCondLst>
                                            <p:cond delay="499"/>
                                          </p:stCondLst>
                                        </p:cTn>
                                        <p:tgtEl>
                                          <p:spTgt spid="5">
                                            <p:txEl>
                                              <p:pRg st="2" end="2"/>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5">
                                            <p:txEl>
                                              <p:pRg st="4" end="4"/>
                                            </p:txEl>
                                          </p:spTgt>
                                        </p:tgtEl>
                                      </p:cBhvr>
                                    </p:animEffect>
                                    <p:set>
                                      <p:cBhvr>
                                        <p:cTn id="69" dur="1" fill="hold">
                                          <p:stCondLst>
                                            <p:cond delay="499"/>
                                          </p:stCondLst>
                                        </p:cTn>
                                        <p:tgtEl>
                                          <p:spTgt spid="5">
                                            <p:txEl>
                                              <p:pRg st="4" end="4"/>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5">
                                            <p:txEl>
                                              <p:pRg st="5" end="5"/>
                                            </p:txEl>
                                          </p:spTgt>
                                        </p:tgtEl>
                                      </p:cBhvr>
                                    </p:animEffect>
                                    <p:set>
                                      <p:cBhvr>
                                        <p:cTn id="72" dur="1" fill="hold">
                                          <p:stCondLst>
                                            <p:cond delay="499"/>
                                          </p:stCondLst>
                                        </p:cTn>
                                        <p:tgtEl>
                                          <p:spTgt spid="5">
                                            <p:txEl>
                                              <p:pRg st="5" end="5"/>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5">
                                            <p:txEl>
                                              <p:pRg st="6" end="6"/>
                                            </p:txEl>
                                          </p:spTgt>
                                        </p:tgtEl>
                                      </p:cBhvr>
                                    </p:animEffect>
                                    <p:set>
                                      <p:cBhvr>
                                        <p:cTn id="75" dur="1" fill="hold">
                                          <p:stCondLst>
                                            <p:cond delay="499"/>
                                          </p:stCondLst>
                                        </p:cTn>
                                        <p:tgtEl>
                                          <p:spTgt spid="5">
                                            <p:txEl>
                                              <p:pRg st="6" end="6"/>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5">
                                            <p:txEl>
                                              <p:pRg st="8" end="8"/>
                                            </p:txEl>
                                          </p:spTgt>
                                        </p:tgtEl>
                                      </p:cBhvr>
                                    </p:animEffect>
                                    <p:set>
                                      <p:cBhvr>
                                        <p:cTn id="78" dur="1" fill="hold">
                                          <p:stCondLst>
                                            <p:cond delay="499"/>
                                          </p:stCondLst>
                                        </p:cTn>
                                        <p:tgtEl>
                                          <p:spTgt spid="5">
                                            <p:txEl>
                                              <p:pRg st="8" end="8"/>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5">
                                            <p:txEl>
                                              <p:pRg st="9" end="9"/>
                                            </p:txEl>
                                          </p:spTgt>
                                        </p:tgtEl>
                                      </p:cBhvr>
                                    </p:animEffect>
                                    <p:set>
                                      <p:cBhvr>
                                        <p:cTn id="81" dur="1" fill="hold">
                                          <p:stCondLst>
                                            <p:cond delay="499"/>
                                          </p:stCondLst>
                                        </p:cTn>
                                        <p:tgtEl>
                                          <p:spTgt spid="5">
                                            <p:txEl>
                                              <p:pRg st="9" end="9"/>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5">
                                            <p:txEl>
                                              <p:pRg st="10" end="10"/>
                                            </p:txEl>
                                          </p:spTgt>
                                        </p:tgtEl>
                                      </p:cBhvr>
                                    </p:animEffect>
                                    <p:set>
                                      <p:cBhvr>
                                        <p:cTn id="84" dur="1" fill="hold">
                                          <p:stCondLst>
                                            <p:cond delay="499"/>
                                          </p:stCondLst>
                                        </p:cTn>
                                        <p:tgtEl>
                                          <p:spTgt spid="5">
                                            <p:txEl>
                                              <p:pRg st="10" end="10"/>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5">
                                            <p:txEl>
                                              <p:pRg st="11" end="11"/>
                                            </p:txEl>
                                          </p:spTgt>
                                        </p:tgtEl>
                                      </p:cBhvr>
                                    </p:animEffect>
                                    <p:set>
                                      <p:cBhvr>
                                        <p:cTn id="87" dur="1" fill="hold">
                                          <p:stCondLst>
                                            <p:cond delay="499"/>
                                          </p:stCondLst>
                                        </p:cTn>
                                        <p:tgtEl>
                                          <p:spTgt spid="5">
                                            <p:txEl>
                                              <p:pRg st="11" end="11"/>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5">
                                            <p:txEl>
                                              <p:pRg st="12" end="12"/>
                                            </p:txEl>
                                          </p:spTgt>
                                        </p:tgtEl>
                                      </p:cBhvr>
                                    </p:animEffect>
                                    <p:set>
                                      <p:cBhvr>
                                        <p:cTn id="90" dur="1" fill="hold">
                                          <p:stCondLst>
                                            <p:cond delay="499"/>
                                          </p:stCondLst>
                                        </p:cTn>
                                        <p:tgtEl>
                                          <p:spTgt spid="5">
                                            <p:txEl>
                                              <p:pRg st="12" end="12"/>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5">
                                            <p:txEl>
                                              <p:pRg st="13" end="13"/>
                                            </p:txEl>
                                          </p:spTgt>
                                        </p:tgtEl>
                                      </p:cBhvr>
                                    </p:animEffect>
                                    <p:set>
                                      <p:cBhvr>
                                        <p:cTn id="93" dur="1" fill="hold">
                                          <p:stCondLst>
                                            <p:cond delay="499"/>
                                          </p:stCondLst>
                                        </p:cTn>
                                        <p:tgtEl>
                                          <p:spTgt spid="5">
                                            <p:txEl>
                                              <p:pRg st="13" end="13"/>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5">
                                            <p:txEl>
                                              <p:pRg st="14" end="14"/>
                                            </p:txEl>
                                          </p:spTgt>
                                        </p:tgtEl>
                                      </p:cBhvr>
                                    </p:animEffect>
                                    <p:set>
                                      <p:cBhvr>
                                        <p:cTn id="96" dur="1" fill="hold">
                                          <p:stCondLst>
                                            <p:cond delay="499"/>
                                          </p:stCondLst>
                                        </p:cTn>
                                        <p:tgtEl>
                                          <p:spTgt spid="5">
                                            <p:txEl>
                                              <p:pRg st="14" end="14"/>
                                            </p:txEl>
                                          </p:spTgt>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childTnLst>
                          </p:cTn>
                        </p:par>
                        <p:par>
                          <p:cTn id="100" fill="hold">
                            <p:stCondLst>
                              <p:cond delay="500"/>
                            </p:stCondLst>
                            <p:childTnLst>
                              <p:par>
                                <p:cTn id="101" presetID="42" presetClass="path" presetSubtype="0" accel="50000" decel="50000" fill="hold" grpId="1" nodeType="afterEffect">
                                  <p:stCondLst>
                                    <p:cond delay="0"/>
                                  </p:stCondLst>
                                  <p:childTnLst>
                                    <p:animMotion origin="layout" path="M 3.95833E-6 2.59259E-6 L 0.00039 -0.71644 " pathEditMode="relative" rAng="0" ptsTypes="AA">
                                      <p:cBhvr>
                                        <p:cTn id="102" dur="2000" fill="hold"/>
                                        <p:tgtEl>
                                          <p:spTgt spid="6"/>
                                        </p:tgtEl>
                                        <p:attrNameLst>
                                          <p:attrName>ppt_x</p:attrName>
                                          <p:attrName>ppt_y</p:attrName>
                                        </p:attrNameLst>
                                      </p:cBhvr>
                                      <p:rCtr x="13" y="-35833"/>
                                    </p:animMotion>
                                  </p:childTnLst>
                                </p:cTn>
                              </p:par>
                            </p:childTnLst>
                          </p:cTn>
                        </p:par>
                        <p:par>
                          <p:cTn id="103" fill="hold">
                            <p:stCondLst>
                              <p:cond delay="2500"/>
                            </p:stCondLst>
                            <p:childTnLst>
                              <p:par>
                                <p:cTn id="104" presetID="10" presetClass="entr" presetSubtype="0" fill="hold"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2" grpId="0"/>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A980-81D6-DB4E-6BD6-97FCA0AAD54E}"/>
              </a:ext>
            </a:extLst>
          </p:cNvPr>
          <p:cNvSpPr>
            <a:spLocks noGrp="1"/>
          </p:cNvSpPr>
          <p:nvPr>
            <p:ph type="title"/>
          </p:nvPr>
        </p:nvSpPr>
        <p:spPr>
          <a:xfrm>
            <a:off x="838200" y="365125"/>
            <a:ext cx="10515600" cy="850217"/>
          </a:xfrm>
        </p:spPr>
        <p:txBody>
          <a:bodyPr/>
          <a:lstStyle/>
          <a:p>
            <a:r>
              <a:rPr lang="en-US" dirty="0"/>
              <a:t>How Many Threads Should I Have?	</a:t>
            </a:r>
          </a:p>
        </p:txBody>
      </p:sp>
      <p:sp>
        <p:nvSpPr>
          <p:cNvPr id="6" name="Content Placeholder 2">
            <a:extLst>
              <a:ext uri="{FF2B5EF4-FFF2-40B4-BE49-F238E27FC236}">
                <a16:creationId xmlns:a16="http://schemas.microsoft.com/office/drawing/2014/main" id="{06FBDE54-5909-2600-44B0-42B6E29458F0}"/>
              </a:ext>
            </a:extLst>
          </p:cNvPr>
          <p:cNvSpPr>
            <a:spLocks noGrp="1"/>
          </p:cNvSpPr>
          <p:nvPr>
            <p:ph idx="1"/>
          </p:nvPr>
        </p:nvSpPr>
        <p:spPr>
          <a:xfrm>
            <a:off x="76197" y="1215342"/>
            <a:ext cx="12039605" cy="5584582"/>
          </a:xfrm>
        </p:spPr>
        <p:txBody>
          <a:bodyPr>
            <a:normAutofit fontScale="92500" lnSpcReduction="10000"/>
          </a:bodyPr>
          <a:lstStyle/>
          <a:p>
            <a:r>
              <a:rPr lang="en-US" sz="3200" dirty="0"/>
              <a:t>Nota bene: using concurrent </a:t>
            </a:r>
            <a:r>
              <a:rPr lang="en-US" sz="3200" i="1" dirty="0"/>
              <a:t>processes</a:t>
            </a:r>
            <a:r>
              <a:rPr lang="en-US" sz="3200" dirty="0"/>
              <a:t> instead of concurrent </a:t>
            </a:r>
            <a:r>
              <a:rPr lang="en-US" sz="3200" i="1" dirty="0"/>
              <a:t>threads</a:t>
            </a:r>
            <a:r>
              <a:rPr lang="en-US" sz="3200" dirty="0"/>
              <a:t> will:</a:t>
            </a:r>
          </a:p>
          <a:p>
            <a:pPr lvl="1"/>
            <a:r>
              <a:rPr lang="en-US" sz="2800" dirty="0"/>
              <a:t>Preserve your ability to run application code in parallel</a:t>
            </a:r>
          </a:p>
          <a:p>
            <a:pPr lvl="1"/>
            <a:r>
              <a:rPr lang="en-US" sz="2800" dirty="0"/>
              <a:t>Make your program more robust: memory isolation means that bugs, crashes, or security exploits in one process will not automatically corrupt the rest of the program</a:t>
            </a:r>
          </a:p>
          <a:p>
            <a:pPr lvl="1"/>
            <a:r>
              <a:rPr lang="en-US" sz="2800" dirty="0"/>
              <a:t>Slow down cross-computation data exchange (unless you explicitly configure shared memory pages), because IPC is slower than direct memory </a:t>
            </a:r>
            <a:r>
              <a:rPr lang="en-US" sz="2800" dirty="0" err="1"/>
              <a:t>reads+writes</a:t>
            </a:r>
            <a:r>
              <a:rPr lang="en-US" sz="2800" dirty="0"/>
              <a:t> involving a single address space</a:t>
            </a:r>
          </a:p>
          <a:p>
            <a:r>
              <a:rPr lang="en-US" sz="3200" dirty="0"/>
              <a:t>Also note that synchronizing via stream-based IPC mechanisms (e.g., pipes, sockets) is easier than synchronizing direct accesses to shared memory</a:t>
            </a:r>
          </a:p>
          <a:p>
            <a:pPr lvl="1"/>
            <a:r>
              <a:rPr lang="en-US" sz="2800" dirty="0"/>
              <a:t>With IPC, the kernel acts as an intermediate point for buffering write data: reads can block until writers are ready, whereas writers can block until readers are ready</a:t>
            </a:r>
          </a:p>
          <a:p>
            <a:pPr lvl="1"/>
            <a:r>
              <a:rPr lang="en-US" sz="2800" dirty="0"/>
              <a:t>In contrast, locking (particularly fine-grained locking) is often trickier</a:t>
            </a:r>
          </a:p>
        </p:txBody>
      </p:sp>
    </p:spTree>
    <p:extLst>
      <p:ext uri="{BB962C8B-B14F-4D97-AF65-F5344CB8AC3E}">
        <p14:creationId xmlns:p14="http://schemas.microsoft.com/office/powerpoint/2010/main" val="30774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31DD-A1CC-DE50-B666-F5674017EBC8}"/>
              </a:ext>
            </a:extLst>
          </p:cNvPr>
          <p:cNvSpPr>
            <a:spLocks noGrp="1"/>
          </p:cNvSpPr>
          <p:nvPr>
            <p:ph type="title"/>
          </p:nvPr>
        </p:nvSpPr>
        <p:spPr>
          <a:xfrm>
            <a:off x="838200" y="365126"/>
            <a:ext cx="10515600" cy="1104860"/>
          </a:xfrm>
        </p:spPr>
        <p:txBody>
          <a:bodyPr>
            <a:normAutofit/>
          </a:bodyPr>
          <a:lstStyle/>
          <a:p>
            <a:r>
              <a:rPr lang="en-US" sz="4800" dirty="0"/>
              <a:t>You Made It To The End Of CS 61!</a:t>
            </a:r>
          </a:p>
        </p:txBody>
      </p:sp>
      <p:sp>
        <p:nvSpPr>
          <p:cNvPr id="6" name="Content Placeholder 2">
            <a:extLst>
              <a:ext uri="{FF2B5EF4-FFF2-40B4-BE49-F238E27FC236}">
                <a16:creationId xmlns:a16="http://schemas.microsoft.com/office/drawing/2014/main" id="{B5A12BF3-D579-EEB3-5039-74508D68A969}"/>
              </a:ext>
            </a:extLst>
          </p:cNvPr>
          <p:cNvSpPr txBox="1">
            <a:spLocks/>
          </p:cNvSpPr>
          <p:nvPr/>
        </p:nvSpPr>
        <p:spPr>
          <a:xfrm>
            <a:off x="544010" y="1364616"/>
            <a:ext cx="11568051" cy="5561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We looked at how to build high-performance, robust software that uses hardware efficiently</a:t>
            </a:r>
          </a:p>
          <a:p>
            <a:r>
              <a:rPr lang="en-US" sz="4000" dirty="0"/>
              <a:t>To achieve this goal, we had to understand our tools!</a:t>
            </a:r>
          </a:p>
          <a:p>
            <a:pPr lvl="1"/>
            <a:r>
              <a:rPr lang="en-US" sz="3600" dirty="0"/>
              <a:t>How does hardware work?</a:t>
            </a:r>
          </a:p>
          <a:p>
            <a:pPr lvl="1"/>
            <a:r>
              <a:rPr lang="en-US" sz="3600" dirty="0"/>
              <a:t>How do compilers work?</a:t>
            </a:r>
          </a:p>
          <a:p>
            <a:pPr lvl="1"/>
            <a:r>
              <a:rPr lang="en-US" sz="3600" dirty="0"/>
              <a:t>How do OSes work?</a:t>
            </a:r>
          </a:p>
        </p:txBody>
      </p:sp>
    </p:spTree>
    <p:extLst>
      <p:ext uri="{BB962C8B-B14F-4D97-AF65-F5344CB8AC3E}">
        <p14:creationId xmlns:p14="http://schemas.microsoft.com/office/powerpoint/2010/main" val="126033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B763-1696-F88F-EF26-50200B7DEF8C}"/>
              </a:ext>
            </a:extLst>
          </p:cNvPr>
          <p:cNvSpPr>
            <a:spLocks noGrp="1"/>
          </p:cNvSpPr>
          <p:nvPr>
            <p:ph type="title"/>
          </p:nvPr>
        </p:nvSpPr>
        <p:spPr>
          <a:xfrm>
            <a:off x="0" y="-16840"/>
            <a:ext cx="12192000" cy="1035412"/>
          </a:xfrm>
        </p:spPr>
        <p:txBody>
          <a:bodyPr>
            <a:normAutofit/>
          </a:bodyPr>
          <a:lstStyle/>
          <a:p>
            <a:r>
              <a:rPr lang="en-US" sz="4000" dirty="0"/>
              <a:t>Continuing Your Glorious Education In Systems</a:t>
            </a:r>
          </a:p>
        </p:txBody>
      </p:sp>
      <p:grpSp>
        <p:nvGrpSpPr>
          <p:cNvPr id="18" name="Group 17">
            <a:extLst>
              <a:ext uri="{FF2B5EF4-FFF2-40B4-BE49-F238E27FC236}">
                <a16:creationId xmlns:a16="http://schemas.microsoft.com/office/drawing/2014/main" id="{DB10B60D-A849-8F94-E1FC-813F9FEF23AF}"/>
              </a:ext>
            </a:extLst>
          </p:cNvPr>
          <p:cNvGrpSpPr/>
          <p:nvPr/>
        </p:nvGrpSpPr>
        <p:grpSpPr>
          <a:xfrm>
            <a:off x="719923" y="854240"/>
            <a:ext cx="3212432" cy="2927390"/>
            <a:chOff x="3204670" y="1106904"/>
            <a:chExt cx="3212432" cy="2927390"/>
          </a:xfrm>
        </p:grpSpPr>
        <p:sp>
          <p:nvSpPr>
            <p:cNvPr id="8" name="TextBox 7">
              <a:extLst>
                <a:ext uri="{FF2B5EF4-FFF2-40B4-BE49-F238E27FC236}">
                  <a16:creationId xmlns:a16="http://schemas.microsoft.com/office/drawing/2014/main" id="{34052E69-CAA2-4449-3949-9360617CA09F}"/>
                </a:ext>
              </a:extLst>
            </p:cNvPr>
            <p:cNvSpPr txBox="1"/>
            <p:nvPr/>
          </p:nvSpPr>
          <p:spPr>
            <a:xfrm>
              <a:off x="3204670" y="3429000"/>
              <a:ext cx="3212432" cy="605294"/>
            </a:xfrm>
            <a:prstGeom prst="rect">
              <a:avLst/>
            </a:prstGeom>
            <a:noFill/>
          </p:spPr>
          <p:txBody>
            <a:bodyPr wrap="square">
              <a:spAutoFit/>
            </a:bodyPr>
            <a:lstStyle/>
            <a:p>
              <a:pPr algn="ctr">
                <a:lnSpc>
                  <a:spcPts val="2000"/>
                </a:lnSpc>
              </a:pPr>
              <a:r>
                <a:rPr lang="en-US" sz="2000" b="1" dirty="0">
                  <a:latin typeface="Segoe UI" panose="020B0502040204020203" pitchFamily="34" charset="0"/>
                  <a:cs typeface="Segoe UI" panose="020B0502040204020203" pitchFamily="34" charset="0"/>
                </a:rPr>
                <a:t>CS 145: Networking at Scale (Spring 2024)</a:t>
              </a:r>
            </a:p>
          </p:txBody>
        </p:sp>
        <p:pic>
          <p:nvPicPr>
            <p:cNvPr id="10" name="Picture 9">
              <a:extLst>
                <a:ext uri="{FF2B5EF4-FFF2-40B4-BE49-F238E27FC236}">
                  <a16:creationId xmlns:a16="http://schemas.microsoft.com/office/drawing/2014/main" id="{25B44B5C-0ACC-C24F-2BCC-067DE429EE15}"/>
                </a:ext>
              </a:extLst>
            </p:cNvPr>
            <p:cNvPicPr>
              <a:picLocks noChangeAspect="1"/>
            </p:cNvPicPr>
            <p:nvPr/>
          </p:nvPicPr>
          <p:blipFill rotWithShape="1">
            <a:blip r:embed="rId3">
              <a:extLst>
                <a:ext uri="{28A0092B-C50C-407E-A947-70E740481C1C}">
                  <a14:useLocalDpi xmlns:a14="http://schemas.microsoft.com/office/drawing/2010/main" val="0"/>
                </a:ext>
              </a:extLst>
            </a:blip>
            <a:srcRect l="6593" t="6723" r="13543" b="30000"/>
            <a:stretch/>
          </p:blipFill>
          <p:spPr>
            <a:xfrm>
              <a:off x="3503931" y="1106904"/>
              <a:ext cx="2613910" cy="2322095"/>
            </a:xfrm>
            <a:prstGeom prst="rect">
              <a:avLst/>
            </a:prstGeom>
          </p:spPr>
        </p:pic>
      </p:grpSp>
      <p:grpSp>
        <p:nvGrpSpPr>
          <p:cNvPr id="16" name="Group 15">
            <a:extLst>
              <a:ext uri="{FF2B5EF4-FFF2-40B4-BE49-F238E27FC236}">
                <a16:creationId xmlns:a16="http://schemas.microsoft.com/office/drawing/2014/main" id="{ACD6739F-C195-6B7C-C75A-1CC8D49EFFED}"/>
              </a:ext>
            </a:extLst>
          </p:cNvPr>
          <p:cNvGrpSpPr/>
          <p:nvPr/>
        </p:nvGrpSpPr>
        <p:grpSpPr>
          <a:xfrm>
            <a:off x="7571880" y="854239"/>
            <a:ext cx="3978439" cy="2927390"/>
            <a:chOff x="6862014" y="1106903"/>
            <a:chExt cx="3978439" cy="2927390"/>
          </a:xfrm>
        </p:grpSpPr>
        <p:sp>
          <p:nvSpPr>
            <p:cNvPr id="11" name="TextBox 10">
              <a:extLst>
                <a:ext uri="{FF2B5EF4-FFF2-40B4-BE49-F238E27FC236}">
                  <a16:creationId xmlns:a16="http://schemas.microsoft.com/office/drawing/2014/main" id="{7EFCB86F-5E04-4C51-203B-920BB535D365}"/>
                </a:ext>
              </a:extLst>
            </p:cNvPr>
            <p:cNvSpPr txBox="1"/>
            <p:nvPr/>
          </p:nvSpPr>
          <p:spPr>
            <a:xfrm>
              <a:off x="7146974" y="3428999"/>
              <a:ext cx="3376604" cy="605294"/>
            </a:xfrm>
            <a:prstGeom prst="rect">
              <a:avLst/>
            </a:prstGeom>
            <a:noFill/>
          </p:spPr>
          <p:txBody>
            <a:bodyPr wrap="square">
              <a:spAutoFit/>
            </a:bodyPr>
            <a:lstStyle/>
            <a:p>
              <a:pPr algn="ctr">
                <a:lnSpc>
                  <a:spcPts val="2000"/>
                </a:lnSpc>
              </a:pPr>
              <a:r>
                <a:rPr lang="en-US" sz="2000" b="1" dirty="0">
                  <a:latin typeface="Segoe UI" panose="020B0502040204020203" pitchFamily="34" charset="0"/>
                  <a:cs typeface="Segoe UI" panose="020B0502040204020203" pitchFamily="34" charset="0"/>
                </a:rPr>
                <a:t>CS 161: Operating Systems (Spring 2024/25)</a:t>
              </a:r>
            </a:p>
          </p:txBody>
        </p:sp>
        <p:pic>
          <p:nvPicPr>
            <p:cNvPr id="13" name="Picture 12">
              <a:extLst>
                <a:ext uri="{FF2B5EF4-FFF2-40B4-BE49-F238E27FC236}">
                  <a16:creationId xmlns:a16="http://schemas.microsoft.com/office/drawing/2014/main" id="{5853C075-37C1-1F8E-E46B-A3EFB05F8EAD}"/>
                </a:ext>
              </a:extLst>
            </p:cNvPr>
            <p:cNvPicPr>
              <a:picLocks noChangeAspect="1"/>
            </p:cNvPicPr>
            <p:nvPr/>
          </p:nvPicPr>
          <p:blipFill rotWithShape="1">
            <a:blip r:embed="rId4">
              <a:extLst>
                <a:ext uri="{28A0092B-C50C-407E-A947-70E740481C1C}">
                  <a14:useLocalDpi xmlns:a14="http://schemas.microsoft.com/office/drawing/2010/main" val="0"/>
                </a:ext>
              </a:extLst>
            </a:blip>
            <a:srcRect l="7450" r="13756" b="34421"/>
            <a:stretch/>
          </p:blipFill>
          <p:spPr>
            <a:xfrm>
              <a:off x="6862014" y="1106903"/>
              <a:ext cx="1860883" cy="2323147"/>
            </a:xfrm>
            <a:prstGeom prst="rect">
              <a:avLst/>
            </a:prstGeom>
          </p:spPr>
        </p:pic>
        <p:pic>
          <p:nvPicPr>
            <p:cNvPr id="15" name="Picture 14">
              <a:extLst>
                <a:ext uri="{FF2B5EF4-FFF2-40B4-BE49-F238E27FC236}">
                  <a16:creationId xmlns:a16="http://schemas.microsoft.com/office/drawing/2014/main" id="{90D1934A-027B-BA9C-9842-E1F64402CA64}"/>
                </a:ext>
              </a:extLst>
            </p:cNvPr>
            <p:cNvPicPr>
              <a:picLocks noChangeAspect="1"/>
            </p:cNvPicPr>
            <p:nvPr/>
          </p:nvPicPr>
          <p:blipFill>
            <a:blip r:embed="rId5"/>
            <a:stretch>
              <a:fillRect/>
            </a:stretch>
          </p:blipFill>
          <p:spPr>
            <a:xfrm>
              <a:off x="8979570" y="1106903"/>
              <a:ext cx="1860883" cy="2338616"/>
            </a:xfrm>
            <a:prstGeom prst="rect">
              <a:avLst/>
            </a:prstGeom>
          </p:spPr>
        </p:pic>
      </p:grpSp>
      <p:grpSp>
        <p:nvGrpSpPr>
          <p:cNvPr id="39" name="Group 38">
            <a:extLst>
              <a:ext uri="{FF2B5EF4-FFF2-40B4-BE49-F238E27FC236}">
                <a16:creationId xmlns:a16="http://schemas.microsoft.com/office/drawing/2014/main" id="{E3347BCA-F735-5231-C07F-32095FDB8431}"/>
              </a:ext>
            </a:extLst>
          </p:cNvPr>
          <p:cNvGrpSpPr/>
          <p:nvPr/>
        </p:nvGrpSpPr>
        <p:grpSpPr>
          <a:xfrm>
            <a:off x="709866" y="3894722"/>
            <a:ext cx="3212432" cy="2999374"/>
            <a:chOff x="709866" y="3894722"/>
            <a:chExt cx="3212432" cy="2999374"/>
          </a:xfrm>
        </p:grpSpPr>
        <p:sp>
          <p:nvSpPr>
            <p:cNvPr id="17" name="TextBox 16">
              <a:extLst>
                <a:ext uri="{FF2B5EF4-FFF2-40B4-BE49-F238E27FC236}">
                  <a16:creationId xmlns:a16="http://schemas.microsoft.com/office/drawing/2014/main" id="{45FD8234-297C-C1BB-A708-936DF5279567}"/>
                </a:ext>
              </a:extLst>
            </p:cNvPr>
            <p:cNvSpPr txBox="1"/>
            <p:nvPr/>
          </p:nvSpPr>
          <p:spPr>
            <a:xfrm>
              <a:off x="709866" y="6288802"/>
              <a:ext cx="3212432" cy="605294"/>
            </a:xfrm>
            <a:prstGeom prst="rect">
              <a:avLst/>
            </a:prstGeom>
            <a:noFill/>
          </p:spPr>
          <p:txBody>
            <a:bodyPr wrap="square">
              <a:spAutoFit/>
            </a:bodyPr>
            <a:lstStyle/>
            <a:p>
              <a:pPr algn="ctr">
                <a:lnSpc>
                  <a:spcPts val="2000"/>
                </a:lnSpc>
              </a:pPr>
              <a:r>
                <a:rPr lang="en-US" sz="2000" b="1" dirty="0">
                  <a:latin typeface="Segoe UI" panose="020B0502040204020203" pitchFamily="34" charset="0"/>
                  <a:cs typeface="Segoe UI" panose="020B0502040204020203" pitchFamily="34" charset="0"/>
                </a:rPr>
                <a:t>CS 165: Data Systems (Fall 2024)</a:t>
              </a:r>
            </a:p>
          </p:txBody>
        </p:sp>
        <p:pic>
          <p:nvPicPr>
            <p:cNvPr id="21" name="Picture 20">
              <a:extLst>
                <a:ext uri="{FF2B5EF4-FFF2-40B4-BE49-F238E27FC236}">
                  <a16:creationId xmlns:a16="http://schemas.microsoft.com/office/drawing/2014/main" id="{6729D2BD-A27E-B99E-D4FF-0950902F5936}"/>
                </a:ext>
              </a:extLst>
            </p:cNvPr>
            <p:cNvPicPr>
              <a:picLocks noChangeAspect="1"/>
            </p:cNvPicPr>
            <p:nvPr/>
          </p:nvPicPr>
          <p:blipFill rotWithShape="1">
            <a:blip r:embed="rId6">
              <a:extLst>
                <a:ext uri="{28A0092B-C50C-407E-A947-70E740481C1C}">
                  <a14:useLocalDpi xmlns:a14="http://schemas.microsoft.com/office/drawing/2010/main" val="0"/>
                </a:ext>
              </a:extLst>
            </a:blip>
            <a:srcRect l="26768" t="9633" r="23928" b="21506"/>
            <a:stretch/>
          </p:blipFill>
          <p:spPr>
            <a:xfrm>
              <a:off x="1046082" y="3894722"/>
              <a:ext cx="2540000" cy="2361398"/>
            </a:xfrm>
            <a:prstGeom prst="rect">
              <a:avLst/>
            </a:prstGeom>
          </p:spPr>
        </p:pic>
      </p:grpSp>
      <p:grpSp>
        <p:nvGrpSpPr>
          <p:cNvPr id="3" name="Group 2">
            <a:extLst>
              <a:ext uri="{FF2B5EF4-FFF2-40B4-BE49-F238E27FC236}">
                <a16:creationId xmlns:a16="http://schemas.microsoft.com/office/drawing/2014/main" id="{D6BA5F15-6666-3BB5-40F4-B44BCD6C6970}"/>
              </a:ext>
            </a:extLst>
          </p:cNvPr>
          <p:cNvGrpSpPr/>
          <p:nvPr/>
        </p:nvGrpSpPr>
        <p:grpSpPr>
          <a:xfrm>
            <a:off x="3883323" y="854239"/>
            <a:ext cx="3376604" cy="2927391"/>
            <a:chOff x="653982" y="854239"/>
            <a:chExt cx="3376604" cy="2927391"/>
          </a:xfrm>
        </p:grpSpPr>
        <p:sp>
          <p:nvSpPr>
            <p:cNvPr id="5" name="TextBox 4">
              <a:extLst>
                <a:ext uri="{FF2B5EF4-FFF2-40B4-BE49-F238E27FC236}">
                  <a16:creationId xmlns:a16="http://schemas.microsoft.com/office/drawing/2014/main" id="{F57F2245-4E0A-3B05-3DF3-D9F44200A174}"/>
                </a:ext>
              </a:extLst>
            </p:cNvPr>
            <p:cNvSpPr txBox="1"/>
            <p:nvPr/>
          </p:nvSpPr>
          <p:spPr>
            <a:xfrm>
              <a:off x="653982" y="3176336"/>
              <a:ext cx="3376604" cy="605294"/>
            </a:xfrm>
            <a:prstGeom prst="rect">
              <a:avLst/>
            </a:prstGeom>
            <a:noFill/>
          </p:spPr>
          <p:txBody>
            <a:bodyPr wrap="square">
              <a:spAutoFit/>
            </a:bodyPr>
            <a:lstStyle/>
            <a:p>
              <a:pPr algn="ctr">
                <a:lnSpc>
                  <a:spcPts val="2000"/>
                </a:lnSpc>
              </a:pPr>
              <a:r>
                <a:rPr lang="en-US" sz="2000" b="1" dirty="0">
                  <a:latin typeface="Segoe UI" panose="020B0502040204020203" pitchFamily="34" charset="0"/>
                  <a:cs typeface="Segoe UI" panose="020B0502040204020203" pitchFamily="34" charset="0"/>
                </a:rPr>
                <a:t>CS 146: Computer Architecture (Spring 2024)</a:t>
              </a:r>
            </a:p>
          </p:txBody>
        </p:sp>
        <p:pic>
          <p:nvPicPr>
            <p:cNvPr id="23" name="Picture 22">
              <a:extLst>
                <a:ext uri="{FF2B5EF4-FFF2-40B4-BE49-F238E27FC236}">
                  <a16:creationId xmlns:a16="http://schemas.microsoft.com/office/drawing/2014/main" id="{2F32A6B8-9829-9A75-3446-A6402CF37CD4}"/>
                </a:ext>
              </a:extLst>
            </p:cNvPr>
            <p:cNvPicPr>
              <a:picLocks noChangeAspect="1"/>
            </p:cNvPicPr>
            <p:nvPr/>
          </p:nvPicPr>
          <p:blipFill rotWithShape="1">
            <a:blip r:embed="rId7">
              <a:extLst>
                <a:ext uri="{28A0092B-C50C-407E-A947-70E740481C1C}">
                  <a14:useLocalDpi xmlns:a14="http://schemas.microsoft.com/office/drawing/2010/main" val="0"/>
                </a:ext>
              </a:extLst>
            </a:blip>
            <a:srcRect t="4314" b="34305"/>
            <a:stretch/>
          </p:blipFill>
          <p:spPr>
            <a:xfrm>
              <a:off x="1002450" y="854239"/>
              <a:ext cx="2540000" cy="2338616"/>
            </a:xfrm>
            <a:prstGeom prst="rect">
              <a:avLst/>
            </a:prstGeom>
          </p:spPr>
        </p:pic>
      </p:grpSp>
      <p:grpSp>
        <p:nvGrpSpPr>
          <p:cNvPr id="38" name="Group 37">
            <a:extLst>
              <a:ext uri="{FF2B5EF4-FFF2-40B4-BE49-F238E27FC236}">
                <a16:creationId xmlns:a16="http://schemas.microsoft.com/office/drawing/2014/main" id="{86655393-4B99-155A-ABEE-68DB2E7A9754}"/>
              </a:ext>
            </a:extLst>
          </p:cNvPr>
          <p:cNvGrpSpPr/>
          <p:nvPr/>
        </p:nvGrpSpPr>
        <p:grpSpPr>
          <a:xfrm>
            <a:off x="3895001" y="3894722"/>
            <a:ext cx="3212432" cy="2999374"/>
            <a:chOff x="3895001" y="3894722"/>
            <a:chExt cx="3212432" cy="2999374"/>
          </a:xfrm>
        </p:grpSpPr>
        <p:pic>
          <p:nvPicPr>
            <p:cNvPr id="25" name="Picture 24">
              <a:extLst>
                <a:ext uri="{FF2B5EF4-FFF2-40B4-BE49-F238E27FC236}">
                  <a16:creationId xmlns:a16="http://schemas.microsoft.com/office/drawing/2014/main" id="{642C4A50-C66E-1036-4546-730BA353B75A}"/>
                </a:ext>
              </a:extLst>
            </p:cNvPr>
            <p:cNvPicPr>
              <a:picLocks noChangeAspect="1"/>
            </p:cNvPicPr>
            <p:nvPr/>
          </p:nvPicPr>
          <p:blipFill rotWithShape="1">
            <a:blip r:embed="rId8">
              <a:extLst>
                <a:ext uri="{28A0092B-C50C-407E-A947-70E740481C1C}">
                  <a14:useLocalDpi xmlns:a14="http://schemas.microsoft.com/office/drawing/2010/main" val="0"/>
                </a:ext>
              </a:extLst>
            </a:blip>
            <a:srcRect b="9660"/>
            <a:stretch/>
          </p:blipFill>
          <p:spPr>
            <a:xfrm>
              <a:off x="4213797" y="3894722"/>
              <a:ext cx="2613910" cy="2361398"/>
            </a:xfrm>
            <a:prstGeom prst="rect">
              <a:avLst/>
            </a:prstGeom>
          </p:spPr>
        </p:pic>
        <p:sp>
          <p:nvSpPr>
            <p:cNvPr id="26" name="TextBox 25">
              <a:extLst>
                <a:ext uri="{FF2B5EF4-FFF2-40B4-BE49-F238E27FC236}">
                  <a16:creationId xmlns:a16="http://schemas.microsoft.com/office/drawing/2014/main" id="{EA641DAA-92A1-915F-F9B2-D4AD38C55240}"/>
                </a:ext>
              </a:extLst>
            </p:cNvPr>
            <p:cNvSpPr txBox="1"/>
            <p:nvPr/>
          </p:nvSpPr>
          <p:spPr>
            <a:xfrm>
              <a:off x="3895001" y="6288802"/>
              <a:ext cx="3212432" cy="605294"/>
            </a:xfrm>
            <a:prstGeom prst="rect">
              <a:avLst/>
            </a:prstGeom>
            <a:noFill/>
          </p:spPr>
          <p:txBody>
            <a:bodyPr wrap="square">
              <a:spAutoFit/>
            </a:bodyPr>
            <a:lstStyle/>
            <a:p>
              <a:pPr algn="ctr">
                <a:lnSpc>
                  <a:spcPts val="2000"/>
                </a:lnSpc>
              </a:pPr>
              <a:r>
                <a:rPr lang="en-US" sz="2000" b="1" dirty="0">
                  <a:latin typeface="Segoe UI" panose="020B0502040204020203" pitchFamily="34" charset="0"/>
                  <a:cs typeface="Segoe UI" panose="020B0502040204020203" pitchFamily="34" charset="0"/>
                </a:rPr>
                <a:t>CS 152: Programming Languages (Spring 2024)</a:t>
              </a:r>
            </a:p>
          </p:txBody>
        </p:sp>
      </p:grpSp>
      <p:grpSp>
        <p:nvGrpSpPr>
          <p:cNvPr id="12" name="Group 11">
            <a:extLst>
              <a:ext uri="{FF2B5EF4-FFF2-40B4-BE49-F238E27FC236}">
                <a16:creationId xmlns:a16="http://schemas.microsoft.com/office/drawing/2014/main" id="{68087199-3F4B-C25C-D848-9B32AE6CD51F}"/>
              </a:ext>
            </a:extLst>
          </p:cNvPr>
          <p:cNvGrpSpPr/>
          <p:nvPr/>
        </p:nvGrpSpPr>
        <p:grpSpPr>
          <a:xfrm>
            <a:off x="7856840" y="3740443"/>
            <a:ext cx="3376604" cy="3153653"/>
            <a:chOff x="7856840" y="3740443"/>
            <a:chExt cx="3376604" cy="3153653"/>
          </a:xfrm>
        </p:grpSpPr>
        <p:grpSp>
          <p:nvGrpSpPr>
            <p:cNvPr id="37" name="Group 36">
              <a:extLst>
                <a:ext uri="{FF2B5EF4-FFF2-40B4-BE49-F238E27FC236}">
                  <a16:creationId xmlns:a16="http://schemas.microsoft.com/office/drawing/2014/main" id="{376E6535-D83F-6D5E-3D1D-CD01E1AB84AC}"/>
                </a:ext>
              </a:extLst>
            </p:cNvPr>
            <p:cNvGrpSpPr/>
            <p:nvPr/>
          </p:nvGrpSpPr>
          <p:grpSpPr>
            <a:xfrm>
              <a:off x="7856840" y="3917504"/>
              <a:ext cx="3376604" cy="2976592"/>
              <a:chOff x="7856840" y="3917504"/>
              <a:chExt cx="3376604" cy="2976592"/>
            </a:xfrm>
          </p:grpSpPr>
          <p:sp>
            <p:nvSpPr>
              <p:cNvPr id="27" name="TextBox 26">
                <a:extLst>
                  <a:ext uri="{FF2B5EF4-FFF2-40B4-BE49-F238E27FC236}">
                    <a16:creationId xmlns:a16="http://schemas.microsoft.com/office/drawing/2014/main" id="{74434E76-6F0D-701C-C435-D42AE98DE67B}"/>
                  </a:ext>
                </a:extLst>
              </p:cNvPr>
              <p:cNvSpPr txBox="1"/>
              <p:nvPr/>
            </p:nvSpPr>
            <p:spPr>
              <a:xfrm>
                <a:off x="7856840" y="6288802"/>
                <a:ext cx="3376604" cy="605294"/>
              </a:xfrm>
              <a:prstGeom prst="rect">
                <a:avLst/>
              </a:prstGeom>
              <a:noFill/>
            </p:spPr>
            <p:txBody>
              <a:bodyPr wrap="square">
                <a:spAutoFit/>
              </a:bodyPr>
              <a:lstStyle/>
              <a:p>
                <a:pPr algn="ctr">
                  <a:lnSpc>
                    <a:spcPts val="2000"/>
                  </a:lnSpc>
                </a:pPr>
                <a:r>
                  <a:rPr lang="en-US" sz="2000" b="1" dirty="0">
                    <a:latin typeface="Segoe UI" panose="020B0502040204020203" pitchFamily="34" charset="0"/>
                    <a:cs typeface="Segoe UI" panose="020B0502040204020203" pitchFamily="34" charset="0"/>
                  </a:rPr>
                  <a:t>CS 263: Systems Security (Spring 2024/Fall 2024)</a:t>
                </a:r>
              </a:p>
            </p:txBody>
          </p:sp>
          <p:pic>
            <p:nvPicPr>
              <p:cNvPr id="28" name="Picture 27">
                <a:extLst>
                  <a:ext uri="{FF2B5EF4-FFF2-40B4-BE49-F238E27FC236}">
                    <a16:creationId xmlns:a16="http://schemas.microsoft.com/office/drawing/2014/main" id="{F5D2BB08-CD46-B18F-FF8B-11421268DD49}"/>
                  </a:ext>
                </a:extLst>
              </p:cNvPr>
              <p:cNvPicPr>
                <a:picLocks noChangeAspect="1"/>
              </p:cNvPicPr>
              <p:nvPr/>
            </p:nvPicPr>
            <p:blipFill>
              <a:blip r:embed="rId5"/>
              <a:stretch>
                <a:fillRect/>
              </a:stretch>
            </p:blipFill>
            <p:spPr>
              <a:xfrm>
                <a:off x="8605266" y="3917504"/>
                <a:ext cx="1860883" cy="2338616"/>
              </a:xfrm>
              <a:prstGeom prst="rect">
                <a:avLst/>
              </a:prstGeom>
            </p:spPr>
          </p:pic>
        </p:grpSp>
        <p:pic>
          <p:nvPicPr>
            <p:cNvPr id="9" name="Picture 8">
              <a:extLst>
                <a:ext uri="{FF2B5EF4-FFF2-40B4-BE49-F238E27FC236}">
                  <a16:creationId xmlns:a16="http://schemas.microsoft.com/office/drawing/2014/main" id="{FDFD6920-CB65-7F33-D9EC-846AC18C390E}"/>
                </a:ext>
              </a:extLst>
            </p:cNvPr>
            <p:cNvPicPr>
              <a:picLocks noChangeAspect="1"/>
            </p:cNvPicPr>
            <p:nvPr/>
          </p:nvPicPr>
          <p:blipFill>
            <a:blip r:embed="rId9"/>
            <a:stretch>
              <a:fillRect/>
            </a:stretch>
          </p:blipFill>
          <p:spPr>
            <a:xfrm>
              <a:off x="8457667" y="3740443"/>
              <a:ext cx="2147449" cy="1913285"/>
            </a:xfrm>
            <a:prstGeom prst="rect">
              <a:avLst/>
            </a:prstGeom>
          </p:spPr>
        </p:pic>
      </p:grpSp>
    </p:spTree>
    <p:extLst>
      <p:ext uri="{BB962C8B-B14F-4D97-AF65-F5344CB8AC3E}">
        <p14:creationId xmlns:p14="http://schemas.microsoft.com/office/powerpoint/2010/main" val="370147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48DEE5B3-D609-A9F5-F049-475369D436F0}"/>
              </a:ext>
            </a:extLst>
          </p:cNvPr>
          <p:cNvGrpSpPr/>
          <p:nvPr/>
        </p:nvGrpSpPr>
        <p:grpSpPr>
          <a:xfrm>
            <a:off x="10308571" y="3380021"/>
            <a:ext cx="1672055" cy="3398533"/>
            <a:chOff x="10308571" y="3380021"/>
            <a:chExt cx="1672055" cy="3398533"/>
          </a:xfrm>
        </p:grpSpPr>
        <p:sp>
          <p:nvSpPr>
            <p:cNvPr id="136" name="Rectangle 135">
              <a:extLst>
                <a:ext uri="{FF2B5EF4-FFF2-40B4-BE49-F238E27FC236}">
                  <a16:creationId xmlns:a16="http://schemas.microsoft.com/office/drawing/2014/main" id="{AAE46535-F8D9-8BFD-262F-753B4B956205}"/>
                </a:ext>
              </a:extLst>
            </p:cNvPr>
            <p:cNvSpPr/>
            <p:nvPr/>
          </p:nvSpPr>
          <p:spPr>
            <a:xfrm>
              <a:off x="10361080" y="3650543"/>
              <a:ext cx="1541570" cy="3128011"/>
            </a:xfrm>
            <a:prstGeom prst="rect">
              <a:avLst/>
            </a:prstGeom>
            <a:solidFill>
              <a:schemeClr val="bg1">
                <a:lumMod val="9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64229E3B-09D5-838F-C88F-6DB881E69B9E}"/>
                </a:ext>
              </a:extLst>
            </p:cNvPr>
            <p:cNvGrpSpPr/>
            <p:nvPr/>
          </p:nvGrpSpPr>
          <p:grpSpPr>
            <a:xfrm flipH="1">
              <a:off x="10875191" y="6000328"/>
              <a:ext cx="934217" cy="778226"/>
              <a:chOff x="8221253" y="5978015"/>
              <a:chExt cx="934217" cy="778226"/>
            </a:xfrm>
          </p:grpSpPr>
          <p:sp>
            <p:nvSpPr>
              <p:cNvPr id="103" name="TextBox 102">
                <a:extLst>
                  <a:ext uri="{FF2B5EF4-FFF2-40B4-BE49-F238E27FC236}">
                    <a16:creationId xmlns:a16="http://schemas.microsoft.com/office/drawing/2014/main" id="{4E994A7C-9FB2-237F-54FC-AABECB33F9D7}"/>
                  </a:ext>
                </a:extLst>
              </p:cNvPr>
              <p:cNvSpPr txBox="1"/>
              <p:nvPr/>
            </p:nvSpPr>
            <p:spPr>
              <a:xfrm>
                <a:off x="8221253" y="6356131"/>
                <a:ext cx="934217" cy="400110"/>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RAM</a:t>
                </a:r>
              </a:p>
            </p:txBody>
          </p:sp>
          <p:pic>
            <p:nvPicPr>
              <p:cNvPr id="104" name="Picture 103">
                <a:extLst>
                  <a:ext uri="{FF2B5EF4-FFF2-40B4-BE49-F238E27FC236}">
                    <a16:creationId xmlns:a16="http://schemas.microsoft.com/office/drawing/2014/main" id="{66CDA3CA-00B4-F599-63C6-19428A2800A6}"/>
                  </a:ext>
                </a:extLst>
              </p:cNvPr>
              <p:cNvPicPr>
                <a:picLocks noChangeAspect="1"/>
              </p:cNvPicPr>
              <p:nvPr/>
            </p:nvPicPr>
            <p:blipFill rotWithShape="1">
              <a:blip r:embed="rId3">
                <a:extLst>
                  <a:ext uri="{28A0092B-C50C-407E-A947-70E740481C1C}">
                    <a14:useLocalDpi xmlns:a14="http://schemas.microsoft.com/office/drawing/2010/main" val="0"/>
                  </a:ext>
                </a:extLst>
              </a:blip>
              <a:srcRect t="19838" b="22330"/>
              <a:stretch/>
            </p:blipFill>
            <p:spPr>
              <a:xfrm>
                <a:off x="8226510" y="5978015"/>
                <a:ext cx="904732" cy="523220"/>
              </a:xfrm>
              <a:prstGeom prst="rect">
                <a:avLst/>
              </a:prstGeom>
            </p:spPr>
          </p:pic>
        </p:grpSp>
        <p:grpSp>
          <p:nvGrpSpPr>
            <p:cNvPr id="96" name="Group 95">
              <a:extLst>
                <a:ext uri="{FF2B5EF4-FFF2-40B4-BE49-F238E27FC236}">
                  <a16:creationId xmlns:a16="http://schemas.microsoft.com/office/drawing/2014/main" id="{B695B4D4-9808-D4C3-11EE-0A7D1E735D20}"/>
                </a:ext>
              </a:extLst>
            </p:cNvPr>
            <p:cNvGrpSpPr/>
            <p:nvPr/>
          </p:nvGrpSpPr>
          <p:grpSpPr>
            <a:xfrm flipH="1">
              <a:off x="10999157" y="3557943"/>
              <a:ext cx="760142" cy="1928698"/>
              <a:chOff x="7330962" y="3685268"/>
              <a:chExt cx="760142" cy="1928698"/>
            </a:xfrm>
          </p:grpSpPr>
          <p:pic>
            <p:nvPicPr>
              <p:cNvPr id="99" name="Picture 98">
                <a:extLst>
                  <a:ext uri="{FF2B5EF4-FFF2-40B4-BE49-F238E27FC236}">
                    <a16:creationId xmlns:a16="http://schemas.microsoft.com/office/drawing/2014/main" id="{6F56FF7D-49E9-23CE-DC27-313EA155D56D}"/>
                  </a:ext>
                </a:extLst>
              </p:cNvPr>
              <p:cNvPicPr>
                <a:picLocks noChangeAspect="1"/>
              </p:cNvPicPr>
              <p:nvPr/>
            </p:nvPicPr>
            <p:blipFill>
              <a:blip r:embed="rId4"/>
              <a:stretch>
                <a:fillRect/>
              </a:stretch>
            </p:blipFill>
            <p:spPr>
              <a:xfrm flipH="1">
                <a:off x="7345903" y="4871307"/>
                <a:ext cx="742658" cy="742659"/>
              </a:xfrm>
              <a:prstGeom prst="rect">
                <a:avLst/>
              </a:prstGeom>
            </p:spPr>
          </p:pic>
          <p:grpSp>
            <p:nvGrpSpPr>
              <p:cNvPr id="100" name="Group 99">
                <a:extLst>
                  <a:ext uri="{FF2B5EF4-FFF2-40B4-BE49-F238E27FC236}">
                    <a16:creationId xmlns:a16="http://schemas.microsoft.com/office/drawing/2014/main" id="{C83DB0FF-0FDA-9D88-37AC-1ECC962F8138}"/>
                  </a:ext>
                </a:extLst>
              </p:cNvPr>
              <p:cNvGrpSpPr>
                <a:grpSpLocks noChangeAspect="1"/>
              </p:cNvGrpSpPr>
              <p:nvPr/>
            </p:nvGrpSpPr>
            <p:grpSpPr>
              <a:xfrm>
                <a:off x="7330962" y="3685268"/>
                <a:ext cx="760142" cy="1197549"/>
                <a:chOff x="10048678" y="1418096"/>
                <a:chExt cx="1128304" cy="1777562"/>
              </a:xfrm>
            </p:grpSpPr>
            <p:pic>
              <p:nvPicPr>
                <p:cNvPr id="101" name="Picture 100">
                  <a:extLst>
                    <a:ext uri="{FF2B5EF4-FFF2-40B4-BE49-F238E27FC236}">
                      <a16:creationId xmlns:a16="http://schemas.microsoft.com/office/drawing/2014/main" id="{C53E394A-26A2-3503-4600-E8776B80C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00190">
                  <a:off x="10048678" y="2067354"/>
                  <a:ext cx="1128304" cy="1128304"/>
                </a:xfrm>
                <a:prstGeom prst="rect">
                  <a:avLst/>
                </a:prstGeom>
              </p:spPr>
            </p:pic>
            <p:sp>
              <p:nvSpPr>
                <p:cNvPr id="102" name="TextBox 101">
                  <a:extLst>
                    <a:ext uri="{FF2B5EF4-FFF2-40B4-BE49-F238E27FC236}">
                      <a16:creationId xmlns:a16="http://schemas.microsoft.com/office/drawing/2014/main" id="{9A2F4AC7-9364-2C9E-5420-53886D2B6009}"/>
                    </a:ext>
                  </a:extLst>
                </p:cNvPr>
                <p:cNvSpPr txBox="1"/>
                <p:nvPr/>
              </p:nvSpPr>
              <p:spPr>
                <a:xfrm>
                  <a:off x="10136467" y="1418096"/>
                  <a:ext cx="879769" cy="685265"/>
                </a:xfrm>
                <a:prstGeom prst="rect">
                  <a:avLst/>
                </a:prstGeom>
                <a:noFill/>
              </p:spPr>
              <p:txBody>
                <a:bodyPr wrap="square" rtlCol="0">
                  <a:spAutoFit/>
                </a:bodyPr>
                <a:lstStyle/>
                <a:p>
                  <a:pPr algn="ctr"/>
                  <a:r>
                    <a:rPr lang="en-US" sz="2400" b="1" dirty="0">
                      <a:latin typeface="Lucida Console" panose="020B0609040504020204" pitchFamily="49" charset="0"/>
                    </a:rPr>
                    <a:t>T</a:t>
                  </a:r>
                  <a:r>
                    <a:rPr lang="en-US" sz="2800" b="1" baseline="-25000" dirty="0">
                      <a:latin typeface="Lucida Console" panose="020B0609040504020204" pitchFamily="49" charset="0"/>
                    </a:rPr>
                    <a:t>2</a:t>
                  </a:r>
                  <a:endParaRPr lang="en-US" sz="2400" b="1" baseline="-25000" dirty="0">
                    <a:latin typeface="Lucida Console" panose="020B0609040504020204" pitchFamily="49" charset="0"/>
                  </a:endParaRPr>
                </a:p>
              </p:txBody>
            </p:sp>
          </p:grpSp>
        </p:grpSp>
        <p:cxnSp>
          <p:nvCxnSpPr>
            <p:cNvPr id="97" name="Straight Connector 96">
              <a:extLst>
                <a:ext uri="{FF2B5EF4-FFF2-40B4-BE49-F238E27FC236}">
                  <a16:creationId xmlns:a16="http://schemas.microsoft.com/office/drawing/2014/main" id="{AADE273F-0616-1D2E-9066-11D7EFE77662}"/>
                </a:ext>
              </a:extLst>
            </p:cNvPr>
            <p:cNvCxnSpPr>
              <a:cxnSpLocks/>
            </p:cNvCxnSpPr>
            <p:nvPr/>
          </p:nvCxnSpPr>
          <p:spPr>
            <a:xfrm flipH="1">
              <a:off x="11373029" y="5407339"/>
              <a:ext cx="0" cy="6838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3261BB24-F3E4-02E8-8C25-1FD8DA3C0A45}"/>
                </a:ext>
              </a:extLst>
            </p:cNvPr>
            <p:cNvGrpSpPr/>
            <p:nvPr/>
          </p:nvGrpSpPr>
          <p:grpSpPr>
            <a:xfrm>
              <a:off x="10308571" y="5760963"/>
              <a:ext cx="755659" cy="544984"/>
              <a:chOff x="7117383" y="1714499"/>
              <a:chExt cx="755659" cy="544984"/>
            </a:xfrm>
          </p:grpSpPr>
          <p:pic>
            <p:nvPicPr>
              <p:cNvPr id="133" name="Picture 132">
                <a:extLst>
                  <a:ext uri="{FF2B5EF4-FFF2-40B4-BE49-F238E27FC236}">
                    <a16:creationId xmlns:a16="http://schemas.microsoft.com/office/drawing/2014/main" id="{D8B0CBE2-EB48-6DCB-570D-5235886895D5}"/>
                  </a:ext>
                </a:extLst>
              </p:cNvPr>
              <p:cNvPicPr>
                <a:picLocks noChangeAspect="1"/>
              </p:cNvPicPr>
              <p:nvPr/>
            </p:nvPicPr>
            <p:blipFill>
              <a:blip r:embed="rId6"/>
              <a:stretch>
                <a:fillRect/>
              </a:stretch>
            </p:blipFill>
            <p:spPr>
              <a:xfrm>
                <a:off x="7496470" y="1714499"/>
                <a:ext cx="376572" cy="467773"/>
              </a:xfrm>
              <a:prstGeom prst="rect">
                <a:avLst/>
              </a:prstGeom>
            </p:spPr>
          </p:pic>
          <p:sp>
            <p:nvSpPr>
              <p:cNvPr id="134" name="TextBox 133">
                <a:extLst>
                  <a:ext uri="{FF2B5EF4-FFF2-40B4-BE49-F238E27FC236}">
                    <a16:creationId xmlns:a16="http://schemas.microsoft.com/office/drawing/2014/main" id="{2B671703-90A5-17E0-8BD2-56A04E477F62}"/>
                  </a:ext>
                </a:extLst>
              </p:cNvPr>
              <p:cNvSpPr txBox="1"/>
              <p:nvPr/>
            </p:nvSpPr>
            <p:spPr>
              <a:xfrm>
                <a:off x="7117383" y="1859373"/>
                <a:ext cx="450424" cy="400110"/>
              </a:xfrm>
              <a:prstGeom prst="rect">
                <a:avLst/>
              </a:prstGeom>
              <a:noFill/>
            </p:spPr>
            <p:txBody>
              <a:bodyPr wrap="square" rtlCol="0">
                <a:spAutoFit/>
              </a:bodyPr>
              <a:lstStyle/>
              <a:p>
                <a:pPr algn="ctr"/>
                <a:r>
                  <a:rPr lang="en-US" b="1" dirty="0">
                    <a:latin typeface="Lucida Console" panose="020B0609040504020204" pitchFamily="49" charset="0"/>
                  </a:rPr>
                  <a:t>L</a:t>
                </a:r>
                <a:r>
                  <a:rPr lang="en-US" sz="2000" b="1" baseline="-25000" dirty="0">
                    <a:latin typeface="Lucida Console" panose="020B0609040504020204" pitchFamily="49" charset="0"/>
                  </a:rPr>
                  <a:t>2</a:t>
                </a:r>
                <a:endParaRPr lang="en-US" b="1" dirty="0">
                  <a:latin typeface="Lucida Console" panose="020B0609040504020204" pitchFamily="49" charset="0"/>
                </a:endParaRPr>
              </a:p>
            </p:txBody>
          </p:sp>
        </p:grpSp>
        <p:sp>
          <p:nvSpPr>
            <p:cNvPr id="138" name="TextBox 137">
              <a:extLst>
                <a:ext uri="{FF2B5EF4-FFF2-40B4-BE49-F238E27FC236}">
                  <a16:creationId xmlns:a16="http://schemas.microsoft.com/office/drawing/2014/main" id="{2CBCC9D0-6B4C-0CD3-49A2-3E94A381DA9E}"/>
                </a:ext>
              </a:extLst>
            </p:cNvPr>
            <p:cNvSpPr txBox="1"/>
            <p:nvPr/>
          </p:nvSpPr>
          <p:spPr>
            <a:xfrm>
              <a:off x="10410192" y="3380021"/>
              <a:ext cx="1570434"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NUMA zone 2</a:t>
              </a:r>
            </a:p>
          </p:txBody>
        </p:sp>
      </p:grpSp>
      <p:grpSp>
        <p:nvGrpSpPr>
          <p:cNvPr id="143" name="Group 142">
            <a:extLst>
              <a:ext uri="{FF2B5EF4-FFF2-40B4-BE49-F238E27FC236}">
                <a16:creationId xmlns:a16="http://schemas.microsoft.com/office/drawing/2014/main" id="{725C394F-B2C8-23E2-D1DC-174630CCE028}"/>
              </a:ext>
            </a:extLst>
          </p:cNvPr>
          <p:cNvGrpSpPr/>
          <p:nvPr/>
        </p:nvGrpSpPr>
        <p:grpSpPr>
          <a:xfrm>
            <a:off x="7031287" y="3366169"/>
            <a:ext cx="1622633" cy="3412385"/>
            <a:chOff x="7031287" y="3366169"/>
            <a:chExt cx="1622633" cy="3412385"/>
          </a:xfrm>
        </p:grpSpPr>
        <p:sp>
          <p:nvSpPr>
            <p:cNvPr id="135" name="Rectangle 134">
              <a:extLst>
                <a:ext uri="{FF2B5EF4-FFF2-40B4-BE49-F238E27FC236}">
                  <a16:creationId xmlns:a16="http://schemas.microsoft.com/office/drawing/2014/main" id="{F10D998E-6EBE-9EF3-FDB5-589EA406D6D4}"/>
                </a:ext>
              </a:extLst>
            </p:cNvPr>
            <p:cNvSpPr/>
            <p:nvPr/>
          </p:nvSpPr>
          <p:spPr>
            <a:xfrm>
              <a:off x="7092733" y="3650543"/>
              <a:ext cx="1541570" cy="3128011"/>
            </a:xfrm>
            <a:prstGeom prst="rect">
              <a:avLst/>
            </a:prstGeom>
            <a:solidFill>
              <a:schemeClr val="bg1">
                <a:lumMod val="9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BE70A6C4-C1A2-6A7D-6B6C-309DC4881B06}"/>
                </a:ext>
              </a:extLst>
            </p:cNvPr>
            <p:cNvGrpSpPr/>
            <p:nvPr/>
          </p:nvGrpSpPr>
          <p:grpSpPr>
            <a:xfrm>
              <a:off x="7199829" y="6000328"/>
              <a:ext cx="934217" cy="778226"/>
              <a:chOff x="8221253" y="5978015"/>
              <a:chExt cx="934217" cy="778226"/>
            </a:xfrm>
          </p:grpSpPr>
          <p:sp>
            <p:nvSpPr>
              <p:cNvPr id="34" name="TextBox 33">
                <a:extLst>
                  <a:ext uri="{FF2B5EF4-FFF2-40B4-BE49-F238E27FC236}">
                    <a16:creationId xmlns:a16="http://schemas.microsoft.com/office/drawing/2014/main" id="{6514B201-B9BA-1EEB-FB25-EA52DD5708B5}"/>
                  </a:ext>
                </a:extLst>
              </p:cNvPr>
              <p:cNvSpPr txBox="1"/>
              <p:nvPr/>
            </p:nvSpPr>
            <p:spPr>
              <a:xfrm>
                <a:off x="8221253" y="6356131"/>
                <a:ext cx="934217" cy="400110"/>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RAM</a:t>
                </a:r>
              </a:p>
            </p:txBody>
          </p:sp>
          <p:pic>
            <p:nvPicPr>
              <p:cNvPr id="42" name="Picture 41">
                <a:extLst>
                  <a:ext uri="{FF2B5EF4-FFF2-40B4-BE49-F238E27FC236}">
                    <a16:creationId xmlns:a16="http://schemas.microsoft.com/office/drawing/2014/main" id="{F2DCF614-BFC3-1E7D-87AC-8D2D636ADF23}"/>
                  </a:ext>
                </a:extLst>
              </p:cNvPr>
              <p:cNvPicPr>
                <a:picLocks noChangeAspect="1"/>
              </p:cNvPicPr>
              <p:nvPr/>
            </p:nvPicPr>
            <p:blipFill rotWithShape="1">
              <a:blip r:embed="rId3">
                <a:extLst>
                  <a:ext uri="{28A0092B-C50C-407E-A947-70E740481C1C}">
                    <a14:useLocalDpi xmlns:a14="http://schemas.microsoft.com/office/drawing/2010/main" val="0"/>
                  </a:ext>
                </a:extLst>
              </a:blip>
              <a:srcRect t="19838" b="22330"/>
              <a:stretch/>
            </p:blipFill>
            <p:spPr>
              <a:xfrm>
                <a:off x="8226510" y="5978015"/>
                <a:ext cx="904732" cy="523220"/>
              </a:xfrm>
              <a:prstGeom prst="rect">
                <a:avLst/>
              </a:prstGeom>
            </p:spPr>
          </p:pic>
        </p:grpSp>
        <p:grpSp>
          <p:nvGrpSpPr>
            <p:cNvPr id="71" name="Group 70">
              <a:extLst>
                <a:ext uri="{FF2B5EF4-FFF2-40B4-BE49-F238E27FC236}">
                  <a16:creationId xmlns:a16="http://schemas.microsoft.com/office/drawing/2014/main" id="{7D4F64E2-D330-CBF3-1727-F018795A1307}"/>
                </a:ext>
              </a:extLst>
            </p:cNvPr>
            <p:cNvGrpSpPr/>
            <p:nvPr/>
          </p:nvGrpSpPr>
          <p:grpSpPr>
            <a:xfrm>
              <a:off x="7249938" y="3557943"/>
              <a:ext cx="760142" cy="1928698"/>
              <a:chOff x="7330962" y="3685268"/>
              <a:chExt cx="760142" cy="1928698"/>
            </a:xfrm>
          </p:grpSpPr>
          <p:pic>
            <p:nvPicPr>
              <p:cNvPr id="38" name="Picture 37">
                <a:extLst>
                  <a:ext uri="{FF2B5EF4-FFF2-40B4-BE49-F238E27FC236}">
                    <a16:creationId xmlns:a16="http://schemas.microsoft.com/office/drawing/2014/main" id="{24B9D45B-7EE8-BE67-C357-1A32C97C299B}"/>
                  </a:ext>
                </a:extLst>
              </p:cNvPr>
              <p:cNvPicPr>
                <a:picLocks noChangeAspect="1"/>
              </p:cNvPicPr>
              <p:nvPr/>
            </p:nvPicPr>
            <p:blipFill>
              <a:blip r:embed="rId4"/>
              <a:stretch>
                <a:fillRect/>
              </a:stretch>
            </p:blipFill>
            <p:spPr>
              <a:xfrm>
                <a:off x="7345903" y="4871307"/>
                <a:ext cx="742658" cy="742659"/>
              </a:xfrm>
              <a:prstGeom prst="rect">
                <a:avLst/>
              </a:prstGeom>
            </p:spPr>
          </p:pic>
          <p:grpSp>
            <p:nvGrpSpPr>
              <p:cNvPr id="68" name="Group 67">
                <a:extLst>
                  <a:ext uri="{FF2B5EF4-FFF2-40B4-BE49-F238E27FC236}">
                    <a16:creationId xmlns:a16="http://schemas.microsoft.com/office/drawing/2014/main" id="{D3488F0E-4D2E-605F-BBD8-7E96E039FF49}"/>
                  </a:ext>
                </a:extLst>
              </p:cNvPr>
              <p:cNvGrpSpPr>
                <a:grpSpLocks noChangeAspect="1"/>
              </p:cNvGrpSpPr>
              <p:nvPr/>
            </p:nvGrpSpPr>
            <p:grpSpPr>
              <a:xfrm>
                <a:off x="7330962" y="3685268"/>
                <a:ext cx="760142" cy="1197549"/>
                <a:chOff x="10048678" y="1418096"/>
                <a:chExt cx="1128304" cy="1777562"/>
              </a:xfrm>
            </p:grpSpPr>
            <p:pic>
              <p:nvPicPr>
                <p:cNvPr id="69" name="Picture 68">
                  <a:extLst>
                    <a:ext uri="{FF2B5EF4-FFF2-40B4-BE49-F238E27FC236}">
                      <a16:creationId xmlns:a16="http://schemas.microsoft.com/office/drawing/2014/main" id="{18F1BF37-5A34-F9FF-8F67-4B316990E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00190">
                  <a:off x="10048678" y="2067354"/>
                  <a:ext cx="1128304" cy="1128304"/>
                </a:xfrm>
                <a:prstGeom prst="rect">
                  <a:avLst/>
                </a:prstGeom>
              </p:spPr>
            </p:pic>
            <p:sp>
              <p:nvSpPr>
                <p:cNvPr id="70" name="TextBox 69">
                  <a:extLst>
                    <a:ext uri="{FF2B5EF4-FFF2-40B4-BE49-F238E27FC236}">
                      <a16:creationId xmlns:a16="http://schemas.microsoft.com/office/drawing/2014/main" id="{3B06749C-A3CD-FC13-977B-3F643CB694EC}"/>
                    </a:ext>
                  </a:extLst>
                </p:cNvPr>
                <p:cNvSpPr txBox="1"/>
                <p:nvPr/>
              </p:nvSpPr>
              <p:spPr>
                <a:xfrm>
                  <a:off x="10136467" y="1418096"/>
                  <a:ext cx="879769" cy="685265"/>
                </a:xfrm>
                <a:prstGeom prst="rect">
                  <a:avLst/>
                </a:prstGeom>
                <a:noFill/>
              </p:spPr>
              <p:txBody>
                <a:bodyPr wrap="square" rtlCol="0">
                  <a:spAutoFit/>
                </a:bodyPr>
                <a:lstStyle/>
                <a:p>
                  <a:pPr algn="ctr"/>
                  <a:r>
                    <a:rPr lang="en-US" sz="2400" b="1" dirty="0">
                      <a:latin typeface="Lucida Console" panose="020B0609040504020204" pitchFamily="49" charset="0"/>
                    </a:rPr>
                    <a:t>T</a:t>
                  </a:r>
                  <a:r>
                    <a:rPr lang="en-US" sz="2800" b="1" baseline="-25000" dirty="0">
                      <a:latin typeface="Lucida Console" panose="020B0609040504020204" pitchFamily="49" charset="0"/>
                    </a:rPr>
                    <a:t>1</a:t>
                  </a:r>
                  <a:endParaRPr lang="en-US" sz="2400" b="1" baseline="-25000" dirty="0">
                    <a:latin typeface="Lucida Console" panose="020B0609040504020204" pitchFamily="49" charset="0"/>
                  </a:endParaRPr>
                </a:p>
              </p:txBody>
            </p:sp>
          </p:grpSp>
        </p:grpSp>
        <p:cxnSp>
          <p:nvCxnSpPr>
            <p:cNvPr id="85" name="Straight Connector 84">
              <a:extLst>
                <a:ext uri="{FF2B5EF4-FFF2-40B4-BE49-F238E27FC236}">
                  <a16:creationId xmlns:a16="http://schemas.microsoft.com/office/drawing/2014/main" id="{BB059DCE-E17B-74F2-1FAA-69954176F568}"/>
                </a:ext>
              </a:extLst>
            </p:cNvPr>
            <p:cNvCxnSpPr>
              <a:cxnSpLocks/>
            </p:cNvCxnSpPr>
            <p:nvPr/>
          </p:nvCxnSpPr>
          <p:spPr>
            <a:xfrm>
              <a:off x="7636208" y="5407339"/>
              <a:ext cx="0" cy="6838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DD4681F0-4DE1-23D2-8B99-9B54DC009B2D}"/>
                </a:ext>
              </a:extLst>
            </p:cNvPr>
            <p:cNvGrpSpPr/>
            <p:nvPr/>
          </p:nvGrpSpPr>
          <p:grpSpPr>
            <a:xfrm>
              <a:off x="7934398" y="5766441"/>
              <a:ext cx="719522" cy="544984"/>
              <a:chOff x="7496470" y="1714499"/>
              <a:chExt cx="719522" cy="544984"/>
            </a:xfrm>
          </p:grpSpPr>
          <p:pic>
            <p:nvPicPr>
              <p:cNvPr id="130" name="Picture 129">
                <a:extLst>
                  <a:ext uri="{FF2B5EF4-FFF2-40B4-BE49-F238E27FC236}">
                    <a16:creationId xmlns:a16="http://schemas.microsoft.com/office/drawing/2014/main" id="{576623A8-BE20-80C6-ED56-57A4757536F1}"/>
                  </a:ext>
                </a:extLst>
              </p:cNvPr>
              <p:cNvPicPr>
                <a:picLocks noChangeAspect="1"/>
              </p:cNvPicPr>
              <p:nvPr/>
            </p:nvPicPr>
            <p:blipFill>
              <a:blip r:embed="rId6"/>
              <a:stretch>
                <a:fillRect/>
              </a:stretch>
            </p:blipFill>
            <p:spPr>
              <a:xfrm>
                <a:off x="7496470" y="1714499"/>
                <a:ext cx="376572" cy="467773"/>
              </a:xfrm>
              <a:prstGeom prst="rect">
                <a:avLst/>
              </a:prstGeom>
            </p:spPr>
          </p:pic>
          <p:sp>
            <p:nvSpPr>
              <p:cNvPr id="131" name="TextBox 130">
                <a:extLst>
                  <a:ext uri="{FF2B5EF4-FFF2-40B4-BE49-F238E27FC236}">
                    <a16:creationId xmlns:a16="http://schemas.microsoft.com/office/drawing/2014/main" id="{E64882D2-0DA5-C7A7-A8F3-2B4062E54329}"/>
                  </a:ext>
                </a:extLst>
              </p:cNvPr>
              <p:cNvSpPr txBox="1"/>
              <p:nvPr/>
            </p:nvSpPr>
            <p:spPr>
              <a:xfrm>
                <a:off x="7765568" y="1859373"/>
                <a:ext cx="450424" cy="400110"/>
              </a:xfrm>
              <a:prstGeom prst="rect">
                <a:avLst/>
              </a:prstGeom>
              <a:noFill/>
            </p:spPr>
            <p:txBody>
              <a:bodyPr wrap="square" rtlCol="0">
                <a:spAutoFit/>
              </a:bodyPr>
              <a:lstStyle/>
              <a:p>
                <a:pPr algn="ctr"/>
                <a:r>
                  <a:rPr lang="en-US" b="1" dirty="0">
                    <a:latin typeface="Lucida Console" panose="020B0609040504020204" pitchFamily="49" charset="0"/>
                  </a:rPr>
                  <a:t>L</a:t>
                </a:r>
                <a:r>
                  <a:rPr lang="en-US" sz="2000" b="1" baseline="-25000" dirty="0">
                    <a:latin typeface="Lucida Console" panose="020B0609040504020204" pitchFamily="49" charset="0"/>
                  </a:rPr>
                  <a:t>1</a:t>
                </a:r>
                <a:endParaRPr lang="en-US" b="1" dirty="0">
                  <a:latin typeface="Lucida Console" panose="020B0609040504020204" pitchFamily="49" charset="0"/>
                </a:endParaRPr>
              </a:p>
            </p:txBody>
          </p:sp>
        </p:grpSp>
        <p:sp>
          <p:nvSpPr>
            <p:cNvPr id="137" name="TextBox 136">
              <a:extLst>
                <a:ext uri="{FF2B5EF4-FFF2-40B4-BE49-F238E27FC236}">
                  <a16:creationId xmlns:a16="http://schemas.microsoft.com/office/drawing/2014/main" id="{7BF0B3DB-C99E-1BFE-8322-B44FBB67A8BB}"/>
                </a:ext>
              </a:extLst>
            </p:cNvPr>
            <p:cNvSpPr txBox="1"/>
            <p:nvPr/>
          </p:nvSpPr>
          <p:spPr>
            <a:xfrm>
              <a:off x="7031287" y="3366169"/>
              <a:ext cx="1570434"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NUMA zone 1</a:t>
              </a:r>
            </a:p>
          </p:txBody>
        </p:sp>
      </p:grpSp>
      <p:sp>
        <p:nvSpPr>
          <p:cNvPr id="2" name="Title 1">
            <a:extLst>
              <a:ext uri="{FF2B5EF4-FFF2-40B4-BE49-F238E27FC236}">
                <a16:creationId xmlns:a16="http://schemas.microsoft.com/office/drawing/2014/main" id="{6948C739-B3A2-343C-67D4-D1718E3ACF17}"/>
              </a:ext>
            </a:extLst>
          </p:cNvPr>
          <p:cNvSpPr>
            <a:spLocks noGrp="1"/>
          </p:cNvSpPr>
          <p:nvPr>
            <p:ph type="title"/>
          </p:nvPr>
        </p:nvSpPr>
        <p:spPr>
          <a:xfrm>
            <a:off x="0" y="-39619"/>
            <a:ext cx="6817489" cy="803548"/>
          </a:xfrm>
        </p:spPr>
        <p:txBody>
          <a:bodyPr/>
          <a:lstStyle/>
          <a:p>
            <a:r>
              <a:rPr lang="en-US" dirty="0"/>
              <a:t>Deadlock vs. Starvation</a:t>
            </a:r>
          </a:p>
        </p:txBody>
      </p:sp>
      <p:sp>
        <p:nvSpPr>
          <p:cNvPr id="3" name="Content Placeholder 2">
            <a:extLst>
              <a:ext uri="{FF2B5EF4-FFF2-40B4-BE49-F238E27FC236}">
                <a16:creationId xmlns:a16="http://schemas.microsoft.com/office/drawing/2014/main" id="{D292A6BD-C2A4-2DD7-B64B-E1580EB77A27}"/>
              </a:ext>
            </a:extLst>
          </p:cNvPr>
          <p:cNvSpPr>
            <a:spLocks noGrp="1"/>
          </p:cNvSpPr>
          <p:nvPr>
            <p:ph idx="1"/>
          </p:nvPr>
        </p:nvSpPr>
        <p:spPr>
          <a:xfrm>
            <a:off x="0" y="625032"/>
            <a:ext cx="6620719" cy="6406587"/>
          </a:xfrm>
        </p:spPr>
        <p:txBody>
          <a:bodyPr>
            <a:normAutofit fontScale="92500"/>
          </a:bodyPr>
          <a:lstStyle/>
          <a:p>
            <a:r>
              <a:rPr lang="en-US" b="1" i="1" dirty="0"/>
              <a:t>Deadlock</a:t>
            </a:r>
            <a:r>
              <a:rPr lang="en-US" dirty="0"/>
              <a:t> occurs in a multithreaded process when each thread is waiting forever on a lock that is held by another thread</a:t>
            </a:r>
          </a:p>
          <a:p>
            <a:r>
              <a:rPr lang="en-US" b="1" i="1" dirty="0"/>
              <a:t>Starvation</a:t>
            </a:r>
            <a:r>
              <a:rPr lang="en-US" dirty="0"/>
              <a:t> occurs when a thread consistently suffers from high acquisition latency due to other threads monopolizing the lock</a:t>
            </a:r>
          </a:p>
          <a:p>
            <a:r>
              <a:rPr lang="en-US" dirty="0"/>
              <a:t>A multithreaded program should be both deadlock-free and starvation-free!</a:t>
            </a:r>
          </a:p>
          <a:p>
            <a:pPr lvl="1"/>
            <a:r>
              <a:rPr lang="en-US" dirty="0"/>
              <a:t>However, starvation-freedom is a stronger guarantee than deadlock-freedom</a:t>
            </a:r>
          </a:p>
          <a:p>
            <a:pPr lvl="1"/>
            <a:r>
              <a:rPr lang="en-US" dirty="0"/>
              <a:t>For example, imagine that, on a dual-core machine, a process has threads </a:t>
            </a:r>
            <a:r>
              <a:rPr lang="en-US" dirty="0">
                <a:latin typeface="Lucida Console" panose="020B0609040504020204" pitchFamily="49" charset="0"/>
              </a:rPr>
              <a:t>T</a:t>
            </a:r>
            <a:r>
              <a:rPr lang="en-US" sz="2200" baseline="-25000" dirty="0">
                <a:latin typeface="Lucida Console" panose="020B0609040504020204" pitchFamily="49" charset="0"/>
              </a:rPr>
              <a:t>1</a:t>
            </a:r>
            <a:r>
              <a:rPr lang="en-US" dirty="0"/>
              <a:t> and </a:t>
            </a:r>
            <a:r>
              <a:rPr lang="en-US" dirty="0">
                <a:latin typeface="Lucida Console" panose="020B0609040504020204" pitchFamily="49" charset="0"/>
              </a:rPr>
              <a:t>T</a:t>
            </a:r>
            <a:r>
              <a:rPr lang="en-US" sz="2200" baseline="-25000" dirty="0">
                <a:latin typeface="Lucida Console" panose="020B0609040504020204" pitchFamily="49" charset="0"/>
              </a:rPr>
              <a:t>2</a:t>
            </a:r>
            <a:r>
              <a:rPr lang="en-US" dirty="0"/>
              <a:t>, both of which contend for the same locks </a:t>
            </a:r>
            <a:r>
              <a:rPr lang="en-US" dirty="0">
                <a:latin typeface="Lucida Console" panose="020B0609040504020204" pitchFamily="49" charset="0"/>
              </a:rPr>
              <a:t>L</a:t>
            </a:r>
            <a:r>
              <a:rPr lang="en-US" sz="2400" baseline="-25000" dirty="0">
                <a:latin typeface="Lucida Console" panose="020B0609040504020204" pitchFamily="49" charset="0"/>
              </a:rPr>
              <a:t>1</a:t>
            </a:r>
            <a:r>
              <a:rPr lang="en-US" dirty="0"/>
              <a:t> and </a:t>
            </a:r>
            <a:r>
              <a:rPr lang="en-US" dirty="0">
                <a:latin typeface="Lucida Console" panose="020B0609040504020204" pitchFamily="49" charset="0"/>
              </a:rPr>
              <a:t>L</a:t>
            </a:r>
            <a:r>
              <a:rPr lang="en-US" sz="2800" baseline="-25000" dirty="0">
                <a:latin typeface="Lucida Console" panose="020B0609040504020204" pitchFamily="49" charset="0"/>
              </a:rPr>
              <a:t>2</a:t>
            </a:r>
            <a:endParaRPr lang="en-US" baseline="-25000" dirty="0">
              <a:latin typeface="Lucida Console" panose="020B0609040504020204" pitchFamily="49" charset="0"/>
            </a:endParaRPr>
          </a:p>
          <a:p>
            <a:pPr lvl="2"/>
            <a:r>
              <a:rPr lang="en-US" dirty="0"/>
              <a:t>If the threads always respect the lock acquisition order </a:t>
            </a:r>
            <a:r>
              <a:rPr lang="en-US" dirty="0">
                <a:latin typeface="Lucida Console" panose="020B0609040504020204" pitchFamily="49" charset="0"/>
              </a:rPr>
              <a:t>L</a:t>
            </a:r>
            <a:r>
              <a:rPr lang="en-US" sz="2000" baseline="-25000" dirty="0">
                <a:latin typeface="Lucida Console" panose="020B0609040504020204" pitchFamily="49" charset="0"/>
              </a:rPr>
              <a:t>1 </a:t>
            </a:r>
            <a:r>
              <a:rPr lang="en-US" dirty="0">
                <a:latin typeface="Lucida Console" panose="020B0609040504020204" pitchFamily="49" charset="0"/>
              </a:rPr>
              <a:t>-&gt; L</a:t>
            </a:r>
            <a:r>
              <a:rPr lang="en-US" sz="2000" baseline="-25000" dirty="0">
                <a:latin typeface="Lucida Console" panose="020B0609040504020204" pitchFamily="49" charset="0"/>
              </a:rPr>
              <a:t>2</a:t>
            </a:r>
            <a:r>
              <a:rPr lang="en-US" dirty="0"/>
              <a:t>, then the threads will not deadlock</a:t>
            </a:r>
          </a:p>
          <a:p>
            <a:pPr lvl="2"/>
            <a:r>
              <a:rPr lang="en-US" dirty="0"/>
              <a:t>However, if </a:t>
            </a:r>
            <a:r>
              <a:rPr lang="en-US" dirty="0">
                <a:latin typeface="Lucida Console" panose="020B0609040504020204" pitchFamily="49" charset="0"/>
              </a:rPr>
              <a:t>T</a:t>
            </a:r>
            <a:r>
              <a:rPr lang="en-US" sz="2200" baseline="-25000" dirty="0">
                <a:latin typeface="Lucida Console" panose="020B0609040504020204" pitchFamily="49" charset="0"/>
              </a:rPr>
              <a:t>1</a:t>
            </a:r>
            <a:r>
              <a:rPr lang="en-US" dirty="0"/>
              <a:t> runs on </a:t>
            </a:r>
            <a:r>
              <a:rPr lang="en-US" dirty="0">
                <a:latin typeface="Lucida Console" panose="020B0609040504020204" pitchFamily="49" charset="0"/>
              </a:rPr>
              <a:t>CPU</a:t>
            </a:r>
            <a:r>
              <a:rPr lang="en-US" sz="2000" baseline="-25000" dirty="0">
                <a:latin typeface="Lucida Console" panose="020B0609040504020204" pitchFamily="49" charset="0"/>
              </a:rPr>
              <a:t>1</a:t>
            </a:r>
            <a:r>
              <a:rPr lang="en-US" dirty="0"/>
              <a:t>, and </a:t>
            </a:r>
            <a:r>
              <a:rPr lang="en-US" dirty="0">
                <a:latin typeface="Lucida Console" panose="020B0609040504020204" pitchFamily="49" charset="0"/>
              </a:rPr>
              <a:t>T</a:t>
            </a:r>
            <a:r>
              <a:rPr lang="en-US" sz="2200" baseline="-25000" dirty="0">
                <a:latin typeface="Lucida Console" panose="020B0609040504020204" pitchFamily="49" charset="0"/>
              </a:rPr>
              <a:t>2</a:t>
            </a:r>
            <a:r>
              <a:rPr lang="en-US" dirty="0"/>
              <a:t> runs on </a:t>
            </a:r>
            <a:r>
              <a:rPr lang="en-US" dirty="0">
                <a:latin typeface="Lucida Console" panose="020B0609040504020204" pitchFamily="49" charset="0"/>
              </a:rPr>
              <a:t>CPU</a:t>
            </a:r>
            <a:r>
              <a:rPr lang="en-US" sz="2000" baseline="-25000" dirty="0">
                <a:latin typeface="Lucida Console" panose="020B0609040504020204" pitchFamily="49" charset="0"/>
              </a:rPr>
              <a:t>2</a:t>
            </a:r>
            <a:r>
              <a:rPr lang="en-US" dirty="0"/>
              <a:t>, and the lock implementation preferentially gives the lock to code running on </a:t>
            </a:r>
            <a:r>
              <a:rPr lang="en-US" dirty="0">
                <a:latin typeface="Lucida Console" panose="020B0609040504020204" pitchFamily="49" charset="0"/>
              </a:rPr>
              <a:t>CPU</a:t>
            </a:r>
            <a:r>
              <a:rPr lang="en-US" sz="2000" baseline="-25000" dirty="0">
                <a:latin typeface="Lucida Console" panose="020B0609040504020204" pitchFamily="49" charset="0"/>
              </a:rPr>
              <a:t>1</a:t>
            </a:r>
            <a:r>
              <a:rPr lang="en-US" dirty="0"/>
              <a:t>, then </a:t>
            </a:r>
            <a:r>
              <a:rPr lang="en-US" dirty="0">
                <a:latin typeface="Lucida Console" panose="020B0609040504020204" pitchFamily="49" charset="0"/>
              </a:rPr>
              <a:t>T</a:t>
            </a:r>
            <a:r>
              <a:rPr lang="en-US" sz="2200" baseline="-25000" dirty="0">
                <a:latin typeface="Lucida Console" panose="020B0609040504020204" pitchFamily="49" charset="0"/>
              </a:rPr>
              <a:t>2</a:t>
            </a:r>
            <a:r>
              <a:rPr lang="en-US" dirty="0"/>
              <a:t> may starve!</a:t>
            </a:r>
          </a:p>
          <a:p>
            <a:pPr lvl="1"/>
            <a:endParaRPr lang="en-US" dirty="0"/>
          </a:p>
        </p:txBody>
      </p:sp>
      <p:cxnSp>
        <p:nvCxnSpPr>
          <p:cNvPr id="29" name="Straight Connector 28">
            <a:extLst>
              <a:ext uri="{FF2B5EF4-FFF2-40B4-BE49-F238E27FC236}">
                <a16:creationId xmlns:a16="http://schemas.microsoft.com/office/drawing/2014/main" id="{8966211A-6F5A-C308-EA5E-26E6B2065714}"/>
              </a:ext>
            </a:extLst>
          </p:cNvPr>
          <p:cNvCxnSpPr/>
          <p:nvPr/>
        </p:nvCxnSpPr>
        <p:spPr>
          <a:xfrm>
            <a:off x="6944808" y="231494"/>
            <a:ext cx="0" cy="6435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A9771AE-B530-320F-4713-6D2BC0895EB4}"/>
              </a:ext>
            </a:extLst>
          </p:cNvPr>
          <p:cNvSpPr txBox="1"/>
          <p:nvPr/>
        </p:nvSpPr>
        <p:spPr>
          <a:xfrm>
            <a:off x="8226646" y="3157433"/>
            <a:ext cx="2500130" cy="523220"/>
          </a:xfrm>
          <a:prstGeom prst="rect">
            <a:avLst/>
          </a:prstGeom>
          <a:noFill/>
        </p:spPr>
        <p:txBody>
          <a:bodyPr wrap="square" rtlCol="0">
            <a:spAutoFit/>
          </a:bodyPr>
          <a:lstStyle/>
          <a:p>
            <a:pPr algn="ctr"/>
            <a:r>
              <a:rPr lang="en-US" sz="2800" b="1" u="sng" dirty="0">
                <a:latin typeface="Segoe UI" panose="020B0502040204020203" pitchFamily="34" charset="0"/>
                <a:cs typeface="Segoe UI" panose="020B0502040204020203" pitchFamily="34" charset="0"/>
              </a:rPr>
              <a:t>Starvation</a:t>
            </a:r>
          </a:p>
        </p:txBody>
      </p:sp>
      <p:sp>
        <p:nvSpPr>
          <p:cNvPr id="28" name="TextBox 27">
            <a:extLst>
              <a:ext uri="{FF2B5EF4-FFF2-40B4-BE49-F238E27FC236}">
                <a16:creationId xmlns:a16="http://schemas.microsoft.com/office/drawing/2014/main" id="{E94E1DD3-FB28-D853-4591-218A38B113F5}"/>
              </a:ext>
            </a:extLst>
          </p:cNvPr>
          <p:cNvSpPr txBox="1"/>
          <p:nvPr/>
        </p:nvSpPr>
        <p:spPr>
          <a:xfrm>
            <a:off x="8203496" y="-52209"/>
            <a:ext cx="2500130" cy="523220"/>
          </a:xfrm>
          <a:prstGeom prst="rect">
            <a:avLst/>
          </a:prstGeom>
          <a:noFill/>
        </p:spPr>
        <p:txBody>
          <a:bodyPr wrap="square" rtlCol="0">
            <a:spAutoFit/>
          </a:bodyPr>
          <a:lstStyle/>
          <a:p>
            <a:pPr algn="ctr"/>
            <a:r>
              <a:rPr lang="en-US" sz="2800" b="1" u="sng" dirty="0">
                <a:latin typeface="Segoe UI" panose="020B0502040204020203" pitchFamily="34" charset="0"/>
                <a:cs typeface="Segoe UI" panose="020B0502040204020203" pitchFamily="34" charset="0"/>
              </a:rPr>
              <a:t>Deadlock</a:t>
            </a:r>
          </a:p>
        </p:txBody>
      </p:sp>
      <p:grpSp>
        <p:nvGrpSpPr>
          <p:cNvPr id="44" name="Group 43">
            <a:extLst>
              <a:ext uri="{FF2B5EF4-FFF2-40B4-BE49-F238E27FC236}">
                <a16:creationId xmlns:a16="http://schemas.microsoft.com/office/drawing/2014/main" id="{F5FF2A8F-47A0-1152-424D-4CEFE8F3A9E7}"/>
              </a:ext>
            </a:extLst>
          </p:cNvPr>
          <p:cNvGrpSpPr/>
          <p:nvPr/>
        </p:nvGrpSpPr>
        <p:grpSpPr>
          <a:xfrm>
            <a:off x="9103361" y="600759"/>
            <a:ext cx="630952" cy="1241211"/>
            <a:chOff x="8675098" y="1548798"/>
            <a:chExt cx="630952" cy="1241211"/>
          </a:xfrm>
        </p:grpSpPr>
        <p:pic>
          <p:nvPicPr>
            <p:cNvPr id="45" name="Picture 44">
              <a:extLst>
                <a:ext uri="{FF2B5EF4-FFF2-40B4-BE49-F238E27FC236}">
                  <a16:creationId xmlns:a16="http://schemas.microsoft.com/office/drawing/2014/main" id="{1C63997F-0023-3789-65F2-F58A8163E695}"/>
                </a:ext>
              </a:extLst>
            </p:cNvPr>
            <p:cNvPicPr>
              <a:picLocks noChangeAspect="1"/>
            </p:cNvPicPr>
            <p:nvPr/>
          </p:nvPicPr>
          <p:blipFill>
            <a:blip r:embed="rId6"/>
            <a:stretch>
              <a:fillRect/>
            </a:stretch>
          </p:blipFill>
          <p:spPr>
            <a:xfrm>
              <a:off x="8675098" y="1548798"/>
              <a:ext cx="630952" cy="783761"/>
            </a:xfrm>
            <a:prstGeom prst="rect">
              <a:avLst/>
            </a:prstGeom>
          </p:spPr>
        </p:pic>
        <p:sp>
          <p:nvSpPr>
            <p:cNvPr id="46" name="TextBox 45">
              <a:extLst>
                <a:ext uri="{FF2B5EF4-FFF2-40B4-BE49-F238E27FC236}">
                  <a16:creationId xmlns:a16="http://schemas.microsoft.com/office/drawing/2014/main" id="{FF4A1AFD-6B01-F5A5-04AA-8AFFF1CFD695}"/>
                </a:ext>
              </a:extLst>
            </p:cNvPr>
            <p:cNvSpPr txBox="1"/>
            <p:nvPr/>
          </p:nvSpPr>
          <p:spPr>
            <a:xfrm>
              <a:off x="8675098" y="2205234"/>
              <a:ext cx="630952" cy="584775"/>
            </a:xfrm>
            <a:prstGeom prst="rect">
              <a:avLst/>
            </a:prstGeom>
            <a:noFill/>
          </p:spPr>
          <p:txBody>
            <a:bodyPr wrap="square" rtlCol="0">
              <a:spAutoFit/>
            </a:bodyPr>
            <a:lstStyle/>
            <a:p>
              <a:pPr algn="ctr"/>
              <a:r>
                <a:rPr lang="en-US" sz="2800" b="1" dirty="0">
                  <a:latin typeface="Lucida Console" panose="020B0609040504020204" pitchFamily="49" charset="0"/>
                </a:rPr>
                <a:t>L</a:t>
              </a:r>
              <a:r>
                <a:rPr lang="en-US" sz="3200" b="1" baseline="-25000" dirty="0">
                  <a:latin typeface="Lucida Console" panose="020B0609040504020204" pitchFamily="49" charset="0"/>
                </a:rPr>
                <a:t>1</a:t>
              </a:r>
              <a:endParaRPr lang="en-US" sz="2800" b="1" dirty="0">
                <a:latin typeface="Lucida Console" panose="020B0609040504020204" pitchFamily="49" charset="0"/>
              </a:endParaRPr>
            </a:p>
          </p:txBody>
        </p:sp>
      </p:grpSp>
      <p:grpSp>
        <p:nvGrpSpPr>
          <p:cNvPr id="47" name="Group 46">
            <a:extLst>
              <a:ext uri="{FF2B5EF4-FFF2-40B4-BE49-F238E27FC236}">
                <a16:creationId xmlns:a16="http://schemas.microsoft.com/office/drawing/2014/main" id="{65C6B739-9E3F-539E-6467-C9E996AC68BE}"/>
              </a:ext>
            </a:extLst>
          </p:cNvPr>
          <p:cNvGrpSpPr/>
          <p:nvPr/>
        </p:nvGrpSpPr>
        <p:grpSpPr>
          <a:xfrm>
            <a:off x="9103361" y="2001852"/>
            <a:ext cx="630952" cy="1241211"/>
            <a:chOff x="8675098" y="1548798"/>
            <a:chExt cx="630952" cy="1241211"/>
          </a:xfrm>
        </p:grpSpPr>
        <p:pic>
          <p:nvPicPr>
            <p:cNvPr id="48" name="Picture 47">
              <a:extLst>
                <a:ext uri="{FF2B5EF4-FFF2-40B4-BE49-F238E27FC236}">
                  <a16:creationId xmlns:a16="http://schemas.microsoft.com/office/drawing/2014/main" id="{EF6FA63B-0D43-5989-FD34-D1289B76E6E4}"/>
                </a:ext>
              </a:extLst>
            </p:cNvPr>
            <p:cNvPicPr>
              <a:picLocks noChangeAspect="1"/>
            </p:cNvPicPr>
            <p:nvPr/>
          </p:nvPicPr>
          <p:blipFill>
            <a:blip r:embed="rId6"/>
            <a:stretch>
              <a:fillRect/>
            </a:stretch>
          </p:blipFill>
          <p:spPr>
            <a:xfrm>
              <a:off x="8675098" y="1548798"/>
              <a:ext cx="630952" cy="783761"/>
            </a:xfrm>
            <a:prstGeom prst="rect">
              <a:avLst/>
            </a:prstGeom>
          </p:spPr>
        </p:pic>
        <p:sp>
          <p:nvSpPr>
            <p:cNvPr id="49" name="TextBox 48">
              <a:extLst>
                <a:ext uri="{FF2B5EF4-FFF2-40B4-BE49-F238E27FC236}">
                  <a16:creationId xmlns:a16="http://schemas.microsoft.com/office/drawing/2014/main" id="{9A079ED7-C536-494A-EAD1-F3D1984742B9}"/>
                </a:ext>
              </a:extLst>
            </p:cNvPr>
            <p:cNvSpPr txBox="1"/>
            <p:nvPr/>
          </p:nvSpPr>
          <p:spPr>
            <a:xfrm>
              <a:off x="8675098" y="2205234"/>
              <a:ext cx="630952" cy="584775"/>
            </a:xfrm>
            <a:prstGeom prst="rect">
              <a:avLst/>
            </a:prstGeom>
            <a:noFill/>
          </p:spPr>
          <p:txBody>
            <a:bodyPr wrap="square" rtlCol="0">
              <a:spAutoFit/>
            </a:bodyPr>
            <a:lstStyle/>
            <a:p>
              <a:pPr algn="ctr"/>
              <a:r>
                <a:rPr lang="en-US" sz="2800" b="1" dirty="0">
                  <a:latin typeface="Lucida Console" panose="020B0609040504020204" pitchFamily="49" charset="0"/>
                </a:rPr>
                <a:t>L</a:t>
              </a:r>
              <a:r>
                <a:rPr lang="en-US" sz="3200" b="1" baseline="-25000" dirty="0">
                  <a:latin typeface="Lucida Console" panose="020B0609040504020204" pitchFamily="49" charset="0"/>
                </a:rPr>
                <a:t>2</a:t>
              </a:r>
              <a:endParaRPr lang="en-US" sz="2800" b="1" dirty="0">
                <a:latin typeface="Lucida Console" panose="020B0609040504020204" pitchFamily="49" charset="0"/>
              </a:endParaRPr>
            </a:p>
          </p:txBody>
        </p:sp>
      </p:grpSp>
      <p:grpSp>
        <p:nvGrpSpPr>
          <p:cNvPr id="50" name="Group 49">
            <a:extLst>
              <a:ext uri="{FF2B5EF4-FFF2-40B4-BE49-F238E27FC236}">
                <a16:creationId xmlns:a16="http://schemas.microsoft.com/office/drawing/2014/main" id="{D1C95DE6-C448-D50A-C4DE-CC731B1FFAFD}"/>
              </a:ext>
            </a:extLst>
          </p:cNvPr>
          <p:cNvGrpSpPr/>
          <p:nvPr/>
        </p:nvGrpSpPr>
        <p:grpSpPr>
          <a:xfrm>
            <a:off x="10476941" y="1119315"/>
            <a:ext cx="1128304" cy="1538973"/>
            <a:chOff x="10048678" y="2067354"/>
            <a:chExt cx="1128304" cy="1538973"/>
          </a:xfrm>
        </p:grpSpPr>
        <p:pic>
          <p:nvPicPr>
            <p:cNvPr id="51" name="Picture 50">
              <a:extLst>
                <a:ext uri="{FF2B5EF4-FFF2-40B4-BE49-F238E27FC236}">
                  <a16:creationId xmlns:a16="http://schemas.microsoft.com/office/drawing/2014/main" id="{20FDD511-8797-E166-8EDD-3D3151AB5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00190">
              <a:off x="10048678" y="2067354"/>
              <a:ext cx="1128304" cy="1128304"/>
            </a:xfrm>
            <a:prstGeom prst="rect">
              <a:avLst/>
            </a:prstGeom>
          </p:spPr>
        </p:pic>
        <p:sp>
          <p:nvSpPr>
            <p:cNvPr id="52" name="TextBox 51">
              <a:extLst>
                <a:ext uri="{FF2B5EF4-FFF2-40B4-BE49-F238E27FC236}">
                  <a16:creationId xmlns:a16="http://schemas.microsoft.com/office/drawing/2014/main" id="{BC507F83-FA8E-A192-18EB-FD251D661D20}"/>
                </a:ext>
              </a:extLst>
            </p:cNvPr>
            <p:cNvSpPr txBox="1"/>
            <p:nvPr/>
          </p:nvSpPr>
          <p:spPr>
            <a:xfrm>
              <a:off x="10282688" y="3083107"/>
              <a:ext cx="630952" cy="523220"/>
            </a:xfrm>
            <a:prstGeom prst="rect">
              <a:avLst/>
            </a:prstGeom>
            <a:noFill/>
          </p:spPr>
          <p:txBody>
            <a:bodyPr wrap="square" rtlCol="0">
              <a:spAutoFit/>
            </a:bodyPr>
            <a:lstStyle/>
            <a:p>
              <a:pPr algn="ctr"/>
              <a:r>
                <a:rPr lang="en-US" sz="2800" b="1" dirty="0">
                  <a:latin typeface="Lucida Console" panose="020B0609040504020204" pitchFamily="49" charset="0"/>
                </a:rPr>
                <a:t>T</a:t>
              </a:r>
              <a:r>
                <a:rPr lang="en-US" sz="3200" b="1" baseline="-25000" dirty="0">
                  <a:latin typeface="Lucida Console" panose="020B0609040504020204" pitchFamily="49" charset="0"/>
                </a:rPr>
                <a:t>1</a:t>
              </a:r>
              <a:endParaRPr lang="en-US" sz="2800" b="1" baseline="-25000" dirty="0">
                <a:latin typeface="Lucida Console" panose="020B0609040504020204" pitchFamily="49" charset="0"/>
              </a:endParaRPr>
            </a:p>
          </p:txBody>
        </p:sp>
      </p:grpSp>
      <p:grpSp>
        <p:nvGrpSpPr>
          <p:cNvPr id="53" name="Group 52">
            <a:extLst>
              <a:ext uri="{FF2B5EF4-FFF2-40B4-BE49-F238E27FC236}">
                <a16:creationId xmlns:a16="http://schemas.microsoft.com/office/drawing/2014/main" id="{B339609C-D058-07E0-1246-064FE7C70955}"/>
              </a:ext>
            </a:extLst>
          </p:cNvPr>
          <p:cNvGrpSpPr/>
          <p:nvPr/>
        </p:nvGrpSpPr>
        <p:grpSpPr>
          <a:xfrm>
            <a:off x="7361548" y="1119315"/>
            <a:ext cx="1128304" cy="1600528"/>
            <a:chOff x="10048678" y="2067354"/>
            <a:chExt cx="1128304" cy="1600528"/>
          </a:xfrm>
        </p:grpSpPr>
        <p:pic>
          <p:nvPicPr>
            <p:cNvPr id="54" name="Picture 53">
              <a:extLst>
                <a:ext uri="{FF2B5EF4-FFF2-40B4-BE49-F238E27FC236}">
                  <a16:creationId xmlns:a16="http://schemas.microsoft.com/office/drawing/2014/main" id="{9323B38B-6155-46BA-8FDE-68F6E417A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00190">
              <a:off x="10048678" y="2067354"/>
              <a:ext cx="1128304" cy="1128304"/>
            </a:xfrm>
            <a:prstGeom prst="rect">
              <a:avLst/>
            </a:prstGeom>
          </p:spPr>
        </p:pic>
        <p:sp>
          <p:nvSpPr>
            <p:cNvPr id="55" name="TextBox 54">
              <a:extLst>
                <a:ext uri="{FF2B5EF4-FFF2-40B4-BE49-F238E27FC236}">
                  <a16:creationId xmlns:a16="http://schemas.microsoft.com/office/drawing/2014/main" id="{F6E2FDB7-9008-0896-94A9-75809F42AB68}"/>
                </a:ext>
              </a:extLst>
            </p:cNvPr>
            <p:cNvSpPr txBox="1"/>
            <p:nvPr/>
          </p:nvSpPr>
          <p:spPr>
            <a:xfrm>
              <a:off x="10282688" y="3083107"/>
              <a:ext cx="630952" cy="584775"/>
            </a:xfrm>
            <a:prstGeom prst="rect">
              <a:avLst/>
            </a:prstGeom>
            <a:noFill/>
          </p:spPr>
          <p:txBody>
            <a:bodyPr wrap="square" rtlCol="0">
              <a:spAutoFit/>
            </a:bodyPr>
            <a:lstStyle/>
            <a:p>
              <a:pPr algn="ctr"/>
              <a:r>
                <a:rPr lang="en-US" sz="2800" b="1" dirty="0">
                  <a:latin typeface="Lucida Console" panose="020B0609040504020204" pitchFamily="49" charset="0"/>
                </a:rPr>
                <a:t>T</a:t>
              </a:r>
              <a:r>
                <a:rPr lang="en-US" sz="3200" b="1" baseline="-25000" dirty="0">
                  <a:latin typeface="Lucida Console" panose="020B0609040504020204" pitchFamily="49" charset="0"/>
                </a:rPr>
                <a:t>2</a:t>
              </a:r>
              <a:endParaRPr lang="en-US" sz="2800" b="1" dirty="0">
                <a:latin typeface="Lucida Console" panose="020B0609040504020204" pitchFamily="49" charset="0"/>
              </a:endParaRPr>
            </a:p>
          </p:txBody>
        </p:sp>
      </p:grpSp>
      <p:grpSp>
        <p:nvGrpSpPr>
          <p:cNvPr id="56" name="Group 55">
            <a:extLst>
              <a:ext uri="{FF2B5EF4-FFF2-40B4-BE49-F238E27FC236}">
                <a16:creationId xmlns:a16="http://schemas.microsoft.com/office/drawing/2014/main" id="{4824F0B7-F514-2B8C-8729-4DD4CA6F0543}"/>
              </a:ext>
            </a:extLst>
          </p:cNvPr>
          <p:cNvGrpSpPr/>
          <p:nvPr/>
        </p:nvGrpSpPr>
        <p:grpSpPr>
          <a:xfrm>
            <a:off x="9386078" y="591986"/>
            <a:ext cx="1607752" cy="1609385"/>
            <a:chOff x="8957815" y="1377975"/>
            <a:chExt cx="1607752" cy="1609385"/>
          </a:xfrm>
        </p:grpSpPr>
        <p:sp>
          <p:nvSpPr>
            <p:cNvPr id="57" name="Arc 56">
              <a:extLst>
                <a:ext uri="{FF2B5EF4-FFF2-40B4-BE49-F238E27FC236}">
                  <a16:creationId xmlns:a16="http://schemas.microsoft.com/office/drawing/2014/main" id="{70441131-F794-6F9E-8EA1-74FF0521133D}"/>
                </a:ext>
              </a:extLst>
            </p:cNvPr>
            <p:cNvSpPr/>
            <p:nvPr/>
          </p:nvSpPr>
          <p:spPr>
            <a:xfrm rot="20234192">
              <a:off x="8957815" y="1629743"/>
              <a:ext cx="1343776" cy="1357617"/>
            </a:xfrm>
            <a:prstGeom prst="arc">
              <a:avLst>
                <a:gd name="adj1" fmla="val 15988954"/>
                <a:gd name="adj2" fmla="val 0"/>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F46495C7-5FC0-9D61-F108-5DE83706A545}"/>
                </a:ext>
              </a:extLst>
            </p:cNvPr>
            <p:cNvSpPr txBox="1"/>
            <p:nvPr/>
          </p:nvSpPr>
          <p:spPr>
            <a:xfrm rot="1286112">
              <a:off x="9303330" y="1377975"/>
              <a:ext cx="1262237" cy="338554"/>
            </a:xfrm>
            <a:prstGeom prst="rect">
              <a:avLst/>
            </a:prstGeom>
            <a:noFill/>
          </p:spPr>
          <p:txBody>
            <a:bodyPr wrap="square" rtlCol="0">
              <a:spAutoFit/>
            </a:bodyPr>
            <a:lstStyle/>
            <a:p>
              <a:pPr algn="ctr"/>
              <a:r>
                <a:rPr lang="en-US" sz="1600" b="1" dirty="0">
                  <a:latin typeface="Lucida Console" panose="020B0609040504020204" pitchFamily="49" charset="0"/>
                </a:rPr>
                <a:t>Owned by</a:t>
              </a:r>
            </a:p>
          </p:txBody>
        </p:sp>
      </p:grpSp>
      <p:grpSp>
        <p:nvGrpSpPr>
          <p:cNvPr id="59" name="Group 58">
            <a:extLst>
              <a:ext uri="{FF2B5EF4-FFF2-40B4-BE49-F238E27FC236}">
                <a16:creationId xmlns:a16="http://schemas.microsoft.com/office/drawing/2014/main" id="{922A2D9D-389A-0E47-1A5C-7004F619BBD6}"/>
              </a:ext>
            </a:extLst>
          </p:cNvPr>
          <p:cNvGrpSpPr/>
          <p:nvPr/>
        </p:nvGrpSpPr>
        <p:grpSpPr>
          <a:xfrm>
            <a:off x="7987355" y="1380640"/>
            <a:ext cx="1528696" cy="1679532"/>
            <a:chOff x="7559092" y="2166629"/>
            <a:chExt cx="1528696" cy="1679532"/>
          </a:xfrm>
        </p:grpSpPr>
        <p:sp>
          <p:nvSpPr>
            <p:cNvPr id="60" name="Arc 59">
              <a:extLst>
                <a:ext uri="{FF2B5EF4-FFF2-40B4-BE49-F238E27FC236}">
                  <a16:creationId xmlns:a16="http://schemas.microsoft.com/office/drawing/2014/main" id="{0C00B34E-7F1D-F32A-AE58-2E2EA0D29BFD}"/>
                </a:ext>
              </a:extLst>
            </p:cNvPr>
            <p:cNvSpPr/>
            <p:nvPr/>
          </p:nvSpPr>
          <p:spPr>
            <a:xfrm rot="9931368">
              <a:off x="7744012" y="2166629"/>
              <a:ext cx="1343776" cy="1357617"/>
            </a:xfrm>
            <a:prstGeom prst="arc">
              <a:avLst>
                <a:gd name="adj1" fmla="val 15988954"/>
                <a:gd name="adj2" fmla="val 0"/>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a:extLst>
                <a:ext uri="{FF2B5EF4-FFF2-40B4-BE49-F238E27FC236}">
                  <a16:creationId xmlns:a16="http://schemas.microsoft.com/office/drawing/2014/main" id="{0E321B23-3DAE-EDEE-CC46-F96A653054D3}"/>
                </a:ext>
              </a:extLst>
            </p:cNvPr>
            <p:cNvSpPr txBox="1"/>
            <p:nvPr/>
          </p:nvSpPr>
          <p:spPr>
            <a:xfrm rot="1286112">
              <a:off x="7559092" y="3507607"/>
              <a:ext cx="1262237" cy="338554"/>
            </a:xfrm>
            <a:prstGeom prst="rect">
              <a:avLst/>
            </a:prstGeom>
            <a:noFill/>
          </p:spPr>
          <p:txBody>
            <a:bodyPr wrap="square" rtlCol="0">
              <a:spAutoFit/>
            </a:bodyPr>
            <a:lstStyle/>
            <a:p>
              <a:pPr algn="ctr"/>
              <a:r>
                <a:rPr lang="en-US" sz="1600" b="1" dirty="0">
                  <a:latin typeface="Lucida Console" panose="020B0609040504020204" pitchFamily="49" charset="0"/>
                </a:rPr>
                <a:t>Owned by</a:t>
              </a:r>
            </a:p>
          </p:txBody>
        </p:sp>
      </p:grpSp>
      <p:grpSp>
        <p:nvGrpSpPr>
          <p:cNvPr id="62" name="Group 61">
            <a:extLst>
              <a:ext uri="{FF2B5EF4-FFF2-40B4-BE49-F238E27FC236}">
                <a16:creationId xmlns:a16="http://schemas.microsoft.com/office/drawing/2014/main" id="{35CE5AD5-A264-840E-EA55-7935E4C6F7BA}"/>
              </a:ext>
            </a:extLst>
          </p:cNvPr>
          <p:cNvGrpSpPr/>
          <p:nvPr/>
        </p:nvGrpSpPr>
        <p:grpSpPr>
          <a:xfrm>
            <a:off x="9522857" y="1329963"/>
            <a:ext cx="1703740" cy="1663188"/>
            <a:chOff x="9094594" y="2115952"/>
            <a:chExt cx="1703740" cy="1663188"/>
          </a:xfrm>
        </p:grpSpPr>
        <p:sp>
          <p:nvSpPr>
            <p:cNvPr id="63" name="Arc 62">
              <a:extLst>
                <a:ext uri="{FF2B5EF4-FFF2-40B4-BE49-F238E27FC236}">
                  <a16:creationId xmlns:a16="http://schemas.microsoft.com/office/drawing/2014/main" id="{6104D713-C72F-8A5B-638A-F05DEF017062}"/>
                </a:ext>
              </a:extLst>
            </p:cNvPr>
            <p:cNvSpPr/>
            <p:nvPr/>
          </p:nvSpPr>
          <p:spPr>
            <a:xfrm rot="7613575">
              <a:off x="9101515" y="2109031"/>
              <a:ext cx="1343776" cy="1357617"/>
            </a:xfrm>
            <a:prstGeom prst="arc">
              <a:avLst>
                <a:gd name="adj1" fmla="val 15988954"/>
                <a:gd name="adj2" fmla="val 0"/>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99BC5DF6-B430-A25C-AEEE-9D8F7555BCA3}"/>
                </a:ext>
              </a:extLst>
            </p:cNvPr>
            <p:cNvSpPr txBox="1"/>
            <p:nvPr/>
          </p:nvSpPr>
          <p:spPr>
            <a:xfrm rot="20906817">
              <a:off x="9258467" y="3440586"/>
              <a:ext cx="1539867" cy="338554"/>
            </a:xfrm>
            <a:prstGeom prst="rect">
              <a:avLst/>
            </a:prstGeom>
            <a:noFill/>
          </p:spPr>
          <p:txBody>
            <a:bodyPr wrap="square" rtlCol="0">
              <a:spAutoFit/>
            </a:bodyPr>
            <a:lstStyle/>
            <a:p>
              <a:pPr algn="ctr"/>
              <a:r>
                <a:rPr lang="en-US" sz="1600" b="1" dirty="0">
                  <a:latin typeface="Lucida Console" panose="020B0609040504020204" pitchFamily="49" charset="0"/>
                </a:rPr>
                <a:t>Waiting for</a:t>
              </a:r>
            </a:p>
          </p:txBody>
        </p:sp>
      </p:grpSp>
      <p:grpSp>
        <p:nvGrpSpPr>
          <p:cNvPr id="65" name="Group 64">
            <a:extLst>
              <a:ext uri="{FF2B5EF4-FFF2-40B4-BE49-F238E27FC236}">
                <a16:creationId xmlns:a16="http://schemas.microsoft.com/office/drawing/2014/main" id="{6DBD4313-34A4-9324-9DDF-5D50AAE763D7}"/>
              </a:ext>
            </a:extLst>
          </p:cNvPr>
          <p:cNvGrpSpPr/>
          <p:nvPr/>
        </p:nvGrpSpPr>
        <p:grpSpPr>
          <a:xfrm>
            <a:off x="7653216" y="549049"/>
            <a:ext cx="1748788" cy="1652200"/>
            <a:chOff x="7224953" y="1335038"/>
            <a:chExt cx="1748788" cy="1652200"/>
          </a:xfrm>
        </p:grpSpPr>
        <p:sp>
          <p:nvSpPr>
            <p:cNvPr id="66" name="Arc 65">
              <a:extLst>
                <a:ext uri="{FF2B5EF4-FFF2-40B4-BE49-F238E27FC236}">
                  <a16:creationId xmlns:a16="http://schemas.microsoft.com/office/drawing/2014/main" id="{C3813253-F6AA-221B-E33E-4133FD9566E9}"/>
                </a:ext>
              </a:extLst>
            </p:cNvPr>
            <p:cNvSpPr/>
            <p:nvPr/>
          </p:nvSpPr>
          <p:spPr>
            <a:xfrm rot="18210514">
              <a:off x="7623045" y="1636541"/>
              <a:ext cx="1343776" cy="1357617"/>
            </a:xfrm>
            <a:prstGeom prst="arc">
              <a:avLst>
                <a:gd name="adj1" fmla="val 15988954"/>
                <a:gd name="adj2" fmla="val 0"/>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a:extLst>
                <a:ext uri="{FF2B5EF4-FFF2-40B4-BE49-F238E27FC236}">
                  <a16:creationId xmlns:a16="http://schemas.microsoft.com/office/drawing/2014/main" id="{C3DC2A7C-D52D-B569-300C-F7DFD712035A}"/>
                </a:ext>
              </a:extLst>
            </p:cNvPr>
            <p:cNvSpPr txBox="1"/>
            <p:nvPr/>
          </p:nvSpPr>
          <p:spPr>
            <a:xfrm rot="20906817">
              <a:off x="7224953" y="1335038"/>
              <a:ext cx="1539867" cy="338554"/>
            </a:xfrm>
            <a:prstGeom prst="rect">
              <a:avLst/>
            </a:prstGeom>
            <a:noFill/>
          </p:spPr>
          <p:txBody>
            <a:bodyPr wrap="square" rtlCol="0">
              <a:spAutoFit/>
            </a:bodyPr>
            <a:lstStyle/>
            <a:p>
              <a:pPr algn="ctr"/>
              <a:r>
                <a:rPr lang="en-US" sz="1600" b="1" dirty="0">
                  <a:latin typeface="Lucida Console" panose="020B0609040504020204" pitchFamily="49" charset="0"/>
                </a:rPr>
                <a:t>Waiting for</a:t>
              </a:r>
            </a:p>
          </p:txBody>
        </p:sp>
      </p:grpSp>
      <p:grpSp>
        <p:nvGrpSpPr>
          <p:cNvPr id="145" name="Group 144">
            <a:extLst>
              <a:ext uri="{FF2B5EF4-FFF2-40B4-BE49-F238E27FC236}">
                <a16:creationId xmlns:a16="http://schemas.microsoft.com/office/drawing/2014/main" id="{9687FF39-CA7E-A7B0-EC54-B89129C0F354}"/>
              </a:ext>
            </a:extLst>
          </p:cNvPr>
          <p:cNvGrpSpPr/>
          <p:nvPr/>
        </p:nvGrpSpPr>
        <p:grpSpPr>
          <a:xfrm>
            <a:off x="7782404" y="4730398"/>
            <a:ext cx="3420118" cy="1366143"/>
            <a:chOff x="7782404" y="4730398"/>
            <a:chExt cx="3420118" cy="1366143"/>
          </a:xfrm>
        </p:grpSpPr>
        <p:sp>
          <p:nvSpPr>
            <p:cNvPr id="83" name="TextBox 82">
              <a:extLst>
                <a:ext uri="{FF2B5EF4-FFF2-40B4-BE49-F238E27FC236}">
                  <a16:creationId xmlns:a16="http://schemas.microsoft.com/office/drawing/2014/main" id="{5E8A9942-BAE9-2C73-F78E-3B878D73324D}"/>
                </a:ext>
              </a:extLst>
            </p:cNvPr>
            <p:cNvSpPr txBox="1"/>
            <p:nvPr/>
          </p:nvSpPr>
          <p:spPr>
            <a:xfrm>
              <a:off x="8601721" y="5360738"/>
              <a:ext cx="1774379" cy="632545"/>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Cross-node memory interconnect</a:t>
              </a:r>
            </a:p>
          </p:txBody>
        </p:sp>
        <p:cxnSp>
          <p:nvCxnSpPr>
            <p:cNvPr id="88" name="Straight Connector 87">
              <a:extLst>
                <a:ext uri="{FF2B5EF4-FFF2-40B4-BE49-F238E27FC236}">
                  <a16:creationId xmlns:a16="http://schemas.microsoft.com/office/drawing/2014/main" id="{A0532EB5-63FF-20DD-7C73-254DC6C8477D}"/>
                </a:ext>
              </a:extLst>
            </p:cNvPr>
            <p:cNvCxnSpPr>
              <a:cxnSpLocks/>
            </p:cNvCxnSpPr>
            <p:nvPr/>
          </p:nvCxnSpPr>
          <p:spPr>
            <a:xfrm flipV="1">
              <a:off x="7914017" y="5103874"/>
              <a:ext cx="1504820" cy="11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2738F75-B6A0-0B37-5C25-516534DFE3C5}"/>
                </a:ext>
              </a:extLst>
            </p:cNvPr>
            <p:cNvCxnSpPr>
              <a:cxnSpLocks/>
            </p:cNvCxnSpPr>
            <p:nvPr/>
          </p:nvCxnSpPr>
          <p:spPr>
            <a:xfrm flipH="1" flipV="1">
              <a:off x="9459865" y="5103874"/>
              <a:ext cx="1635355" cy="11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9" name="Picture 108">
              <a:extLst>
                <a:ext uri="{FF2B5EF4-FFF2-40B4-BE49-F238E27FC236}">
                  <a16:creationId xmlns:a16="http://schemas.microsoft.com/office/drawing/2014/main" id="{107AAFEC-8BBF-D8E5-A6C9-5F14CA03AEBE}"/>
                </a:ext>
              </a:extLst>
            </p:cNvPr>
            <p:cNvPicPr>
              <a:picLocks noChangeAspect="1"/>
            </p:cNvPicPr>
            <p:nvPr/>
          </p:nvPicPr>
          <p:blipFill>
            <a:blip r:embed="rId7"/>
            <a:stretch>
              <a:fillRect/>
            </a:stretch>
          </p:blipFill>
          <p:spPr>
            <a:xfrm>
              <a:off x="9093303" y="4730398"/>
              <a:ext cx="799144" cy="792594"/>
            </a:xfrm>
            <a:prstGeom prst="rect">
              <a:avLst/>
            </a:prstGeom>
          </p:spPr>
        </p:pic>
        <p:grpSp>
          <p:nvGrpSpPr>
            <p:cNvPr id="123" name="Group 122">
              <a:extLst>
                <a:ext uri="{FF2B5EF4-FFF2-40B4-BE49-F238E27FC236}">
                  <a16:creationId xmlns:a16="http://schemas.microsoft.com/office/drawing/2014/main" id="{1F454654-4F81-5D43-FCA6-86AB50218C78}"/>
                </a:ext>
              </a:extLst>
            </p:cNvPr>
            <p:cNvGrpSpPr/>
            <p:nvPr/>
          </p:nvGrpSpPr>
          <p:grpSpPr>
            <a:xfrm>
              <a:off x="7782404" y="5219054"/>
              <a:ext cx="1320957" cy="872126"/>
              <a:chOff x="7782404" y="5219054"/>
              <a:chExt cx="1320957" cy="872126"/>
            </a:xfrm>
          </p:grpSpPr>
          <p:cxnSp>
            <p:nvCxnSpPr>
              <p:cNvPr id="110" name="Straight Connector 109">
                <a:extLst>
                  <a:ext uri="{FF2B5EF4-FFF2-40B4-BE49-F238E27FC236}">
                    <a16:creationId xmlns:a16="http://schemas.microsoft.com/office/drawing/2014/main" id="{BEFDFB8D-FAD3-6DB2-E911-0AD1E72FD0AE}"/>
                  </a:ext>
                </a:extLst>
              </p:cNvPr>
              <p:cNvCxnSpPr>
                <a:cxnSpLocks/>
              </p:cNvCxnSpPr>
              <p:nvPr/>
            </p:nvCxnSpPr>
            <p:spPr>
              <a:xfrm flipV="1">
                <a:off x="7787884" y="5695249"/>
                <a:ext cx="0" cy="3959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2CD153F-D205-0D60-3CB2-F30E9F9724DF}"/>
                  </a:ext>
                </a:extLst>
              </p:cNvPr>
              <p:cNvCxnSpPr>
                <a:cxnSpLocks/>
              </p:cNvCxnSpPr>
              <p:nvPr/>
            </p:nvCxnSpPr>
            <p:spPr>
              <a:xfrm flipH="1">
                <a:off x="7782404" y="5695249"/>
                <a:ext cx="462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D93518C-26F7-ADFA-2578-83E024471618}"/>
                  </a:ext>
                </a:extLst>
              </p:cNvPr>
              <p:cNvCxnSpPr>
                <a:cxnSpLocks/>
              </p:cNvCxnSpPr>
              <p:nvPr/>
            </p:nvCxnSpPr>
            <p:spPr>
              <a:xfrm>
                <a:off x="8241399" y="5219054"/>
                <a:ext cx="0" cy="480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850B9C6-38A6-8AE6-F733-486A3D522879}"/>
                  </a:ext>
                </a:extLst>
              </p:cNvPr>
              <p:cNvCxnSpPr>
                <a:cxnSpLocks/>
              </p:cNvCxnSpPr>
              <p:nvPr/>
            </p:nvCxnSpPr>
            <p:spPr>
              <a:xfrm>
                <a:off x="8236466" y="5219054"/>
                <a:ext cx="8668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EABE190A-FE06-B07B-2021-523880D26C77}"/>
                </a:ext>
              </a:extLst>
            </p:cNvPr>
            <p:cNvGrpSpPr/>
            <p:nvPr/>
          </p:nvGrpSpPr>
          <p:grpSpPr>
            <a:xfrm flipH="1">
              <a:off x="9881565" y="5224415"/>
              <a:ext cx="1320957" cy="872126"/>
              <a:chOff x="7782404" y="5219054"/>
              <a:chExt cx="1320957" cy="872126"/>
            </a:xfrm>
          </p:grpSpPr>
          <p:cxnSp>
            <p:nvCxnSpPr>
              <p:cNvPr id="125" name="Straight Connector 124">
                <a:extLst>
                  <a:ext uri="{FF2B5EF4-FFF2-40B4-BE49-F238E27FC236}">
                    <a16:creationId xmlns:a16="http://schemas.microsoft.com/office/drawing/2014/main" id="{D3A0D18E-C83C-EA4C-0876-8BE1FD914F1F}"/>
                  </a:ext>
                </a:extLst>
              </p:cNvPr>
              <p:cNvCxnSpPr>
                <a:cxnSpLocks/>
              </p:cNvCxnSpPr>
              <p:nvPr/>
            </p:nvCxnSpPr>
            <p:spPr>
              <a:xfrm flipV="1">
                <a:off x="7787884" y="5695249"/>
                <a:ext cx="0" cy="3959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5BBC651-B2F7-20FF-5FC8-D0C82030FFE5}"/>
                  </a:ext>
                </a:extLst>
              </p:cNvPr>
              <p:cNvCxnSpPr>
                <a:cxnSpLocks/>
              </p:cNvCxnSpPr>
              <p:nvPr/>
            </p:nvCxnSpPr>
            <p:spPr>
              <a:xfrm flipH="1">
                <a:off x="7782404" y="5695249"/>
                <a:ext cx="462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18C41E8-DDBD-B9E5-519F-6CDECD6B37B9}"/>
                  </a:ext>
                </a:extLst>
              </p:cNvPr>
              <p:cNvCxnSpPr>
                <a:cxnSpLocks/>
              </p:cNvCxnSpPr>
              <p:nvPr/>
            </p:nvCxnSpPr>
            <p:spPr>
              <a:xfrm>
                <a:off x="8241399" y="5219054"/>
                <a:ext cx="0" cy="480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E0CC42A-B088-A877-B90A-404D7F0F504A}"/>
                  </a:ext>
                </a:extLst>
              </p:cNvPr>
              <p:cNvCxnSpPr>
                <a:cxnSpLocks/>
              </p:cNvCxnSpPr>
              <p:nvPr/>
            </p:nvCxnSpPr>
            <p:spPr>
              <a:xfrm>
                <a:off x="8236466" y="5219054"/>
                <a:ext cx="8668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2" name="Rectangle 141">
            <a:extLst>
              <a:ext uri="{FF2B5EF4-FFF2-40B4-BE49-F238E27FC236}">
                <a16:creationId xmlns:a16="http://schemas.microsoft.com/office/drawing/2014/main" id="{4CEDF49F-98E1-883E-C887-8BABC3EC14A1}"/>
              </a:ext>
            </a:extLst>
          </p:cNvPr>
          <p:cNvSpPr/>
          <p:nvPr/>
        </p:nvSpPr>
        <p:spPr>
          <a:xfrm>
            <a:off x="7092733" y="0"/>
            <a:ext cx="5099267" cy="32244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61B1250E-1BA7-0BA7-0F73-70524C9CAA04}"/>
              </a:ext>
            </a:extLst>
          </p:cNvPr>
          <p:cNvGrpSpPr/>
          <p:nvPr/>
        </p:nvGrpSpPr>
        <p:grpSpPr>
          <a:xfrm>
            <a:off x="7053868" y="278705"/>
            <a:ext cx="5212489" cy="2933108"/>
            <a:chOff x="563377" y="3924892"/>
            <a:chExt cx="5212489" cy="2933108"/>
          </a:xfrm>
        </p:grpSpPr>
        <p:pic>
          <p:nvPicPr>
            <p:cNvPr id="140" name="Picture 139">
              <a:extLst>
                <a:ext uri="{FF2B5EF4-FFF2-40B4-BE49-F238E27FC236}">
                  <a16:creationId xmlns:a16="http://schemas.microsoft.com/office/drawing/2014/main" id="{D53A9724-25C3-471D-42D7-31E1FDB749D1}"/>
                </a:ext>
              </a:extLst>
            </p:cNvPr>
            <p:cNvPicPr>
              <a:picLocks noChangeAspect="1"/>
            </p:cNvPicPr>
            <p:nvPr/>
          </p:nvPicPr>
          <p:blipFill>
            <a:blip r:embed="rId8"/>
            <a:stretch>
              <a:fillRect/>
            </a:stretch>
          </p:blipFill>
          <p:spPr>
            <a:xfrm>
              <a:off x="4013653" y="4828309"/>
              <a:ext cx="1762213" cy="2029691"/>
            </a:xfrm>
            <a:prstGeom prst="rect">
              <a:avLst/>
            </a:prstGeom>
          </p:spPr>
        </p:pic>
        <p:sp>
          <p:nvSpPr>
            <p:cNvPr id="141" name="Speech Bubble: Rectangle with Corners Rounded 140">
              <a:extLst>
                <a:ext uri="{FF2B5EF4-FFF2-40B4-BE49-F238E27FC236}">
                  <a16:creationId xmlns:a16="http://schemas.microsoft.com/office/drawing/2014/main" id="{1DE531BF-EFB1-098E-20B4-2763E47AA690}"/>
                </a:ext>
              </a:extLst>
            </p:cNvPr>
            <p:cNvSpPr/>
            <p:nvPr/>
          </p:nvSpPr>
          <p:spPr>
            <a:xfrm>
              <a:off x="563377" y="3924892"/>
              <a:ext cx="3660677" cy="2012412"/>
            </a:xfrm>
            <a:prstGeom prst="wedgeRoundRectCallout">
              <a:avLst>
                <a:gd name="adj1" fmla="val 52081"/>
                <a:gd name="adj2" fmla="val 6890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Segoe UI" panose="020B0502040204020203" pitchFamily="34" charset="0"/>
                  <a:cs typeface="Segoe UI" panose="020B0502040204020203" pitchFamily="34" charset="0"/>
                </a:rPr>
                <a:t>The memory location holding </a:t>
              </a:r>
              <a:r>
                <a:rPr lang="en-US" dirty="0">
                  <a:latin typeface="Lucida Console" panose="020B0609040504020204" pitchFamily="49" charset="0"/>
                </a:rPr>
                <a:t>L</a:t>
              </a:r>
              <a:r>
                <a:rPr lang="en-US" sz="2000" baseline="-25000" dirty="0">
                  <a:latin typeface="Lucida Console" panose="020B0609040504020204" pitchFamily="49" charset="0"/>
                </a:rPr>
                <a:t>1</a:t>
              </a:r>
              <a:r>
                <a:rPr lang="en-US" b="1" dirty="0">
                  <a:latin typeface="Segoe UI" panose="020B0502040204020203" pitchFamily="34" charset="0"/>
                  <a:cs typeface="Segoe UI" panose="020B0502040204020203" pitchFamily="34" charset="0"/>
                </a:rPr>
                <a:t> is faster for the left core to access than the right core. So, if both </a:t>
              </a:r>
              <a:r>
                <a:rPr lang="en-US" dirty="0">
                  <a:latin typeface="Lucida Console" panose="020B0609040504020204" pitchFamily="49" charset="0"/>
                </a:rPr>
                <a:t>T</a:t>
              </a:r>
              <a:r>
                <a:rPr lang="en-US" sz="2000" baseline="-25000" dirty="0">
                  <a:latin typeface="Lucida Console" panose="020B0609040504020204" pitchFamily="49" charset="0"/>
                </a:rPr>
                <a:t>1</a:t>
              </a:r>
              <a:r>
                <a:rPr lang="en-US" b="1" dirty="0">
                  <a:latin typeface="Segoe UI" panose="020B0502040204020203" pitchFamily="34" charset="0"/>
                  <a:cs typeface="Segoe UI" panose="020B0502040204020203" pitchFamily="34" charset="0"/>
                </a:rPr>
                <a:t> and </a:t>
              </a:r>
              <a:r>
                <a:rPr lang="en-US" dirty="0">
                  <a:latin typeface="Lucida Console" panose="020B0609040504020204" pitchFamily="49" charset="0"/>
                </a:rPr>
                <a:t>T</a:t>
              </a:r>
              <a:r>
                <a:rPr lang="en-US" sz="2000" baseline="-25000" dirty="0">
                  <a:latin typeface="Lucida Console" panose="020B0609040504020204" pitchFamily="49" charset="0"/>
                </a:rPr>
                <a:t>2</a:t>
              </a:r>
              <a:r>
                <a:rPr lang="en-US" b="1" dirty="0">
                  <a:latin typeface="Segoe UI" panose="020B0502040204020203" pitchFamily="34" charset="0"/>
                  <a:cs typeface="Segoe UI" panose="020B0502040204020203" pitchFamily="34" charset="0"/>
                </a:rPr>
                <a:t> try to grab the lock at the same time, </a:t>
              </a:r>
              <a:r>
                <a:rPr lang="en-US" dirty="0">
                  <a:latin typeface="Lucida Console" panose="020B0609040504020204" pitchFamily="49" charset="0"/>
                </a:rPr>
                <a:t>T</a:t>
              </a:r>
              <a:r>
                <a:rPr lang="en-US" sz="2000" baseline="-25000" dirty="0">
                  <a:latin typeface="Lucida Console" panose="020B0609040504020204" pitchFamily="49" charset="0"/>
                </a:rPr>
                <a:t>1</a:t>
              </a:r>
              <a:r>
                <a:rPr lang="en-US" b="1" dirty="0">
                  <a:latin typeface="Segoe UI" panose="020B0502040204020203" pitchFamily="34" charset="0"/>
                  <a:cs typeface="Segoe UI" panose="020B0502040204020203" pitchFamily="34" charset="0"/>
                </a:rPr>
                <a:t> will always win the race and grab the lock!</a:t>
              </a:r>
            </a:p>
          </p:txBody>
        </p:sp>
      </p:grpSp>
    </p:spTree>
    <p:extLst>
      <p:ext uri="{BB962C8B-B14F-4D97-AF65-F5344CB8AC3E}">
        <p14:creationId xmlns:p14="http://schemas.microsoft.com/office/powerpoint/2010/main" val="263401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7FBC-EF51-C238-A570-9CBABBEE5A3E}"/>
              </a:ext>
            </a:extLst>
          </p:cNvPr>
          <p:cNvSpPr>
            <a:spLocks noGrp="1"/>
          </p:cNvSpPr>
          <p:nvPr>
            <p:ph type="title"/>
          </p:nvPr>
        </p:nvSpPr>
        <p:spPr>
          <a:xfrm>
            <a:off x="0" y="-93051"/>
            <a:ext cx="12192000" cy="967582"/>
          </a:xfrm>
        </p:spPr>
        <p:txBody>
          <a:bodyPr>
            <a:normAutofit/>
          </a:bodyPr>
          <a:lstStyle/>
          <a:p>
            <a:r>
              <a:rPr lang="en-US" sz="4800" dirty="0"/>
              <a:t>Thanks to the awesome course staff!</a:t>
            </a:r>
          </a:p>
        </p:txBody>
      </p:sp>
      <p:pic>
        <p:nvPicPr>
          <p:cNvPr id="8" name="Picture 7">
            <a:extLst>
              <a:ext uri="{FF2B5EF4-FFF2-40B4-BE49-F238E27FC236}">
                <a16:creationId xmlns:a16="http://schemas.microsoft.com/office/drawing/2014/main" id="{00B0D571-981E-797C-1979-8A5E41EFD508}"/>
              </a:ext>
            </a:extLst>
          </p:cNvPr>
          <p:cNvPicPr>
            <a:picLocks noChangeAspect="1"/>
          </p:cNvPicPr>
          <p:nvPr/>
        </p:nvPicPr>
        <p:blipFill>
          <a:blip r:embed="rId3"/>
          <a:stretch>
            <a:fillRect/>
          </a:stretch>
        </p:blipFill>
        <p:spPr>
          <a:xfrm>
            <a:off x="0" y="643562"/>
            <a:ext cx="12192000" cy="6029697"/>
          </a:xfrm>
          <a:prstGeom prst="rect">
            <a:avLst/>
          </a:prstGeom>
        </p:spPr>
      </p:pic>
      <p:sp>
        <p:nvSpPr>
          <p:cNvPr id="18" name="Rectangle 17">
            <a:extLst>
              <a:ext uri="{FF2B5EF4-FFF2-40B4-BE49-F238E27FC236}">
                <a16:creationId xmlns:a16="http://schemas.microsoft.com/office/drawing/2014/main" id="{0C245319-993F-5161-003F-B4CA0D3B9C8E}"/>
              </a:ext>
            </a:extLst>
          </p:cNvPr>
          <p:cNvSpPr/>
          <p:nvPr/>
        </p:nvSpPr>
        <p:spPr>
          <a:xfrm>
            <a:off x="10243595" y="4710896"/>
            <a:ext cx="1948405" cy="2123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965E68B-46E2-8657-8685-12C18DED4956}"/>
              </a:ext>
            </a:extLst>
          </p:cNvPr>
          <p:cNvGrpSpPr/>
          <p:nvPr/>
        </p:nvGrpSpPr>
        <p:grpSpPr>
          <a:xfrm>
            <a:off x="10253380" y="4744126"/>
            <a:ext cx="1905796" cy="1929132"/>
            <a:chOff x="10253380" y="4744126"/>
            <a:chExt cx="1905796" cy="1929132"/>
          </a:xfrm>
        </p:grpSpPr>
        <p:pic>
          <p:nvPicPr>
            <p:cNvPr id="20" name="Picture 19">
              <a:extLst>
                <a:ext uri="{FF2B5EF4-FFF2-40B4-BE49-F238E27FC236}">
                  <a16:creationId xmlns:a16="http://schemas.microsoft.com/office/drawing/2014/main" id="{E12A3C0B-12B8-8011-F017-D407D25B9789}"/>
                </a:ext>
              </a:extLst>
            </p:cNvPr>
            <p:cNvPicPr>
              <a:picLocks noChangeAspect="1"/>
            </p:cNvPicPr>
            <p:nvPr/>
          </p:nvPicPr>
          <p:blipFill>
            <a:blip r:embed="rId4"/>
            <a:stretch>
              <a:fillRect/>
            </a:stretch>
          </p:blipFill>
          <p:spPr>
            <a:xfrm>
              <a:off x="10253380" y="4744126"/>
              <a:ext cx="1905796" cy="1929132"/>
            </a:xfrm>
            <a:prstGeom prst="rect">
              <a:avLst/>
            </a:prstGeom>
          </p:spPr>
        </p:pic>
        <p:sp>
          <p:nvSpPr>
            <p:cNvPr id="21" name="TextBox 20">
              <a:extLst>
                <a:ext uri="{FF2B5EF4-FFF2-40B4-BE49-F238E27FC236}">
                  <a16:creationId xmlns:a16="http://schemas.microsoft.com/office/drawing/2014/main" id="{DE6EE0F0-AB4A-E339-75CD-F2F0A0EE6A47}"/>
                </a:ext>
              </a:extLst>
            </p:cNvPr>
            <p:cNvSpPr txBox="1"/>
            <p:nvPr/>
          </p:nvSpPr>
          <p:spPr>
            <a:xfrm>
              <a:off x="10597662" y="4848665"/>
              <a:ext cx="956603" cy="246221"/>
            </a:xfrm>
            <a:prstGeom prst="rect">
              <a:avLst/>
            </a:prstGeom>
            <a:noFill/>
          </p:spPr>
          <p:txBody>
            <a:bodyPr wrap="square" rtlCol="0">
              <a:spAutoFit/>
            </a:bodyPr>
            <a:lstStyle/>
            <a:p>
              <a:r>
                <a:rPr lang="en-US" sz="1000" b="1" dirty="0"/>
                <a:t>your-name.jpg</a:t>
              </a:r>
            </a:p>
          </p:txBody>
        </p:sp>
        <p:pic>
          <p:nvPicPr>
            <p:cNvPr id="22" name="Picture 21">
              <a:extLst>
                <a:ext uri="{FF2B5EF4-FFF2-40B4-BE49-F238E27FC236}">
                  <a16:creationId xmlns:a16="http://schemas.microsoft.com/office/drawing/2014/main" id="{56B39E99-4137-2FA8-FD21-4B29AE3967A2}"/>
                </a:ext>
              </a:extLst>
            </p:cNvPr>
            <p:cNvPicPr>
              <a:picLocks noChangeAspect="1"/>
            </p:cNvPicPr>
            <p:nvPr/>
          </p:nvPicPr>
          <p:blipFill>
            <a:blip r:embed="rId5"/>
            <a:stretch>
              <a:fillRect/>
            </a:stretch>
          </p:blipFill>
          <p:spPr>
            <a:xfrm>
              <a:off x="10640733" y="5199426"/>
              <a:ext cx="1103684" cy="1441332"/>
            </a:xfrm>
            <a:prstGeom prst="rect">
              <a:avLst/>
            </a:prstGeom>
          </p:spPr>
        </p:pic>
      </p:grpSp>
      <p:sp>
        <p:nvSpPr>
          <p:cNvPr id="3" name="TextBox 2">
            <a:extLst>
              <a:ext uri="{FF2B5EF4-FFF2-40B4-BE49-F238E27FC236}">
                <a16:creationId xmlns:a16="http://schemas.microsoft.com/office/drawing/2014/main" id="{55E19916-165D-C502-0DCE-324730F6162C}"/>
              </a:ext>
            </a:extLst>
          </p:cNvPr>
          <p:cNvSpPr txBox="1"/>
          <p:nvPr/>
        </p:nvSpPr>
        <p:spPr>
          <a:xfrm>
            <a:off x="10420814" y="5981974"/>
            <a:ext cx="1905796" cy="646331"/>
          </a:xfrm>
          <a:prstGeom prst="rect">
            <a:avLst/>
          </a:prstGeom>
          <a:noFill/>
        </p:spPr>
        <p:txBody>
          <a:bodyPr wrap="square" rtlCol="0">
            <a:spAutoFit/>
          </a:bodyPr>
          <a:lstStyle/>
          <a:p>
            <a:r>
              <a:rPr lang="en-US" b="1" dirty="0">
                <a:solidFill>
                  <a:schemeClr val="bg1"/>
                </a:solidFill>
                <a:latin typeface="Segoe UI" panose="020B0502040204020203" pitchFamily="34" charset="0"/>
                <a:cs typeface="Segoe UI" panose="020B0502040204020203" pitchFamily="34" charset="0"/>
              </a:rPr>
              <a:t>This could be you next year!</a:t>
            </a:r>
          </a:p>
        </p:txBody>
      </p:sp>
    </p:spTree>
    <p:extLst>
      <p:ext uri="{BB962C8B-B14F-4D97-AF65-F5344CB8AC3E}">
        <p14:creationId xmlns:p14="http://schemas.microsoft.com/office/powerpoint/2010/main" val="308305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C7F087-86C5-F4F8-E515-F83B0D839B94}"/>
              </a:ext>
            </a:extLst>
          </p:cNvPr>
          <p:cNvPicPr>
            <a:picLocks noChangeAspect="1"/>
          </p:cNvPicPr>
          <p:nvPr/>
        </p:nvPicPr>
        <p:blipFill>
          <a:blip r:embed="rId2"/>
          <a:stretch>
            <a:fillRect/>
          </a:stretch>
        </p:blipFill>
        <p:spPr>
          <a:xfrm>
            <a:off x="0" y="0"/>
            <a:ext cx="12192000" cy="6863644"/>
          </a:xfrm>
          <a:prstGeom prst="rect">
            <a:avLst/>
          </a:prstGeom>
        </p:spPr>
      </p:pic>
      <p:grpSp>
        <p:nvGrpSpPr>
          <p:cNvPr id="4" name="Group 3">
            <a:extLst>
              <a:ext uri="{FF2B5EF4-FFF2-40B4-BE49-F238E27FC236}">
                <a16:creationId xmlns:a16="http://schemas.microsoft.com/office/drawing/2014/main" id="{44174617-257D-5903-B92C-58F846433F43}"/>
              </a:ext>
            </a:extLst>
          </p:cNvPr>
          <p:cNvGrpSpPr>
            <a:grpSpLocks noChangeAspect="1"/>
          </p:cNvGrpSpPr>
          <p:nvPr/>
        </p:nvGrpSpPr>
        <p:grpSpPr>
          <a:xfrm>
            <a:off x="5289630" y="2019782"/>
            <a:ext cx="5116010" cy="5116010"/>
            <a:chOff x="0" y="3091691"/>
            <a:chExt cx="3791479" cy="3791479"/>
          </a:xfrm>
        </p:grpSpPr>
        <p:pic>
          <p:nvPicPr>
            <p:cNvPr id="5" name="Picture 4">
              <a:extLst>
                <a:ext uri="{FF2B5EF4-FFF2-40B4-BE49-F238E27FC236}">
                  <a16:creationId xmlns:a16="http://schemas.microsoft.com/office/drawing/2014/main" id="{F1738E96-AEC7-D1A1-F194-D3409983A583}"/>
                </a:ext>
              </a:extLst>
            </p:cNvPr>
            <p:cNvPicPr>
              <a:picLocks noChangeAspect="1"/>
            </p:cNvPicPr>
            <p:nvPr/>
          </p:nvPicPr>
          <p:blipFill>
            <a:blip r:embed="rId3"/>
            <a:stretch>
              <a:fillRect/>
            </a:stretch>
          </p:blipFill>
          <p:spPr>
            <a:xfrm>
              <a:off x="0" y="3091691"/>
              <a:ext cx="3791479" cy="3791479"/>
            </a:xfrm>
            <a:prstGeom prst="rect">
              <a:avLst/>
            </a:prstGeom>
          </p:spPr>
        </p:pic>
        <p:sp>
          <p:nvSpPr>
            <p:cNvPr id="6" name="TextBox 5">
              <a:extLst>
                <a:ext uri="{FF2B5EF4-FFF2-40B4-BE49-F238E27FC236}">
                  <a16:creationId xmlns:a16="http://schemas.microsoft.com/office/drawing/2014/main" id="{C20523AC-84A3-6318-945A-11B51DC19B22}"/>
                </a:ext>
              </a:extLst>
            </p:cNvPr>
            <p:cNvSpPr txBox="1"/>
            <p:nvPr/>
          </p:nvSpPr>
          <p:spPr>
            <a:xfrm>
              <a:off x="393907" y="5190832"/>
              <a:ext cx="3003665" cy="1163276"/>
            </a:xfrm>
            <a:prstGeom prst="rect">
              <a:avLst/>
            </a:prstGeom>
            <a:noFill/>
          </p:spPr>
          <p:txBody>
            <a:bodyPr wrap="square" rtlCol="0">
              <a:spAutoFit/>
            </a:bodyPr>
            <a:lstStyle/>
            <a:p>
              <a:r>
                <a:rPr lang="en-US" sz="4800" b="1" dirty="0">
                  <a:solidFill>
                    <a:schemeClr val="bg1"/>
                  </a:solidFill>
                  <a:latin typeface="Bradley Hand ITC" panose="03070402050302030203" pitchFamily="66" charset="0"/>
                </a:rPr>
                <a:t>Thanks for a great semester!</a:t>
              </a:r>
            </a:p>
          </p:txBody>
        </p:sp>
      </p:grpSp>
      <p:pic>
        <p:nvPicPr>
          <p:cNvPr id="17" name="Picture 16">
            <a:extLst>
              <a:ext uri="{FF2B5EF4-FFF2-40B4-BE49-F238E27FC236}">
                <a16:creationId xmlns:a16="http://schemas.microsoft.com/office/drawing/2014/main" id="{31CCCE8E-308B-CA91-5A9A-B4B8BE46A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496" y="-147784"/>
            <a:ext cx="2190716" cy="2190716"/>
          </a:xfrm>
          <a:prstGeom prst="rect">
            <a:avLst/>
          </a:prstGeom>
        </p:spPr>
      </p:pic>
      <p:sp>
        <p:nvSpPr>
          <p:cNvPr id="18" name="TextBox 17">
            <a:extLst>
              <a:ext uri="{FF2B5EF4-FFF2-40B4-BE49-F238E27FC236}">
                <a16:creationId xmlns:a16="http://schemas.microsoft.com/office/drawing/2014/main" id="{BA91FDE6-3A4F-D791-1CD3-1BA09738D77E}"/>
              </a:ext>
            </a:extLst>
          </p:cNvPr>
          <p:cNvSpPr txBox="1"/>
          <p:nvPr/>
        </p:nvSpPr>
        <p:spPr>
          <a:xfrm>
            <a:off x="-1" y="0"/>
            <a:ext cx="8264325" cy="584775"/>
          </a:xfrm>
          <a:prstGeom prst="rect">
            <a:avLst/>
          </a:prstGeom>
          <a:noFill/>
        </p:spPr>
        <p:txBody>
          <a:bodyPr wrap="square" rtlCol="0">
            <a:spAutoFit/>
          </a:bodyPr>
          <a:lstStyle/>
          <a:p>
            <a:r>
              <a:rPr lang="en-US" sz="3200" b="1" dirty="0">
                <a:latin typeface="Segoe UI" panose="020B0502040204020203" pitchFamily="34" charset="0"/>
                <a:cs typeface="Segoe UI" panose="020B0502040204020203" pitchFamily="34" charset="0"/>
              </a:rPr>
              <a:t>CS 61: Computer Systems Programming</a:t>
            </a:r>
          </a:p>
        </p:txBody>
      </p:sp>
    </p:spTree>
    <p:extLst>
      <p:ext uri="{BB962C8B-B14F-4D97-AF65-F5344CB8AC3E}">
        <p14:creationId xmlns:p14="http://schemas.microsoft.com/office/powerpoint/2010/main" val="183212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320063-D43A-BA70-EB4B-BA692994BE89}"/>
              </a:ext>
            </a:extLst>
          </p:cNvPr>
          <p:cNvSpPr/>
          <p:nvPr/>
        </p:nvSpPr>
        <p:spPr>
          <a:xfrm>
            <a:off x="6096000" y="845167"/>
            <a:ext cx="5894166" cy="5925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FB487-9026-9766-D44C-A8FC0724CDD6}"/>
              </a:ext>
            </a:extLst>
          </p:cNvPr>
          <p:cNvSpPr>
            <a:spLocks noGrp="1"/>
          </p:cNvSpPr>
          <p:nvPr>
            <p:ph type="title"/>
          </p:nvPr>
        </p:nvSpPr>
        <p:spPr>
          <a:xfrm>
            <a:off x="0" y="41033"/>
            <a:ext cx="12192000" cy="769195"/>
          </a:xfrm>
        </p:spPr>
        <p:txBody>
          <a:bodyPr/>
          <a:lstStyle/>
          <a:p>
            <a:r>
              <a:rPr lang="en-US" dirty="0"/>
              <a:t>Preventing Starvation Using Ticket Locks</a:t>
            </a:r>
          </a:p>
        </p:txBody>
      </p:sp>
      <p:sp>
        <p:nvSpPr>
          <p:cNvPr id="3" name="Content Placeholder 2">
            <a:extLst>
              <a:ext uri="{FF2B5EF4-FFF2-40B4-BE49-F238E27FC236}">
                <a16:creationId xmlns:a16="http://schemas.microsoft.com/office/drawing/2014/main" id="{E2B5C18F-1739-DAB7-99CB-7ABB9989AB21}"/>
              </a:ext>
            </a:extLst>
          </p:cNvPr>
          <p:cNvSpPr>
            <a:spLocks noGrp="1"/>
          </p:cNvSpPr>
          <p:nvPr>
            <p:ph idx="1"/>
          </p:nvPr>
        </p:nvSpPr>
        <p:spPr>
          <a:xfrm>
            <a:off x="0" y="810228"/>
            <a:ext cx="6021488" cy="6047772"/>
          </a:xfrm>
        </p:spPr>
        <p:txBody>
          <a:bodyPr>
            <a:normAutofit fontScale="92500" lnSpcReduction="20000"/>
          </a:bodyPr>
          <a:lstStyle/>
          <a:p>
            <a:r>
              <a:rPr lang="en-US" dirty="0"/>
              <a:t>Basic idea: Associate each lock with a ticket number</a:t>
            </a:r>
          </a:p>
          <a:p>
            <a:pPr lvl="1"/>
            <a:r>
              <a:rPr lang="en-US" dirty="0"/>
              <a:t>Trying to acquire the lock assigns a ticket to the thread</a:t>
            </a:r>
          </a:p>
          <a:p>
            <a:pPr lvl="1"/>
            <a:r>
              <a:rPr lang="en-US" dirty="0"/>
              <a:t>A thread spins until the lock’s current ticket is equal to the thread’s ticket</a:t>
            </a:r>
          </a:p>
          <a:p>
            <a:pPr lvl="1"/>
            <a:r>
              <a:rPr lang="en-US" dirty="0"/>
              <a:t>When a thread unlocks, it increments the lock’s ticket number, allowing a new thread to grab the lock</a:t>
            </a:r>
          </a:p>
          <a:p>
            <a:r>
              <a:rPr lang="en-US" dirty="0"/>
              <a:t>Ticket locks ensure that threads are given the lock in the order that threads try to grab the lock: no starvation!</a:t>
            </a:r>
          </a:p>
          <a:p>
            <a:pPr lvl="1"/>
            <a:r>
              <a:rPr lang="en-US" dirty="0"/>
              <a:t>The neat thing is that we do this without having to maintain an explicit queue</a:t>
            </a:r>
          </a:p>
          <a:p>
            <a:pPr lvl="1"/>
            <a:r>
              <a:rPr lang="en-US" dirty="0"/>
              <a:t>An “important” thread may still get stuck behind a “less important” thread, but the wait is bounded</a:t>
            </a:r>
          </a:p>
          <a:p>
            <a:pPr lvl="1"/>
            <a:r>
              <a:rPr lang="en-US" dirty="0"/>
              <a:t>Compared to a regular spinlock, a nice feature of ticket locks is that the spin-wait only </a:t>
            </a:r>
            <a:r>
              <a:rPr lang="en-US" b="1" i="1" dirty="0"/>
              <a:t>reads</a:t>
            </a:r>
            <a:r>
              <a:rPr lang="en-US" dirty="0"/>
              <a:t> atomic data instead of doing a </a:t>
            </a:r>
            <a:r>
              <a:rPr lang="en-US" dirty="0">
                <a:latin typeface="Lucida Console" panose="020B0609040504020204" pitchFamily="49" charset="0"/>
              </a:rPr>
              <a:t>LOCK</a:t>
            </a:r>
            <a:r>
              <a:rPr lang="en-US" dirty="0"/>
              <a:t>-prefixed </a:t>
            </a:r>
            <a:r>
              <a:rPr lang="en-US" b="1" i="1" dirty="0"/>
              <a:t>read-modify-write</a:t>
            </a:r>
            <a:r>
              <a:rPr lang="en-US" dirty="0"/>
              <a:t> that locks the memory bus!</a:t>
            </a:r>
          </a:p>
          <a:p>
            <a:pPr lvl="1"/>
            <a:endParaRPr lang="en-US" dirty="0"/>
          </a:p>
          <a:p>
            <a:pPr lvl="1"/>
            <a:endParaRPr lang="en-US" dirty="0"/>
          </a:p>
        </p:txBody>
      </p:sp>
      <p:sp>
        <p:nvSpPr>
          <p:cNvPr id="4" name="TextBox 3">
            <a:extLst>
              <a:ext uri="{FF2B5EF4-FFF2-40B4-BE49-F238E27FC236}">
                <a16:creationId xmlns:a16="http://schemas.microsoft.com/office/drawing/2014/main" id="{5A720FF9-C189-2FA3-391B-7220F60C17C9}"/>
              </a:ext>
            </a:extLst>
          </p:cNvPr>
          <p:cNvSpPr txBox="1"/>
          <p:nvPr/>
        </p:nvSpPr>
        <p:spPr>
          <a:xfrm>
            <a:off x="6096000" y="845167"/>
            <a:ext cx="5894166" cy="5940088"/>
          </a:xfrm>
          <a:prstGeom prst="rect">
            <a:avLst/>
          </a:prstGeom>
          <a:noFill/>
        </p:spPr>
        <p:txBody>
          <a:bodyPr wrap="square">
            <a:spAutoFit/>
          </a:bodyPr>
          <a:lstStyle/>
          <a:p>
            <a:r>
              <a:rPr lang="en-US" sz="1900" dirty="0">
                <a:solidFill>
                  <a:schemeClr val="accent1"/>
                </a:solidFill>
                <a:latin typeface="Lucida Console" panose="020B0609040504020204" pitchFamily="49" charset="0"/>
              </a:rPr>
              <a:t>typedef</a:t>
            </a:r>
            <a:r>
              <a:rPr lang="en-US" sz="1900" dirty="0">
                <a:latin typeface="Lucida Console" panose="020B0609040504020204" pitchFamily="49" charset="0"/>
              </a:rPr>
              <a:t> </a:t>
            </a:r>
            <a:r>
              <a:rPr lang="en-US" sz="1900" dirty="0">
                <a:solidFill>
                  <a:schemeClr val="accent1"/>
                </a:solidFill>
                <a:latin typeface="Lucida Console" panose="020B0609040504020204" pitchFamily="49" charset="0"/>
              </a:rPr>
              <a:t>struct</a:t>
            </a:r>
            <a:r>
              <a:rPr lang="en-US" sz="1900" dirty="0">
                <a:latin typeface="Lucida Console" panose="020B0609040504020204" pitchFamily="49" charset="0"/>
              </a:rPr>
              <a:t> {</a:t>
            </a:r>
          </a:p>
          <a:p>
            <a:r>
              <a:rPr lang="en-US" sz="1900" dirty="0">
                <a:latin typeface="Lucida Console" panose="020B0609040504020204" pitchFamily="49" charset="0"/>
              </a:rPr>
              <a:t>    std::atomic&lt;</a:t>
            </a:r>
            <a:r>
              <a:rPr lang="en-US" sz="1900" dirty="0">
                <a:solidFill>
                  <a:schemeClr val="accent1"/>
                </a:solidFill>
                <a:latin typeface="Lucida Console" panose="020B0609040504020204" pitchFamily="49" charset="0"/>
              </a:rPr>
              <a:t>unsigned</a:t>
            </a:r>
            <a:r>
              <a:rPr lang="en-US" sz="1900" dirty="0">
                <a:latin typeface="Lucida Console" panose="020B0609040504020204" pitchFamily="49" charset="0"/>
              </a:rPr>
              <a:t>&gt; now  = 0;</a:t>
            </a:r>
          </a:p>
          <a:p>
            <a:r>
              <a:rPr lang="en-US" sz="1900" dirty="0">
                <a:latin typeface="Lucida Console" panose="020B0609040504020204" pitchFamily="49" charset="0"/>
              </a:rPr>
              <a:t>    std::atomic&lt;</a:t>
            </a:r>
            <a:r>
              <a:rPr lang="en-US" sz="1900" dirty="0">
                <a:solidFill>
                  <a:schemeClr val="accent1"/>
                </a:solidFill>
                <a:latin typeface="Lucida Console" panose="020B0609040504020204" pitchFamily="49" charset="0"/>
              </a:rPr>
              <a:t>unsigned</a:t>
            </a:r>
            <a:r>
              <a:rPr lang="en-US" sz="1900" dirty="0">
                <a:latin typeface="Lucida Console" panose="020B0609040504020204" pitchFamily="49" charset="0"/>
              </a:rPr>
              <a:t>&gt; next = 0;</a:t>
            </a:r>
          </a:p>
          <a:p>
            <a:endParaRPr lang="en-US" sz="1900" dirty="0">
              <a:latin typeface="Lucida Console" panose="020B0609040504020204" pitchFamily="49" charset="0"/>
            </a:endParaRPr>
          </a:p>
          <a:p>
            <a:r>
              <a:rPr lang="en-US" sz="1900" dirty="0">
                <a:latin typeface="Lucida Console" panose="020B0609040504020204" pitchFamily="49" charset="0"/>
              </a:rPr>
              <a:t>    </a:t>
            </a:r>
            <a:r>
              <a:rPr lang="en-US" sz="1900" dirty="0">
                <a:solidFill>
                  <a:schemeClr val="accent1"/>
                </a:solidFill>
                <a:latin typeface="Lucida Console" panose="020B0609040504020204" pitchFamily="49" charset="0"/>
              </a:rPr>
              <a:t>void</a:t>
            </a:r>
            <a:r>
              <a:rPr lang="en-US" sz="1900" dirty="0">
                <a:latin typeface="Lucida Console" panose="020B0609040504020204" pitchFamily="49" charset="0"/>
              </a:rPr>
              <a:t> lock() {</a:t>
            </a:r>
          </a:p>
          <a:p>
            <a:r>
              <a:rPr lang="en-US" sz="1900" dirty="0">
                <a:latin typeface="Lucida Console" panose="020B0609040504020204" pitchFamily="49" charset="0"/>
              </a:rPr>
              <a:t>        </a:t>
            </a:r>
            <a:r>
              <a:rPr lang="en-US" sz="1900" dirty="0">
                <a:solidFill>
                  <a:schemeClr val="accent1"/>
                </a:solidFill>
                <a:latin typeface="Lucida Console" panose="020B0609040504020204" pitchFamily="49" charset="0"/>
              </a:rPr>
              <a:t>unsigned</a:t>
            </a:r>
            <a:r>
              <a:rPr lang="en-US" sz="1900" dirty="0">
                <a:latin typeface="Lucida Console" panose="020B0609040504020204" pitchFamily="49" charset="0"/>
              </a:rPr>
              <a:t> me = next++; </a:t>
            </a:r>
            <a:r>
              <a:rPr lang="en-US" sz="1900" dirty="0">
                <a:solidFill>
                  <a:srgbClr val="00B050"/>
                </a:solidFill>
                <a:latin typeface="Lucida Console" panose="020B0609040504020204" pitchFamily="49" charset="0"/>
              </a:rPr>
              <a:t>//Atomic</a:t>
            </a:r>
          </a:p>
          <a:p>
            <a:r>
              <a:rPr lang="en-US" sz="1900" dirty="0">
                <a:solidFill>
                  <a:srgbClr val="00B050"/>
                </a:solidFill>
                <a:latin typeface="Lucida Console" panose="020B0609040504020204" pitchFamily="49" charset="0"/>
              </a:rPr>
              <a:t>               //</a:t>
            </a:r>
            <a:r>
              <a:rPr lang="en-US" sz="1900" dirty="0" err="1">
                <a:solidFill>
                  <a:srgbClr val="00B050"/>
                </a:solidFill>
                <a:latin typeface="Lucida Console" panose="020B0609040504020204" pitchFamily="49" charset="0"/>
              </a:rPr>
              <a:t>rmw</a:t>
            </a:r>
            <a:r>
              <a:rPr lang="en-US" sz="1900" dirty="0">
                <a:solidFill>
                  <a:srgbClr val="00B050"/>
                </a:solidFill>
                <a:latin typeface="Lucida Console" panose="020B0609040504020204" pitchFamily="49" charset="0"/>
              </a:rPr>
              <a:t> on a std::atomic!</a:t>
            </a:r>
          </a:p>
          <a:p>
            <a:r>
              <a:rPr lang="en-US" sz="1900" dirty="0">
                <a:latin typeface="Lucida Console" panose="020B0609040504020204" pitchFamily="49" charset="0"/>
              </a:rPr>
              <a:t>        </a:t>
            </a:r>
            <a:r>
              <a:rPr lang="en-US" sz="1900" dirty="0">
                <a:solidFill>
                  <a:schemeClr val="accent1"/>
                </a:solidFill>
                <a:latin typeface="Lucida Console" panose="020B0609040504020204" pitchFamily="49" charset="0"/>
              </a:rPr>
              <a:t>while</a:t>
            </a:r>
            <a:r>
              <a:rPr lang="en-US" sz="1900" dirty="0">
                <a:latin typeface="Lucida Console" panose="020B0609040504020204" pitchFamily="49" charset="0"/>
              </a:rPr>
              <a:t> (me != now) {   </a:t>
            </a:r>
            <a:r>
              <a:rPr lang="en-US" sz="1900" dirty="0">
                <a:solidFill>
                  <a:srgbClr val="00B050"/>
                </a:solidFill>
                <a:latin typeface="Lucida Console" panose="020B0609040504020204" pitchFamily="49" charset="0"/>
              </a:rPr>
              <a:t>//Recall</a:t>
            </a:r>
          </a:p>
          <a:p>
            <a:r>
              <a:rPr lang="en-US" sz="1900" dirty="0">
                <a:solidFill>
                  <a:srgbClr val="00B050"/>
                </a:solidFill>
                <a:latin typeface="Lucida Console" panose="020B0609040504020204" pitchFamily="49" charset="0"/>
              </a:rPr>
              <a:t>               //that simple aligned</a:t>
            </a:r>
          </a:p>
          <a:p>
            <a:r>
              <a:rPr lang="en-US" sz="1900" dirty="0">
                <a:solidFill>
                  <a:srgbClr val="00B050"/>
                </a:solidFill>
                <a:latin typeface="Lucida Console" panose="020B0609040504020204" pitchFamily="49" charset="0"/>
              </a:rPr>
              <a:t>               //reads will always be</a:t>
            </a:r>
          </a:p>
          <a:p>
            <a:r>
              <a:rPr lang="en-US" sz="1900" dirty="0">
                <a:solidFill>
                  <a:srgbClr val="00B050"/>
                </a:solidFill>
                <a:latin typeface="Lucida Console" panose="020B0609040504020204" pitchFamily="49" charset="0"/>
              </a:rPr>
              <a:t>               //atomic.</a:t>
            </a:r>
            <a:r>
              <a:rPr lang="en-US" sz="1900" dirty="0">
                <a:latin typeface="Lucida Console" panose="020B0609040504020204" pitchFamily="49" charset="0"/>
              </a:rPr>
              <a:t>           </a:t>
            </a:r>
          </a:p>
          <a:p>
            <a:r>
              <a:rPr lang="en-US" sz="1900" dirty="0">
                <a:latin typeface="Lucida Console" panose="020B0609040504020204" pitchFamily="49" charset="0"/>
              </a:rPr>
              <a:t>            pause();</a:t>
            </a:r>
          </a:p>
          <a:p>
            <a:r>
              <a:rPr lang="en-US" sz="1900" dirty="0">
                <a:latin typeface="Lucida Console" panose="020B0609040504020204" pitchFamily="49" charset="0"/>
              </a:rPr>
              <a:t>        }</a:t>
            </a:r>
          </a:p>
          <a:p>
            <a:r>
              <a:rPr lang="en-US" sz="1900" dirty="0">
                <a:latin typeface="Lucida Console" panose="020B0609040504020204" pitchFamily="49" charset="0"/>
              </a:rPr>
              <a:t>    }</a:t>
            </a:r>
          </a:p>
          <a:p>
            <a:r>
              <a:rPr lang="en-US" sz="1900" dirty="0">
                <a:latin typeface="Lucida Console" panose="020B0609040504020204" pitchFamily="49" charset="0"/>
              </a:rPr>
              <a:t>    </a:t>
            </a:r>
          </a:p>
          <a:p>
            <a:r>
              <a:rPr lang="en-US" sz="1900" dirty="0">
                <a:latin typeface="Lucida Console" panose="020B0609040504020204" pitchFamily="49" charset="0"/>
              </a:rPr>
              <a:t>    </a:t>
            </a:r>
            <a:r>
              <a:rPr lang="en-US" sz="1900" dirty="0">
                <a:solidFill>
                  <a:schemeClr val="accent1"/>
                </a:solidFill>
                <a:latin typeface="Lucida Console" panose="020B0609040504020204" pitchFamily="49" charset="0"/>
              </a:rPr>
              <a:t>void</a:t>
            </a:r>
            <a:r>
              <a:rPr lang="en-US" sz="1900" dirty="0">
                <a:latin typeface="Lucida Console" panose="020B0609040504020204" pitchFamily="49" charset="0"/>
              </a:rPr>
              <a:t> unlock() {</a:t>
            </a:r>
          </a:p>
          <a:p>
            <a:r>
              <a:rPr lang="en-US" sz="1900" dirty="0">
                <a:latin typeface="Lucida Console" panose="020B0609040504020204" pitchFamily="49" charset="0"/>
              </a:rPr>
              <a:t>        now++; </a:t>
            </a:r>
            <a:r>
              <a:rPr lang="en-US" sz="1900" dirty="0">
                <a:solidFill>
                  <a:srgbClr val="00B050"/>
                </a:solidFill>
                <a:latin typeface="Lucida Console" panose="020B0609040504020204" pitchFamily="49" charset="0"/>
              </a:rPr>
              <a:t>//Atomic </a:t>
            </a:r>
            <a:r>
              <a:rPr lang="en-US" sz="1900" dirty="0" err="1">
                <a:solidFill>
                  <a:srgbClr val="00B050"/>
                </a:solidFill>
                <a:latin typeface="Lucida Console" panose="020B0609040504020204" pitchFamily="49" charset="0"/>
              </a:rPr>
              <a:t>rmw</a:t>
            </a:r>
            <a:r>
              <a:rPr lang="en-US" sz="1900" dirty="0">
                <a:solidFill>
                  <a:srgbClr val="00B050"/>
                </a:solidFill>
                <a:latin typeface="Lucida Console" panose="020B0609040504020204" pitchFamily="49" charset="0"/>
              </a:rPr>
              <a:t> on a</a:t>
            </a:r>
          </a:p>
          <a:p>
            <a:r>
              <a:rPr lang="en-US" sz="1900" dirty="0">
                <a:solidFill>
                  <a:srgbClr val="00B050"/>
                </a:solidFill>
                <a:latin typeface="Lucida Console" panose="020B0609040504020204" pitchFamily="49" charset="0"/>
              </a:rPr>
              <a:t>               //std::atomic!</a:t>
            </a:r>
          </a:p>
          <a:p>
            <a:r>
              <a:rPr lang="en-US" sz="1900" dirty="0">
                <a:latin typeface="Lucida Console" panose="020B0609040504020204" pitchFamily="49" charset="0"/>
              </a:rPr>
              <a:t>    }</a:t>
            </a:r>
          </a:p>
          <a:p>
            <a:r>
              <a:rPr lang="en-US" sz="1900" dirty="0">
                <a:latin typeface="Lucida Console" panose="020B0609040504020204" pitchFamily="49" charset="0"/>
              </a:rPr>
              <a:t>} </a:t>
            </a:r>
            <a:r>
              <a:rPr lang="en-US" sz="1900" dirty="0" err="1">
                <a:latin typeface="Lucida Console" panose="020B0609040504020204" pitchFamily="49" charset="0"/>
              </a:rPr>
              <a:t>ticket_lock</a:t>
            </a:r>
            <a:r>
              <a:rPr lang="en-US" sz="1900" dirty="0">
                <a:latin typeface="Lucida Console" panose="020B0609040504020204" pitchFamily="49" charset="0"/>
              </a:rPr>
              <a:t>;</a:t>
            </a:r>
          </a:p>
        </p:txBody>
      </p:sp>
    </p:spTree>
    <p:extLst>
      <p:ext uri="{BB962C8B-B14F-4D97-AF65-F5344CB8AC3E}">
        <p14:creationId xmlns:p14="http://schemas.microsoft.com/office/powerpoint/2010/main" val="61621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B24D-CD34-D2F7-1F0F-F4F3F0EE4A81}"/>
              </a:ext>
            </a:extLst>
          </p:cNvPr>
          <p:cNvSpPr>
            <a:spLocks noGrp="1"/>
          </p:cNvSpPr>
          <p:nvPr>
            <p:ph type="title"/>
          </p:nvPr>
        </p:nvSpPr>
        <p:spPr>
          <a:xfrm>
            <a:off x="2575528" y="216897"/>
            <a:ext cx="7040941" cy="894274"/>
          </a:xfrm>
        </p:spPr>
        <p:txBody>
          <a:bodyPr/>
          <a:lstStyle/>
          <a:p>
            <a:r>
              <a:rPr lang="en-US" dirty="0"/>
              <a:t>Reader-writer Locks</a:t>
            </a:r>
          </a:p>
        </p:txBody>
      </p:sp>
      <p:sp>
        <p:nvSpPr>
          <p:cNvPr id="3" name="Content Placeholder 2">
            <a:extLst>
              <a:ext uri="{FF2B5EF4-FFF2-40B4-BE49-F238E27FC236}">
                <a16:creationId xmlns:a16="http://schemas.microsoft.com/office/drawing/2014/main" id="{1214C450-605A-FAAF-1945-36996A41A40F}"/>
              </a:ext>
            </a:extLst>
          </p:cNvPr>
          <p:cNvSpPr>
            <a:spLocks noGrp="1"/>
          </p:cNvSpPr>
          <p:nvPr>
            <p:ph idx="1"/>
          </p:nvPr>
        </p:nvSpPr>
        <p:spPr>
          <a:xfrm>
            <a:off x="1226916" y="1111171"/>
            <a:ext cx="9738167" cy="5451675"/>
          </a:xfrm>
        </p:spPr>
        <p:txBody>
          <a:bodyPr>
            <a:noAutofit/>
          </a:bodyPr>
          <a:lstStyle/>
          <a:p>
            <a:r>
              <a:rPr lang="en-US" dirty="0"/>
              <a:t>A traditional mutex allows at most one thread to hold the lock at any given time</a:t>
            </a:r>
          </a:p>
          <a:p>
            <a:r>
              <a:rPr lang="en-US" dirty="0"/>
              <a:t>But consider a program in which:</a:t>
            </a:r>
          </a:p>
          <a:p>
            <a:pPr lvl="1"/>
            <a:r>
              <a:rPr lang="en-US" dirty="0"/>
              <a:t>There are multiple reader threads which only read shared state</a:t>
            </a:r>
          </a:p>
          <a:p>
            <a:pPr lvl="1"/>
            <a:r>
              <a:rPr lang="en-US" dirty="0"/>
              <a:t>There are one or more writer threads which write state (and maybe read state too)</a:t>
            </a:r>
          </a:p>
          <a:p>
            <a:r>
              <a:rPr lang="en-US" dirty="0"/>
              <a:t>Recall that concurrent reads can never cause race conditions—problems only arise when there is at least one concurrent write</a:t>
            </a:r>
          </a:p>
          <a:p>
            <a:r>
              <a:rPr lang="en-US" dirty="0"/>
              <a:t>So, it would be awesome to have a lock that allows, at any given time . . .</a:t>
            </a:r>
          </a:p>
          <a:p>
            <a:pPr lvl="1"/>
            <a:r>
              <a:rPr lang="en-US" dirty="0"/>
              <a:t>One or more readers to be reading shared objects, </a:t>
            </a:r>
            <a:r>
              <a:rPr lang="en-US" b="1" i="1" dirty="0"/>
              <a:t>exclusive-or</a:t>
            </a:r>
          </a:p>
          <a:p>
            <a:pPr lvl="1"/>
            <a:r>
              <a:rPr lang="en-US" dirty="0"/>
              <a:t>A single writer to be mutating shared objects</a:t>
            </a:r>
          </a:p>
        </p:txBody>
      </p:sp>
    </p:spTree>
    <p:extLst>
      <p:ext uri="{BB962C8B-B14F-4D97-AF65-F5344CB8AC3E}">
        <p14:creationId xmlns:p14="http://schemas.microsoft.com/office/powerpoint/2010/main" val="408621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AF1433-39E9-95ED-CD4E-D1CF4EFFBD73}"/>
              </a:ext>
            </a:extLst>
          </p:cNvPr>
          <p:cNvSpPr/>
          <p:nvPr/>
        </p:nvSpPr>
        <p:spPr>
          <a:xfrm>
            <a:off x="6606492" y="0"/>
            <a:ext cx="5585508" cy="6849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9B24D-CD34-D2F7-1F0F-F4F3F0EE4A81}"/>
              </a:ext>
            </a:extLst>
          </p:cNvPr>
          <p:cNvSpPr>
            <a:spLocks noGrp="1"/>
          </p:cNvSpPr>
          <p:nvPr>
            <p:ph type="title"/>
          </p:nvPr>
        </p:nvSpPr>
        <p:spPr>
          <a:xfrm>
            <a:off x="0" y="8552"/>
            <a:ext cx="7040941" cy="894274"/>
          </a:xfrm>
        </p:spPr>
        <p:txBody>
          <a:bodyPr/>
          <a:lstStyle/>
          <a:p>
            <a:r>
              <a:rPr lang="en-US" dirty="0"/>
              <a:t>Reader-writer Locks</a:t>
            </a:r>
          </a:p>
        </p:txBody>
      </p:sp>
      <p:sp>
        <p:nvSpPr>
          <p:cNvPr id="3" name="Content Placeholder 2">
            <a:extLst>
              <a:ext uri="{FF2B5EF4-FFF2-40B4-BE49-F238E27FC236}">
                <a16:creationId xmlns:a16="http://schemas.microsoft.com/office/drawing/2014/main" id="{1214C450-605A-FAAF-1945-36996A41A40F}"/>
              </a:ext>
            </a:extLst>
          </p:cNvPr>
          <p:cNvSpPr>
            <a:spLocks noGrp="1"/>
          </p:cNvSpPr>
          <p:nvPr>
            <p:ph idx="1"/>
          </p:nvPr>
        </p:nvSpPr>
        <p:spPr>
          <a:xfrm>
            <a:off x="1" y="775504"/>
            <a:ext cx="6606492" cy="6209819"/>
          </a:xfrm>
        </p:spPr>
        <p:txBody>
          <a:bodyPr>
            <a:normAutofit/>
          </a:bodyPr>
          <a:lstStyle/>
          <a:p>
            <a:r>
              <a:rPr lang="en-US" dirty="0"/>
              <a:t>A simple implementation uses a mutex that protects an integer </a:t>
            </a:r>
            <a:r>
              <a:rPr lang="en-US" dirty="0" err="1">
                <a:latin typeface="Lucida Console" panose="020B0609040504020204" pitchFamily="49" charset="0"/>
              </a:rPr>
              <a:t>reader_count</a:t>
            </a:r>
            <a:endParaRPr lang="en-US" dirty="0">
              <a:latin typeface="Lucida Console" panose="020B0609040504020204" pitchFamily="49" charset="0"/>
            </a:endParaRPr>
          </a:p>
          <a:p>
            <a:pPr lvl="1"/>
            <a:r>
              <a:rPr lang="en-US" dirty="0"/>
              <a:t>When a reader takes the lock, it simply increments </a:t>
            </a:r>
            <a:r>
              <a:rPr lang="en-US" dirty="0" err="1">
                <a:latin typeface="Lucida Console" panose="020B0609040504020204" pitchFamily="49" charset="0"/>
              </a:rPr>
              <a:t>reader_count</a:t>
            </a:r>
            <a:r>
              <a:rPr lang="en-US" dirty="0"/>
              <a:t> and releases the lock</a:t>
            </a:r>
          </a:p>
          <a:p>
            <a:pPr lvl="1"/>
            <a:r>
              <a:rPr lang="en-US" dirty="0"/>
              <a:t>When a reader is done, it just grabs the lock, decrements </a:t>
            </a:r>
            <a:r>
              <a:rPr lang="en-US" dirty="0" err="1">
                <a:latin typeface="Lucida Console" panose="020B0609040504020204" pitchFamily="49" charset="0"/>
              </a:rPr>
              <a:t>reader_count</a:t>
            </a:r>
            <a:r>
              <a:rPr lang="en-US" dirty="0"/>
              <a:t>, and unlocks</a:t>
            </a:r>
          </a:p>
          <a:p>
            <a:pPr lvl="1"/>
            <a:r>
              <a:rPr lang="en-US" dirty="0"/>
              <a:t>A writer spins, iteratively taking the lock and checking whether </a:t>
            </a:r>
            <a:r>
              <a:rPr lang="en-US" dirty="0" err="1">
                <a:latin typeface="Lucida Console" panose="020B0609040504020204" pitchFamily="49" charset="0"/>
              </a:rPr>
              <a:t>reader_count</a:t>
            </a:r>
            <a:r>
              <a:rPr lang="en-US" dirty="0"/>
              <a:t> is 0</a:t>
            </a:r>
          </a:p>
          <a:p>
            <a:pPr lvl="2"/>
            <a:r>
              <a:rPr lang="en-US" dirty="0"/>
              <a:t>If </a:t>
            </a:r>
            <a:r>
              <a:rPr lang="en-US" dirty="0" err="1">
                <a:latin typeface="Lucida Console" panose="020B0609040504020204" pitchFamily="49" charset="0"/>
              </a:rPr>
              <a:t>reader_count</a:t>
            </a:r>
            <a:r>
              <a:rPr lang="en-US" dirty="0">
                <a:latin typeface="Lucida Console" panose="020B0609040504020204" pitchFamily="49" charset="0"/>
              </a:rPr>
              <a:t> </a:t>
            </a:r>
            <a:r>
              <a:rPr lang="en-US" dirty="0"/>
              <a:t>is 0, the writer continues to hold the lock, preventing other readers (and other writers) from holding the lock</a:t>
            </a:r>
          </a:p>
          <a:p>
            <a:pPr lvl="2"/>
            <a:r>
              <a:rPr lang="en-US" dirty="0"/>
              <a:t>When the writer releases the lock, another reader or writer can try to grab it</a:t>
            </a:r>
          </a:p>
          <a:p>
            <a:r>
              <a:rPr lang="en-US" dirty="0"/>
              <a:t>The simple implementation forces writers to busy-wait, which burns CPU cycles</a:t>
            </a:r>
          </a:p>
        </p:txBody>
      </p:sp>
      <p:sp>
        <p:nvSpPr>
          <p:cNvPr id="4" name="TextBox 3">
            <a:extLst>
              <a:ext uri="{FF2B5EF4-FFF2-40B4-BE49-F238E27FC236}">
                <a16:creationId xmlns:a16="http://schemas.microsoft.com/office/drawing/2014/main" id="{7056FB96-372F-EE97-6704-71802EA34C46}"/>
              </a:ext>
            </a:extLst>
          </p:cNvPr>
          <p:cNvSpPr txBox="1"/>
          <p:nvPr/>
        </p:nvSpPr>
        <p:spPr>
          <a:xfrm>
            <a:off x="6606492" y="0"/>
            <a:ext cx="5585508" cy="7069243"/>
          </a:xfrm>
          <a:prstGeom prst="rect">
            <a:avLst/>
          </a:prstGeom>
          <a:noFill/>
        </p:spPr>
        <p:txBody>
          <a:bodyPr wrap="square">
            <a:spAutoFit/>
          </a:bodyPr>
          <a:lstStyle/>
          <a:p>
            <a:pPr>
              <a:lnSpc>
                <a:spcPts val="1700"/>
              </a:lnSpc>
            </a:pPr>
            <a:r>
              <a:rPr lang="en-US" sz="1700" dirty="0">
                <a:solidFill>
                  <a:schemeClr val="accent1"/>
                </a:solidFill>
                <a:latin typeface="Lucida Console" panose="020B0609040504020204" pitchFamily="49" charset="0"/>
              </a:rPr>
              <a:t>typedef</a:t>
            </a: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struct</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mutex m; </a:t>
            </a:r>
            <a:r>
              <a:rPr lang="en-US" sz="1700" dirty="0">
                <a:solidFill>
                  <a:srgbClr val="00B050"/>
                </a:solidFill>
                <a:latin typeface="Lucida Console" panose="020B0609040504020204" pitchFamily="49" charset="0"/>
              </a:rPr>
              <a:t>//Initially unlocked.</a:t>
            </a: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unsigned</a:t>
            </a:r>
            <a:r>
              <a:rPr lang="en-US" sz="1700" dirty="0">
                <a:latin typeface="Lucida Console" panose="020B0609040504020204" pitchFamily="49" charset="0"/>
              </a:rPr>
              <a:t> </a:t>
            </a:r>
            <a:r>
              <a:rPr lang="en-US" sz="1700" dirty="0" err="1">
                <a:latin typeface="Lucida Console" panose="020B0609040504020204" pitchFamily="49" charset="0"/>
              </a:rPr>
              <a:t>reader_count</a:t>
            </a:r>
            <a:r>
              <a:rPr lang="en-US" sz="1700" dirty="0">
                <a:latin typeface="Lucida Console" panose="020B0609040504020204" pitchFamily="49" charset="0"/>
              </a:rPr>
              <a:t> = </a:t>
            </a:r>
            <a:r>
              <a:rPr lang="en-US" sz="1700" dirty="0">
                <a:solidFill>
                  <a:schemeClr val="accent2"/>
                </a:solidFill>
                <a:latin typeface="Lucida Console" panose="020B0609040504020204" pitchFamily="49" charset="0"/>
              </a:rPr>
              <a:t>0</a:t>
            </a:r>
            <a:r>
              <a:rPr lang="en-US" sz="1700" dirty="0">
                <a:latin typeface="Lucida Console" panose="020B0609040504020204" pitchFamily="49" charset="0"/>
              </a:rPr>
              <a:t>;</a:t>
            </a:r>
          </a:p>
          <a:p>
            <a:pPr>
              <a:lnSpc>
                <a:spcPts val="1700"/>
              </a:lnSpc>
            </a:pPr>
            <a:endParaRPr lang="en-US" sz="1700" dirty="0">
              <a:latin typeface="Lucida Console" panose="020B0609040504020204" pitchFamily="49" charset="0"/>
            </a:endParaRP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void</a:t>
            </a:r>
            <a:r>
              <a:rPr lang="en-US" sz="1700" dirty="0">
                <a:latin typeface="Lucida Console" panose="020B0609040504020204" pitchFamily="49" charset="0"/>
              </a:rPr>
              <a:t> </a:t>
            </a:r>
            <a:r>
              <a:rPr lang="en-US" sz="1700" dirty="0" err="1">
                <a:latin typeface="Lucida Console" panose="020B0609040504020204" pitchFamily="49" charset="0"/>
              </a:rPr>
              <a:t>read_lock</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reader_count</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m.unlock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p>
          <a:p>
            <a:pPr>
              <a:lnSpc>
                <a:spcPts val="1700"/>
              </a:lnSpc>
            </a:pPr>
            <a:endParaRPr lang="en-US" sz="1700" dirty="0">
              <a:latin typeface="Lucida Console" panose="020B0609040504020204" pitchFamily="49" charset="0"/>
            </a:endParaRP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void</a:t>
            </a:r>
            <a:r>
              <a:rPr lang="en-US" sz="1700" dirty="0">
                <a:latin typeface="Lucida Console" panose="020B0609040504020204" pitchFamily="49" charset="0"/>
              </a:rPr>
              <a:t> </a:t>
            </a:r>
            <a:r>
              <a:rPr lang="en-US" sz="1700" dirty="0" err="1">
                <a:latin typeface="Lucida Console" panose="020B0609040504020204" pitchFamily="49" charset="0"/>
              </a:rPr>
              <a:t>read_unlock</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reader_count</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m.unlock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p>
          <a:p>
            <a:pPr>
              <a:lnSpc>
                <a:spcPts val="1700"/>
              </a:lnSpc>
            </a:pPr>
            <a:endParaRPr lang="en-US" sz="1700" dirty="0">
              <a:latin typeface="Lucida Console" panose="020B0609040504020204" pitchFamily="49" charset="0"/>
            </a:endParaRP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void</a:t>
            </a:r>
            <a:r>
              <a:rPr lang="en-US" sz="1700" dirty="0">
                <a:latin typeface="Lucida Console" panose="020B0609040504020204" pitchFamily="49" charset="0"/>
              </a:rPr>
              <a:t> </a:t>
            </a:r>
            <a:r>
              <a:rPr lang="en-US" sz="1700" dirty="0" err="1">
                <a:latin typeface="Lucida Console" panose="020B0609040504020204" pitchFamily="49" charset="0"/>
              </a:rPr>
              <a:t>write_lock</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while</a:t>
            </a:r>
            <a:r>
              <a:rPr lang="en-US" sz="1700" dirty="0">
                <a:latin typeface="Lucida Console" panose="020B0609040504020204" pitchFamily="49" charset="0"/>
              </a:rPr>
              <a:t> (</a:t>
            </a:r>
            <a:r>
              <a:rPr lang="en-US" sz="1700" dirty="0">
                <a:solidFill>
                  <a:schemeClr val="accent2"/>
                </a:solidFill>
                <a:latin typeface="Lucida Console" panose="020B0609040504020204" pitchFamily="49" charset="0"/>
              </a:rPr>
              <a:t>true</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if</a:t>
            </a:r>
            <a:r>
              <a:rPr lang="en-US" sz="1700" dirty="0">
                <a:latin typeface="Lucida Console" panose="020B0609040504020204" pitchFamily="49" charset="0"/>
              </a:rPr>
              <a:t> (</a:t>
            </a:r>
            <a:r>
              <a:rPr lang="en-US" sz="1700" dirty="0" err="1">
                <a:latin typeface="Lucida Console" panose="020B0609040504020204" pitchFamily="49" charset="0"/>
              </a:rPr>
              <a:t>reader_count</a:t>
            </a:r>
            <a:r>
              <a:rPr lang="en-US" sz="1700" dirty="0">
                <a:latin typeface="Lucida Console" panose="020B0609040504020204" pitchFamily="49" charset="0"/>
              </a:rPr>
              <a:t> &gt; </a:t>
            </a:r>
            <a:r>
              <a:rPr lang="en-US" sz="1700" dirty="0">
                <a:solidFill>
                  <a:schemeClr val="accent2"/>
                </a:solidFill>
                <a:latin typeface="Lucida Console" panose="020B0609040504020204" pitchFamily="49" charset="0"/>
              </a:rPr>
              <a:t>0</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m.unlock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 </a:t>
            </a:r>
            <a:r>
              <a:rPr lang="en-US" sz="1700" dirty="0">
                <a:solidFill>
                  <a:schemeClr val="accent1"/>
                </a:solidFill>
                <a:latin typeface="Lucida Console" panose="020B0609040504020204" pitchFamily="49" charset="0"/>
              </a:rPr>
              <a:t>else</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break</a:t>
            </a:r>
            <a:r>
              <a:rPr lang="en-US" sz="1700" dirty="0">
                <a:latin typeface="Lucida Console" panose="020B0609040504020204" pitchFamily="49" charset="0"/>
              </a:rPr>
              <a:t>; </a:t>
            </a:r>
            <a:r>
              <a:rPr lang="en-US" sz="1700" dirty="0">
                <a:solidFill>
                  <a:srgbClr val="00B050"/>
                </a:solidFill>
                <a:latin typeface="Lucida Console" panose="020B0609040504020204" pitchFamily="49" charset="0"/>
              </a:rPr>
              <a:t>//Lock still held!</a:t>
            </a:r>
          </a:p>
          <a:p>
            <a:pPr>
              <a:lnSpc>
                <a:spcPts val="1700"/>
              </a:lnSpc>
            </a:pPr>
            <a:r>
              <a:rPr lang="en-US" sz="1700" dirty="0">
                <a:latin typeface="Lucida Console" panose="020B0609040504020204" pitchFamily="49" charset="0"/>
              </a:rPr>
              <a:t>            }          </a:t>
            </a:r>
            <a:r>
              <a:rPr lang="en-US" sz="1700" dirty="0">
                <a:solidFill>
                  <a:srgbClr val="00B050"/>
                </a:solidFill>
                <a:latin typeface="Lucida Console" panose="020B0609040504020204" pitchFamily="49" charset="0"/>
              </a:rPr>
              <a:t>//Other readers</a:t>
            </a:r>
          </a:p>
          <a:p>
            <a:pPr>
              <a:lnSpc>
                <a:spcPts val="1700"/>
              </a:lnSpc>
            </a:pPr>
            <a:r>
              <a:rPr lang="en-US" sz="1700" dirty="0">
                <a:latin typeface="Lucida Console" panose="020B0609040504020204" pitchFamily="49" charset="0"/>
              </a:rPr>
              <a:t>        }              </a:t>
            </a:r>
            <a:r>
              <a:rPr lang="en-US" sz="1700" dirty="0">
                <a:solidFill>
                  <a:srgbClr val="00B050"/>
                </a:solidFill>
                <a:latin typeface="Lucida Console" panose="020B0609040504020204" pitchFamily="49" charset="0"/>
              </a:rPr>
              <a:t>//and writers are</a:t>
            </a:r>
          </a:p>
          <a:p>
            <a:pPr>
              <a:lnSpc>
                <a:spcPts val="1700"/>
              </a:lnSpc>
            </a:pPr>
            <a:r>
              <a:rPr lang="en-US" sz="1700" dirty="0">
                <a:latin typeface="Lucida Console" panose="020B0609040504020204" pitchFamily="49" charset="0"/>
              </a:rPr>
              <a:t>    }                  </a:t>
            </a:r>
            <a:r>
              <a:rPr lang="en-US" sz="1700" dirty="0">
                <a:solidFill>
                  <a:srgbClr val="00B050"/>
                </a:solidFill>
                <a:latin typeface="Lucida Console" panose="020B0609040504020204" pitchFamily="49" charset="0"/>
              </a:rPr>
              <a:t>//blocked!</a:t>
            </a:r>
          </a:p>
          <a:p>
            <a:pPr>
              <a:lnSpc>
                <a:spcPts val="1700"/>
              </a:lnSpc>
            </a:pPr>
            <a:endParaRPr lang="en-US" sz="1700" dirty="0">
              <a:latin typeface="Lucida Console" panose="020B0609040504020204" pitchFamily="49" charset="0"/>
            </a:endParaRPr>
          </a:p>
          <a:p>
            <a:pPr>
              <a:lnSpc>
                <a:spcPts val="1700"/>
              </a:lnSpc>
            </a:pPr>
            <a:r>
              <a:rPr lang="en-US" sz="1700" dirty="0">
                <a:latin typeface="Lucida Console" panose="020B0609040504020204" pitchFamily="49" charset="0"/>
              </a:rPr>
              <a:t>    </a:t>
            </a:r>
            <a:r>
              <a:rPr lang="en-US" sz="1700" dirty="0">
                <a:solidFill>
                  <a:schemeClr val="accent1"/>
                </a:solidFill>
                <a:latin typeface="Lucida Console" panose="020B0609040504020204" pitchFamily="49" charset="0"/>
              </a:rPr>
              <a:t>void</a:t>
            </a:r>
            <a:r>
              <a:rPr lang="en-US" sz="1700" dirty="0">
                <a:latin typeface="Lucida Console" panose="020B0609040504020204" pitchFamily="49" charset="0"/>
              </a:rPr>
              <a:t> </a:t>
            </a:r>
            <a:r>
              <a:rPr lang="en-US" sz="1700" dirty="0" err="1">
                <a:latin typeface="Lucida Console" panose="020B0609040504020204" pitchFamily="49" charset="0"/>
              </a:rPr>
              <a:t>write_unlock</a:t>
            </a: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m.unlock</a:t>
            </a:r>
            <a:r>
              <a:rPr lang="en-US" sz="1700" dirty="0">
                <a:latin typeface="Lucida Console" panose="020B0609040504020204" pitchFamily="49" charset="0"/>
              </a:rPr>
              <a:t>();</a:t>
            </a:r>
          </a:p>
          <a:p>
            <a:pPr>
              <a:lnSpc>
                <a:spcPts val="1700"/>
              </a:lnSpc>
            </a:pPr>
            <a:r>
              <a:rPr lang="en-US" sz="1700" dirty="0">
                <a:latin typeface="Lucida Console" panose="020B0609040504020204" pitchFamily="49" charset="0"/>
              </a:rPr>
              <a:t>    }</a:t>
            </a:r>
          </a:p>
          <a:p>
            <a:pPr>
              <a:lnSpc>
                <a:spcPts val="1700"/>
              </a:lnSpc>
            </a:pPr>
            <a:r>
              <a:rPr lang="en-US" sz="1700" dirty="0">
                <a:latin typeface="Lucida Console" panose="020B0609040504020204" pitchFamily="49" charset="0"/>
              </a:rPr>
              <a:t>} </a:t>
            </a:r>
            <a:r>
              <a:rPr lang="en-US" sz="1700" dirty="0" err="1">
                <a:latin typeface="Lucida Console" panose="020B0609040504020204" pitchFamily="49" charset="0"/>
              </a:rPr>
              <a:t>rw_lock</a:t>
            </a:r>
            <a:r>
              <a:rPr lang="en-US" sz="1700" dirty="0">
                <a:latin typeface="Lucida Console" panose="020B0609040504020204" pitchFamily="49" charset="0"/>
              </a:rPr>
              <a:t>;</a:t>
            </a:r>
          </a:p>
        </p:txBody>
      </p:sp>
    </p:spTree>
    <p:extLst>
      <p:ext uri="{BB962C8B-B14F-4D97-AF65-F5344CB8AC3E}">
        <p14:creationId xmlns:p14="http://schemas.microsoft.com/office/powerpoint/2010/main" val="27145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B24D-CD34-D2F7-1F0F-F4F3F0EE4A81}"/>
              </a:ext>
            </a:extLst>
          </p:cNvPr>
          <p:cNvSpPr>
            <a:spLocks noGrp="1"/>
          </p:cNvSpPr>
          <p:nvPr>
            <p:ph type="title"/>
          </p:nvPr>
        </p:nvSpPr>
        <p:spPr>
          <a:xfrm>
            <a:off x="0" y="8552"/>
            <a:ext cx="7040941" cy="894274"/>
          </a:xfrm>
        </p:spPr>
        <p:txBody>
          <a:bodyPr/>
          <a:lstStyle/>
          <a:p>
            <a:r>
              <a:rPr lang="en-US" dirty="0"/>
              <a:t>Reader-writer Locks</a:t>
            </a:r>
          </a:p>
        </p:txBody>
      </p:sp>
      <p:sp>
        <p:nvSpPr>
          <p:cNvPr id="3" name="Content Placeholder 2">
            <a:extLst>
              <a:ext uri="{FF2B5EF4-FFF2-40B4-BE49-F238E27FC236}">
                <a16:creationId xmlns:a16="http://schemas.microsoft.com/office/drawing/2014/main" id="{1214C450-605A-FAAF-1945-36996A41A40F}"/>
              </a:ext>
            </a:extLst>
          </p:cNvPr>
          <p:cNvSpPr>
            <a:spLocks noGrp="1"/>
          </p:cNvSpPr>
          <p:nvPr>
            <p:ph idx="1"/>
          </p:nvPr>
        </p:nvSpPr>
        <p:spPr>
          <a:xfrm>
            <a:off x="-57874" y="743140"/>
            <a:ext cx="6724890" cy="6334783"/>
          </a:xfrm>
        </p:spPr>
        <p:txBody>
          <a:bodyPr>
            <a:noAutofit/>
          </a:bodyPr>
          <a:lstStyle/>
          <a:p>
            <a:r>
              <a:rPr lang="en-US" sz="2400" dirty="0"/>
              <a:t>A more efficient implementation uses condition variables to avoid busy-waits!</a:t>
            </a:r>
          </a:p>
          <a:p>
            <a:r>
              <a:rPr lang="en-US" sz="2400" dirty="0"/>
              <a:t>Why do we use </a:t>
            </a:r>
            <a:r>
              <a:rPr lang="en-US" sz="2400" dirty="0" err="1">
                <a:latin typeface="Lucida Console" panose="020B0609040504020204" pitchFamily="49" charset="0"/>
              </a:rPr>
              <a:t>cv.notify_one</a:t>
            </a:r>
            <a:r>
              <a:rPr lang="en-US" sz="2400" dirty="0">
                <a:latin typeface="Lucida Console" panose="020B0609040504020204" pitchFamily="49" charset="0"/>
              </a:rPr>
              <a:t>()</a:t>
            </a:r>
            <a:r>
              <a:rPr lang="en-US" sz="2400" dirty="0"/>
              <a:t> instead of </a:t>
            </a:r>
            <a:r>
              <a:rPr lang="en-US" sz="2400" dirty="0" err="1">
                <a:latin typeface="Lucida Console" panose="020B0609040504020204" pitchFamily="49" charset="0"/>
              </a:rPr>
              <a:t>cv.notify_all</a:t>
            </a:r>
            <a:r>
              <a:rPr lang="en-US" sz="2400" dirty="0">
                <a:latin typeface="Lucida Console" panose="020B0609040504020204" pitchFamily="49" charset="0"/>
              </a:rPr>
              <a:t>()</a:t>
            </a:r>
            <a:r>
              <a:rPr lang="en-US" sz="2400" dirty="0"/>
              <a:t>?</a:t>
            </a:r>
          </a:p>
          <a:p>
            <a:pPr lvl="1"/>
            <a:r>
              <a:rPr lang="en-US" sz="2000" dirty="0"/>
              <a:t>In this particular design for a reader-writer lock, only writers wait on </a:t>
            </a:r>
            <a:r>
              <a:rPr lang="en-US" sz="2000" dirty="0">
                <a:latin typeface="Lucida Console" panose="020B0609040504020204" pitchFamily="49" charset="0"/>
              </a:rPr>
              <a:t>cv</a:t>
            </a:r>
          </a:p>
          <a:p>
            <a:pPr lvl="1"/>
            <a:r>
              <a:rPr lang="en-US" sz="2000" dirty="0"/>
              <a:t>The semantics of a reader-writer lock are that only one writer can be active at a given time, so there’s no need to wake up more than one writer!</a:t>
            </a:r>
          </a:p>
          <a:p>
            <a:r>
              <a:rPr lang="en-US" sz="2400" dirty="0"/>
              <a:t>Why do we call </a:t>
            </a:r>
            <a:r>
              <a:rPr lang="en-US" sz="2400" dirty="0" err="1">
                <a:latin typeface="Lucida Console" panose="020B0609040504020204" pitchFamily="49" charset="0"/>
              </a:rPr>
              <a:t>cv.notify_one</a:t>
            </a:r>
            <a:r>
              <a:rPr lang="en-US" sz="2400" dirty="0">
                <a:latin typeface="Lucida Console" panose="020B0609040504020204" pitchFamily="49" charset="0"/>
              </a:rPr>
              <a:t>()</a:t>
            </a:r>
            <a:r>
              <a:rPr lang="en-US" sz="2400" dirty="0"/>
              <a:t> in </a:t>
            </a:r>
            <a:r>
              <a:rPr lang="en-US" sz="2400" dirty="0" err="1">
                <a:latin typeface="Lucida Console" panose="020B0609040504020204" pitchFamily="49" charset="0"/>
              </a:rPr>
              <a:t>write_unlock</a:t>
            </a:r>
            <a:r>
              <a:rPr lang="en-US" sz="2400" dirty="0">
                <a:latin typeface="Lucida Console" panose="020B0609040504020204" pitchFamily="49" charset="0"/>
              </a:rPr>
              <a:t>()</a:t>
            </a:r>
            <a:r>
              <a:rPr lang="en-US" sz="2400" dirty="0"/>
              <a:t>?</a:t>
            </a:r>
          </a:p>
          <a:p>
            <a:pPr lvl="1"/>
            <a:r>
              <a:rPr lang="en-US" sz="2000" dirty="0"/>
              <a:t>Suppose that a reader holds the read lock, and then two writers </a:t>
            </a:r>
            <a:r>
              <a:rPr lang="en-US" sz="2000" dirty="0">
                <a:latin typeface="Lucida Console" panose="020B0609040504020204" pitchFamily="49" charset="0"/>
              </a:rPr>
              <a:t>w</a:t>
            </a:r>
            <a:r>
              <a:rPr lang="en-US" baseline="-25000" dirty="0">
                <a:latin typeface="Lucida Console" panose="020B0609040504020204" pitchFamily="49" charset="0"/>
              </a:rPr>
              <a:t>1</a:t>
            </a:r>
            <a:r>
              <a:rPr lang="en-US" sz="2000" dirty="0"/>
              <a:t> and </a:t>
            </a:r>
            <a:r>
              <a:rPr lang="en-US" sz="2000" dirty="0">
                <a:latin typeface="Lucida Console" panose="020B0609040504020204" pitchFamily="49" charset="0"/>
              </a:rPr>
              <a:t>w</a:t>
            </a:r>
            <a:r>
              <a:rPr lang="en-US" baseline="-25000" dirty="0">
                <a:latin typeface="Lucida Console" panose="020B0609040504020204" pitchFamily="49" charset="0"/>
              </a:rPr>
              <a:t>2</a:t>
            </a:r>
            <a:r>
              <a:rPr lang="en-US" sz="2000" dirty="0"/>
              <a:t> show up and block on </a:t>
            </a:r>
            <a:r>
              <a:rPr lang="en-US" sz="2000" dirty="0">
                <a:latin typeface="Lucida Console" panose="020B0609040504020204" pitchFamily="49" charset="0"/>
              </a:rPr>
              <a:t>cv</a:t>
            </a:r>
          </a:p>
          <a:p>
            <a:pPr lvl="1"/>
            <a:r>
              <a:rPr lang="en-US" sz="2000" dirty="0"/>
              <a:t>The reader calls </a:t>
            </a:r>
            <a:r>
              <a:rPr lang="en-US" sz="2000" dirty="0" err="1">
                <a:latin typeface="Lucida Console" panose="020B0609040504020204" pitchFamily="49" charset="0"/>
              </a:rPr>
              <a:t>read_unlock</a:t>
            </a:r>
            <a:r>
              <a:rPr lang="en-US" sz="2000" dirty="0">
                <a:latin typeface="Lucida Console" panose="020B0609040504020204" pitchFamily="49" charset="0"/>
              </a:rPr>
              <a:t>()</a:t>
            </a:r>
            <a:r>
              <a:rPr lang="en-US" sz="2000" dirty="0"/>
              <a:t>, waking up (say) </a:t>
            </a:r>
            <a:r>
              <a:rPr lang="en-US" sz="2000" dirty="0">
                <a:latin typeface="Lucida Console" panose="020B0609040504020204" pitchFamily="49" charset="0"/>
              </a:rPr>
              <a:t>w</a:t>
            </a:r>
            <a:r>
              <a:rPr lang="en-US" baseline="-25000" dirty="0">
                <a:latin typeface="Lucida Console" panose="020B0609040504020204" pitchFamily="49" charset="0"/>
              </a:rPr>
              <a:t>1</a:t>
            </a:r>
            <a:endParaRPr lang="en-US" sz="2000" dirty="0"/>
          </a:p>
          <a:p>
            <a:pPr lvl="1"/>
            <a:r>
              <a:rPr lang="en-US" sz="2000" dirty="0">
                <a:latin typeface="Lucida Console" panose="020B0609040504020204" pitchFamily="49" charset="0"/>
              </a:rPr>
              <a:t>w</a:t>
            </a:r>
            <a:r>
              <a:rPr lang="en-US" baseline="-25000" dirty="0">
                <a:latin typeface="Lucida Console" panose="020B0609040504020204" pitchFamily="49" charset="0"/>
              </a:rPr>
              <a:t>1</a:t>
            </a:r>
            <a:r>
              <a:rPr lang="en-US" sz="2000" dirty="0"/>
              <a:t> eventually leaves via </a:t>
            </a:r>
            <a:r>
              <a:rPr lang="en-US" sz="2000" dirty="0" err="1">
                <a:latin typeface="Lucida Console" panose="020B0609040504020204" pitchFamily="49" charset="0"/>
              </a:rPr>
              <a:t>write_unlock</a:t>
            </a:r>
            <a:r>
              <a:rPr lang="en-US" sz="2000" dirty="0">
                <a:latin typeface="Lucida Console" panose="020B0609040504020204" pitchFamily="49" charset="0"/>
              </a:rPr>
              <a:t>()</a:t>
            </a:r>
            <a:r>
              <a:rPr lang="en-US" sz="2000" dirty="0"/>
              <a:t>; if </a:t>
            </a:r>
            <a:r>
              <a:rPr lang="en-US" sz="2000" dirty="0">
                <a:latin typeface="Lucida Console" panose="020B0609040504020204" pitchFamily="49" charset="0"/>
              </a:rPr>
              <a:t>w</a:t>
            </a:r>
            <a:r>
              <a:rPr lang="en-US" baseline="-25000" dirty="0">
                <a:latin typeface="Lucida Console" panose="020B0609040504020204" pitchFamily="49" charset="0"/>
              </a:rPr>
              <a:t>1</a:t>
            </a:r>
            <a:r>
              <a:rPr lang="en-US" sz="2000" dirty="0"/>
              <a:t> doesn’t call </a:t>
            </a:r>
            <a:r>
              <a:rPr lang="en-US" sz="2000" dirty="0" err="1">
                <a:latin typeface="Lucida Console" panose="020B0609040504020204" pitchFamily="49" charset="0"/>
              </a:rPr>
              <a:t>cv.notify_one</a:t>
            </a:r>
            <a:r>
              <a:rPr lang="en-US" sz="2000" dirty="0">
                <a:latin typeface="Lucida Console" panose="020B0609040504020204" pitchFamily="49" charset="0"/>
              </a:rPr>
              <a:t>()</a:t>
            </a:r>
            <a:r>
              <a:rPr lang="en-US" sz="2000" dirty="0"/>
              <a:t>, then </a:t>
            </a:r>
            <a:r>
              <a:rPr lang="en-US" sz="2000" dirty="0">
                <a:latin typeface="Lucida Console" panose="020B0609040504020204" pitchFamily="49" charset="0"/>
              </a:rPr>
              <a:t>w</a:t>
            </a:r>
            <a:r>
              <a:rPr lang="en-US" baseline="-25000" dirty="0">
                <a:latin typeface="Lucida Console" panose="020B0609040504020204" pitchFamily="49" charset="0"/>
              </a:rPr>
              <a:t>2</a:t>
            </a:r>
            <a:r>
              <a:rPr lang="en-US" sz="2000" dirty="0"/>
              <a:t> won’t have another chance to grab the write lock until a new set of one or more readers arrives and then exits!</a:t>
            </a:r>
          </a:p>
        </p:txBody>
      </p:sp>
      <p:sp>
        <p:nvSpPr>
          <p:cNvPr id="4" name="TextBox 3">
            <a:extLst>
              <a:ext uri="{FF2B5EF4-FFF2-40B4-BE49-F238E27FC236}">
                <a16:creationId xmlns:a16="http://schemas.microsoft.com/office/drawing/2014/main" id="{7056FB96-372F-EE97-6704-71802EA34C46}"/>
              </a:ext>
            </a:extLst>
          </p:cNvPr>
          <p:cNvSpPr txBox="1"/>
          <p:nvPr/>
        </p:nvSpPr>
        <p:spPr>
          <a:xfrm>
            <a:off x="6606492" y="0"/>
            <a:ext cx="5585508" cy="6660478"/>
          </a:xfrm>
          <a:prstGeom prst="rect">
            <a:avLst/>
          </a:prstGeom>
          <a:solidFill>
            <a:schemeClr val="bg1">
              <a:lumMod val="95000"/>
            </a:schemeClr>
          </a:solidFill>
        </p:spPr>
        <p:txBody>
          <a:bodyPr wrap="square">
            <a:spAutoFit/>
          </a:bodyPr>
          <a:lstStyle/>
          <a:p>
            <a:pPr>
              <a:lnSpc>
                <a:spcPts val="1600"/>
              </a:lnSpc>
            </a:pPr>
            <a:r>
              <a:rPr lang="en-US" sz="1650" dirty="0">
                <a:solidFill>
                  <a:schemeClr val="accent1"/>
                </a:solidFill>
                <a:latin typeface="Lucida Console" panose="020B0609040504020204" pitchFamily="49" charset="0"/>
              </a:rPr>
              <a:t>typedef</a:t>
            </a: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struct</a:t>
            </a: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mutex m; </a:t>
            </a:r>
            <a:r>
              <a:rPr lang="en-US" sz="1650" dirty="0">
                <a:solidFill>
                  <a:srgbClr val="00B050"/>
                </a:solidFill>
                <a:latin typeface="Lucida Console" panose="020B0609040504020204" pitchFamily="49" charset="0"/>
              </a:rPr>
              <a:t>//Initially unlocked.</a:t>
            </a:r>
          </a:p>
          <a:p>
            <a:pPr>
              <a:lnSpc>
                <a:spcPts val="1600"/>
              </a:lnSpc>
            </a:pPr>
            <a:r>
              <a:rPr lang="en-US" sz="1650" dirty="0">
                <a:solidFill>
                  <a:srgbClr val="00B050"/>
                </a:solidFill>
                <a:latin typeface="Lucida Console" panose="020B0609040504020204" pitchFamily="49" charset="0"/>
              </a:rPr>
              <a:t>    </a:t>
            </a:r>
            <a:r>
              <a:rPr lang="en-US" sz="1650" dirty="0">
                <a:latin typeface="Lucida Console" panose="020B0609040504020204" pitchFamily="49" charset="0"/>
              </a:rPr>
              <a:t>std::</a:t>
            </a:r>
            <a:r>
              <a:rPr lang="en-US" sz="1650" dirty="0" err="1">
                <a:latin typeface="Lucida Console" panose="020B0609040504020204" pitchFamily="49" charset="0"/>
              </a:rPr>
              <a:t>condition_variable_any</a:t>
            </a:r>
            <a:r>
              <a:rPr lang="en-US" sz="1650" dirty="0">
                <a:latin typeface="Lucida Console" panose="020B0609040504020204" pitchFamily="49" charset="0"/>
              </a:rPr>
              <a:t> cv;</a:t>
            </a:r>
          </a:p>
          <a:p>
            <a:pPr>
              <a:lnSpc>
                <a:spcPts val="1600"/>
              </a:lnSpc>
            </a:pP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unsigned</a:t>
            </a:r>
            <a:r>
              <a:rPr lang="en-US" sz="1650" dirty="0">
                <a:latin typeface="Lucida Console" panose="020B0609040504020204" pitchFamily="49" charset="0"/>
              </a:rPr>
              <a:t> </a:t>
            </a:r>
            <a:r>
              <a:rPr lang="en-US" sz="1650" dirty="0" err="1">
                <a:latin typeface="Lucida Console" panose="020B0609040504020204" pitchFamily="49" charset="0"/>
              </a:rPr>
              <a:t>reader_count</a:t>
            </a:r>
            <a:r>
              <a:rPr lang="en-US" sz="1650" dirty="0">
                <a:latin typeface="Lucida Console" panose="020B0609040504020204" pitchFamily="49" charset="0"/>
              </a:rPr>
              <a:t> = </a:t>
            </a:r>
            <a:r>
              <a:rPr lang="en-US" sz="1650" dirty="0">
                <a:solidFill>
                  <a:schemeClr val="accent2"/>
                </a:solidFill>
                <a:latin typeface="Lucida Console" panose="020B0609040504020204" pitchFamily="49" charset="0"/>
              </a:rPr>
              <a:t>0</a:t>
            </a:r>
            <a:r>
              <a:rPr lang="en-US" sz="1650" dirty="0">
                <a:latin typeface="Lucida Console" panose="020B0609040504020204" pitchFamily="49" charset="0"/>
              </a:rPr>
              <a:t>;</a:t>
            </a:r>
          </a:p>
          <a:p>
            <a:pPr>
              <a:lnSpc>
                <a:spcPts val="1600"/>
              </a:lnSpc>
            </a:pPr>
            <a:endParaRPr lang="en-US" sz="1650" dirty="0">
              <a:latin typeface="Lucida Console" panose="020B0609040504020204" pitchFamily="49" charset="0"/>
            </a:endParaRPr>
          </a:p>
          <a:p>
            <a:pPr>
              <a:lnSpc>
                <a:spcPts val="1600"/>
              </a:lnSpc>
            </a:pP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void</a:t>
            </a:r>
            <a:r>
              <a:rPr lang="en-US" sz="1650" dirty="0">
                <a:latin typeface="Lucida Console" panose="020B0609040504020204" pitchFamily="49" charset="0"/>
              </a:rPr>
              <a:t> </a:t>
            </a:r>
            <a:r>
              <a:rPr lang="en-US" sz="1650" dirty="0" err="1">
                <a:latin typeface="Lucida Console" panose="020B0609040504020204" pitchFamily="49" charset="0"/>
              </a:rPr>
              <a:t>read_lock</a:t>
            </a: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m.lock</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reader_count</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m.unlock</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p>
          <a:p>
            <a:pPr>
              <a:lnSpc>
                <a:spcPts val="1600"/>
              </a:lnSpc>
            </a:pPr>
            <a:endParaRPr lang="en-US" sz="1650" dirty="0">
              <a:latin typeface="Lucida Console" panose="020B0609040504020204" pitchFamily="49" charset="0"/>
            </a:endParaRPr>
          </a:p>
          <a:p>
            <a:pPr>
              <a:lnSpc>
                <a:spcPts val="1600"/>
              </a:lnSpc>
            </a:pP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void</a:t>
            </a:r>
            <a:r>
              <a:rPr lang="en-US" sz="1650" dirty="0">
                <a:latin typeface="Lucida Console" panose="020B0609040504020204" pitchFamily="49" charset="0"/>
              </a:rPr>
              <a:t> </a:t>
            </a:r>
            <a:r>
              <a:rPr lang="en-US" sz="1650" dirty="0" err="1">
                <a:latin typeface="Lucida Console" panose="020B0609040504020204" pitchFamily="49" charset="0"/>
              </a:rPr>
              <a:t>read_unlock</a:t>
            </a: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m.lock</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reader_count</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if (</a:t>
            </a:r>
            <a:r>
              <a:rPr lang="en-US" sz="1650" dirty="0" err="1">
                <a:latin typeface="Lucida Console" panose="020B0609040504020204" pitchFamily="49" charset="0"/>
              </a:rPr>
              <a:t>reader_count</a:t>
            </a:r>
            <a:r>
              <a:rPr lang="en-US" sz="1650" dirty="0">
                <a:latin typeface="Lucida Console" panose="020B0609040504020204" pitchFamily="49" charset="0"/>
              </a:rPr>
              <a:t> == 0)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cv.notify_one</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m.unlock</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p>
          <a:p>
            <a:pPr>
              <a:lnSpc>
                <a:spcPts val="1600"/>
              </a:lnSpc>
            </a:pPr>
            <a:endParaRPr lang="en-US" sz="1650" dirty="0">
              <a:latin typeface="Lucida Console" panose="020B0609040504020204" pitchFamily="49" charset="0"/>
            </a:endParaRPr>
          </a:p>
          <a:p>
            <a:pPr>
              <a:lnSpc>
                <a:spcPts val="1600"/>
              </a:lnSpc>
            </a:pP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void</a:t>
            </a:r>
            <a:r>
              <a:rPr lang="en-US" sz="1650" dirty="0">
                <a:latin typeface="Lucida Console" panose="020B0609040504020204" pitchFamily="49" charset="0"/>
              </a:rPr>
              <a:t> </a:t>
            </a:r>
            <a:r>
              <a:rPr lang="en-US" sz="1650" dirty="0" err="1">
                <a:latin typeface="Lucida Console" panose="020B0609040504020204" pitchFamily="49" charset="0"/>
              </a:rPr>
              <a:t>write_lock</a:t>
            </a: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m.lock</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while</a:t>
            </a:r>
            <a:r>
              <a:rPr lang="en-US" sz="1650" dirty="0">
                <a:latin typeface="Lucida Console" panose="020B0609040504020204" pitchFamily="49" charset="0"/>
              </a:rPr>
              <a:t> (</a:t>
            </a:r>
            <a:r>
              <a:rPr lang="en-US" sz="1650" dirty="0" err="1">
                <a:latin typeface="Lucida Console" panose="020B0609040504020204" pitchFamily="49" charset="0"/>
              </a:rPr>
              <a:t>reader_count</a:t>
            </a:r>
            <a:r>
              <a:rPr lang="en-US" sz="1650" dirty="0">
                <a:latin typeface="Lucida Console" panose="020B0609040504020204" pitchFamily="49" charset="0"/>
              </a:rPr>
              <a:t> &gt; </a:t>
            </a:r>
            <a:r>
              <a:rPr lang="en-US" sz="1650" dirty="0">
                <a:solidFill>
                  <a:schemeClr val="accent2"/>
                </a:solidFill>
                <a:latin typeface="Lucida Console" panose="020B0609040504020204" pitchFamily="49" charset="0"/>
              </a:rPr>
              <a:t>0</a:t>
            </a: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cv.wait</a:t>
            </a:r>
            <a:r>
              <a:rPr lang="en-US" sz="1650" dirty="0">
                <a:latin typeface="Lucida Console" panose="020B0609040504020204" pitchFamily="49" charset="0"/>
              </a:rPr>
              <a:t>(m);</a:t>
            </a:r>
          </a:p>
          <a:p>
            <a:pPr>
              <a:lnSpc>
                <a:spcPts val="1600"/>
              </a:lnSpc>
            </a:pPr>
            <a:r>
              <a:rPr lang="en-US" sz="1650" dirty="0">
                <a:latin typeface="Lucida Console" panose="020B0609040504020204" pitchFamily="49" charset="0"/>
              </a:rPr>
              <a:t>        } </a:t>
            </a:r>
            <a:r>
              <a:rPr lang="en-US" sz="1650" dirty="0">
                <a:solidFill>
                  <a:srgbClr val="00B050"/>
                </a:solidFill>
                <a:latin typeface="Lucida Console" panose="020B0609040504020204" pitchFamily="49" charset="0"/>
              </a:rPr>
              <a:t>//Loop exits with lock held!</a:t>
            </a:r>
          </a:p>
          <a:p>
            <a:pPr>
              <a:lnSpc>
                <a:spcPts val="1600"/>
              </a:lnSpc>
            </a:pPr>
            <a:r>
              <a:rPr lang="en-US" sz="1650" dirty="0">
                <a:latin typeface="Lucida Console" panose="020B0609040504020204" pitchFamily="49" charset="0"/>
              </a:rPr>
              <a:t>    }</a:t>
            </a:r>
          </a:p>
          <a:p>
            <a:pPr>
              <a:lnSpc>
                <a:spcPts val="1600"/>
              </a:lnSpc>
            </a:pPr>
            <a:endParaRPr lang="en-US" sz="1650" dirty="0">
              <a:latin typeface="Lucida Console" panose="020B0609040504020204" pitchFamily="49" charset="0"/>
            </a:endParaRPr>
          </a:p>
          <a:p>
            <a:pPr>
              <a:lnSpc>
                <a:spcPts val="1600"/>
              </a:lnSpc>
            </a:pPr>
            <a:r>
              <a:rPr lang="en-US" sz="1650" dirty="0">
                <a:latin typeface="Lucida Console" panose="020B0609040504020204" pitchFamily="49" charset="0"/>
              </a:rPr>
              <a:t>    </a:t>
            </a:r>
            <a:r>
              <a:rPr lang="en-US" sz="1650" dirty="0">
                <a:solidFill>
                  <a:schemeClr val="accent1"/>
                </a:solidFill>
                <a:latin typeface="Lucida Console" panose="020B0609040504020204" pitchFamily="49" charset="0"/>
              </a:rPr>
              <a:t>void</a:t>
            </a:r>
            <a:r>
              <a:rPr lang="en-US" sz="1650" dirty="0">
                <a:latin typeface="Lucida Console" panose="020B0609040504020204" pitchFamily="49" charset="0"/>
              </a:rPr>
              <a:t> </a:t>
            </a:r>
            <a:r>
              <a:rPr lang="en-US" sz="1650" dirty="0" err="1">
                <a:latin typeface="Lucida Console" panose="020B0609040504020204" pitchFamily="49" charset="0"/>
              </a:rPr>
              <a:t>write_unlock</a:t>
            </a: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cv.notify_one</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m.unlock</a:t>
            </a:r>
            <a:r>
              <a:rPr lang="en-US" sz="1650" dirty="0">
                <a:latin typeface="Lucida Console" panose="020B0609040504020204" pitchFamily="49" charset="0"/>
              </a:rPr>
              <a:t>();</a:t>
            </a:r>
          </a:p>
          <a:p>
            <a:pPr>
              <a:lnSpc>
                <a:spcPts val="1600"/>
              </a:lnSpc>
            </a:pPr>
            <a:r>
              <a:rPr lang="en-US" sz="1650" dirty="0">
                <a:latin typeface="Lucida Console" panose="020B0609040504020204" pitchFamily="49" charset="0"/>
              </a:rPr>
              <a:t>    }</a:t>
            </a:r>
          </a:p>
          <a:p>
            <a:pPr>
              <a:lnSpc>
                <a:spcPts val="1600"/>
              </a:lnSpc>
            </a:pPr>
            <a:r>
              <a:rPr lang="en-US" sz="1650" dirty="0">
                <a:latin typeface="Lucida Console" panose="020B0609040504020204" pitchFamily="49" charset="0"/>
              </a:rPr>
              <a:t>} </a:t>
            </a:r>
            <a:r>
              <a:rPr lang="en-US" sz="1650" dirty="0" err="1">
                <a:latin typeface="Lucida Console" panose="020B0609040504020204" pitchFamily="49" charset="0"/>
              </a:rPr>
              <a:t>rw_lock</a:t>
            </a:r>
            <a:r>
              <a:rPr lang="en-US" sz="1650" dirty="0">
                <a:latin typeface="Lucida Console" panose="020B0609040504020204" pitchFamily="49" charset="0"/>
              </a:rPr>
              <a:t>;</a:t>
            </a:r>
          </a:p>
        </p:txBody>
      </p:sp>
      <p:sp>
        <p:nvSpPr>
          <p:cNvPr id="5" name="Rectangle 4">
            <a:extLst>
              <a:ext uri="{FF2B5EF4-FFF2-40B4-BE49-F238E27FC236}">
                <a16:creationId xmlns:a16="http://schemas.microsoft.com/office/drawing/2014/main" id="{54B15198-3DCD-AFBD-484D-E0334EC2AD67}"/>
              </a:ext>
            </a:extLst>
          </p:cNvPr>
          <p:cNvSpPr/>
          <p:nvPr/>
        </p:nvSpPr>
        <p:spPr>
          <a:xfrm>
            <a:off x="7133541" y="418160"/>
            <a:ext cx="4166945" cy="2323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AF249C-BE55-29DE-292B-EB4387C4F5DD}"/>
              </a:ext>
            </a:extLst>
          </p:cNvPr>
          <p:cNvSpPr/>
          <p:nvPr/>
        </p:nvSpPr>
        <p:spPr>
          <a:xfrm>
            <a:off x="7695722" y="2836808"/>
            <a:ext cx="3222698" cy="6709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BFD8D3-8482-CDFA-9935-76902F3A600B}"/>
              </a:ext>
            </a:extLst>
          </p:cNvPr>
          <p:cNvSpPr/>
          <p:nvPr/>
        </p:nvSpPr>
        <p:spPr>
          <a:xfrm>
            <a:off x="7672041" y="5705553"/>
            <a:ext cx="2283372" cy="2323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B2AF47-730E-0D22-8792-DD7C64FEF9BE}"/>
              </a:ext>
            </a:extLst>
          </p:cNvPr>
          <p:cNvSpPr/>
          <p:nvPr/>
        </p:nvSpPr>
        <p:spPr>
          <a:xfrm>
            <a:off x="7695723" y="4468609"/>
            <a:ext cx="3857550" cy="7166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69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A980-81D6-DB4E-6BD6-97FCA0AAD54E}"/>
              </a:ext>
            </a:extLst>
          </p:cNvPr>
          <p:cNvSpPr>
            <a:spLocks noGrp="1"/>
          </p:cNvSpPr>
          <p:nvPr>
            <p:ph type="title"/>
          </p:nvPr>
        </p:nvSpPr>
        <p:spPr>
          <a:xfrm>
            <a:off x="838200" y="365125"/>
            <a:ext cx="10515600" cy="850217"/>
          </a:xfrm>
        </p:spPr>
        <p:txBody>
          <a:bodyPr/>
          <a:lstStyle/>
          <a:p>
            <a:r>
              <a:rPr lang="en-US" dirty="0"/>
              <a:t>How Many Threads Should I Have?	</a:t>
            </a:r>
          </a:p>
        </p:txBody>
      </p:sp>
      <p:sp>
        <p:nvSpPr>
          <p:cNvPr id="3" name="Content Placeholder 2">
            <a:extLst>
              <a:ext uri="{FF2B5EF4-FFF2-40B4-BE49-F238E27FC236}">
                <a16:creationId xmlns:a16="http://schemas.microsoft.com/office/drawing/2014/main" id="{5DA4020A-EBEE-FBAF-B1C5-70D86D152EC7}"/>
              </a:ext>
            </a:extLst>
          </p:cNvPr>
          <p:cNvSpPr>
            <a:spLocks noGrp="1"/>
          </p:cNvSpPr>
          <p:nvPr>
            <p:ph idx="1"/>
          </p:nvPr>
        </p:nvSpPr>
        <p:spPr>
          <a:xfrm>
            <a:off x="571500" y="1111167"/>
            <a:ext cx="11049000" cy="5903088"/>
          </a:xfrm>
        </p:spPr>
        <p:txBody>
          <a:bodyPr>
            <a:normAutofit/>
          </a:bodyPr>
          <a:lstStyle/>
          <a:p>
            <a:r>
              <a:rPr lang="en-US" sz="3200" dirty="0"/>
              <a:t>To answer this question, you need to know whether your program is CPU-bound, IO-bound, or a mix</a:t>
            </a:r>
          </a:p>
          <a:p>
            <a:pPr lvl="1"/>
            <a:r>
              <a:rPr lang="en-US" sz="2800" dirty="0"/>
              <a:t>A </a:t>
            </a:r>
            <a:r>
              <a:rPr lang="en-US" sz="2800" b="1" i="1" dirty="0"/>
              <a:t>CPU-bound program</a:t>
            </a:r>
            <a:r>
              <a:rPr lang="en-US" sz="2800" dirty="0"/>
              <a:t> spends most of its time doing computation</a:t>
            </a:r>
          </a:p>
          <a:p>
            <a:pPr lvl="2"/>
            <a:r>
              <a:rPr lang="en-US" sz="2400" dirty="0"/>
              <a:t>Ex: A weather simulation does a bunch of math (e.g., differential equations)</a:t>
            </a:r>
          </a:p>
          <a:p>
            <a:pPr lvl="2"/>
            <a:r>
              <a:rPr lang="en-US" sz="2400" dirty="0"/>
              <a:t>Ex: Photoshop-style image manipulation also does a bunch of math</a:t>
            </a:r>
          </a:p>
          <a:p>
            <a:pPr lvl="1"/>
            <a:r>
              <a:rPr lang="en-US" sz="2800" dirty="0"/>
              <a:t>An </a:t>
            </a:r>
            <a:r>
              <a:rPr lang="en-US" sz="2800" b="1" i="1" dirty="0"/>
              <a:t>IO-bound program</a:t>
            </a:r>
            <a:r>
              <a:rPr lang="en-US" sz="2800" dirty="0"/>
              <a:t> spends most of its time doing IO</a:t>
            </a:r>
          </a:p>
          <a:p>
            <a:pPr lvl="2"/>
            <a:r>
              <a:rPr lang="en-US" sz="2400" dirty="0"/>
              <a:t>Ex: A word processor spends most of its time waiting for a user to type a character</a:t>
            </a:r>
          </a:p>
          <a:p>
            <a:pPr lvl="2"/>
            <a:r>
              <a:rPr lang="en-US" sz="2400" dirty="0"/>
              <a:t>Ex: A regular expression search like </a:t>
            </a:r>
            <a:r>
              <a:rPr lang="en-US" sz="2400" dirty="0">
                <a:latin typeface="Lucida Console" panose="020B0609040504020204" pitchFamily="49" charset="0"/>
              </a:rPr>
              <a:t>$ grep –r “CS61” ~/projects</a:t>
            </a:r>
            <a:r>
              <a:rPr lang="en-US" sz="2400" dirty="0"/>
              <a:t> spends most of its time reading file data from storage</a:t>
            </a:r>
          </a:p>
          <a:p>
            <a:pPr lvl="1"/>
            <a:r>
              <a:rPr lang="en-US" sz="2800" dirty="0"/>
              <a:t>A program may alternate between being CPU-bound and IO-bound</a:t>
            </a:r>
          </a:p>
          <a:p>
            <a:pPr lvl="2"/>
            <a:r>
              <a:rPr lang="en-US" sz="2400" dirty="0"/>
              <a:t>Ex: When loading a web page, the browser may be IO-bound when fetching HTML, JavaScript, and images, but may then become CPU-bound during the parsing, rendering, and execution of those resources</a:t>
            </a:r>
          </a:p>
        </p:txBody>
      </p:sp>
    </p:spTree>
    <p:extLst>
      <p:ext uri="{BB962C8B-B14F-4D97-AF65-F5344CB8AC3E}">
        <p14:creationId xmlns:p14="http://schemas.microsoft.com/office/powerpoint/2010/main" val="73281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423552-D8AB-44C5-82EB-AF311C5D9FDE}"/>
              </a:ext>
            </a:extLst>
          </p:cNvPr>
          <p:cNvSpPr txBox="1"/>
          <p:nvPr/>
        </p:nvSpPr>
        <p:spPr>
          <a:xfrm>
            <a:off x="250277" y="173040"/>
            <a:ext cx="4859020" cy="2123658"/>
          </a:xfrm>
          <a:prstGeom prst="rect">
            <a:avLst/>
          </a:prstGeom>
          <a:noFill/>
        </p:spPr>
        <p:txBody>
          <a:bodyPr wrap="square" rtlCol="0">
            <a:spAutoFit/>
          </a:bodyPr>
          <a:lstStyle/>
          <a:p>
            <a:pPr algn="ctr"/>
            <a:r>
              <a:rPr lang="en-US" sz="4400" b="1" dirty="0">
                <a:latin typeface="+mj-lt"/>
              </a:rPr>
              <a:t>A single page consists of one or more frames</a:t>
            </a:r>
          </a:p>
        </p:txBody>
      </p:sp>
      <p:grpSp>
        <p:nvGrpSpPr>
          <p:cNvPr id="27" name="Group 26">
            <a:extLst>
              <a:ext uri="{FF2B5EF4-FFF2-40B4-BE49-F238E27FC236}">
                <a16:creationId xmlns:a16="http://schemas.microsoft.com/office/drawing/2014/main" id="{9F05E6D3-D15E-4535-B3A5-6F7AB35C6732}"/>
              </a:ext>
            </a:extLst>
          </p:cNvPr>
          <p:cNvGrpSpPr/>
          <p:nvPr/>
        </p:nvGrpSpPr>
        <p:grpSpPr>
          <a:xfrm>
            <a:off x="204943" y="3010235"/>
            <a:ext cx="4859020" cy="3612506"/>
            <a:chOff x="262093" y="2758775"/>
            <a:chExt cx="4859020" cy="3612506"/>
          </a:xfrm>
        </p:grpSpPr>
        <p:sp>
          <p:nvSpPr>
            <p:cNvPr id="9" name="Rounded Rectangle 23">
              <a:extLst>
                <a:ext uri="{FF2B5EF4-FFF2-40B4-BE49-F238E27FC236}">
                  <a16:creationId xmlns:a16="http://schemas.microsoft.com/office/drawing/2014/main" id="{1FC5EE21-43A8-403C-8F39-06A06CA7FE08}"/>
                </a:ext>
              </a:extLst>
            </p:cNvPr>
            <p:cNvSpPr/>
            <p:nvPr/>
          </p:nvSpPr>
          <p:spPr>
            <a:xfrm>
              <a:off x="405363" y="2758775"/>
              <a:ext cx="4640653" cy="2833725"/>
            </a:xfrm>
            <a:prstGeom prst="roundRect">
              <a:avLst>
                <a:gd name="adj" fmla="val 74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3A1D621-9200-40F2-A079-0E36F936B207}"/>
                </a:ext>
              </a:extLst>
            </p:cNvPr>
            <p:cNvSpPr/>
            <p:nvPr/>
          </p:nvSpPr>
          <p:spPr>
            <a:xfrm>
              <a:off x="565523" y="3315192"/>
              <a:ext cx="4315087" cy="2045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28">
              <a:extLst>
                <a:ext uri="{FF2B5EF4-FFF2-40B4-BE49-F238E27FC236}">
                  <a16:creationId xmlns:a16="http://schemas.microsoft.com/office/drawing/2014/main" id="{3C3B23B6-ED18-4059-9F7F-8FBD09689FB9}"/>
                </a:ext>
              </a:extLst>
            </p:cNvPr>
            <p:cNvSpPr/>
            <p:nvPr/>
          </p:nvSpPr>
          <p:spPr>
            <a:xfrm>
              <a:off x="1412851" y="2927431"/>
              <a:ext cx="3471951" cy="275304"/>
            </a:xfrm>
            <a:prstGeom prst="roundRect">
              <a:avLst>
                <a:gd name="adj" fmla="val 7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0">
              <a:extLst>
                <a:ext uri="{FF2B5EF4-FFF2-40B4-BE49-F238E27FC236}">
                  <a16:creationId xmlns:a16="http://schemas.microsoft.com/office/drawing/2014/main" id="{5C6F9914-186A-41E2-9E89-49E3C942ADE4}"/>
                </a:ext>
              </a:extLst>
            </p:cNvPr>
            <p:cNvSpPr/>
            <p:nvPr/>
          </p:nvSpPr>
          <p:spPr>
            <a:xfrm>
              <a:off x="564292" y="2919749"/>
              <a:ext cx="240892" cy="285136"/>
            </a:xfrm>
            <a:prstGeom prst="roundRect">
              <a:avLst>
                <a:gd name="adj" fmla="val 74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1">
              <a:extLst>
                <a:ext uri="{FF2B5EF4-FFF2-40B4-BE49-F238E27FC236}">
                  <a16:creationId xmlns:a16="http://schemas.microsoft.com/office/drawing/2014/main" id="{A1F6224B-1A7A-4F8F-9C6C-E87DC058F4EE}"/>
                </a:ext>
              </a:extLst>
            </p:cNvPr>
            <p:cNvSpPr/>
            <p:nvPr/>
          </p:nvSpPr>
          <p:spPr>
            <a:xfrm>
              <a:off x="845126" y="2917599"/>
              <a:ext cx="240892" cy="285136"/>
            </a:xfrm>
            <a:prstGeom prst="roundRect">
              <a:avLst>
                <a:gd name="adj" fmla="val 74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2">
              <a:extLst>
                <a:ext uri="{FF2B5EF4-FFF2-40B4-BE49-F238E27FC236}">
                  <a16:creationId xmlns:a16="http://schemas.microsoft.com/office/drawing/2014/main" id="{86647B76-1D14-4F8E-8F08-C05E957330AF}"/>
                </a:ext>
              </a:extLst>
            </p:cNvPr>
            <p:cNvSpPr/>
            <p:nvPr/>
          </p:nvSpPr>
          <p:spPr>
            <a:xfrm>
              <a:off x="1125960" y="2917599"/>
              <a:ext cx="240892" cy="285136"/>
            </a:xfrm>
            <a:prstGeom prst="roundRect">
              <a:avLst>
                <a:gd name="adj" fmla="val 74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005FA2C-114B-4172-9C52-0D11A88093D6}"/>
                </a:ext>
              </a:extLst>
            </p:cNvPr>
            <p:cNvCxnSpPr/>
            <p:nvPr/>
          </p:nvCxnSpPr>
          <p:spPr>
            <a:xfrm flipH="1" flipV="1">
              <a:off x="591534" y="3062997"/>
              <a:ext cx="186813" cy="7309"/>
            </a:xfrm>
            <a:prstGeom prst="straightConnector1">
              <a:avLst/>
            </a:prstGeom>
            <a:ln w="41275">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E66314-3AC8-4C1B-B25B-7C1C0A45760F}"/>
                </a:ext>
              </a:extLst>
            </p:cNvPr>
            <p:cNvCxnSpPr/>
            <p:nvPr/>
          </p:nvCxnSpPr>
          <p:spPr>
            <a:xfrm flipV="1">
              <a:off x="872165" y="3059342"/>
              <a:ext cx="186813" cy="7309"/>
            </a:xfrm>
            <a:prstGeom prst="straightConnector1">
              <a:avLst/>
            </a:prstGeom>
            <a:ln w="41275">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pic>
          <p:nvPicPr>
            <p:cNvPr id="17" name="Picture 8" descr="http://res.freestockphotos.biz/thumbs/3/3557-illustration-of-a-black-circular-arrow-th.png">
              <a:extLst>
                <a:ext uri="{FF2B5EF4-FFF2-40B4-BE49-F238E27FC236}">
                  <a16:creationId xmlns:a16="http://schemas.microsoft.com/office/drawing/2014/main" id="{B7973981-94D3-4A12-9A80-BBBCE4C87A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95" y="2967856"/>
              <a:ext cx="202022" cy="20202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ED0E441-AE94-4C57-8358-7780DB938354}"/>
                </a:ext>
              </a:extLst>
            </p:cNvPr>
            <p:cNvSpPr txBox="1">
              <a:spLocks/>
            </p:cNvSpPr>
            <p:nvPr/>
          </p:nvSpPr>
          <p:spPr>
            <a:xfrm>
              <a:off x="1355422" y="2917599"/>
              <a:ext cx="2558063" cy="2851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http://foo.com</a:t>
              </a:r>
            </a:p>
          </p:txBody>
        </p:sp>
        <p:sp>
          <p:nvSpPr>
            <p:cNvPr id="19" name="Rectangle 18">
              <a:extLst>
                <a:ext uri="{FF2B5EF4-FFF2-40B4-BE49-F238E27FC236}">
                  <a16:creationId xmlns:a16="http://schemas.microsoft.com/office/drawing/2014/main" id="{2829C17A-88E2-4148-80C1-90CA3B7136AB}"/>
                </a:ext>
              </a:extLst>
            </p:cNvPr>
            <p:cNvSpPr/>
            <p:nvPr/>
          </p:nvSpPr>
          <p:spPr>
            <a:xfrm>
              <a:off x="684737" y="3444252"/>
              <a:ext cx="4104401" cy="499098"/>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1C2846-AD07-4A09-88FC-8F9509D52E23}"/>
                </a:ext>
              </a:extLst>
            </p:cNvPr>
            <p:cNvSpPr/>
            <p:nvPr/>
          </p:nvSpPr>
          <p:spPr>
            <a:xfrm>
              <a:off x="684768" y="4114800"/>
              <a:ext cx="4104401" cy="1120139"/>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8C8187-B1DB-4794-9DA1-3FD29019421D}"/>
                </a:ext>
              </a:extLst>
            </p:cNvPr>
            <p:cNvSpPr/>
            <p:nvPr/>
          </p:nvSpPr>
          <p:spPr>
            <a:xfrm>
              <a:off x="2933228" y="4505525"/>
              <a:ext cx="1748875" cy="626386"/>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B513B39-F5BA-4C62-883F-8E4426099F36}"/>
                </a:ext>
              </a:extLst>
            </p:cNvPr>
            <p:cNvSpPr txBox="1"/>
            <p:nvPr/>
          </p:nvSpPr>
          <p:spPr>
            <a:xfrm>
              <a:off x="262093" y="5601840"/>
              <a:ext cx="4859020" cy="769441"/>
            </a:xfrm>
            <a:prstGeom prst="rect">
              <a:avLst/>
            </a:prstGeom>
            <a:noFill/>
          </p:spPr>
          <p:txBody>
            <a:bodyPr wrap="square" rtlCol="0">
              <a:spAutoFit/>
            </a:bodyPr>
            <a:lstStyle/>
            <a:p>
              <a:pPr algn="ctr"/>
              <a:r>
                <a:rPr lang="en-US" sz="4400" b="1" dirty="0">
                  <a:latin typeface="+mj-lt"/>
                </a:rPr>
                <a:t>What you see</a:t>
              </a:r>
            </a:p>
          </p:txBody>
        </p:sp>
      </p:grpSp>
      <p:sp>
        <p:nvSpPr>
          <p:cNvPr id="28" name="Title 1">
            <a:extLst>
              <a:ext uri="{FF2B5EF4-FFF2-40B4-BE49-F238E27FC236}">
                <a16:creationId xmlns:a16="http://schemas.microsoft.com/office/drawing/2014/main" id="{47984EEA-E1BD-4A01-9F3E-6B171920F2BF}"/>
              </a:ext>
            </a:extLst>
          </p:cNvPr>
          <p:cNvSpPr txBox="1">
            <a:spLocks/>
          </p:cNvSpPr>
          <p:nvPr/>
        </p:nvSpPr>
        <p:spPr>
          <a:xfrm>
            <a:off x="325353" y="3820037"/>
            <a:ext cx="1918913" cy="312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2: Ads</a:t>
            </a:r>
          </a:p>
        </p:txBody>
      </p:sp>
      <p:sp>
        <p:nvSpPr>
          <p:cNvPr id="29" name="Title 1">
            <a:extLst>
              <a:ext uri="{FF2B5EF4-FFF2-40B4-BE49-F238E27FC236}">
                <a16:creationId xmlns:a16="http://schemas.microsoft.com/office/drawing/2014/main" id="{223B04C1-F84A-4799-9F4F-544C71D3A0C3}"/>
              </a:ext>
            </a:extLst>
          </p:cNvPr>
          <p:cNvSpPr txBox="1">
            <a:spLocks/>
          </p:cNvSpPr>
          <p:nvPr/>
        </p:nvSpPr>
        <p:spPr>
          <a:xfrm>
            <a:off x="468542" y="5133214"/>
            <a:ext cx="2360766" cy="19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1: Primary</a:t>
            </a:r>
          </a:p>
        </p:txBody>
      </p:sp>
      <p:sp>
        <p:nvSpPr>
          <p:cNvPr id="30" name="Title 1">
            <a:extLst>
              <a:ext uri="{FF2B5EF4-FFF2-40B4-BE49-F238E27FC236}">
                <a16:creationId xmlns:a16="http://schemas.microsoft.com/office/drawing/2014/main" id="{4F9B3FD3-CA4E-4947-A242-20FA3BA60BB2}"/>
              </a:ext>
            </a:extLst>
          </p:cNvPr>
          <p:cNvSpPr txBox="1">
            <a:spLocks/>
          </p:cNvSpPr>
          <p:nvPr/>
        </p:nvSpPr>
        <p:spPr>
          <a:xfrm>
            <a:off x="2784638" y="4983480"/>
            <a:ext cx="1890232" cy="3933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3: Social</a:t>
            </a:r>
          </a:p>
        </p:txBody>
      </p:sp>
      <p:sp>
        <p:nvSpPr>
          <p:cNvPr id="38" name="Arrow: Down 37">
            <a:extLst>
              <a:ext uri="{FF2B5EF4-FFF2-40B4-BE49-F238E27FC236}">
                <a16:creationId xmlns:a16="http://schemas.microsoft.com/office/drawing/2014/main" id="{C810519A-AC56-432A-AD8A-E4D58B4CB1A9}"/>
              </a:ext>
            </a:extLst>
          </p:cNvPr>
          <p:cNvSpPr/>
          <p:nvPr/>
        </p:nvSpPr>
        <p:spPr>
          <a:xfrm>
            <a:off x="2114550" y="2240487"/>
            <a:ext cx="795818" cy="704658"/>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8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6EC82CF7-90BF-482E-81CD-546FC757B710}"/>
              </a:ext>
            </a:extLst>
          </p:cNvPr>
          <p:cNvGrpSpPr/>
          <p:nvPr/>
        </p:nvGrpSpPr>
        <p:grpSpPr>
          <a:xfrm>
            <a:off x="5084516" y="278137"/>
            <a:ext cx="2927919" cy="4888737"/>
            <a:chOff x="5084516" y="278137"/>
            <a:chExt cx="2927919" cy="4888737"/>
          </a:xfrm>
        </p:grpSpPr>
        <p:sp>
          <p:nvSpPr>
            <p:cNvPr id="39" name="Arrow: Down 38">
              <a:extLst>
                <a:ext uri="{FF2B5EF4-FFF2-40B4-BE49-F238E27FC236}">
                  <a16:creationId xmlns:a16="http://schemas.microsoft.com/office/drawing/2014/main" id="{2ED45671-3ED8-4F9D-AF73-0FB576F2F49A}"/>
                </a:ext>
              </a:extLst>
            </p:cNvPr>
            <p:cNvSpPr/>
            <p:nvPr/>
          </p:nvSpPr>
          <p:spPr>
            <a:xfrm rot="16200000">
              <a:off x="6463879" y="-474601"/>
              <a:ext cx="795818" cy="2301294"/>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9B90ECC-B630-4754-8FEE-B69047819521}"/>
                </a:ext>
              </a:extLst>
            </p:cNvPr>
            <p:cNvSpPr/>
            <p:nvPr/>
          </p:nvSpPr>
          <p:spPr>
            <a:xfrm>
              <a:off x="5403448" y="538798"/>
              <a:ext cx="307692" cy="45652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3BC83E4-2D3E-4883-8B69-2E462D5C07C9}"/>
                </a:ext>
              </a:extLst>
            </p:cNvPr>
            <p:cNvSpPr/>
            <p:nvPr/>
          </p:nvSpPr>
          <p:spPr>
            <a:xfrm rot="5400000">
              <a:off x="5243982" y="4699716"/>
              <a:ext cx="307692" cy="6266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1423552-D8AB-44C5-82EB-AF311C5D9FDE}"/>
              </a:ext>
            </a:extLst>
          </p:cNvPr>
          <p:cNvSpPr txBox="1"/>
          <p:nvPr/>
        </p:nvSpPr>
        <p:spPr>
          <a:xfrm>
            <a:off x="250277" y="173040"/>
            <a:ext cx="4859020" cy="2123658"/>
          </a:xfrm>
          <a:prstGeom prst="rect">
            <a:avLst/>
          </a:prstGeom>
          <a:noFill/>
        </p:spPr>
        <p:txBody>
          <a:bodyPr wrap="square" rtlCol="0">
            <a:spAutoFit/>
          </a:bodyPr>
          <a:lstStyle/>
          <a:p>
            <a:pPr algn="ctr"/>
            <a:r>
              <a:rPr lang="en-US" sz="4400" b="1" dirty="0">
                <a:latin typeface="+mj-lt"/>
              </a:rPr>
              <a:t>A single page consists of one or more frames</a:t>
            </a:r>
          </a:p>
        </p:txBody>
      </p:sp>
      <p:grpSp>
        <p:nvGrpSpPr>
          <p:cNvPr id="27" name="Group 26">
            <a:extLst>
              <a:ext uri="{FF2B5EF4-FFF2-40B4-BE49-F238E27FC236}">
                <a16:creationId xmlns:a16="http://schemas.microsoft.com/office/drawing/2014/main" id="{9F05E6D3-D15E-4535-B3A5-6F7AB35C6732}"/>
              </a:ext>
            </a:extLst>
          </p:cNvPr>
          <p:cNvGrpSpPr/>
          <p:nvPr/>
        </p:nvGrpSpPr>
        <p:grpSpPr>
          <a:xfrm>
            <a:off x="204943" y="3010235"/>
            <a:ext cx="4859020" cy="3612506"/>
            <a:chOff x="262093" y="2758775"/>
            <a:chExt cx="4859020" cy="3612506"/>
          </a:xfrm>
        </p:grpSpPr>
        <p:sp>
          <p:nvSpPr>
            <p:cNvPr id="9" name="Rounded Rectangle 23">
              <a:extLst>
                <a:ext uri="{FF2B5EF4-FFF2-40B4-BE49-F238E27FC236}">
                  <a16:creationId xmlns:a16="http://schemas.microsoft.com/office/drawing/2014/main" id="{1FC5EE21-43A8-403C-8F39-06A06CA7FE08}"/>
                </a:ext>
              </a:extLst>
            </p:cNvPr>
            <p:cNvSpPr/>
            <p:nvPr/>
          </p:nvSpPr>
          <p:spPr>
            <a:xfrm>
              <a:off x="405363" y="2758775"/>
              <a:ext cx="4640653" cy="2833725"/>
            </a:xfrm>
            <a:prstGeom prst="roundRect">
              <a:avLst>
                <a:gd name="adj" fmla="val 74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3A1D621-9200-40F2-A079-0E36F936B207}"/>
                </a:ext>
              </a:extLst>
            </p:cNvPr>
            <p:cNvSpPr/>
            <p:nvPr/>
          </p:nvSpPr>
          <p:spPr>
            <a:xfrm>
              <a:off x="565523" y="3315192"/>
              <a:ext cx="4315087" cy="2045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28">
              <a:extLst>
                <a:ext uri="{FF2B5EF4-FFF2-40B4-BE49-F238E27FC236}">
                  <a16:creationId xmlns:a16="http://schemas.microsoft.com/office/drawing/2014/main" id="{3C3B23B6-ED18-4059-9F7F-8FBD09689FB9}"/>
                </a:ext>
              </a:extLst>
            </p:cNvPr>
            <p:cNvSpPr/>
            <p:nvPr/>
          </p:nvSpPr>
          <p:spPr>
            <a:xfrm>
              <a:off x="1412851" y="2927431"/>
              <a:ext cx="3471951" cy="275304"/>
            </a:xfrm>
            <a:prstGeom prst="roundRect">
              <a:avLst>
                <a:gd name="adj" fmla="val 7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0">
              <a:extLst>
                <a:ext uri="{FF2B5EF4-FFF2-40B4-BE49-F238E27FC236}">
                  <a16:creationId xmlns:a16="http://schemas.microsoft.com/office/drawing/2014/main" id="{5C6F9914-186A-41E2-9E89-49E3C942ADE4}"/>
                </a:ext>
              </a:extLst>
            </p:cNvPr>
            <p:cNvSpPr/>
            <p:nvPr/>
          </p:nvSpPr>
          <p:spPr>
            <a:xfrm>
              <a:off x="564292" y="2919749"/>
              <a:ext cx="240892" cy="285136"/>
            </a:xfrm>
            <a:prstGeom prst="roundRect">
              <a:avLst>
                <a:gd name="adj" fmla="val 74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1">
              <a:extLst>
                <a:ext uri="{FF2B5EF4-FFF2-40B4-BE49-F238E27FC236}">
                  <a16:creationId xmlns:a16="http://schemas.microsoft.com/office/drawing/2014/main" id="{A1F6224B-1A7A-4F8F-9C6C-E87DC058F4EE}"/>
                </a:ext>
              </a:extLst>
            </p:cNvPr>
            <p:cNvSpPr/>
            <p:nvPr/>
          </p:nvSpPr>
          <p:spPr>
            <a:xfrm>
              <a:off x="845126" y="2917599"/>
              <a:ext cx="240892" cy="285136"/>
            </a:xfrm>
            <a:prstGeom prst="roundRect">
              <a:avLst>
                <a:gd name="adj" fmla="val 74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2">
              <a:extLst>
                <a:ext uri="{FF2B5EF4-FFF2-40B4-BE49-F238E27FC236}">
                  <a16:creationId xmlns:a16="http://schemas.microsoft.com/office/drawing/2014/main" id="{86647B76-1D14-4F8E-8F08-C05E957330AF}"/>
                </a:ext>
              </a:extLst>
            </p:cNvPr>
            <p:cNvSpPr/>
            <p:nvPr/>
          </p:nvSpPr>
          <p:spPr>
            <a:xfrm>
              <a:off x="1125960" y="2917599"/>
              <a:ext cx="240892" cy="285136"/>
            </a:xfrm>
            <a:prstGeom prst="roundRect">
              <a:avLst>
                <a:gd name="adj" fmla="val 74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005FA2C-114B-4172-9C52-0D11A88093D6}"/>
                </a:ext>
              </a:extLst>
            </p:cNvPr>
            <p:cNvCxnSpPr/>
            <p:nvPr/>
          </p:nvCxnSpPr>
          <p:spPr>
            <a:xfrm flipH="1" flipV="1">
              <a:off x="591534" y="3062997"/>
              <a:ext cx="186813" cy="7309"/>
            </a:xfrm>
            <a:prstGeom prst="straightConnector1">
              <a:avLst/>
            </a:prstGeom>
            <a:ln w="41275">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E66314-3AC8-4C1B-B25B-7C1C0A45760F}"/>
                </a:ext>
              </a:extLst>
            </p:cNvPr>
            <p:cNvCxnSpPr/>
            <p:nvPr/>
          </p:nvCxnSpPr>
          <p:spPr>
            <a:xfrm flipV="1">
              <a:off x="872165" y="3059342"/>
              <a:ext cx="186813" cy="7309"/>
            </a:xfrm>
            <a:prstGeom prst="straightConnector1">
              <a:avLst/>
            </a:prstGeom>
            <a:ln w="41275">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pic>
          <p:nvPicPr>
            <p:cNvPr id="17" name="Picture 8" descr="http://res.freestockphotos.biz/thumbs/3/3557-illustration-of-a-black-circular-arrow-th.png">
              <a:extLst>
                <a:ext uri="{FF2B5EF4-FFF2-40B4-BE49-F238E27FC236}">
                  <a16:creationId xmlns:a16="http://schemas.microsoft.com/office/drawing/2014/main" id="{B7973981-94D3-4A12-9A80-BBBCE4C87A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95" y="2967856"/>
              <a:ext cx="202022" cy="20202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ED0E441-AE94-4C57-8358-7780DB938354}"/>
                </a:ext>
              </a:extLst>
            </p:cNvPr>
            <p:cNvSpPr txBox="1">
              <a:spLocks/>
            </p:cNvSpPr>
            <p:nvPr/>
          </p:nvSpPr>
          <p:spPr>
            <a:xfrm>
              <a:off x="1355422" y="2917599"/>
              <a:ext cx="2558063" cy="2851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http://foo.com</a:t>
              </a:r>
            </a:p>
          </p:txBody>
        </p:sp>
        <p:sp>
          <p:nvSpPr>
            <p:cNvPr id="19" name="Rectangle 18">
              <a:extLst>
                <a:ext uri="{FF2B5EF4-FFF2-40B4-BE49-F238E27FC236}">
                  <a16:creationId xmlns:a16="http://schemas.microsoft.com/office/drawing/2014/main" id="{2829C17A-88E2-4148-80C1-90CA3B7136AB}"/>
                </a:ext>
              </a:extLst>
            </p:cNvPr>
            <p:cNvSpPr/>
            <p:nvPr/>
          </p:nvSpPr>
          <p:spPr>
            <a:xfrm>
              <a:off x="684737" y="3444252"/>
              <a:ext cx="4104401" cy="499098"/>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1C2846-AD07-4A09-88FC-8F9509D52E23}"/>
                </a:ext>
              </a:extLst>
            </p:cNvPr>
            <p:cNvSpPr/>
            <p:nvPr/>
          </p:nvSpPr>
          <p:spPr>
            <a:xfrm>
              <a:off x="684768" y="4114800"/>
              <a:ext cx="4104401" cy="1120139"/>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8C8187-B1DB-4794-9DA1-3FD29019421D}"/>
                </a:ext>
              </a:extLst>
            </p:cNvPr>
            <p:cNvSpPr/>
            <p:nvPr/>
          </p:nvSpPr>
          <p:spPr>
            <a:xfrm>
              <a:off x="2933228" y="4505525"/>
              <a:ext cx="1748875" cy="626386"/>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B513B39-F5BA-4C62-883F-8E4426099F36}"/>
                </a:ext>
              </a:extLst>
            </p:cNvPr>
            <p:cNvSpPr txBox="1"/>
            <p:nvPr/>
          </p:nvSpPr>
          <p:spPr>
            <a:xfrm>
              <a:off x="262093" y="5601840"/>
              <a:ext cx="4859020" cy="769441"/>
            </a:xfrm>
            <a:prstGeom prst="rect">
              <a:avLst/>
            </a:prstGeom>
            <a:noFill/>
          </p:spPr>
          <p:txBody>
            <a:bodyPr wrap="square" rtlCol="0">
              <a:spAutoFit/>
            </a:bodyPr>
            <a:lstStyle/>
            <a:p>
              <a:pPr algn="ctr"/>
              <a:r>
                <a:rPr lang="en-US" sz="4400" b="1" dirty="0">
                  <a:latin typeface="+mj-lt"/>
                </a:rPr>
                <a:t>What you see</a:t>
              </a:r>
            </a:p>
          </p:txBody>
        </p:sp>
      </p:grpSp>
      <p:sp>
        <p:nvSpPr>
          <p:cNvPr id="28" name="Title 1">
            <a:extLst>
              <a:ext uri="{FF2B5EF4-FFF2-40B4-BE49-F238E27FC236}">
                <a16:creationId xmlns:a16="http://schemas.microsoft.com/office/drawing/2014/main" id="{47984EEA-E1BD-4A01-9F3E-6B171920F2BF}"/>
              </a:ext>
            </a:extLst>
          </p:cNvPr>
          <p:cNvSpPr txBox="1">
            <a:spLocks/>
          </p:cNvSpPr>
          <p:nvPr/>
        </p:nvSpPr>
        <p:spPr>
          <a:xfrm>
            <a:off x="325353" y="3820037"/>
            <a:ext cx="1918913" cy="312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2: Ads</a:t>
            </a:r>
          </a:p>
        </p:txBody>
      </p:sp>
      <p:sp>
        <p:nvSpPr>
          <p:cNvPr id="29" name="Title 1">
            <a:extLst>
              <a:ext uri="{FF2B5EF4-FFF2-40B4-BE49-F238E27FC236}">
                <a16:creationId xmlns:a16="http://schemas.microsoft.com/office/drawing/2014/main" id="{223B04C1-F84A-4799-9F4F-544C71D3A0C3}"/>
              </a:ext>
            </a:extLst>
          </p:cNvPr>
          <p:cNvSpPr txBox="1">
            <a:spLocks/>
          </p:cNvSpPr>
          <p:nvPr/>
        </p:nvSpPr>
        <p:spPr>
          <a:xfrm>
            <a:off x="468542" y="5133214"/>
            <a:ext cx="2360766" cy="19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1: Primary</a:t>
            </a:r>
          </a:p>
        </p:txBody>
      </p:sp>
      <p:sp>
        <p:nvSpPr>
          <p:cNvPr id="30" name="Title 1">
            <a:extLst>
              <a:ext uri="{FF2B5EF4-FFF2-40B4-BE49-F238E27FC236}">
                <a16:creationId xmlns:a16="http://schemas.microsoft.com/office/drawing/2014/main" id="{4F9B3FD3-CA4E-4947-A242-20FA3BA60BB2}"/>
              </a:ext>
            </a:extLst>
          </p:cNvPr>
          <p:cNvSpPr txBox="1">
            <a:spLocks/>
          </p:cNvSpPr>
          <p:nvPr/>
        </p:nvSpPr>
        <p:spPr>
          <a:xfrm>
            <a:off x="2784638" y="4983480"/>
            <a:ext cx="1890232" cy="3933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3: Social</a:t>
            </a:r>
          </a:p>
        </p:txBody>
      </p:sp>
      <p:grpSp>
        <p:nvGrpSpPr>
          <p:cNvPr id="22" name="Group 21">
            <a:extLst>
              <a:ext uri="{FF2B5EF4-FFF2-40B4-BE49-F238E27FC236}">
                <a16:creationId xmlns:a16="http://schemas.microsoft.com/office/drawing/2014/main" id="{795DB579-4077-4022-AF66-DEE4C7C67F1F}"/>
              </a:ext>
            </a:extLst>
          </p:cNvPr>
          <p:cNvGrpSpPr/>
          <p:nvPr/>
        </p:nvGrpSpPr>
        <p:grpSpPr>
          <a:xfrm>
            <a:off x="7714062" y="222052"/>
            <a:ext cx="2898999" cy="3037055"/>
            <a:chOff x="7714062" y="222052"/>
            <a:chExt cx="2898999" cy="3037055"/>
          </a:xfrm>
        </p:grpSpPr>
        <p:pic>
          <p:nvPicPr>
            <p:cNvPr id="43" name="Picture 42">
              <a:extLst>
                <a:ext uri="{FF2B5EF4-FFF2-40B4-BE49-F238E27FC236}">
                  <a16:creationId xmlns:a16="http://schemas.microsoft.com/office/drawing/2014/main" id="{DCFC8410-EF45-455C-A782-CF0763DADB56}"/>
                </a:ext>
              </a:extLst>
            </p:cNvPr>
            <p:cNvPicPr>
              <a:picLocks noChangeAspect="1"/>
            </p:cNvPicPr>
            <p:nvPr/>
          </p:nvPicPr>
          <p:blipFill>
            <a:blip r:embed="rId4"/>
            <a:stretch>
              <a:fillRect/>
            </a:stretch>
          </p:blipFill>
          <p:spPr>
            <a:xfrm>
              <a:off x="8290739" y="928222"/>
              <a:ext cx="1759589" cy="2330885"/>
            </a:xfrm>
            <a:prstGeom prst="rect">
              <a:avLst/>
            </a:prstGeom>
          </p:spPr>
        </p:pic>
        <p:sp>
          <p:nvSpPr>
            <p:cNvPr id="31" name="TextBox 30">
              <a:extLst>
                <a:ext uri="{FF2B5EF4-FFF2-40B4-BE49-F238E27FC236}">
                  <a16:creationId xmlns:a16="http://schemas.microsoft.com/office/drawing/2014/main" id="{6E253EAA-BC29-4B9C-BB31-B5FE2FE3917A}"/>
                </a:ext>
              </a:extLst>
            </p:cNvPr>
            <p:cNvSpPr txBox="1"/>
            <p:nvPr/>
          </p:nvSpPr>
          <p:spPr>
            <a:xfrm>
              <a:off x="7714062" y="222052"/>
              <a:ext cx="2898999" cy="769441"/>
            </a:xfrm>
            <a:prstGeom prst="rect">
              <a:avLst/>
            </a:prstGeom>
            <a:noFill/>
          </p:spPr>
          <p:txBody>
            <a:bodyPr wrap="square" rtlCol="0">
              <a:spAutoFit/>
            </a:bodyPr>
            <a:lstStyle/>
            <a:p>
              <a:pPr algn="ctr"/>
              <a:r>
                <a:rPr lang="en-US" sz="4400" b="1" dirty="0">
                  <a:latin typeface="+mj-lt"/>
                </a:rPr>
                <a:t>Frame 1</a:t>
              </a:r>
            </a:p>
          </p:txBody>
        </p:sp>
      </p:grpSp>
      <p:sp>
        <p:nvSpPr>
          <p:cNvPr id="38" name="Arrow: Down 37">
            <a:extLst>
              <a:ext uri="{FF2B5EF4-FFF2-40B4-BE49-F238E27FC236}">
                <a16:creationId xmlns:a16="http://schemas.microsoft.com/office/drawing/2014/main" id="{C810519A-AC56-432A-AD8A-E4D58B4CB1A9}"/>
              </a:ext>
            </a:extLst>
          </p:cNvPr>
          <p:cNvSpPr/>
          <p:nvPr/>
        </p:nvSpPr>
        <p:spPr>
          <a:xfrm>
            <a:off x="2114550" y="2240487"/>
            <a:ext cx="795818" cy="704658"/>
          </a:xfrm>
          <a:prstGeom prst="downArrow">
            <a:avLst>
              <a:gd name="adj1" fmla="val 3461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68B7ACA-ECBA-4441-B7DA-A6A63299A0F8}"/>
              </a:ext>
            </a:extLst>
          </p:cNvPr>
          <p:cNvGrpSpPr/>
          <p:nvPr/>
        </p:nvGrpSpPr>
        <p:grpSpPr>
          <a:xfrm>
            <a:off x="5981151" y="2395860"/>
            <a:ext cx="2473236" cy="1326168"/>
            <a:chOff x="5981151" y="2395860"/>
            <a:chExt cx="2473236" cy="1326168"/>
          </a:xfrm>
        </p:grpSpPr>
        <p:cxnSp>
          <p:nvCxnSpPr>
            <p:cNvPr id="49" name="Connector: Elbow 48">
              <a:extLst>
                <a:ext uri="{FF2B5EF4-FFF2-40B4-BE49-F238E27FC236}">
                  <a16:creationId xmlns:a16="http://schemas.microsoft.com/office/drawing/2014/main" id="{D8B3B43E-72DA-48D9-B45F-FFC8ACD7D363}"/>
                </a:ext>
              </a:extLst>
            </p:cNvPr>
            <p:cNvCxnSpPr>
              <a:cxnSpLocks/>
            </p:cNvCxnSpPr>
            <p:nvPr/>
          </p:nvCxnSpPr>
          <p:spPr>
            <a:xfrm rot="5400000">
              <a:off x="7428351" y="2695991"/>
              <a:ext cx="1326168" cy="725905"/>
            </a:xfrm>
            <a:prstGeom prst="bentConnector3">
              <a:avLst>
                <a:gd name="adj1" fmla="val 1380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88A3E29-1696-4A3F-803D-7AE8BDD936D3}"/>
                </a:ext>
              </a:extLst>
            </p:cNvPr>
            <p:cNvSpPr txBox="1"/>
            <p:nvPr/>
          </p:nvSpPr>
          <p:spPr>
            <a:xfrm>
              <a:off x="5981151" y="2714144"/>
              <a:ext cx="1827341" cy="584775"/>
            </a:xfrm>
            <a:prstGeom prst="rect">
              <a:avLst/>
            </a:prstGeom>
            <a:noFill/>
          </p:spPr>
          <p:txBody>
            <a:bodyPr wrap="square" rtlCol="0">
              <a:spAutoFit/>
            </a:bodyPr>
            <a:lstStyle/>
            <a:p>
              <a:pPr algn="ctr"/>
              <a:r>
                <a:rPr lang="en-US" sz="3200" b="1" dirty="0"/>
                <a:t>&lt;</a:t>
              </a:r>
              <a:r>
                <a:rPr lang="en-US" sz="3200" b="1" dirty="0" err="1"/>
                <a:t>iframe</a:t>
              </a:r>
              <a:r>
                <a:rPr lang="en-US" sz="3200" b="1" dirty="0"/>
                <a:t>&gt;</a:t>
              </a:r>
            </a:p>
          </p:txBody>
        </p:sp>
      </p:grpSp>
      <p:grpSp>
        <p:nvGrpSpPr>
          <p:cNvPr id="7" name="Group 6">
            <a:extLst>
              <a:ext uri="{FF2B5EF4-FFF2-40B4-BE49-F238E27FC236}">
                <a16:creationId xmlns:a16="http://schemas.microsoft.com/office/drawing/2014/main" id="{3F9FABB5-7372-4C8F-9D8C-A1B7816484DB}"/>
              </a:ext>
            </a:extLst>
          </p:cNvPr>
          <p:cNvGrpSpPr/>
          <p:nvPr/>
        </p:nvGrpSpPr>
        <p:grpSpPr>
          <a:xfrm>
            <a:off x="9841233" y="2400509"/>
            <a:ext cx="2459025" cy="1326168"/>
            <a:chOff x="9841233" y="2400509"/>
            <a:chExt cx="2459025" cy="1326168"/>
          </a:xfrm>
        </p:grpSpPr>
        <p:cxnSp>
          <p:nvCxnSpPr>
            <p:cNvPr id="44" name="Connector: Elbow 43">
              <a:extLst>
                <a:ext uri="{FF2B5EF4-FFF2-40B4-BE49-F238E27FC236}">
                  <a16:creationId xmlns:a16="http://schemas.microsoft.com/office/drawing/2014/main" id="{11A35802-475D-4B5C-B3BA-425B84C005B1}"/>
                </a:ext>
              </a:extLst>
            </p:cNvPr>
            <p:cNvCxnSpPr>
              <a:cxnSpLocks/>
            </p:cNvCxnSpPr>
            <p:nvPr/>
          </p:nvCxnSpPr>
          <p:spPr>
            <a:xfrm rot="16200000" flipH="1">
              <a:off x="9541102" y="2700640"/>
              <a:ext cx="1326168" cy="725905"/>
            </a:xfrm>
            <a:prstGeom prst="bentConnector3">
              <a:avLst>
                <a:gd name="adj1" fmla="val 1380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55F606B-140C-40CC-9F3B-BDEBB88944C5}"/>
                </a:ext>
              </a:extLst>
            </p:cNvPr>
            <p:cNvSpPr txBox="1"/>
            <p:nvPr/>
          </p:nvSpPr>
          <p:spPr>
            <a:xfrm>
              <a:off x="10472917" y="2733337"/>
              <a:ext cx="1827341" cy="584775"/>
            </a:xfrm>
            <a:prstGeom prst="rect">
              <a:avLst/>
            </a:prstGeom>
            <a:noFill/>
          </p:spPr>
          <p:txBody>
            <a:bodyPr wrap="square" rtlCol="0">
              <a:spAutoFit/>
            </a:bodyPr>
            <a:lstStyle/>
            <a:p>
              <a:pPr algn="ctr"/>
              <a:r>
                <a:rPr lang="en-US" sz="3200" b="1" dirty="0"/>
                <a:t>&lt;</a:t>
              </a:r>
              <a:r>
                <a:rPr lang="en-US" sz="3200" b="1" dirty="0" err="1"/>
                <a:t>iframe</a:t>
              </a:r>
              <a:r>
                <a:rPr lang="en-US" sz="3200" b="1" dirty="0"/>
                <a:t>&gt;</a:t>
              </a:r>
            </a:p>
          </p:txBody>
        </p:sp>
      </p:grpSp>
      <p:grpSp>
        <p:nvGrpSpPr>
          <p:cNvPr id="5" name="Group 4">
            <a:extLst>
              <a:ext uri="{FF2B5EF4-FFF2-40B4-BE49-F238E27FC236}">
                <a16:creationId xmlns:a16="http://schemas.microsoft.com/office/drawing/2014/main" id="{E843EA1B-90AC-4E3A-8677-FB33BAE2AA5A}"/>
              </a:ext>
            </a:extLst>
          </p:cNvPr>
          <p:cNvGrpSpPr/>
          <p:nvPr/>
        </p:nvGrpSpPr>
        <p:grpSpPr>
          <a:xfrm>
            <a:off x="6401312" y="3722027"/>
            <a:ext cx="2898999" cy="2982502"/>
            <a:chOff x="6401312" y="3722027"/>
            <a:chExt cx="2898999" cy="2982502"/>
          </a:xfrm>
        </p:grpSpPr>
        <p:sp>
          <p:nvSpPr>
            <p:cNvPr id="32" name="TextBox 31">
              <a:extLst>
                <a:ext uri="{FF2B5EF4-FFF2-40B4-BE49-F238E27FC236}">
                  <a16:creationId xmlns:a16="http://schemas.microsoft.com/office/drawing/2014/main" id="{63F102BC-A61C-462C-B6B6-BAD55BB67669}"/>
                </a:ext>
              </a:extLst>
            </p:cNvPr>
            <p:cNvSpPr txBox="1"/>
            <p:nvPr/>
          </p:nvSpPr>
          <p:spPr>
            <a:xfrm>
              <a:off x="6401312" y="5935088"/>
              <a:ext cx="2898999" cy="769441"/>
            </a:xfrm>
            <a:prstGeom prst="rect">
              <a:avLst/>
            </a:prstGeom>
            <a:noFill/>
          </p:spPr>
          <p:txBody>
            <a:bodyPr wrap="square" rtlCol="0">
              <a:spAutoFit/>
            </a:bodyPr>
            <a:lstStyle/>
            <a:p>
              <a:pPr algn="ctr"/>
              <a:r>
                <a:rPr lang="en-US" sz="4400" b="1" dirty="0">
                  <a:latin typeface="+mj-lt"/>
                </a:rPr>
                <a:t>Frame 2</a:t>
              </a:r>
            </a:p>
          </p:txBody>
        </p:sp>
        <p:pic>
          <p:nvPicPr>
            <p:cNvPr id="46" name="Picture 45">
              <a:extLst>
                <a:ext uri="{FF2B5EF4-FFF2-40B4-BE49-F238E27FC236}">
                  <a16:creationId xmlns:a16="http://schemas.microsoft.com/office/drawing/2014/main" id="{159ED8E7-2D23-4528-BEF8-B190AD8B3936}"/>
                </a:ext>
              </a:extLst>
            </p:cNvPr>
            <p:cNvPicPr>
              <a:picLocks noChangeAspect="1"/>
            </p:cNvPicPr>
            <p:nvPr/>
          </p:nvPicPr>
          <p:blipFill>
            <a:blip r:embed="rId4"/>
            <a:stretch>
              <a:fillRect/>
            </a:stretch>
          </p:blipFill>
          <p:spPr>
            <a:xfrm>
              <a:off x="6966470" y="3722027"/>
              <a:ext cx="1759589" cy="2330885"/>
            </a:xfrm>
            <a:prstGeom prst="rect">
              <a:avLst/>
            </a:prstGeom>
          </p:spPr>
        </p:pic>
      </p:grpSp>
      <p:grpSp>
        <p:nvGrpSpPr>
          <p:cNvPr id="4" name="Group 3">
            <a:extLst>
              <a:ext uri="{FF2B5EF4-FFF2-40B4-BE49-F238E27FC236}">
                <a16:creationId xmlns:a16="http://schemas.microsoft.com/office/drawing/2014/main" id="{CB01E0C1-7376-4D57-BCB3-82A130A77ED5}"/>
              </a:ext>
            </a:extLst>
          </p:cNvPr>
          <p:cNvGrpSpPr/>
          <p:nvPr/>
        </p:nvGrpSpPr>
        <p:grpSpPr>
          <a:xfrm>
            <a:off x="9258711" y="3722027"/>
            <a:ext cx="2898999" cy="2982501"/>
            <a:chOff x="9258711" y="3722027"/>
            <a:chExt cx="2898999" cy="2982501"/>
          </a:xfrm>
        </p:grpSpPr>
        <p:sp>
          <p:nvSpPr>
            <p:cNvPr id="37" name="TextBox 36">
              <a:extLst>
                <a:ext uri="{FF2B5EF4-FFF2-40B4-BE49-F238E27FC236}">
                  <a16:creationId xmlns:a16="http://schemas.microsoft.com/office/drawing/2014/main" id="{783A3C4E-7C1F-42C3-B2BC-6CD1799B19EF}"/>
                </a:ext>
              </a:extLst>
            </p:cNvPr>
            <p:cNvSpPr txBox="1"/>
            <p:nvPr/>
          </p:nvSpPr>
          <p:spPr>
            <a:xfrm>
              <a:off x="9258711" y="5935087"/>
              <a:ext cx="2898999" cy="769441"/>
            </a:xfrm>
            <a:prstGeom prst="rect">
              <a:avLst/>
            </a:prstGeom>
            <a:noFill/>
          </p:spPr>
          <p:txBody>
            <a:bodyPr wrap="square" rtlCol="0">
              <a:spAutoFit/>
            </a:bodyPr>
            <a:lstStyle/>
            <a:p>
              <a:pPr algn="ctr"/>
              <a:r>
                <a:rPr lang="en-US" sz="4400" b="1" dirty="0">
                  <a:latin typeface="+mj-lt"/>
                </a:rPr>
                <a:t>Frame 3</a:t>
              </a:r>
            </a:p>
          </p:txBody>
        </p:sp>
        <p:pic>
          <p:nvPicPr>
            <p:cNvPr id="47" name="Picture 46">
              <a:extLst>
                <a:ext uri="{FF2B5EF4-FFF2-40B4-BE49-F238E27FC236}">
                  <a16:creationId xmlns:a16="http://schemas.microsoft.com/office/drawing/2014/main" id="{45371C1E-45E2-4940-8831-37A9588618AB}"/>
                </a:ext>
              </a:extLst>
            </p:cNvPr>
            <p:cNvPicPr>
              <a:picLocks noChangeAspect="1"/>
            </p:cNvPicPr>
            <p:nvPr/>
          </p:nvPicPr>
          <p:blipFill>
            <a:blip r:embed="rId4"/>
            <a:stretch>
              <a:fillRect/>
            </a:stretch>
          </p:blipFill>
          <p:spPr>
            <a:xfrm>
              <a:off x="9757865" y="3722027"/>
              <a:ext cx="1759589" cy="2330885"/>
            </a:xfrm>
            <a:prstGeom prst="rect">
              <a:avLst/>
            </a:prstGeom>
          </p:spPr>
        </p:pic>
      </p:grpSp>
    </p:spTree>
    <p:extLst>
      <p:ext uri="{BB962C8B-B14F-4D97-AF65-F5344CB8AC3E}">
        <p14:creationId xmlns:p14="http://schemas.microsoft.com/office/powerpoint/2010/main" val="337760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32018</TotalTime>
  <Words>3395</Words>
  <Application>Microsoft Office PowerPoint</Application>
  <PresentationFormat>Widescreen</PresentationFormat>
  <Paragraphs>345</Paragraphs>
  <Slides>21</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Bahnschrift</vt:lpstr>
      <vt:lpstr>Bradley Hand ITC</vt:lpstr>
      <vt:lpstr>Calibri</vt:lpstr>
      <vt:lpstr>Calibri Light</vt:lpstr>
      <vt:lpstr>Consolas</vt:lpstr>
      <vt:lpstr>Dubai Medium</vt:lpstr>
      <vt:lpstr>Lucida Console</vt:lpstr>
      <vt:lpstr>Segoe UI</vt:lpstr>
      <vt:lpstr>Segoe UI Light</vt:lpstr>
      <vt:lpstr>Office Theme</vt:lpstr>
      <vt:lpstr>Synchronization, Part IV</vt:lpstr>
      <vt:lpstr>Deadlock vs. Starvation</vt:lpstr>
      <vt:lpstr>Preventing Starvation Using Ticket Locks</vt:lpstr>
      <vt:lpstr>Reader-writer Locks</vt:lpstr>
      <vt:lpstr>Reader-writer Locks</vt:lpstr>
      <vt:lpstr>Reader-writer Locks</vt:lpstr>
      <vt:lpstr>How Many Threads Should I Have? </vt:lpstr>
      <vt:lpstr>PowerPoint Presentation</vt:lpstr>
      <vt:lpstr>PowerPoint Presentation</vt:lpstr>
      <vt:lpstr>Inside a Browser Process</vt:lpstr>
      <vt:lpstr>PowerPoint Presentation</vt:lpstr>
      <vt:lpstr>PowerPoint Presentation</vt:lpstr>
      <vt:lpstr>PowerPoint Presentation</vt:lpstr>
      <vt:lpstr>How Many Threads Should I Have? </vt:lpstr>
      <vt:lpstr>How Many Threads Should I Have? </vt:lpstr>
      <vt:lpstr>Linux’s epoll()</vt:lpstr>
      <vt:lpstr>How Many Threads Should I Have? </vt:lpstr>
      <vt:lpstr>You Made It To The End Of CS 61!</vt:lpstr>
      <vt:lpstr>Continuing Your Glorious Education In Systems</vt:lpstr>
      <vt:lpstr>Thanks to the awesome course staff!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161</dc:title>
  <dc:creator>James Mickens</dc:creator>
  <cp:lastModifiedBy>James Mickens</cp:lastModifiedBy>
  <cp:revision>9621</cp:revision>
  <dcterms:created xsi:type="dcterms:W3CDTF">2017-01-17T01:11:39Z</dcterms:created>
  <dcterms:modified xsi:type="dcterms:W3CDTF">2023-12-05T03:45:56Z</dcterms:modified>
</cp:coreProperties>
</file>