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45" r:id="rId3"/>
    <p:sldId id="346" r:id="rId4"/>
    <p:sldId id="347" r:id="rId5"/>
    <p:sldId id="356" r:id="rId6"/>
    <p:sldId id="349" r:id="rId7"/>
    <p:sldId id="357" r:id="rId8"/>
    <p:sldId id="359" r:id="rId9"/>
    <p:sldId id="361" r:id="rId10"/>
    <p:sldId id="360" r:id="rId11"/>
    <p:sldId id="362" r:id="rId12"/>
    <p:sldId id="350" r:id="rId13"/>
    <p:sldId id="366" r:id="rId14"/>
    <p:sldId id="353" r:id="rId15"/>
    <p:sldId id="364" r:id="rId16"/>
    <p:sldId id="365" r:id="rId17"/>
    <p:sldId id="351"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ickens" initials="JM" lastIdx="1" clrIdx="0">
    <p:extLst>
      <p:ext uri="{19B8F6BF-5375-455C-9EA6-DF929625EA0E}">
        <p15:presenceInfo xmlns:p15="http://schemas.microsoft.com/office/powerpoint/2012/main" userId="0f46d2a3b30266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66"/>
    <a:srgbClr val="66FF99"/>
    <a:srgbClr val="99FF66"/>
    <a:srgbClr val="5BFFC8"/>
    <a:srgbClr val="FF66FF"/>
    <a:srgbClr val="C69C6C"/>
    <a:srgbClr val="FFFDCA"/>
    <a:srgbClr val="B7F0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81" autoAdjust="0"/>
  </p:normalViewPr>
  <p:slideViewPr>
    <p:cSldViewPr snapToGrid="0">
      <p:cViewPr varScale="1">
        <p:scale>
          <a:sx n="55" d="100"/>
          <a:sy n="55" d="100"/>
        </p:scale>
        <p:origin x="448" y="5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another take on condition variables, you might enjoy https://pages.cs.wisc.edu/~remzi/OSTEP/threads-cv.pdf.]</a:t>
            </a:r>
          </a:p>
          <a:p>
            <a:endParaRPr lang="en-US" dirty="0"/>
          </a:p>
          <a:p>
            <a:r>
              <a:rPr lang="en-US" dirty="0"/>
              <a:t>[Aside: You might be wondering how exactly it is that </a:t>
            </a:r>
            <a:r>
              <a:rPr lang="en-US" dirty="0" err="1"/>
              <a:t>cv.wait</a:t>
            </a:r>
            <a:r>
              <a:rPr lang="en-US" dirty="0"/>
              <a:t>() can atomically unlock the mutex and block the calling thread. The implementation is actually pretty subtle and we won’t talk about it in this class, but if you’re interested in knowing how this works, take CS 161 :-D.]</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67287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man page for </a:t>
            </a:r>
            <a:r>
              <a:rPr lang="en-US" dirty="0" err="1"/>
              <a:t>pthread_cond_wait</a:t>
            </a:r>
            <a:r>
              <a:rPr lang="en-US" dirty="0"/>
              <a:t>() (which underlies the C++-level conditional wait) says, “If a signal is delivered to a thread waiting for a condition variable, upon return from the signal handler the thread resumes waiting for the condition variable as if it was not interrupted, or it shall return zero due to spurious wakeup.” Ref: https://linux.die.net/man/3/pthread_cond_wait]</a:t>
            </a:r>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393180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For a deeper dive on these four strategies, see https://web.mit.edu/6.005/www/fa15/classes/20-thread-safety/.]</a:t>
            </a: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93225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for Apple design strategies: https://developer.apple.com/library/archive/documentation/Cocoa/Conceptual/Multithreading/ThreadSafety/ThreadSafety.html]</a:t>
            </a:r>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17904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multicore example in the bottom right, all four instructions access memory . . . including the ret instruction! Recall that a ret instruction has to read a return value pointed to by %</a:t>
            </a:r>
            <a:r>
              <a:rPr lang="en-US" dirty="0" err="1"/>
              <a:t>rsp</a:t>
            </a:r>
            <a:r>
              <a:rPr lang="en-US" dirty="0"/>
              <a:t> and assign that value to %rip.</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188319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This excellent advice is adapted from http://web.mit.edu/6.005/www/fa15/classes/23-locks]</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69876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a std::</a:t>
            </a:r>
            <a:r>
              <a:rPr lang="en-US" dirty="0" err="1"/>
              <a:t>lock_guard</a:t>
            </a:r>
            <a:r>
              <a:rPr lang="en-US" dirty="0"/>
              <a:t> and the std::</a:t>
            </a:r>
            <a:r>
              <a:rPr lang="en-US" dirty="0" err="1"/>
              <a:t>scoped_lock</a:t>
            </a:r>
            <a:r>
              <a:rPr lang="en-US" dirty="0"/>
              <a:t> introduced in earlier lectures is that a std::</a:t>
            </a:r>
            <a:r>
              <a:rPr lang="en-US" dirty="0" err="1"/>
              <a:t>lock_guard</a:t>
            </a:r>
            <a:r>
              <a:rPr lang="en-US" dirty="0"/>
              <a:t> holds one mutex, whereas a std::</a:t>
            </a:r>
            <a:r>
              <a:rPr lang="en-US" dirty="0" err="1"/>
              <a:t>scoped_lock</a:t>
            </a:r>
            <a:r>
              <a:rPr lang="en-US" dirty="0"/>
              <a:t> can hold multiple mutexes. See https://en.cppreference.com/w/cpp/thread/lock_guard and https://en.cppreference.com/w/cpp/thread/scoped_lock.]</a:t>
            </a:r>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107149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91740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328231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looking for the an example of actual C++ code to do hand-over-hand locking for a list, see Slide 27 of https://gfxcourses.stanford.edu/cs149/winter19content/lectures/13_lockfree/13_lockfree_slides.pdf.]</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101622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210101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does acquiring locks in a global order ensure no deadlocks? For an intuition, consider two threads, both of which want to acquire lock x and lock z. The deadlock can only arise if the two threads pick different orders in acquiring the locks: the first thread gets x, while the second thread gets z, and then the two threads try to get the remaining </a:t>
            </a:r>
            <a:r>
              <a:rPr lang="en-US" dirty="0" err="1"/>
              <a:t>unheld</a:t>
            </a:r>
            <a:r>
              <a:rPr lang="en-US" dirty="0"/>
              <a:t> lock and deadlock. If the two threads had instead tried to acquire x and z in order, then one thread will win the race to acquire lock x, and then the other thread will block as the winner acquires z and then executes the necessary critical section. Once the winner unlocks the locks, the loser can grab them and execute its own critical section.</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9048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181969" y="-95536"/>
            <a:ext cx="11828060" cy="954484"/>
          </a:xfrm>
          <a:noFill/>
        </p:spPr>
        <p:txBody>
          <a:bodyPr>
            <a:noAutofit/>
          </a:bodyPr>
          <a:lstStyle/>
          <a:p>
            <a:pPr>
              <a:lnSpc>
                <a:spcPts val="6500"/>
              </a:lnSpc>
            </a:pPr>
            <a:r>
              <a:rPr lang="en-US" sz="5600" dirty="0">
                <a:solidFill>
                  <a:schemeClr val="bg1"/>
                </a:solidFill>
                <a:latin typeface="Bahnschrift" panose="020B0502040204020203" pitchFamily="34" charset="0"/>
              </a:rPr>
              <a:t>Synchronization, Part III</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3265904" y="572887"/>
            <a:ext cx="5660190" cy="1364848"/>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3800"/>
              </a:lnSpc>
            </a:pPr>
            <a:r>
              <a:rPr lang="en-US" sz="4400" dirty="0">
                <a:solidFill>
                  <a:schemeClr val="bg1"/>
                </a:solidFill>
                <a:latin typeface="Bahnschrift" panose="020B0502040204020203" pitchFamily="34" charset="0"/>
              </a:rPr>
              <a:t>CS 61: Lecture 22</a:t>
            </a:r>
            <a:br>
              <a:rPr lang="en-US" sz="4400" dirty="0">
                <a:solidFill>
                  <a:schemeClr val="bg1"/>
                </a:solidFill>
                <a:latin typeface="Bahnschrift" panose="020B0502040204020203" pitchFamily="34" charset="0"/>
              </a:rPr>
            </a:br>
            <a:r>
              <a:rPr lang="en-US" sz="3600" dirty="0">
                <a:solidFill>
                  <a:schemeClr val="bg1"/>
                </a:solidFill>
                <a:latin typeface="Bahnschrift" panose="020B0502040204020203" pitchFamily="34" charset="0"/>
              </a:rPr>
              <a:t>11/29/2023</a:t>
            </a:r>
            <a:endParaRPr lang="en-US" sz="6600" dirty="0">
              <a:solidFill>
                <a:schemeClr val="bg1"/>
              </a:solidFill>
              <a:latin typeface="Bahnschrift" panose="020B0502040204020203" pitchFamily="34" charset="0"/>
            </a:endParaRPr>
          </a:p>
        </p:txBody>
      </p:sp>
      <p:pic>
        <p:nvPicPr>
          <p:cNvPr id="3" name="Picture 2">
            <a:extLst>
              <a:ext uri="{FF2B5EF4-FFF2-40B4-BE49-F238E27FC236}">
                <a16:creationId xmlns:a16="http://schemas.microsoft.com/office/drawing/2014/main" id="{FE1D1541-0BD4-22A1-EC3A-7569D6729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436" y="2033271"/>
            <a:ext cx="6277127" cy="4701786"/>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4A94-B400-DBE6-2DEB-5CF3088F8831}"/>
              </a:ext>
            </a:extLst>
          </p:cNvPr>
          <p:cNvSpPr>
            <a:spLocks noGrp="1"/>
          </p:cNvSpPr>
          <p:nvPr>
            <p:ph type="title"/>
          </p:nvPr>
        </p:nvSpPr>
        <p:spPr>
          <a:xfrm>
            <a:off x="1" y="0"/>
            <a:ext cx="7209100" cy="711321"/>
          </a:xfrm>
        </p:spPr>
        <p:txBody>
          <a:bodyPr/>
          <a:lstStyle/>
          <a:p>
            <a:r>
              <a:rPr lang="en-US" dirty="0"/>
              <a:t>Locking Granularity</a:t>
            </a:r>
          </a:p>
        </p:txBody>
      </p:sp>
      <p:sp>
        <p:nvSpPr>
          <p:cNvPr id="7" name="Content Placeholder 6">
            <a:extLst>
              <a:ext uri="{FF2B5EF4-FFF2-40B4-BE49-F238E27FC236}">
                <a16:creationId xmlns:a16="http://schemas.microsoft.com/office/drawing/2014/main" id="{3E7AB263-C2B0-B96A-33DA-1E7121ABF42F}"/>
              </a:ext>
            </a:extLst>
          </p:cNvPr>
          <p:cNvSpPr>
            <a:spLocks noGrp="1"/>
          </p:cNvSpPr>
          <p:nvPr>
            <p:ph idx="1"/>
          </p:nvPr>
        </p:nvSpPr>
        <p:spPr>
          <a:xfrm>
            <a:off x="6418" y="636783"/>
            <a:ext cx="12185581" cy="3347585"/>
          </a:xfrm>
        </p:spPr>
        <p:txBody>
          <a:bodyPr>
            <a:normAutofit fontScale="85000" lnSpcReduction="10000"/>
          </a:bodyPr>
          <a:lstStyle/>
          <a:p>
            <a:r>
              <a:rPr lang="en-US" dirty="0"/>
              <a:t>For a linked list, a correct way to do fine-grained locking is </a:t>
            </a:r>
            <a:r>
              <a:rPr lang="en-US" b="1" i="1" dirty="0"/>
              <a:t>hand-over-hand</a:t>
            </a:r>
            <a:r>
              <a:rPr lang="en-US" dirty="0"/>
              <a:t> locking</a:t>
            </a:r>
          </a:p>
          <a:p>
            <a:pPr lvl="1"/>
            <a:r>
              <a:rPr lang="en-US" dirty="0"/>
              <a:t>Each node receives its own lock, but in the steady state, a thread holds two locks for two adjacent nodes</a:t>
            </a:r>
          </a:p>
          <a:p>
            <a:pPr lvl="1"/>
            <a:r>
              <a:rPr lang="en-US" dirty="0"/>
              <a:t>When traversing a list, a thread iteratively:</a:t>
            </a:r>
          </a:p>
          <a:p>
            <a:pPr lvl="2"/>
            <a:r>
              <a:rPr lang="en-US" dirty="0"/>
              <a:t>Grabs the next node’s lock</a:t>
            </a:r>
          </a:p>
          <a:p>
            <a:pPr lvl="2"/>
            <a:r>
              <a:rPr lang="en-US" dirty="0"/>
              <a:t>Does a list operation if necessary, and then</a:t>
            </a:r>
          </a:p>
          <a:p>
            <a:pPr lvl="2"/>
            <a:r>
              <a:rPr lang="en-US" dirty="0"/>
              <a:t>Releases the previous node’s lock</a:t>
            </a:r>
          </a:p>
          <a:p>
            <a:r>
              <a:rPr lang="en-US" dirty="0"/>
              <a:t>Hand-over-hand locking works because it “freezes” the appropriate two nodes</a:t>
            </a:r>
          </a:p>
          <a:p>
            <a:pPr lvl="1"/>
            <a:r>
              <a:rPr lang="en-US" dirty="0"/>
              <a:t>A node </a:t>
            </a:r>
            <a:r>
              <a:rPr lang="en-US" b="1" i="1" dirty="0"/>
              <a:t>insertion</a:t>
            </a:r>
            <a:r>
              <a:rPr lang="en-US" dirty="0"/>
              <a:t> requires the predecessor and successor of the node-to-insert to not be concurrently deleted or have a new node concurrently inserted between them</a:t>
            </a:r>
          </a:p>
          <a:p>
            <a:pPr lvl="1"/>
            <a:r>
              <a:rPr lang="en-US" dirty="0"/>
              <a:t>A node </a:t>
            </a:r>
            <a:r>
              <a:rPr lang="en-US" b="1" i="1" dirty="0"/>
              <a:t>removal</a:t>
            </a:r>
            <a:r>
              <a:rPr lang="en-US" dirty="0"/>
              <a:t> requires the node-to-delete and its predecessor to not be concurrently deleted or have a new node concurrently inserted between them (or after the node-to-delete)</a:t>
            </a:r>
          </a:p>
        </p:txBody>
      </p:sp>
      <p:sp>
        <p:nvSpPr>
          <p:cNvPr id="4" name="Rectangle 3">
            <a:extLst>
              <a:ext uri="{FF2B5EF4-FFF2-40B4-BE49-F238E27FC236}">
                <a16:creationId xmlns:a16="http://schemas.microsoft.com/office/drawing/2014/main" id="{5453EE4B-5629-E63F-E81A-F37114374710}"/>
              </a:ext>
            </a:extLst>
          </p:cNvPr>
          <p:cNvSpPr/>
          <p:nvPr/>
        </p:nvSpPr>
        <p:spPr>
          <a:xfrm>
            <a:off x="0" y="3952386"/>
            <a:ext cx="12192000" cy="29056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9FBEA34-A77F-A721-1491-22F067896982}"/>
              </a:ext>
            </a:extLst>
          </p:cNvPr>
          <p:cNvGrpSpPr/>
          <p:nvPr/>
        </p:nvGrpSpPr>
        <p:grpSpPr>
          <a:xfrm>
            <a:off x="4694439" y="3894148"/>
            <a:ext cx="2373676" cy="851143"/>
            <a:chOff x="6741157" y="3904738"/>
            <a:chExt cx="2373676" cy="851143"/>
          </a:xfrm>
        </p:grpSpPr>
        <p:sp>
          <p:nvSpPr>
            <p:cNvPr id="6" name="TextBox 5">
              <a:extLst>
                <a:ext uri="{FF2B5EF4-FFF2-40B4-BE49-F238E27FC236}">
                  <a16:creationId xmlns:a16="http://schemas.microsoft.com/office/drawing/2014/main" id="{1F69F659-4190-2149-9E8F-D5EEDD63E002}"/>
                </a:ext>
              </a:extLst>
            </p:cNvPr>
            <p:cNvSpPr txBox="1"/>
            <p:nvPr/>
          </p:nvSpPr>
          <p:spPr>
            <a:xfrm>
              <a:off x="6741157" y="3904738"/>
              <a:ext cx="2373676" cy="523220"/>
            </a:xfrm>
            <a:prstGeom prst="rect">
              <a:avLst/>
            </a:prstGeom>
            <a:noFill/>
          </p:spPr>
          <p:txBody>
            <a:bodyPr wrap="square" rtlCol="0">
              <a:spAutoFit/>
            </a:bodyPr>
            <a:lstStyle/>
            <a:p>
              <a:pPr algn="ctr"/>
              <a:r>
                <a:rPr lang="en-US" sz="2800" b="1" u="sng" dirty="0">
                  <a:solidFill>
                    <a:srgbClr val="FFFF00"/>
                  </a:solidFill>
                  <a:latin typeface="Lucida Console" panose="020B0609040504020204" pitchFamily="49" charset="0"/>
                </a:rPr>
                <a:t>Thread 1</a:t>
              </a:r>
            </a:p>
          </p:txBody>
        </p:sp>
        <p:sp>
          <p:nvSpPr>
            <p:cNvPr id="8" name="TextBox 7">
              <a:extLst>
                <a:ext uri="{FF2B5EF4-FFF2-40B4-BE49-F238E27FC236}">
                  <a16:creationId xmlns:a16="http://schemas.microsoft.com/office/drawing/2014/main" id="{6B2EC79F-5C06-5C40-5A1F-C2F3A5459914}"/>
                </a:ext>
              </a:extLst>
            </p:cNvPr>
            <p:cNvSpPr txBox="1"/>
            <p:nvPr/>
          </p:nvSpPr>
          <p:spPr>
            <a:xfrm>
              <a:off x="6815540" y="4294216"/>
              <a:ext cx="1965462" cy="461665"/>
            </a:xfrm>
            <a:prstGeom prst="rect">
              <a:avLst/>
            </a:prstGeom>
            <a:noFill/>
          </p:spPr>
          <p:txBody>
            <a:bodyPr wrap="square" rtlCol="0">
              <a:spAutoFit/>
            </a:bodyPr>
            <a:lstStyle/>
            <a:p>
              <a:pPr algn="ctr"/>
              <a:r>
                <a:rPr lang="en-US" sz="2400" b="1" dirty="0">
                  <a:solidFill>
                    <a:srgbClr val="FFFF00"/>
                  </a:solidFill>
                  <a:latin typeface="Lucida Console" panose="020B0609040504020204" pitchFamily="49" charset="0"/>
                </a:rPr>
                <a:t>Remove 3</a:t>
              </a:r>
            </a:p>
          </p:txBody>
        </p:sp>
      </p:grpSp>
      <p:grpSp>
        <p:nvGrpSpPr>
          <p:cNvPr id="9" name="Group 8">
            <a:extLst>
              <a:ext uri="{FF2B5EF4-FFF2-40B4-BE49-F238E27FC236}">
                <a16:creationId xmlns:a16="http://schemas.microsoft.com/office/drawing/2014/main" id="{BFA47876-1BA7-1DE9-DCEB-297CE30B185D}"/>
              </a:ext>
            </a:extLst>
          </p:cNvPr>
          <p:cNvGrpSpPr/>
          <p:nvPr/>
        </p:nvGrpSpPr>
        <p:grpSpPr>
          <a:xfrm>
            <a:off x="9807763" y="3895113"/>
            <a:ext cx="2373676" cy="851143"/>
            <a:chOff x="10002479" y="3903194"/>
            <a:chExt cx="2373676" cy="851143"/>
          </a:xfrm>
        </p:grpSpPr>
        <p:sp>
          <p:nvSpPr>
            <p:cNvPr id="10" name="TextBox 9">
              <a:extLst>
                <a:ext uri="{FF2B5EF4-FFF2-40B4-BE49-F238E27FC236}">
                  <a16:creationId xmlns:a16="http://schemas.microsoft.com/office/drawing/2014/main" id="{B66BEB9C-B0F9-5059-BD29-54AD86728AF8}"/>
                </a:ext>
              </a:extLst>
            </p:cNvPr>
            <p:cNvSpPr txBox="1"/>
            <p:nvPr/>
          </p:nvSpPr>
          <p:spPr>
            <a:xfrm>
              <a:off x="10002479" y="3903194"/>
              <a:ext cx="2373676" cy="523220"/>
            </a:xfrm>
            <a:prstGeom prst="rect">
              <a:avLst/>
            </a:prstGeom>
            <a:noFill/>
          </p:spPr>
          <p:txBody>
            <a:bodyPr wrap="square" rtlCol="0">
              <a:spAutoFit/>
            </a:bodyPr>
            <a:lstStyle/>
            <a:p>
              <a:pPr algn="ctr"/>
              <a:r>
                <a:rPr lang="en-US" sz="2800" b="1" u="sng" dirty="0">
                  <a:solidFill>
                    <a:srgbClr val="FF0000"/>
                  </a:solidFill>
                  <a:latin typeface="Lucida Console" panose="020B0609040504020204" pitchFamily="49" charset="0"/>
                </a:rPr>
                <a:t>Thread 2</a:t>
              </a:r>
            </a:p>
          </p:txBody>
        </p:sp>
        <p:sp>
          <p:nvSpPr>
            <p:cNvPr id="11" name="TextBox 10">
              <a:extLst>
                <a:ext uri="{FF2B5EF4-FFF2-40B4-BE49-F238E27FC236}">
                  <a16:creationId xmlns:a16="http://schemas.microsoft.com/office/drawing/2014/main" id="{370F565E-1F4F-7D93-C517-4B58D8EFEAA8}"/>
                </a:ext>
              </a:extLst>
            </p:cNvPr>
            <p:cNvSpPr txBox="1"/>
            <p:nvPr/>
          </p:nvSpPr>
          <p:spPr>
            <a:xfrm>
              <a:off x="10367553" y="4292672"/>
              <a:ext cx="1965462" cy="461665"/>
            </a:xfrm>
            <a:prstGeom prst="rect">
              <a:avLst/>
            </a:prstGeom>
            <a:noFill/>
          </p:spPr>
          <p:txBody>
            <a:bodyPr wrap="square" rtlCol="0">
              <a:spAutoFit/>
            </a:bodyPr>
            <a:lstStyle/>
            <a:p>
              <a:pPr algn="ctr"/>
              <a:r>
                <a:rPr lang="en-US" sz="2400" b="1" dirty="0">
                  <a:solidFill>
                    <a:srgbClr val="FF0000"/>
                  </a:solidFill>
                  <a:latin typeface="Lucida Console" panose="020B0609040504020204" pitchFamily="49" charset="0"/>
                </a:rPr>
                <a:t>Remove 5</a:t>
              </a:r>
            </a:p>
          </p:txBody>
        </p:sp>
      </p:grpSp>
      <p:grpSp>
        <p:nvGrpSpPr>
          <p:cNvPr id="12" name="Group 11">
            <a:extLst>
              <a:ext uri="{FF2B5EF4-FFF2-40B4-BE49-F238E27FC236}">
                <a16:creationId xmlns:a16="http://schemas.microsoft.com/office/drawing/2014/main" id="{6132C735-12E4-27F1-9A60-B7E120828016}"/>
              </a:ext>
            </a:extLst>
          </p:cNvPr>
          <p:cNvGrpSpPr/>
          <p:nvPr/>
        </p:nvGrpSpPr>
        <p:grpSpPr>
          <a:xfrm>
            <a:off x="5737286" y="5415425"/>
            <a:ext cx="5969415" cy="1489840"/>
            <a:chOff x="5737286" y="5415425"/>
            <a:chExt cx="5969415" cy="1489840"/>
          </a:xfrm>
        </p:grpSpPr>
        <p:sp>
          <p:nvSpPr>
            <p:cNvPr id="13" name="Rectangle 12">
              <a:extLst>
                <a:ext uri="{FF2B5EF4-FFF2-40B4-BE49-F238E27FC236}">
                  <a16:creationId xmlns:a16="http://schemas.microsoft.com/office/drawing/2014/main" id="{142AF66C-F0E6-C412-D3A0-5AA756E69922}"/>
                </a:ext>
              </a:extLst>
            </p:cNvPr>
            <p:cNvSpPr/>
            <p:nvPr/>
          </p:nvSpPr>
          <p:spPr>
            <a:xfrm>
              <a:off x="8059784" y="5415427"/>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3</a:t>
              </a:r>
            </a:p>
          </p:txBody>
        </p:sp>
        <p:sp>
          <p:nvSpPr>
            <p:cNvPr id="14" name="Rectangle 13">
              <a:extLst>
                <a:ext uri="{FF2B5EF4-FFF2-40B4-BE49-F238E27FC236}">
                  <a16:creationId xmlns:a16="http://schemas.microsoft.com/office/drawing/2014/main" id="{13730D33-F6A2-60E7-6DE7-7B7480EA27D0}"/>
                </a:ext>
              </a:extLst>
            </p:cNvPr>
            <p:cNvSpPr/>
            <p:nvPr/>
          </p:nvSpPr>
          <p:spPr>
            <a:xfrm>
              <a:off x="9275423" y="5415426"/>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5</a:t>
              </a:r>
            </a:p>
          </p:txBody>
        </p:sp>
        <p:sp>
          <p:nvSpPr>
            <p:cNvPr id="15" name="Rectangle 14">
              <a:extLst>
                <a:ext uri="{FF2B5EF4-FFF2-40B4-BE49-F238E27FC236}">
                  <a16:creationId xmlns:a16="http://schemas.microsoft.com/office/drawing/2014/main" id="{ADDD1FFA-8267-C2FF-4A3F-B922AE07A49D}"/>
                </a:ext>
              </a:extLst>
            </p:cNvPr>
            <p:cNvSpPr/>
            <p:nvPr/>
          </p:nvSpPr>
          <p:spPr>
            <a:xfrm>
              <a:off x="10491062" y="5415425"/>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10</a:t>
              </a:r>
            </a:p>
          </p:txBody>
        </p:sp>
        <p:sp>
          <p:nvSpPr>
            <p:cNvPr id="16" name="TextBox 15">
              <a:extLst>
                <a:ext uri="{FF2B5EF4-FFF2-40B4-BE49-F238E27FC236}">
                  <a16:creationId xmlns:a16="http://schemas.microsoft.com/office/drawing/2014/main" id="{C207FEEE-7EFE-AC2E-AE80-7B49403BB170}"/>
                </a:ext>
              </a:extLst>
            </p:cNvPr>
            <p:cNvSpPr txBox="1"/>
            <p:nvPr/>
          </p:nvSpPr>
          <p:spPr>
            <a:xfrm>
              <a:off x="5737286" y="6382045"/>
              <a:ext cx="1201783" cy="523220"/>
            </a:xfrm>
            <a:prstGeom prst="rect">
              <a:avLst/>
            </a:prstGeom>
            <a:noFill/>
          </p:spPr>
          <p:txBody>
            <a:bodyPr wrap="square" rtlCol="0">
              <a:spAutoFit/>
            </a:bodyPr>
            <a:lstStyle/>
            <a:p>
              <a:pPr algn="ctr"/>
              <a:r>
                <a:rPr lang="en-US" sz="2800" b="1" dirty="0">
                  <a:solidFill>
                    <a:schemeClr val="bg1"/>
                  </a:solidFill>
                  <a:latin typeface="Lucida Console" panose="020B0609040504020204" pitchFamily="49" charset="0"/>
                </a:rPr>
                <a:t>head</a:t>
              </a:r>
            </a:p>
          </p:txBody>
        </p:sp>
        <p:cxnSp>
          <p:nvCxnSpPr>
            <p:cNvPr id="17" name="Connector: Elbow 16">
              <a:extLst>
                <a:ext uri="{FF2B5EF4-FFF2-40B4-BE49-F238E27FC236}">
                  <a16:creationId xmlns:a16="http://schemas.microsoft.com/office/drawing/2014/main" id="{6A79EF99-8272-46D2-4A83-AA884DE4628C}"/>
                </a:ext>
              </a:extLst>
            </p:cNvPr>
            <p:cNvCxnSpPr>
              <a:cxnSpLocks/>
              <a:stCxn id="16" idx="0"/>
            </p:cNvCxnSpPr>
            <p:nvPr/>
          </p:nvCxnSpPr>
          <p:spPr>
            <a:xfrm rot="5400000" flipH="1" flipV="1">
              <a:off x="6225278" y="5809179"/>
              <a:ext cx="685766" cy="459967"/>
            </a:xfrm>
            <a:prstGeom prst="bentConnector2">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F924723-36BF-8D5D-9354-20249E6FFAC3}"/>
                </a:ext>
              </a:extLst>
            </p:cNvPr>
            <p:cNvCxnSpPr>
              <a:stCxn id="13" idx="3"/>
              <a:endCxn id="14" idx="1"/>
            </p:cNvCxnSpPr>
            <p:nvPr/>
          </p:nvCxnSpPr>
          <p:spPr>
            <a:xfrm flipV="1">
              <a:off x="8699864" y="5696278"/>
              <a:ext cx="575559" cy="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92288D-8567-C2D0-288F-F1F7B12CA6A8}"/>
                </a:ext>
              </a:extLst>
            </p:cNvPr>
            <p:cNvCxnSpPr>
              <a:cxnSpLocks/>
              <a:endCxn id="15" idx="1"/>
            </p:cNvCxnSpPr>
            <p:nvPr/>
          </p:nvCxnSpPr>
          <p:spPr>
            <a:xfrm>
              <a:off x="9915503" y="5696277"/>
              <a:ext cx="575559" cy="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DCECF37-C68D-CAC7-100B-9FB66B6DFC1E}"/>
                </a:ext>
              </a:extLst>
            </p:cNvPr>
            <p:cNvGrpSpPr/>
            <p:nvPr/>
          </p:nvGrpSpPr>
          <p:grpSpPr>
            <a:xfrm>
              <a:off x="11131142" y="5525203"/>
              <a:ext cx="575559" cy="342147"/>
              <a:chOff x="11131141" y="5478611"/>
              <a:chExt cx="575559" cy="342147"/>
            </a:xfrm>
          </p:grpSpPr>
          <p:cxnSp>
            <p:nvCxnSpPr>
              <p:cNvPr id="23" name="Straight Arrow Connector 22">
                <a:extLst>
                  <a:ext uri="{FF2B5EF4-FFF2-40B4-BE49-F238E27FC236}">
                    <a16:creationId xmlns:a16="http://schemas.microsoft.com/office/drawing/2014/main" id="{9A2F3480-DE74-CA27-B64B-EEA295071116}"/>
                  </a:ext>
                </a:extLst>
              </p:cNvPr>
              <p:cNvCxnSpPr>
                <a:cxnSpLocks/>
              </p:cNvCxnSpPr>
              <p:nvPr/>
            </p:nvCxnSpPr>
            <p:spPr>
              <a:xfrm>
                <a:off x="11131141" y="5649685"/>
                <a:ext cx="575559" cy="0"/>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5F431F-C4E8-6E4E-1688-D262F4975A93}"/>
                  </a:ext>
                </a:extLst>
              </p:cNvPr>
              <p:cNvCxnSpPr>
                <a:cxnSpLocks/>
              </p:cNvCxnSpPr>
              <p:nvPr/>
            </p:nvCxnSpPr>
            <p:spPr>
              <a:xfrm flipV="1">
                <a:off x="11706700" y="5478611"/>
                <a:ext cx="0" cy="342147"/>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1EE587-3851-ABC5-BD0C-B0B1A377DFFD}"/>
                  </a:ext>
                </a:extLst>
              </p:cNvPr>
              <p:cNvCxnSpPr>
                <a:cxnSpLocks/>
              </p:cNvCxnSpPr>
              <p:nvPr/>
            </p:nvCxnSpPr>
            <p:spPr>
              <a:xfrm flipV="1">
                <a:off x="11594483" y="5478611"/>
                <a:ext cx="0" cy="342147"/>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397B467C-46A7-47A1-F911-DF2F7DAB0750}"/>
                </a:ext>
              </a:extLst>
            </p:cNvPr>
            <p:cNvSpPr/>
            <p:nvPr/>
          </p:nvSpPr>
          <p:spPr>
            <a:xfrm>
              <a:off x="6844145" y="5421036"/>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1</a:t>
              </a:r>
            </a:p>
          </p:txBody>
        </p:sp>
        <p:cxnSp>
          <p:nvCxnSpPr>
            <p:cNvPr id="22" name="Straight Arrow Connector 21">
              <a:extLst>
                <a:ext uri="{FF2B5EF4-FFF2-40B4-BE49-F238E27FC236}">
                  <a16:creationId xmlns:a16="http://schemas.microsoft.com/office/drawing/2014/main" id="{CE935EEC-F1C0-4A32-10A0-D4B5C2A958AE}"/>
                </a:ext>
              </a:extLst>
            </p:cNvPr>
            <p:cNvCxnSpPr>
              <a:stCxn id="21" idx="3"/>
            </p:cNvCxnSpPr>
            <p:nvPr/>
          </p:nvCxnSpPr>
          <p:spPr>
            <a:xfrm flipV="1">
              <a:off x="7484225" y="5701887"/>
              <a:ext cx="575559" cy="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0F41915E-DA4C-4514-BBE4-61DAA06D9E52}"/>
              </a:ext>
            </a:extLst>
          </p:cNvPr>
          <p:cNvPicPr>
            <a:picLocks noChangeAspect="1"/>
          </p:cNvPicPr>
          <p:nvPr/>
        </p:nvPicPr>
        <p:blipFill>
          <a:blip r:embed="rId3"/>
          <a:stretch>
            <a:fillRect/>
          </a:stretch>
        </p:blipFill>
        <p:spPr>
          <a:xfrm>
            <a:off x="6965884" y="4865240"/>
            <a:ext cx="396602" cy="490795"/>
          </a:xfrm>
          <a:prstGeom prst="rect">
            <a:avLst/>
          </a:prstGeom>
        </p:spPr>
      </p:pic>
      <p:pic>
        <p:nvPicPr>
          <p:cNvPr id="27" name="Picture 26">
            <a:extLst>
              <a:ext uri="{FF2B5EF4-FFF2-40B4-BE49-F238E27FC236}">
                <a16:creationId xmlns:a16="http://schemas.microsoft.com/office/drawing/2014/main" id="{55DAF80F-A868-4E1E-9747-10A741BF8CB3}"/>
              </a:ext>
            </a:extLst>
          </p:cNvPr>
          <p:cNvPicPr>
            <a:picLocks noChangeAspect="1"/>
          </p:cNvPicPr>
          <p:nvPr/>
        </p:nvPicPr>
        <p:blipFill>
          <a:blip r:embed="rId4"/>
          <a:stretch>
            <a:fillRect/>
          </a:stretch>
        </p:blipFill>
        <p:spPr>
          <a:xfrm>
            <a:off x="6966143" y="4884481"/>
            <a:ext cx="381053" cy="471554"/>
          </a:xfrm>
          <a:prstGeom prst="rect">
            <a:avLst/>
          </a:prstGeom>
        </p:spPr>
      </p:pic>
      <p:pic>
        <p:nvPicPr>
          <p:cNvPr id="28" name="Picture 27">
            <a:extLst>
              <a:ext uri="{FF2B5EF4-FFF2-40B4-BE49-F238E27FC236}">
                <a16:creationId xmlns:a16="http://schemas.microsoft.com/office/drawing/2014/main" id="{DCE579BA-5FC5-C9CC-1B7B-542CB085CD4D}"/>
              </a:ext>
            </a:extLst>
          </p:cNvPr>
          <p:cNvPicPr>
            <a:picLocks noChangeAspect="1"/>
          </p:cNvPicPr>
          <p:nvPr/>
        </p:nvPicPr>
        <p:blipFill>
          <a:blip r:embed="rId4"/>
          <a:stretch>
            <a:fillRect/>
          </a:stretch>
        </p:blipFill>
        <p:spPr>
          <a:xfrm>
            <a:off x="8181774" y="4884481"/>
            <a:ext cx="381053" cy="471554"/>
          </a:xfrm>
          <a:prstGeom prst="rect">
            <a:avLst/>
          </a:prstGeom>
        </p:spPr>
      </p:pic>
      <p:sp>
        <p:nvSpPr>
          <p:cNvPr id="29" name="Speech Bubble: Rectangle with Corners Rounded 28">
            <a:extLst>
              <a:ext uri="{FF2B5EF4-FFF2-40B4-BE49-F238E27FC236}">
                <a16:creationId xmlns:a16="http://schemas.microsoft.com/office/drawing/2014/main" id="{8D553D1B-A1C4-6B35-D4BB-C0AE4116E346}"/>
              </a:ext>
            </a:extLst>
          </p:cNvPr>
          <p:cNvSpPr/>
          <p:nvPr/>
        </p:nvSpPr>
        <p:spPr>
          <a:xfrm>
            <a:off x="7068115" y="4060814"/>
            <a:ext cx="2846380" cy="421555"/>
          </a:xfrm>
          <a:prstGeom prst="wedgeRoundRectCallout">
            <a:avLst>
              <a:gd name="adj1" fmla="val 57507"/>
              <a:gd name="adj2" fmla="val -36537"/>
              <a:gd name="adj3" fmla="val 166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panose="020B0502040204020203" pitchFamily="34" charset="0"/>
                <a:cs typeface="Segoe UI" panose="020B0502040204020203" pitchFamily="34" charset="0"/>
              </a:rPr>
              <a:t>Found node to delete! Let’s do</a:t>
            </a:r>
          </a:p>
          <a:p>
            <a:pPr algn="ctr"/>
            <a:r>
              <a:rPr lang="en-US" sz="1150" b="1" dirty="0" err="1">
                <a:latin typeface="Lucida Console" panose="020B0609040504020204" pitchFamily="49" charset="0"/>
                <a:cs typeface="Segoe UI" panose="020B0502040204020203" pitchFamily="34" charset="0"/>
              </a:rPr>
              <a:t>prev</a:t>
            </a:r>
            <a:r>
              <a:rPr lang="en-US" sz="1150" b="1" dirty="0">
                <a:latin typeface="Lucida Console" panose="020B0609040504020204" pitchFamily="49" charset="0"/>
                <a:cs typeface="Segoe UI" panose="020B0502040204020203" pitchFamily="34" charset="0"/>
              </a:rPr>
              <a:t>-&gt;next = </a:t>
            </a:r>
            <a:r>
              <a:rPr lang="en-US" sz="1150" b="1" dirty="0" err="1">
                <a:latin typeface="Lucida Console" panose="020B0609040504020204" pitchFamily="49" charset="0"/>
                <a:cs typeface="Segoe UI" panose="020B0502040204020203" pitchFamily="34" charset="0"/>
              </a:rPr>
              <a:t>curr</a:t>
            </a:r>
            <a:r>
              <a:rPr lang="en-US" sz="1150" b="1" dirty="0">
                <a:latin typeface="Lucida Console" panose="020B0609040504020204" pitchFamily="49" charset="0"/>
                <a:cs typeface="Segoe UI" panose="020B0502040204020203" pitchFamily="34" charset="0"/>
              </a:rPr>
              <a:t>-&gt;next.</a:t>
            </a:r>
          </a:p>
        </p:txBody>
      </p:sp>
      <p:sp>
        <p:nvSpPr>
          <p:cNvPr id="30" name="Speech Bubble: Rectangle with Corners Rounded 29">
            <a:extLst>
              <a:ext uri="{FF2B5EF4-FFF2-40B4-BE49-F238E27FC236}">
                <a16:creationId xmlns:a16="http://schemas.microsoft.com/office/drawing/2014/main" id="{2E441727-6E6C-A2C1-77B9-8BA248E79875}"/>
              </a:ext>
            </a:extLst>
          </p:cNvPr>
          <p:cNvSpPr/>
          <p:nvPr/>
        </p:nvSpPr>
        <p:spPr>
          <a:xfrm>
            <a:off x="1954791" y="4060814"/>
            <a:ext cx="2846380" cy="684477"/>
          </a:xfrm>
          <a:prstGeom prst="wedgeRoundRectCallout">
            <a:avLst>
              <a:gd name="adj1" fmla="val 57507"/>
              <a:gd name="adj2" fmla="val -36537"/>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I have the lock for 1, but cannot get the lock for 3 until Thread 2 releases it!</a:t>
            </a:r>
            <a:endParaRPr lang="en-US" sz="1150" b="1" dirty="0">
              <a:solidFill>
                <a:schemeClr val="tx1"/>
              </a:solidFill>
              <a:latin typeface="Lucida Console" panose="020B0609040504020204" pitchFamily="49" charset="0"/>
              <a:cs typeface="Segoe UI" panose="020B0502040204020203" pitchFamily="34" charset="0"/>
            </a:endParaRPr>
          </a:p>
        </p:txBody>
      </p:sp>
      <p:pic>
        <p:nvPicPr>
          <p:cNvPr id="31" name="Picture 30">
            <a:extLst>
              <a:ext uri="{FF2B5EF4-FFF2-40B4-BE49-F238E27FC236}">
                <a16:creationId xmlns:a16="http://schemas.microsoft.com/office/drawing/2014/main" id="{94819456-146F-66E5-B9B3-30C898D609E1}"/>
              </a:ext>
            </a:extLst>
          </p:cNvPr>
          <p:cNvPicPr>
            <a:picLocks noChangeAspect="1"/>
          </p:cNvPicPr>
          <p:nvPr/>
        </p:nvPicPr>
        <p:blipFill>
          <a:blip r:embed="rId4"/>
          <a:stretch>
            <a:fillRect/>
          </a:stretch>
        </p:blipFill>
        <p:spPr>
          <a:xfrm>
            <a:off x="9382115" y="4886862"/>
            <a:ext cx="381053" cy="471554"/>
          </a:xfrm>
          <a:prstGeom prst="rect">
            <a:avLst/>
          </a:prstGeom>
        </p:spPr>
      </p:pic>
    </p:spTree>
    <p:extLst>
      <p:ext uri="{BB962C8B-B14F-4D97-AF65-F5344CB8AC3E}">
        <p14:creationId xmlns:p14="http://schemas.microsoft.com/office/powerpoint/2010/main" val="4163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32" presetClass="emph" presetSubtype="0" fill="hold" grpId="1" nodeType="withEffect">
                                  <p:stCondLst>
                                    <p:cond delay="0"/>
                                  </p:stCondLst>
                                  <p:childTnLst>
                                    <p:animRot by="120000">
                                      <p:cBhvr>
                                        <p:cTn id="41" dur="100" fill="hold">
                                          <p:stCondLst>
                                            <p:cond delay="0"/>
                                          </p:stCondLst>
                                        </p:cTn>
                                        <p:tgtEl>
                                          <p:spTgt spid="29"/>
                                        </p:tgtEl>
                                        <p:attrNameLst>
                                          <p:attrName>r</p:attrName>
                                        </p:attrNameLst>
                                      </p:cBhvr>
                                    </p:animRot>
                                    <p:animRot by="-240000">
                                      <p:cBhvr>
                                        <p:cTn id="42" dur="200" fill="hold">
                                          <p:stCondLst>
                                            <p:cond delay="200"/>
                                          </p:stCondLst>
                                        </p:cTn>
                                        <p:tgtEl>
                                          <p:spTgt spid="29"/>
                                        </p:tgtEl>
                                        <p:attrNameLst>
                                          <p:attrName>r</p:attrName>
                                        </p:attrNameLst>
                                      </p:cBhvr>
                                    </p:animRot>
                                    <p:animRot by="240000">
                                      <p:cBhvr>
                                        <p:cTn id="43" dur="200" fill="hold">
                                          <p:stCondLst>
                                            <p:cond delay="400"/>
                                          </p:stCondLst>
                                        </p:cTn>
                                        <p:tgtEl>
                                          <p:spTgt spid="29"/>
                                        </p:tgtEl>
                                        <p:attrNameLst>
                                          <p:attrName>r</p:attrName>
                                        </p:attrNameLst>
                                      </p:cBhvr>
                                    </p:animRot>
                                    <p:animRot by="-240000">
                                      <p:cBhvr>
                                        <p:cTn id="44" dur="200" fill="hold">
                                          <p:stCondLst>
                                            <p:cond delay="600"/>
                                          </p:stCondLst>
                                        </p:cTn>
                                        <p:tgtEl>
                                          <p:spTgt spid="29"/>
                                        </p:tgtEl>
                                        <p:attrNameLst>
                                          <p:attrName>r</p:attrName>
                                        </p:attrNameLst>
                                      </p:cBhvr>
                                    </p:animRot>
                                    <p:animRot by="120000">
                                      <p:cBhvr>
                                        <p:cTn id="45" dur="200" fill="hold">
                                          <p:stCondLst>
                                            <p:cond delay="800"/>
                                          </p:stCondLst>
                                        </p:cTn>
                                        <p:tgtEl>
                                          <p:spTgt spid="29"/>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32" presetClass="emph" presetSubtype="0" fill="hold" grpId="1" nodeType="withEffect">
                                  <p:stCondLst>
                                    <p:cond delay="0"/>
                                  </p:stCondLst>
                                  <p:childTnLst>
                                    <p:animRot by="120000">
                                      <p:cBhvr>
                                        <p:cTn id="57" dur="100" fill="hold">
                                          <p:stCondLst>
                                            <p:cond delay="0"/>
                                          </p:stCondLst>
                                        </p:cTn>
                                        <p:tgtEl>
                                          <p:spTgt spid="30"/>
                                        </p:tgtEl>
                                        <p:attrNameLst>
                                          <p:attrName>r</p:attrName>
                                        </p:attrNameLst>
                                      </p:cBhvr>
                                    </p:animRot>
                                    <p:animRot by="-240000">
                                      <p:cBhvr>
                                        <p:cTn id="58" dur="200" fill="hold">
                                          <p:stCondLst>
                                            <p:cond delay="200"/>
                                          </p:stCondLst>
                                        </p:cTn>
                                        <p:tgtEl>
                                          <p:spTgt spid="30"/>
                                        </p:tgtEl>
                                        <p:attrNameLst>
                                          <p:attrName>r</p:attrName>
                                        </p:attrNameLst>
                                      </p:cBhvr>
                                    </p:animRot>
                                    <p:animRot by="240000">
                                      <p:cBhvr>
                                        <p:cTn id="59" dur="200" fill="hold">
                                          <p:stCondLst>
                                            <p:cond delay="400"/>
                                          </p:stCondLst>
                                        </p:cTn>
                                        <p:tgtEl>
                                          <p:spTgt spid="30"/>
                                        </p:tgtEl>
                                        <p:attrNameLst>
                                          <p:attrName>r</p:attrName>
                                        </p:attrNameLst>
                                      </p:cBhvr>
                                    </p:animRot>
                                    <p:animRot by="-240000">
                                      <p:cBhvr>
                                        <p:cTn id="60" dur="200" fill="hold">
                                          <p:stCondLst>
                                            <p:cond delay="600"/>
                                          </p:stCondLst>
                                        </p:cTn>
                                        <p:tgtEl>
                                          <p:spTgt spid="30"/>
                                        </p:tgtEl>
                                        <p:attrNameLst>
                                          <p:attrName>r</p:attrName>
                                        </p:attrNameLst>
                                      </p:cBhvr>
                                    </p:animRot>
                                    <p:animRot by="120000">
                                      <p:cBhvr>
                                        <p:cTn id="61"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29" grpId="1" animBg="1"/>
      <p:bldP spid="30" grpId="0" animBg="1"/>
      <p:bldP spid="3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4A94-B400-DBE6-2DEB-5CF3088F8831}"/>
              </a:ext>
            </a:extLst>
          </p:cNvPr>
          <p:cNvSpPr>
            <a:spLocks noGrp="1"/>
          </p:cNvSpPr>
          <p:nvPr>
            <p:ph type="title"/>
          </p:nvPr>
        </p:nvSpPr>
        <p:spPr>
          <a:xfrm>
            <a:off x="1" y="0"/>
            <a:ext cx="7209100" cy="711321"/>
          </a:xfrm>
        </p:spPr>
        <p:txBody>
          <a:bodyPr/>
          <a:lstStyle/>
          <a:p>
            <a:r>
              <a:rPr lang="en-US" dirty="0"/>
              <a:t>Locking Granularity</a:t>
            </a:r>
          </a:p>
        </p:txBody>
      </p:sp>
      <p:sp>
        <p:nvSpPr>
          <p:cNvPr id="4" name="Rectangle 3">
            <a:extLst>
              <a:ext uri="{FF2B5EF4-FFF2-40B4-BE49-F238E27FC236}">
                <a16:creationId xmlns:a16="http://schemas.microsoft.com/office/drawing/2014/main" id="{5453EE4B-5629-E63F-E81A-F37114374710}"/>
              </a:ext>
            </a:extLst>
          </p:cNvPr>
          <p:cNvSpPr/>
          <p:nvPr/>
        </p:nvSpPr>
        <p:spPr>
          <a:xfrm>
            <a:off x="0" y="3952386"/>
            <a:ext cx="12192000" cy="29056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9FBEA34-A77F-A721-1491-22F067896982}"/>
              </a:ext>
            </a:extLst>
          </p:cNvPr>
          <p:cNvGrpSpPr/>
          <p:nvPr/>
        </p:nvGrpSpPr>
        <p:grpSpPr>
          <a:xfrm>
            <a:off x="4694439" y="3894148"/>
            <a:ext cx="2373676" cy="851143"/>
            <a:chOff x="6741157" y="3904738"/>
            <a:chExt cx="2373676" cy="851143"/>
          </a:xfrm>
        </p:grpSpPr>
        <p:sp>
          <p:nvSpPr>
            <p:cNvPr id="6" name="TextBox 5">
              <a:extLst>
                <a:ext uri="{FF2B5EF4-FFF2-40B4-BE49-F238E27FC236}">
                  <a16:creationId xmlns:a16="http://schemas.microsoft.com/office/drawing/2014/main" id="{1F69F659-4190-2149-9E8F-D5EEDD63E002}"/>
                </a:ext>
              </a:extLst>
            </p:cNvPr>
            <p:cNvSpPr txBox="1"/>
            <p:nvPr/>
          </p:nvSpPr>
          <p:spPr>
            <a:xfrm>
              <a:off x="6741157" y="3904738"/>
              <a:ext cx="2373676" cy="523220"/>
            </a:xfrm>
            <a:prstGeom prst="rect">
              <a:avLst/>
            </a:prstGeom>
            <a:noFill/>
          </p:spPr>
          <p:txBody>
            <a:bodyPr wrap="square" rtlCol="0">
              <a:spAutoFit/>
            </a:bodyPr>
            <a:lstStyle/>
            <a:p>
              <a:pPr algn="ctr"/>
              <a:r>
                <a:rPr lang="en-US" sz="2800" b="1" u="sng" dirty="0">
                  <a:solidFill>
                    <a:srgbClr val="FFFF00"/>
                  </a:solidFill>
                  <a:latin typeface="Lucida Console" panose="020B0609040504020204" pitchFamily="49" charset="0"/>
                </a:rPr>
                <a:t>Thread 1</a:t>
              </a:r>
            </a:p>
          </p:txBody>
        </p:sp>
        <p:sp>
          <p:nvSpPr>
            <p:cNvPr id="8" name="TextBox 7">
              <a:extLst>
                <a:ext uri="{FF2B5EF4-FFF2-40B4-BE49-F238E27FC236}">
                  <a16:creationId xmlns:a16="http://schemas.microsoft.com/office/drawing/2014/main" id="{6B2EC79F-5C06-5C40-5A1F-C2F3A5459914}"/>
                </a:ext>
              </a:extLst>
            </p:cNvPr>
            <p:cNvSpPr txBox="1"/>
            <p:nvPr/>
          </p:nvSpPr>
          <p:spPr>
            <a:xfrm>
              <a:off x="6815540" y="4294216"/>
              <a:ext cx="1965462" cy="461665"/>
            </a:xfrm>
            <a:prstGeom prst="rect">
              <a:avLst/>
            </a:prstGeom>
            <a:noFill/>
          </p:spPr>
          <p:txBody>
            <a:bodyPr wrap="square" rtlCol="0">
              <a:spAutoFit/>
            </a:bodyPr>
            <a:lstStyle/>
            <a:p>
              <a:pPr algn="ctr"/>
              <a:r>
                <a:rPr lang="en-US" sz="2400" b="1" dirty="0">
                  <a:solidFill>
                    <a:srgbClr val="FFFF00"/>
                  </a:solidFill>
                  <a:latin typeface="Lucida Console" panose="020B0609040504020204" pitchFamily="49" charset="0"/>
                </a:rPr>
                <a:t>Remove 3</a:t>
              </a:r>
            </a:p>
          </p:txBody>
        </p:sp>
      </p:grpSp>
      <p:grpSp>
        <p:nvGrpSpPr>
          <p:cNvPr id="9" name="Group 8">
            <a:extLst>
              <a:ext uri="{FF2B5EF4-FFF2-40B4-BE49-F238E27FC236}">
                <a16:creationId xmlns:a16="http://schemas.microsoft.com/office/drawing/2014/main" id="{BFA47876-1BA7-1DE9-DCEB-297CE30B185D}"/>
              </a:ext>
            </a:extLst>
          </p:cNvPr>
          <p:cNvGrpSpPr/>
          <p:nvPr/>
        </p:nvGrpSpPr>
        <p:grpSpPr>
          <a:xfrm>
            <a:off x="9807763" y="3895113"/>
            <a:ext cx="2373676" cy="851143"/>
            <a:chOff x="10002479" y="3903194"/>
            <a:chExt cx="2373676" cy="851143"/>
          </a:xfrm>
        </p:grpSpPr>
        <p:sp>
          <p:nvSpPr>
            <p:cNvPr id="10" name="TextBox 9">
              <a:extLst>
                <a:ext uri="{FF2B5EF4-FFF2-40B4-BE49-F238E27FC236}">
                  <a16:creationId xmlns:a16="http://schemas.microsoft.com/office/drawing/2014/main" id="{B66BEB9C-B0F9-5059-BD29-54AD86728AF8}"/>
                </a:ext>
              </a:extLst>
            </p:cNvPr>
            <p:cNvSpPr txBox="1"/>
            <p:nvPr/>
          </p:nvSpPr>
          <p:spPr>
            <a:xfrm>
              <a:off x="10002479" y="3903194"/>
              <a:ext cx="2373676" cy="523220"/>
            </a:xfrm>
            <a:prstGeom prst="rect">
              <a:avLst/>
            </a:prstGeom>
            <a:noFill/>
          </p:spPr>
          <p:txBody>
            <a:bodyPr wrap="square" rtlCol="0">
              <a:spAutoFit/>
            </a:bodyPr>
            <a:lstStyle/>
            <a:p>
              <a:pPr algn="ctr"/>
              <a:r>
                <a:rPr lang="en-US" sz="2800" b="1" u="sng" dirty="0">
                  <a:solidFill>
                    <a:srgbClr val="FF0000"/>
                  </a:solidFill>
                  <a:latin typeface="Lucida Console" panose="020B0609040504020204" pitchFamily="49" charset="0"/>
                </a:rPr>
                <a:t>Thread 2</a:t>
              </a:r>
            </a:p>
          </p:txBody>
        </p:sp>
        <p:sp>
          <p:nvSpPr>
            <p:cNvPr id="11" name="TextBox 10">
              <a:extLst>
                <a:ext uri="{FF2B5EF4-FFF2-40B4-BE49-F238E27FC236}">
                  <a16:creationId xmlns:a16="http://schemas.microsoft.com/office/drawing/2014/main" id="{370F565E-1F4F-7D93-C517-4B58D8EFEAA8}"/>
                </a:ext>
              </a:extLst>
            </p:cNvPr>
            <p:cNvSpPr txBox="1"/>
            <p:nvPr/>
          </p:nvSpPr>
          <p:spPr>
            <a:xfrm>
              <a:off x="10367553" y="4292672"/>
              <a:ext cx="1965462" cy="461665"/>
            </a:xfrm>
            <a:prstGeom prst="rect">
              <a:avLst/>
            </a:prstGeom>
            <a:noFill/>
          </p:spPr>
          <p:txBody>
            <a:bodyPr wrap="square" rtlCol="0">
              <a:spAutoFit/>
            </a:bodyPr>
            <a:lstStyle/>
            <a:p>
              <a:pPr algn="ctr"/>
              <a:r>
                <a:rPr lang="en-US" sz="2400" b="1" dirty="0">
                  <a:solidFill>
                    <a:srgbClr val="FF0000"/>
                  </a:solidFill>
                  <a:latin typeface="Lucida Console" panose="020B0609040504020204" pitchFamily="49" charset="0"/>
                </a:rPr>
                <a:t>Remove 5</a:t>
              </a:r>
            </a:p>
          </p:txBody>
        </p:sp>
      </p:grpSp>
      <p:sp>
        <p:nvSpPr>
          <p:cNvPr id="13" name="Rectangle 12">
            <a:extLst>
              <a:ext uri="{FF2B5EF4-FFF2-40B4-BE49-F238E27FC236}">
                <a16:creationId xmlns:a16="http://schemas.microsoft.com/office/drawing/2014/main" id="{142AF66C-F0E6-C412-D3A0-5AA756E69922}"/>
              </a:ext>
            </a:extLst>
          </p:cNvPr>
          <p:cNvSpPr/>
          <p:nvPr/>
        </p:nvSpPr>
        <p:spPr>
          <a:xfrm>
            <a:off x="8059784" y="5415427"/>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3</a:t>
            </a:r>
          </a:p>
        </p:txBody>
      </p:sp>
      <p:sp>
        <p:nvSpPr>
          <p:cNvPr id="15" name="Rectangle 14">
            <a:extLst>
              <a:ext uri="{FF2B5EF4-FFF2-40B4-BE49-F238E27FC236}">
                <a16:creationId xmlns:a16="http://schemas.microsoft.com/office/drawing/2014/main" id="{ADDD1FFA-8267-C2FF-4A3F-B922AE07A49D}"/>
              </a:ext>
            </a:extLst>
          </p:cNvPr>
          <p:cNvSpPr/>
          <p:nvPr/>
        </p:nvSpPr>
        <p:spPr>
          <a:xfrm>
            <a:off x="10491062" y="5415425"/>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10</a:t>
            </a:r>
          </a:p>
        </p:txBody>
      </p:sp>
      <p:sp>
        <p:nvSpPr>
          <p:cNvPr id="16" name="TextBox 15">
            <a:extLst>
              <a:ext uri="{FF2B5EF4-FFF2-40B4-BE49-F238E27FC236}">
                <a16:creationId xmlns:a16="http://schemas.microsoft.com/office/drawing/2014/main" id="{C207FEEE-7EFE-AC2E-AE80-7B49403BB170}"/>
              </a:ext>
            </a:extLst>
          </p:cNvPr>
          <p:cNvSpPr txBox="1"/>
          <p:nvPr/>
        </p:nvSpPr>
        <p:spPr>
          <a:xfrm>
            <a:off x="5737286" y="6382045"/>
            <a:ext cx="1201783" cy="523220"/>
          </a:xfrm>
          <a:prstGeom prst="rect">
            <a:avLst/>
          </a:prstGeom>
          <a:noFill/>
        </p:spPr>
        <p:txBody>
          <a:bodyPr wrap="square" rtlCol="0">
            <a:spAutoFit/>
          </a:bodyPr>
          <a:lstStyle/>
          <a:p>
            <a:pPr algn="ctr"/>
            <a:r>
              <a:rPr lang="en-US" sz="2800" b="1" dirty="0">
                <a:solidFill>
                  <a:schemeClr val="bg1"/>
                </a:solidFill>
                <a:latin typeface="Lucida Console" panose="020B0609040504020204" pitchFamily="49" charset="0"/>
              </a:rPr>
              <a:t>head</a:t>
            </a:r>
          </a:p>
        </p:txBody>
      </p:sp>
      <p:cxnSp>
        <p:nvCxnSpPr>
          <p:cNvPr id="17" name="Connector: Elbow 16">
            <a:extLst>
              <a:ext uri="{FF2B5EF4-FFF2-40B4-BE49-F238E27FC236}">
                <a16:creationId xmlns:a16="http://schemas.microsoft.com/office/drawing/2014/main" id="{6A79EF99-8272-46D2-4A83-AA884DE4628C}"/>
              </a:ext>
            </a:extLst>
          </p:cNvPr>
          <p:cNvCxnSpPr>
            <a:cxnSpLocks/>
            <a:stCxn id="16" idx="0"/>
          </p:cNvCxnSpPr>
          <p:nvPr/>
        </p:nvCxnSpPr>
        <p:spPr>
          <a:xfrm rot="5400000" flipH="1" flipV="1">
            <a:off x="6225278" y="5809179"/>
            <a:ext cx="685766" cy="459967"/>
          </a:xfrm>
          <a:prstGeom prst="bentConnector2">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F924723-36BF-8D5D-9354-20249E6FFAC3}"/>
              </a:ext>
            </a:extLst>
          </p:cNvPr>
          <p:cNvCxnSpPr>
            <a:cxnSpLocks/>
            <a:stCxn id="13" idx="3"/>
          </p:cNvCxnSpPr>
          <p:nvPr/>
        </p:nvCxnSpPr>
        <p:spPr>
          <a:xfrm flipV="1">
            <a:off x="8699864" y="5696278"/>
            <a:ext cx="575559" cy="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92288D-8567-C2D0-288F-F1F7B12CA6A8}"/>
              </a:ext>
            </a:extLst>
          </p:cNvPr>
          <p:cNvCxnSpPr>
            <a:cxnSpLocks/>
            <a:endCxn id="15" idx="1"/>
          </p:cNvCxnSpPr>
          <p:nvPr/>
        </p:nvCxnSpPr>
        <p:spPr>
          <a:xfrm>
            <a:off x="9915503" y="5696277"/>
            <a:ext cx="575559" cy="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DCECF37-C68D-CAC7-100B-9FB66B6DFC1E}"/>
              </a:ext>
            </a:extLst>
          </p:cNvPr>
          <p:cNvGrpSpPr/>
          <p:nvPr/>
        </p:nvGrpSpPr>
        <p:grpSpPr>
          <a:xfrm>
            <a:off x="11131142" y="5525203"/>
            <a:ext cx="575559" cy="342147"/>
            <a:chOff x="11131141" y="5478611"/>
            <a:chExt cx="575559" cy="342147"/>
          </a:xfrm>
        </p:grpSpPr>
        <p:cxnSp>
          <p:nvCxnSpPr>
            <p:cNvPr id="23" name="Straight Arrow Connector 22">
              <a:extLst>
                <a:ext uri="{FF2B5EF4-FFF2-40B4-BE49-F238E27FC236}">
                  <a16:creationId xmlns:a16="http://schemas.microsoft.com/office/drawing/2014/main" id="{9A2F3480-DE74-CA27-B64B-EEA295071116}"/>
                </a:ext>
              </a:extLst>
            </p:cNvPr>
            <p:cNvCxnSpPr>
              <a:cxnSpLocks/>
            </p:cNvCxnSpPr>
            <p:nvPr/>
          </p:nvCxnSpPr>
          <p:spPr>
            <a:xfrm>
              <a:off x="11131141" y="5649685"/>
              <a:ext cx="575559" cy="0"/>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5F431F-C4E8-6E4E-1688-D262F4975A93}"/>
                </a:ext>
              </a:extLst>
            </p:cNvPr>
            <p:cNvCxnSpPr>
              <a:cxnSpLocks/>
            </p:cNvCxnSpPr>
            <p:nvPr/>
          </p:nvCxnSpPr>
          <p:spPr>
            <a:xfrm flipV="1">
              <a:off x="11706700" y="5478611"/>
              <a:ext cx="0" cy="342147"/>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1EE587-3851-ABC5-BD0C-B0B1A377DFFD}"/>
                </a:ext>
              </a:extLst>
            </p:cNvPr>
            <p:cNvCxnSpPr>
              <a:cxnSpLocks/>
            </p:cNvCxnSpPr>
            <p:nvPr/>
          </p:nvCxnSpPr>
          <p:spPr>
            <a:xfrm flipV="1">
              <a:off x="11594483" y="5478611"/>
              <a:ext cx="0" cy="342147"/>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397B467C-46A7-47A1-F911-DF2F7DAB0750}"/>
              </a:ext>
            </a:extLst>
          </p:cNvPr>
          <p:cNvSpPr/>
          <p:nvPr/>
        </p:nvSpPr>
        <p:spPr>
          <a:xfrm>
            <a:off x="6844145" y="5421036"/>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1</a:t>
            </a:r>
          </a:p>
        </p:txBody>
      </p:sp>
      <p:cxnSp>
        <p:nvCxnSpPr>
          <p:cNvPr id="22" name="Straight Arrow Connector 21">
            <a:extLst>
              <a:ext uri="{FF2B5EF4-FFF2-40B4-BE49-F238E27FC236}">
                <a16:creationId xmlns:a16="http://schemas.microsoft.com/office/drawing/2014/main" id="{CE935EEC-F1C0-4A32-10A0-D4B5C2A958AE}"/>
              </a:ext>
            </a:extLst>
          </p:cNvPr>
          <p:cNvCxnSpPr>
            <a:stCxn id="21" idx="3"/>
          </p:cNvCxnSpPr>
          <p:nvPr/>
        </p:nvCxnSpPr>
        <p:spPr>
          <a:xfrm flipV="1">
            <a:off x="7484225" y="5701887"/>
            <a:ext cx="575559" cy="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F41915E-DA4C-4514-BBE4-61DAA06D9E52}"/>
              </a:ext>
            </a:extLst>
          </p:cNvPr>
          <p:cNvPicPr>
            <a:picLocks noChangeAspect="1"/>
          </p:cNvPicPr>
          <p:nvPr/>
        </p:nvPicPr>
        <p:blipFill>
          <a:blip r:embed="rId3"/>
          <a:stretch>
            <a:fillRect/>
          </a:stretch>
        </p:blipFill>
        <p:spPr>
          <a:xfrm>
            <a:off x="6965884" y="4865240"/>
            <a:ext cx="396602" cy="490795"/>
          </a:xfrm>
          <a:prstGeom prst="rect">
            <a:avLst/>
          </a:prstGeom>
        </p:spPr>
      </p:pic>
      <p:pic>
        <p:nvPicPr>
          <p:cNvPr id="28" name="Picture 27">
            <a:extLst>
              <a:ext uri="{FF2B5EF4-FFF2-40B4-BE49-F238E27FC236}">
                <a16:creationId xmlns:a16="http://schemas.microsoft.com/office/drawing/2014/main" id="{DCE579BA-5FC5-C9CC-1B7B-542CB085CD4D}"/>
              </a:ext>
            </a:extLst>
          </p:cNvPr>
          <p:cNvPicPr>
            <a:picLocks noChangeAspect="1"/>
          </p:cNvPicPr>
          <p:nvPr/>
        </p:nvPicPr>
        <p:blipFill>
          <a:blip r:embed="rId4"/>
          <a:stretch>
            <a:fillRect/>
          </a:stretch>
        </p:blipFill>
        <p:spPr>
          <a:xfrm>
            <a:off x="8181774" y="4884481"/>
            <a:ext cx="381053" cy="471554"/>
          </a:xfrm>
          <a:prstGeom prst="rect">
            <a:avLst/>
          </a:prstGeom>
        </p:spPr>
      </p:pic>
      <p:sp>
        <p:nvSpPr>
          <p:cNvPr id="29" name="Speech Bubble: Rectangle with Corners Rounded 28">
            <a:extLst>
              <a:ext uri="{FF2B5EF4-FFF2-40B4-BE49-F238E27FC236}">
                <a16:creationId xmlns:a16="http://schemas.microsoft.com/office/drawing/2014/main" id="{8D553D1B-A1C4-6B35-D4BB-C0AE4116E346}"/>
              </a:ext>
            </a:extLst>
          </p:cNvPr>
          <p:cNvSpPr/>
          <p:nvPr/>
        </p:nvSpPr>
        <p:spPr>
          <a:xfrm>
            <a:off x="7068115" y="4060814"/>
            <a:ext cx="2846380" cy="421555"/>
          </a:xfrm>
          <a:prstGeom prst="wedgeRoundRectCallout">
            <a:avLst>
              <a:gd name="adj1" fmla="val 57507"/>
              <a:gd name="adj2" fmla="val -36537"/>
              <a:gd name="adj3" fmla="val 166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panose="020B0502040204020203" pitchFamily="34" charset="0"/>
                <a:cs typeface="Segoe UI" panose="020B0502040204020203" pitchFamily="34" charset="0"/>
              </a:rPr>
              <a:t>Found node to delete! Let’s do</a:t>
            </a:r>
          </a:p>
          <a:p>
            <a:pPr algn="ctr"/>
            <a:r>
              <a:rPr lang="en-US" sz="1150" b="1" dirty="0" err="1">
                <a:latin typeface="Lucida Console" panose="020B0609040504020204" pitchFamily="49" charset="0"/>
                <a:cs typeface="Segoe UI" panose="020B0502040204020203" pitchFamily="34" charset="0"/>
              </a:rPr>
              <a:t>prev</a:t>
            </a:r>
            <a:r>
              <a:rPr lang="en-US" sz="1150" b="1" dirty="0">
                <a:latin typeface="Lucida Console" panose="020B0609040504020204" pitchFamily="49" charset="0"/>
                <a:cs typeface="Segoe UI" panose="020B0502040204020203" pitchFamily="34" charset="0"/>
              </a:rPr>
              <a:t>-&gt;next = </a:t>
            </a:r>
            <a:r>
              <a:rPr lang="en-US" sz="1150" b="1" dirty="0" err="1">
                <a:latin typeface="Lucida Console" panose="020B0609040504020204" pitchFamily="49" charset="0"/>
                <a:cs typeface="Segoe UI" panose="020B0502040204020203" pitchFamily="34" charset="0"/>
              </a:rPr>
              <a:t>curr</a:t>
            </a:r>
            <a:r>
              <a:rPr lang="en-US" sz="1150" b="1" dirty="0">
                <a:latin typeface="Lucida Console" panose="020B0609040504020204" pitchFamily="49" charset="0"/>
                <a:cs typeface="Segoe UI" panose="020B0502040204020203" pitchFamily="34" charset="0"/>
              </a:rPr>
              <a:t>-&gt;next.</a:t>
            </a:r>
          </a:p>
        </p:txBody>
      </p:sp>
      <p:sp>
        <p:nvSpPr>
          <p:cNvPr id="30" name="Speech Bubble: Rectangle with Corners Rounded 29">
            <a:extLst>
              <a:ext uri="{FF2B5EF4-FFF2-40B4-BE49-F238E27FC236}">
                <a16:creationId xmlns:a16="http://schemas.microsoft.com/office/drawing/2014/main" id="{2E441727-6E6C-A2C1-77B9-8BA248E79875}"/>
              </a:ext>
            </a:extLst>
          </p:cNvPr>
          <p:cNvSpPr/>
          <p:nvPr/>
        </p:nvSpPr>
        <p:spPr>
          <a:xfrm>
            <a:off x="1954791" y="4060814"/>
            <a:ext cx="2846380" cy="684477"/>
          </a:xfrm>
          <a:prstGeom prst="wedgeRoundRectCallout">
            <a:avLst>
              <a:gd name="adj1" fmla="val 57507"/>
              <a:gd name="adj2" fmla="val -36537"/>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I have the lock for 1, but cannot get the lock for 3 until Thread 2 releases it!</a:t>
            </a:r>
            <a:endParaRPr lang="en-US" sz="1150" b="1" dirty="0">
              <a:solidFill>
                <a:schemeClr val="tx1"/>
              </a:solidFill>
              <a:latin typeface="Lucida Console" panose="020B0609040504020204" pitchFamily="49" charset="0"/>
              <a:cs typeface="Segoe UI" panose="020B0502040204020203" pitchFamily="34" charset="0"/>
            </a:endParaRPr>
          </a:p>
        </p:txBody>
      </p:sp>
      <p:pic>
        <p:nvPicPr>
          <p:cNvPr id="31" name="Picture 30">
            <a:extLst>
              <a:ext uri="{FF2B5EF4-FFF2-40B4-BE49-F238E27FC236}">
                <a16:creationId xmlns:a16="http://schemas.microsoft.com/office/drawing/2014/main" id="{94819456-146F-66E5-B9B3-30C898D609E1}"/>
              </a:ext>
            </a:extLst>
          </p:cNvPr>
          <p:cNvPicPr>
            <a:picLocks noChangeAspect="1"/>
          </p:cNvPicPr>
          <p:nvPr/>
        </p:nvPicPr>
        <p:blipFill>
          <a:blip r:embed="rId4"/>
          <a:stretch>
            <a:fillRect/>
          </a:stretch>
        </p:blipFill>
        <p:spPr>
          <a:xfrm>
            <a:off x="9382115" y="4886862"/>
            <a:ext cx="381053" cy="471554"/>
          </a:xfrm>
          <a:prstGeom prst="rect">
            <a:avLst/>
          </a:prstGeom>
        </p:spPr>
      </p:pic>
      <p:cxnSp>
        <p:nvCxnSpPr>
          <p:cNvPr id="3" name="Connector: Elbow 2">
            <a:extLst>
              <a:ext uri="{FF2B5EF4-FFF2-40B4-BE49-F238E27FC236}">
                <a16:creationId xmlns:a16="http://schemas.microsoft.com/office/drawing/2014/main" id="{2B38967A-3CE0-49C4-40A8-55CD8E3A50B6}"/>
              </a:ext>
            </a:extLst>
          </p:cNvPr>
          <p:cNvCxnSpPr>
            <a:cxnSpLocks/>
          </p:cNvCxnSpPr>
          <p:nvPr/>
        </p:nvCxnSpPr>
        <p:spPr>
          <a:xfrm flipV="1">
            <a:off x="8699864" y="5415425"/>
            <a:ext cx="2111238" cy="280854"/>
          </a:xfrm>
          <a:prstGeom prst="bentConnector4">
            <a:avLst>
              <a:gd name="adj1" fmla="val 9484"/>
              <a:gd name="adj2" fmla="val 251579"/>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Speech Bubble: Rectangle with Corners Rounded 31">
            <a:extLst>
              <a:ext uri="{FF2B5EF4-FFF2-40B4-BE49-F238E27FC236}">
                <a16:creationId xmlns:a16="http://schemas.microsoft.com/office/drawing/2014/main" id="{059E0366-6C0A-0AC6-290D-D2BE31D6B39E}"/>
              </a:ext>
            </a:extLst>
          </p:cNvPr>
          <p:cNvSpPr/>
          <p:nvPr/>
        </p:nvSpPr>
        <p:spPr>
          <a:xfrm>
            <a:off x="7068115" y="4475042"/>
            <a:ext cx="2846380" cy="421555"/>
          </a:xfrm>
          <a:prstGeom prst="wedgeRoundRectCallout">
            <a:avLst>
              <a:gd name="adj1" fmla="val 59134"/>
              <a:gd name="adj2" fmla="val -50266"/>
              <a:gd name="adj3" fmla="val 166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Deallocate the memory for the deleted node!</a:t>
            </a:r>
            <a:endParaRPr lang="en-US" sz="1150" b="1" dirty="0">
              <a:solidFill>
                <a:schemeClr val="bg1"/>
              </a:solidFill>
              <a:latin typeface="Lucida Console" panose="020B0609040504020204" pitchFamily="49" charset="0"/>
              <a:cs typeface="Segoe UI" panose="020B0502040204020203" pitchFamily="34" charset="0"/>
            </a:endParaRPr>
          </a:p>
        </p:txBody>
      </p:sp>
      <p:sp>
        <p:nvSpPr>
          <p:cNvPr id="33" name="Rectangle 32">
            <a:extLst>
              <a:ext uri="{FF2B5EF4-FFF2-40B4-BE49-F238E27FC236}">
                <a16:creationId xmlns:a16="http://schemas.microsoft.com/office/drawing/2014/main" id="{E6C6624F-2AD3-5318-17D3-21BF8EE5D93D}"/>
              </a:ext>
            </a:extLst>
          </p:cNvPr>
          <p:cNvSpPr/>
          <p:nvPr/>
        </p:nvSpPr>
        <p:spPr>
          <a:xfrm>
            <a:off x="9275423" y="5415426"/>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5</a:t>
            </a:r>
          </a:p>
        </p:txBody>
      </p:sp>
      <p:pic>
        <p:nvPicPr>
          <p:cNvPr id="34" name="Picture 33">
            <a:extLst>
              <a:ext uri="{FF2B5EF4-FFF2-40B4-BE49-F238E27FC236}">
                <a16:creationId xmlns:a16="http://schemas.microsoft.com/office/drawing/2014/main" id="{83DFFD0E-3399-C50F-D715-1D7A01B6DD04}"/>
              </a:ext>
            </a:extLst>
          </p:cNvPr>
          <p:cNvPicPr>
            <a:picLocks noChangeAspect="1"/>
          </p:cNvPicPr>
          <p:nvPr/>
        </p:nvPicPr>
        <p:blipFill>
          <a:blip r:embed="rId3"/>
          <a:stretch>
            <a:fillRect/>
          </a:stretch>
        </p:blipFill>
        <p:spPr>
          <a:xfrm>
            <a:off x="8173999" y="4868897"/>
            <a:ext cx="396602" cy="490795"/>
          </a:xfrm>
          <a:prstGeom prst="rect">
            <a:avLst/>
          </a:prstGeom>
        </p:spPr>
      </p:pic>
      <p:sp>
        <p:nvSpPr>
          <p:cNvPr id="35" name="Speech Bubble: Rectangle with Corners Rounded 34">
            <a:extLst>
              <a:ext uri="{FF2B5EF4-FFF2-40B4-BE49-F238E27FC236}">
                <a16:creationId xmlns:a16="http://schemas.microsoft.com/office/drawing/2014/main" id="{789EEA21-E821-3D72-8A88-E729A853E22B}"/>
              </a:ext>
            </a:extLst>
          </p:cNvPr>
          <p:cNvSpPr/>
          <p:nvPr/>
        </p:nvSpPr>
        <p:spPr>
          <a:xfrm>
            <a:off x="1943615" y="4075562"/>
            <a:ext cx="2846380" cy="421555"/>
          </a:xfrm>
          <a:prstGeom prst="wedgeRoundRectCallout">
            <a:avLst>
              <a:gd name="adj1" fmla="val 57507"/>
              <a:gd name="adj2" fmla="val -36537"/>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Found node to delete! Let’s do</a:t>
            </a:r>
          </a:p>
          <a:p>
            <a:pPr algn="ctr"/>
            <a:r>
              <a:rPr lang="en-US" sz="1150" b="1" dirty="0" err="1">
                <a:solidFill>
                  <a:schemeClr val="tx1"/>
                </a:solidFill>
                <a:latin typeface="Lucida Console" panose="020B0609040504020204" pitchFamily="49" charset="0"/>
                <a:cs typeface="Segoe UI" panose="020B0502040204020203" pitchFamily="34" charset="0"/>
              </a:rPr>
              <a:t>prev</a:t>
            </a:r>
            <a:r>
              <a:rPr lang="en-US" sz="1150" b="1" dirty="0">
                <a:solidFill>
                  <a:schemeClr val="tx1"/>
                </a:solidFill>
                <a:latin typeface="Lucida Console" panose="020B0609040504020204" pitchFamily="49" charset="0"/>
                <a:cs typeface="Segoe UI" panose="020B0502040204020203" pitchFamily="34" charset="0"/>
              </a:rPr>
              <a:t>-&gt;next = </a:t>
            </a:r>
            <a:r>
              <a:rPr lang="en-US" sz="1150" b="1" dirty="0" err="1">
                <a:solidFill>
                  <a:schemeClr val="tx1"/>
                </a:solidFill>
                <a:latin typeface="Lucida Console" panose="020B0609040504020204" pitchFamily="49" charset="0"/>
                <a:cs typeface="Segoe UI" panose="020B0502040204020203" pitchFamily="34" charset="0"/>
              </a:rPr>
              <a:t>curr</a:t>
            </a:r>
            <a:r>
              <a:rPr lang="en-US" sz="1150" b="1" dirty="0">
                <a:solidFill>
                  <a:schemeClr val="tx1"/>
                </a:solidFill>
                <a:latin typeface="Lucida Console" panose="020B0609040504020204" pitchFamily="49" charset="0"/>
                <a:cs typeface="Segoe UI" panose="020B0502040204020203" pitchFamily="34" charset="0"/>
              </a:rPr>
              <a:t>-&gt;next.</a:t>
            </a:r>
          </a:p>
        </p:txBody>
      </p:sp>
      <p:cxnSp>
        <p:nvCxnSpPr>
          <p:cNvPr id="36" name="Connector: Elbow 35">
            <a:extLst>
              <a:ext uri="{FF2B5EF4-FFF2-40B4-BE49-F238E27FC236}">
                <a16:creationId xmlns:a16="http://schemas.microsoft.com/office/drawing/2014/main" id="{13C459B5-6890-AEA7-554F-1576B4AB5BF2}"/>
              </a:ext>
            </a:extLst>
          </p:cNvPr>
          <p:cNvCxnSpPr>
            <a:cxnSpLocks/>
          </p:cNvCxnSpPr>
          <p:nvPr/>
        </p:nvCxnSpPr>
        <p:spPr>
          <a:xfrm rot="5400000" flipH="1" flipV="1">
            <a:off x="9001776" y="4140339"/>
            <a:ext cx="6197" cy="3656040"/>
          </a:xfrm>
          <a:prstGeom prst="bentConnector3">
            <a:avLst>
              <a:gd name="adj1" fmla="val -4074866"/>
            </a:avLst>
          </a:prstGeom>
          <a:ln w="381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Speech Bubble: Rectangle with Corners Rounded 37">
            <a:extLst>
              <a:ext uri="{FF2B5EF4-FFF2-40B4-BE49-F238E27FC236}">
                <a16:creationId xmlns:a16="http://schemas.microsoft.com/office/drawing/2014/main" id="{EB91793D-A482-8E6D-61E9-A26E925CAC9E}"/>
              </a:ext>
            </a:extLst>
          </p:cNvPr>
          <p:cNvSpPr/>
          <p:nvPr/>
        </p:nvSpPr>
        <p:spPr>
          <a:xfrm>
            <a:off x="1954791" y="4482369"/>
            <a:ext cx="2846380" cy="421555"/>
          </a:xfrm>
          <a:prstGeom prst="wedgeRoundRectCallout">
            <a:avLst>
              <a:gd name="adj1" fmla="val 55474"/>
              <a:gd name="adj2" fmla="val -50266"/>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Deallocate the memory for the deleted node!</a:t>
            </a:r>
            <a:endParaRPr lang="en-US" sz="1150" b="1" dirty="0">
              <a:solidFill>
                <a:schemeClr val="tx1"/>
              </a:solidFill>
              <a:latin typeface="Lucida Console" panose="020B0609040504020204" pitchFamily="49" charset="0"/>
              <a:cs typeface="Segoe UI" panose="020B0502040204020203" pitchFamily="34" charset="0"/>
            </a:endParaRPr>
          </a:p>
        </p:txBody>
      </p:sp>
      <p:sp>
        <p:nvSpPr>
          <p:cNvPr id="41" name="Content Placeholder 6">
            <a:extLst>
              <a:ext uri="{FF2B5EF4-FFF2-40B4-BE49-F238E27FC236}">
                <a16:creationId xmlns:a16="http://schemas.microsoft.com/office/drawing/2014/main" id="{85BCD0A8-6F29-6780-0929-357AB6BC40FA}"/>
              </a:ext>
            </a:extLst>
          </p:cNvPr>
          <p:cNvSpPr>
            <a:spLocks noGrp="1"/>
          </p:cNvSpPr>
          <p:nvPr>
            <p:ph idx="1"/>
          </p:nvPr>
        </p:nvSpPr>
        <p:spPr>
          <a:xfrm>
            <a:off x="6418" y="636783"/>
            <a:ext cx="12185581" cy="3347585"/>
          </a:xfrm>
        </p:spPr>
        <p:txBody>
          <a:bodyPr>
            <a:normAutofit fontScale="85000" lnSpcReduction="10000"/>
          </a:bodyPr>
          <a:lstStyle/>
          <a:p>
            <a:r>
              <a:rPr lang="en-US" dirty="0"/>
              <a:t>For a linked list, a correct way to do fine-grained locking is </a:t>
            </a:r>
            <a:r>
              <a:rPr lang="en-US" b="1" i="1" dirty="0"/>
              <a:t>hand-over-hand</a:t>
            </a:r>
            <a:r>
              <a:rPr lang="en-US" dirty="0"/>
              <a:t> locking</a:t>
            </a:r>
          </a:p>
          <a:p>
            <a:pPr lvl="1"/>
            <a:r>
              <a:rPr lang="en-US" dirty="0"/>
              <a:t>Each node receives its own lock, but in the steady state, a thread holds two locks for two adjacent nodes</a:t>
            </a:r>
          </a:p>
          <a:p>
            <a:pPr lvl="1"/>
            <a:r>
              <a:rPr lang="en-US" dirty="0"/>
              <a:t>When traversing a list, a thread iteratively:</a:t>
            </a:r>
          </a:p>
          <a:p>
            <a:pPr lvl="2"/>
            <a:r>
              <a:rPr lang="en-US" dirty="0"/>
              <a:t>Grabs the next node’s lock</a:t>
            </a:r>
          </a:p>
          <a:p>
            <a:pPr lvl="2"/>
            <a:r>
              <a:rPr lang="en-US" dirty="0"/>
              <a:t>Does a list operation if necessary, and then</a:t>
            </a:r>
          </a:p>
          <a:p>
            <a:pPr lvl="2"/>
            <a:r>
              <a:rPr lang="en-US" dirty="0"/>
              <a:t>Releases the previous node’s lock</a:t>
            </a:r>
          </a:p>
          <a:p>
            <a:r>
              <a:rPr lang="en-US" dirty="0"/>
              <a:t>Hand-over-hand locking works because it “freezes” the appropriate two nodes</a:t>
            </a:r>
          </a:p>
          <a:p>
            <a:pPr lvl="1"/>
            <a:r>
              <a:rPr lang="en-US" dirty="0"/>
              <a:t>A node </a:t>
            </a:r>
            <a:r>
              <a:rPr lang="en-US" b="1" i="1" dirty="0"/>
              <a:t>insertion</a:t>
            </a:r>
            <a:r>
              <a:rPr lang="en-US" dirty="0"/>
              <a:t> requires the predecessor and successor of the node-to-insert to not be concurrently deleted or have a new node concurrently inserted between them</a:t>
            </a:r>
          </a:p>
          <a:p>
            <a:pPr lvl="1"/>
            <a:r>
              <a:rPr lang="en-US" dirty="0"/>
              <a:t>A node </a:t>
            </a:r>
            <a:r>
              <a:rPr lang="en-US" b="1" i="1" dirty="0"/>
              <a:t>removal</a:t>
            </a:r>
            <a:r>
              <a:rPr lang="en-US" dirty="0"/>
              <a:t> requires the node-to-delete and its predecessor to not be concurrently deleted or have a new node concurrently inserted between them</a:t>
            </a:r>
          </a:p>
        </p:txBody>
      </p:sp>
      <p:pic>
        <p:nvPicPr>
          <p:cNvPr id="42" name="Picture 41">
            <a:extLst>
              <a:ext uri="{FF2B5EF4-FFF2-40B4-BE49-F238E27FC236}">
                <a16:creationId xmlns:a16="http://schemas.microsoft.com/office/drawing/2014/main" id="{B7A8AEE9-BE53-CD4F-37DF-2AA48F0CB8AB}"/>
              </a:ext>
            </a:extLst>
          </p:cNvPr>
          <p:cNvPicPr>
            <a:picLocks noChangeAspect="1"/>
          </p:cNvPicPr>
          <p:nvPr/>
        </p:nvPicPr>
        <p:blipFill rotWithShape="1">
          <a:blip r:embed="rId5">
            <a:extLst>
              <a:ext uri="{28A0092B-C50C-407E-A947-70E740481C1C}">
                <a14:useLocalDpi xmlns:a14="http://schemas.microsoft.com/office/drawing/2010/main" val="0"/>
              </a:ext>
            </a:extLst>
          </a:blip>
          <a:srcRect b="8414"/>
          <a:stretch/>
        </p:blipFill>
        <p:spPr>
          <a:xfrm>
            <a:off x="2204849" y="4903923"/>
            <a:ext cx="2293235" cy="1951253"/>
          </a:xfrm>
          <a:prstGeom prst="rect">
            <a:avLst/>
          </a:prstGeom>
        </p:spPr>
      </p:pic>
    </p:spTree>
    <p:extLst>
      <p:ext uri="{BB962C8B-B14F-4D97-AF65-F5344CB8AC3E}">
        <p14:creationId xmlns:p14="http://schemas.microsoft.com/office/powerpoint/2010/main" val="28120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xit" presetSubtype="0" fill="hold" nodeType="withEffect">
                                  <p:stCondLst>
                                    <p:cond delay="0"/>
                                  </p:stCondLst>
                                  <p:childTnLst>
                                    <p:animEffect transition="out" filter="fade">
                                      <p:cBhvr>
                                        <p:cTn id="6" dur="2000"/>
                                        <p:tgtEl>
                                          <p:spTgt spid="18"/>
                                        </p:tgtEl>
                                      </p:cBhvr>
                                    </p:animEffect>
                                    <p:anim calcmode="lin" valueType="num">
                                      <p:cBhvr>
                                        <p:cTn id="7" dur="2000"/>
                                        <p:tgtEl>
                                          <p:spTgt spid="18"/>
                                        </p:tgtEl>
                                        <p:attrNameLst>
                                          <p:attrName>style.rotation</p:attrName>
                                        </p:attrNameLst>
                                      </p:cBhvr>
                                      <p:tavLst>
                                        <p:tav tm="0">
                                          <p:val>
                                            <p:fltVal val="0"/>
                                          </p:val>
                                        </p:tav>
                                        <p:tav tm="100000">
                                          <p:val>
                                            <p:fltVal val="720"/>
                                          </p:val>
                                        </p:tav>
                                      </p:tavLst>
                                    </p:anim>
                                    <p:anim calcmode="lin" valueType="num">
                                      <p:cBhvr>
                                        <p:cTn id="8" dur="2000"/>
                                        <p:tgtEl>
                                          <p:spTgt spid="18"/>
                                        </p:tgtEl>
                                        <p:attrNameLst>
                                          <p:attrName>ppt_h</p:attrName>
                                        </p:attrNameLst>
                                      </p:cBhvr>
                                      <p:tavLst>
                                        <p:tav tm="0">
                                          <p:val>
                                            <p:strVal val="ppt_h"/>
                                          </p:val>
                                        </p:tav>
                                        <p:tav tm="100000">
                                          <p:val>
                                            <p:fltVal val="0"/>
                                          </p:val>
                                        </p:tav>
                                      </p:tavLst>
                                    </p:anim>
                                    <p:anim calcmode="lin" valueType="num">
                                      <p:cBhvr>
                                        <p:cTn id="9" dur="2000"/>
                                        <p:tgtEl>
                                          <p:spTgt spid="18"/>
                                        </p:tgtEl>
                                        <p:attrNameLst>
                                          <p:attrName>ppt_w</p:attrName>
                                        </p:attrNameLst>
                                      </p:cBhvr>
                                      <p:tavLst>
                                        <p:tav tm="0">
                                          <p:val>
                                            <p:strVal val="ppt_w"/>
                                          </p:val>
                                        </p:tav>
                                        <p:tav tm="100000">
                                          <p:val>
                                            <p:fltVal val="0"/>
                                          </p:val>
                                        </p:tav>
                                      </p:tavLst>
                                    </p:anim>
                                    <p:set>
                                      <p:cBhvr>
                                        <p:cTn id="10" dur="1" fill="hold">
                                          <p:stCondLst>
                                            <p:cond delay="1999"/>
                                          </p:stCondLst>
                                        </p:cTn>
                                        <p:tgtEl>
                                          <p:spTgt spid="18"/>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32" presetClass="emph" presetSubtype="0" fill="hold" nodeType="with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32"/>
                                        </p:tgtEl>
                                        <p:attrNameLst>
                                          <p:attrName>r</p:attrName>
                                        </p:attrNameLst>
                                      </p:cBhvr>
                                    </p:animRot>
                                    <p:animRot by="-240000">
                                      <p:cBhvr>
                                        <p:cTn id="28" dur="200" fill="hold">
                                          <p:stCondLst>
                                            <p:cond delay="200"/>
                                          </p:stCondLst>
                                        </p:cTn>
                                        <p:tgtEl>
                                          <p:spTgt spid="32"/>
                                        </p:tgtEl>
                                        <p:attrNameLst>
                                          <p:attrName>r</p:attrName>
                                        </p:attrNameLst>
                                      </p:cBhvr>
                                    </p:animRot>
                                    <p:animRot by="240000">
                                      <p:cBhvr>
                                        <p:cTn id="29" dur="200" fill="hold">
                                          <p:stCondLst>
                                            <p:cond delay="400"/>
                                          </p:stCondLst>
                                        </p:cTn>
                                        <p:tgtEl>
                                          <p:spTgt spid="32"/>
                                        </p:tgtEl>
                                        <p:attrNameLst>
                                          <p:attrName>r</p:attrName>
                                        </p:attrNameLst>
                                      </p:cBhvr>
                                    </p:animRot>
                                    <p:animRot by="-240000">
                                      <p:cBhvr>
                                        <p:cTn id="30" dur="200" fill="hold">
                                          <p:stCondLst>
                                            <p:cond delay="600"/>
                                          </p:stCondLst>
                                        </p:cTn>
                                        <p:tgtEl>
                                          <p:spTgt spid="32"/>
                                        </p:tgtEl>
                                        <p:attrNameLst>
                                          <p:attrName>r</p:attrName>
                                        </p:attrNameLst>
                                      </p:cBhvr>
                                    </p:animRot>
                                    <p:animRot by="120000">
                                      <p:cBhvr>
                                        <p:cTn id="31" dur="200" fill="hold">
                                          <p:stCondLst>
                                            <p:cond delay="800"/>
                                          </p:stCondLst>
                                        </p:cTn>
                                        <p:tgtEl>
                                          <p:spTgt spid="32"/>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33"/>
                                        </p:tgtEl>
                                        <p:attrNameLst>
                                          <p:attrName>style.color</p:attrName>
                                        </p:attrNameLst>
                                      </p:cBhvr>
                                      <p:to>
                                        <a:schemeClr val="bg2"/>
                                      </p:to>
                                    </p:animClr>
                                    <p:animClr clrSpc="rgb" dir="cw">
                                      <p:cBhvr>
                                        <p:cTn id="36" dur="500" fill="hold"/>
                                        <p:tgtEl>
                                          <p:spTgt spid="33"/>
                                        </p:tgtEl>
                                        <p:attrNameLst>
                                          <p:attrName>fillcolor</p:attrName>
                                        </p:attrNameLst>
                                      </p:cBhvr>
                                      <p:to>
                                        <a:schemeClr val="bg2"/>
                                      </p:to>
                                    </p:animClr>
                                    <p:set>
                                      <p:cBhvr>
                                        <p:cTn id="37" dur="500" fill="hold"/>
                                        <p:tgtEl>
                                          <p:spTgt spid="33"/>
                                        </p:tgtEl>
                                        <p:attrNameLst>
                                          <p:attrName>fill.type</p:attrName>
                                        </p:attrNameLst>
                                      </p:cBhvr>
                                      <p:to>
                                        <p:strVal val="solid"/>
                                      </p:to>
                                    </p:set>
                                    <p:set>
                                      <p:cBhvr>
                                        <p:cTn id="38" dur="500" fill="hold"/>
                                        <p:tgtEl>
                                          <p:spTgt spid="3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35" presetClass="exit" presetSubtype="0" fill="hold" nodeType="clickEffect">
                                  <p:stCondLst>
                                    <p:cond delay="0"/>
                                  </p:stCondLst>
                                  <p:childTnLst>
                                    <p:animEffect transition="out" filter="fade">
                                      <p:cBhvr>
                                        <p:cTn id="42" dur="2000"/>
                                        <p:tgtEl>
                                          <p:spTgt spid="28"/>
                                        </p:tgtEl>
                                      </p:cBhvr>
                                    </p:animEffect>
                                    <p:anim calcmode="lin" valueType="num">
                                      <p:cBhvr>
                                        <p:cTn id="43" dur="2000"/>
                                        <p:tgtEl>
                                          <p:spTgt spid="28"/>
                                        </p:tgtEl>
                                        <p:attrNameLst>
                                          <p:attrName>style.rotation</p:attrName>
                                        </p:attrNameLst>
                                      </p:cBhvr>
                                      <p:tavLst>
                                        <p:tav tm="0">
                                          <p:val>
                                            <p:fltVal val="0"/>
                                          </p:val>
                                        </p:tav>
                                        <p:tav tm="100000">
                                          <p:val>
                                            <p:fltVal val="720"/>
                                          </p:val>
                                        </p:tav>
                                      </p:tavLst>
                                    </p:anim>
                                    <p:anim calcmode="lin" valueType="num">
                                      <p:cBhvr>
                                        <p:cTn id="44" dur="2000"/>
                                        <p:tgtEl>
                                          <p:spTgt spid="28"/>
                                        </p:tgtEl>
                                        <p:attrNameLst>
                                          <p:attrName>ppt_h</p:attrName>
                                        </p:attrNameLst>
                                      </p:cBhvr>
                                      <p:tavLst>
                                        <p:tav tm="0">
                                          <p:val>
                                            <p:strVal val="ppt_h"/>
                                          </p:val>
                                        </p:tav>
                                        <p:tav tm="100000">
                                          <p:val>
                                            <p:fltVal val="0"/>
                                          </p:val>
                                        </p:tav>
                                      </p:tavLst>
                                    </p:anim>
                                    <p:anim calcmode="lin" valueType="num">
                                      <p:cBhvr>
                                        <p:cTn id="45" dur="2000"/>
                                        <p:tgtEl>
                                          <p:spTgt spid="28"/>
                                        </p:tgtEl>
                                        <p:attrNameLst>
                                          <p:attrName>ppt_w</p:attrName>
                                        </p:attrNameLst>
                                      </p:cBhvr>
                                      <p:tavLst>
                                        <p:tav tm="0">
                                          <p:val>
                                            <p:strVal val="ppt_w"/>
                                          </p:val>
                                        </p:tav>
                                        <p:tav tm="100000">
                                          <p:val>
                                            <p:fltVal val="0"/>
                                          </p:val>
                                        </p:tav>
                                      </p:tavLst>
                                    </p:anim>
                                    <p:set>
                                      <p:cBhvr>
                                        <p:cTn id="46" dur="1" fill="hold">
                                          <p:stCondLst>
                                            <p:cond delay="1999"/>
                                          </p:stCondLst>
                                        </p:cTn>
                                        <p:tgtEl>
                                          <p:spTgt spid="28"/>
                                        </p:tgtEl>
                                        <p:attrNameLst>
                                          <p:attrName>style.visibility</p:attrName>
                                        </p:attrNameLst>
                                      </p:cBhvr>
                                      <p:to>
                                        <p:strVal val="hidden"/>
                                      </p:to>
                                    </p:set>
                                  </p:childTnLst>
                                </p:cTn>
                              </p:par>
                              <p:par>
                                <p:cTn id="47" presetID="35" presetClass="exit" presetSubtype="0" fill="hold" nodeType="withEffect">
                                  <p:stCondLst>
                                    <p:cond delay="0"/>
                                  </p:stCondLst>
                                  <p:childTnLst>
                                    <p:animEffect transition="out" filter="fade">
                                      <p:cBhvr>
                                        <p:cTn id="48" dur="2000"/>
                                        <p:tgtEl>
                                          <p:spTgt spid="31"/>
                                        </p:tgtEl>
                                      </p:cBhvr>
                                    </p:animEffect>
                                    <p:anim calcmode="lin" valueType="num">
                                      <p:cBhvr>
                                        <p:cTn id="49" dur="2000"/>
                                        <p:tgtEl>
                                          <p:spTgt spid="31"/>
                                        </p:tgtEl>
                                        <p:attrNameLst>
                                          <p:attrName>style.rotation</p:attrName>
                                        </p:attrNameLst>
                                      </p:cBhvr>
                                      <p:tavLst>
                                        <p:tav tm="0">
                                          <p:val>
                                            <p:fltVal val="0"/>
                                          </p:val>
                                        </p:tav>
                                        <p:tav tm="100000">
                                          <p:val>
                                            <p:fltVal val="720"/>
                                          </p:val>
                                        </p:tav>
                                      </p:tavLst>
                                    </p:anim>
                                    <p:anim calcmode="lin" valueType="num">
                                      <p:cBhvr>
                                        <p:cTn id="50" dur="2000"/>
                                        <p:tgtEl>
                                          <p:spTgt spid="31"/>
                                        </p:tgtEl>
                                        <p:attrNameLst>
                                          <p:attrName>ppt_h</p:attrName>
                                        </p:attrNameLst>
                                      </p:cBhvr>
                                      <p:tavLst>
                                        <p:tav tm="0">
                                          <p:val>
                                            <p:strVal val="ppt_h"/>
                                          </p:val>
                                        </p:tav>
                                        <p:tav tm="100000">
                                          <p:val>
                                            <p:fltVal val="0"/>
                                          </p:val>
                                        </p:tav>
                                      </p:tavLst>
                                    </p:anim>
                                    <p:anim calcmode="lin" valueType="num">
                                      <p:cBhvr>
                                        <p:cTn id="51" dur="2000"/>
                                        <p:tgtEl>
                                          <p:spTgt spid="31"/>
                                        </p:tgtEl>
                                        <p:attrNameLst>
                                          <p:attrName>ppt_w</p:attrName>
                                        </p:attrNameLst>
                                      </p:cBhvr>
                                      <p:tavLst>
                                        <p:tav tm="0">
                                          <p:val>
                                            <p:strVal val="ppt_w"/>
                                          </p:val>
                                        </p:tav>
                                        <p:tav tm="100000">
                                          <p:val>
                                            <p:fltVal val="0"/>
                                          </p:val>
                                        </p:tav>
                                      </p:tavLst>
                                    </p:anim>
                                    <p:set>
                                      <p:cBhvr>
                                        <p:cTn id="52" dur="1" fill="hold">
                                          <p:stCondLst>
                                            <p:cond delay="1999"/>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32" presetClass="emph" presetSubtype="0" fill="hold" nodeType="withEffect">
                                  <p:stCondLst>
                                    <p:cond delay="0"/>
                                  </p:stCondLst>
                                  <p:childTnLst>
                                    <p:animRot by="120000">
                                      <p:cBhvr>
                                        <p:cTn id="59" dur="100" fill="hold">
                                          <p:stCondLst>
                                            <p:cond delay="0"/>
                                          </p:stCondLst>
                                        </p:cTn>
                                        <p:tgtEl>
                                          <p:spTgt spid="34"/>
                                        </p:tgtEl>
                                        <p:attrNameLst>
                                          <p:attrName>r</p:attrName>
                                        </p:attrNameLst>
                                      </p:cBhvr>
                                    </p:animRot>
                                    <p:animRot by="-240000">
                                      <p:cBhvr>
                                        <p:cTn id="60" dur="200" fill="hold">
                                          <p:stCondLst>
                                            <p:cond delay="200"/>
                                          </p:stCondLst>
                                        </p:cTn>
                                        <p:tgtEl>
                                          <p:spTgt spid="34"/>
                                        </p:tgtEl>
                                        <p:attrNameLst>
                                          <p:attrName>r</p:attrName>
                                        </p:attrNameLst>
                                      </p:cBhvr>
                                    </p:animRot>
                                    <p:animRot by="240000">
                                      <p:cBhvr>
                                        <p:cTn id="61" dur="200" fill="hold">
                                          <p:stCondLst>
                                            <p:cond delay="400"/>
                                          </p:stCondLst>
                                        </p:cTn>
                                        <p:tgtEl>
                                          <p:spTgt spid="34"/>
                                        </p:tgtEl>
                                        <p:attrNameLst>
                                          <p:attrName>r</p:attrName>
                                        </p:attrNameLst>
                                      </p:cBhvr>
                                    </p:animRot>
                                    <p:animRot by="-240000">
                                      <p:cBhvr>
                                        <p:cTn id="62" dur="200" fill="hold">
                                          <p:stCondLst>
                                            <p:cond delay="600"/>
                                          </p:stCondLst>
                                        </p:cTn>
                                        <p:tgtEl>
                                          <p:spTgt spid="34"/>
                                        </p:tgtEl>
                                        <p:attrNameLst>
                                          <p:attrName>r</p:attrName>
                                        </p:attrNameLst>
                                      </p:cBhvr>
                                    </p:animRot>
                                    <p:animRot by="120000">
                                      <p:cBhvr>
                                        <p:cTn id="63" dur="200" fill="hold">
                                          <p:stCondLst>
                                            <p:cond delay="800"/>
                                          </p:stCondLst>
                                        </p:cTn>
                                        <p:tgtEl>
                                          <p:spTgt spid="34"/>
                                        </p:tgtEl>
                                        <p:attrNameLst>
                                          <p:attrName>r</p:attrName>
                                        </p:attrNameLst>
                                      </p:cBhvr>
                                    </p:animRot>
                                  </p:childTnLst>
                                </p:cTn>
                              </p:par>
                              <p:par>
                                <p:cTn id="64" presetID="35" presetClass="exit" presetSubtype="0" fill="hold" grpId="0" nodeType="withEffect">
                                  <p:stCondLst>
                                    <p:cond delay="0"/>
                                  </p:stCondLst>
                                  <p:childTnLst>
                                    <p:animEffect transition="out" filter="fade">
                                      <p:cBhvr>
                                        <p:cTn id="65" dur="2000"/>
                                        <p:tgtEl>
                                          <p:spTgt spid="30"/>
                                        </p:tgtEl>
                                      </p:cBhvr>
                                    </p:animEffect>
                                    <p:anim calcmode="lin" valueType="num">
                                      <p:cBhvr>
                                        <p:cTn id="66" dur="2000"/>
                                        <p:tgtEl>
                                          <p:spTgt spid="30"/>
                                        </p:tgtEl>
                                        <p:attrNameLst>
                                          <p:attrName>style.rotation</p:attrName>
                                        </p:attrNameLst>
                                      </p:cBhvr>
                                      <p:tavLst>
                                        <p:tav tm="0">
                                          <p:val>
                                            <p:fltVal val="0"/>
                                          </p:val>
                                        </p:tav>
                                        <p:tav tm="100000">
                                          <p:val>
                                            <p:fltVal val="720"/>
                                          </p:val>
                                        </p:tav>
                                      </p:tavLst>
                                    </p:anim>
                                    <p:anim calcmode="lin" valueType="num">
                                      <p:cBhvr>
                                        <p:cTn id="67" dur="2000"/>
                                        <p:tgtEl>
                                          <p:spTgt spid="30"/>
                                        </p:tgtEl>
                                        <p:attrNameLst>
                                          <p:attrName>ppt_h</p:attrName>
                                        </p:attrNameLst>
                                      </p:cBhvr>
                                      <p:tavLst>
                                        <p:tav tm="0">
                                          <p:val>
                                            <p:strVal val="ppt_h"/>
                                          </p:val>
                                        </p:tav>
                                        <p:tav tm="100000">
                                          <p:val>
                                            <p:fltVal val="0"/>
                                          </p:val>
                                        </p:tav>
                                      </p:tavLst>
                                    </p:anim>
                                    <p:anim calcmode="lin" valueType="num">
                                      <p:cBhvr>
                                        <p:cTn id="68" dur="2000"/>
                                        <p:tgtEl>
                                          <p:spTgt spid="30"/>
                                        </p:tgtEl>
                                        <p:attrNameLst>
                                          <p:attrName>ppt_w</p:attrName>
                                        </p:attrNameLst>
                                      </p:cBhvr>
                                      <p:tavLst>
                                        <p:tav tm="0">
                                          <p:val>
                                            <p:strVal val="ppt_w"/>
                                          </p:val>
                                        </p:tav>
                                        <p:tav tm="100000">
                                          <p:val>
                                            <p:fltVal val="0"/>
                                          </p:val>
                                        </p:tav>
                                      </p:tavLst>
                                    </p:anim>
                                    <p:set>
                                      <p:cBhvr>
                                        <p:cTn id="69" dur="1" fill="hold">
                                          <p:stCondLst>
                                            <p:cond delay="1999"/>
                                          </p:stCondLst>
                                        </p:cTn>
                                        <p:tgtEl>
                                          <p:spTgt spid="3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32" presetClass="emph" presetSubtype="0" fill="hold" grpId="1" nodeType="withEffect">
                                  <p:stCondLst>
                                    <p:cond delay="0"/>
                                  </p:stCondLst>
                                  <p:childTnLst>
                                    <p:animRot by="120000">
                                      <p:cBhvr>
                                        <p:cTn id="76" dur="100" fill="hold">
                                          <p:stCondLst>
                                            <p:cond delay="0"/>
                                          </p:stCondLst>
                                        </p:cTn>
                                        <p:tgtEl>
                                          <p:spTgt spid="35"/>
                                        </p:tgtEl>
                                        <p:attrNameLst>
                                          <p:attrName>r</p:attrName>
                                        </p:attrNameLst>
                                      </p:cBhvr>
                                    </p:animRot>
                                    <p:animRot by="-240000">
                                      <p:cBhvr>
                                        <p:cTn id="77" dur="200" fill="hold">
                                          <p:stCondLst>
                                            <p:cond delay="200"/>
                                          </p:stCondLst>
                                        </p:cTn>
                                        <p:tgtEl>
                                          <p:spTgt spid="35"/>
                                        </p:tgtEl>
                                        <p:attrNameLst>
                                          <p:attrName>r</p:attrName>
                                        </p:attrNameLst>
                                      </p:cBhvr>
                                    </p:animRot>
                                    <p:animRot by="240000">
                                      <p:cBhvr>
                                        <p:cTn id="78" dur="200" fill="hold">
                                          <p:stCondLst>
                                            <p:cond delay="400"/>
                                          </p:stCondLst>
                                        </p:cTn>
                                        <p:tgtEl>
                                          <p:spTgt spid="35"/>
                                        </p:tgtEl>
                                        <p:attrNameLst>
                                          <p:attrName>r</p:attrName>
                                        </p:attrNameLst>
                                      </p:cBhvr>
                                    </p:animRot>
                                    <p:animRot by="-240000">
                                      <p:cBhvr>
                                        <p:cTn id="79" dur="200" fill="hold">
                                          <p:stCondLst>
                                            <p:cond delay="600"/>
                                          </p:stCondLst>
                                        </p:cTn>
                                        <p:tgtEl>
                                          <p:spTgt spid="35"/>
                                        </p:tgtEl>
                                        <p:attrNameLst>
                                          <p:attrName>r</p:attrName>
                                        </p:attrNameLst>
                                      </p:cBhvr>
                                    </p:animRot>
                                    <p:animRot by="120000">
                                      <p:cBhvr>
                                        <p:cTn id="80" dur="200" fill="hold">
                                          <p:stCondLst>
                                            <p:cond delay="800"/>
                                          </p:stCondLst>
                                        </p:cTn>
                                        <p:tgtEl>
                                          <p:spTgt spid="35"/>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35" presetClass="exit" presetSubtype="0" fill="hold" nodeType="clickEffect">
                                  <p:stCondLst>
                                    <p:cond delay="0"/>
                                  </p:stCondLst>
                                  <p:childTnLst>
                                    <p:animEffect transition="out" filter="fade">
                                      <p:cBhvr>
                                        <p:cTn id="84" dur="2000"/>
                                        <p:tgtEl>
                                          <p:spTgt spid="22"/>
                                        </p:tgtEl>
                                      </p:cBhvr>
                                    </p:animEffect>
                                    <p:anim calcmode="lin" valueType="num">
                                      <p:cBhvr>
                                        <p:cTn id="85" dur="2000"/>
                                        <p:tgtEl>
                                          <p:spTgt spid="22"/>
                                        </p:tgtEl>
                                        <p:attrNameLst>
                                          <p:attrName>style.rotation</p:attrName>
                                        </p:attrNameLst>
                                      </p:cBhvr>
                                      <p:tavLst>
                                        <p:tav tm="0">
                                          <p:val>
                                            <p:fltVal val="0"/>
                                          </p:val>
                                        </p:tav>
                                        <p:tav tm="100000">
                                          <p:val>
                                            <p:fltVal val="720"/>
                                          </p:val>
                                        </p:tav>
                                      </p:tavLst>
                                    </p:anim>
                                    <p:anim calcmode="lin" valueType="num">
                                      <p:cBhvr>
                                        <p:cTn id="86" dur="2000"/>
                                        <p:tgtEl>
                                          <p:spTgt spid="22"/>
                                        </p:tgtEl>
                                        <p:attrNameLst>
                                          <p:attrName>ppt_h</p:attrName>
                                        </p:attrNameLst>
                                      </p:cBhvr>
                                      <p:tavLst>
                                        <p:tav tm="0">
                                          <p:val>
                                            <p:strVal val="ppt_h"/>
                                          </p:val>
                                        </p:tav>
                                        <p:tav tm="100000">
                                          <p:val>
                                            <p:fltVal val="0"/>
                                          </p:val>
                                        </p:tav>
                                      </p:tavLst>
                                    </p:anim>
                                    <p:anim calcmode="lin" valueType="num">
                                      <p:cBhvr>
                                        <p:cTn id="87" dur="2000"/>
                                        <p:tgtEl>
                                          <p:spTgt spid="22"/>
                                        </p:tgtEl>
                                        <p:attrNameLst>
                                          <p:attrName>ppt_w</p:attrName>
                                        </p:attrNameLst>
                                      </p:cBhvr>
                                      <p:tavLst>
                                        <p:tav tm="0">
                                          <p:val>
                                            <p:strVal val="ppt_w"/>
                                          </p:val>
                                        </p:tav>
                                        <p:tav tm="100000">
                                          <p:val>
                                            <p:fltVal val="0"/>
                                          </p:val>
                                        </p:tav>
                                      </p:tavLst>
                                    </p:anim>
                                    <p:set>
                                      <p:cBhvr>
                                        <p:cTn id="88" dur="1" fill="hold">
                                          <p:stCondLst>
                                            <p:cond delay="1999"/>
                                          </p:stCondLst>
                                        </p:cTn>
                                        <p:tgtEl>
                                          <p:spTgt spid="22"/>
                                        </p:tgtEl>
                                        <p:attrNameLst>
                                          <p:attrName>style.visibility</p:attrName>
                                        </p:attrNameLst>
                                      </p:cBhvr>
                                      <p:to>
                                        <p:strVal val="hidden"/>
                                      </p:to>
                                    </p:set>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par>
                                <p:cTn id="93" presetID="32" presetClass="emph" presetSubtype="0" fill="hold" nodeType="withEffect">
                                  <p:stCondLst>
                                    <p:cond delay="0"/>
                                  </p:stCondLst>
                                  <p:childTnLst>
                                    <p:animRot by="120000">
                                      <p:cBhvr>
                                        <p:cTn id="94" dur="100" fill="hold">
                                          <p:stCondLst>
                                            <p:cond delay="0"/>
                                          </p:stCondLst>
                                        </p:cTn>
                                        <p:tgtEl>
                                          <p:spTgt spid="36"/>
                                        </p:tgtEl>
                                        <p:attrNameLst>
                                          <p:attrName>r</p:attrName>
                                        </p:attrNameLst>
                                      </p:cBhvr>
                                    </p:animRot>
                                    <p:animRot by="-240000">
                                      <p:cBhvr>
                                        <p:cTn id="95" dur="200" fill="hold">
                                          <p:stCondLst>
                                            <p:cond delay="200"/>
                                          </p:stCondLst>
                                        </p:cTn>
                                        <p:tgtEl>
                                          <p:spTgt spid="36"/>
                                        </p:tgtEl>
                                        <p:attrNameLst>
                                          <p:attrName>r</p:attrName>
                                        </p:attrNameLst>
                                      </p:cBhvr>
                                    </p:animRot>
                                    <p:animRot by="240000">
                                      <p:cBhvr>
                                        <p:cTn id="96" dur="200" fill="hold">
                                          <p:stCondLst>
                                            <p:cond delay="400"/>
                                          </p:stCondLst>
                                        </p:cTn>
                                        <p:tgtEl>
                                          <p:spTgt spid="36"/>
                                        </p:tgtEl>
                                        <p:attrNameLst>
                                          <p:attrName>r</p:attrName>
                                        </p:attrNameLst>
                                      </p:cBhvr>
                                    </p:animRot>
                                    <p:animRot by="-240000">
                                      <p:cBhvr>
                                        <p:cTn id="97" dur="200" fill="hold">
                                          <p:stCondLst>
                                            <p:cond delay="600"/>
                                          </p:stCondLst>
                                        </p:cTn>
                                        <p:tgtEl>
                                          <p:spTgt spid="36"/>
                                        </p:tgtEl>
                                        <p:attrNameLst>
                                          <p:attrName>r</p:attrName>
                                        </p:attrNameLst>
                                      </p:cBhvr>
                                    </p:animRot>
                                    <p:animRot by="120000">
                                      <p:cBhvr>
                                        <p:cTn id="98" dur="200" fill="hold">
                                          <p:stCondLst>
                                            <p:cond delay="800"/>
                                          </p:stCondLst>
                                        </p:cTn>
                                        <p:tgtEl>
                                          <p:spTgt spid="36"/>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32" presetClass="emph" presetSubtype="0" fill="hold" grpId="1" nodeType="withEffect">
                                  <p:stCondLst>
                                    <p:cond delay="0"/>
                                  </p:stCondLst>
                                  <p:childTnLst>
                                    <p:animRot by="120000">
                                      <p:cBhvr>
                                        <p:cTn id="105" dur="100" fill="hold">
                                          <p:stCondLst>
                                            <p:cond delay="0"/>
                                          </p:stCondLst>
                                        </p:cTn>
                                        <p:tgtEl>
                                          <p:spTgt spid="38"/>
                                        </p:tgtEl>
                                        <p:attrNameLst>
                                          <p:attrName>r</p:attrName>
                                        </p:attrNameLst>
                                      </p:cBhvr>
                                    </p:animRot>
                                    <p:animRot by="-240000">
                                      <p:cBhvr>
                                        <p:cTn id="106" dur="200" fill="hold">
                                          <p:stCondLst>
                                            <p:cond delay="200"/>
                                          </p:stCondLst>
                                        </p:cTn>
                                        <p:tgtEl>
                                          <p:spTgt spid="38"/>
                                        </p:tgtEl>
                                        <p:attrNameLst>
                                          <p:attrName>r</p:attrName>
                                        </p:attrNameLst>
                                      </p:cBhvr>
                                    </p:animRot>
                                    <p:animRot by="240000">
                                      <p:cBhvr>
                                        <p:cTn id="107" dur="200" fill="hold">
                                          <p:stCondLst>
                                            <p:cond delay="400"/>
                                          </p:stCondLst>
                                        </p:cTn>
                                        <p:tgtEl>
                                          <p:spTgt spid="38"/>
                                        </p:tgtEl>
                                        <p:attrNameLst>
                                          <p:attrName>r</p:attrName>
                                        </p:attrNameLst>
                                      </p:cBhvr>
                                    </p:animRot>
                                    <p:animRot by="-240000">
                                      <p:cBhvr>
                                        <p:cTn id="108" dur="200" fill="hold">
                                          <p:stCondLst>
                                            <p:cond delay="600"/>
                                          </p:stCondLst>
                                        </p:cTn>
                                        <p:tgtEl>
                                          <p:spTgt spid="38"/>
                                        </p:tgtEl>
                                        <p:attrNameLst>
                                          <p:attrName>r</p:attrName>
                                        </p:attrNameLst>
                                      </p:cBhvr>
                                    </p:animRot>
                                    <p:animRot by="120000">
                                      <p:cBhvr>
                                        <p:cTn id="109" dur="200" fill="hold">
                                          <p:stCondLst>
                                            <p:cond delay="800"/>
                                          </p:stCondLst>
                                        </p:cTn>
                                        <p:tgtEl>
                                          <p:spTgt spid="38"/>
                                        </p:tgtEl>
                                        <p:attrNameLst>
                                          <p:attrName>r</p:attrName>
                                        </p:attrNameLst>
                                      </p:cBhvr>
                                    </p:animRot>
                                  </p:childTnLst>
                                </p:cTn>
                              </p:par>
                            </p:childTnLst>
                          </p:cTn>
                        </p:par>
                      </p:childTnLst>
                    </p:cTn>
                  </p:par>
                  <p:par>
                    <p:cTn id="110" fill="hold">
                      <p:stCondLst>
                        <p:cond delay="indefinite"/>
                      </p:stCondLst>
                      <p:childTnLst>
                        <p:par>
                          <p:cTn id="111" fill="hold">
                            <p:stCondLst>
                              <p:cond delay="0"/>
                            </p:stCondLst>
                            <p:childTnLst>
                              <p:par>
                                <p:cTn id="112" presetID="19" presetClass="emph" presetSubtype="0" fill="hold" grpId="0" nodeType="clickEffect">
                                  <p:stCondLst>
                                    <p:cond delay="0"/>
                                  </p:stCondLst>
                                  <p:childTnLst>
                                    <p:animClr clrSpc="rgb" dir="cw">
                                      <p:cBhvr override="childStyle">
                                        <p:cTn id="113" dur="500" fill="hold"/>
                                        <p:tgtEl>
                                          <p:spTgt spid="13"/>
                                        </p:tgtEl>
                                        <p:attrNameLst>
                                          <p:attrName>style.color</p:attrName>
                                        </p:attrNameLst>
                                      </p:cBhvr>
                                      <p:to>
                                        <a:schemeClr val="bg2"/>
                                      </p:to>
                                    </p:animClr>
                                    <p:animClr clrSpc="rgb" dir="cw">
                                      <p:cBhvr>
                                        <p:cTn id="114" dur="500" fill="hold"/>
                                        <p:tgtEl>
                                          <p:spTgt spid="13"/>
                                        </p:tgtEl>
                                        <p:attrNameLst>
                                          <p:attrName>fillcolor</p:attrName>
                                        </p:attrNameLst>
                                      </p:cBhvr>
                                      <p:to>
                                        <a:schemeClr val="bg2"/>
                                      </p:to>
                                    </p:animClr>
                                    <p:set>
                                      <p:cBhvr>
                                        <p:cTn id="115" dur="500" fill="hold"/>
                                        <p:tgtEl>
                                          <p:spTgt spid="13"/>
                                        </p:tgtEl>
                                        <p:attrNameLst>
                                          <p:attrName>fill.type</p:attrName>
                                        </p:attrNameLst>
                                      </p:cBhvr>
                                      <p:to>
                                        <p:strVal val="solid"/>
                                      </p:to>
                                    </p:set>
                                    <p:set>
                                      <p:cBhvr>
                                        <p:cTn id="116" dur="500" fill="hold"/>
                                        <p:tgtEl>
                                          <p:spTgt spid="13"/>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5" presetClass="exit" presetSubtype="0" fill="hold" nodeType="clickEffect">
                                  <p:stCondLst>
                                    <p:cond delay="0"/>
                                  </p:stCondLst>
                                  <p:childTnLst>
                                    <p:animEffect transition="out" filter="fade">
                                      <p:cBhvr>
                                        <p:cTn id="120" dur="2000"/>
                                        <p:tgtEl>
                                          <p:spTgt spid="34"/>
                                        </p:tgtEl>
                                      </p:cBhvr>
                                    </p:animEffect>
                                    <p:anim calcmode="lin" valueType="num">
                                      <p:cBhvr>
                                        <p:cTn id="121" dur="2000"/>
                                        <p:tgtEl>
                                          <p:spTgt spid="34"/>
                                        </p:tgtEl>
                                        <p:attrNameLst>
                                          <p:attrName>style.rotation</p:attrName>
                                        </p:attrNameLst>
                                      </p:cBhvr>
                                      <p:tavLst>
                                        <p:tav tm="0">
                                          <p:val>
                                            <p:fltVal val="0"/>
                                          </p:val>
                                        </p:tav>
                                        <p:tav tm="100000">
                                          <p:val>
                                            <p:fltVal val="720"/>
                                          </p:val>
                                        </p:tav>
                                      </p:tavLst>
                                    </p:anim>
                                    <p:anim calcmode="lin" valueType="num">
                                      <p:cBhvr>
                                        <p:cTn id="122" dur="2000"/>
                                        <p:tgtEl>
                                          <p:spTgt spid="34"/>
                                        </p:tgtEl>
                                        <p:attrNameLst>
                                          <p:attrName>ppt_h</p:attrName>
                                        </p:attrNameLst>
                                      </p:cBhvr>
                                      <p:tavLst>
                                        <p:tav tm="0">
                                          <p:val>
                                            <p:strVal val="ppt_h"/>
                                          </p:val>
                                        </p:tav>
                                        <p:tav tm="100000">
                                          <p:val>
                                            <p:fltVal val="0"/>
                                          </p:val>
                                        </p:tav>
                                      </p:tavLst>
                                    </p:anim>
                                    <p:anim calcmode="lin" valueType="num">
                                      <p:cBhvr>
                                        <p:cTn id="123" dur="2000"/>
                                        <p:tgtEl>
                                          <p:spTgt spid="34"/>
                                        </p:tgtEl>
                                        <p:attrNameLst>
                                          <p:attrName>ppt_w</p:attrName>
                                        </p:attrNameLst>
                                      </p:cBhvr>
                                      <p:tavLst>
                                        <p:tav tm="0">
                                          <p:val>
                                            <p:strVal val="ppt_w"/>
                                          </p:val>
                                        </p:tav>
                                        <p:tav tm="100000">
                                          <p:val>
                                            <p:fltVal val="0"/>
                                          </p:val>
                                        </p:tav>
                                      </p:tavLst>
                                    </p:anim>
                                    <p:set>
                                      <p:cBhvr>
                                        <p:cTn id="124" dur="1" fill="hold">
                                          <p:stCondLst>
                                            <p:cond delay="1999"/>
                                          </p:stCondLst>
                                        </p:cTn>
                                        <p:tgtEl>
                                          <p:spTgt spid="34"/>
                                        </p:tgtEl>
                                        <p:attrNameLst>
                                          <p:attrName>style.visibility</p:attrName>
                                        </p:attrNameLst>
                                      </p:cBhvr>
                                      <p:to>
                                        <p:strVal val="hidden"/>
                                      </p:to>
                                    </p:set>
                                  </p:childTnLst>
                                </p:cTn>
                              </p:par>
                              <p:par>
                                <p:cTn id="125" presetID="35" presetClass="exit" presetSubtype="0" fill="hold" nodeType="withEffect">
                                  <p:stCondLst>
                                    <p:cond delay="0"/>
                                  </p:stCondLst>
                                  <p:childTnLst>
                                    <p:animEffect transition="out" filter="fade">
                                      <p:cBhvr>
                                        <p:cTn id="126" dur="2000"/>
                                        <p:tgtEl>
                                          <p:spTgt spid="26"/>
                                        </p:tgtEl>
                                      </p:cBhvr>
                                    </p:animEffect>
                                    <p:anim calcmode="lin" valueType="num">
                                      <p:cBhvr>
                                        <p:cTn id="127" dur="2000"/>
                                        <p:tgtEl>
                                          <p:spTgt spid="26"/>
                                        </p:tgtEl>
                                        <p:attrNameLst>
                                          <p:attrName>style.rotation</p:attrName>
                                        </p:attrNameLst>
                                      </p:cBhvr>
                                      <p:tavLst>
                                        <p:tav tm="0">
                                          <p:val>
                                            <p:fltVal val="0"/>
                                          </p:val>
                                        </p:tav>
                                        <p:tav tm="100000">
                                          <p:val>
                                            <p:fltVal val="720"/>
                                          </p:val>
                                        </p:tav>
                                      </p:tavLst>
                                    </p:anim>
                                    <p:anim calcmode="lin" valueType="num">
                                      <p:cBhvr>
                                        <p:cTn id="128" dur="2000"/>
                                        <p:tgtEl>
                                          <p:spTgt spid="26"/>
                                        </p:tgtEl>
                                        <p:attrNameLst>
                                          <p:attrName>ppt_h</p:attrName>
                                        </p:attrNameLst>
                                      </p:cBhvr>
                                      <p:tavLst>
                                        <p:tav tm="0">
                                          <p:val>
                                            <p:strVal val="ppt_h"/>
                                          </p:val>
                                        </p:tav>
                                        <p:tav tm="100000">
                                          <p:val>
                                            <p:fltVal val="0"/>
                                          </p:val>
                                        </p:tav>
                                      </p:tavLst>
                                    </p:anim>
                                    <p:anim calcmode="lin" valueType="num">
                                      <p:cBhvr>
                                        <p:cTn id="129" dur="2000"/>
                                        <p:tgtEl>
                                          <p:spTgt spid="26"/>
                                        </p:tgtEl>
                                        <p:attrNameLst>
                                          <p:attrName>ppt_w</p:attrName>
                                        </p:attrNameLst>
                                      </p:cBhvr>
                                      <p:tavLst>
                                        <p:tav tm="0">
                                          <p:val>
                                            <p:strVal val="ppt_w"/>
                                          </p:val>
                                        </p:tav>
                                        <p:tav tm="100000">
                                          <p:val>
                                            <p:fltVal val="0"/>
                                          </p:val>
                                        </p:tav>
                                      </p:tavLst>
                                    </p:anim>
                                    <p:set>
                                      <p:cBhvr>
                                        <p:cTn id="130" dur="1" fill="hold">
                                          <p:stCondLst>
                                            <p:cond delay="1999"/>
                                          </p:stCondLst>
                                        </p:cTn>
                                        <p:tgtEl>
                                          <p:spTgt spid="26"/>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fade">
                                      <p:cBhvr>
                                        <p:cTn id="1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32" grpId="0" animBg="1"/>
      <p:bldP spid="32" grpId="1" animBg="1"/>
      <p:bldP spid="33" grpId="0" animBg="1"/>
      <p:bldP spid="35" grpId="0" animBg="1"/>
      <p:bldP spid="35" grpId="1" animBg="1"/>
      <p:bldP spid="38" grpId="0" animBg="1"/>
      <p:bldP spid="3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6BB7-137C-53CD-EAD8-C51D9635DAAE}"/>
              </a:ext>
            </a:extLst>
          </p:cNvPr>
          <p:cNvSpPr>
            <a:spLocks noGrp="1"/>
          </p:cNvSpPr>
          <p:nvPr>
            <p:ph type="title"/>
          </p:nvPr>
        </p:nvSpPr>
        <p:spPr>
          <a:xfrm>
            <a:off x="0" y="0"/>
            <a:ext cx="6319777" cy="757619"/>
          </a:xfrm>
        </p:spPr>
        <p:txBody>
          <a:bodyPr/>
          <a:lstStyle/>
          <a:p>
            <a:r>
              <a:rPr lang="en-US" dirty="0"/>
              <a:t>Deadlock</a:t>
            </a:r>
          </a:p>
        </p:txBody>
      </p:sp>
      <p:sp>
        <p:nvSpPr>
          <p:cNvPr id="3" name="Content Placeholder 2">
            <a:extLst>
              <a:ext uri="{FF2B5EF4-FFF2-40B4-BE49-F238E27FC236}">
                <a16:creationId xmlns:a16="http://schemas.microsoft.com/office/drawing/2014/main" id="{6DBD9C09-BDDC-367C-AFB8-716D8240AC82}"/>
              </a:ext>
            </a:extLst>
          </p:cNvPr>
          <p:cNvSpPr>
            <a:spLocks noGrp="1"/>
          </p:cNvSpPr>
          <p:nvPr>
            <p:ph idx="1"/>
          </p:nvPr>
        </p:nvSpPr>
        <p:spPr>
          <a:xfrm>
            <a:off x="0" y="636610"/>
            <a:ext cx="6319777" cy="6290840"/>
          </a:xfrm>
        </p:spPr>
        <p:txBody>
          <a:bodyPr>
            <a:normAutofit fontScale="92500" lnSpcReduction="10000"/>
          </a:bodyPr>
          <a:lstStyle/>
          <a:p>
            <a:r>
              <a:rPr lang="en-US" dirty="0"/>
              <a:t>Deadlock occurs in a multithreaded process when each thread is waiting forever on a lock that is held by another thread</a:t>
            </a:r>
          </a:p>
          <a:p>
            <a:r>
              <a:rPr lang="en-US" dirty="0"/>
              <a:t>Deadlock is caused by a cycle in the </a:t>
            </a:r>
            <a:r>
              <a:rPr lang="en-US" b="1" i="1" dirty="0"/>
              <a:t>graph of resource ownership and resource waiting</a:t>
            </a:r>
          </a:p>
          <a:p>
            <a:pPr lvl="1"/>
            <a:r>
              <a:rPr lang="en-US" dirty="0"/>
              <a:t>Ex: Two threads deadlocked on two locks</a:t>
            </a:r>
          </a:p>
          <a:p>
            <a:pPr lvl="1"/>
            <a:r>
              <a:rPr lang="en-US" dirty="0"/>
              <a:t>Ex: One thread deadlocked on one lock</a:t>
            </a:r>
          </a:p>
          <a:p>
            <a:r>
              <a:rPr lang="en-US" dirty="0"/>
              <a:t>To avoid deadlocks:</a:t>
            </a:r>
          </a:p>
          <a:p>
            <a:pPr lvl="1"/>
            <a:r>
              <a:rPr lang="en-US" dirty="0"/>
              <a:t>Don’t try to acquire a lock that you already have, to avoid deadlocking yourself 😅</a:t>
            </a:r>
          </a:p>
          <a:p>
            <a:pPr lvl="1"/>
            <a:r>
              <a:rPr lang="en-US" dirty="0"/>
              <a:t>Establish a total order over all locks (e.g., </a:t>
            </a:r>
            <a:r>
              <a:rPr lang="en-US" dirty="0" err="1">
                <a:latin typeface="Lucida Console" panose="020B0609040504020204" pitchFamily="49" charset="0"/>
              </a:rPr>
              <a:t>x_lock</a:t>
            </a:r>
            <a:r>
              <a:rPr lang="en-US" dirty="0">
                <a:latin typeface="Lucida Console" panose="020B0609040504020204" pitchFamily="49" charset="0"/>
              </a:rPr>
              <a:t> -&gt; </a:t>
            </a:r>
            <a:r>
              <a:rPr lang="en-US" dirty="0" err="1">
                <a:latin typeface="Lucida Console" panose="020B0609040504020204" pitchFamily="49" charset="0"/>
              </a:rPr>
              <a:t>y_lock</a:t>
            </a:r>
            <a:r>
              <a:rPr lang="en-US" dirty="0">
                <a:latin typeface="Lucida Console" panose="020B0609040504020204" pitchFamily="49" charset="0"/>
              </a:rPr>
              <a:t> -&gt; </a:t>
            </a:r>
            <a:r>
              <a:rPr lang="en-US" dirty="0" err="1">
                <a:latin typeface="Lucida Console" panose="020B0609040504020204" pitchFamily="49" charset="0"/>
              </a:rPr>
              <a:t>z_lock</a:t>
            </a:r>
            <a:r>
              <a:rPr lang="en-US" dirty="0"/>
              <a:t>) and ensure that each thread always acquires the lock subset of interest in order</a:t>
            </a:r>
          </a:p>
          <a:p>
            <a:pPr lvl="2"/>
            <a:r>
              <a:rPr lang="en-US" dirty="0"/>
              <a:t>Ex: If a thread only cares about </a:t>
            </a:r>
            <a:r>
              <a:rPr lang="en-US" dirty="0" err="1">
                <a:latin typeface="Lucida Console" panose="020B0609040504020204" pitchFamily="49" charset="0"/>
              </a:rPr>
              <a:t>x_lock</a:t>
            </a:r>
            <a:r>
              <a:rPr lang="en-US" dirty="0"/>
              <a:t> and </a:t>
            </a:r>
            <a:r>
              <a:rPr lang="en-US" dirty="0" err="1">
                <a:latin typeface="Lucida Console" panose="020B0609040504020204" pitchFamily="49" charset="0"/>
              </a:rPr>
              <a:t>z_lock</a:t>
            </a:r>
            <a:r>
              <a:rPr lang="en-US" dirty="0"/>
              <a:t>, the thread should acquire the locks in that order</a:t>
            </a:r>
          </a:p>
          <a:p>
            <a:pPr lvl="2"/>
            <a:r>
              <a:rPr lang="en-US" dirty="0"/>
              <a:t>This approach guarantees no cycles in the ownership/waiting graph</a:t>
            </a:r>
          </a:p>
        </p:txBody>
      </p:sp>
      <p:grpSp>
        <p:nvGrpSpPr>
          <p:cNvPr id="36" name="Group 35">
            <a:extLst>
              <a:ext uri="{FF2B5EF4-FFF2-40B4-BE49-F238E27FC236}">
                <a16:creationId xmlns:a16="http://schemas.microsoft.com/office/drawing/2014/main" id="{24AF46A9-227D-C017-A859-7839DFB97290}"/>
              </a:ext>
            </a:extLst>
          </p:cNvPr>
          <p:cNvGrpSpPr/>
          <p:nvPr/>
        </p:nvGrpSpPr>
        <p:grpSpPr>
          <a:xfrm>
            <a:off x="6400799" y="58976"/>
            <a:ext cx="2835797" cy="1119089"/>
            <a:chOff x="6400799" y="58976"/>
            <a:chExt cx="2835797" cy="1119089"/>
          </a:xfrm>
        </p:grpSpPr>
        <p:sp>
          <p:nvSpPr>
            <p:cNvPr id="5" name="TextBox 4">
              <a:extLst>
                <a:ext uri="{FF2B5EF4-FFF2-40B4-BE49-F238E27FC236}">
                  <a16:creationId xmlns:a16="http://schemas.microsoft.com/office/drawing/2014/main" id="{4B381868-11A1-1355-6B05-71AF433B4DFD}"/>
                </a:ext>
              </a:extLst>
            </p:cNvPr>
            <p:cNvSpPr txBox="1"/>
            <p:nvPr/>
          </p:nvSpPr>
          <p:spPr>
            <a:xfrm>
              <a:off x="6753177" y="58976"/>
              <a:ext cx="2483419" cy="1119089"/>
            </a:xfrm>
            <a:prstGeom prst="rect">
              <a:avLst/>
            </a:prstGeom>
            <a:solidFill>
              <a:schemeClr val="bg1">
                <a:lumMod val="95000"/>
              </a:schemeClr>
            </a:solidFill>
          </p:spPr>
          <p:txBody>
            <a:bodyPr wrap="square">
              <a:spAutoFit/>
            </a:bodyPr>
            <a:lstStyle/>
            <a:p>
              <a:pPr>
                <a:lnSpc>
                  <a:spcPts val="2000"/>
                </a:lnSpc>
              </a:pPr>
              <a:r>
                <a:rPr lang="en-US" sz="2000" dirty="0">
                  <a:solidFill>
                    <a:schemeClr val="accent1"/>
                  </a:solidFill>
                  <a:latin typeface="Lucida Console" panose="020B0609040504020204" pitchFamily="49" charset="0"/>
                </a:rPr>
                <a:t>void</a:t>
              </a:r>
              <a:r>
                <a:rPr lang="en-US" sz="2000" dirty="0">
                  <a:latin typeface="Lucida Console" panose="020B0609040504020204" pitchFamily="49" charset="0"/>
                </a:rPr>
                <a:t> t1() {</a:t>
              </a:r>
            </a:p>
            <a:p>
              <a:pPr>
                <a:lnSpc>
                  <a:spcPts val="2000"/>
                </a:lnSpc>
              </a:pPr>
              <a:r>
                <a:rPr lang="en-US" sz="2000" dirty="0">
                  <a:latin typeface="Lucida Console" panose="020B0609040504020204" pitchFamily="49" charset="0"/>
                </a:rPr>
                <a:t>    </a:t>
              </a:r>
              <a:r>
                <a:rPr lang="en-US" sz="2000" dirty="0" err="1">
                  <a:latin typeface="Lucida Console" panose="020B0609040504020204" pitchFamily="49" charset="0"/>
                </a:rPr>
                <a:t>x.lock</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    </a:t>
              </a:r>
              <a:r>
                <a:rPr lang="en-US" sz="2000" dirty="0" err="1">
                  <a:latin typeface="Lucida Console" panose="020B0609040504020204" pitchFamily="49" charset="0"/>
                </a:rPr>
                <a:t>y.lock</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a:t>
              </a:r>
            </a:p>
          </p:txBody>
        </p:sp>
        <p:sp>
          <p:nvSpPr>
            <p:cNvPr id="7" name="Arrow: Right 6">
              <a:extLst>
                <a:ext uri="{FF2B5EF4-FFF2-40B4-BE49-F238E27FC236}">
                  <a16:creationId xmlns:a16="http://schemas.microsoft.com/office/drawing/2014/main" id="{F2BB9614-FD0B-8B44-F422-5CF066757DEC}"/>
                </a:ext>
              </a:extLst>
            </p:cNvPr>
            <p:cNvSpPr/>
            <p:nvPr/>
          </p:nvSpPr>
          <p:spPr>
            <a:xfrm>
              <a:off x="6400799" y="630094"/>
              <a:ext cx="995423" cy="21485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809210A-5678-969A-A53D-8933789E02DA}"/>
              </a:ext>
            </a:extLst>
          </p:cNvPr>
          <p:cNvGrpSpPr/>
          <p:nvPr/>
        </p:nvGrpSpPr>
        <p:grpSpPr>
          <a:xfrm>
            <a:off x="9306050" y="58975"/>
            <a:ext cx="2849300" cy="1119089"/>
            <a:chOff x="9306050" y="58975"/>
            <a:chExt cx="2849300" cy="1119089"/>
          </a:xfrm>
        </p:grpSpPr>
        <p:sp>
          <p:nvSpPr>
            <p:cNvPr id="6" name="TextBox 5">
              <a:extLst>
                <a:ext uri="{FF2B5EF4-FFF2-40B4-BE49-F238E27FC236}">
                  <a16:creationId xmlns:a16="http://schemas.microsoft.com/office/drawing/2014/main" id="{FE97F55F-3EC5-48EB-6895-998A9AD9BE3D}"/>
                </a:ext>
              </a:extLst>
            </p:cNvPr>
            <p:cNvSpPr txBox="1"/>
            <p:nvPr/>
          </p:nvSpPr>
          <p:spPr>
            <a:xfrm>
              <a:off x="9671931" y="58975"/>
              <a:ext cx="2483419" cy="1119089"/>
            </a:xfrm>
            <a:prstGeom prst="rect">
              <a:avLst/>
            </a:prstGeom>
            <a:solidFill>
              <a:schemeClr val="bg1">
                <a:lumMod val="95000"/>
              </a:schemeClr>
            </a:solidFill>
          </p:spPr>
          <p:txBody>
            <a:bodyPr wrap="square">
              <a:spAutoFit/>
            </a:bodyPr>
            <a:lstStyle/>
            <a:p>
              <a:pPr>
                <a:lnSpc>
                  <a:spcPts val="2000"/>
                </a:lnSpc>
              </a:pPr>
              <a:r>
                <a:rPr lang="en-US" sz="2000" dirty="0">
                  <a:solidFill>
                    <a:schemeClr val="accent1"/>
                  </a:solidFill>
                  <a:latin typeface="Lucida Console" panose="020B0609040504020204" pitchFamily="49" charset="0"/>
                </a:rPr>
                <a:t>void</a:t>
              </a:r>
              <a:r>
                <a:rPr lang="en-US" sz="2000" dirty="0">
                  <a:latin typeface="Lucida Console" panose="020B0609040504020204" pitchFamily="49" charset="0"/>
                </a:rPr>
                <a:t> t2() {</a:t>
              </a:r>
            </a:p>
            <a:p>
              <a:pPr>
                <a:lnSpc>
                  <a:spcPts val="2000"/>
                </a:lnSpc>
              </a:pPr>
              <a:r>
                <a:rPr lang="en-US" sz="2000" dirty="0">
                  <a:latin typeface="Lucida Console" panose="020B0609040504020204" pitchFamily="49" charset="0"/>
                </a:rPr>
                <a:t>    </a:t>
              </a:r>
              <a:r>
                <a:rPr lang="en-US" sz="2000" dirty="0" err="1">
                  <a:latin typeface="Lucida Console" panose="020B0609040504020204" pitchFamily="49" charset="0"/>
                </a:rPr>
                <a:t>y.lock</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    </a:t>
              </a:r>
              <a:r>
                <a:rPr lang="en-US" sz="2000" dirty="0" err="1">
                  <a:latin typeface="Lucida Console" panose="020B0609040504020204" pitchFamily="49" charset="0"/>
                </a:rPr>
                <a:t>x.lock</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a:t>
              </a:r>
            </a:p>
          </p:txBody>
        </p:sp>
        <p:sp>
          <p:nvSpPr>
            <p:cNvPr id="8" name="Arrow: Right 7">
              <a:extLst>
                <a:ext uri="{FF2B5EF4-FFF2-40B4-BE49-F238E27FC236}">
                  <a16:creationId xmlns:a16="http://schemas.microsoft.com/office/drawing/2014/main" id="{FD19C4B3-EF0D-F7C2-2A4A-A49893AD7615}"/>
                </a:ext>
              </a:extLst>
            </p:cNvPr>
            <p:cNvSpPr/>
            <p:nvPr/>
          </p:nvSpPr>
          <p:spPr>
            <a:xfrm>
              <a:off x="9306050" y="631350"/>
              <a:ext cx="995423" cy="21485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00558D2-D40C-3F48-AB98-B718AFD260B9}"/>
              </a:ext>
            </a:extLst>
          </p:cNvPr>
          <p:cNvGrpSpPr/>
          <p:nvPr/>
        </p:nvGrpSpPr>
        <p:grpSpPr>
          <a:xfrm>
            <a:off x="8675098" y="1386748"/>
            <a:ext cx="630952" cy="1179656"/>
            <a:chOff x="8675098" y="1548798"/>
            <a:chExt cx="630952" cy="1179656"/>
          </a:xfrm>
        </p:grpSpPr>
        <p:pic>
          <p:nvPicPr>
            <p:cNvPr id="9" name="Picture 8">
              <a:extLst>
                <a:ext uri="{FF2B5EF4-FFF2-40B4-BE49-F238E27FC236}">
                  <a16:creationId xmlns:a16="http://schemas.microsoft.com/office/drawing/2014/main" id="{E0F63A6D-9EA9-D217-3E8F-99933143BF5C}"/>
                </a:ext>
              </a:extLst>
            </p:cNvPr>
            <p:cNvPicPr>
              <a:picLocks noChangeAspect="1"/>
            </p:cNvPicPr>
            <p:nvPr/>
          </p:nvPicPr>
          <p:blipFill>
            <a:blip r:embed="rId3"/>
            <a:stretch>
              <a:fillRect/>
            </a:stretch>
          </p:blipFill>
          <p:spPr>
            <a:xfrm>
              <a:off x="8675098" y="1548798"/>
              <a:ext cx="630952" cy="783761"/>
            </a:xfrm>
            <a:prstGeom prst="rect">
              <a:avLst/>
            </a:prstGeom>
          </p:spPr>
        </p:pic>
        <p:sp>
          <p:nvSpPr>
            <p:cNvPr id="10" name="TextBox 9">
              <a:extLst>
                <a:ext uri="{FF2B5EF4-FFF2-40B4-BE49-F238E27FC236}">
                  <a16:creationId xmlns:a16="http://schemas.microsoft.com/office/drawing/2014/main" id="{EABC3B34-66CE-B315-2E0C-6126DF33E0B3}"/>
                </a:ext>
              </a:extLst>
            </p:cNvPr>
            <p:cNvSpPr txBox="1"/>
            <p:nvPr/>
          </p:nvSpPr>
          <p:spPr>
            <a:xfrm>
              <a:off x="8675098" y="2205234"/>
              <a:ext cx="630952" cy="523220"/>
            </a:xfrm>
            <a:prstGeom prst="rect">
              <a:avLst/>
            </a:prstGeom>
            <a:noFill/>
          </p:spPr>
          <p:txBody>
            <a:bodyPr wrap="square" rtlCol="0">
              <a:spAutoFit/>
            </a:bodyPr>
            <a:lstStyle/>
            <a:p>
              <a:pPr algn="ctr"/>
              <a:r>
                <a:rPr lang="en-US" sz="2800" b="1" dirty="0">
                  <a:latin typeface="Lucida Console" panose="020B0609040504020204" pitchFamily="49" charset="0"/>
                </a:rPr>
                <a:t>x</a:t>
              </a:r>
            </a:p>
          </p:txBody>
        </p:sp>
      </p:grpSp>
      <p:grpSp>
        <p:nvGrpSpPr>
          <p:cNvPr id="12" name="Group 11">
            <a:extLst>
              <a:ext uri="{FF2B5EF4-FFF2-40B4-BE49-F238E27FC236}">
                <a16:creationId xmlns:a16="http://schemas.microsoft.com/office/drawing/2014/main" id="{E7799ABB-3CCD-D5A7-253B-2DA7AEEC13CB}"/>
              </a:ext>
            </a:extLst>
          </p:cNvPr>
          <p:cNvGrpSpPr/>
          <p:nvPr/>
        </p:nvGrpSpPr>
        <p:grpSpPr>
          <a:xfrm>
            <a:off x="8675098" y="2787841"/>
            <a:ext cx="630952" cy="1179656"/>
            <a:chOff x="8675098" y="1548798"/>
            <a:chExt cx="630952" cy="1179656"/>
          </a:xfrm>
        </p:grpSpPr>
        <p:pic>
          <p:nvPicPr>
            <p:cNvPr id="13" name="Picture 12">
              <a:extLst>
                <a:ext uri="{FF2B5EF4-FFF2-40B4-BE49-F238E27FC236}">
                  <a16:creationId xmlns:a16="http://schemas.microsoft.com/office/drawing/2014/main" id="{7D1BA46D-A859-4DEE-9C88-B02A84736C8D}"/>
                </a:ext>
              </a:extLst>
            </p:cNvPr>
            <p:cNvPicPr>
              <a:picLocks noChangeAspect="1"/>
            </p:cNvPicPr>
            <p:nvPr/>
          </p:nvPicPr>
          <p:blipFill>
            <a:blip r:embed="rId3"/>
            <a:stretch>
              <a:fillRect/>
            </a:stretch>
          </p:blipFill>
          <p:spPr>
            <a:xfrm>
              <a:off x="8675098" y="1548798"/>
              <a:ext cx="630952" cy="783761"/>
            </a:xfrm>
            <a:prstGeom prst="rect">
              <a:avLst/>
            </a:prstGeom>
          </p:spPr>
        </p:pic>
        <p:sp>
          <p:nvSpPr>
            <p:cNvPr id="14" name="TextBox 13">
              <a:extLst>
                <a:ext uri="{FF2B5EF4-FFF2-40B4-BE49-F238E27FC236}">
                  <a16:creationId xmlns:a16="http://schemas.microsoft.com/office/drawing/2014/main" id="{FFDC9DAF-76DB-87F0-176F-B388386166D6}"/>
                </a:ext>
              </a:extLst>
            </p:cNvPr>
            <p:cNvSpPr txBox="1"/>
            <p:nvPr/>
          </p:nvSpPr>
          <p:spPr>
            <a:xfrm>
              <a:off x="8675098" y="2205234"/>
              <a:ext cx="630952" cy="523220"/>
            </a:xfrm>
            <a:prstGeom prst="rect">
              <a:avLst/>
            </a:prstGeom>
            <a:noFill/>
          </p:spPr>
          <p:txBody>
            <a:bodyPr wrap="square" rtlCol="0">
              <a:spAutoFit/>
            </a:bodyPr>
            <a:lstStyle/>
            <a:p>
              <a:pPr algn="ctr"/>
              <a:r>
                <a:rPr lang="en-US" sz="2800" b="1" dirty="0">
                  <a:latin typeface="Lucida Console" panose="020B0609040504020204" pitchFamily="49" charset="0"/>
                </a:rPr>
                <a:t>y</a:t>
              </a:r>
            </a:p>
          </p:txBody>
        </p:sp>
      </p:grpSp>
      <p:grpSp>
        <p:nvGrpSpPr>
          <p:cNvPr id="19" name="Group 18">
            <a:extLst>
              <a:ext uri="{FF2B5EF4-FFF2-40B4-BE49-F238E27FC236}">
                <a16:creationId xmlns:a16="http://schemas.microsoft.com/office/drawing/2014/main" id="{25F95D03-9AB2-3F44-6B36-709DFAE360F7}"/>
              </a:ext>
            </a:extLst>
          </p:cNvPr>
          <p:cNvGrpSpPr/>
          <p:nvPr/>
        </p:nvGrpSpPr>
        <p:grpSpPr>
          <a:xfrm>
            <a:off x="10048678" y="1905304"/>
            <a:ext cx="1128304" cy="1538973"/>
            <a:chOff x="10048678" y="2067354"/>
            <a:chExt cx="1128304" cy="1538973"/>
          </a:xfrm>
        </p:grpSpPr>
        <p:pic>
          <p:nvPicPr>
            <p:cNvPr id="16" name="Picture 15">
              <a:extLst>
                <a:ext uri="{FF2B5EF4-FFF2-40B4-BE49-F238E27FC236}">
                  <a16:creationId xmlns:a16="http://schemas.microsoft.com/office/drawing/2014/main" id="{EE7F713F-C5D8-8F5D-36DE-024CA6528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00190">
              <a:off x="10048678" y="2067354"/>
              <a:ext cx="1128304" cy="1128304"/>
            </a:xfrm>
            <a:prstGeom prst="rect">
              <a:avLst/>
            </a:prstGeom>
          </p:spPr>
        </p:pic>
        <p:sp>
          <p:nvSpPr>
            <p:cNvPr id="18" name="TextBox 17">
              <a:extLst>
                <a:ext uri="{FF2B5EF4-FFF2-40B4-BE49-F238E27FC236}">
                  <a16:creationId xmlns:a16="http://schemas.microsoft.com/office/drawing/2014/main" id="{03C419FE-B12C-23FE-19E8-A589DF4A774C}"/>
                </a:ext>
              </a:extLst>
            </p:cNvPr>
            <p:cNvSpPr txBox="1"/>
            <p:nvPr/>
          </p:nvSpPr>
          <p:spPr>
            <a:xfrm>
              <a:off x="10282688" y="3083107"/>
              <a:ext cx="630952" cy="523220"/>
            </a:xfrm>
            <a:prstGeom prst="rect">
              <a:avLst/>
            </a:prstGeom>
            <a:noFill/>
          </p:spPr>
          <p:txBody>
            <a:bodyPr wrap="square" rtlCol="0">
              <a:spAutoFit/>
            </a:bodyPr>
            <a:lstStyle/>
            <a:p>
              <a:pPr algn="ctr"/>
              <a:r>
                <a:rPr lang="en-US" sz="2800" b="1" dirty="0">
                  <a:latin typeface="Lucida Console" panose="020B0609040504020204" pitchFamily="49" charset="0"/>
                </a:rPr>
                <a:t>t1</a:t>
              </a:r>
            </a:p>
          </p:txBody>
        </p:sp>
      </p:grpSp>
      <p:grpSp>
        <p:nvGrpSpPr>
          <p:cNvPr id="20" name="Group 19">
            <a:extLst>
              <a:ext uri="{FF2B5EF4-FFF2-40B4-BE49-F238E27FC236}">
                <a16:creationId xmlns:a16="http://schemas.microsoft.com/office/drawing/2014/main" id="{63E49890-9B10-AA85-BE57-B5B26DF7ACD3}"/>
              </a:ext>
            </a:extLst>
          </p:cNvPr>
          <p:cNvGrpSpPr/>
          <p:nvPr/>
        </p:nvGrpSpPr>
        <p:grpSpPr>
          <a:xfrm>
            <a:off x="6933285" y="1905304"/>
            <a:ext cx="1128304" cy="1538973"/>
            <a:chOff x="10048678" y="2067354"/>
            <a:chExt cx="1128304" cy="1538973"/>
          </a:xfrm>
        </p:grpSpPr>
        <p:pic>
          <p:nvPicPr>
            <p:cNvPr id="21" name="Picture 20">
              <a:extLst>
                <a:ext uri="{FF2B5EF4-FFF2-40B4-BE49-F238E27FC236}">
                  <a16:creationId xmlns:a16="http://schemas.microsoft.com/office/drawing/2014/main" id="{235E18B6-A025-7BBF-5C6D-B38D4288D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00190">
              <a:off x="10048678" y="2067354"/>
              <a:ext cx="1128304" cy="1128304"/>
            </a:xfrm>
            <a:prstGeom prst="rect">
              <a:avLst/>
            </a:prstGeom>
          </p:spPr>
        </p:pic>
        <p:sp>
          <p:nvSpPr>
            <p:cNvPr id="22" name="TextBox 21">
              <a:extLst>
                <a:ext uri="{FF2B5EF4-FFF2-40B4-BE49-F238E27FC236}">
                  <a16:creationId xmlns:a16="http://schemas.microsoft.com/office/drawing/2014/main" id="{3DE507E7-325F-E198-5570-12756F49BFB6}"/>
                </a:ext>
              </a:extLst>
            </p:cNvPr>
            <p:cNvSpPr txBox="1"/>
            <p:nvPr/>
          </p:nvSpPr>
          <p:spPr>
            <a:xfrm>
              <a:off x="10282688" y="3083107"/>
              <a:ext cx="630952" cy="523220"/>
            </a:xfrm>
            <a:prstGeom prst="rect">
              <a:avLst/>
            </a:prstGeom>
            <a:noFill/>
          </p:spPr>
          <p:txBody>
            <a:bodyPr wrap="square" rtlCol="0">
              <a:spAutoFit/>
            </a:bodyPr>
            <a:lstStyle/>
            <a:p>
              <a:pPr algn="ctr"/>
              <a:r>
                <a:rPr lang="en-US" sz="2800" b="1" dirty="0">
                  <a:latin typeface="Lucida Console" panose="020B0609040504020204" pitchFamily="49" charset="0"/>
                </a:rPr>
                <a:t>t2</a:t>
              </a:r>
            </a:p>
          </p:txBody>
        </p:sp>
      </p:grpSp>
      <p:grpSp>
        <p:nvGrpSpPr>
          <p:cNvPr id="38" name="Group 37">
            <a:extLst>
              <a:ext uri="{FF2B5EF4-FFF2-40B4-BE49-F238E27FC236}">
                <a16:creationId xmlns:a16="http://schemas.microsoft.com/office/drawing/2014/main" id="{BC22CCCA-81E3-606F-C5C7-66BE634FC0A7}"/>
              </a:ext>
            </a:extLst>
          </p:cNvPr>
          <p:cNvGrpSpPr/>
          <p:nvPr/>
        </p:nvGrpSpPr>
        <p:grpSpPr>
          <a:xfrm>
            <a:off x="8957815" y="1377975"/>
            <a:ext cx="1607752" cy="1609385"/>
            <a:chOff x="8957815" y="1377975"/>
            <a:chExt cx="1607752" cy="1609385"/>
          </a:xfrm>
        </p:grpSpPr>
        <p:sp>
          <p:nvSpPr>
            <p:cNvPr id="24" name="Arc 23">
              <a:extLst>
                <a:ext uri="{FF2B5EF4-FFF2-40B4-BE49-F238E27FC236}">
                  <a16:creationId xmlns:a16="http://schemas.microsoft.com/office/drawing/2014/main" id="{D9654F9F-BB1B-D3E1-5331-B49E60DB5842}"/>
                </a:ext>
              </a:extLst>
            </p:cNvPr>
            <p:cNvSpPr/>
            <p:nvPr/>
          </p:nvSpPr>
          <p:spPr>
            <a:xfrm rot="20234192">
              <a:off x="8957815" y="1629743"/>
              <a:ext cx="1343776" cy="1357617"/>
            </a:xfrm>
            <a:prstGeom prst="arc">
              <a:avLst>
                <a:gd name="adj1" fmla="val 15988954"/>
                <a:gd name="adj2" fmla="val 0"/>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92D2CC8C-91D1-9533-07C7-F1CE8B123D50}"/>
                </a:ext>
              </a:extLst>
            </p:cNvPr>
            <p:cNvSpPr txBox="1"/>
            <p:nvPr/>
          </p:nvSpPr>
          <p:spPr>
            <a:xfrm rot="1286112">
              <a:off x="9303330" y="1377975"/>
              <a:ext cx="1262237" cy="338554"/>
            </a:xfrm>
            <a:prstGeom prst="rect">
              <a:avLst/>
            </a:prstGeom>
            <a:noFill/>
          </p:spPr>
          <p:txBody>
            <a:bodyPr wrap="square" rtlCol="0">
              <a:spAutoFit/>
            </a:bodyPr>
            <a:lstStyle/>
            <a:p>
              <a:pPr algn="ctr"/>
              <a:r>
                <a:rPr lang="en-US" sz="1600" b="1" dirty="0">
                  <a:latin typeface="Lucida Console" panose="020B0609040504020204" pitchFamily="49" charset="0"/>
                </a:rPr>
                <a:t>Owned by</a:t>
              </a:r>
            </a:p>
          </p:txBody>
        </p:sp>
      </p:grpSp>
      <p:grpSp>
        <p:nvGrpSpPr>
          <p:cNvPr id="40" name="Group 39">
            <a:extLst>
              <a:ext uri="{FF2B5EF4-FFF2-40B4-BE49-F238E27FC236}">
                <a16:creationId xmlns:a16="http://schemas.microsoft.com/office/drawing/2014/main" id="{C3E050A9-DA84-FBE4-3E99-691CE74703A0}"/>
              </a:ext>
            </a:extLst>
          </p:cNvPr>
          <p:cNvGrpSpPr/>
          <p:nvPr/>
        </p:nvGrpSpPr>
        <p:grpSpPr>
          <a:xfrm>
            <a:off x="7559092" y="2166629"/>
            <a:ext cx="1528696" cy="1679532"/>
            <a:chOff x="7559092" y="2166629"/>
            <a:chExt cx="1528696" cy="1679532"/>
          </a:xfrm>
        </p:grpSpPr>
        <p:sp>
          <p:nvSpPr>
            <p:cNvPr id="26" name="Arc 25">
              <a:extLst>
                <a:ext uri="{FF2B5EF4-FFF2-40B4-BE49-F238E27FC236}">
                  <a16:creationId xmlns:a16="http://schemas.microsoft.com/office/drawing/2014/main" id="{A3C09C84-D476-1FC7-AE64-84CCE4C586CA}"/>
                </a:ext>
              </a:extLst>
            </p:cNvPr>
            <p:cNvSpPr/>
            <p:nvPr/>
          </p:nvSpPr>
          <p:spPr>
            <a:xfrm rot="9931368">
              <a:off x="7744012" y="2166629"/>
              <a:ext cx="1343776" cy="1357617"/>
            </a:xfrm>
            <a:prstGeom prst="arc">
              <a:avLst>
                <a:gd name="adj1" fmla="val 15988954"/>
                <a:gd name="adj2" fmla="val 0"/>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74139E70-9ABA-12DB-E33F-1B8E6EDBA44F}"/>
                </a:ext>
              </a:extLst>
            </p:cNvPr>
            <p:cNvSpPr txBox="1"/>
            <p:nvPr/>
          </p:nvSpPr>
          <p:spPr>
            <a:xfrm rot="1286112">
              <a:off x="7559092" y="3507607"/>
              <a:ext cx="1262237" cy="338554"/>
            </a:xfrm>
            <a:prstGeom prst="rect">
              <a:avLst/>
            </a:prstGeom>
            <a:noFill/>
          </p:spPr>
          <p:txBody>
            <a:bodyPr wrap="square" rtlCol="0">
              <a:spAutoFit/>
            </a:bodyPr>
            <a:lstStyle/>
            <a:p>
              <a:pPr algn="ctr"/>
              <a:r>
                <a:rPr lang="en-US" sz="1600" b="1" dirty="0">
                  <a:latin typeface="Lucida Console" panose="020B0609040504020204" pitchFamily="49" charset="0"/>
                </a:rPr>
                <a:t>Owned by</a:t>
              </a:r>
            </a:p>
          </p:txBody>
        </p:sp>
      </p:grpSp>
      <p:grpSp>
        <p:nvGrpSpPr>
          <p:cNvPr id="39" name="Group 38">
            <a:extLst>
              <a:ext uri="{FF2B5EF4-FFF2-40B4-BE49-F238E27FC236}">
                <a16:creationId xmlns:a16="http://schemas.microsoft.com/office/drawing/2014/main" id="{8C49A002-A7BF-DA5D-A663-8B6E2E5639BF}"/>
              </a:ext>
            </a:extLst>
          </p:cNvPr>
          <p:cNvGrpSpPr/>
          <p:nvPr/>
        </p:nvGrpSpPr>
        <p:grpSpPr>
          <a:xfrm>
            <a:off x="9094594" y="2115952"/>
            <a:ext cx="1703740" cy="1663188"/>
            <a:chOff x="9094594" y="2115952"/>
            <a:chExt cx="1703740" cy="1663188"/>
          </a:xfrm>
        </p:grpSpPr>
        <p:sp>
          <p:nvSpPr>
            <p:cNvPr id="25" name="Arc 24">
              <a:extLst>
                <a:ext uri="{FF2B5EF4-FFF2-40B4-BE49-F238E27FC236}">
                  <a16:creationId xmlns:a16="http://schemas.microsoft.com/office/drawing/2014/main" id="{291DE129-7A67-2446-24A2-0018AF34E233}"/>
                </a:ext>
              </a:extLst>
            </p:cNvPr>
            <p:cNvSpPr/>
            <p:nvPr/>
          </p:nvSpPr>
          <p:spPr>
            <a:xfrm rot="7613575">
              <a:off x="9101515" y="2109031"/>
              <a:ext cx="1343776" cy="1357617"/>
            </a:xfrm>
            <a:prstGeom prst="arc">
              <a:avLst>
                <a:gd name="adj1" fmla="val 15988954"/>
                <a:gd name="adj2" fmla="val 0"/>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6EF54973-7D6D-7EB5-ABEA-4419804C60AA}"/>
                </a:ext>
              </a:extLst>
            </p:cNvPr>
            <p:cNvSpPr txBox="1"/>
            <p:nvPr/>
          </p:nvSpPr>
          <p:spPr>
            <a:xfrm rot="20906817">
              <a:off x="9258467" y="3440586"/>
              <a:ext cx="1539867" cy="338554"/>
            </a:xfrm>
            <a:prstGeom prst="rect">
              <a:avLst/>
            </a:prstGeom>
            <a:noFill/>
          </p:spPr>
          <p:txBody>
            <a:bodyPr wrap="square" rtlCol="0">
              <a:spAutoFit/>
            </a:bodyPr>
            <a:lstStyle/>
            <a:p>
              <a:pPr algn="ctr"/>
              <a:r>
                <a:rPr lang="en-US" sz="1600" b="1" dirty="0">
                  <a:latin typeface="Lucida Console" panose="020B0609040504020204" pitchFamily="49" charset="0"/>
                </a:rPr>
                <a:t>Waiting for</a:t>
              </a:r>
            </a:p>
          </p:txBody>
        </p:sp>
      </p:grpSp>
      <p:grpSp>
        <p:nvGrpSpPr>
          <p:cNvPr id="41" name="Group 40">
            <a:extLst>
              <a:ext uri="{FF2B5EF4-FFF2-40B4-BE49-F238E27FC236}">
                <a16:creationId xmlns:a16="http://schemas.microsoft.com/office/drawing/2014/main" id="{1F52DE3C-127B-82A0-2EB5-EC3B4E67DBAC}"/>
              </a:ext>
            </a:extLst>
          </p:cNvPr>
          <p:cNvGrpSpPr/>
          <p:nvPr/>
        </p:nvGrpSpPr>
        <p:grpSpPr>
          <a:xfrm>
            <a:off x="7224953" y="1335038"/>
            <a:ext cx="1748788" cy="1652200"/>
            <a:chOff x="7224953" y="1335038"/>
            <a:chExt cx="1748788" cy="1652200"/>
          </a:xfrm>
        </p:grpSpPr>
        <p:sp>
          <p:nvSpPr>
            <p:cNvPr id="23" name="Arc 22">
              <a:extLst>
                <a:ext uri="{FF2B5EF4-FFF2-40B4-BE49-F238E27FC236}">
                  <a16:creationId xmlns:a16="http://schemas.microsoft.com/office/drawing/2014/main" id="{7EC86B2F-BA98-C4F3-75EC-DD9AB3DCDE16}"/>
                </a:ext>
              </a:extLst>
            </p:cNvPr>
            <p:cNvSpPr/>
            <p:nvPr/>
          </p:nvSpPr>
          <p:spPr>
            <a:xfrm rot="18210514">
              <a:off x="7623045" y="1636541"/>
              <a:ext cx="1343776" cy="1357617"/>
            </a:xfrm>
            <a:prstGeom prst="arc">
              <a:avLst>
                <a:gd name="adj1" fmla="val 15988954"/>
                <a:gd name="adj2" fmla="val 0"/>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DBAA06A4-D1CE-4B70-C743-958147C6C031}"/>
                </a:ext>
              </a:extLst>
            </p:cNvPr>
            <p:cNvSpPr txBox="1"/>
            <p:nvPr/>
          </p:nvSpPr>
          <p:spPr>
            <a:xfrm rot="20906817">
              <a:off x="7224953" y="1335038"/>
              <a:ext cx="1539867" cy="338554"/>
            </a:xfrm>
            <a:prstGeom prst="rect">
              <a:avLst/>
            </a:prstGeom>
            <a:noFill/>
          </p:spPr>
          <p:txBody>
            <a:bodyPr wrap="square" rtlCol="0">
              <a:spAutoFit/>
            </a:bodyPr>
            <a:lstStyle/>
            <a:p>
              <a:pPr algn="ctr"/>
              <a:r>
                <a:rPr lang="en-US" sz="1600" b="1" dirty="0">
                  <a:latin typeface="Lucida Console" panose="020B0609040504020204" pitchFamily="49" charset="0"/>
                </a:rPr>
                <a:t>Waiting for</a:t>
              </a:r>
            </a:p>
          </p:txBody>
        </p:sp>
      </p:grpSp>
      <p:cxnSp>
        <p:nvCxnSpPr>
          <p:cNvPr id="32" name="Straight Connector 31">
            <a:extLst>
              <a:ext uri="{FF2B5EF4-FFF2-40B4-BE49-F238E27FC236}">
                <a16:creationId xmlns:a16="http://schemas.microsoft.com/office/drawing/2014/main" id="{09B99DB5-8865-7369-C544-0102E24B4922}"/>
              </a:ext>
            </a:extLst>
          </p:cNvPr>
          <p:cNvCxnSpPr>
            <a:cxnSpLocks/>
          </p:cNvCxnSpPr>
          <p:nvPr/>
        </p:nvCxnSpPr>
        <p:spPr>
          <a:xfrm>
            <a:off x="6204027" y="4027980"/>
            <a:ext cx="5835573"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FA802D4-17B3-C841-FB9F-ED49CA6F15A7}"/>
              </a:ext>
            </a:extLst>
          </p:cNvPr>
          <p:cNvSpPr txBox="1"/>
          <p:nvPr/>
        </p:nvSpPr>
        <p:spPr>
          <a:xfrm>
            <a:off x="6319777" y="4133070"/>
            <a:ext cx="5719823" cy="2632195"/>
          </a:xfrm>
          <a:prstGeom prst="rect">
            <a:avLst/>
          </a:prstGeom>
          <a:solidFill>
            <a:schemeClr val="bg1">
              <a:lumMod val="95000"/>
            </a:schemeClr>
          </a:solidFill>
        </p:spPr>
        <p:txBody>
          <a:bodyPr wrap="square">
            <a:spAutoFit/>
          </a:bodyPr>
          <a:lstStyle/>
          <a:p>
            <a:pPr>
              <a:lnSpc>
                <a:spcPts val="1800"/>
              </a:lnSpc>
            </a:pPr>
            <a:r>
              <a:rPr lang="en-US" dirty="0">
                <a:latin typeface="Lucida Console" panose="020B0609040504020204" pitchFamily="49" charset="0"/>
              </a:rPr>
              <a:t>std::mutex m;</a:t>
            </a:r>
          </a:p>
          <a:p>
            <a:pPr>
              <a:lnSpc>
                <a:spcPts val="1800"/>
              </a:lnSpc>
            </a:pPr>
            <a:endParaRPr lang="en-US" dirty="0">
              <a:latin typeface="Lucida Console" panose="020B0609040504020204" pitchFamily="49" charset="0"/>
            </a:endParaRPr>
          </a:p>
          <a:p>
            <a:pPr>
              <a:lnSpc>
                <a:spcPts val="1800"/>
              </a:lnSpc>
            </a:pPr>
            <a:r>
              <a:rPr lang="en-US" dirty="0">
                <a:solidFill>
                  <a:schemeClr val="accent1"/>
                </a:solidFill>
                <a:latin typeface="Lucida Console" panose="020B0609040504020204" pitchFamily="49" charset="0"/>
              </a:rPr>
              <a:t>void</a:t>
            </a:r>
            <a:r>
              <a:rPr lang="en-US" dirty="0">
                <a:latin typeface="Lucida Console" panose="020B0609040504020204" pitchFamily="49" charset="0"/>
              </a:rPr>
              <a:t> f() {</a:t>
            </a:r>
          </a:p>
          <a:p>
            <a:pPr>
              <a:lnSpc>
                <a:spcPts val="1800"/>
              </a:lnSpc>
            </a:pPr>
            <a:r>
              <a:rPr lang="en-US" dirty="0">
                <a:latin typeface="Lucida Console" panose="020B0609040504020204" pitchFamily="49" charset="0"/>
              </a:rPr>
              <a:t>    std::</a:t>
            </a:r>
            <a:r>
              <a:rPr lang="en-US" dirty="0" err="1">
                <a:latin typeface="Lucida Console" panose="020B0609040504020204" pitchFamily="49" charset="0"/>
              </a:rPr>
              <a:t>scoped_lock</a:t>
            </a:r>
            <a:r>
              <a:rPr lang="en-US" dirty="0">
                <a:latin typeface="Lucida Console" panose="020B0609040504020204" pitchFamily="49" charset="0"/>
              </a:rPr>
              <a:t> guard(m);</a:t>
            </a:r>
          </a:p>
          <a:p>
            <a:pPr>
              <a:lnSpc>
                <a:spcPts val="1800"/>
              </a:lnSpc>
            </a:pPr>
            <a:r>
              <a:rPr lang="en-US" dirty="0">
                <a:latin typeface="Lucida Console" panose="020B0609040504020204" pitchFamily="49" charset="0"/>
              </a:rPr>
              <a:t>    g();</a:t>
            </a:r>
          </a:p>
          <a:p>
            <a:pPr>
              <a:lnSpc>
                <a:spcPts val="1800"/>
              </a:lnSpc>
            </a:pPr>
            <a:r>
              <a:rPr lang="en-US" dirty="0">
                <a:latin typeface="Lucida Console" panose="020B0609040504020204" pitchFamily="49" charset="0"/>
              </a:rPr>
              <a:t>}</a:t>
            </a:r>
          </a:p>
          <a:p>
            <a:pPr>
              <a:lnSpc>
                <a:spcPts val="1800"/>
              </a:lnSpc>
            </a:pPr>
            <a:endParaRPr lang="en-US" dirty="0">
              <a:latin typeface="Lucida Console" panose="020B0609040504020204" pitchFamily="49" charset="0"/>
            </a:endParaRPr>
          </a:p>
          <a:p>
            <a:pPr>
              <a:lnSpc>
                <a:spcPts val="1800"/>
              </a:lnSpc>
            </a:pPr>
            <a:r>
              <a:rPr lang="en-US" dirty="0">
                <a:solidFill>
                  <a:schemeClr val="accent1"/>
                </a:solidFill>
                <a:latin typeface="Lucida Console" panose="020B0609040504020204" pitchFamily="49" charset="0"/>
              </a:rPr>
              <a:t>void</a:t>
            </a:r>
            <a:r>
              <a:rPr lang="en-US" dirty="0">
                <a:latin typeface="Lucida Console" panose="020B0609040504020204" pitchFamily="49" charset="0"/>
              </a:rPr>
              <a:t> g() {</a:t>
            </a:r>
          </a:p>
          <a:p>
            <a:pPr>
              <a:lnSpc>
                <a:spcPts val="1800"/>
              </a:lnSpc>
            </a:pPr>
            <a:r>
              <a:rPr lang="en-US" dirty="0">
                <a:latin typeface="Lucida Console" panose="020B0609040504020204" pitchFamily="49" charset="0"/>
              </a:rPr>
              <a:t>    std::</a:t>
            </a:r>
            <a:r>
              <a:rPr lang="en-US" dirty="0" err="1">
                <a:latin typeface="Lucida Console" panose="020B0609040504020204" pitchFamily="49" charset="0"/>
              </a:rPr>
              <a:t>scoped_lock</a:t>
            </a:r>
            <a:r>
              <a:rPr lang="en-US" dirty="0">
                <a:latin typeface="Lucida Console" panose="020B0609040504020204" pitchFamily="49" charset="0"/>
              </a:rPr>
              <a:t> guard(m);</a:t>
            </a:r>
          </a:p>
          <a:p>
            <a:pPr>
              <a:lnSpc>
                <a:spcPts val="1800"/>
              </a:lnSpc>
            </a:pPr>
            <a:r>
              <a:rPr lang="en-US" dirty="0">
                <a:solidFill>
                  <a:srgbClr val="00B050"/>
                </a:solidFill>
                <a:latin typeface="Lucida Console" panose="020B0609040504020204" pitchFamily="49" charset="0"/>
              </a:rPr>
              <a:t>    //The code down here never runs!</a:t>
            </a:r>
          </a:p>
          <a:p>
            <a:pPr>
              <a:lnSpc>
                <a:spcPts val="1800"/>
              </a:lnSpc>
            </a:pPr>
            <a:r>
              <a:rPr lang="en-US" dirty="0">
                <a:latin typeface="Lucida Console" panose="020B0609040504020204" pitchFamily="49" charset="0"/>
              </a:rPr>
              <a:t>}</a:t>
            </a:r>
          </a:p>
        </p:txBody>
      </p:sp>
    </p:spTree>
    <p:extLst>
      <p:ext uri="{BB962C8B-B14F-4D97-AF65-F5344CB8AC3E}">
        <p14:creationId xmlns:p14="http://schemas.microsoft.com/office/powerpoint/2010/main" val="32652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6E7E-2344-9CFE-95FE-E13FCA5C6C02}"/>
              </a:ext>
            </a:extLst>
          </p:cNvPr>
          <p:cNvSpPr>
            <a:spLocks noGrp="1"/>
          </p:cNvSpPr>
          <p:nvPr>
            <p:ph type="title"/>
          </p:nvPr>
        </p:nvSpPr>
        <p:spPr>
          <a:xfrm>
            <a:off x="838200" y="-99349"/>
            <a:ext cx="10515600" cy="965964"/>
          </a:xfrm>
        </p:spPr>
        <p:txBody>
          <a:bodyPr/>
          <a:lstStyle/>
          <a:p>
            <a:r>
              <a:rPr lang="en-US" dirty="0"/>
              <a:t>What If I Can’t Order My Locks?</a:t>
            </a:r>
          </a:p>
        </p:txBody>
      </p:sp>
      <p:sp>
        <p:nvSpPr>
          <p:cNvPr id="3" name="Content Placeholder 2">
            <a:extLst>
              <a:ext uri="{FF2B5EF4-FFF2-40B4-BE49-F238E27FC236}">
                <a16:creationId xmlns:a16="http://schemas.microsoft.com/office/drawing/2014/main" id="{A8086A82-7C21-E68C-3828-86A2672B8DDE}"/>
              </a:ext>
            </a:extLst>
          </p:cNvPr>
          <p:cNvSpPr>
            <a:spLocks noGrp="1"/>
          </p:cNvSpPr>
          <p:nvPr>
            <p:ph idx="1"/>
          </p:nvPr>
        </p:nvSpPr>
        <p:spPr>
          <a:xfrm>
            <a:off x="1" y="694483"/>
            <a:ext cx="6766368" cy="6163517"/>
          </a:xfrm>
        </p:spPr>
        <p:txBody>
          <a:bodyPr>
            <a:normAutofit fontScale="92500" lnSpcReduction="10000"/>
          </a:bodyPr>
          <a:lstStyle/>
          <a:p>
            <a:r>
              <a:rPr lang="en-US" dirty="0"/>
              <a:t>In some multithreaded applications, it may be difficult for a programmer to create a global order of locks ahead of time</a:t>
            </a:r>
          </a:p>
          <a:p>
            <a:pPr lvl="1"/>
            <a:r>
              <a:rPr lang="en-US" dirty="0"/>
              <a:t>For example, suppose that a program uses fine-grained locking for multiple data structures</a:t>
            </a:r>
          </a:p>
          <a:p>
            <a:pPr lvl="1"/>
            <a:r>
              <a:rPr lang="en-US" dirty="0"/>
              <a:t>Further suppose that, to handle a particular request, a thread may need to traverse several of the data structures in unpredictable ways, taking locks on individual nodes in those data structures</a:t>
            </a:r>
          </a:p>
          <a:p>
            <a:r>
              <a:rPr lang="en-US" dirty="0"/>
              <a:t>In these cases, a program can avoid deadlock using </a:t>
            </a:r>
            <a:r>
              <a:rPr lang="en-US" b="1" i="1" dirty="0"/>
              <a:t>timed waits</a:t>
            </a:r>
            <a:r>
              <a:rPr lang="en-US" dirty="0"/>
              <a:t> on locks</a:t>
            </a:r>
          </a:p>
          <a:p>
            <a:pPr lvl="1"/>
            <a:r>
              <a:rPr lang="en-US" dirty="0"/>
              <a:t>A thread will only wait for a finite period of time to grab a lock</a:t>
            </a:r>
          </a:p>
          <a:p>
            <a:pPr lvl="1"/>
            <a:r>
              <a:rPr lang="en-US" dirty="0"/>
              <a:t>If the timeout expires, the thread </a:t>
            </a:r>
            <a:r>
              <a:rPr lang="en-US" b="1" i="1" dirty="0"/>
              <a:t>aborts</a:t>
            </a:r>
          </a:p>
          <a:p>
            <a:pPr lvl="2"/>
            <a:r>
              <a:rPr lang="en-US" dirty="0"/>
              <a:t>The thread releases all of its held locks</a:t>
            </a:r>
          </a:p>
          <a:p>
            <a:pPr lvl="2"/>
            <a:r>
              <a:rPr lang="en-US" dirty="0"/>
              <a:t>The thread also </a:t>
            </a:r>
            <a:r>
              <a:rPr lang="en-US" dirty="0" err="1"/>
              <a:t>undos</a:t>
            </a:r>
            <a:r>
              <a:rPr lang="en-US" dirty="0"/>
              <a:t> any tentative work that it may have already done; this preserves atomicity semantics—a critical section either totally completes or doesn’t complete at all</a:t>
            </a:r>
          </a:p>
          <a:p>
            <a:pPr lvl="1"/>
            <a:r>
              <a:rPr lang="en-US" dirty="0"/>
              <a:t>The thread then restarts the lock acquisition dance</a:t>
            </a:r>
          </a:p>
        </p:txBody>
      </p:sp>
      <p:grpSp>
        <p:nvGrpSpPr>
          <p:cNvPr id="9" name="Group 8">
            <a:extLst>
              <a:ext uri="{FF2B5EF4-FFF2-40B4-BE49-F238E27FC236}">
                <a16:creationId xmlns:a16="http://schemas.microsoft.com/office/drawing/2014/main" id="{FDC4856A-A6CC-D866-5643-583C732EAE64}"/>
              </a:ext>
            </a:extLst>
          </p:cNvPr>
          <p:cNvGrpSpPr/>
          <p:nvPr/>
        </p:nvGrpSpPr>
        <p:grpSpPr>
          <a:xfrm>
            <a:off x="2164466" y="1154317"/>
            <a:ext cx="10027534" cy="5478423"/>
            <a:chOff x="2164466" y="1154317"/>
            <a:chExt cx="10027534" cy="5478423"/>
          </a:xfrm>
        </p:grpSpPr>
        <p:sp>
          <p:nvSpPr>
            <p:cNvPr id="4" name="TextBox 3">
              <a:extLst>
                <a:ext uri="{FF2B5EF4-FFF2-40B4-BE49-F238E27FC236}">
                  <a16:creationId xmlns:a16="http://schemas.microsoft.com/office/drawing/2014/main" id="{6362B784-C306-E57D-BC33-A8DE72A7DC4B}"/>
                </a:ext>
              </a:extLst>
            </p:cNvPr>
            <p:cNvSpPr txBox="1"/>
            <p:nvPr/>
          </p:nvSpPr>
          <p:spPr>
            <a:xfrm>
              <a:off x="6766368" y="1154317"/>
              <a:ext cx="5425632" cy="5478423"/>
            </a:xfrm>
            <a:prstGeom prst="rect">
              <a:avLst/>
            </a:prstGeom>
            <a:solidFill>
              <a:schemeClr val="bg1">
                <a:lumMod val="95000"/>
              </a:schemeClr>
            </a:solidFill>
          </p:spPr>
          <p:txBody>
            <a:bodyPr wrap="square">
              <a:spAutoFit/>
            </a:bodyPr>
            <a:lstStyle/>
            <a:p>
              <a:pPr>
                <a:lnSpc>
                  <a:spcPts val="2000"/>
                </a:lnSpc>
              </a:pPr>
              <a:r>
                <a:rPr lang="en-US" sz="1700" dirty="0">
                  <a:solidFill>
                    <a:schemeClr val="accent1"/>
                  </a:solidFill>
                  <a:latin typeface="Lucida Console" panose="020B0609040504020204" pitchFamily="49" charset="0"/>
                </a:rPr>
                <a:t>typedef</a:t>
              </a:r>
              <a:r>
                <a:rPr lang="en-US" sz="1700" dirty="0">
                  <a:latin typeface="Lucida Console" panose="020B0609040504020204" pitchFamily="49" charset="0"/>
                </a:rPr>
                <a:t> struct {</a:t>
              </a:r>
            </a:p>
            <a:p>
              <a:pPr>
                <a:lnSpc>
                  <a:spcPts val="2000"/>
                </a:lnSpc>
              </a:pPr>
              <a:r>
                <a:rPr lang="en-US" sz="1700" dirty="0">
                  <a:latin typeface="Lucida Console" panose="020B0609040504020204" pitchFamily="49" charset="0"/>
                </a:rPr>
                <a:t>    std::atomic&lt;</a:t>
              </a:r>
              <a:r>
                <a:rPr lang="en-US" sz="1700" dirty="0">
                  <a:solidFill>
                    <a:schemeClr val="accent1"/>
                  </a:solidFill>
                  <a:latin typeface="Lucida Console" panose="020B0609040504020204" pitchFamily="49" charset="0"/>
                </a:rPr>
                <a:t>bool</a:t>
              </a:r>
              <a:r>
                <a:rPr lang="en-US" sz="1700" dirty="0">
                  <a:latin typeface="Lucida Console" panose="020B0609040504020204" pitchFamily="49" charset="0"/>
                </a:rPr>
                <a:t>&gt; lock_ = {</a:t>
              </a:r>
              <a:r>
                <a:rPr lang="en-US" sz="1700" dirty="0">
                  <a:solidFill>
                    <a:schemeClr val="accent2"/>
                  </a:solidFill>
                  <a:latin typeface="Lucida Console" panose="020B0609040504020204" pitchFamily="49" charset="0"/>
                </a:rPr>
                <a:t>false</a:t>
              </a:r>
              <a:r>
                <a:rPr lang="en-US" sz="1700" dirty="0">
                  <a:latin typeface="Lucida Console" panose="020B0609040504020204" pitchFamily="49" charset="0"/>
                </a:rPr>
                <a:t>};</a:t>
              </a:r>
            </a:p>
            <a:p>
              <a:pPr>
                <a:lnSpc>
                  <a:spcPts val="2000"/>
                </a:lnSpc>
              </a:pPr>
              <a:r>
                <a:rPr lang="en-US" sz="1700" dirty="0">
                  <a:latin typeface="Lucida Console" panose="020B0609040504020204" pitchFamily="49" charset="0"/>
                </a:rPr>
                <a:t>      </a:t>
              </a:r>
              <a:r>
                <a:rPr lang="en-US" sz="1700" dirty="0">
                  <a:solidFill>
                    <a:srgbClr val="00B050"/>
                  </a:solidFill>
                  <a:latin typeface="Lucida Console" panose="020B0609040504020204" pitchFamily="49" charset="0"/>
                </a:rPr>
                <a:t>//Initialize the lock to “</a:t>
              </a:r>
              <a:r>
                <a:rPr lang="en-US" sz="1700" dirty="0" err="1">
                  <a:solidFill>
                    <a:srgbClr val="00B050"/>
                  </a:solidFill>
                  <a:latin typeface="Lucida Console" panose="020B0609040504020204" pitchFamily="49" charset="0"/>
                </a:rPr>
                <a:t>unheld</a:t>
              </a:r>
              <a:r>
                <a:rPr lang="en-US" sz="1700" dirty="0">
                  <a:solidFill>
                    <a:srgbClr val="00B050"/>
                  </a:solidFill>
                  <a:latin typeface="Lucida Console" panose="020B0609040504020204" pitchFamily="49" charset="0"/>
                </a:rPr>
                <a:t>.”</a:t>
              </a:r>
            </a:p>
            <a:p>
              <a:pPr>
                <a:lnSpc>
                  <a:spcPts val="2000"/>
                </a:lnSpc>
              </a:pPr>
              <a:endParaRPr lang="en-US" sz="1700" dirty="0">
                <a:latin typeface="Lucida Console" panose="020B0609040504020204" pitchFamily="49" charset="0"/>
              </a:endParaRPr>
            </a:p>
            <a:p>
              <a:pPr>
                <a:lnSpc>
                  <a:spcPts val="20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void</a:t>
              </a:r>
              <a:r>
                <a:rPr lang="en-US" sz="1700" dirty="0">
                  <a:latin typeface="Lucida Console" panose="020B0609040504020204" pitchFamily="49" charset="0"/>
                </a:rPr>
                <a:t> lock() {</a:t>
              </a:r>
            </a:p>
            <a:p>
              <a:pPr>
                <a:lnSpc>
                  <a:spcPts val="20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while</a:t>
              </a:r>
              <a:r>
                <a:rPr lang="en-US" sz="1700" dirty="0">
                  <a:latin typeface="Lucida Console" panose="020B0609040504020204" pitchFamily="49" charset="0"/>
                </a:rPr>
                <a:t> (</a:t>
              </a:r>
              <a:r>
                <a:rPr lang="en-US" sz="1700" dirty="0" err="1">
                  <a:latin typeface="Lucida Console" panose="020B0609040504020204" pitchFamily="49" charset="0"/>
                </a:rPr>
                <a:t>lock_.exchange</a:t>
              </a:r>
              <a:r>
                <a:rPr lang="en-US" sz="1700" dirty="0">
                  <a:latin typeface="Lucida Console" panose="020B0609040504020204" pitchFamily="49" charset="0"/>
                </a:rPr>
                <a:t>(</a:t>
              </a:r>
              <a:r>
                <a:rPr lang="en-US" sz="1700" dirty="0">
                  <a:solidFill>
                    <a:schemeClr val="accent2"/>
                  </a:solidFill>
                  <a:latin typeface="Lucida Console" panose="020B0609040504020204" pitchFamily="49" charset="0"/>
                </a:rPr>
                <a:t>true</a:t>
              </a:r>
              <a:r>
                <a:rPr lang="en-US" sz="1700" dirty="0">
                  <a:latin typeface="Lucida Console" panose="020B0609040504020204" pitchFamily="49" charset="0"/>
                </a:rPr>
                <a:t>)) {}</a:t>
              </a:r>
            </a:p>
            <a:p>
              <a:pPr>
                <a:lnSpc>
                  <a:spcPts val="2000"/>
                </a:lnSpc>
              </a:pPr>
              <a:r>
                <a:rPr lang="en-US" sz="1700" dirty="0">
                  <a:latin typeface="Lucida Console" panose="020B0609040504020204" pitchFamily="49" charset="0"/>
                </a:rPr>
                <a:t>    }</a:t>
              </a:r>
            </a:p>
            <a:p>
              <a:pPr>
                <a:lnSpc>
                  <a:spcPts val="2000"/>
                </a:lnSpc>
              </a:pPr>
              <a:endParaRPr lang="en-US" sz="1700" dirty="0">
                <a:latin typeface="Lucida Console" panose="020B0609040504020204" pitchFamily="49" charset="0"/>
              </a:endParaRPr>
            </a:p>
            <a:p>
              <a:pPr>
                <a:lnSpc>
                  <a:spcPts val="20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bool</a:t>
              </a:r>
              <a:r>
                <a:rPr lang="en-US" sz="1700" dirty="0">
                  <a:latin typeface="Lucida Console" panose="020B0609040504020204" pitchFamily="49" charset="0"/>
                </a:rPr>
                <a:t> </a:t>
              </a:r>
              <a:r>
                <a:rPr lang="en-US" sz="1700" dirty="0" err="1">
                  <a:latin typeface="Lucida Console" panose="020B0609040504020204" pitchFamily="49" charset="0"/>
                </a:rPr>
                <a:t>try_lock</a:t>
              </a:r>
              <a:r>
                <a:rPr lang="en-US" sz="1700" dirty="0">
                  <a:latin typeface="Lucida Console" panose="020B0609040504020204" pitchFamily="49" charset="0"/>
                </a:rPr>
                <a:t>() {</a:t>
              </a:r>
            </a:p>
            <a:p>
              <a:pPr>
                <a:lnSpc>
                  <a:spcPts val="20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for</a:t>
              </a: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int</a:t>
              </a:r>
              <a:r>
                <a:rPr lang="en-US" sz="1700" dirty="0">
                  <a:latin typeface="Lucida Console" panose="020B0609040504020204" pitchFamily="49" charset="0"/>
                </a:rPr>
                <a:t> </a:t>
              </a:r>
              <a:r>
                <a:rPr lang="en-US" sz="1700" dirty="0" err="1">
                  <a:latin typeface="Lucida Console" panose="020B0609040504020204" pitchFamily="49" charset="0"/>
                </a:rPr>
                <a:t>i</a:t>
              </a:r>
              <a:r>
                <a:rPr lang="en-US" sz="1700" dirty="0">
                  <a:latin typeface="Lucida Console" panose="020B0609040504020204" pitchFamily="49" charset="0"/>
                </a:rPr>
                <a:t> = </a:t>
              </a:r>
              <a:r>
                <a:rPr lang="en-US" sz="1700" dirty="0">
                  <a:solidFill>
                    <a:schemeClr val="accent2"/>
                  </a:solidFill>
                  <a:latin typeface="Lucida Console" panose="020B0609040504020204" pitchFamily="49" charset="0"/>
                </a:rPr>
                <a:t>0</a:t>
              </a:r>
              <a:r>
                <a:rPr lang="en-US" sz="1700" dirty="0">
                  <a:latin typeface="Lucida Console" panose="020B0609040504020204" pitchFamily="49" charset="0"/>
                </a:rPr>
                <a:t>; </a:t>
              </a:r>
              <a:r>
                <a:rPr lang="en-US" sz="1700" dirty="0" err="1">
                  <a:latin typeface="Lucida Console" panose="020B0609040504020204" pitchFamily="49" charset="0"/>
                </a:rPr>
                <a:t>i</a:t>
              </a:r>
              <a:r>
                <a:rPr lang="en-US" sz="1700" dirty="0">
                  <a:latin typeface="Lucida Console" panose="020B0609040504020204" pitchFamily="49" charset="0"/>
                </a:rPr>
                <a:t> &lt; </a:t>
              </a:r>
              <a:r>
                <a:rPr lang="en-US" sz="1700" dirty="0">
                  <a:solidFill>
                    <a:schemeClr val="accent2"/>
                  </a:solidFill>
                  <a:latin typeface="Lucida Console" panose="020B0609040504020204" pitchFamily="49" charset="0"/>
                </a:rPr>
                <a:t>1000</a:t>
              </a:r>
              <a:r>
                <a:rPr lang="en-US" sz="1700" dirty="0">
                  <a:latin typeface="Lucida Console" panose="020B0609040504020204" pitchFamily="49" charset="0"/>
                </a:rPr>
                <a:t>; ++</a:t>
              </a:r>
              <a:r>
                <a:rPr lang="en-US" sz="1700" dirty="0" err="1">
                  <a:latin typeface="Lucida Console" panose="020B0609040504020204" pitchFamily="49" charset="0"/>
                </a:rPr>
                <a:t>i</a:t>
              </a:r>
              <a:r>
                <a:rPr lang="en-US" sz="1700" dirty="0">
                  <a:latin typeface="Lucida Console" panose="020B0609040504020204" pitchFamily="49" charset="0"/>
                </a:rPr>
                <a:t>) {</a:t>
              </a:r>
            </a:p>
            <a:p>
              <a:pPr>
                <a:lnSpc>
                  <a:spcPts val="20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if</a:t>
              </a:r>
              <a:r>
                <a:rPr lang="en-US" sz="1700" dirty="0">
                  <a:latin typeface="Lucida Console" panose="020B0609040504020204" pitchFamily="49" charset="0"/>
                </a:rPr>
                <a:t> (!</a:t>
              </a:r>
              <a:r>
                <a:rPr lang="en-US" sz="1700" dirty="0" err="1">
                  <a:latin typeface="Lucida Console" panose="020B0609040504020204" pitchFamily="49" charset="0"/>
                </a:rPr>
                <a:t>lock_.exchange</a:t>
              </a:r>
              <a:r>
                <a:rPr lang="en-US" sz="1700" dirty="0">
                  <a:latin typeface="Lucida Console" panose="020B0609040504020204" pitchFamily="49" charset="0"/>
                </a:rPr>
                <a:t>(</a:t>
              </a:r>
              <a:r>
                <a:rPr lang="en-US" sz="1700" dirty="0">
                  <a:solidFill>
                    <a:schemeClr val="accent2"/>
                  </a:solidFill>
                  <a:latin typeface="Lucida Console" panose="020B0609040504020204" pitchFamily="49" charset="0"/>
                </a:rPr>
                <a:t>true</a:t>
              </a:r>
              <a:r>
                <a:rPr lang="en-US" sz="1700" dirty="0">
                  <a:latin typeface="Lucida Console" panose="020B0609040504020204" pitchFamily="49" charset="0"/>
                </a:rPr>
                <a:t>)) {</a:t>
              </a:r>
            </a:p>
            <a:p>
              <a:pPr>
                <a:lnSpc>
                  <a:spcPts val="20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return</a:t>
              </a:r>
              <a:r>
                <a:rPr lang="en-US" sz="1700" dirty="0">
                  <a:latin typeface="Lucida Console" panose="020B0609040504020204" pitchFamily="49" charset="0"/>
                </a:rPr>
                <a:t> </a:t>
              </a:r>
              <a:r>
                <a:rPr lang="en-US" sz="1700" dirty="0">
                  <a:solidFill>
                    <a:schemeClr val="accent2"/>
                  </a:solidFill>
                  <a:latin typeface="Lucida Console" panose="020B0609040504020204" pitchFamily="49" charset="0"/>
                </a:rPr>
                <a:t>true</a:t>
              </a:r>
              <a:r>
                <a:rPr lang="en-US" sz="1700" dirty="0">
                  <a:latin typeface="Lucida Console" panose="020B0609040504020204" pitchFamily="49" charset="0"/>
                </a:rPr>
                <a:t>;</a:t>
              </a:r>
            </a:p>
            <a:p>
              <a:pPr>
                <a:lnSpc>
                  <a:spcPts val="2000"/>
                </a:lnSpc>
              </a:pPr>
              <a:r>
                <a:rPr lang="en-US" sz="1700" dirty="0">
                  <a:latin typeface="Lucida Console" panose="020B0609040504020204" pitchFamily="49" charset="0"/>
                </a:rPr>
                <a:t>            }</a:t>
              </a:r>
            </a:p>
            <a:p>
              <a:pPr>
                <a:lnSpc>
                  <a:spcPts val="2000"/>
                </a:lnSpc>
              </a:pPr>
              <a:r>
                <a:rPr lang="en-US" sz="1700" dirty="0">
                  <a:latin typeface="Lucida Console" panose="020B0609040504020204" pitchFamily="49" charset="0"/>
                </a:rPr>
                <a:t>        }</a:t>
              </a:r>
            </a:p>
            <a:p>
              <a:pPr>
                <a:lnSpc>
                  <a:spcPts val="20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return</a:t>
              </a:r>
              <a:r>
                <a:rPr lang="en-US" sz="1700" dirty="0">
                  <a:latin typeface="Lucida Console" panose="020B0609040504020204" pitchFamily="49" charset="0"/>
                </a:rPr>
                <a:t> </a:t>
              </a:r>
              <a:r>
                <a:rPr lang="en-US" sz="1700" dirty="0">
                  <a:solidFill>
                    <a:schemeClr val="accent2"/>
                  </a:solidFill>
                  <a:latin typeface="Lucida Console" panose="020B0609040504020204" pitchFamily="49" charset="0"/>
                </a:rPr>
                <a:t>false</a:t>
              </a:r>
              <a:r>
                <a:rPr lang="en-US" sz="1700" dirty="0">
                  <a:latin typeface="Lucida Console" panose="020B0609040504020204" pitchFamily="49" charset="0"/>
                </a:rPr>
                <a:t>;</a:t>
              </a:r>
            </a:p>
            <a:p>
              <a:pPr>
                <a:lnSpc>
                  <a:spcPts val="2000"/>
                </a:lnSpc>
              </a:pPr>
              <a:r>
                <a:rPr lang="en-US" sz="1700" dirty="0">
                  <a:latin typeface="Lucida Console" panose="020B0609040504020204" pitchFamily="49" charset="0"/>
                </a:rPr>
                <a:t>    }</a:t>
              </a:r>
            </a:p>
            <a:p>
              <a:pPr>
                <a:lnSpc>
                  <a:spcPts val="2000"/>
                </a:lnSpc>
              </a:pPr>
              <a:endParaRPr lang="en-US" sz="1700" dirty="0">
                <a:latin typeface="Lucida Console" panose="020B0609040504020204" pitchFamily="49" charset="0"/>
              </a:endParaRPr>
            </a:p>
            <a:p>
              <a:pPr>
                <a:lnSpc>
                  <a:spcPts val="20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void</a:t>
              </a:r>
              <a:r>
                <a:rPr lang="en-US" sz="1700" dirty="0">
                  <a:latin typeface="Lucida Console" panose="020B0609040504020204" pitchFamily="49" charset="0"/>
                </a:rPr>
                <a:t> unlock() {</a:t>
              </a:r>
            </a:p>
            <a:p>
              <a:pPr>
                <a:lnSpc>
                  <a:spcPts val="2000"/>
                </a:lnSpc>
              </a:pPr>
              <a:r>
                <a:rPr lang="en-US" sz="1700" dirty="0">
                  <a:latin typeface="Lucida Console" panose="020B0609040504020204" pitchFamily="49" charset="0"/>
                </a:rPr>
                <a:t>        </a:t>
              </a:r>
              <a:r>
                <a:rPr lang="en-US" sz="1700" dirty="0" err="1">
                  <a:latin typeface="Lucida Console" panose="020B0609040504020204" pitchFamily="49" charset="0"/>
                </a:rPr>
                <a:t>lock_.store</a:t>
              </a:r>
              <a:r>
                <a:rPr lang="en-US" sz="1700" dirty="0">
                  <a:latin typeface="Lucida Console" panose="020B0609040504020204" pitchFamily="49" charset="0"/>
                </a:rPr>
                <a:t>(</a:t>
              </a:r>
              <a:r>
                <a:rPr lang="en-US" sz="1700" dirty="0">
                  <a:solidFill>
                    <a:schemeClr val="accent2"/>
                  </a:solidFill>
                  <a:latin typeface="Lucida Console" panose="020B0609040504020204" pitchFamily="49" charset="0"/>
                </a:rPr>
                <a:t>false</a:t>
              </a:r>
              <a:r>
                <a:rPr lang="en-US" sz="1700" dirty="0">
                  <a:latin typeface="Lucida Console" panose="020B0609040504020204" pitchFamily="49" charset="0"/>
                </a:rPr>
                <a:t>);</a:t>
              </a:r>
            </a:p>
            <a:p>
              <a:pPr>
                <a:lnSpc>
                  <a:spcPts val="2000"/>
                </a:lnSpc>
              </a:pPr>
              <a:r>
                <a:rPr lang="en-US" sz="1700" dirty="0">
                  <a:latin typeface="Lucida Console" panose="020B0609040504020204" pitchFamily="49" charset="0"/>
                </a:rPr>
                <a:t>    }</a:t>
              </a:r>
            </a:p>
            <a:p>
              <a:pPr>
                <a:lnSpc>
                  <a:spcPts val="2000"/>
                </a:lnSpc>
              </a:pPr>
              <a:r>
                <a:rPr lang="en-US" sz="1700" dirty="0">
                  <a:latin typeface="Lucida Console" panose="020B0609040504020204" pitchFamily="49" charset="0"/>
                </a:rPr>
                <a:t>} spinlock;</a:t>
              </a:r>
            </a:p>
          </p:txBody>
        </p:sp>
        <p:cxnSp>
          <p:nvCxnSpPr>
            <p:cNvPr id="6" name="Connector: Elbow 5">
              <a:extLst>
                <a:ext uri="{FF2B5EF4-FFF2-40B4-BE49-F238E27FC236}">
                  <a16:creationId xmlns:a16="http://schemas.microsoft.com/office/drawing/2014/main" id="{26A77BB5-78AB-B3F5-D0C7-08C59814D5A9}"/>
                </a:ext>
              </a:extLst>
            </p:cNvPr>
            <p:cNvCxnSpPr>
              <a:cxnSpLocks/>
            </p:cNvCxnSpPr>
            <p:nvPr/>
          </p:nvCxnSpPr>
          <p:spPr>
            <a:xfrm flipV="1">
              <a:off x="2164466" y="3369972"/>
              <a:ext cx="5167906" cy="1259901"/>
            </a:xfrm>
            <a:prstGeom prst="bentConnector3">
              <a:avLst>
                <a:gd name="adj1" fmla="val 9386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675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F328-5199-C9F3-158C-5BE30F13A50F}"/>
              </a:ext>
            </a:extLst>
          </p:cNvPr>
          <p:cNvSpPr>
            <a:spLocks noGrp="1"/>
          </p:cNvSpPr>
          <p:nvPr>
            <p:ph type="title"/>
          </p:nvPr>
        </p:nvSpPr>
        <p:spPr>
          <a:xfrm>
            <a:off x="838200" y="-81025"/>
            <a:ext cx="10515600" cy="740780"/>
          </a:xfrm>
        </p:spPr>
        <p:txBody>
          <a:bodyPr>
            <a:normAutofit/>
          </a:bodyPr>
          <a:lstStyle/>
          <a:p>
            <a:r>
              <a:rPr lang="en-US" dirty="0"/>
              <a:t>The Producer/Consumer Pattern</a:t>
            </a:r>
          </a:p>
        </p:txBody>
      </p:sp>
      <p:sp>
        <p:nvSpPr>
          <p:cNvPr id="3" name="Content Placeholder 2">
            <a:extLst>
              <a:ext uri="{FF2B5EF4-FFF2-40B4-BE49-F238E27FC236}">
                <a16:creationId xmlns:a16="http://schemas.microsoft.com/office/drawing/2014/main" id="{6F120FC1-0C5E-1FB4-2E55-1D9B292E4EDC}"/>
              </a:ext>
            </a:extLst>
          </p:cNvPr>
          <p:cNvSpPr>
            <a:spLocks noGrp="1"/>
          </p:cNvSpPr>
          <p:nvPr>
            <p:ph idx="1"/>
          </p:nvPr>
        </p:nvSpPr>
        <p:spPr>
          <a:xfrm>
            <a:off x="127322" y="578733"/>
            <a:ext cx="6099858" cy="6499186"/>
          </a:xfrm>
        </p:spPr>
        <p:txBody>
          <a:bodyPr>
            <a:normAutofit/>
          </a:bodyPr>
          <a:lstStyle/>
          <a:p>
            <a:r>
              <a:rPr lang="en-US" sz="3200" dirty="0"/>
              <a:t>The producer/consumer design pattern is very common in multithreaded programming</a:t>
            </a:r>
          </a:p>
          <a:p>
            <a:pPr lvl="1"/>
            <a:r>
              <a:rPr lang="en-US" sz="2800" dirty="0"/>
              <a:t>One or more producer threads iteratively create work items and put them in a queue</a:t>
            </a:r>
          </a:p>
          <a:p>
            <a:pPr lvl="1"/>
            <a:r>
              <a:rPr lang="en-US" sz="2800" dirty="0"/>
              <a:t>One or more consumer threads iteratively dequeue work items and compute on them</a:t>
            </a:r>
          </a:p>
          <a:p>
            <a:r>
              <a:rPr lang="en-US" sz="3200" dirty="0"/>
              <a:t>The simplest way to implement this pattern is to busy-wait for new work items to arrive</a:t>
            </a:r>
          </a:p>
          <a:p>
            <a:r>
              <a:rPr lang="en-US" sz="3200" dirty="0"/>
              <a:t>Ideally, a worker could go to sleep until a work item is ready!</a:t>
            </a:r>
          </a:p>
        </p:txBody>
      </p:sp>
      <p:sp>
        <p:nvSpPr>
          <p:cNvPr id="9" name="TextBox 8">
            <a:extLst>
              <a:ext uri="{FF2B5EF4-FFF2-40B4-BE49-F238E27FC236}">
                <a16:creationId xmlns:a16="http://schemas.microsoft.com/office/drawing/2014/main" id="{6CCFE166-AEEB-DFF8-E7F6-C16E3DF19B92}"/>
              </a:ext>
            </a:extLst>
          </p:cNvPr>
          <p:cNvSpPr txBox="1"/>
          <p:nvPr/>
        </p:nvSpPr>
        <p:spPr>
          <a:xfrm>
            <a:off x="6753178" y="1332010"/>
            <a:ext cx="5068432" cy="1939698"/>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void</a:t>
            </a:r>
            <a:r>
              <a:rPr lang="en-US" dirty="0">
                <a:latin typeface="Lucida Console" panose="020B0609040504020204" pitchFamily="49" charset="0"/>
              </a:rPr>
              <a:t> producer()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work_item</a:t>
            </a: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latin typeface="Lucida Console" panose="020B0609040504020204" pitchFamily="49" charset="0"/>
              </a:rPr>
              <a:t>get_work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q.push</a:t>
            </a:r>
            <a:r>
              <a:rPr lang="en-US" dirty="0">
                <a:latin typeface="Lucida Console" panose="020B0609040504020204" pitchFamily="49" charset="0"/>
              </a:rPr>
              <a:t>(</a:t>
            </a:r>
            <a:r>
              <a:rPr lang="en-US" dirty="0" err="1">
                <a:latin typeface="Lucida Console" panose="020B0609040504020204" pitchFamily="49" charset="0"/>
              </a:rPr>
              <a:t>wi</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m.unlock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a:t>
            </a:r>
          </a:p>
        </p:txBody>
      </p:sp>
      <p:sp>
        <p:nvSpPr>
          <p:cNvPr id="10" name="TextBox 9">
            <a:extLst>
              <a:ext uri="{FF2B5EF4-FFF2-40B4-BE49-F238E27FC236}">
                <a16:creationId xmlns:a16="http://schemas.microsoft.com/office/drawing/2014/main" id="{12CBA62E-D344-E1B0-6E56-0D57F427AAD0}"/>
              </a:ext>
            </a:extLst>
          </p:cNvPr>
          <p:cNvSpPr txBox="1"/>
          <p:nvPr/>
        </p:nvSpPr>
        <p:spPr>
          <a:xfrm>
            <a:off x="6753178" y="709576"/>
            <a:ext cx="5068432" cy="554704"/>
          </a:xfrm>
          <a:prstGeom prst="rect">
            <a:avLst/>
          </a:prstGeom>
          <a:solidFill>
            <a:schemeClr val="bg1">
              <a:lumMod val="95000"/>
            </a:schemeClr>
          </a:solidFill>
        </p:spPr>
        <p:txBody>
          <a:bodyPr wrap="square">
            <a:spAutoFit/>
          </a:bodyPr>
          <a:lstStyle/>
          <a:p>
            <a:pPr>
              <a:lnSpc>
                <a:spcPts val="1800"/>
              </a:lnSpc>
            </a:pPr>
            <a:r>
              <a:rPr lang="en-US" dirty="0">
                <a:latin typeface="Lucida Console" panose="020B0609040504020204" pitchFamily="49" charset="0"/>
              </a:rPr>
              <a:t>std::mutex m;</a:t>
            </a:r>
          </a:p>
          <a:p>
            <a:pPr>
              <a:lnSpc>
                <a:spcPts val="1800"/>
              </a:lnSpc>
            </a:pPr>
            <a:r>
              <a:rPr lang="en-US" dirty="0">
                <a:latin typeface="Lucida Console" panose="020B0609040504020204" pitchFamily="49" charset="0"/>
              </a:rPr>
              <a:t>std::queue&lt;</a:t>
            </a:r>
            <a:r>
              <a:rPr lang="en-US" dirty="0" err="1">
                <a:latin typeface="Lucida Console" panose="020B0609040504020204" pitchFamily="49" charset="0"/>
              </a:rPr>
              <a:t>work_item</a:t>
            </a:r>
            <a:r>
              <a:rPr lang="en-US" dirty="0">
                <a:latin typeface="Lucida Console" panose="020B0609040504020204" pitchFamily="49" charset="0"/>
              </a:rPr>
              <a:t>*&gt; q;</a:t>
            </a:r>
          </a:p>
        </p:txBody>
      </p:sp>
      <p:sp>
        <p:nvSpPr>
          <p:cNvPr id="11" name="TextBox 10">
            <a:extLst>
              <a:ext uri="{FF2B5EF4-FFF2-40B4-BE49-F238E27FC236}">
                <a16:creationId xmlns:a16="http://schemas.microsoft.com/office/drawing/2014/main" id="{85679AEB-2FE3-B153-E32F-4F04C27A4641}"/>
              </a:ext>
            </a:extLst>
          </p:cNvPr>
          <p:cNvSpPr txBox="1"/>
          <p:nvPr/>
        </p:nvSpPr>
        <p:spPr>
          <a:xfrm>
            <a:off x="6753178" y="3339438"/>
            <a:ext cx="5068432" cy="3324693"/>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void</a:t>
            </a:r>
            <a:r>
              <a:rPr lang="en-US" dirty="0">
                <a:latin typeface="Lucida Console" panose="020B0609040504020204" pitchFamily="49" charset="0"/>
              </a:rPr>
              <a:t> consumer()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work_item</a:t>
            </a: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solidFill>
                  <a:schemeClr val="accent1"/>
                </a:solidFill>
                <a:latin typeface="Lucida Console" panose="020B0609040504020204" pitchFamily="49" charset="0"/>
              </a:rPr>
              <a:t>nullptr</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a:t>
            </a:r>
            <a:r>
              <a:rPr lang="en-US" dirty="0" err="1">
                <a:latin typeface="Lucida Console" panose="020B0609040504020204" pitchFamily="49" charset="0"/>
              </a:rPr>
              <a:t>q.empty</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latin typeface="Lucida Console" panose="020B0609040504020204" pitchFamily="49" charset="0"/>
              </a:rPr>
              <a:t>q.front</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q.pop</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m.unlock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solidFill>
                  <a:schemeClr val="accent1"/>
                </a:solidFill>
                <a:latin typeface="Lucida Console" panose="020B0609040504020204" pitchFamily="49" charset="0"/>
              </a:rPr>
              <a:t>nullptr</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do_work</a:t>
            </a:r>
            <a:r>
              <a:rPr lang="en-US" dirty="0">
                <a:latin typeface="Lucida Console" panose="020B0609040504020204" pitchFamily="49" charset="0"/>
              </a:rPr>
              <a:t>(</a:t>
            </a:r>
            <a:r>
              <a:rPr lang="en-US" dirty="0" err="1">
                <a:latin typeface="Lucida Console" panose="020B0609040504020204" pitchFamily="49" charset="0"/>
              </a:rPr>
              <a:t>wi</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a:t>
            </a:r>
          </a:p>
        </p:txBody>
      </p:sp>
    </p:spTree>
    <p:extLst>
      <p:ext uri="{BB962C8B-B14F-4D97-AF65-F5344CB8AC3E}">
        <p14:creationId xmlns:p14="http://schemas.microsoft.com/office/powerpoint/2010/main" val="21597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EEB231-6A2C-860B-F534-D80DD2FF82AB}"/>
              </a:ext>
            </a:extLst>
          </p:cNvPr>
          <p:cNvSpPr txBox="1"/>
          <p:nvPr/>
        </p:nvSpPr>
        <p:spPr>
          <a:xfrm>
            <a:off x="6753178" y="1332010"/>
            <a:ext cx="5068432" cy="1939698"/>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void</a:t>
            </a:r>
            <a:r>
              <a:rPr lang="en-US" dirty="0">
                <a:latin typeface="Lucida Console" panose="020B0609040504020204" pitchFamily="49" charset="0"/>
              </a:rPr>
              <a:t> producer()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work_item</a:t>
            </a: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latin typeface="Lucida Console" panose="020B0609040504020204" pitchFamily="49" charset="0"/>
              </a:rPr>
              <a:t>get_work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q.push</a:t>
            </a:r>
            <a:r>
              <a:rPr lang="en-US" dirty="0">
                <a:latin typeface="Lucida Console" panose="020B0609040504020204" pitchFamily="49" charset="0"/>
              </a:rPr>
              <a:t>(</a:t>
            </a:r>
            <a:r>
              <a:rPr lang="en-US" dirty="0" err="1">
                <a:latin typeface="Lucida Console" panose="020B0609040504020204" pitchFamily="49" charset="0"/>
              </a:rPr>
              <a:t>wi</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m.unlock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a:t>
            </a:r>
          </a:p>
        </p:txBody>
      </p:sp>
      <p:sp>
        <p:nvSpPr>
          <p:cNvPr id="12" name="TextBox 11">
            <a:extLst>
              <a:ext uri="{FF2B5EF4-FFF2-40B4-BE49-F238E27FC236}">
                <a16:creationId xmlns:a16="http://schemas.microsoft.com/office/drawing/2014/main" id="{CD5D35A3-13D7-6728-5AAF-D30E6BC6624A}"/>
              </a:ext>
            </a:extLst>
          </p:cNvPr>
          <p:cNvSpPr txBox="1"/>
          <p:nvPr/>
        </p:nvSpPr>
        <p:spPr>
          <a:xfrm>
            <a:off x="6753178" y="709576"/>
            <a:ext cx="5068432" cy="554704"/>
          </a:xfrm>
          <a:prstGeom prst="rect">
            <a:avLst/>
          </a:prstGeom>
          <a:solidFill>
            <a:schemeClr val="bg1">
              <a:lumMod val="95000"/>
            </a:schemeClr>
          </a:solidFill>
        </p:spPr>
        <p:txBody>
          <a:bodyPr wrap="square">
            <a:spAutoFit/>
          </a:bodyPr>
          <a:lstStyle/>
          <a:p>
            <a:pPr>
              <a:lnSpc>
                <a:spcPts val="1800"/>
              </a:lnSpc>
            </a:pPr>
            <a:r>
              <a:rPr lang="en-US" dirty="0">
                <a:latin typeface="Lucida Console" panose="020B0609040504020204" pitchFamily="49" charset="0"/>
              </a:rPr>
              <a:t>std::mutex m;</a:t>
            </a:r>
          </a:p>
          <a:p>
            <a:pPr>
              <a:lnSpc>
                <a:spcPts val="1800"/>
              </a:lnSpc>
            </a:pPr>
            <a:r>
              <a:rPr lang="en-US" dirty="0">
                <a:latin typeface="Lucida Console" panose="020B0609040504020204" pitchFamily="49" charset="0"/>
              </a:rPr>
              <a:t>std::queue&lt;</a:t>
            </a:r>
            <a:r>
              <a:rPr lang="en-US" dirty="0" err="1">
                <a:latin typeface="Lucida Console" panose="020B0609040504020204" pitchFamily="49" charset="0"/>
              </a:rPr>
              <a:t>work_item</a:t>
            </a:r>
            <a:r>
              <a:rPr lang="en-US" dirty="0">
                <a:latin typeface="Lucida Console" panose="020B0609040504020204" pitchFamily="49" charset="0"/>
              </a:rPr>
              <a:t>*&gt; q;</a:t>
            </a:r>
          </a:p>
        </p:txBody>
      </p:sp>
      <p:sp>
        <p:nvSpPr>
          <p:cNvPr id="13" name="TextBox 12">
            <a:extLst>
              <a:ext uri="{FF2B5EF4-FFF2-40B4-BE49-F238E27FC236}">
                <a16:creationId xmlns:a16="http://schemas.microsoft.com/office/drawing/2014/main" id="{11552BE7-4A84-7F8C-29D6-94A7B6AD0777}"/>
              </a:ext>
            </a:extLst>
          </p:cNvPr>
          <p:cNvSpPr txBox="1"/>
          <p:nvPr/>
        </p:nvSpPr>
        <p:spPr>
          <a:xfrm>
            <a:off x="6753178" y="3339438"/>
            <a:ext cx="5068432" cy="3324693"/>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void</a:t>
            </a:r>
            <a:r>
              <a:rPr lang="en-US" dirty="0">
                <a:latin typeface="Lucida Console" panose="020B0609040504020204" pitchFamily="49" charset="0"/>
              </a:rPr>
              <a:t> consumer()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work_item</a:t>
            </a: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solidFill>
                  <a:schemeClr val="accent1"/>
                </a:solidFill>
                <a:latin typeface="Lucida Console" panose="020B0609040504020204" pitchFamily="49" charset="0"/>
              </a:rPr>
              <a:t>nullptr</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a:t>
            </a:r>
            <a:r>
              <a:rPr lang="en-US" dirty="0" err="1">
                <a:latin typeface="Lucida Console" panose="020B0609040504020204" pitchFamily="49" charset="0"/>
              </a:rPr>
              <a:t>q.empty</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latin typeface="Lucida Console" panose="020B0609040504020204" pitchFamily="49" charset="0"/>
              </a:rPr>
              <a:t>q.front</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q.pop</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m.unlock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solidFill>
                  <a:schemeClr val="accent1"/>
                </a:solidFill>
                <a:latin typeface="Lucida Console" panose="020B0609040504020204" pitchFamily="49" charset="0"/>
              </a:rPr>
              <a:t>nullptr</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do_work</a:t>
            </a:r>
            <a:r>
              <a:rPr lang="en-US" dirty="0">
                <a:latin typeface="Lucida Console" panose="020B0609040504020204" pitchFamily="49" charset="0"/>
              </a:rPr>
              <a:t>(</a:t>
            </a:r>
            <a:r>
              <a:rPr lang="en-US" dirty="0" err="1">
                <a:latin typeface="Lucida Console" panose="020B0609040504020204" pitchFamily="49" charset="0"/>
              </a:rPr>
              <a:t>wi</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a:t>
            </a:r>
          </a:p>
        </p:txBody>
      </p:sp>
      <p:sp>
        <p:nvSpPr>
          <p:cNvPr id="2" name="Title 1">
            <a:extLst>
              <a:ext uri="{FF2B5EF4-FFF2-40B4-BE49-F238E27FC236}">
                <a16:creationId xmlns:a16="http://schemas.microsoft.com/office/drawing/2014/main" id="{04C5F328-5199-C9F3-158C-5BE30F13A50F}"/>
              </a:ext>
            </a:extLst>
          </p:cNvPr>
          <p:cNvSpPr>
            <a:spLocks noGrp="1"/>
          </p:cNvSpPr>
          <p:nvPr>
            <p:ph type="title"/>
          </p:nvPr>
        </p:nvSpPr>
        <p:spPr>
          <a:xfrm>
            <a:off x="838200" y="-81025"/>
            <a:ext cx="10515600" cy="740780"/>
          </a:xfrm>
        </p:spPr>
        <p:txBody>
          <a:bodyPr>
            <a:normAutofit/>
          </a:bodyPr>
          <a:lstStyle/>
          <a:p>
            <a:r>
              <a:rPr lang="en-US" dirty="0"/>
              <a:t>The Producer/Consumer Pattern</a:t>
            </a:r>
          </a:p>
        </p:txBody>
      </p:sp>
      <p:sp>
        <p:nvSpPr>
          <p:cNvPr id="3" name="Content Placeholder 2">
            <a:extLst>
              <a:ext uri="{FF2B5EF4-FFF2-40B4-BE49-F238E27FC236}">
                <a16:creationId xmlns:a16="http://schemas.microsoft.com/office/drawing/2014/main" id="{6F120FC1-0C5E-1FB4-2E55-1D9B292E4EDC}"/>
              </a:ext>
            </a:extLst>
          </p:cNvPr>
          <p:cNvSpPr>
            <a:spLocks noGrp="1"/>
          </p:cNvSpPr>
          <p:nvPr>
            <p:ph idx="1"/>
          </p:nvPr>
        </p:nvSpPr>
        <p:spPr>
          <a:xfrm>
            <a:off x="0" y="578733"/>
            <a:ext cx="6667018" cy="6499186"/>
          </a:xfrm>
        </p:spPr>
        <p:txBody>
          <a:bodyPr>
            <a:normAutofit fontScale="92500" lnSpcReduction="20000"/>
          </a:bodyPr>
          <a:lstStyle/>
          <a:p>
            <a:r>
              <a:rPr lang="en-US" dirty="0"/>
              <a:t>A condition variable (e.g., in C++, a </a:t>
            </a:r>
            <a:r>
              <a:rPr lang="en-US" dirty="0">
                <a:latin typeface="Lucida Console" panose="020B0609040504020204" pitchFamily="49" charset="0"/>
              </a:rPr>
              <a:t>std::</a:t>
            </a:r>
            <a:r>
              <a:rPr lang="en-US" dirty="0" err="1">
                <a:latin typeface="Lucida Console" panose="020B0609040504020204" pitchFamily="49" charset="0"/>
              </a:rPr>
              <a:t>condition_variable_any</a:t>
            </a:r>
            <a:r>
              <a:rPr lang="en-US" dirty="0"/>
              <a:t>) allows the consumer to avoid busy-waiting</a:t>
            </a:r>
          </a:p>
          <a:p>
            <a:pPr lvl="1"/>
            <a:r>
              <a:rPr lang="en-US" dirty="0" err="1">
                <a:latin typeface="Lucida Console" panose="020B0609040504020204" pitchFamily="49" charset="0"/>
              </a:rPr>
              <a:t>cv.wait</a:t>
            </a:r>
            <a:r>
              <a:rPr lang="en-US" dirty="0">
                <a:latin typeface="Lucida Console" panose="020B0609040504020204" pitchFamily="49" charset="0"/>
              </a:rPr>
              <a:t>(std::mutex&amp; m)</a:t>
            </a:r>
          </a:p>
          <a:p>
            <a:pPr lvl="2"/>
            <a:r>
              <a:rPr lang="en-US" dirty="0">
                <a:latin typeface="Lucida Console" panose="020B0609040504020204" pitchFamily="49" charset="0"/>
              </a:rPr>
              <a:t>m</a:t>
            </a:r>
            <a:r>
              <a:rPr lang="en-US" dirty="0"/>
              <a:t> must be locked by the calling thread </a:t>
            </a:r>
            <a:r>
              <a:rPr lang="en-US" i="1" u="sng" dirty="0"/>
              <a:t>before</a:t>
            </a:r>
            <a:r>
              <a:rPr lang="en-US" dirty="0"/>
              <a:t> calling this method!</a:t>
            </a:r>
          </a:p>
          <a:p>
            <a:pPr lvl="2"/>
            <a:r>
              <a:rPr lang="en-US" dirty="0"/>
              <a:t>In a </a:t>
            </a:r>
            <a:r>
              <a:rPr lang="en-US" i="1" u="sng" dirty="0"/>
              <a:t>single atomic step</a:t>
            </a:r>
            <a:r>
              <a:rPr lang="en-US" dirty="0"/>
              <a:t>, the method unlocks </a:t>
            </a:r>
            <a:r>
              <a:rPr lang="en-US" dirty="0">
                <a:latin typeface="Lucida Console" panose="020B0609040504020204" pitchFamily="49" charset="0"/>
              </a:rPr>
              <a:t>m</a:t>
            </a:r>
            <a:r>
              <a:rPr lang="en-US" dirty="0"/>
              <a:t> and blocks the calling thread until </a:t>
            </a:r>
            <a:r>
              <a:rPr lang="en-US" dirty="0" err="1">
                <a:latin typeface="Lucida Console" panose="020B0609040504020204" pitchFamily="49" charset="0"/>
              </a:rPr>
              <a:t>cv.notify_all</a:t>
            </a:r>
            <a:r>
              <a:rPr lang="en-US" dirty="0">
                <a:latin typeface="Lucida Console" panose="020B0609040504020204" pitchFamily="49" charset="0"/>
              </a:rPr>
              <a:t>()</a:t>
            </a:r>
            <a:r>
              <a:rPr lang="en-US" dirty="0"/>
              <a:t> is called by a different thread</a:t>
            </a:r>
          </a:p>
          <a:p>
            <a:pPr lvl="2"/>
            <a:r>
              <a:rPr lang="en-US" dirty="0"/>
              <a:t>Before waking a thread up, </a:t>
            </a:r>
            <a:r>
              <a:rPr lang="en-US" dirty="0" err="1">
                <a:latin typeface="Lucida Console" panose="020B0609040504020204" pitchFamily="49" charset="0"/>
              </a:rPr>
              <a:t>cv.wait</a:t>
            </a:r>
            <a:r>
              <a:rPr lang="en-US" dirty="0">
                <a:latin typeface="Lucida Console" panose="020B0609040504020204" pitchFamily="49" charset="0"/>
              </a:rPr>
              <a:t>()</a:t>
            </a:r>
            <a:r>
              <a:rPr lang="en-US" dirty="0"/>
              <a:t> </a:t>
            </a:r>
            <a:r>
              <a:rPr lang="en-US" i="1" u="sng" dirty="0"/>
              <a:t>reacquires the lock</a:t>
            </a:r>
            <a:r>
              <a:rPr lang="en-US" dirty="0"/>
              <a:t> on </a:t>
            </a:r>
            <a:r>
              <a:rPr lang="en-US" dirty="0">
                <a:latin typeface="Lucida Console" panose="020B0609040504020204" pitchFamily="49" charset="0"/>
              </a:rPr>
              <a:t>m</a:t>
            </a:r>
          </a:p>
          <a:p>
            <a:pPr lvl="1"/>
            <a:r>
              <a:rPr lang="en-US" dirty="0" err="1">
                <a:latin typeface="Lucida Console" panose="020B0609040504020204" pitchFamily="49" charset="0"/>
              </a:rPr>
              <a:t>cv.notify_all</a:t>
            </a:r>
            <a:r>
              <a:rPr lang="en-US" dirty="0">
                <a:latin typeface="Lucida Console" panose="020B0609040504020204" pitchFamily="49" charset="0"/>
              </a:rPr>
              <a:t>()</a:t>
            </a:r>
          </a:p>
          <a:p>
            <a:pPr lvl="2"/>
            <a:r>
              <a:rPr lang="en-US" dirty="0"/>
              <a:t>Wake up (i.e., unblock) all threads blocked in </a:t>
            </a:r>
            <a:r>
              <a:rPr lang="en-US" dirty="0" err="1">
                <a:latin typeface="Lucida Console" panose="020B0609040504020204" pitchFamily="49" charset="0"/>
              </a:rPr>
              <a:t>cv.wait</a:t>
            </a:r>
            <a:r>
              <a:rPr lang="en-US" dirty="0">
                <a:latin typeface="Lucida Console" panose="020B0609040504020204" pitchFamily="49" charset="0"/>
              </a:rPr>
              <a:t>()</a:t>
            </a:r>
          </a:p>
          <a:p>
            <a:r>
              <a:rPr lang="en-US" dirty="0" err="1">
                <a:latin typeface="Lucida Console" panose="020B0609040504020204" pitchFamily="49" charset="0"/>
              </a:rPr>
              <a:t>cv.wait</a:t>
            </a:r>
            <a:r>
              <a:rPr lang="en-US" dirty="0">
                <a:latin typeface="Lucida Console" panose="020B0609040504020204" pitchFamily="49" charset="0"/>
              </a:rPr>
              <a:t>()</a:t>
            </a:r>
            <a:r>
              <a:rPr lang="en-US" dirty="0"/>
              <a:t> must </a:t>
            </a:r>
            <a:r>
              <a:rPr lang="en-US" u="sng" dirty="0"/>
              <a:t>atomically</a:t>
            </a:r>
            <a:r>
              <a:rPr lang="en-US" dirty="0"/>
              <a:t> unlock the mutex and block the calling thread to avoid a </a:t>
            </a:r>
            <a:r>
              <a:rPr lang="en-US" b="1" i="1" dirty="0"/>
              <a:t>lost wakeup</a:t>
            </a:r>
            <a:r>
              <a:rPr lang="en-US" dirty="0"/>
              <a:t> in which</a:t>
            </a:r>
          </a:p>
          <a:p>
            <a:pPr lvl="1"/>
            <a:r>
              <a:rPr lang="en-US" dirty="0"/>
              <a:t>The waiting thread unlocks </a:t>
            </a:r>
            <a:r>
              <a:rPr lang="en-US" dirty="0">
                <a:latin typeface="Lucida Console" panose="020B0609040504020204" pitchFamily="49" charset="0"/>
              </a:rPr>
              <a:t>m</a:t>
            </a:r>
          </a:p>
          <a:p>
            <a:pPr lvl="1"/>
            <a:r>
              <a:rPr lang="en-US" dirty="0"/>
              <a:t>The </a:t>
            </a:r>
            <a:r>
              <a:rPr lang="en-US" dirty="0" err="1"/>
              <a:t>waker</a:t>
            </a:r>
            <a:r>
              <a:rPr lang="en-US" dirty="0"/>
              <a:t> thread calls </a:t>
            </a:r>
            <a:r>
              <a:rPr lang="en-US" dirty="0" err="1">
                <a:latin typeface="Lucida Console" panose="020B0609040504020204" pitchFamily="49" charset="0"/>
              </a:rPr>
              <a:t>notify_all</a:t>
            </a:r>
            <a:r>
              <a:rPr lang="en-US" dirty="0">
                <a:latin typeface="Lucida Console" panose="020B0609040504020204" pitchFamily="49" charset="0"/>
              </a:rPr>
              <a:t>()</a:t>
            </a:r>
            <a:r>
              <a:rPr lang="en-US" dirty="0"/>
              <a:t> but the waiting thread isn’t blocked yet!</a:t>
            </a:r>
          </a:p>
          <a:p>
            <a:pPr lvl="1"/>
            <a:r>
              <a:rPr lang="en-US" dirty="0"/>
              <a:t>The waiting thread blocks and never gets unblocked by the lost wake-up!</a:t>
            </a:r>
          </a:p>
        </p:txBody>
      </p:sp>
      <p:sp>
        <p:nvSpPr>
          <p:cNvPr id="5" name="TextBox 4">
            <a:extLst>
              <a:ext uri="{FF2B5EF4-FFF2-40B4-BE49-F238E27FC236}">
                <a16:creationId xmlns:a16="http://schemas.microsoft.com/office/drawing/2014/main" id="{9D778D6D-D647-CBE0-579D-917E8FDB3E3B}"/>
              </a:ext>
            </a:extLst>
          </p:cNvPr>
          <p:cNvSpPr txBox="1"/>
          <p:nvPr/>
        </p:nvSpPr>
        <p:spPr>
          <a:xfrm>
            <a:off x="6753178" y="1565195"/>
            <a:ext cx="5068432" cy="2170531"/>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void</a:t>
            </a:r>
            <a:r>
              <a:rPr lang="en-US" dirty="0">
                <a:latin typeface="Lucida Console" panose="020B0609040504020204" pitchFamily="49" charset="0"/>
              </a:rPr>
              <a:t> producer()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work_item</a:t>
            </a: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latin typeface="Lucida Console" panose="020B0609040504020204" pitchFamily="49" charset="0"/>
              </a:rPr>
              <a:t>get_work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q.push</a:t>
            </a:r>
            <a:r>
              <a:rPr lang="en-US" dirty="0">
                <a:latin typeface="Lucida Console" panose="020B0609040504020204" pitchFamily="49" charset="0"/>
              </a:rPr>
              <a:t>(</a:t>
            </a:r>
            <a:r>
              <a:rPr lang="en-US" dirty="0" err="1">
                <a:latin typeface="Lucida Console" panose="020B0609040504020204" pitchFamily="49" charset="0"/>
              </a:rPr>
              <a:t>wi</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cv.notify_all</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m.unlock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a:t>
            </a:r>
          </a:p>
        </p:txBody>
      </p:sp>
      <p:sp>
        <p:nvSpPr>
          <p:cNvPr id="7" name="TextBox 6">
            <a:extLst>
              <a:ext uri="{FF2B5EF4-FFF2-40B4-BE49-F238E27FC236}">
                <a16:creationId xmlns:a16="http://schemas.microsoft.com/office/drawing/2014/main" id="{AE7705D9-4CE5-C2C6-C053-57093DB70323}"/>
              </a:ext>
            </a:extLst>
          </p:cNvPr>
          <p:cNvSpPr txBox="1"/>
          <p:nvPr/>
        </p:nvSpPr>
        <p:spPr>
          <a:xfrm>
            <a:off x="6753178" y="687252"/>
            <a:ext cx="5068432" cy="785536"/>
          </a:xfrm>
          <a:prstGeom prst="rect">
            <a:avLst/>
          </a:prstGeom>
          <a:solidFill>
            <a:schemeClr val="bg1">
              <a:lumMod val="95000"/>
            </a:schemeClr>
          </a:solidFill>
        </p:spPr>
        <p:txBody>
          <a:bodyPr wrap="square">
            <a:spAutoFit/>
          </a:bodyPr>
          <a:lstStyle/>
          <a:p>
            <a:pPr>
              <a:lnSpc>
                <a:spcPts val="1800"/>
              </a:lnSpc>
            </a:pPr>
            <a:r>
              <a:rPr lang="en-US" dirty="0">
                <a:latin typeface="Lucida Console" panose="020B0609040504020204" pitchFamily="49" charset="0"/>
              </a:rPr>
              <a:t>std::mutex m;</a:t>
            </a:r>
          </a:p>
          <a:p>
            <a:pPr>
              <a:lnSpc>
                <a:spcPts val="1800"/>
              </a:lnSpc>
            </a:pPr>
            <a:r>
              <a:rPr lang="en-US" dirty="0">
                <a:latin typeface="Lucida Console" panose="020B0609040504020204" pitchFamily="49" charset="0"/>
              </a:rPr>
              <a:t>std::</a:t>
            </a:r>
            <a:r>
              <a:rPr lang="en-US" dirty="0" err="1">
                <a:latin typeface="Lucida Console" panose="020B0609040504020204" pitchFamily="49" charset="0"/>
              </a:rPr>
              <a:t>condition_variable_any</a:t>
            </a:r>
            <a:r>
              <a:rPr lang="en-US" dirty="0">
                <a:latin typeface="Lucida Console" panose="020B0609040504020204" pitchFamily="49" charset="0"/>
              </a:rPr>
              <a:t> cv;</a:t>
            </a:r>
          </a:p>
          <a:p>
            <a:pPr>
              <a:lnSpc>
                <a:spcPts val="1800"/>
              </a:lnSpc>
            </a:pPr>
            <a:r>
              <a:rPr lang="en-US" dirty="0">
                <a:latin typeface="Lucida Console" panose="020B0609040504020204" pitchFamily="49" charset="0"/>
              </a:rPr>
              <a:t>std::queue&lt;</a:t>
            </a:r>
            <a:r>
              <a:rPr lang="en-US" dirty="0" err="1">
                <a:latin typeface="Lucida Console" panose="020B0609040504020204" pitchFamily="49" charset="0"/>
              </a:rPr>
              <a:t>work_item</a:t>
            </a:r>
            <a:r>
              <a:rPr lang="en-US" dirty="0">
                <a:latin typeface="Lucida Console" panose="020B0609040504020204" pitchFamily="49" charset="0"/>
              </a:rPr>
              <a:t>*&gt; q;</a:t>
            </a:r>
          </a:p>
        </p:txBody>
      </p:sp>
      <p:sp>
        <p:nvSpPr>
          <p:cNvPr id="8" name="TextBox 7">
            <a:extLst>
              <a:ext uri="{FF2B5EF4-FFF2-40B4-BE49-F238E27FC236}">
                <a16:creationId xmlns:a16="http://schemas.microsoft.com/office/drawing/2014/main" id="{5049BA02-8585-FE30-0D93-F0F31F1491D6}"/>
              </a:ext>
            </a:extLst>
          </p:cNvPr>
          <p:cNvSpPr txBox="1"/>
          <p:nvPr/>
        </p:nvSpPr>
        <p:spPr>
          <a:xfrm>
            <a:off x="6753178" y="3828133"/>
            <a:ext cx="5068432" cy="2863028"/>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void</a:t>
            </a:r>
            <a:r>
              <a:rPr lang="en-US" dirty="0">
                <a:latin typeface="Lucida Console" panose="020B0609040504020204" pitchFamily="49" charset="0"/>
              </a:rPr>
              <a:t> consumer()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err="1">
                <a:latin typeface="Lucida Console" panose="020B0609040504020204" pitchFamily="49" charset="0"/>
              </a:rPr>
              <a:t>q.empty</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cv.wait</a:t>
            </a:r>
            <a:r>
              <a:rPr lang="en-US" dirty="0">
                <a:latin typeface="Lucida Console" panose="020B0609040504020204" pitchFamily="49" charset="0"/>
              </a:rPr>
              <a:t>(m);</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work_item</a:t>
            </a: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latin typeface="Lucida Console" panose="020B0609040504020204" pitchFamily="49" charset="0"/>
              </a:rPr>
              <a:t>q.front</a:t>
            </a:r>
            <a:r>
              <a:rPr lang="en-US" dirty="0">
                <a:latin typeface="Lucida Console" panose="020B0609040504020204" pitchFamily="49" charset="0"/>
              </a:rPr>
              <a:t>();</a:t>
            </a:r>
          </a:p>
          <a:p>
            <a:pPr>
              <a:lnSpc>
                <a:spcPts val="1800"/>
              </a:lnSpc>
            </a:pPr>
            <a:r>
              <a:rPr lang="en-US" dirty="0">
                <a:solidFill>
                  <a:schemeClr val="accent1"/>
                </a:solidFill>
                <a:latin typeface="Lucida Console" panose="020B0609040504020204" pitchFamily="49" charset="0"/>
              </a:rPr>
              <a:t>        </a:t>
            </a:r>
            <a:r>
              <a:rPr lang="en-US" dirty="0" err="1">
                <a:latin typeface="Lucida Console" panose="020B0609040504020204" pitchFamily="49" charset="0"/>
              </a:rPr>
              <a:t>q.pop</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m.unlock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do_work</a:t>
            </a:r>
            <a:r>
              <a:rPr lang="en-US" dirty="0">
                <a:latin typeface="Lucida Console" panose="020B0609040504020204" pitchFamily="49" charset="0"/>
              </a:rPr>
              <a:t>(</a:t>
            </a:r>
            <a:r>
              <a:rPr lang="en-US" dirty="0" err="1">
                <a:latin typeface="Lucida Console" panose="020B0609040504020204" pitchFamily="49" charset="0"/>
              </a:rPr>
              <a:t>wi</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a:t>
            </a:r>
          </a:p>
        </p:txBody>
      </p:sp>
      <p:sp>
        <p:nvSpPr>
          <p:cNvPr id="6" name="Rectangle 5">
            <a:extLst>
              <a:ext uri="{FF2B5EF4-FFF2-40B4-BE49-F238E27FC236}">
                <a16:creationId xmlns:a16="http://schemas.microsoft.com/office/drawing/2014/main" id="{9375BE99-DD59-5B9E-BE8C-83A7B23B0CA1}"/>
              </a:ext>
            </a:extLst>
          </p:cNvPr>
          <p:cNvSpPr/>
          <p:nvPr/>
        </p:nvSpPr>
        <p:spPr>
          <a:xfrm>
            <a:off x="7894817" y="2731576"/>
            <a:ext cx="2295319" cy="25959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2772D7-D09E-51EC-9075-843D32397811}"/>
              </a:ext>
            </a:extLst>
          </p:cNvPr>
          <p:cNvSpPr/>
          <p:nvPr/>
        </p:nvSpPr>
        <p:spPr>
          <a:xfrm>
            <a:off x="6753178" y="938560"/>
            <a:ext cx="4442870" cy="27248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B61FD8-CEE2-AE39-03A0-51BCE1FED2C8}"/>
              </a:ext>
            </a:extLst>
          </p:cNvPr>
          <p:cNvSpPr/>
          <p:nvPr/>
        </p:nvSpPr>
        <p:spPr>
          <a:xfrm>
            <a:off x="7894817" y="4296388"/>
            <a:ext cx="3668292" cy="18743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289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000"/>
                            </p:stCondLst>
                            <p:childTnLst>
                              <p:par>
                                <p:cTn id="25" presetID="50" presetClass="entr" presetSubtype="0"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3"/>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3"/>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5" grpId="0" animBg="1"/>
      <p:bldP spid="7" grpId="0" animBg="1"/>
      <p:bldP spid="8" grpId="0" animBg="1"/>
      <p:bldP spid="6"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F328-5199-C9F3-158C-5BE30F13A50F}"/>
              </a:ext>
            </a:extLst>
          </p:cNvPr>
          <p:cNvSpPr>
            <a:spLocks noGrp="1"/>
          </p:cNvSpPr>
          <p:nvPr>
            <p:ph type="title"/>
          </p:nvPr>
        </p:nvSpPr>
        <p:spPr>
          <a:xfrm>
            <a:off x="838200" y="-81025"/>
            <a:ext cx="10515600" cy="740780"/>
          </a:xfrm>
        </p:spPr>
        <p:txBody>
          <a:bodyPr>
            <a:normAutofit/>
          </a:bodyPr>
          <a:lstStyle/>
          <a:p>
            <a:r>
              <a:rPr lang="en-US" dirty="0"/>
              <a:t>The Producer/Consumer Pattern</a:t>
            </a:r>
          </a:p>
        </p:txBody>
      </p:sp>
      <p:sp>
        <p:nvSpPr>
          <p:cNvPr id="3" name="Content Placeholder 2">
            <a:extLst>
              <a:ext uri="{FF2B5EF4-FFF2-40B4-BE49-F238E27FC236}">
                <a16:creationId xmlns:a16="http://schemas.microsoft.com/office/drawing/2014/main" id="{6F120FC1-0C5E-1FB4-2E55-1D9B292E4EDC}"/>
              </a:ext>
            </a:extLst>
          </p:cNvPr>
          <p:cNvSpPr>
            <a:spLocks noGrp="1"/>
          </p:cNvSpPr>
          <p:nvPr>
            <p:ph idx="1"/>
          </p:nvPr>
        </p:nvSpPr>
        <p:spPr>
          <a:xfrm>
            <a:off x="127322" y="578733"/>
            <a:ext cx="6331351" cy="6499186"/>
          </a:xfrm>
        </p:spPr>
        <p:txBody>
          <a:bodyPr>
            <a:normAutofit lnSpcReduction="10000"/>
          </a:bodyPr>
          <a:lstStyle/>
          <a:p>
            <a:r>
              <a:rPr lang="en-US" dirty="0"/>
              <a:t>At first glance, it might seem like the consumer does not need to do </a:t>
            </a:r>
            <a:r>
              <a:rPr lang="en-US" dirty="0" err="1">
                <a:latin typeface="Lucida Console" panose="020B0609040504020204" pitchFamily="49" charset="0"/>
              </a:rPr>
              <a:t>cv.wait</a:t>
            </a:r>
            <a:r>
              <a:rPr lang="en-US" dirty="0">
                <a:latin typeface="Lucida Console" panose="020B0609040504020204" pitchFamily="49" charset="0"/>
              </a:rPr>
              <a:t>(m)</a:t>
            </a:r>
            <a:r>
              <a:rPr lang="en-US" dirty="0"/>
              <a:t> in a loop—wouldn’t an if-statement suffice?</a:t>
            </a:r>
          </a:p>
          <a:p>
            <a:r>
              <a:rPr lang="en-US" dirty="0"/>
              <a:t>The answer is no!</a:t>
            </a:r>
          </a:p>
          <a:p>
            <a:pPr lvl="1"/>
            <a:r>
              <a:rPr lang="en-US" dirty="0"/>
              <a:t>If the program has . . .</a:t>
            </a:r>
          </a:p>
          <a:p>
            <a:pPr lvl="2"/>
            <a:r>
              <a:rPr lang="en-US" dirty="0"/>
              <a:t>multiple consumers and</a:t>
            </a:r>
          </a:p>
          <a:p>
            <a:pPr lvl="2"/>
            <a:r>
              <a:rPr lang="en-US" dirty="0"/>
              <a:t>multiple work items that can be enqueued before a notification is raised</a:t>
            </a:r>
          </a:p>
          <a:p>
            <a:pPr marL="682625" lvl="1" indent="0">
              <a:buNone/>
            </a:pPr>
            <a:r>
              <a:rPr lang="en-US" dirty="0"/>
              <a:t>. . . it’s possible that, after the call to </a:t>
            </a:r>
            <a:r>
              <a:rPr lang="en-US" dirty="0" err="1">
                <a:latin typeface="Lucida Console" panose="020B0609040504020204" pitchFamily="49" charset="0"/>
              </a:rPr>
              <a:t>cv.notify_all</a:t>
            </a:r>
            <a:r>
              <a:rPr lang="en-US" dirty="0">
                <a:latin typeface="Lucida Console" panose="020B0609040504020204" pitchFamily="49" charset="0"/>
              </a:rPr>
              <a:t>()</a:t>
            </a:r>
            <a:r>
              <a:rPr lang="en-US" dirty="0"/>
              <a:t>, the consumers that run first will remove all of the work items, such that the queue is empty when a laggard consumer finally checks the queue</a:t>
            </a:r>
          </a:p>
          <a:p>
            <a:pPr lvl="1"/>
            <a:r>
              <a:rPr lang="en-US" dirty="0"/>
              <a:t>Also note that, if the process catches a signal while a thread is doing a conditional wait, the wait may return early, causing a </a:t>
            </a:r>
            <a:r>
              <a:rPr lang="en-US" b="1" i="1" dirty="0"/>
              <a:t>spurious wakeup</a:t>
            </a:r>
            <a:r>
              <a:rPr lang="en-US" dirty="0"/>
              <a:t>!</a:t>
            </a:r>
          </a:p>
          <a:p>
            <a:pPr lvl="1"/>
            <a:endParaRPr lang="en-US" dirty="0"/>
          </a:p>
        </p:txBody>
      </p:sp>
      <p:sp>
        <p:nvSpPr>
          <p:cNvPr id="5" name="TextBox 4">
            <a:extLst>
              <a:ext uri="{FF2B5EF4-FFF2-40B4-BE49-F238E27FC236}">
                <a16:creationId xmlns:a16="http://schemas.microsoft.com/office/drawing/2014/main" id="{9D778D6D-D647-CBE0-579D-917E8FDB3E3B}"/>
              </a:ext>
            </a:extLst>
          </p:cNvPr>
          <p:cNvSpPr txBox="1"/>
          <p:nvPr/>
        </p:nvSpPr>
        <p:spPr>
          <a:xfrm>
            <a:off x="6753178" y="1565195"/>
            <a:ext cx="5068432" cy="2170531"/>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void</a:t>
            </a:r>
            <a:r>
              <a:rPr lang="en-US" dirty="0">
                <a:latin typeface="Lucida Console" panose="020B0609040504020204" pitchFamily="49" charset="0"/>
              </a:rPr>
              <a:t> producer()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work_item</a:t>
            </a: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latin typeface="Lucida Console" panose="020B0609040504020204" pitchFamily="49" charset="0"/>
              </a:rPr>
              <a:t>get_work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q.push</a:t>
            </a:r>
            <a:r>
              <a:rPr lang="en-US" dirty="0">
                <a:latin typeface="Lucida Console" panose="020B0609040504020204" pitchFamily="49" charset="0"/>
              </a:rPr>
              <a:t>(</a:t>
            </a:r>
            <a:r>
              <a:rPr lang="en-US" dirty="0" err="1">
                <a:latin typeface="Lucida Console" panose="020B0609040504020204" pitchFamily="49" charset="0"/>
              </a:rPr>
              <a:t>wi</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cv.notify_all</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m.unlock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a:t>
            </a:r>
          </a:p>
        </p:txBody>
      </p:sp>
      <p:sp>
        <p:nvSpPr>
          <p:cNvPr id="7" name="TextBox 6">
            <a:extLst>
              <a:ext uri="{FF2B5EF4-FFF2-40B4-BE49-F238E27FC236}">
                <a16:creationId xmlns:a16="http://schemas.microsoft.com/office/drawing/2014/main" id="{AE7705D9-4CE5-C2C6-C053-57093DB70323}"/>
              </a:ext>
            </a:extLst>
          </p:cNvPr>
          <p:cNvSpPr txBox="1"/>
          <p:nvPr/>
        </p:nvSpPr>
        <p:spPr>
          <a:xfrm>
            <a:off x="6753178" y="687252"/>
            <a:ext cx="5068432" cy="785536"/>
          </a:xfrm>
          <a:prstGeom prst="rect">
            <a:avLst/>
          </a:prstGeom>
          <a:solidFill>
            <a:schemeClr val="bg1">
              <a:lumMod val="95000"/>
            </a:schemeClr>
          </a:solidFill>
        </p:spPr>
        <p:txBody>
          <a:bodyPr wrap="square">
            <a:spAutoFit/>
          </a:bodyPr>
          <a:lstStyle/>
          <a:p>
            <a:pPr>
              <a:lnSpc>
                <a:spcPts val="1800"/>
              </a:lnSpc>
            </a:pPr>
            <a:r>
              <a:rPr lang="en-US" dirty="0">
                <a:latin typeface="Lucida Console" panose="020B0609040504020204" pitchFamily="49" charset="0"/>
              </a:rPr>
              <a:t>std::mutex m;</a:t>
            </a:r>
          </a:p>
          <a:p>
            <a:pPr>
              <a:lnSpc>
                <a:spcPts val="1800"/>
              </a:lnSpc>
            </a:pPr>
            <a:r>
              <a:rPr lang="en-US" dirty="0">
                <a:latin typeface="Lucida Console" panose="020B0609040504020204" pitchFamily="49" charset="0"/>
              </a:rPr>
              <a:t>std::</a:t>
            </a:r>
            <a:r>
              <a:rPr lang="en-US" dirty="0" err="1">
                <a:latin typeface="Lucida Console" panose="020B0609040504020204" pitchFamily="49" charset="0"/>
              </a:rPr>
              <a:t>condition_variable_any</a:t>
            </a:r>
            <a:r>
              <a:rPr lang="en-US" dirty="0">
                <a:latin typeface="Lucida Console" panose="020B0609040504020204" pitchFamily="49" charset="0"/>
              </a:rPr>
              <a:t> cv;</a:t>
            </a:r>
          </a:p>
          <a:p>
            <a:pPr>
              <a:lnSpc>
                <a:spcPts val="1800"/>
              </a:lnSpc>
            </a:pPr>
            <a:r>
              <a:rPr lang="en-US" dirty="0">
                <a:latin typeface="Lucida Console" panose="020B0609040504020204" pitchFamily="49" charset="0"/>
              </a:rPr>
              <a:t>std::queue&lt;</a:t>
            </a:r>
            <a:r>
              <a:rPr lang="en-US" dirty="0" err="1">
                <a:latin typeface="Lucida Console" panose="020B0609040504020204" pitchFamily="49" charset="0"/>
              </a:rPr>
              <a:t>work_item</a:t>
            </a:r>
            <a:r>
              <a:rPr lang="en-US" dirty="0">
                <a:latin typeface="Lucida Console" panose="020B0609040504020204" pitchFamily="49" charset="0"/>
              </a:rPr>
              <a:t>*&gt; q;</a:t>
            </a:r>
          </a:p>
        </p:txBody>
      </p:sp>
      <p:sp>
        <p:nvSpPr>
          <p:cNvPr id="8" name="TextBox 7">
            <a:extLst>
              <a:ext uri="{FF2B5EF4-FFF2-40B4-BE49-F238E27FC236}">
                <a16:creationId xmlns:a16="http://schemas.microsoft.com/office/drawing/2014/main" id="{5049BA02-8585-FE30-0D93-F0F31F1491D6}"/>
              </a:ext>
            </a:extLst>
          </p:cNvPr>
          <p:cNvSpPr txBox="1"/>
          <p:nvPr/>
        </p:nvSpPr>
        <p:spPr>
          <a:xfrm>
            <a:off x="6753178" y="3828133"/>
            <a:ext cx="5068432" cy="2863028"/>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void</a:t>
            </a:r>
            <a:r>
              <a:rPr lang="en-US" dirty="0">
                <a:latin typeface="Lucida Console" panose="020B0609040504020204" pitchFamily="49" charset="0"/>
              </a:rPr>
              <a:t> consumer()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err="1">
                <a:latin typeface="Lucida Console" panose="020B0609040504020204" pitchFamily="49" charset="0"/>
              </a:rPr>
              <a:t>q.empty</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cv.wait</a:t>
            </a:r>
            <a:r>
              <a:rPr lang="en-US" dirty="0">
                <a:latin typeface="Lucida Console" panose="020B0609040504020204" pitchFamily="49" charset="0"/>
              </a:rPr>
              <a:t>(m);</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work_item</a:t>
            </a:r>
            <a:r>
              <a:rPr lang="en-US" dirty="0">
                <a:latin typeface="Lucida Console" panose="020B0609040504020204" pitchFamily="49" charset="0"/>
              </a:rPr>
              <a:t>* </a:t>
            </a:r>
            <a:r>
              <a:rPr lang="en-US" dirty="0" err="1">
                <a:latin typeface="Lucida Console" panose="020B0609040504020204" pitchFamily="49" charset="0"/>
              </a:rPr>
              <a:t>wi</a:t>
            </a:r>
            <a:r>
              <a:rPr lang="en-US" dirty="0">
                <a:latin typeface="Lucida Console" panose="020B0609040504020204" pitchFamily="49" charset="0"/>
              </a:rPr>
              <a:t> = </a:t>
            </a:r>
            <a:r>
              <a:rPr lang="en-US" dirty="0" err="1">
                <a:latin typeface="Lucida Console" panose="020B0609040504020204" pitchFamily="49" charset="0"/>
              </a:rPr>
              <a:t>q.front</a:t>
            </a:r>
            <a:r>
              <a:rPr lang="en-US" dirty="0">
                <a:latin typeface="Lucida Console" panose="020B0609040504020204" pitchFamily="49" charset="0"/>
              </a:rPr>
              <a:t>();</a:t>
            </a:r>
          </a:p>
          <a:p>
            <a:pPr>
              <a:lnSpc>
                <a:spcPts val="1800"/>
              </a:lnSpc>
            </a:pPr>
            <a:r>
              <a:rPr lang="en-US" dirty="0">
                <a:solidFill>
                  <a:schemeClr val="accent1"/>
                </a:solidFill>
                <a:latin typeface="Lucida Console" panose="020B0609040504020204" pitchFamily="49" charset="0"/>
              </a:rPr>
              <a:t>        </a:t>
            </a:r>
            <a:r>
              <a:rPr lang="en-US" dirty="0" err="1">
                <a:latin typeface="Lucida Console" panose="020B0609040504020204" pitchFamily="49" charset="0"/>
              </a:rPr>
              <a:t>q.pop</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m.unlock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do_work</a:t>
            </a:r>
            <a:r>
              <a:rPr lang="en-US" dirty="0">
                <a:latin typeface="Lucida Console" panose="020B0609040504020204" pitchFamily="49" charset="0"/>
              </a:rPr>
              <a:t>(</a:t>
            </a:r>
            <a:r>
              <a:rPr lang="en-US" dirty="0" err="1">
                <a:latin typeface="Lucida Console" panose="020B0609040504020204" pitchFamily="49" charset="0"/>
              </a:rPr>
              <a:t>wi</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a:t>
            </a:r>
          </a:p>
        </p:txBody>
      </p:sp>
      <p:sp>
        <p:nvSpPr>
          <p:cNvPr id="6" name="Rectangle 5">
            <a:extLst>
              <a:ext uri="{FF2B5EF4-FFF2-40B4-BE49-F238E27FC236}">
                <a16:creationId xmlns:a16="http://schemas.microsoft.com/office/drawing/2014/main" id="{9375BE99-DD59-5B9E-BE8C-83A7B23B0CA1}"/>
              </a:ext>
            </a:extLst>
          </p:cNvPr>
          <p:cNvSpPr/>
          <p:nvPr/>
        </p:nvSpPr>
        <p:spPr>
          <a:xfrm>
            <a:off x="7894817" y="2731576"/>
            <a:ext cx="2295319" cy="25959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2772D7-D09E-51EC-9075-843D32397811}"/>
              </a:ext>
            </a:extLst>
          </p:cNvPr>
          <p:cNvSpPr/>
          <p:nvPr/>
        </p:nvSpPr>
        <p:spPr>
          <a:xfrm>
            <a:off x="6753178" y="938560"/>
            <a:ext cx="4442870" cy="27248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B61FD8-CEE2-AE39-03A0-51BCE1FED2C8}"/>
              </a:ext>
            </a:extLst>
          </p:cNvPr>
          <p:cNvSpPr/>
          <p:nvPr/>
        </p:nvSpPr>
        <p:spPr>
          <a:xfrm>
            <a:off x="7894817" y="4296388"/>
            <a:ext cx="3668292" cy="18743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Elbow 13">
            <a:extLst>
              <a:ext uri="{FF2B5EF4-FFF2-40B4-BE49-F238E27FC236}">
                <a16:creationId xmlns:a16="http://schemas.microsoft.com/office/drawing/2014/main" id="{16330620-1DD3-AAEE-249D-F0207AFFD797}"/>
              </a:ext>
            </a:extLst>
          </p:cNvPr>
          <p:cNvCxnSpPr>
            <a:cxnSpLocks/>
          </p:cNvCxnSpPr>
          <p:nvPr/>
        </p:nvCxnSpPr>
        <p:spPr>
          <a:xfrm>
            <a:off x="3483980" y="1932972"/>
            <a:ext cx="4410837" cy="2743200"/>
          </a:xfrm>
          <a:prstGeom prst="bentConnector3">
            <a:avLst>
              <a:gd name="adj1" fmla="val 69944"/>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22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DC10-454E-56AA-CBA0-D0FEB702D20B}"/>
              </a:ext>
            </a:extLst>
          </p:cNvPr>
          <p:cNvSpPr>
            <a:spLocks noGrp="1"/>
          </p:cNvSpPr>
          <p:nvPr>
            <p:ph type="title"/>
          </p:nvPr>
        </p:nvSpPr>
        <p:spPr>
          <a:xfrm>
            <a:off x="0" y="145207"/>
            <a:ext cx="12192000" cy="942814"/>
          </a:xfrm>
        </p:spPr>
        <p:txBody>
          <a:bodyPr>
            <a:normAutofit fontScale="90000"/>
          </a:bodyPr>
          <a:lstStyle/>
          <a:p>
            <a:r>
              <a:rPr lang="en-US" dirty="0"/>
              <a:t>Four Strategies for Designing</a:t>
            </a:r>
            <a:br>
              <a:rPr lang="en-US" dirty="0"/>
            </a:br>
            <a:r>
              <a:rPr lang="en-US" dirty="0"/>
              <a:t> Correct Multithreaded Programs</a:t>
            </a:r>
          </a:p>
        </p:txBody>
      </p:sp>
      <p:sp>
        <p:nvSpPr>
          <p:cNvPr id="3" name="Content Placeholder 2">
            <a:extLst>
              <a:ext uri="{FF2B5EF4-FFF2-40B4-BE49-F238E27FC236}">
                <a16:creationId xmlns:a16="http://schemas.microsoft.com/office/drawing/2014/main" id="{DE50CDFE-3800-CAB4-59D4-EF738C3DEB9A}"/>
              </a:ext>
            </a:extLst>
          </p:cNvPr>
          <p:cNvSpPr>
            <a:spLocks noGrp="1"/>
          </p:cNvSpPr>
          <p:nvPr>
            <p:ph idx="1"/>
          </p:nvPr>
        </p:nvSpPr>
        <p:spPr>
          <a:xfrm>
            <a:off x="849775" y="1215346"/>
            <a:ext cx="10515600" cy="5769979"/>
          </a:xfrm>
        </p:spPr>
        <p:txBody>
          <a:bodyPr>
            <a:normAutofit fontScale="85000" lnSpcReduction="10000"/>
          </a:bodyPr>
          <a:lstStyle/>
          <a:p>
            <a:r>
              <a:rPr lang="en-US" b="1" i="1" dirty="0"/>
              <a:t>Confinement:</a:t>
            </a:r>
            <a:r>
              <a:rPr lang="en-US" dirty="0"/>
              <a:t> Don’t share any data between threads</a:t>
            </a:r>
          </a:p>
          <a:p>
            <a:pPr lvl="1"/>
            <a:r>
              <a:rPr lang="en-US" dirty="0"/>
              <a:t>This is a perfectly fine approach if each thread can work independently</a:t>
            </a:r>
          </a:p>
          <a:p>
            <a:pPr lvl="1"/>
            <a:r>
              <a:rPr lang="en-US" dirty="0"/>
              <a:t>Total confinement would mean that a thread only uses local variables (and doesn’t use global variables, or only uses global variables that are assigned to that thread)</a:t>
            </a:r>
          </a:p>
          <a:p>
            <a:r>
              <a:rPr lang="en-US" b="1" i="1" dirty="0"/>
              <a:t>Immutability:</a:t>
            </a:r>
            <a:r>
              <a:rPr lang="en-US" dirty="0"/>
              <a:t> Only share read-only data between threads</a:t>
            </a:r>
          </a:p>
          <a:p>
            <a:pPr lvl="1"/>
            <a:r>
              <a:rPr lang="en-US" dirty="0"/>
              <a:t>Recall that a memory object is only subject to data races if the concurrent accesses include one or more writes!</a:t>
            </a:r>
          </a:p>
          <a:p>
            <a:pPr lvl="1"/>
            <a:r>
              <a:rPr lang="en-US" dirty="0"/>
              <a:t>Thus, only sharing immutable data with multiple threads cannot generate race conditions, even if the shared data is a complex data structure</a:t>
            </a:r>
          </a:p>
          <a:p>
            <a:r>
              <a:rPr lang="en-US" b="1" i="1" dirty="0"/>
              <a:t>Use preexisting thread-safe data structures:</a:t>
            </a:r>
            <a:r>
              <a:rPr lang="en-US" dirty="0"/>
              <a:t> Leverage preexisting concurrent data structures from your language’s standard library or elsewhere</a:t>
            </a:r>
          </a:p>
          <a:p>
            <a:pPr lvl="1"/>
            <a:r>
              <a:rPr lang="en-US" dirty="0"/>
              <a:t>Ex: In Java, the built-in </a:t>
            </a:r>
            <a:r>
              <a:rPr lang="en-US" dirty="0" err="1">
                <a:latin typeface="Lucida Console" panose="020B0609040504020204" pitchFamily="49" charset="0"/>
              </a:rPr>
              <a:t>ConcurrentHashMap</a:t>
            </a:r>
            <a:r>
              <a:rPr lang="en-US" dirty="0"/>
              <a:t> is a thread-safe version of </a:t>
            </a:r>
            <a:r>
              <a:rPr lang="en-US" dirty="0" err="1">
                <a:latin typeface="Lucida Console" panose="020B0609040504020204" pitchFamily="49" charset="0"/>
              </a:rPr>
              <a:t>Hashtable</a:t>
            </a:r>
            <a:endParaRPr lang="en-US" dirty="0">
              <a:latin typeface="Lucida Console" panose="020B0609040504020204" pitchFamily="49" charset="0"/>
            </a:endParaRPr>
          </a:p>
          <a:p>
            <a:pPr lvl="1"/>
            <a:r>
              <a:rPr lang="en-US" dirty="0"/>
              <a:t>Ex: In Go, the built-in </a:t>
            </a:r>
            <a:r>
              <a:rPr lang="en-US" dirty="0">
                <a:latin typeface="Lucida Console" panose="020B0609040504020204" pitchFamily="49" charset="0"/>
              </a:rPr>
              <a:t>map</a:t>
            </a:r>
            <a:r>
              <a:rPr lang="en-US" dirty="0"/>
              <a:t> is not thread-safe, but the third-party </a:t>
            </a:r>
            <a:r>
              <a:rPr lang="en-US" dirty="0" err="1">
                <a:latin typeface="Lucida Console" panose="020B0609040504020204" pitchFamily="49" charset="0"/>
              </a:rPr>
              <a:t>sync.Map</a:t>
            </a:r>
            <a:r>
              <a:rPr lang="en-US" dirty="0"/>
              <a:t> is</a:t>
            </a:r>
          </a:p>
          <a:p>
            <a:pPr lvl="1"/>
            <a:r>
              <a:rPr lang="en-US" dirty="0"/>
              <a:t>Ex: In C++, the STL data structures like </a:t>
            </a:r>
            <a:r>
              <a:rPr lang="en-US" dirty="0">
                <a:latin typeface="Lucida Console" panose="020B0609040504020204" pitchFamily="49" charset="0"/>
              </a:rPr>
              <a:t>std::queue</a:t>
            </a:r>
            <a:r>
              <a:rPr lang="en-US" dirty="0"/>
              <a:t> are </a:t>
            </a:r>
            <a:r>
              <a:rPr lang="en-US" u="sng" dirty="0"/>
              <a:t>not</a:t>
            </a:r>
            <a:r>
              <a:rPr lang="en-US" dirty="0"/>
              <a:t> thread-safe, so you need to protect such a structure with a lock (or use a third-party library that does provide thread-safe data structures)</a:t>
            </a:r>
          </a:p>
          <a:p>
            <a:r>
              <a:rPr lang="en-US" b="1" i="1" dirty="0"/>
              <a:t>Roll your own thread-safe datatype:</a:t>
            </a:r>
            <a:r>
              <a:rPr lang="en-US" dirty="0"/>
              <a:t> See the insights from the past three lectures LOL</a:t>
            </a:r>
          </a:p>
          <a:p>
            <a:endParaRPr lang="en-US" dirty="0"/>
          </a:p>
        </p:txBody>
      </p:sp>
    </p:spTree>
    <p:extLst>
      <p:ext uri="{BB962C8B-B14F-4D97-AF65-F5344CB8AC3E}">
        <p14:creationId xmlns:p14="http://schemas.microsoft.com/office/powerpoint/2010/main" val="176960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38D7BA-2D13-C28B-EE39-EBCD702DBFF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7134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C2B0-A97E-E04B-AECD-E61C8E602D7E}"/>
              </a:ext>
            </a:extLst>
          </p:cNvPr>
          <p:cNvSpPr>
            <a:spLocks noGrp="1"/>
          </p:cNvSpPr>
          <p:nvPr>
            <p:ph type="title"/>
          </p:nvPr>
        </p:nvSpPr>
        <p:spPr>
          <a:xfrm>
            <a:off x="0" y="-5263"/>
            <a:ext cx="6597570" cy="734470"/>
          </a:xfrm>
        </p:spPr>
        <p:txBody>
          <a:bodyPr>
            <a:normAutofit fontScale="90000"/>
          </a:bodyPr>
          <a:lstStyle/>
          <a:p>
            <a:r>
              <a:rPr lang="en-US" dirty="0"/>
              <a:t>Recap of the Last Lecture</a:t>
            </a:r>
          </a:p>
        </p:txBody>
      </p:sp>
      <p:sp>
        <p:nvSpPr>
          <p:cNvPr id="3" name="Content Placeholder 2">
            <a:extLst>
              <a:ext uri="{FF2B5EF4-FFF2-40B4-BE49-F238E27FC236}">
                <a16:creationId xmlns:a16="http://schemas.microsoft.com/office/drawing/2014/main" id="{799F4C7C-86F8-F236-28AF-8552EDFB8B4F}"/>
              </a:ext>
            </a:extLst>
          </p:cNvPr>
          <p:cNvSpPr>
            <a:spLocks noGrp="1"/>
          </p:cNvSpPr>
          <p:nvPr>
            <p:ph idx="1"/>
          </p:nvPr>
        </p:nvSpPr>
        <p:spPr>
          <a:xfrm>
            <a:off x="104172" y="710452"/>
            <a:ext cx="6493398" cy="6147547"/>
          </a:xfrm>
        </p:spPr>
        <p:txBody>
          <a:bodyPr>
            <a:normAutofit fontScale="92500" lnSpcReduction="10000"/>
          </a:bodyPr>
          <a:lstStyle/>
          <a:p>
            <a:r>
              <a:rPr lang="en-US" dirty="0"/>
              <a:t>A multithreaded process has multiple execution contexts called </a:t>
            </a:r>
            <a:r>
              <a:rPr lang="en-US" b="1" i="1" dirty="0"/>
              <a:t>threads</a:t>
            </a:r>
          </a:p>
          <a:p>
            <a:pPr lvl="1"/>
            <a:r>
              <a:rPr lang="en-US" dirty="0"/>
              <a:t>The OS associates each thread with a </a:t>
            </a:r>
            <a:r>
              <a:rPr lang="en-US" dirty="0">
                <a:latin typeface="Lucida Console" panose="020B0609040504020204" pitchFamily="49" charset="0"/>
              </a:rPr>
              <a:t>struct thread</a:t>
            </a:r>
            <a:r>
              <a:rPr lang="en-US" dirty="0"/>
              <a:t> that contains:</a:t>
            </a:r>
          </a:p>
          <a:p>
            <a:pPr lvl="2"/>
            <a:r>
              <a:rPr lang="en-US" dirty="0"/>
              <a:t>A pointer to the associated </a:t>
            </a:r>
            <a:r>
              <a:rPr lang="en-US" dirty="0">
                <a:latin typeface="Lucida Console" panose="020B0609040504020204" pitchFamily="49" charset="0"/>
              </a:rPr>
              <a:t>struct proc</a:t>
            </a:r>
            <a:r>
              <a:rPr lang="en-US" dirty="0"/>
              <a:t> (whose address space is shared with other threads)</a:t>
            </a:r>
          </a:p>
          <a:p>
            <a:pPr lvl="2"/>
            <a:r>
              <a:rPr lang="en-US" dirty="0"/>
              <a:t>Register state (including </a:t>
            </a:r>
            <a:r>
              <a:rPr lang="en-US" dirty="0">
                <a:latin typeface="Lucida Console" panose="020B0609040504020204" pitchFamily="49" charset="0"/>
              </a:rPr>
              <a:t>%</a:t>
            </a:r>
            <a:r>
              <a:rPr lang="en-US" dirty="0" err="1">
                <a:latin typeface="Lucida Console" panose="020B0609040504020204" pitchFamily="49" charset="0"/>
              </a:rPr>
              <a:t>rsp</a:t>
            </a:r>
            <a:r>
              <a:rPr lang="en-US" dirty="0"/>
              <a:t> and </a:t>
            </a:r>
            <a:r>
              <a:rPr lang="en-US" dirty="0">
                <a:latin typeface="Lucida Console" panose="020B0609040504020204" pitchFamily="49" charset="0"/>
              </a:rPr>
              <a:t>%rip</a:t>
            </a:r>
            <a:r>
              <a:rPr lang="en-US" dirty="0"/>
              <a:t>) that is unique per thread and saved/restored during </a:t>
            </a:r>
            <a:r>
              <a:rPr lang="en-US" dirty="0" err="1"/>
              <a:t>syscalls</a:t>
            </a:r>
            <a:r>
              <a:rPr lang="en-US" dirty="0"/>
              <a:t>, interrupts, and exceptions</a:t>
            </a:r>
          </a:p>
          <a:p>
            <a:pPr lvl="1"/>
            <a:r>
              <a:rPr lang="en-US" dirty="0"/>
              <a:t>In an OS that supports threads, </a:t>
            </a:r>
            <a:r>
              <a:rPr lang="en-US" dirty="0">
                <a:latin typeface="Lucida Console" panose="020B0609040504020204" pitchFamily="49" charset="0"/>
              </a:rPr>
              <a:t>struct</a:t>
            </a:r>
            <a:r>
              <a:rPr lang="en-US" sz="1800" dirty="0">
                <a:latin typeface="Lucida Console" panose="020B0609040504020204" pitchFamily="49" charset="0"/>
              </a:rPr>
              <a:t> </a:t>
            </a:r>
            <a:r>
              <a:rPr lang="en-US" dirty="0">
                <a:latin typeface="Lucida Console" panose="020B0609040504020204" pitchFamily="49" charset="0"/>
              </a:rPr>
              <a:t>threads</a:t>
            </a:r>
            <a:r>
              <a:rPr lang="en-US" dirty="0"/>
              <a:t> are what get scheduled, not </a:t>
            </a:r>
            <a:r>
              <a:rPr lang="en-US" dirty="0">
                <a:latin typeface="Lucida Console" panose="020B0609040504020204" pitchFamily="49" charset="0"/>
              </a:rPr>
              <a:t>struct</a:t>
            </a:r>
            <a:r>
              <a:rPr lang="en-US" sz="1800" dirty="0">
                <a:latin typeface="Lucida Console" panose="020B0609040504020204" pitchFamily="49" charset="0"/>
              </a:rPr>
              <a:t> </a:t>
            </a:r>
            <a:r>
              <a:rPr lang="en-US" dirty="0">
                <a:latin typeface="Lucida Console" panose="020B0609040504020204" pitchFamily="49" charset="0"/>
              </a:rPr>
              <a:t>procs</a:t>
            </a:r>
          </a:p>
          <a:p>
            <a:pPr lvl="1"/>
            <a:r>
              <a:rPr lang="en-US" dirty="0"/>
              <a:t>On a multicore machine, a single process can have multiple threads running in parallel!</a:t>
            </a:r>
          </a:p>
          <a:p>
            <a:r>
              <a:rPr lang="en-US" dirty="0"/>
              <a:t>Threads in the same process can talk via memory reads and writes which are much faster than cross-process IPC</a:t>
            </a:r>
          </a:p>
          <a:p>
            <a:r>
              <a:rPr lang="en-US" dirty="0"/>
              <a:t>However, the threads in a process have no memory isolation!</a:t>
            </a:r>
          </a:p>
        </p:txBody>
      </p:sp>
      <p:grpSp>
        <p:nvGrpSpPr>
          <p:cNvPr id="4" name="Group 3">
            <a:extLst>
              <a:ext uri="{FF2B5EF4-FFF2-40B4-BE49-F238E27FC236}">
                <a16:creationId xmlns:a16="http://schemas.microsoft.com/office/drawing/2014/main" id="{117A081C-05E8-44CC-47AE-F0DB0166FFC1}"/>
              </a:ext>
            </a:extLst>
          </p:cNvPr>
          <p:cNvGrpSpPr/>
          <p:nvPr/>
        </p:nvGrpSpPr>
        <p:grpSpPr>
          <a:xfrm>
            <a:off x="6503202" y="99579"/>
            <a:ext cx="3436943" cy="2993161"/>
            <a:chOff x="6503202" y="1071849"/>
            <a:chExt cx="3436943" cy="2993161"/>
          </a:xfrm>
        </p:grpSpPr>
        <p:grpSp>
          <p:nvGrpSpPr>
            <p:cNvPr id="5" name="Group 4">
              <a:extLst>
                <a:ext uri="{FF2B5EF4-FFF2-40B4-BE49-F238E27FC236}">
                  <a16:creationId xmlns:a16="http://schemas.microsoft.com/office/drawing/2014/main" id="{476CA50A-BD9D-3929-6749-45D20C7A83E2}"/>
                </a:ext>
              </a:extLst>
            </p:cNvPr>
            <p:cNvGrpSpPr/>
            <p:nvPr/>
          </p:nvGrpSpPr>
          <p:grpSpPr>
            <a:xfrm>
              <a:off x="6963455" y="1696891"/>
              <a:ext cx="2517435" cy="2368119"/>
              <a:chOff x="8407237" y="2479434"/>
              <a:chExt cx="3582817" cy="4204820"/>
            </a:xfrm>
          </p:grpSpPr>
          <p:sp>
            <p:nvSpPr>
              <p:cNvPr id="7" name="Rectangle 6">
                <a:extLst>
                  <a:ext uri="{FF2B5EF4-FFF2-40B4-BE49-F238E27FC236}">
                    <a16:creationId xmlns:a16="http://schemas.microsoft.com/office/drawing/2014/main" id="{9081885C-7A19-E7D2-FD06-2B0F0C484A44}"/>
                  </a:ext>
                </a:extLst>
              </p:cNvPr>
              <p:cNvSpPr/>
              <p:nvPr/>
            </p:nvSpPr>
            <p:spPr>
              <a:xfrm>
                <a:off x="8407239" y="6157732"/>
                <a:ext cx="3581400" cy="52652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8" name="Rectangle 7">
                <a:extLst>
                  <a:ext uri="{FF2B5EF4-FFF2-40B4-BE49-F238E27FC236}">
                    <a16:creationId xmlns:a16="http://schemas.microsoft.com/office/drawing/2014/main" id="{78AB1BB4-4C68-55D1-A684-AB8BF337BD45}"/>
                  </a:ext>
                </a:extLst>
              </p:cNvPr>
              <p:cNvSpPr/>
              <p:nvPr/>
            </p:nvSpPr>
            <p:spPr>
              <a:xfrm>
                <a:off x="8407239" y="5631210"/>
                <a:ext cx="3581400" cy="52652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9" name="Rectangle 8">
                <a:extLst>
                  <a:ext uri="{FF2B5EF4-FFF2-40B4-BE49-F238E27FC236}">
                    <a16:creationId xmlns:a16="http://schemas.microsoft.com/office/drawing/2014/main" id="{B7A71C60-2AEF-324C-AB3C-48B189265D36}"/>
                  </a:ext>
                </a:extLst>
              </p:cNvPr>
              <p:cNvSpPr/>
              <p:nvPr/>
            </p:nvSpPr>
            <p:spPr>
              <a:xfrm>
                <a:off x="8407239" y="5104688"/>
                <a:ext cx="3581400" cy="52652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10" name="Rectangle 9">
                <a:extLst>
                  <a:ext uri="{FF2B5EF4-FFF2-40B4-BE49-F238E27FC236}">
                    <a16:creationId xmlns:a16="http://schemas.microsoft.com/office/drawing/2014/main" id="{7F73D380-DD3F-7707-AB96-63806707E616}"/>
                  </a:ext>
                </a:extLst>
              </p:cNvPr>
              <p:cNvSpPr/>
              <p:nvPr/>
            </p:nvSpPr>
            <p:spPr>
              <a:xfrm>
                <a:off x="8407238" y="2479434"/>
                <a:ext cx="3581400" cy="610629"/>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X’s stack</a:t>
                </a:r>
              </a:p>
            </p:txBody>
          </p:sp>
          <p:sp>
            <p:nvSpPr>
              <p:cNvPr id="11" name="Rectangle 10">
                <a:extLst>
                  <a:ext uri="{FF2B5EF4-FFF2-40B4-BE49-F238E27FC236}">
                    <a16:creationId xmlns:a16="http://schemas.microsoft.com/office/drawing/2014/main" id="{9317CB01-CB3A-8A4E-D572-39A95507B9C5}"/>
                  </a:ext>
                </a:extLst>
              </p:cNvPr>
              <p:cNvSpPr/>
              <p:nvPr/>
            </p:nvSpPr>
            <p:spPr>
              <a:xfrm>
                <a:off x="8408654" y="3252230"/>
                <a:ext cx="3581400" cy="610629"/>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Y’s stack</a:t>
                </a:r>
              </a:p>
            </p:txBody>
          </p:sp>
          <p:sp>
            <p:nvSpPr>
              <p:cNvPr id="12" name="Rectangle 11">
                <a:extLst>
                  <a:ext uri="{FF2B5EF4-FFF2-40B4-BE49-F238E27FC236}">
                    <a16:creationId xmlns:a16="http://schemas.microsoft.com/office/drawing/2014/main" id="{427B1C08-E45D-330A-798E-AB7BD69A0FF4}"/>
                  </a:ext>
                </a:extLst>
              </p:cNvPr>
              <p:cNvSpPr/>
              <p:nvPr/>
            </p:nvSpPr>
            <p:spPr>
              <a:xfrm>
                <a:off x="8408654" y="4025025"/>
                <a:ext cx="3581400" cy="610629"/>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Z’s stack</a:t>
                </a:r>
              </a:p>
            </p:txBody>
          </p:sp>
          <p:sp>
            <p:nvSpPr>
              <p:cNvPr id="13" name="Rectangle 12">
                <a:extLst>
                  <a:ext uri="{FF2B5EF4-FFF2-40B4-BE49-F238E27FC236}">
                    <a16:creationId xmlns:a16="http://schemas.microsoft.com/office/drawing/2014/main" id="{8D87E829-1A3D-AB09-D7E9-A33464FCAB14}"/>
                  </a:ext>
                </a:extLst>
              </p:cNvPr>
              <p:cNvSpPr/>
              <p:nvPr/>
            </p:nvSpPr>
            <p:spPr>
              <a:xfrm>
                <a:off x="8407237" y="2479436"/>
                <a:ext cx="3581400" cy="262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B21B5F5F-66EE-3FF8-89B0-59495B9A1061}"/>
                </a:ext>
              </a:extLst>
            </p:cNvPr>
            <p:cNvSpPr txBox="1"/>
            <p:nvPr/>
          </p:nvSpPr>
          <p:spPr>
            <a:xfrm>
              <a:off x="6503202" y="1071849"/>
              <a:ext cx="3436943"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Virtual address space</a:t>
              </a:r>
            </a:p>
            <a:p>
              <a:pPr algn="ctr">
                <a:lnSpc>
                  <a:spcPts val="2000"/>
                </a:lnSpc>
              </a:pPr>
              <a:r>
                <a:rPr lang="en-US" sz="2400" b="1" dirty="0">
                  <a:latin typeface="Segoe UI" panose="020B0502040204020203" pitchFamily="34" charset="0"/>
                  <a:cs typeface="Segoe UI" panose="020B0502040204020203" pitchFamily="34" charset="0"/>
                </a:rPr>
                <a:t>(user-level)</a:t>
              </a:r>
            </a:p>
          </p:txBody>
        </p:sp>
      </p:grpSp>
      <p:grpSp>
        <p:nvGrpSpPr>
          <p:cNvPr id="14" name="Group 13">
            <a:extLst>
              <a:ext uri="{FF2B5EF4-FFF2-40B4-BE49-F238E27FC236}">
                <a16:creationId xmlns:a16="http://schemas.microsoft.com/office/drawing/2014/main" id="{1441BAB3-1A95-7297-962A-A8FDC4987535}"/>
              </a:ext>
            </a:extLst>
          </p:cNvPr>
          <p:cNvGrpSpPr/>
          <p:nvPr/>
        </p:nvGrpSpPr>
        <p:grpSpPr>
          <a:xfrm>
            <a:off x="9794355" y="371752"/>
            <a:ext cx="2055261" cy="2710904"/>
            <a:chOff x="9794355" y="1494497"/>
            <a:chExt cx="2055261" cy="2710904"/>
          </a:xfrm>
        </p:grpSpPr>
        <p:sp>
          <p:nvSpPr>
            <p:cNvPr id="15" name="TextBox 14">
              <a:extLst>
                <a:ext uri="{FF2B5EF4-FFF2-40B4-BE49-F238E27FC236}">
                  <a16:creationId xmlns:a16="http://schemas.microsoft.com/office/drawing/2014/main" id="{BD2597D7-7203-53E9-2976-11777938EC57}"/>
                </a:ext>
              </a:extLst>
            </p:cNvPr>
            <p:cNvSpPr txBox="1"/>
            <p:nvPr/>
          </p:nvSpPr>
          <p:spPr>
            <a:xfrm>
              <a:off x="9794355" y="1494497"/>
              <a:ext cx="2055261"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Kernel</a:t>
              </a:r>
            </a:p>
            <a:p>
              <a:pPr algn="ctr">
                <a:lnSpc>
                  <a:spcPts val="2000"/>
                </a:lnSpc>
              </a:pPr>
              <a:r>
                <a:rPr lang="en-US" sz="2400" b="1" dirty="0">
                  <a:latin typeface="Segoe UI" panose="020B0502040204020203" pitchFamily="34" charset="0"/>
                  <a:cs typeface="Segoe UI" panose="020B0502040204020203" pitchFamily="34" charset="0"/>
                </a:rPr>
                <a:t>memory</a:t>
              </a:r>
            </a:p>
          </p:txBody>
        </p:sp>
        <p:sp>
          <p:nvSpPr>
            <p:cNvPr id="16" name="Rectangle 15">
              <a:extLst>
                <a:ext uri="{FF2B5EF4-FFF2-40B4-BE49-F238E27FC236}">
                  <a16:creationId xmlns:a16="http://schemas.microsoft.com/office/drawing/2014/main" id="{C044C4EA-21AD-D346-533F-03633B7FC6CC}"/>
                </a:ext>
              </a:extLst>
            </p:cNvPr>
            <p:cNvSpPr/>
            <p:nvPr/>
          </p:nvSpPr>
          <p:spPr>
            <a:xfrm>
              <a:off x="10254605" y="2072646"/>
              <a:ext cx="1177034" cy="625139"/>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Lucida Console" panose="020B0609040504020204" pitchFamily="49" charset="0"/>
                </a:rPr>
                <a:t>struct</a:t>
              </a:r>
            </a:p>
            <a:p>
              <a:r>
                <a:rPr lang="en-US" dirty="0">
                  <a:solidFill>
                    <a:schemeClr val="tx1"/>
                  </a:solidFill>
                  <a:latin typeface="Lucida Console" panose="020B0609040504020204" pitchFamily="49" charset="0"/>
                </a:rPr>
                <a:t>proc</a:t>
              </a:r>
            </a:p>
          </p:txBody>
        </p:sp>
        <p:sp>
          <p:nvSpPr>
            <p:cNvPr id="17" name="Rectangle 16">
              <a:extLst>
                <a:ext uri="{FF2B5EF4-FFF2-40B4-BE49-F238E27FC236}">
                  <a16:creationId xmlns:a16="http://schemas.microsoft.com/office/drawing/2014/main" id="{EF47BFC7-E81C-0651-1CB9-6BB7F95DE009}"/>
                </a:ext>
              </a:extLst>
            </p:cNvPr>
            <p:cNvSpPr/>
            <p:nvPr/>
          </p:nvSpPr>
          <p:spPr>
            <a:xfrm>
              <a:off x="9940145" y="3098787"/>
              <a:ext cx="1177034" cy="625139"/>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ucida Console" panose="020B0609040504020204" pitchFamily="49" charset="0"/>
                </a:rPr>
                <a:t>struct</a:t>
              </a:r>
            </a:p>
            <a:p>
              <a:pPr algn="ctr"/>
              <a:r>
                <a:rPr lang="en-US" dirty="0">
                  <a:solidFill>
                    <a:schemeClr val="tx1"/>
                  </a:solidFill>
                  <a:latin typeface="Lucida Console" panose="020B0609040504020204" pitchFamily="49" charset="0"/>
                </a:rPr>
                <a:t>thread</a:t>
              </a:r>
            </a:p>
          </p:txBody>
        </p:sp>
        <p:sp>
          <p:nvSpPr>
            <p:cNvPr id="18" name="Rectangle 17">
              <a:extLst>
                <a:ext uri="{FF2B5EF4-FFF2-40B4-BE49-F238E27FC236}">
                  <a16:creationId xmlns:a16="http://schemas.microsoft.com/office/drawing/2014/main" id="{663826FD-515C-1327-BABB-A88F92C0D1E5}"/>
                </a:ext>
              </a:extLst>
            </p:cNvPr>
            <p:cNvSpPr/>
            <p:nvPr/>
          </p:nvSpPr>
          <p:spPr>
            <a:xfrm>
              <a:off x="10254605" y="3349063"/>
              <a:ext cx="1177034" cy="625139"/>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ucida Console" panose="020B0609040504020204" pitchFamily="49" charset="0"/>
                </a:rPr>
                <a:t>struct</a:t>
              </a:r>
            </a:p>
            <a:p>
              <a:pPr algn="ctr"/>
              <a:r>
                <a:rPr lang="en-US" dirty="0">
                  <a:solidFill>
                    <a:schemeClr val="tx1"/>
                  </a:solidFill>
                  <a:latin typeface="Lucida Console" panose="020B0609040504020204" pitchFamily="49" charset="0"/>
                </a:rPr>
                <a:t>thread</a:t>
              </a:r>
            </a:p>
          </p:txBody>
        </p:sp>
        <p:sp>
          <p:nvSpPr>
            <p:cNvPr id="19" name="Rectangle 18">
              <a:extLst>
                <a:ext uri="{FF2B5EF4-FFF2-40B4-BE49-F238E27FC236}">
                  <a16:creationId xmlns:a16="http://schemas.microsoft.com/office/drawing/2014/main" id="{1239292D-0024-C688-303B-3ECBA8F450F1}"/>
                </a:ext>
              </a:extLst>
            </p:cNvPr>
            <p:cNvSpPr/>
            <p:nvPr/>
          </p:nvSpPr>
          <p:spPr>
            <a:xfrm>
              <a:off x="10569065" y="3580262"/>
              <a:ext cx="1177034" cy="625139"/>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ucida Console" panose="020B0609040504020204" pitchFamily="49" charset="0"/>
                </a:rPr>
                <a:t>struct</a:t>
              </a:r>
            </a:p>
            <a:p>
              <a:pPr algn="ctr"/>
              <a:r>
                <a:rPr lang="en-US" dirty="0">
                  <a:solidFill>
                    <a:schemeClr val="tx1"/>
                  </a:solidFill>
                  <a:latin typeface="Lucida Console" panose="020B0609040504020204" pitchFamily="49" charset="0"/>
                </a:rPr>
                <a:t>thread</a:t>
              </a:r>
            </a:p>
          </p:txBody>
        </p:sp>
        <p:cxnSp>
          <p:nvCxnSpPr>
            <p:cNvPr id="20" name="Connector: Elbow 19">
              <a:extLst>
                <a:ext uri="{FF2B5EF4-FFF2-40B4-BE49-F238E27FC236}">
                  <a16:creationId xmlns:a16="http://schemas.microsoft.com/office/drawing/2014/main" id="{7329238C-3D34-A525-3AD0-1C588CE25124}"/>
                </a:ext>
              </a:extLst>
            </p:cNvPr>
            <p:cNvCxnSpPr>
              <a:stCxn id="16" idx="2"/>
              <a:endCxn id="17" idx="0"/>
            </p:cNvCxnSpPr>
            <p:nvPr/>
          </p:nvCxnSpPr>
          <p:spPr>
            <a:xfrm rot="5400000">
              <a:off x="10485391" y="2741056"/>
              <a:ext cx="401002" cy="314460"/>
            </a:xfrm>
            <a:prstGeom prst="bentConnector3">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BD65BB46-E110-ECD4-6A53-B8B840AAAFA7}"/>
                </a:ext>
              </a:extLst>
            </p:cNvPr>
            <p:cNvCxnSpPr>
              <a:cxnSpLocks/>
              <a:stCxn id="16" idx="2"/>
            </p:cNvCxnSpPr>
            <p:nvPr/>
          </p:nvCxnSpPr>
          <p:spPr>
            <a:xfrm rot="16200000" flipH="1">
              <a:off x="10747608" y="2793299"/>
              <a:ext cx="651278" cy="460250"/>
            </a:xfrm>
            <a:prstGeom prst="bentConnector3">
              <a:avLst>
                <a:gd name="adj1" fmla="val 30825"/>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D66EB3E7-821E-4E61-EC1A-F31A20198F6E}"/>
                </a:ext>
              </a:extLst>
            </p:cNvPr>
            <p:cNvCxnSpPr>
              <a:cxnSpLocks/>
              <a:stCxn id="16" idx="2"/>
            </p:cNvCxnSpPr>
            <p:nvPr/>
          </p:nvCxnSpPr>
          <p:spPr>
            <a:xfrm rot="16200000" flipH="1">
              <a:off x="10791530" y="2749377"/>
              <a:ext cx="881422" cy="778238"/>
            </a:xfrm>
            <a:prstGeom prst="bentConnector3">
              <a:avLst>
                <a:gd name="adj1" fmla="val 22624"/>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4EC70AB-51BF-6F86-1476-9A83F1539BD8}"/>
                </a:ext>
              </a:extLst>
            </p:cNvPr>
            <p:cNvSpPr/>
            <p:nvPr/>
          </p:nvSpPr>
          <p:spPr>
            <a:xfrm>
              <a:off x="11280331" y="2139429"/>
              <a:ext cx="569285" cy="230145"/>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Console" panose="020B0609040504020204" pitchFamily="49" charset="0"/>
                </a:rPr>
                <a:t>%cr3</a:t>
              </a:r>
            </a:p>
          </p:txBody>
        </p:sp>
        <p:sp>
          <p:nvSpPr>
            <p:cNvPr id="24" name="Rectangle 23">
              <a:extLst>
                <a:ext uri="{FF2B5EF4-FFF2-40B4-BE49-F238E27FC236}">
                  <a16:creationId xmlns:a16="http://schemas.microsoft.com/office/drawing/2014/main" id="{A64C5C24-137E-53E9-5980-2725C226CCAB}"/>
                </a:ext>
              </a:extLst>
            </p:cNvPr>
            <p:cNvSpPr/>
            <p:nvPr/>
          </p:nvSpPr>
          <p:spPr>
            <a:xfrm>
              <a:off x="11280331" y="2401271"/>
              <a:ext cx="569285" cy="230145"/>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Lucida Console" panose="020B0609040504020204" pitchFamily="49" charset="0"/>
                </a:rPr>
                <a:t>pid</a:t>
              </a:r>
              <a:endParaRPr lang="en-US" sz="1200" dirty="0">
                <a:solidFill>
                  <a:schemeClr val="tx1"/>
                </a:solidFill>
                <a:latin typeface="Lucida Console" panose="020B0609040504020204" pitchFamily="49" charset="0"/>
              </a:endParaRPr>
            </a:p>
          </p:txBody>
        </p:sp>
      </p:grpSp>
      <p:pic>
        <p:nvPicPr>
          <p:cNvPr id="26" name="Picture 25">
            <a:extLst>
              <a:ext uri="{FF2B5EF4-FFF2-40B4-BE49-F238E27FC236}">
                <a16:creationId xmlns:a16="http://schemas.microsoft.com/office/drawing/2014/main" id="{6819DB89-1F72-3262-4F1C-0FC51A25F06E}"/>
              </a:ext>
            </a:extLst>
          </p:cNvPr>
          <p:cNvPicPr>
            <a:picLocks noChangeAspect="1"/>
          </p:cNvPicPr>
          <p:nvPr/>
        </p:nvPicPr>
        <p:blipFill>
          <a:blip r:embed="rId2"/>
          <a:stretch>
            <a:fillRect/>
          </a:stretch>
        </p:blipFill>
        <p:spPr>
          <a:xfrm>
            <a:off x="6789062" y="3515302"/>
            <a:ext cx="5060554" cy="3267094"/>
          </a:xfrm>
          <a:prstGeom prst="rect">
            <a:avLst/>
          </a:prstGeom>
        </p:spPr>
      </p:pic>
    </p:spTree>
    <p:extLst>
      <p:ext uri="{BB962C8B-B14F-4D97-AF65-F5344CB8AC3E}">
        <p14:creationId xmlns:p14="http://schemas.microsoft.com/office/powerpoint/2010/main" val="13719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C2B0-A97E-E04B-AECD-E61C8E602D7E}"/>
              </a:ext>
            </a:extLst>
          </p:cNvPr>
          <p:cNvSpPr>
            <a:spLocks noGrp="1"/>
          </p:cNvSpPr>
          <p:nvPr>
            <p:ph type="title"/>
          </p:nvPr>
        </p:nvSpPr>
        <p:spPr>
          <a:xfrm>
            <a:off x="0" y="-5263"/>
            <a:ext cx="6597570" cy="734470"/>
          </a:xfrm>
        </p:spPr>
        <p:txBody>
          <a:bodyPr>
            <a:normAutofit fontScale="90000"/>
          </a:bodyPr>
          <a:lstStyle/>
          <a:p>
            <a:r>
              <a:rPr lang="en-US" dirty="0"/>
              <a:t>Recap of the Last Lecture</a:t>
            </a:r>
          </a:p>
        </p:txBody>
      </p:sp>
      <p:sp>
        <p:nvSpPr>
          <p:cNvPr id="3" name="Content Placeholder 2">
            <a:extLst>
              <a:ext uri="{FF2B5EF4-FFF2-40B4-BE49-F238E27FC236}">
                <a16:creationId xmlns:a16="http://schemas.microsoft.com/office/drawing/2014/main" id="{799F4C7C-86F8-F236-28AF-8552EDFB8B4F}"/>
              </a:ext>
            </a:extLst>
          </p:cNvPr>
          <p:cNvSpPr>
            <a:spLocks noGrp="1"/>
          </p:cNvSpPr>
          <p:nvPr>
            <p:ph idx="1"/>
          </p:nvPr>
        </p:nvSpPr>
        <p:spPr>
          <a:xfrm>
            <a:off x="104172" y="636611"/>
            <a:ext cx="6493398" cy="6441310"/>
          </a:xfrm>
        </p:spPr>
        <p:txBody>
          <a:bodyPr>
            <a:normAutofit fontScale="85000" lnSpcReduction="10000"/>
          </a:bodyPr>
          <a:lstStyle/>
          <a:p>
            <a:r>
              <a:rPr lang="en-US" sz="3200" dirty="0"/>
              <a:t>A </a:t>
            </a:r>
            <a:r>
              <a:rPr lang="en-US" sz="3200" b="1" i="1" dirty="0"/>
              <a:t>data race</a:t>
            </a:r>
            <a:r>
              <a:rPr lang="en-US" sz="3200" dirty="0"/>
              <a:t> in memory occurs when parallel computations . . .</a:t>
            </a:r>
          </a:p>
          <a:p>
            <a:pPr lvl="1"/>
            <a:r>
              <a:rPr lang="en-US" sz="2800" dirty="0"/>
              <a:t>try to access the same memory location concurrently (i.e., at the same time) . . .</a:t>
            </a:r>
          </a:p>
          <a:p>
            <a:pPr lvl="1"/>
            <a:r>
              <a:rPr lang="en-US" sz="2800" dirty="0"/>
              <a:t>without synchronization, and . . .</a:t>
            </a:r>
          </a:p>
          <a:p>
            <a:pPr lvl="1"/>
            <a:r>
              <a:rPr lang="en-US" sz="2800" dirty="0"/>
              <a:t>at least one of the accesses is a write</a:t>
            </a:r>
          </a:p>
          <a:p>
            <a:r>
              <a:rPr lang="en-US" sz="3200" dirty="0"/>
              <a:t>The result of a data race is </a:t>
            </a:r>
            <a:r>
              <a:rPr lang="en-US" sz="3200" b="1" i="1" dirty="0"/>
              <a:t>undefined behavior:</a:t>
            </a:r>
            <a:r>
              <a:rPr lang="en-US" sz="3200" dirty="0"/>
              <a:t> we can’t guarantee the order that the memory accesses will complete!</a:t>
            </a:r>
          </a:p>
          <a:p>
            <a:r>
              <a:rPr lang="en-US" sz="3200" dirty="0"/>
              <a:t>To avoid races, we must remember that:</a:t>
            </a:r>
          </a:p>
          <a:p>
            <a:pPr lvl="1"/>
            <a:r>
              <a:rPr lang="en-US" sz="2800" dirty="0"/>
              <a:t>Simple, aligned reads and writes are individually atomic</a:t>
            </a:r>
          </a:p>
          <a:p>
            <a:pPr lvl="1"/>
            <a:r>
              <a:rPr lang="en-US" sz="2800" dirty="0"/>
              <a:t>A read-modify-write instruction typically is </a:t>
            </a:r>
            <a:r>
              <a:rPr lang="en-US" sz="2800" b="1" i="1" dirty="0"/>
              <a:t>not</a:t>
            </a:r>
            <a:r>
              <a:rPr lang="en-US" sz="2800" dirty="0"/>
              <a:t> atomic because it consists of multiple micro-ops which are not collectively atomic</a:t>
            </a:r>
          </a:p>
          <a:p>
            <a:pPr lvl="1"/>
            <a:r>
              <a:rPr lang="en-US" sz="2800" dirty="0"/>
              <a:t>Using the </a:t>
            </a:r>
            <a:r>
              <a:rPr lang="en-US" sz="2800" dirty="0">
                <a:latin typeface="Lucida Console" panose="020B0609040504020204" pitchFamily="49" charset="0"/>
              </a:rPr>
              <a:t>lock</a:t>
            </a:r>
            <a:r>
              <a:rPr lang="en-US" sz="2800" dirty="0"/>
              <a:t> prefix, an instruction grabs exclusive access to RAM and issues its micro-ops as an atomic unit</a:t>
            </a:r>
          </a:p>
        </p:txBody>
      </p:sp>
      <p:pic>
        <p:nvPicPr>
          <p:cNvPr id="27" name="Picture 26">
            <a:extLst>
              <a:ext uri="{FF2B5EF4-FFF2-40B4-BE49-F238E27FC236}">
                <a16:creationId xmlns:a16="http://schemas.microsoft.com/office/drawing/2014/main" id="{B88F53DF-44C7-1137-A4F4-BD27B004B79C}"/>
              </a:ext>
            </a:extLst>
          </p:cNvPr>
          <p:cNvPicPr>
            <a:picLocks noChangeAspect="1"/>
          </p:cNvPicPr>
          <p:nvPr/>
        </p:nvPicPr>
        <p:blipFill>
          <a:blip r:embed="rId3"/>
          <a:stretch>
            <a:fillRect/>
          </a:stretch>
        </p:blipFill>
        <p:spPr>
          <a:xfrm>
            <a:off x="6482366" y="115749"/>
            <a:ext cx="5397425" cy="3051166"/>
          </a:xfrm>
          <a:prstGeom prst="rect">
            <a:avLst/>
          </a:prstGeom>
        </p:spPr>
      </p:pic>
      <p:cxnSp>
        <p:nvCxnSpPr>
          <p:cNvPr id="29" name="Straight Connector 28">
            <a:extLst>
              <a:ext uri="{FF2B5EF4-FFF2-40B4-BE49-F238E27FC236}">
                <a16:creationId xmlns:a16="http://schemas.microsoft.com/office/drawing/2014/main" id="{5BF2BD54-6CA8-A233-1708-DABC8C50DA10}"/>
              </a:ext>
            </a:extLst>
          </p:cNvPr>
          <p:cNvCxnSpPr>
            <a:cxnSpLocks/>
          </p:cNvCxnSpPr>
          <p:nvPr/>
        </p:nvCxnSpPr>
        <p:spPr>
          <a:xfrm>
            <a:off x="6354501" y="3240907"/>
            <a:ext cx="571789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B6FF367-252B-5E8B-4E4A-479AA187626E}"/>
              </a:ext>
            </a:extLst>
          </p:cNvPr>
          <p:cNvSpPr txBox="1"/>
          <p:nvPr/>
        </p:nvSpPr>
        <p:spPr>
          <a:xfrm>
            <a:off x="6976101" y="3243800"/>
            <a:ext cx="4409954" cy="646331"/>
          </a:xfrm>
          <a:prstGeom prst="rect">
            <a:avLst/>
          </a:prstGeom>
          <a:noFill/>
        </p:spPr>
        <p:txBody>
          <a:bodyPr wrap="square">
            <a:spAutoFit/>
          </a:bodyPr>
          <a:lstStyle/>
          <a:p>
            <a:r>
              <a:rPr lang="en-US" u="sng" dirty="0">
                <a:latin typeface="Lucida Console" panose="020B0609040504020204" pitchFamily="49" charset="0"/>
              </a:rPr>
              <a:t>Compiler-generated instruction</a:t>
            </a:r>
          </a:p>
          <a:p>
            <a:r>
              <a:rPr lang="en-US" dirty="0">
                <a:latin typeface="Lucida Console" panose="020B0609040504020204" pitchFamily="49" charset="0"/>
              </a:rPr>
              <a:t>add $1, (%</a:t>
            </a:r>
            <a:r>
              <a:rPr lang="en-US" dirty="0" err="1">
                <a:latin typeface="Lucida Console" panose="020B0609040504020204" pitchFamily="49" charset="0"/>
              </a:rPr>
              <a:t>rbp</a:t>
            </a:r>
            <a:r>
              <a:rPr lang="en-US" dirty="0">
                <a:latin typeface="Lucida Console" panose="020B0609040504020204" pitchFamily="49" charset="0"/>
              </a:rPr>
              <a:t>)</a:t>
            </a:r>
          </a:p>
        </p:txBody>
      </p:sp>
      <p:sp>
        <p:nvSpPr>
          <p:cNvPr id="36" name="TextBox 35">
            <a:extLst>
              <a:ext uri="{FF2B5EF4-FFF2-40B4-BE49-F238E27FC236}">
                <a16:creationId xmlns:a16="http://schemas.microsoft.com/office/drawing/2014/main" id="{0EB53BC2-DE66-C12E-B2EA-6CA73D394ADC}"/>
              </a:ext>
            </a:extLst>
          </p:cNvPr>
          <p:cNvSpPr txBox="1"/>
          <p:nvPr/>
        </p:nvSpPr>
        <p:spPr>
          <a:xfrm>
            <a:off x="6976101" y="4009527"/>
            <a:ext cx="3328685" cy="1200329"/>
          </a:xfrm>
          <a:prstGeom prst="rect">
            <a:avLst/>
          </a:prstGeom>
          <a:noFill/>
        </p:spPr>
        <p:txBody>
          <a:bodyPr wrap="square">
            <a:spAutoFit/>
          </a:bodyPr>
          <a:lstStyle/>
          <a:p>
            <a:r>
              <a:rPr lang="en-US" u="sng" dirty="0">
                <a:latin typeface="Lucida Console" panose="020B0609040504020204" pitchFamily="49" charset="0"/>
              </a:rPr>
              <a:t>Micro-ops</a:t>
            </a:r>
          </a:p>
          <a:p>
            <a:r>
              <a:rPr lang="en-US" dirty="0">
                <a:latin typeface="Lucida Console" panose="020B0609040504020204" pitchFamily="49" charset="0"/>
              </a:rPr>
              <a:t>mov (%</a:t>
            </a:r>
            <a:r>
              <a:rPr lang="en-US" dirty="0" err="1">
                <a:latin typeface="Lucida Console" panose="020B0609040504020204" pitchFamily="49" charset="0"/>
              </a:rPr>
              <a:t>rbp</a:t>
            </a:r>
            <a:r>
              <a:rPr lang="en-US" dirty="0">
                <a:latin typeface="Lucida Console" panose="020B0609040504020204" pitchFamily="49" charset="0"/>
              </a:rPr>
              <a:t>), %internal</a:t>
            </a:r>
          </a:p>
          <a:p>
            <a:r>
              <a:rPr lang="en-US" dirty="0">
                <a:latin typeface="Lucida Console" panose="020B0609040504020204" pitchFamily="49" charset="0"/>
              </a:rPr>
              <a:t>add $1, %internal</a:t>
            </a:r>
          </a:p>
          <a:p>
            <a:r>
              <a:rPr lang="en-US" dirty="0">
                <a:latin typeface="Lucida Console" panose="020B0609040504020204" pitchFamily="49" charset="0"/>
              </a:rPr>
              <a:t>mov %internal, (%</a:t>
            </a:r>
            <a:r>
              <a:rPr lang="en-US" dirty="0" err="1">
                <a:latin typeface="Lucida Console" panose="020B0609040504020204" pitchFamily="49" charset="0"/>
              </a:rPr>
              <a:t>rbp</a:t>
            </a:r>
            <a:r>
              <a:rPr lang="en-US" dirty="0">
                <a:latin typeface="Lucida Console" panose="020B0609040504020204" pitchFamily="49" charset="0"/>
              </a:rPr>
              <a:t>)</a:t>
            </a:r>
          </a:p>
        </p:txBody>
      </p:sp>
      <p:sp>
        <p:nvSpPr>
          <p:cNvPr id="37" name="Arrow: Down 36">
            <a:extLst>
              <a:ext uri="{FF2B5EF4-FFF2-40B4-BE49-F238E27FC236}">
                <a16:creationId xmlns:a16="http://schemas.microsoft.com/office/drawing/2014/main" id="{557EE594-4E75-6131-8C4A-D2E6298A16FF}"/>
              </a:ext>
            </a:extLst>
          </p:cNvPr>
          <p:cNvSpPr/>
          <p:nvPr/>
        </p:nvSpPr>
        <p:spPr>
          <a:xfrm>
            <a:off x="7338349" y="3806921"/>
            <a:ext cx="486137" cy="299899"/>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CCFA2EE-6CB8-B6C5-2900-FD054499DCF3}"/>
              </a:ext>
            </a:extLst>
          </p:cNvPr>
          <p:cNvPicPr>
            <a:picLocks noChangeAspect="1"/>
          </p:cNvPicPr>
          <p:nvPr/>
        </p:nvPicPr>
        <p:blipFill>
          <a:blip r:embed="rId4"/>
          <a:stretch>
            <a:fillRect/>
          </a:stretch>
        </p:blipFill>
        <p:spPr>
          <a:xfrm>
            <a:off x="7337673" y="5604447"/>
            <a:ext cx="498388" cy="498389"/>
          </a:xfrm>
          <a:prstGeom prst="rect">
            <a:avLst/>
          </a:prstGeom>
        </p:spPr>
      </p:pic>
      <p:pic>
        <p:nvPicPr>
          <p:cNvPr id="40" name="Picture 39">
            <a:extLst>
              <a:ext uri="{FF2B5EF4-FFF2-40B4-BE49-F238E27FC236}">
                <a16:creationId xmlns:a16="http://schemas.microsoft.com/office/drawing/2014/main" id="{7D38AB75-B0CF-5B49-6CEE-7C8242D46478}"/>
              </a:ext>
            </a:extLst>
          </p:cNvPr>
          <p:cNvPicPr>
            <a:picLocks noChangeAspect="1"/>
          </p:cNvPicPr>
          <p:nvPr/>
        </p:nvPicPr>
        <p:blipFill>
          <a:blip r:embed="rId4"/>
          <a:stretch>
            <a:fillRect/>
          </a:stretch>
        </p:blipFill>
        <p:spPr>
          <a:xfrm>
            <a:off x="8452499" y="5604450"/>
            <a:ext cx="498388" cy="498389"/>
          </a:xfrm>
          <a:prstGeom prst="rect">
            <a:avLst/>
          </a:prstGeom>
        </p:spPr>
      </p:pic>
      <p:pic>
        <p:nvPicPr>
          <p:cNvPr id="41" name="Picture 40">
            <a:extLst>
              <a:ext uri="{FF2B5EF4-FFF2-40B4-BE49-F238E27FC236}">
                <a16:creationId xmlns:a16="http://schemas.microsoft.com/office/drawing/2014/main" id="{1721DFB9-C8B4-DDF0-AB26-77D02A1C8E7F}"/>
              </a:ext>
            </a:extLst>
          </p:cNvPr>
          <p:cNvPicPr>
            <a:picLocks noChangeAspect="1"/>
          </p:cNvPicPr>
          <p:nvPr/>
        </p:nvPicPr>
        <p:blipFill>
          <a:blip r:embed="rId4"/>
          <a:stretch>
            <a:fillRect/>
          </a:stretch>
        </p:blipFill>
        <p:spPr>
          <a:xfrm>
            <a:off x="9567325" y="5604446"/>
            <a:ext cx="498388" cy="498389"/>
          </a:xfrm>
          <a:prstGeom prst="rect">
            <a:avLst/>
          </a:prstGeom>
        </p:spPr>
      </p:pic>
      <p:pic>
        <p:nvPicPr>
          <p:cNvPr id="42" name="Picture 41">
            <a:extLst>
              <a:ext uri="{FF2B5EF4-FFF2-40B4-BE49-F238E27FC236}">
                <a16:creationId xmlns:a16="http://schemas.microsoft.com/office/drawing/2014/main" id="{3F677C5F-E3C6-C727-7214-1D278DE2F8C2}"/>
              </a:ext>
            </a:extLst>
          </p:cNvPr>
          <p:cNvPicPr>
            <a:picLocks noChangeAspect="1"/>
          </p:cNvPicPr>
          <p:nvPr/>
        </p:nvPicPr>
        <p:blipFill>
          <a:blip r:embed="rId4"/>
          <a:stretch>
            <a:fillRect/>
          </a:stretch>
        </p:blipFill>
        <p:spPr>
          <a:xfrm>
            <a:off x="10682151" y="5604445"/>
            <a:ext cx="498388" cy="498389"/>
          </a:xfrm>
          <a:prstGeom prst="rect">
            <a:avLst/>
          </a:prstGeom>
        </p:spPr>
      </p:pic>
      <p:sp>
        <p:nvSpPr>
          <p:cNvPr id="43" name="TextBox 42">
            <a:extLst>
              <a:ext uri="{FF2B5EF4-FFF2-40B4-BE49-F238E27FC236}">
                <a16:creationId xmlns:a16="http://schemas.microsoft.com/office/drawing/2014/main" id="{53EDCAAF-4315-838F-DECF-6E0EAFA881A1}"/>
              </a:ext>
            </a:extLst>
          </p:cNvPr>
          <p:cNvSpPr txBox="1"/>
          <p:nvPr/>
        </p:nvSpPr>
        <p:spPr>
          <a:xfrm>
            <a:off x="8713969" y="6574542"/>
            <a:ext cx="934217" cy="335417"/>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RAM</a:t>
            </a:r>
          </a:p>
        </p:txBody>
      </p:sp>
      <p:pic>
        <p:nvPicPr>
          <p:cNvPr id="44" name="Picture 43">
            <a:extLst>
              <a:ext uri="{FF2B5EF4-FFF2-40B4-BE49-F238E27FC236}">
                <a16:creationId xmlns:a16="http://schemas.microsoft.com/office/drawing/2014/main" id="{974D85DB-B915-D348-5F33-D0D47C5C7091}"/>
              </a:ext>
            </a:extLst>
          </p:cNvPr>
          <p:cNvPicPr>
            <a:picLocks noChangeAspect="1"/>
          </p:cNvPicPr>
          <p:nvPr/>
        </p:nvPicPr>
        <p:blipFill rotWithShape="1">
          <a:blip r:embed="rId5">
            <a:extLst>
              <a:ext uri="{28A0092B-C50C-407E-A947-70E740481C1C}">
                <a14:useLocalDpi xmlns:a14="http://schemas.microsoft.com/office/drawing/2010/main" val="0"/>
              </a:ext>
            </a:extLst>
          </a:blip>
          <a:srcRect t="19838" b="22330"/>
          <a:stretch/>
        </p:blipFill>
        <p:spPr>
          <a:xfrm>
            <a:off x="8869964" y="6341746"/>
            <a:ext cx="589449" cy="340887"/>
          </a:xfrm>
          <a:prstGeom prst="rect">
            <a:avLst/>
          </a:prstGeom>
        </p:spPr>
      </p:pic>
      <p:cxnSp>
        <p:nvCxnSpPr>
          <p:cNvPr id="45" name="Straight Connector 44">
            <a:extLst>
              <a:ext uri="{FF2B5EF4-FFF2-40B4-BE49-F238E27FC236}">
                <a16:creationId xmlns:a16="http://schemas.microsoft.com/office/drawing/2014/main" id="{301B2416-A07A-F22B-7966-10F60F377826}"/>
              </a:ext>
            </a:extLst>
          </p:cNvPr>
          <p:cNvCxnSpPr>
            <a:cxnSpLocks/>
          </p:cNvCxnSpPr>
          <p:nvPr/>
        </p:nvCxnSpPr>
        <p:spPr>
          <a:xfrm>
            <a:off x="6383745" y="5188631"/>
            <a:ext cx="571789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B26E7088-0F42-2EC6-B835-050ECA53CA1B}"/>
              </a:ext>
            </a:extLst>
          </p:cNvPr>
          <p:cNvCxnSpPr>
            <a:cxnSpLocks/>
            <a:stCxn id="42" idx="2"/>
            <a:endCxn id="44" idx="0"/>
          </p:cNvCxnSpPr>
          <p:nvPr/>
        </p:nvCxnSpPr>
        <p:spPr>
          <a:xfrm rot="5400000">
            <a:off x="9928561" y="5338962"/>
            <a:ext cx="238912" cy="176665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30CC41C3-1F0E-E5B3-C35C-D769868E2853}"/>
              </a:ext>
            </a:extLst>
          </p:cNvPr>
          <p:cNvCxnSpPr>
            <a:cxnSpLocks/>
            <a:stCxn id="41" idx="2"/>
            <a:endCxn id="44" idx="0"/>
          </p:cNvCxnSpPr>
          <p:nvPr/>
        </p:nvCxnSpPr>
        <p:spPr>
          <a:xfrm rot="5400000">
            <a:off x="9371149" y="5896375"/>
            <a:ext cx="238911" cy="65183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8C07E5D3-6062-49C2-4F8D-2DC058216F84}"/>
              </a:ext>
            </a:extLst>
          </p:cNvPr>
          <p:cNvCxnSpPr>
            <a:cxnSpLocks/>
            <a:stCxn id="40" idx="2"/>
            <a:endCxn id="44" idx="0"/>
          </p:cNvCxnSpPr>
          <p:nvPr/>
        </p:nvCxnSpPr>
        <p:spPr>
          <a:xfrm rot="16200000" flipH="1">
            <a:off x="8813738" y="5990794"/>
            <a:ext cx="238907" cy="46299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AA3D5CD7-6E3B-5371-1156-A214FEBA5DCE}"/>
              </a:ext>
            </a:extLst>
          </p:cNvPr>
          <p:cNvCxnSpPr>
            <a:stCxn id="39" idx="2"/>
            <a:endCxn id="44" idx="0"/>
          </p:cNvCxnSpPr>
          <p:nvPr/>
        </p:nvCxnSpPr>
        <p:spPr>
          <a:xfrm rot="16200000" flipH="1">
            <a:off x="8256323" y="5433380"/>
            <a:ext cx="238910" cy="1577822"/>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AB7B33E-BF58-29E8-8CD5-43FC013760AF}"/>
              </a:ext>
            </a:extLst>
          </p:cNvPr>
          <p:cNvSpPr txBox="1"/>
          <p:nvPr/>
        </p:nvSpPr>
        <p:spPr>
          <a:xfrm>
            <a:off x="6258113" y="5342835"/>
            <a:ext cx="1787512" cy="261610"/>
          </a:xfrm>
          <a:prstGeom prst="rect">
            <a:avLst/>
          </a:prstGeom>
          <a:noFill/>
        </p:spPr>
        <p:txBody>
          <a:bodyPr wrap="square">
            <a:spAutoFit/>
          </a:bodyPr>
          <a:lstStyle/>
          <a:p>
            <a:pPr algn="ctr"/>
            <a:r>
              <a:rPr lang="en-US" sz="1100" dirty="0">
                <a:latin typeface="Lucida Console" panose="020B0609040504020204" pitchFamily="49" charset="0"/>
              </a:rPr>
              <a:t>lock add $1, (%</a:t>
            </a:r>
            <a:r>
              <a:rPr lang="en-US" sz="1100" dirty="0" err="1">
                <a:latin typeface="Lucida Console" panose="020B0609040504020204" pitchFamily="49" charset="0"/>
              </a:rPr>
              <a:t>rbp</a:t>
            </a:r>
            <a:r>
              <a:rPr lang="en-US" sz="1100" dirty="0">
                <a:latin typeface="Lucida Console" panose="020B0609040504020204" pitchFamily="49" charset="0"/>
              </a:rPr>
              <a:t>)</a:t>
            </a:r>
          </a:p>
        </p:txBody>
      </p:sp>
      <p:sp>
        <p:nvSpPr>
          <p:cNvPr id="61" name="TextBox 60">
            <a:extLst>
              <a:ext uri="{FF2B5EF4-FFF2-40B4-BE49-F238E27FC236}">
                <a16:creationId xmlns:a16="http://schemas.microsoft.com/office/drawing/2014/main" id="{6A350393-DA64-3B59-E6B9-B8BAA44EC140}"/>
              </a:ext>
            </a:extLst>
          </p:cNvPr>
          <p:cNvSpPr txBox="1"/>
          <p:nvPr/>
        </p:nvSpPr>
        <p:spPr>
          <a:xfrm>
            <a:off x="10552697" y="5342834"/>
            <a:ext cx="1787512" cy="261610"/>
          </a:xfrm>
          <a:prstGeom prst="rect">
            <a:avLst/>
          </a:prstGeom>
          <a:noFill/>
        </p:spPr>
        <p:txBody>
          <a:bodyPr wrap="square">
            <a:spAutoFit/>
          </a:bodyPr>
          <a:lstStyle/>
          <a:p>
            <a:pPr algn="ctr"/>
            <a:r>
              <a:rPr lang="en-US" sz="1100" dirty="0">
                <a:latin typeface="Lucida Console" panose="020B0609040504020204" pitchFamily="49" charset="0"/>
              </a:rPr>
              <a:t>mov $1, 0x4(%</a:t>
            </a:r>
            <a:r>
              <a:rPr lang="en-US" sz="1100" dirty="0" err="1">
                <a:latin typeface="Lucida Console" panose="020B0609040504020204" pitchFamily="49" charset="0"/>
              </a:rPr>
              <a:t>rax</a:t>
            </a:r>
            <a:r>
              <a:rPr lang="en-US" sz="1100" dirty="0">
                <a:latin typeface="Lucida Console" panose="020B0609040504020204" pitchFamily="49" charset="0"/>
              </a:rPr>
              <a:t>)</a:t>
            </a:r>
          </a:p>
        </p:txBody>
      </p:sp>
      <p:sp>
        <p:nvSpPr>
          <p:cNvPr id="62" name="TextBox 61">
            <a:extLst>
              <a:ext uri="{FF2B5EF4-FFF2-40B4-BE49-F238E27FC236}">
                <a16:creationId xmlns:a16="http://schemas.microsoft.com/office/drawing/2014/main" id="{D2D5538C-52D8-F255-FD61-28E88CAEBFB7}"/>
              </a:ext>
            </a:extLst>
          </p:cNvPr>
          <p:cNvSpPr txBox="1"/>
          <p:nvPr/>
        </p:nvSpPr>
        <p:spPr>
          <a:xfrm>
            <a:off x="8894639" y="5342834"/>
            <a:ext cx="1787512" cy="261610"/>
          </a:xfrm>
          <a:prstGeom prst="rect">
            <a:avLst/>
          </a:prstGeom>
          <a:noFill/>
        </p:spPr>
        <p:txBody>
          <a:bodyPr wrap="square">
            <a:spAutoFit/>
          </a:bodyPr>
          <a:lstStyle/>
          <a:p>
            <a:pPr algn="ctr"/>
            <a:r>
              <a:rPr lang="en-US" sz="1100" dirty="0">
                <a:latin typeface="Lucida Console" panose="020B0609040504020204" pitchFamily="49" charset="0"/>
              </a:rPr>
              <a:t>mov (%r9),%</a:t>
            </a:r>
            <a:r>
              <a:rPr lang="en-US" sz="1100" dirty="0" err="1">
                <a:latin typeface="Lucida Console" panose="020B0609040504020204" pitchFamily="49" charset="0"/>
              </a:rPr>
              <a:t>rcx</a:t>
            </a:r>
            <a:endParaRPr lang="en-US" sz="1100" dirty="0">
              <a:latin typeface="Lucida Console" panose="020B0609040504020204" pitchFamily="49" charset="0"/>
            </a:endParaRPr>
          </a:p>
        </p:txBody>
      </p:sp>
      <p:sp>
        <p:nvSpPr>
          <p:cNvPr id="63" name="TextBox 62">
            <a:extLst>
              <a:ext uri="{FF2B5EF4-FFF2-40B4-BE49-F238E27FC236}">
                <a16:creationId xmlns:a16="http://schemas.microsoft.com/office/drawing/2014/main" id="{AB4BCD36-B10E-72D8-1891-088A4368762D}"/>
              </a:ext>
            </a:extLst>
          </p:cNvPr>
          <p:cNvSpPr txBox="1"/>
          <p:nvPr/>
        </p:nvSpPr>
        <p:spPr>
          <a:xfrm>
            <a:off x="8385082" y="5342828"/>
            <a:ext cx="609194" cy="261610"/>
          </a:xfrm>
          <a:prstGeom prst="rect">
            <a:avLst/>
          </a:prstGeom>
          <a:noFill/>
        </p:spPr>
        <p:txBody>
          <a:bodyPr wrap="square">
            <a:spAutoFit/>
          </a:bodyPr>
          <a:lstStyle/>
          <a:p>
            <a:pPr algn="ctr"/>
            <a:r>
              <a:rPr lang="en-US" sz="1100" dirty="0">
                <a:latin typeface="Lucida Console" panose="020B0609040504020204" pitchFamily="49" charset="0"/>
              </a:rPr>
              <a:t>ret</a:t>
            </a:r>
          </a:p>
        </p:txBody>
      </p:sp>
      <p:sp>
        <p:nvSpPr>
          <p:cNvPr id="64" name="TextBox 63">
            <a:extLst>
              <a:ext uri="{FF2B5EF4-FFF2-40B4-BE49-F238E27FC236}">
                <a16:creationId xmlns:a16="http://schemas.microsoft.com/office/drawing/2014/main" id="{9278F3FD-D021-1AB8-DD80-4396D5BB7B2D}"/>
              </a:ext>
            </a:extLst>
          </p:cNvPr>
          <p:cNvSpPr txBox="1"/>
          <p:nvPr/>
        </p:nvSpPr>
        <p:spPr>
          <a:xfrm>
            <a:off x="7323001" y="6184828"/>
            <a:ext cx="1686328"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Memory bus</a:t>
            </a:r>
          </a:p>
        </p:txBody>
      </p:sp>
      <p:pic>
        <p:nvPicPr>
          <p:cNvPr id="4" name="Picture 3">
            <a:extLst>
              <a:ext uri="{FF2B5EF4-FFF2-40B4-BE49-F238E27FC236}">
                <a16:creationId xmlns:a16="http://schemas.microsoft.com/office/drawing/2014/main" id="{CFA63EFE-B478-6608-0802-97CDF26DE7A7}"/>
              </a:ext>
            </a:extLst>
          </p:cNvPr>
          <p:cNvPicPr>
            <a:picLocks noChangeAspect="1"/>
          </p:cNvPicPr>
          <p:nvPr/>
        </p:nvPicPr>
        <p:blipFill>
          <a:blip r:embed="rId6"/>
          <a:stretch>
            <a:fillRect/>
          </a:stretch>
        </p:blipFill>
        <p:spPr>
          <a:xfrm>
            <a:off x="6784119" y="5580954"/>
            <a:ext cx="486137" cy="603874"/>
          </a:xfrm>
          <a:prstGeom prst="rect">
            <a:avLst/>
          </a:prstGeom>
        </p:spPr>
      </p:pic>
    </p:spTree>
    <p:extLst>
      <p:ext uri="{BB962C8B-B14F-4D97-AF65-F5344CB8AC3E}">
        <p14:creationId xmlns:p14="http://schemas.microsoft.com/office/powerpoint/2010/main" val="99503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ABCB35-12A2-C98E-4241-595EDAC9C136}"/>
              </a:ext>
            </a:extLst>
          </p:cNvPr>
          <p:cNvSpPr>
            <a:spLocks noGrp="1"/>
          </p:cNvSpPr>
          <p:nvPr>
            <p:ph type="title"/>
          </p:nvPr>
        </p:nvSpPr>
        <p:spPr>
          <a:xfrm>
            <a:off x="0" y="0"/>
            <a:ext cx="6391700" cy="750627"/>
          </a:xfrm>
        </p:spPr>
        <p:txBody>
          <a:bodyPr>
            <a:normAutofit/>
          </a:bodyPr>
          <a:lstStyle/>
          <a:p>
            <a:r>
              <a:rPr lang="en-US" sz="3200" dirty="0"/>
              <a:t>Implementing a Mutex</a:t>
            </a:r>
          </a:p>
        </p:txBody>
      </p:sp>
      <p:sp>
        <p:nvSpPr>
          <p:cNvPr id="5" name="TextBox 4">
            <a:extLst>
              <a:ext uri="{FF2B5EF4-FFF2-40B4-BE49-F238E27FC236}">
                <a16:creationId xmlns:a16="http://schemas.microsoft.com/office/drawing/2014/main" id="{547C1284-836C-11F9-669B-A18582B0B017}"/>
              </a:ext>
            </a:extLst>
          </p:cNvPr>
          <p:cNvSpPr txBox="1"/>
          <p:nvPr/>
        </p:nvSpPr>
        <p:spPr>
          <a:xfrm>
            <a:off x="127868" y="655091"/>
            <a:ext cx="6263832" cy="5991384"/>
          </a:xfrm>
          <a:prstGeom prst="rect">
            <a:avLst/>
          </a:prstGeom>
          <a:solidFill>
            <a:schemeClr val="bg1">
              <a:lumMod val="95000"/>
            </a:schemeClr>
          </a:solidFill>
        </p:spPr>
        <p:txBody>
          <a:bodyPr wrap="square">
            <a:spAutoFit/>
          </a:bodyPr>
          <a:lstStyle/>
          <a:p>
            <a:pPr>
              <a:lnSpc>
                <a:spcPts val="2000"/>
              </a:lnSpc>
            </a:pPr>
            <a:r>
              <a:rPr lang="en-US" dirty="0">
                <a:solidFill>
                  <a:schemeClr val="accent1"/>
                </a:solidFill>
                <a:latin typeface="Lucida Console" panose="020B0609040504020204" pitchFamily="49" charset="0"/>
              </a:rPr>
              <a:t>typedef</a:t>
            </a:r>
            <a:r>
              <a:rPr lang="en-US" dirty="0">
                <a:latin typeface="Lucida Console" panose="020B0609040504020204" pitchFamily="49" charset="0"/>
              </a:rPr>
              <a:t> struct {</a:t>
            </a:r>
          </a:p>
          <a:p>
            <a:pPr>
              <a:lnSpc>
                <a:spcPts val="2000"/>
              </a:lnSpc>
            </a:pPr>
            <a:r>
              <a:rPr lang="en-US" dirty="0">
                <a:latin typeface="Lucida Console" panose="020B0609040504020204" pitchFamily="49" charset="0"/>
              </a:rPr>
              <a:t>    std::atomic&lt;</a:t>
            </a:r>
            <a:r>
              <a:rPr lang="en-US" dirty="0">
                <a:solidFill>
                  <a:schemeClr val="accent1"/>
                </a:solidFill>
                <a:latin typeface="Lucida Console" panose="020B0609040504020204" pitchFamily="49" charset="0"/>
              </a:rPr>
              <a:t>bool</a:t>
            </a:r>
            <a:r>
              <a:rPr lang="en-US" dirty="0">
                <a:latin typeface="Lucida Console" panose="020B0609040504020204" pitchFamily="49" charset="0"/>
              </a:rPr>
              <a:t>&gt; lock_ = {</a:t>
            </a:r>
            <a:r>
              <a:rPr lang="en-US" dirty="0">
                <a:solidFill>
                  <a:schemeClr val="accent2"/>
                </a:solidFill>
                <a:latin typeface="Lucida Console" panose="020B0609040504020204" pitchFamily="49" charset="0"/>
              </a:rPr>
              <a:t>false</a:t>
            </a:r>
            <a:r>
              <a:rPr lang="en-US" dirty="0">
                <a:latin typeface="Lucida Console" panose="020B0609040504020204" pitchFamily="49" charset="0"/>
              </a:rPr>
              <a:t>};</a:t>
            </a:r>
          </a:p>
          <a:p>
            <a:pPr>
              <a:lnSpc>
                <a:spcPts val="2000"/>
              </a:lnSpc>
            </a:pPr>
            <a:r>
              <a:rPr lang="en-US" dirty="0">
                <a:latin typeface="Lucida Console" panose="020B0609040504020204" pitchFamily="49" charset="0"/>
              </a:rPr>
              <a:t>      </a:t>
            </a:r>
            <a:r>
              <a:rPr lang="en-US" dirty="0">
                <a:solidFill>
                  <a:srgbClr val="00B050"/>
                </a:solidFill>
                <a:latin typeface="Lucida Console" panose="020B0609040504020204" pitchFamily="49" charset="0"/>
              </a:rPr>
              <a:t>//Initialize the lock to “</a:t>
            </a:r>
            <a:r>
              <a:rPr lang="en-US" dirty="0" err="1">
                <a:solidFill>
                  <a:srgbClr val="00B050"/>
                </a:solidFill>
                <a:latin typeface="Lucida Console" panose="020B0609040504020204" pitchFamily="49" charset="0"/>
              </a:rPr>
              <a:t>unheld</a:t>
            </a:r>
            <a:r>
              <a:rPr lang="en-US" dirty="0">
                <a:solidFill>
                  <a:srgbClr val="00B050"/>
                </a:solidFill>
                <a:latin typeface="Lucida Console" panose="020B0609040504020204" pitchFamily="49" charset="0"/>
              </a:rPr>
              <a:t>.”</a:t>
            </a:r>
          </a:p>
          <a:p>
            <a:pPr>
              <a:lnSpc>
                <a:spcPts val="2000"/>
              </a:lnSpc>
            </a:pPr>
            <a:endParaRPr lang="en-US" dirty="0">
              <a:latin typeface="Lucida Console" panose="020B0609040504020204" pitchFamily="49" charset="0"/>
            </a:endParaRPr>
          </a:p>
          <a:p>
            <a:pPr>
              <a:lnSpc>
                <a:spcPts val="20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void</a:t>
            </a:r>
            <a:r>
              <a:rPr lang="en-US" dirty="0">
                <a:latin typeface="Lucida Console" panose="020B0609040504020204" pitchFamily="49" charset="0"/>
              </a:rPr>
              <a:t> lock() {</a:t>
            </a:r>
          </a:p>
          <a:p>
            <a:pPr>
              <a:lnSpc>
                <a:spcPts val="20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err="1">
                <a:latin typeface="Lucida Console" panose="020B0609040504020204" pitchFamily="49" charset="0"/>
              </a:rPr>
              <a:t>lock_.exchange</a:t>
            </a:r>
            <a:r>
              <a:rPr lang="en-US" dirty="0">
                <a:latin typeface="Lucida Console" panose="020B0609040504020204" pitchFamily="49" charset="0"/>
              </a:rPr>
              <a:t>(</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a:t>
            </a:r>
          </a:p>
          <a:p>
            <a:pPr>
              <a:lnSpc>
                <a:spcPts val="2000"/>
              </a:lnSpc>
            </a:pPr>
            <a:r>
              <a:rPr lang="en-US" dirty="0">
                <a:latin typeface="Lucida Console" panose="020B0609040504020204" pitchFamily="49" charset="0"/>
              </a:rPr>
              <a:t>           </a:t>
            </a:r>
            <a:r>
              <a:rPr lang="en-US" dirty="0">
                <a:solidFill>
                  <a:srgbClr val="00B050"/>
                </a:solidFill>
                <a:latin typeface="Lucida Console" panose="020B0609040504020204" pitchFamily="49" charset="0"/>
              </a:rPr>
              <a:t>//The .exchange() compiles to an</a:t>
            </a:r>
          </a:p>
          <a:p>
            <a:pPr>
              <a:lnSpc>
                <a:spcPts val="2000"/>
              </a:lnSpc>
            </a:pPr>
            <a:r>
              <a:rPr lang="en-US" dirty="0">
                <a:solidFill>
                  <a:srgbClr val="00B050"/>
                </a:solidFill>
                <a:latin typeface="Lucida Console" panose="020B0609040504020204" pitchFamily="49" charset="0"/>
              </a:rPr>
              <a:t>           //atomic instruction like x86’s</a:t>
            </a:r>
          </a:p>
          <a:p>
            <a:pPr>
              <a:lnSpc>
                <a:spcPts val="2000"/>
              </a:lnSpc>
            </a:pPr>
            <a:r>
              <a:rPr lang="en-US" dirty="0">
                <a:solidFill>
                  <a:srgbClr val="00B050"/>
                </a:solidFill>
                <a:latin typeface="Lucida Console" panose="020B0609040504020204" pitchFamily="49" charset="0"/>
              </a:rPr>
              <a:t>           //atomic exchange instruction...</a:t>
            </a:r>
          </a:p>
          <a:p>
            <a:pPr>
              <a:lnSpc>
                <a:spcPts val="2000"/>
              </a:lnSpc>
            </a:pPr>
            <a:r>
              <a:rPr lang="en-US" dirty="0">
                <a:solidFill>
                  <a:srgbClr val="00B050"/>
                </a:solidFill>
                <a:latin typeface="Lucida Console" panose="020B0609040504020204" pitchFamily="49" charset="0"/>
              </a:rPr>
              <a:t>           //    </a:t>
            </a:r>
            <a:r>
              <a:rPr lang="en-US" dirty="0" err="1">
                <a:solidFill>
                  <a:srgbClr val="00B050"/>
                </a:solidFill>
                <a:latin typeface="Lucida Console" panose="020B0609040504020204" pitchFamily="49" charset="0"/>
              </a:rPr>
              <a:t>xchg</a:t>
            </a:r>
            <a:r>
              <a:rPr lang="en-US" dirty="0">
                <a:solidFill>
                  <a:srgbClr val="00B050"/>
                </a:solidFill>
                <a:latin typeface="Lucida Console" panose="020B0609040504020204" pitchFamily="49" charset="0"/>
              </a:rPr>
              <a:t> %</a:t>
            </a:r>
            <a:r>
              <a:rPr lang="en-US" dirty="0" err="1">
                <a:solidFill>
                  <a:srgbClr val="00B050"/>
                </a:solidFill>
                <a:latin typeface="Lucida Console" panose="020B0609040504020204" pitchFamily="49" charset="0"/>
              </a:rPr>
              <a:t>rax</a:t>
            </a:r>
            <a:r>
              <a:rPr lang="en-US" dirty="0">
                <a:solidFill>
                  <a:srgbClr val="00B050"/>
                </a:solidFill>
                <a:latin typeface="Lucida Console" panose="020B0609040504020204" pitchFamily="49" charset="0"/>
              </a:rPr>
              <a:t>, (%</a:t>
            </a:r>
            <a:r>
              <a:rPr lang="en-US" dirty="0" err="1">
                <a:solidFill>
                  <a:srgbClr val="00B050"/>
                </a:solidFill>
                <a:latin typeface="Lucida Console" panose="020B0609040504020204" pitchFamily="49" charset="0"/>
              </a:rPr>
              <a:t>rbx</a:t>
            </a:r>
            <a:r>
              <a:rPr lang="en-US" dirty="0">
                <a:solidFill>
                  <a:srgbClr val="00B050"/>
                </a:solidFill>
                <a:latin typeface="Lucida Console" panose="020B0609040504020204" pitchFamily="49" charset="0"/>
              </a:rPr>
              <a:t>)</a:t>
            </a:r>
          </a:p>
          <a:p>
            <a:pPr>
              <a:lnSpc>
                <a:spcPts val="2000"/>
              </a:lnSpc>
            </a:pPr>
            <a:r>
              <a:rPr lang="en-US" dirty="0">
                <a:solidFill>
                  <a:srgbClr val="00B050"/>
                </a:solidFill>
                <a:latin typeface="Lucida Console" panose="020B0609040504020204" pitchFamily="49" charset="0"/>
              </a:rPr>
              <a:t>           //...where %</a:t>
            </a:r>
            <a:r>
              <a:rPr lang="en-US" dirty="0" err="1">
                <a:solidFill>
                  <a:srgbClr val="00B050"/>
                </a:solidFill>
                <a:latin typeface="Lucida Console" panose="020B0609040504020204" pitchFamily="49" charset="0"/>
              </a:rPr>
              <a:t>rax</a:t>
            </a:r>
            <a:r>
              <a:rPr lang="en-US" dirty="0">
                <a:solidFill>
                  <a:srgbClr val="00B050"/>
                </a:solidFill>
                <a:latin typeface="Lucida Console" panose="020B0609040504020204" pitchFamily="49" charset="0"/>
              </a:rPr>
              <a:t> initially stores </a:t>
            </a:r>
          </a:p>
          <a:p>
            <a:pPr>
              <a:lnSpc>
                <a:spcPts val="2000"/>
              </a:lnSpc>
            </a:pPr>
            <a:r>
              <a:rPr lang="en-US" dirty="0">
                <a:solidFill>
                  <a:srgbClr val="00B050"/>
                </a:solidFill>
                <a:latin typeface="Lucida Console" panose="020B0609040504020204" pitchFamily="49" charset="0"/>
              </a:rPr>
              <a:t>           //1 (i.e., true) and %</a:t>
            </a:r>
            <a:r>
              <a:rPr lang="en-US" dirty="0" err="1">
                <a:solidFill>
                  <a:srgbClr val="00B050"/>
                </a:solidFill>
                <a:latin typeface="Lucida Console" panose="020B0609040504020204" pitchFamily="49" charset="0"/>
              </a:rPr>
              <a:t>rbx</a:t>
            </a:r>
            <a:r>
              <a:rPr lang="en-US" dirty="0">
                <a:solidFill>
                  <a:srgbClr val="00B050"/>
                </a:solidFill>
                <a:latin typeface="Lucida Console" panose="020B0609040504020204" pitchFamily="49" charset="0"/>
              </a:rPr>
              <a:t> points</a:t>
            </a:r>
          </a:p>
          <a:p>
            <a:pPr>
              <a:lnSpc>
                <a:spcPts val="2000"/>
              </a:lnSpc>
            </a:pPr>
            <a:r>
              <a:rPr lang="en-US" dirty="0">
                <a:solidFill>
                  <a:srgbClr val="00B050"/>
                </a:solidFill>
                <a:latin typeface="Lucida Console" panose="020B0609040504020204" pitchFamily="49" charset="0"/>
              </a:rPr>
              <a:t>           //to the spinlock variable.</a:t>
            </a:r>
          </a:p>
          <a:p>
            <a:pPr>
              <a:lnSpc>
                <a:spcPts val="2000"/>
              </a:lnSpc>
            </a:pPr>
            <a:r>
              <a:rPr lang="en-US" dirty="0">
                <a:latin typeface="Lucida Console" panose="020B0609040504020204" pitchFamily="49" charset="0"/>
              </a:rPr>
              <a:t>    }</a:t>
            </a:r>
          </a:p>
          <a:p>
            <a:pPr>
              <a:lnSpc>
                <a:spcPts val="2000"/>
              </a:lnSpc>
            </a:pPr>
            <a:endParaRPr lang="en-US" dirty="0">
              <a:latin typeface="Lucida Console" panose="020B0609040504020204" pitchFamily="49" charset="0"/>
            </a:endParaRPr>
          </a:p>
          <a:p>
            <a:pPr>
              <a:lnSpc>
                <a:spcPts val="20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void</a:t>
            </a:r>
            <a:r>
              <a:rPr lang="en-US" dirty="0">
                <a:latin typeface="Lucida Console" panose="020B0609040504020204" pitchFamily="49" charset="0"/>
              </a:rPr>
              <a:t> unlock() {</a:t>
            </a:r>
          </a:p>
          <a:p>
            <a:pPr>
              <a:lnSpc>
                <a:spcPts val="2000"/>
              </a:lnSpc>
            </a:pPr>
            <a:r>
              <a:rPr lang="en-US" dirty="0">
                <a:latin typeface="Lucida Console" panose="020B0609040504020204" pitchFamily="49" charset="0"/>
              </a:rPr>
              <a:t>        </a:t>
            </a:r>
            <a:r>
              <a:rPr lang="en-US" dirty="0" err="1">
                <a:latin typeface="Lucida Console" panose="020B0609040504020204" pitchFamily="49" charset="0"/>
              </a:rPr>
              <a:t>lock_.store</a:t>
            </a:r>
            <a:r>
              <a:rPr lang="en-US" dirty="0">
                <a:latin typeface="Lucida Console" panose="020B0609040504020204" pitchFamily="49" charset="0"/>
              </a:rPr>
              <a:t>(</a:t>
            </a:r>
            <a:r>
              <a:rPr lang="en-US" dirty="0">
                <a:solidFill>
                  <a:schemeClr val="accent2"/>
                </a:solidFill>
                <a:latin typeface="Lucida Console" panose="020B0609040504020204" pitchFamily="49" charset="0"/>
              </a:rPr>
              <a:t>false</a:t>
            </a:r>
            <a:r>
              <a:rPr lang="en-US" dirty="0">
                <a:latin typeface="Lucida Console" panose="020B0609040504020204" pitchFamily="49" charset="0"/>
              </a:rPr>
              <a:t>); </a:t>
            </a:r>
            <a:r>
              <a:rPr lang="en-US" dirty="0">
                <a:solidFill>
                  <a:srgbClr val="00B050"/>
                </a:solidFill>
                <a:latin typeface="Lucida Console" panose="020B0609040504020204" pitchFamily="49" charset="0"/>
              </a:rPr>
              <a:t>//The store</a:t>
            </a:r>
          </a:p>
          <a:p>
            <a:pPr>
              <a:lnSpc>
                <a:spcPts val="2000"/>
              </a:lnSpc>
            </a:pPr>
            <a:r>
              <a:rPr lang="en-US" dirty="0">
                <a:solidFill>
                  <a:srgbClr val="00B050"/>
                </a:solidFill>
                <a:latin typeface="Lucida Console" panose="020B0609040504020204" pitchFamily="49" charset="0"/>
              </a:rPr>
              <a:t>           //can just be a simple aligned</a:t>
            </a:r>
          </a:p>
          <a:p>
            <a:pPr>
              <a:lnSpc>
                <a:spcPts val="2000"/>
              </a:lnSpc>
            </a:pPr>
            <a:r>
              <a:rPr lang="en-US" dirty="0">
                <a:solidFill>
                  <a:srgbClr val="00B050"/>
                </a:solidFill>
                <a:latin typeface="Lucida Console" panose="020B0609040504020204" pitchFamily="49" charset="0"/>
              </a:rPr>
              <a:t>           //write: recall that aligned</a:t>
            </a:r>
          </a:p>
          <a:p>
            <a:pPr>
              <a:lnSpc>
                <a:spcPts val="2000"/>
              </a:lnSpc>
            </a:pPr>
            <a:r>
              <a:rPr lang="en-US" dirty="0">
                <a:solidFill>
                  <a:srgbClr val="00B050"/>
                </a:solidFill>
                <a:latin typeface="Lucida Console" panose="020B0609040504020204" pitchFamily="49" charset="0"/>
              </a:rPr>
              <a:t>           //writes are guaranteed to be</a:t>
            </a:r>
          </a:p>
          <a:p>
            <a:pPr>
              <a:lnSpc>
                <a:spcPts val="2000"/>
              </a:lnSpc>
            </a:pPr>
            <a:r>
              <a:rPr lang="en-US" dirty="0">
                <a:solidFill>
                  <a:srgbClr val="00B050"/>
                </a:solidFill>
                <a:latin typeface="Lucida Console" panose="020B0609040504020204" pitchFamily="49" charset="0"/>
              </a:rPr>
              <a:t>           //atomic!</a:t>
            </a:r>
          </a:p>
          <a:p>
            <a:pPr>
              <a:lnSpc>
                <a:spcPts val="2000"/>
              </a:lnSpc>
            </a:pPr>
            <a:r>
              <a:rPr lang="en-US" dirty="0">
                <a:latin typeface="Lucida Console" panose="020B0609040504020204" pitchFamily="49" charset="0"/>
              </a:rPr>
              <a:t>    }</a:t>
            </a:r>
          </a:p>
          <a:p>
            <a:pPr>
              <a:lnSpc>
                <a:spcPts val="2000"/>
              </a:lnSpc>
            </a:pPr>
            <a:r>
              <a:rPr lang="en-US" dirty="0">
                <a:latin typeface="Lucida Console" panose="020B0609040504020204" pitchFamily="49" charset="0"/>
              </a:rPr>
              <a:t>} spinlock;</a:t>
            </a:r>
          </a:p>
        </p:txBody>
      </p:sp>
      <p:sp>
        <p:nvSpPr>
          <p:cNvPr id="6" name="Title 1">
            <a:extLst>
              <a:ext uri="{FF2B5EF4-FFF2-40B4-BE49-F238E27FC236}">
                <a16:creationId xmlns:a16="http://schemas.microsoft.com/office/drawing/2014/main" id="{6D93B829-4557-A1B8-8FD2-FF04D487FE0B}"/>
              </a:ext>
            </a:extLst>
          </p:cNvPr>
          <p:cNvSpPr txBox="1">
            <a:spLocks/>
          </p:cNvSpPr>
          <p:nvPr/>
        </p:nvSpPr>
        <p:spPr>
          <a:xfrm>
            <a:off x="6096000" y="-1"/>
            <a:ext cx="6391700" cy="7506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200" dirty="0"/>
              <a:t>Implementing a Semaphore</a:t>
            </a:r>
          </a:p>
        </p:txBody>
      </p:sp>
      <p:sp>
        <p:nvSpPr>
          <p:cNvPr id="7" name="TextBox 6">
            <a:extLst>
              <a:ext uri="{FF2B5EF4-FFF2-40B4-BE49-F238E27FC236}">
                <a16:creationId xmlns:a16="http://schemas.microsoft.com/office/drawing/2014/main" id="{74FEDD78-52D6-4F71-7427-AD3D17E9D567}"/>
              </a:ext>
            </a:extLst>
          </p:cNvPr>
          <p:cNvSpPr txBox="1"/>
          <p:nvPr/>
        </p:nvSpPr>
        <p:spPr>
          <a:xfrm>
            <a:off x="6478624" y="668736"/>
            <a:ext cx="5585508" cy="6094682"/>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typedef</a:t>
            </a:r>
            <a:r>
              <a:rPr lang="en-US" dirty="0">
                <a:latin typeface="Lucida Console" panose="020B0609040504020204" pitchFamily="49" charset="0"/>
              </a:rPr>
              <a:t> </a:t>
            </a: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mutex m_; </a:t>
            </a:r>
            <a:r>
              <a:rPr lang="en-US" dirty="0">
                <a:solidFill>
                  <a:srgbClr val="00B050"/>
                </a:solidFill>
                <a:latin typeface="Lucida Console" panose="020B0609040504020204" pitchFamily="49" charset="0"/>
              </a:rPr>
              <a:t>//Initially unlocked.</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unsigned </a:t>
            </a:r>
            <a:r>
              <a:rPr lang="en-US" dirty="0" err="1">
                <a:latin typeface="Lucida Console" panose="020B0609040504020204" pitchFamily="49" charset="0"/>
              </a:rPr>
              <a:t>sem</a:t>
            </a:r>
            <a:r>
              <a:rPr lang="en-US" dirty="0">
                <a:latin typeface="Lucida Console" panose="020B0609040504020204" pitchFamily="49" charset="0"/>
              </a:rPr>
              <a:t>_;</a:t>
            </a:r>
          </a:p>
          <a:p>
            <a:pPr>
              <a:lnSpc>
                <a:spcPts val="1800"/>
              </a:lnSpc>
            </a:pPr>
            <a:endParaRPr lang="en-US" dirty="0">
              <a:latin typeface="Lucida Console" panose="020B0609040504020204" pitchFamily="49" charset="0"/>
            </a:endParaRP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void</a:t>
            </a:r>
            <a:r>
              <a:rPr lang="en-US" dirty="0">
                <a:latin typeface="Lucida Console" panose="020B0609040504020204" pitchFamily="49" charset="0"/>
              </a:rPr>
              <a:t> semaphore(</a:t>
            </a:r>
            <a:r>
              <a:rPr lang="en-US" dirty="0">
                <a:solidFill>
                  <a:schemeClr val="accent1"/>
                </a:solidFill>
                <a:latin typeface="Lucida Console" panose="020B0609040504020204" pitchFamily="49" charset="0"/>
              </a:rPr>
              <a:t>unsigned </a:t>
            </a:r>
            <a:r>
              <a:rPr lang="en-US" dirty="0" err="1">
                <a:latin typeface="Lucida Console" panose="020B0609040504020204" pitchFamily="49" charset="0"/>
              </a:rPr>
              <a:t>init_val</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sem</a:t>
            </a:r>
            <a:r>
              <a:rPr lang="en-US" dirty="0">
                <a:latin typeface="Lucida Console" panose="020B0609040504020204" pitchFamily="49" charset="0"/>
              </a:rPr>
              <a:t>_ = </a:t>
            </a:r>
            <a:r>
              <a:rPr lang="en-US" dirty="0" err="1">
                <a:latin typeface="Lucida Console" panose="020B0609040504020204" pitchFamily="49" charset="0"/>
              </a:rPr>
              <a:t>init_val</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void</a:t>
            </a:r>
            <a:r>
              <a:rPr lang="en-US" dirty="0">
                <a:latin typeface="Lucida Console" panose="020B0609040504020204" pitchFamily="49" charset="0"/>
              </a:rPr>
              <a:t> post()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m_.lock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sem</a:t>
            </a:r>
            <a:r>
              <a:rPr lang="en-US" dirty="0">
                <a:latin typeface="Lucida Console" panose="020B0609040504020204" pitchFamily="49" charset="0"/>
              </a:rPr>
              <a:t>_;</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m_.unlock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endParaRPr lang="en-US" dirty="0">
              <a:latin typeface="Lucida Console" panose="020B0609040504020204" pitchFamily="49" charset="0"/>
            </a:endParaRP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void</a:t>
            </a:r>
            <a:r>
              <a:rPr lang="en-US" dirty="0">
                <a:latin typeface="Lucida Console" panose="020B0609040504020204" pitchFamily="49" charset="0"/>
              </a:rPr>
              <a:t> wait()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bool</a:t>
            </a:r>
            <a:r>
              <a:rPr lang="en-US" dirty="0">
                <a:latin typeface="Lucida Console" panose="020B0609040504020204" pitchFamily="49" charset="0"/>
              </a:rPr>
              <a:t> </a:t>
            </a:r>
            <a:r>
              <a:rPr lang="en-US" dirty="0" err="1">
                <a:latin typeface="Lucida Console" panose="020B0609040504020204" pitchFamily="49" charset="0"/>
              </a:rPr>
              <a:t>keep_looping</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err="1">
                <a:latin typeface="Lucida Console" panose="020B0609040504020204" pitchFamily="49" charset="0"/>
              </a:rPr>
              <a:t>keep_looping</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m_.lock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a:t>
            </a:r>
            <a:r>
              <a:rPr lang="en-US" dirty="0" err="1">
                <a:latin typeface="Lucida Console" panose="020B0609040504020204" pitchFamily="49" charset="0"/>
              </a:rPr>
              <a:t>sem</a:t>
            </a:r>
            <a:r>
              <a:rPr lang="en-US" dirty="0">
                <a:latin typeface="Lucida Console" panose="020B0609040504020204" pitchFamily="49" charset="0"/>
              </a:rPr>
              <a:t>_ &gt;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sem</a:t>
            </a:r>
            <a:r>
              <a:rPr lang="en-US" dirty="0">
                <a:latin typeface="Lucida Console" panose="020B0609040504020204" pitchFamily="49" charset="0"/>
              </a:rPr>
              <a:t>_;</a:t>
            </a:r>
            <a:endParaRPr lang="en-US" dirty="0">
              <a:solidFill>
                <a:schemeClr val="accent2"/>
              </a:solidFill>
              <a:latin typeface="Lucida Console" panose="020B0609040504020204" pitchFamily="49" charset="0"/>
            </a:endParaRP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keep_looping</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false</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err="1">
                <a:latin typeface="Lucida Console" panose="020B0609040504020204" pitchFamily="49" charset="0"/>
              </a:rPr>
              <a:t>m_.unlock</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p>
          <a:p>
            <a:pPr>
              <a:lnSpc>
                <a:spcPts val="1800"/>
              </a:lnSpc>
            </a:pPr>
            <a:r>
              <a:rPr lang="en-US" dirty="0">
                <a:latin typeface="Lucida Console" panose="020B0609040504020204" pitchFamily="49" charset="0"/>
              </a:rPr>
              <a:t>} semaphore;</a:t>
            </a:r>
          </a:p>
        </p:txBody>
      </p:sp>
    </p:spTree>
    <p:extLst>
      <p:ext uri="{BB962C8B-B14F-4D97-AF65-F5344CB8AC3E}">
        <p14:creationId xmlns:p14="http://schemas.microsoft.com/office/powerpoint/2010/main" val="280549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2A03-2B67-34FA-12EB-51C4BA1EE993}"/>
              </a:ext>
            </a:extLst>
          </p:cNvPr>
          <p:cNvSpPr>
            <a:spLocks noGrp="1"/>
          </p:cNvSpPr>
          <p:nvPr>
            <p:ph type="title"/>
          </p:nvPr>
        </p:nvSpPr>
        <p:spPr>
          <a:xfrm>
            <a:off x="5414210" y="66383"/>
            <a:ext cx="6777789" cy="835987"/>
          </a:xfrm>
        </p:spPr>
        <p:txBody>
          <a:bodyPr>
            <a:normAutofit/>
          </a:bodyPr>
          <a:lstStyle/>
          <a:p>
            <a:r>
              <a:rPr lang="en-US" sz="3600" dirty="0"/>
              <a:t>Locking Rules</a:t>
            </a:r>
          </a:p>
        </p:txBody>
      </p:sp>
      <p:sp>
        <p:nvSpPr>
          <p:cNvPr id="3" name="Content Placeholder 2">
            <a:extLst>
              <a:ext uri="{FF2B5EF4-FFF2-40B4-BE49-F238E27FC236}">
                <a16:creationId xmlns:a16="http://schemas.microsoft.com/office/drawing/2014/main" id="{4BA32322-5A30-1364-23B8-BA69BAB19646}"/>
              </a:ext>
            </a:extLst>
          </p:cNvPr>
          <p:cNvSpPr>
            <a:spLocks noGrp="1"/>
          </p:cNvSpPr>
          <p:nvPr>
            <p:ph idx="1"/>
          </p:nvPr>
        </p:nvSpPr>
        <p:spPr>
          <a:xfrm>
            <a:off x="5582654" y="872497"/>
            <a:ext cx="6557210" cy="5853156"/>
          </a:xfrm>
        </p:spPr>
        <p:txBody>
          <a:bodyPr/>
          <a:lstStyle/>
          <a:p>
            <a:r>
              <a:rPr lang="en-US" b="1" dirty="0">
                <a:latin typeface="Segoe UI" panose="020B0502040204020203" pitchFamily="34" charset="0"/>
                <a:cs typeface="Segoe UI" panose="020B0502040204020203" pitchFamily="34" charset="0"/>
              </a:rPr>
              <a:t>Rule 1:</a:t>
            </a:r>
            <a:r>
              <a:rPr lang="en-US" dirty="0"/>
              <a:t> Every </a:t>
            </a:r>
            <a:r>
              <a:rPr lang="en-US" b="1" i="1" dirty="0"/>
              <a:t>shared object</a:t>
            </a:r>
            <a:r>
              <a:rPr lang="en-US" dirty="0"/>
              <a:t> that is </a:t>
            </a:r>
            <a:r>
              <a:rPr lang="en-US" b="1" i="1" dirty="0"/>
              <a:t>mutable</a:t>
            </a:r>
            <a:r>
              <a:rPr lang="en-US" dirty="0"/>
              <a:t> (i.e., can be written) must be guarded by a synchronization operation (e.g., locking or an atomic instruction)</a:t>
            </a:r>
          </a:p>
          <a:p>
            <a:r>
              <a:rPr lang="en-US" b="1" dirty="0">
                <a:latin typeface="Segoe UI" panose="020B0502040204020203" pitchFamily="34" charset="0"/>
                <a:cs typeface="Segoe UI" panose="020B0502040204020203" pitchFamily="34" charset="0"/>
              </a:rPr>
              <a:t>Rule 2:</a:t>
            </a:r>
            <a:r>
              <a:rPr lang="en-US" dirty="0"/>
              <a:t> If a program </a:t>
            </a:r>
            <a:r>
              <a:rPr lang="en-US" b="1" i="1" dirty="0"/>
              <a:t>invariant</a:t>
            </a:r>
            <a:r>
              <a:rPr lang="en-US" dirty="0"/>
              <a:t> (e.g., about pointers in a data structure) involves multiple shared mutable objects, then:</a:t>
            </a:r>
          </a:p>
          <a:p>
            <a:pPr lvl="1"/>
            <a:r>
              <a:rPr lang="en-US" b="1" dirty="0">
                <a:latin typeface="Segoe UI" panose="020B0502040204020203" pitchFamily="34" charset="0"/>
                <a:cs typeface="Segoe UI" panose="020B0502040204020203" pitchFamily="34" charset="0"/>
              </a:rPr>
              <a:t>A)</a:t>
            </a:r>
            <a:r>
              <a:rPr lang="en-US" dirty="0"/>
              <a:t> All of the objects must be protected by the same synchronization operation (e.g., the acquisition of the same lock)</a:t>
            </a:r>
          </a:p>
          <a:p>
            <a:pPr lvl="1"/>
            <a:r>
              <a:rPr lang="en-US" b="1" dirty="0">
                <a:latin typeface="Segoe UI" panose="020B0502040204020203" pitchFamily="34" charset="0"/>
                <a:cs typeface="Segoe UI" panose="020B0502040204020203" pitchFamily="34" charset="0"/>
              </a:rPr>
              <a:t>B)</a:t>
            </a:r>
            <a:r>
              <a:rPr lang="en-US" dirty="0"/>
              <a:t> Once a thread acquires ownership of the critical section, the invariant must be reestablished </a:t>
            </a:r>
            <a:r>
              <a:rPr lang="en-US" i="1" dirty="0"/>
              <a:t>before</a:t>
            </a:r>
            <a:r>
              <a:rPr lang="en-US" dirty="0"/>
              <a:t> releasing the critical section</a:t>
            </a:r>
          </a:p>
        </p:txBody>
      </p:sp>
      <p:pic>
        <p:nvPicPr>
          <p:cNvPr id="6" name="Picture 5">
            <a:extLst>
              <a:ext uri="{FF2B5EF4-FFF2-40B4-BE49-F238E27FC236}">
                <a16:creationId xmlns:a16="http://schemas.microsoft.com/office/drawing/2014/main" id="{2E428704-115B-6BD4-C06B-202626994016}"/>
              </a:ext>
            </a:extLst>
          </p:cNvPr>
          <p:cNvPicPr>
            <a:picLocks noChangeAspect="1"/>
          </p:cNvPicPr>
          <p:nvPr/>
        </p:nvPicPr>
        <p:blipFill rotWithShape="1">
          <a:blip r:embed="rId3">
            <a:extLst>
              <a:ext uri="{28A0092B-C50C-407E-A947-70E740481C1C}">
                <a14:useLocalDpi xmlns:a14="http://schemas.microsoft.com/office/drawing/2010/main" val="0"/>
              </a:ext>
            </a:extLst>
          </a:blip>
          <a:srcRect l="40132" r="-658"/>
          <a:stretch/>
        </p:blipFill>
        <p:spPr>
          <a:xfrm>
            <a:off x="0" y="0"/>
            <a:ext cx="5534526" cy="6858000"/>
          </a:xfrm>
          <a:prstGeom prst="rect">
            <a:avLst/>
          </a:prstGeom>
        </p:spPr>
      </p:pic>
    </p:spTree>
    <p:extLst>
      <p:ext uri="{BB962C8B-B14F-4D97-AF65-F5344CB8AC3E}">
        <p14:creationId xmlns:p14="http://schemas.microsoft.com/office/powerpoint/2010/main" val="35920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4A94-B400-DBE6-2DEB-5CF3088F8831}"/>
              </a:ext>
            </a:extLst>
          </p:cNvPr>
          <p:cNvSpPr>
            <a:spLocks noGrp="1"/>
          </p:cNvSpPr>
          <p:nvPr>
            <p:ph type="title"/>
          </p:nvPr>
        </p:nvSpPr>
        <p:spPr>
          <a:xfrm>
            <a:off x="1" y="0"/>
            <a:ext cx="7209100" cy="711321"/>
          </a:xfrm>
        </p:spPr>
        <p:txBody>
          <a:bodyPr/>
          <a:lstStyle/>
          <a:p>
            <a:r>
              <a:rPr lang="en-US" dirty="0"/>
              <a:t>Locking Granularity</a:t>
            </a:r>
          </a:p>
        </p:txBody>
      </p:sp>
      <p:sp>
        <p:nvSpPr>
          <p:cNvPr id="3" name="Content Placeholder 2">
            <a:extLst>
              <a:ext uri="{FF2B5EF4-FFF2-40B4-BE49-F238E27FC236}">
                <a16:creationId xmlns:a16="http://schemas.microsoft.com/office/drawing/2014/main" id="{255ACE87-33BD-FDA3-5B10-E02EFEA68171}"/>
              </a:ext>
            </a:extLst>
          </p:cNvPr>
          <p:cNvSpPr>
            <a:spLocks noGrp="1"/>
          </p:cNvSpPr>
          <p:nvPr>
            <p:ph idx="1"/>
          </p:nvPr>
        </p:nvSpPr>
        <p:spPr>
          <a:xfrm>
            <a:off x="160118" y="711321"/>
            <a:ext cx="7048982" cy="6267690"/>
          </a:xfrm>
        </p:spPr>
        <p:txBody>
          <a:bodyPr>
            <a:normAutofit/>
          </a:bodyPr>
          <a:lstStyle/>
          <a:p>
            <a:r>
              <a:rPr lang="en-US" b="1" i="1" dirty="0"/>
              <a:t>Coarse-grained locking</a:t>
            </a:r>
            <a:r>
              <a:rPr lang="en-US" dirty="0"/>
              <a:t>: Use a single lock to protect </a:t>
            </a:r>
            <a:r>
              <a:rPr lang="en-US" u="sng" dirty="0"/>
              <a:t>all</a:t>
            </a:r>
            <a:r>
              <a:rPr lang="en-US" dirty="0"/>
              <a:t> of the shared memory objects</a:t>
            </a:r>
          </a:p>
          <a:p>
            <a:pPr lvl="1"/>
            <a:r>
              <a:rPr lang="en-US" dirty="0"/>
              <a:t>Good: It’s easy to implement this strategy and convince yourself that it’s correct</a:t>
            </a:r>
          </a:p>
          <a:p>
            <a:pPr lvl="1"/>
            <a:r>
              <a:rPr lang="en-US" dirty="0"/>
              <a:t>Bad: It restricts parallelism—even if (say) four threads are touching four different objects that are not involved in the same invariant, those threads will contend for the same lock, and only one thread will make forward progress while the single lock is held</a:t>
            </a:r>
          </a:p>
          <a:p>
            <a:r>
              <a:rPr lang="en-US" b="1" i="1" dirty="0"/>
              <a:t>Fine-grained locking</a:t>
            </a:r>
            <a:r>
              <a:rPr lang="en-US" dirty="0"/>
              <a:t>: Use multiple locks, with each lock protecting a </a:t>
            </a:r>
            <a:r>
              <a:rPr lang="en-US" u="sng" dirty="0"/>
              <a:t>subset</a:t>
            </a:r>
            <a:r>
              <a:rPr lang="en-US" dirty="0"/>
              <a:t> of the shared memory objects</a:t>
            </a:r>
          </a:p>
          <a:p>
            <a:pPr lvl="1"/>
            <a:r>
              <a:rPr lang="en-US" dirty="0"/>
              <a:t>Good: Parallelism improves!</a:t>
            </a:r>
          </a:p>
          <a:p>
            <a:pPr lvl="1"/>
            <a:r>
              <a:rPr lang="en-US" dirty="0"/>
              <a:t>Bad: It’s harder to design a correct locking approach</a:t>
            </a:r>
          </a:p>
        </p:txBody>
      </p:sp>
    </p:spTree>
    <p:extLst>
      <p:ext uri="{BB962C8B-B14F-4D97-AF65-F5344CB8AC3E}">
        <p14:creationId xmlns:p14="http://schemas.microsoft.com/office/powerpoint/2010/main" val="321581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AF50B-8BA1-B2A0-D834-466DF3478A6E}"/>
              </a:ext>
            </a:extLst>
          </p:cNvPr>
          <p:cNvSpPr/>
          <p:nvPr/>
        </p:nvSpPr>
        <p:spPr>
          <a:xfrm>
            <a:off x="7209100" y="0"/>
            <a:ext cx="498289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F4A94-B400-DBE6-2DEB-5CF3088F8831}"/>
              </a:ext>
            </a:extLst>
          </p:cNvPr>
          <p:cNvSpPr>
            <a:spLocks noGrp="1"/>
          </p:cNvSpPr>
          <p:nvPr>
            <p:ph type="title"/>
          </p:nvPr>
        </p:nvSpPr>
        <p:spPr>
          <a:xfrm>
            <a:off x="1" y="0"/>
            <a:ext cx="7209100" cy="711321"/>
          </a:xfrm>
        </p:spPr>
        <p:txBody>
          <a:bodyPr/>
          <a:lstStyle/>
          <a:p>
            <a:r>
              <a:rPr lang="en-US" dirty="0"/>
              <a:t>Locking Granularity</a:t>
            </a:r>
          </a:p>
        </p:txBody>
      </p:sp>
      <p:sp>
        <p:nvSpPr>
          <p:cNvPr id="5" name="TextBox 4">
            <a:extLst>
              <a:ext uri="{FF2B5EF4-FFF2-40B4-BE49-F238E27FC236}">
                <a16:creationId xmlns:a16="http://schemas.microsoft.com/office/drawing/2014/main" id="{D99863CF-08ED-1A74-E098-7905DB001F9A}"/>
              </a:ext>
            </a:extLst>
          </p:cNvPr>
          <p:cNvSpPr txBox="1"/>
          <p:nvPr/>
        </p:nvSpPr>
        <p:spPr>
          <a:xfrm>
            <a:off x="7209100" y="71788"/>
            <a:ext cx="4982899" cy="6660478"/>
          </a:xfrm>
          <a:prstGeom prst="rect">
            <a:avLst/>
          </a:prstGeom>
          <a:noFill/>
        </p:spPr>
        <p:txBody>
          <a:bodyPr wrap="square">
            <a:spAutoFit/>
          </a:bodyPr>
          <a:lstStyle/>
          <a:p>
            <a:pPr>
              <a:lnSpc>
                <a:spcPts val="1600"/>
              </a:lnSpc>
            </a:pPr>
            <a:r>
              <a:rPr lang="en-US" sz="1650" dirty="0">
                <a:solidFill>
                  <a:schemeClr val="accent1"/>
                </a:solidFill>
                <a:latin typeface="Lucida Console" panose="020B0609040504020204" pitchFamily="49" charset="0"/>
              </a:rPr>
              <a:t>struct</a:t>
            </a: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int</a:t>
            </a:r>
            <a:r>
              <a:rPr lang="en-US" sz="1650" dirty="0">
                <a:latin typeface="Lucida Console" panose="020B0609040504020204" pitchFamily="49" charset="0"/>
              </a:rPr>
              <a:t> </a:t>
            </a:r>
            <a:r>
              <a:rPr lang="en-US" sz="1650" dirty="0" err="1">
                <a:latin typeface="Lucida Console" panose="020B0609040504020204" pitchFamily="49" charset="0"/>
              </a:rPr>
              <a:t>val</a:t>
            </a:r>
            <a:r>
              <a:rPr lang="en-US" sz="1650" dirty="0">
                <a:latin typeface="Lucida Console" panose="020B0609040504020204" pitchFamily="49" charset="0"/>
              </a:rPr>
              <a:t>;</a:t>
            </a:r>
          </a:p>
          <a:p>
            <a:pPr>
              <a:lnSpc>
                <a:spcPts val="16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struct</a:t>
            </a:r>
            <a:r>
              <a:rPr lang="en-US" sz="1650" dirty="0">
                <a:latin typeface="Lucida Console" panose="020B0609040504020204" pitchFamily="49" charset="0"/>
              </a:rPr>
              <a:t> node* next;</a:t>
            </a:r>
          </a:p>
          <a:p>
            <a:pPr>
              <a:lnSpc>
                <a:spcPts val="1600"/>
              </a:lnSpc>
            </a:pPr>
            <a:r>
              <a:rPr lang="en-US" sz="1650" dirty="0">
                <a:latin typeface="Lucida Console" panose="020B0609040504020204" pitchFamily="49" charset="0"/>
              </a:rPr>
              <a:t>} node;</a:t>
            </a:r>
          </a:p>
          <a:p>
            <a:pPr>
              <a:lnSpc>
                <a:spcPts val="1600"/>
              </a:lnSpc>
            </a:pPr>
            <a:r>
              <a:rPr lang="en-US" sz="1650" dirty="0">
                <a:solidFill>
                  <a:schemeClr val="accent1"/>
                </a:solidFill>
                <a:latin typeface="Lucida Console" panose="020B0609040504020204" pitchFamily="49" charset="0"/>
              </a:rPr>
              <a:t>struct</a:t>
            </a:r>
            <a:r>
              <a:rPr lang="en-US" sz="1650" dirty="0">
                <a:latin typeface="Lucida Console" panose="020B0609040504020204" pitchFamily="49" charset="0"/>
              </a:rPr>
              <a:t> node* head = </a:t>
            </a:r>
            <a:r>
              <a:rPr lang="en-US" sz="1650" dirty="0" err="1">
                <a:solidFill>
                  <a:schemeClr val="accent1"/>
                </a:solidFill>
                <a:latin typeface="Lucida Console" panose="020B0609040504020204" pitchFamily="49" charset="0"/>
              </a:rPr>
              <a:t>nullptr</a:t>
            </a:r>
            <a:r>
              <a:rPr lang="en-US" sz="1650" dirty="0">
                <a:latin typeface="Lucida Console" panose="020B0609040504020204" pitchFamily="49" charset="0"/>
              </a:rPr>
              <a:t>;</a:t>
            </a:r>
          </a:p>
          <a:p>
            <a:pPr>
              <a:lnSpc>
                <a:spcPts val="1600"/>
              </a:lnSpc>
            </a:pPr>
            <a:endParaRPr lang="en-US" sz="1650" dirty="0">
              <a:latin typeface="Lucida Console" panose="020B0609040504020204" pitchFamily="49" charset="0"/>
            </a:endParaRPr>
          </a:p>
          <a:p>
            <a:pPr>
              <a:lnSpc>
                <a:spcPts val="1600"/>
              </a:lnSpc>
            </a:pPr>
            <a:r>
              <a:rPr lang="en-US" sz="1650" dirty="0">
                <a:solidFill>
                  <a:schemeClr val="accent1"/>
                </a:solidFill>
                <a:latin typeface="Lucida Console" panose="020B0609040504020204" pitchFamily="49" charset="0"/>
              </a:rPr>
              <a:t>void</a:t>
            </a:r>
            <a:r>
              <a:rPr lang="en-US" sz="1650" dirty="0">
                <a:latin typeface="Lucida Console" panose="020B0609040504020204" pitchFamily="49" charset="0"/>
              </a:rPr>
              <a:t> insert(</a:t>
            </a:r>
            <a:r>
              <a:rPr lang="en-US" sz="1650" dirty="0">
                <a:solidFill>
                  <a:schemeClr val="accent1"/>
                </a:solidFill>
                <a:latin typeface="Lucida Console" panose="020B0609040504020204" pitchFamily="49" charset="0"/>
              </a:rPr>
              <a:t>struct</a:t>
            </a:r>
            <a:r>
              <a:rPr lang="en-US" sz="1650" dirty="0">
                <a:latin typeface="Lucida Console" panose="020B0609040504020204" pitchFamily="49" charset="0"/>
              </a:rPr>
              <a:t> node* </a:t>
            </a:r>
            <a:r>
              <a:rPr lang="en-US" sz="1650" dirty="0" err="1">
                <a:latin typeface="Lucida Console" panose="020B0609040504020204" pitchFamily="49" charset="0"/>
              </a:rPr>
              <a:t>new_node</a:t>
            </a: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if</a:t>
            </a:r>
            <a:r>
              <a:rPr lang="en-US" sz="1650" dirty="0">
                <a:latin typeface="Lucida Console" panose="020B0609040504020204" pitchFamily="49" charset="0"/>
              </a:rPr>
              <a:t> (head == </a:t>
            </a:r>
            <a:r>
              <a:rPr lang="en-US" sz="1650" dirty="0" err="1">
                <a:solidFill>
                  <a:schemeClr val="accent1"/>
                </a:solidFill>
                <a:latin typeface="Lucida Console" panose="020B0609040504020204" pitchFamily="49" charset="0"/>
              </a:rPr>
              <a:t>nullptr</a:t>
            </a: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head = </a:t>
            </a:r>
            <a:r>
              <a:rPr lang="en-US" sz="1650" dirty="0" err="1">
                <a:latin typeface="Lucida Console" panose="020B0609040504020204" pitchFamily="49" charset="0"/>
              </a:rPr>
              <a:t>new_node</a:t>
            </a:r>
            <a:r>
              <a:rPr lang="en-US" sz="1650" dirty="0">
                <a:latin typeface="Lucida Console" panose="020B0609040504020204" pitchFamily="49" charset="0"/>
              </a:rPr>
              <a:t>;</a:t>
            </a:r>
          </a:p>
          <a:p>
            <a:pPr>
              <a:lnSpc>
                <a:spcPts val="1600"/>
              </a:lnSpc>
            </a:pPr>
            <a:r>
              <a:rPr lang="en-US" sz="1650" dirty="0">
                <a:latin typeface="Lucida Console" panose="020B0609040504020204" pitchFamily="49" charset="0"/>
              </a:rPr>
              <a:t>      </a:t>
            </a:r>
            <a:r>
              <a:rPr lang="en-US" sz="1650" dirty="0" err="1">
                <a:latin typeface="Lucida Console" panose="020B0609040504020204" pitchFamily="49" charset="0"/>
              </a:rPr>
              <a:t>new_node</a:t>
            </a:r>
            <a:r>
              <a:rPr lang="en-US" sz="1650" dirty="0">
                <a:latin typeface="Lucida Console" panose="020B0609040504020204" pitchFamily="49" charset="0"/>
              </a:rPr>
              <a:t>-&gt;next = </a:t>
            </a:r>
            <a:r>
              <a:rPr lang="en-US" sz="1650" dirty="0" err="1">
                <a:solidFill>
                  <a:schemeClr val="accent1"/>
                </a:solidFill>
                <a:latin typeface="Lucida Console" panose="020B0609040504020204" pitchFamily="49" charset="0"/>
              </a:rPr>
              <a:t>nullptr</a:t>
            </a:r>
            <a:r>
              <a:rPr lang="en-US" sz="1650" dirty="0">
                <a:latin typeface="Lucida Console" panose="020B0609040504020204" pitchFamily="49" charset="0"/>
              </a:rPr>
              <a:t>;</a:t>
            </a:r>
          </a:p>
          <a:p>
            <a:pPr>
              <a:lnSpc>
                <a:spcPts val="16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return</a:t>
            </a:r>
            <a:r>
              <a:rPr lang="en-US" sz="1650" dirty="0">
                <a:latin typeface="Lucida Console" panose="020B0609040504020204" pitchFamily="49" charset="0"/>
              </a:rPr>
              <a:t>;</a:t>
            </a:r>
          </a:p>
          <a:p>
            <a:pPr>
              <a:lnSpc>
                <a:spcPts val="1600"/>
              </a:lnSpc>
            </a:pP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if</a:t>
            </a:r>
            <a:r>
              <a:rPr lang="en-US" sz="1650" dirty="0">
                <a:latin typeface="Lucida Console" panose="020B0609040504020204" pitchFamily="49" charset="0"/>
              </a:rPr>
              <a:t> (</a:t>
            </a:r>
            <a:r>
              <a:rPr lang="en-US" sz="1650" dirty="0" err="1">
                <a:latin typeface="Lucida Console" panose="020B0609040504020204" pitchFamily="49" charset="0"/>
              </a:rPr>
              <a:t>new_node</a:t>
            </a:r>
            <a:r>
              <a:rPr lang="en-US" sz="1650" dirty="0">
                <a:latin typeface="Lucida Console" panose="020B0609040504020204" pitchFamily="49" charset="0"/>
              </a:rPr>
              <a:t>-&gt;</a:t>
            </a:r>
            <a:r>
              <a:rPr lang="en-US" sz="1650" dirty="0" err="1">
                <a:latin typeface="Lucida Console" panose="020B0609040504020204" pitchFamily="49" charset="0"/>
              </a:rPr>
              <a:t>val</a:t>
            </a:r>
            <a:r>
              <a:rPr lang="en-US" sz="1650" dirty="0">
                <a:latin typeface="Lucida Console" panose="020B0609040504020204" pitchFamily="49" charset="0"/>
              </a:rPr>
              <a:t> &lt;= head-&gt;</a:t>
            </a:r>
            <a:r>
              <a:rPr lang="en-US" sz="1650" dirty="0" err="1">
                <a:latin typeface="Lucida Console" panose="020B0609040504020204" pitchFamily="49" charset="0"/>
              </a:rPr>
              <a:t>val</a:t>
            </a: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a:t>
            </a:r>
            <a:r>
              <a:rPr lang="en-US" sz="1650" dirty="0" err="1">
                <a:latin typeface="Lucida Console" panose="020B0609040504020204" pitchFamily="49" charset="0"/>
              </a:rPr>
              <a:t>new_node</a:t>
            </a:r>
            <a:r>
              <a:rPr lang="en-US" sz="1650" dirty="0">
                <a:latin typeface="Lucida Console" panose="020B0609040504020204" pitchFamily="49" charset="0"/>
              </a:rPr>
              <a:t>-&gt;next = head;</a:t>
            </a:r>
          </a:p>
          <a:p>
            <a:pPr>
              <a:lnSpc>
                <a:spcPts val="1600"/>
              </a:lnSpc>
            </a:pPr>
            <a:r>
              <a:rPr lang="en-US" sz="1650" dirty="0">
                <a:latin typeface="Lucida Console" panose="020B0609040504020204" pitchFamily="49" charset="0"/>
              </a:rPr>
              <a:t>      head = </a:t>
            </a:r>
            <a:r>
              <a:rPr lang="en-US" sz="1650" dirty="0" err="1">
                <a:latin typeface="Lucida Console" panose="020B0609040504020204" pitchFamily="49" charset="0"/>
              </a:rPr>
              <a:t>new_node</a:t>
            </a:r>
            <a:r>
              <a:rPr lang="en-US" sz="1650" dirty="0">
                <a:latin typeface="Lucida Console" panose="020B0609040504020204" pitchFamily="49" charset="0"/>
              </a:rPr>
              <a:t>;</a:t>
            </a:r>
          </a:p>
          <a:p>
            <a:pPr>
              <a:lnSpc>
                <a:spcPts val="16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return</a:t>
            </a:r>
            <a:r>
              <a:rPr lang="en-US" sz="1650" dirty="0">
                <a:latin typeface="Lucida Console" panose="020B0609040504020204" pitchFamily="49" charset="0"/>
              </a:rPr>
              <a:t>;</a:t>
            </a:r>
          </a:p>
          <a:p>
            <a:pPr>
              <a:lnSpc>
                <a:spcPts val="1600"/>
              </a:lnSpc>
            </a:pPr>
            <a:r>
              <a:rPr lang="en-US" sz="1650" dirty="0">
                <a:latin typeface="Lucida Console" panose="020B0609040504020204" pitchFamily="49" charset="0"/>
              </a:rPr>
              <a:t>   }</a:t>
            </a:r>
          </a:p>
          <a:p>
            <a:pPr>
              <a:lnSpc>
                <a:spcPts val="1600"/>
              </a:lnSpc>
            </a:pPr>
            <a:endParaRPr lang="en-US" sz="1650" dirty="0">
              <a:latin typeface="Lucida Console" panose="020B0609040504020204" pitchFamily="49" charset="0"/>
            </a:endParaRPr>
          </a:p>
          <a:p>
            <a:pPr>
              <a:lnSpc>
                <a:spcPts val="1600"/>
              </a:lnSpc>
            </a:pPr>
            <a:r>
              <a:rPr lang="en-US" sz="1650" dirty="0">
                <a:solidFill>
                  <a:schemeClr val="accent1"/>
                </a:solidFill>
                <a:latin typeface="Lucida Console" panose="020B0609040504020204" pitchFamily="49" charset="0"/>
              </a:rPr>
              <a:t>   struct</a:t>
            </a:r>
            <a:r>
              <a:rPr lang="en-US" sz="1650" dirty="0">
                <a:latin typeface="Lucida Console" panose="020B0609040504020204" pitchFamily="49" charset="0"/>
              </a:rPr>
              <a:t> node* </a:t>
            </a:r>
            <a:r>
              <a:rPr lang="en-US" sz="1650" dirty="0" err="1">
                <a:latin typeface="Lucida Console" panose="020B0609040504020204" pitchFamily="49" charset="0"/>
              </a:rPr>
              <a:t>curr</a:t>
            </a:r>
            <a:r>
              <a:rPr lang="en-US" sz="1650" dirty="0">
                <a:latin typeface="Lucida Console" panose="020B0609040504020204" pitchFamily="49" charset="0"/>
              </a:rPr>
              <a:t> = head;</a:t>
            </a:r>
          </a:p>
          <a:p>
            <a:pPr>
              <a:lnSpc>
                <a:spcPts val="16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while</a:t>
            </a:r>
            <a:r>
              <a:rPr lang="en-US" sz="1650" dirty="0">
                <a:latin typeface="Lucida Console" panose="020B0609040504020204" pitchFamily="49" charset="0"/>
              </a:rPr>
              <a:t> (</a:t>
            </a:r>
            <a:r>
              <a:rPr lang="en-US" sz="1650" dirty="0" err="1">
                <a:latin typeface="Lucida Console" panose="020B0609040504020204" pitchFamily="49" charset="0"/>
              </a:rPr>
              <a:t>curr</a:t>
            </a:r>
            <a:r>
              <a:rPr lang="en-US" sz="1650" dirty="0">
                <a:latin typeface="Lucida Console" panose="020B0609040504020204" pitchFamily="49" charset="0"/>
              </a:rPr>
              <a:t>-&gt;next != </a:t>
            </a:r>
            <a:r>
              <a:rPr lang="en-US" sz="1650" dirty="0" err="1">
                <a:solidFill>
                  <a:schemeClr val="accent1"/>
                </a:solidFill>
                <a:latin typeface="Lucida Console" panose="020B0609040504020204" pitchFamily="49" charset="0"/>
              </a:rPr>
              <a:t>nullptr</a:t>
            </a: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if</a:t>
            </a:r>
            <a:r>
              <a:rPr lang="en-US" sz="1650" dirty="0">
                <a:latin typeface="Lucida Console" panose="020B0609040504020204" pitchFamily="49" charset="0"/>
              </a:rPr>
              <a:t> (</a:t>
            </a:r>
            <a:r>
              <a:rPr lang="en-US" sz="1650" dirty="0" err="1">
                <a:latin typeface="Lucida Console" panose="020B0609040504020204" pitchFamily="49" charset="0"/>
              </a:rPr>
              <a:t>new_node</a:t>
            </a:r>
            <a:r>
              <a:rPr lang="en-US" sz="1650" dirty="0">
                <a:latin typeface="Lucida Console" panose="020B0609040504020204" pitchFamily="49" charset="0"/>
              </a:rPr>
              <a:t>-&gt;</a:t>
            </a:r>
            <a:r>
              <a:rPr lang="en-US" sz="1650" dirty="0" err="1">
                <a:latin typeface="Lucida Console" panose="020B0609040504020204" pitchFamily="49" charset="0"/>
              </a:rPr>
              <a:t>val</a:t>
            </a:r>
            <a:r>
              <a:rPr lang="en-US" sz="1650" dirty="0">
                <a:latin typeface="Lucida Console" panose="020B0609040504020204" pitchFamily="49" charset="0"/>
              </a:rPr>
              <a:t> &lt;= </a:t>
            </a:r>
          </a:p>
          <a:p>
            <a:pPr>
              <a:lnSpc>
                <a:spcPts val="1600"/>
              </a:lnSpc>
            </a:pPr>
            <a:r>
              <a:rPr lang="en-US" sz="1650" dirty="0">
                <a:latin typeface="Lucida Console" panose="020B0609040504020204" pitchFamily="49" charset="0"/>
              </a:rPr>
              <a:t>               </a:t>
            </a:r>
            <a:r>
              <a:rPr lang="en-US" sz="1650" dirty="0" err="1">
                <a:latin typeface="Lucida Console" panose="020B0609040504020204" pitchFamily="49" charset="0"/>
              </a:rPr>
              <a:t>curr</a:t>
            </a:r>
            <a:r>
              <a:rPr lang="en-US" sz="1650" dirty="0">
                <a:latin typeface="Lucida Console" panose="020B0609040504020204" pitchFamily="49" charset="0"/>
              </a:rPr>
              <a:t>-&gt;next-&gt;</a:t>
            </a:r>
            <a:r>
              <a:rPr lang="en-US" sz="1650" dirty="0" err="1">
                <a:latin typeface="Lucida Console" panose="020B0609040504020204" pitchFamily="49" charset="0"/>
              </a:rPr>
              <a:t>val</a:t>
            </a: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a:t>
            </a:r>
            <a:r>
              <a:rPr lang="en-US" sz="1650" dirty="0" err="1">
                <a:latin typeface="Lucida Console" panose="020B0609040504020204" pitchFamily="49" charset="0"/>
              </a:rPr>
              <a:t>new_node</a:t>
            </a:r>
            <a:r>
              <a:rPr lang="en-US" sz="1650" dirty="0">
                <a:latin typeface="Lucida Console" panose="020B0609040504020204" pitchFamily="49" charset="0"/>
              </a:rPr>
              <a:t>-&gt;next = </a:t>
            </a:r>
            <a:r>
              <a:rPr lang="en-US" sz="1650" dirty="0" err="1">
                <a:latin typeface="Lucida Console" panose="020B0609040504020204" pitchFamily="49" charset="0"/>
              </a:rPr>
              <a:t>curr</a:t>
            </a:r>
            <a:r>
              <a:rPr lang="en-US" sz="1650" dirty="0">
                <a:latin typeface="Lucida Console" panose="020B0609040504020204" pitchFamily="49" charset="0"/>
              </a:rPr>
              <a:t>-&gt;next;</a:t>
            </a:r>
          </a:p>
          <a:p>
            <a:pPr>
              <a:lnSpc>
                <a:spcPts val="1600"/>
              </a:lnSpc>
            </a:pPr>
            <a:r>
              <a:rPr lang="en-US" sz="1650" dirty="0">
                <a:latin typeface="Lucida Console" panose="020B0609040504020204" pitchFamily="49" charset="0"/>
              </a:rPr>
              <a:t>         </a:t>
            </a:r>
            <a:r>
              <a:rPr lang="en-US" sz="1650" dirty="0" err="1">
                <a:latin typeface="Lucida Console" panose="020B0609040504020204" pitchFamily="49" charset="0"/>
              </a:rPr>
              <a:t>curr</a:t>
            </a:r>
            <a:r>
              <a:rPr lang="en-US" sz="1650" dirty="0">
                <a:latin typeface="Lucida Console" panose="020B0609040504020204" pitchFamily="49" charset="0"/>
              </a:rPr>
              <a:t>-&gt;next = </a:t>
            </a:r>
            <a:r>
              <a:rPr lang="en-US" sz="1650" dirty="0" err="1">
                <a:latin typeface="Lucida Console" panose="020B0609040504020204" pitchFamily="49" charset="0"/>
              </a:rPr>
              <a:t>new_node</a:t>
            </a:r>
            <a:r>
              <a:rPr lang="en-US" sz="1650" dirty="0">
                <a:latin typeface="Lucida Console" panose="020B0609040504020204" pitchFamily="49" charset="0"/>
              </a:rPr>
              <a:t>;</a:t>
            </a:r>
          </a:p>
          <a:p>
            <a:pPr>
              <a:lnSpc>
                <a:spcPts val="16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return</a:t>
            </a:r>
            <a:r>
              <a:rPr lang="en-US" sz="1650" dirty="0">
                <a:latin typeface="Lucida Console" panose="020B0609040504020204" pitchFamily="49" charset="0"/>
              </a:rPr>
              <a:t>;</a:t>
            </a:r>
          </a:p>
          <a:p>
            <a:pPr>
              <a:lnSpc>
                <a:spcPts val="1600"/>
              </a:lnSpc>
            </a:pP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a:t>
            </a:r>
          </a:p>
          <a:p>
            <a:pPr>
              <a:lnSpc>
                <a:spcPts val="1600"/>
              </a:lnSpc>
            </a:pPr>
            <a:r>
              <a:rPr lang="en-US" sz="1650" dirty="0">
                <a:latin typeface="Lucida Console" panose="020B0609040504020204" pitchFamily="49" charset="0"/>
              </a:rPr>
              <a:t>   </a:t>
            </a:r>
            <a:r>
              <a:rPr lang="en-US" sz="1650" dirty="0" err="1">
                <a:latin typeface="Lucida Console" panose="020B0609040504020204" pitchFamily="49" charset="0"/>
              </a:rPr>
              <a:t>curr</a:t>
            </a:r>
            <a:r>
              <a:rPr lang="en-US" sz="1650" dirty="0">
                <a:latin typeface="Lucida Console" panose="020B0609040504020204" pitchFamily="49" charset="0"/>
              </a:rPr>
              <a:t>-&gt;next = </a:t>
            </a:r>
            <a:r>
              <a:rPr lang="en-US" sz="1650" dirty="0" err="1">
                <a:latin typeface="Lucida Console" panose="020B0609040504020204" pitchFamily="49" charset="0"/>
              </a:rPr>
              <a:t>new_node</a:t>
            </a:r>
            <a:r>
              <a:rPr lang="en-US" sz="1650" dirty="0">
                <a:latin typeface="Lucida Console" panose="020B0609040504020204" pitchFamily="49" charset="0"/>
              </a:rPr>
              <a:t>;</a:t>
            </a:r>
          </a:p>
          <a:p>
            <a:pPr>
              <a:lnSpc>
                <a:spcPts val="1600"/>
              </a:lnSpc>
            </a:pPr>
            <a:r>
              <a:rPr lang="en-US" sz="1650" dirty="0">
                <a:latin typeface="Lucida Console" panose="020B0609040504020204" pitchFamily="49" charset="0"/>
              </a:rPr>
              <a:t>   </a:t>
            </a:r>
            <a:r>
              <a:rPr lang="en-US" sz="1650" dirty="0" err="1">
                <a:latin typeface="Lucida Console" panose="020B0609040504020204" pitchFamily="49" charset="0"/>
              </a:rPr>
              <a:t>new_node</a:t>
            </a:r>
            <a:r>
              <a:rPr lang="en-US" sz="1650" dirty="0">
                <a:latin typeface="Lucida Console" panose="020B0609040504020204" pitchFamily="49" charset="0"/>
              </a:rPr>
              <a:t>-&gt;next = </a:t>
            </a:r>
            <a:r>
              <a:rPr lang="en-US" sz="1650" dirty="0" err="1">
                <a:solidFill>
                  <a:schemeClr val="accent1"/>
                </a:solidFill>
                <a:latin typeface="Lucida Console" panose="020B0609040504020204" pitchFamily="49" charset="0"/>
              </a:rPr>
              <a:t>nullptr</a:t>
            </a:r>
            <a:r>
              <a:rPr lang="en-US" sz="1650" dirty="0">
                <a:latin typeface="Lucida Console" panose="020B0609040504020204" pitchFamily="49" charset="0"/>
              </a:rPr>
              <a:t>;</a:t>
            </a:r>
          </a:p>
          <a:p>
            <a:pPr>
              <a:lnSpc>
                <a:spcPts val="1600"/>
              </a:lnSpc>
            </a:pPr>
            <a:r>
              <a:rPr lang="en-US" sz="1650" dirty="0">
                <a:latin typeface="Lucida Console" panose="020B0609040504020204" pitchFamily="49" charset="0"/>
              </a:rPr>
              <a:t>}</a:t>
            </a:r>
          </a:p>
        </p:txBody>
      </p:sp>
      <p:sp>
        <p:nvSpPr>
          <p:cNvPr id="7" name="Content Placeholder 6">
            <a:extLst>
              <a:ext uri="{FF2B5EF4-FFF2-40B4-BE49-F238E27FC236}">
                <a16:creationId xmlns:a16="http://schemas.microsoft.com/office/drawing/2014/main" id="{3E7AB263-C2B0-B96A-33DA-1E7121ABF42F}"/>
              </a:ext>
            </a:extLst>
          </p:cNvPr>
          <p:cNvSpPr>
            <a:spLocks noGrp="1"/>
          </p:cNvSpPr>
          <p:nvPr>
            <p:ph idx="1"/>
          </p:nvPr>
        </p:nvSpPr>
        <p:spPr>
          <a:xfrm>
            <a:off x="6419" y="706232"/>
            <a:ext cx="6764116" cy="4002207"/>
          </a:xfrm>
        </p:spPr>
        <p:txBody>
          <a:bodyPr>
            <a:normAutofit fontScale="85000" lnSpcReduction="10000"/>
          </a:bodyPr>
          <a:lstStyle/>
          <a:p>
            <a:r>
              <a:rPr lang="en-US" dirty="0"/>
              <a:t>With coarse-grained locking:</a:t>
            </a:r>
          </a:p>
          <a:p>
            <a:pPr lvl="1"/>
            <a:r>
              <a:rPr lang="en-US" dirty="0"/>
              <a:t>We associate one lock with the entire data structure</a:t>
            </a:r>
          </a:p>
          <a:p>
            <a:pPr lvl="1"/>
            <a:r>
              <a:rPr lang="en-US" dirty="0"/>
              <a:t>Any function that accesses the list (not just </a:t>
            </a:r>
            <a:r>
              <a:rPr lang="en-US" dirty="0">
                <a:latin typeface="Lucida Console" panose="020B0609040504020204" pitchFamily="49" charset="0"/>
              </a:rPr>
              <a:t>insert(</a:t>
            </a:r>
            <a:r>
              <a:rPr lang="en-US" dirty="0" err="1">
                <a:latin typeface="Lucida Console" panose="020B0609040504020204" pitchFamily="49" charset="0"/>
              </a:rPr>
              <a:t>new_node</a:t>
            </a:r>
            <a:r>
              <a:rPr lang="en-US" dirty="0">
                <a:latin typeface="Lucida Console" panose="020B0609040504020204" pitchFamily="49" charset="0"/>
              </a:rPr>
              <a:t>)</a:t>
            </a:r>
            <a:r>
              <a:rPr lang="en-US" dirty="0"/>
              <a:t>, but </a:t>
            </a:r>
            <a:r>
              <a:rPr lang="en-US" dirty="0">
                <a:latin typeface="Lucida Console" panose="020B0609040504020204" pitchFamily="49" charset="0"/>
              </a:rPr>
              <a:t>contains(</a:t>
            </a:r>
            <a:r>
              <a:rPr lang="en-US" dirty="0" err="1">
                <a:latin typeface="Lucida Console" panose="020B0609040504020204" pitchFamily="49" charset="0"/>
              </a:rPr>
              <a:t>val</a:t>
            </a:r>
            <a:r>
              <a:rPr lang="en-US" dirty="0">
                <a:latin typeface="Lucida Console" panose="020B0609040504020204" pitchFamily="49" charset="0"/>
              </a:rPr>
              <a:t>)</a:t>
            </a:r>
            <a:r>
              <a:rPr lang="en-US" dirty="0"/>
              <a:t> etc.) must grab that lock</a:t>
            </a:r>
          </a:p>
          <a:p>
            <a:r>
              <a:rPr lang="en-US" dirty="0"/>
              <a:t>Correctness is easy to guarantee: each interaction with the data structure happens atomically!</a:t>
            </a:r>
          </a:p>
          <a:p>
            <a:r>
              <a:rPr lang="en-US" dirty="0"/>
              <a:t>There is no concurrent access to the list, which is possibly bad from the performance perspective</a:t>
            </a:r>
          </a:p>
          <a:p>
            <a:r>
              <a:rPr lang="en-US" dirty="0"/>
              <a:t>However, if threads are often doing stuff other than accessing the list, our program will still have good parallelism!</a:t>
            </a:r>
          </a:p>
        </p:txBody>
      </p:sp>
      <p:grpSp>
        <p:nvGrpSpPr>
          <p:cNvPr id="39" name="Group 38">
            <a:extLst>
              <a:ext uri="{FF2B5EF4-FFF2-40B4-BE49-F238E27FC236}">
                <a16:creationId xmlns:a16="http://schemas.microsoft.com/office/drawing/2014/main" id="{1ACCB3A6-6B0D-4F19-67C4-A290AB357823}"/>
              </a:ext>
            </a:extLst>
          </p:cNvPr>
          <p:cNvGrpSpPr/>
          <p:nvPr/>
        </p:nvGrpSpPr>
        <p:grpSpPr>
          <a:xfrm>
            <a:off x="2269588" y="1173332"/>
            <a:ext cx="5211744" cy="5345184"/>
            <a:chOff x="2269588" y="1173332"/>
            <a:chExt cx="5211744" cy="5345184"/>
          </a:xfrm>
        </p:grpSpPr>
        <p:sp>
          <p:nvSpPr>
            <p:cNvPr id="34" name="Rectangle 33">
              <a:extLst>
                <a:ext uri="{FF2B5EF4-FFF2-40B4-BE49-F238E27FC236}">
                  <a16:creationId xmlns:a16="http://schemas.microsoft.com/office/drawing/2014/main" id="{409915A6-D354-3532-2909-2D87513437C0}"/>
                </a:ext>
              </a:extLst>
            </p:cNvPr>
            <p:cNvSpPr/>
            <p:nvPr/>
          </p:nvSpPr>
          <p:spPr>
            <a:xfrm>
              <a:off x="2277975" y="4702634"/>
              <a:ext cx="4548472" cy="18158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538B14A-FA7A-EECF-0797-0E164CDA2D03}"/>
                </a:ext>
              </a:extLst>
            </p:cNvPr>
            <p:cNvGrpSpPr/>
            <p:nvPr/>
          </p:nvGrpSpPr>
          <p:grpSpPr>
            <a:xfrm>
              <a:off x="2269588" y="1173332"/>
              <a:ext cx="5211744" cy="5339758"/>
              <a:chOff x="2269588" y="1173332"/>
              <a:chExt cx="5211744" cy="5339758"/>
            </a:xfrm>
          </p:grpSpPr>
          <p:sp>
            <p:nvSpPr>
              <p:cNvPr id="11" name="TextBox 10">
                <a:extLst>
                  <a:ext uri="{FF2B5EF4-FFF2-40B4-BE49-F238E27FC236}">
                    <a16:creationId xmlns:a16="http://schemas.microsoft.com/office/drawing/2014/main" id="{E7C45E74-6992-668D-5F94-6636A7E59F12}"/>
                  </a:ext>
                </a:extLst>
              </p:cNvPr>
              <p:cNvSpPr txBox="1"/>
              <p:nvPr/>
            </p:nvSpPr>
            <p:spPr>
              <a:xfrm>
                <a:off x="2269588" y="4697208"/>
                <a:ext cx="4803986" cy="1815882"/>
              </a:xfrm>
              <a:prstGeom prst="rect">
                <a:avLst/>
              </a:prstGeom>
              <a:noFill/>
            </p:spPr>
            <p:txBody>
              <a:bodyPr wrap="square" rtlCol="0">
                <a:spAutoFit/>
              </a:bodyPr>
              <a:lstStyle/>
              <a:p>
                <a:r>
                  <a:rPr lang="en-US" sz="1600" dirty="0">
                    <a:latin typeface="Lucida Console" panose="020B0609040504020204" pitchFamily="49" charset="0"/>
                  </a:rPr>
                  <a:t>std::mutex m; </a:t>
                </a:r>
                <a:r>
                  <a:rPr lang="en-US" sz="1600" dirty="0">
                    <a:solidFill>
                      <a:srgbClr val="00B050"/>
                    </a:solidFill>
                    <a:latin typeface="Lucida Console" panose="020B0609040504020204" pitchFamily="49" charset="0"/>
                  </a:rPr>
                  <a:t>//Protects the entire</a:t>
                </a:r>
              </a:p>
              <a:p>
                <a:r>
                  <a:rPr lang="en-US" sz="1600" dirty="0">
                    <a:solidFill>
                      <a:srgbClr val="00B050"/>
                    </a:solidFill>
                    <a:latin typeface="Lucida Console" panose="020B0609040504020204" pitchFamily="49" charset="0"/>
                  </a:rPr>
                  <a:t>              //list.</a:t>
                </a:r>
              </a:p>
              <a:p>
                <a:endParaRPr lang="en-US" sz="1600" dirty="0">
                  <a:latin typeface="Lucida Console" panose="020B0609040504020204" pitchFamily="49" charset="0"/>
                </a:endParaRPr>
              </a:p>
              <a:p>
                <a:r>
                  <a:rPr lang="en-US" sz="1600" dirty="0">
                    <a:latin typeface="Lucida Console" panose="020B0609040504020204" pitchFamily="49" charset="0"/>
                  </a:rPr>
                  <a:t>std::</a:t>
                </a:r>
                <a:r>
                  <a:rPr lang="en-US" sz="1600" dirty="0" err="1">
                    <a:latin typeface="Lucida Console" panose="020B0609040504020204" pitchFamily="49" charset="0"/>
                  </a:rPr>
                  <a:t>lock_guard</a:t>
                </a:r>
                <a:r>
                  <a:rPr lang="en-US" sz="1600" dirty="0">
                    <a:latin typeface="Lucida Console" panose="020B0609040504020204" pitchFamily="49" charset="0"/>
                  </a:rPr>
                  <a:t>&lt;std::mutex&gt; lg(m);</a:t>
                </a:r>
              </a:p>
              <a:p>
                <a:r>
                  <a:rPr lang="en-US" sz="1600" dirty="0">
                    <a:solidFill>
                      <a:srgbClr val="00B050"/>
                    </a:solidFill>
                    <a:latin typeface="Lucida Console" panose="020B0609040504020204" pitchFamily="49" charset="0"/>
                  </a:rPr>
                  <a:t> //Ensures that the mutex will</a:t>
                </a:r>
              </a:p>
              <a:p>
                <a:r>
                  <a:rPr lang="en-US" sz="1600" dirty="0">
                    <a:solidFill>
                      <a:srgbClr val="00B050"/>
                    </a:solidFill>
                    <a:latin typeface="Lucida Console" panose="020B0609040504020204" pitchFamily="49" charset="0"/>
                  </a:rPr>
                  <a:t> //be released regardless of</a:t>
                </a:r>
              </a:p>
              <a:p>
                <a:r>
                  <a:rPr lang="en-US" sz="1600" dirty="0">
                    <a:solidFill>
                      <a:srgbClr val="00B050"/>
                    </a:solidFill>
                    <a:latin typeface="Lucida Console" panose="020B0609040504020204" pitchFamily="49" charset="0"/>
                  </a:rPr>
                  <a:t> //how the function returns!</a:t>
                </a:r>
              </a:p>
            </p:txBody>
          </p:sp>
          <p:sp>
            <p:nvSpPr>
              <p:cNvPr id="9" name="Right Brace 8">
                <a:extLst>
                  <a:ext uri="{FF2B5EF4-FFF2-40B4-BE49-F238E27FC236}">
                    <a16:creationId xmlns:a16="http://schemas.microsoft.com/office/drawing/2014/main" id="{1126E448-F6FB-0625-F6AC-F3FF746E9130}"/>
                  </a:ext>
                </a:extLst>
              </p:cNvPr>
              <p:cNvSpPr/>
              <p:nvPr/>
            </p:nvSpPr>
            <p:spPr>
              <a:xfrm>
                <a:off x="6600210" y="4775619"/>
                <a:ext cx="303038" cy="433416"/>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BF8F524-4176-6BDA-A91E-3C3F6EDBBC1E}"/>
                  </a:ext>
                </a:extLst>
              </p:cNvPr>
              <p:cNvCxnSpPr>
                <a:cxnSpLocks/>
              </p:cNvCxnSpPr>
              <p:nvPr/>
            </p:nvCxnSpPr>
            <p:spPr>
              <a:xfrm flipH="1" flipV="1">
                <a:off x="6894860" y="1173332"/>
                <a:ext cx="8388" cy="38348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4410C32-2E89-8E82-9859-CD01A7C70CF6}"/>
                  </a:ext>
                </a:extLst>
              </p:cNvPr>
              <p:cNvCxnSpPr>
                <a:cxnSpLocks/>
              </p:cNvCxnSpPr>
              <p:nvPr/>
            </p:nvCxnSpPr>
            <p:spPr>
              <a:xfrm>
                <a:off x="6886472" y="1192415"/>
                <a:ext cx="42034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id="{843CF854-D70D-67A6-E850-404F0953D319}"/>
                  </a:ext>
                </a:extLst>
              </p:cNvPr>
              <p:cNvSpPr/>
              <p:nvPr/>
            </p:nvSpPr>
            <p:spPr>
              <a:xfrm>
                <a:off x="6600210" y="5502555"/>
                <a:ext cx="303038" cy="946631"/>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433EAB2-3150-F3D0-FB56-8050F407EE16}"/>
                  </a:ext>
                </a:extLst>
              </p:cNvPr>
              <p:cNvCxnSpPr>
                <a:cxnSpLocks/>
              </p:cNvCxnSpPr>
              <p:nvPr/>
            </p:nvCxnSpPr>
            <p:spPr>
              <a:xfrm flipV="1">
                <a:off x="7069380" y="1524008"/>
                <a:ext cx="0" cy="44523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F454475-92C4-4F4A-FCD1-4BCEC0CC8808}"/>
                  </a:ext>
                </a:extLst>
              </p:cNvPr>
              <p:cNvCxnSpPr>
                <a:cxnSpLocks/>
              </p:cNvCxnSpPr>
              <p:nvPr/>
            </p:nvCxnSpPr>
            <p:spPr>
              <a:xfrm>
                <a:off x="7060992" y="1536590"/>
                <a:ext cx="42034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08334A-843A-AD15-DC0B-11FF12579032}"/>
                  </a:ext>
                </a:extLst>
              </p:cNvPr>
              <p:cNvCxnSpPr>
                <a:cxnSpLocks/>
              </p:cNvCxnSpPr>
              <p:nvPr/>
            </p:nvCxnSpPr>
            <p:spPr>
              <a:xfrm>
                <a:off x="6843223" y="5976400"/>
                <a:ext cx="2387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980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4A94-B400-DBE6-2DEB-5CF3088F8831}"/>
              </a:ext>
            </a:extLst>
          </p:cNvPr>
          <p:cNvSpPr>
            <a:spLocks noGrp="1"/>
          </p:cNvSpPr>
          <p:nvPr>
            <p:ph type="title"/>
          </p:nvPr>
        </p:nvSpPr>
        <p:spPr>
          <a:xfrm>
            <a:off x="1" y="0"/>
            <a:ext cx="7209100" cy="711321"/>
          </a:xfrm>
        </p:spPr>
        <p:txBody>
          <a:bodyPr/>
          <a:lstStyle/>
          <a:p>
            <a:r>
              <a:rPr lang="en-US" dirty="0"/>
              <a:t>Locking Granularity</a:t>
            </a:r>
          </a:p>
        </p:txBody>
      </p:sp>
      <p:sp>
        <p:nvSpPr>
          <p:cNvPr id="7" name="Content Placeholder 6">
            <a:extLst>
              <a:ext uri="{FF2B5EF4-FFF2-40B4-BE49-F238E27FC236}">
                <a16:creationId xmlns:a16="http://schemas.microsoft.com/office/drawing/2014/main" id="{3E7AB263-C2B0-B96A-33DA-1E7121ABF42F}"/>
              </a:ext>
            </a:extLst>
          </p:cNvPr>
          <p:cNvSpPr>
            <a:spLocks noGrp="1"/>
          </p:cNvSpPr>
          <p:nvPr>
            <p:ph idx="1"/>
          </p:nvPr>
        </p:nvSpPr>
        <p:spPr>
          <a:xfrm>
            <a:off x="6419" y="706232"/>
            <a:ext cx="11927080" cy="4002207"/>
          </a:xfrm>
        </p:spPr>
        <p:txBody>
          <a:bodyPr>
            <a:normAutofit/>
          </a:bodyPr>
          <a:lstStyle/>
          <a:p>
            <a:r>
              <a:rPr lang="en-US" dirty="0"/>
              <a:t>Perhaps we can do fine-grained locking by just                               associating a lock with each node!</a:t>
            </a:r>
          </a:p>
          <a:p>
            <a:r>
              <a:rPr lang="en-US" dirty="0"/>
              <a:t>In this approach, a thread would iteratively:</a:t>
            </a:r>
          </a:p>
          <a:p>
            <a:pPr lvl="1"/>
            <a:r>
              <a:rPr lang="en-US" dirty="0"/>
              <a:t>Grab the lock on a node via </a:t>
            </a:r>
            <a:r>
              <a:rPr lang="en-US" dirty="0" err="1">
                <a:latin typeface="Lucida Console" panose="020B0609040504020204" pitchFamily="49" charset="0"/>
              </a:rPr>
              <a:t>curr</a:t>
            </a:r>
            <a:r>
              <a:rPr lang="en-US" dirty="0">
                <a:latin typeface="Lucida Console" panose="020B0609040504020204" pitchFamily="49" charset="0"/>
              </a:rPr>
              <a:t>-&gt;</a:t>
            </a:r>
            <a:r>
              <a:rPr lang="en-US" dirty="0" err="1">
                <a:latin typeface="Lucida Console" panose="020B0609040504020204" pitchFamily="49" charset="0"/>
              </a:rPr>
              <a:t>m.lock</a:t>
            </a:r>
            <a:r>
              <a:rPr lang="en-US" dirty="0">
                <a:latin typeface="Lucida Console" panose="020B0609040504020204" pitchFamily="49" charset="0"/>
              </a:rPr>
              <a:t>()</a:t>
            </a:r>
          </a:p>
          <a:p>
            <a:pPr lvl="1"/>
            <a:r>
              <a:rPr lang="en-US" dirty="0"/>
              <a:t>Examine the node (e.g., to </a:t>
            </a:r>
            <a:r>
              <a:rPr lang="en-US" dirty="0">
                <a:latin typeface="Lucida Console" panose="020B0609040504020204" pitchFamily="49" charset="0"/>
              </a:rPr>
              <a:t>find()</a:t>
            </a:r>
            <a:r>
              <a:rPr lang="en-US" dirty="0"/>
              <a:t>, </a:t>
            </a:r>
            <a:r>
              <a:rPr lang="en-US" dirty="0">
                <a:latin typeface="Lucida Console" panose="020B0609040504020204" pitchFamily="49" charset="0"/>
              </a:rPr>
              <a:t>insert()</a:t>
            </a:r>
            <a:r>
              <a:rPr lang="en-US" dirty="0"/>
              <a:t>, or </a:t>
            </a:r>
            <a:r>
              <a:rPr lang="en-US" dirty="0">
                <a:latin typeface="Lucida Console" panose="020B0609040504020204" pitchFamily="49" charset="0"/>
              </a:rPr>
              <a:t>remove()</a:t>
            </a:r>
            <a:r>
              <a:rPr lang="en-US" dirty="0"/>
              <a:t>)</a:t>
            </a:r>
          </a:p>
          <a:p>
            <a:pPr lvl="1"/>
            <a:r>
              <a:rPr lang="en-US" dirty="0"/>
              <a:t>Do </a:t>
            </a:r>
            <a:r>
              <a:rPr lang="en-US" dirty="0" err="1">
                <a:latin typeface="Lucida Console" panose="020B0609040504020204" pitchFamily="49" charset="0"/>
              </a:rPr>
              <a:t>curr</a:t>
            </a:r>
            <a:r>
              <a:rPr lang="en-US" dirty="0">
                <a:latin typeface="Lucida Console" panose="020B0609040504020204" pitchFamily="49" charset="0"/>
              </a:rPr>
              <a:t>-&gt;</a:t>
            </a:r>
            <a:r>
              <a:rPr lang="en-US" dirty="0" err="1">
                <a:latin typeface="Lucida Console" panose="020B0609040504020204" pitchFamily="49" charset="0"/>
              </a:rPr>
              <a:t>m.unlock</a:t>
            </a:r>
            <a:r>
              <a:rPr lang="en-US" dirty="0">
                <a:latin typeface="Lucida Console" panose="020B0609040504020204" pitchFamily="49" charset="0"/>
              </a:rPr>
              <a:t>()</a:t>
            </a:r>
            <a:r>
              <a:rPr lang="en-US" dirty="0"/>
              <a:t> and, if not finished, move to the next node</a:t>
            </a:r>
          </a:p>
          <a:p>
            <a:r>
              <a:rPr lang="en-US" dirty="0"/>
              <a:t>Does this approach work?</a:t>
            </a:r>
          </a:p>
        </p:txBody>
      </p:sp>
      <p:sp>
        <p:nvSpPr>
          <p:cNvPr id="3" name="Rectangle 2">
            <a:extLst>
              <a:ext uri="{FF2B5EF4-FFF2-40B4-BE49-F238E27FC236}">
                <a16:creationId xmlns:a16="http://schemas.microsoft.com/office/drawing/2014/main" id="{0417054A-EDFC-3A0F-18C5-040C0E660638}"/>
              </a:ext>
            </a:extLst>
          </p:cNvPr>
          <p:cNvSpPr/>
          <p:nvPr/>
        </p:nvSpPr>
        <p:spPr>
          <a:xfrm>
            <a:off x="0" y="3952386"/>
            <a:ext cx="12192000" cy="29056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DC2A1A8-C77C-D0B1-E3C6-E98DC0C35425}"/>
              </a:ext>
            </a:extLst>
          </p:cNvPr>
          <p:cNvGrpSpPr/>
          <p:nvPr/>
        </p:nvGrpSpPr>
        <p:grpSpPr>
          <a:xfrm>
            <a:off x="4694439" y="3894148"/>
            <a:ext cx="2373676" cy="851143"/>
            <a:chOff x="6741157" y="3904738"/>
            <a:chExt cx="2373676" cy="851143"/>
          </a:xfrm>
        </p:grpSpPr>
        <p:sp>
          <p:nvSpPr>
            <p:cNvPr id="23" name="TextBox 22">
              <a:extLst>
                <a:ext uri="{FF2B5EF4-FFF2-40B4-BE49-F238E27FC236}">
                  <a16:creationId xmlns:a16="http://schemas.microsoft.com/office/drawing/2014/main" id="{DDB6D58B-AC9C-B943-2446-F5713D4782A9}"/>
                </a:ext>
              </a:extLst>
            </p:cNvPr>
            <p:cNvSpPr txBox="1"/>
            <p:nvPr/>
          </p:nvSpPr>
          <p:spPr>
            <a:xfrm>
              <a:off x="6741157" y="3904738"/>
              <a:ext cx="2373676" cy="523220"/>
            </a:xfrm>
            <a:prstGeom prst="rect">
              <a:avLst/>
            </a:prstGeom>
            <a:noFill/>
          </p:spPr>
          <p:txBody>
            <a:bodyPr wrap="square" rtlCol="0">
              <a:spAutoFit/>
            </a:bodyPr>
            <a:lstStyle/>
            <a:p>
              <a:pPr algn="ctr"/>
              <a:r>
                <a:rPr lang="en-US" sz="2800" b="1" u="sng" dirty="0">
                  <a:solidFill>
                    <a:srgbClr val="FFFF00"/>
                  </a:solidFill>
                  <a:latin typeface="Lucida Console" panose="020B0609040504020204" pitchFamily="49" charset="0"/>
                </a:rPr>
                <a:t>Thread 1</a:t>
              </a:r>
            </a:p>
          </p:txBody>
        </p:sp>
        <p:sp>
          <p:nvSpPr>
            <p:cNvPr id="24" name="TextBox 23">
              <a:extLst>
                <a:ext uri="{FF2B5EF4-FFF2-40B4-BE49-F238E27FC236}">
                  <a16:creationId xmlns:a16="http://schemas.microsoft.com/office/drawing/2014/main" id="{BD98A8A0-E171-6283-941C-34CD081372F2}"/>
                </a:ext>
              </a:extLst>
            </p:cNvPr>
            <p:cNvSpPr txBox="1"/>
            <p:nvPr/>
          </p:nvSpPr>
          <p:spPr>
            <a:xfrm>
              <a:off x="6815540" y="4294216"/>
              <a:ext cx="1965462" cy="461665"/>
            </a:xfrm>
            <a:prstGeom prst="rect">
              <a:avLst/>
            </a:prstGeom>
            <a:noFill/>
          </p:spPr>
          <p:txBody>
            <a:bodyPr wrap="square" rtlCol="0">
              <a:spAutoFit/>
            </a:bodyPr>
            <a:lstStyle/>
            <a:p>
              <a:pPr algn="ctr"/>
              <a:r>
                <a:rPr lang="en-US" sz="2400" b="1" dirty="0">
                  <a:solidFill>
                    <a:srgbClr val="FFFF00"/>
                  </a:solidFill>
                  <a:latin typeface="Lucida Console" panose="020B0609040504020204" pitchFamily="49" charset="0"/>
                </a:rPr>
                <a:t>Remove 3</a:t>
              </a:r>
            </a:p>
          </p:txBody>
        </p:sp>
      </p:grpSp>
      <p:grpSp>
        <p:nvGrpSpPr>
          <p:cNvPr id="36" name="Group 35">
            <a:extLst>
              <a:ext uri="{FF2B5EF4-FFF2-40B4-BE49-F238E27FC236}">
                <a16:creationId xmlns:a16="http://schemas.microsoft.com/office/drawing/2014/main" id="{C8B5BE98-B124-E0F2-F0B4-F8F507E706D5}"/>
              </a:ext>
            </a:extLst>
          </p:cNvPr>
          <p:cNvGrpSpPr/>
          <p:nvPr/>
        </p:nvGrpSpPr>
        <p:grpSpPr>
          <a:xfrm>
            <a:off x="9807763" y="3895113"/>
            <a:ext cx="2373676" cy="851143"/>
            <a:chOff x="10002479" y="3903194"/>
            <a:chExt cx="2373676" cy="851143"/>
          </a:xfrm>
        </p:grpSpPr>
        <p:sp>
          <p:nvSpPr>
            <p:cNvPr id="37" name="TextBox 36">
              <a:extLst>
                <a:ext uri="{FF2B5EF4-FFF2-40B4-BE49-F238E27FC236}">
                  <a16:creationId xmlns:a16="http://schemas.microsoft.com/office/drawing/2014/main" id="{F6EDFB9C-3F3B-3144-2C1B-1DBA9E5C7238}"/>
                </a:ext>
              </a:extLst>
            </p:cNvPr>
            <p:cNvSpPr txBox="1"/>
            <p:nvPr/>
          </p:nvSpPr>
          <p:spPr>
            <a:xfrm>
              <a:off x="10002479" y="3903194"/>
              <a:ext cx="2373676" cy="523220"/>
            </a:xfrm>
            <a:prstGeom prst="rect">
              <a:avLst/>
            </a:prstGeom>
            <a:noFill/>
          </p:spPr>
          <p:txBody>
            <a:bodyPr wrap="square" rtlCol="0">
              <a:spAutoFit/>
            </a:bodyPr>
            <a:lstStyle/>
            <a:p>
              <a:pPr algn="ctr"/>
              <a:r>
                <a:rPr lang="en-US" sz="2800" b="1" u="sng" dirty="0">
                  <a:solidFill>
                    <a:srgbClr val="FF0000"/>
                  </a:solidFill>
                  <a:latin typeface="Lucida Console" panose="020B0609040504020204" pitchFamily="49" charset="0"/>
                </a:rPr>
                <a:t>Thread 2</a:t>
              </a:r>
            </a:p>
          </p:txBody>
        </p:sp>
        <p:sp>
          <p:nvSpPr>
            <p:cNvPr id="38" name="TextBox 37">
              <a:extLst>
                <a:ext uri="{FF2B5EF4-FFF2-40B4-BE49-F238E27FC236}">
                  <a16:creationId xmlns:a16="http://schemas.microsoft.com/office/drawing/2014/main" id="{1B41C839-1571-66D9-7BE3-D91B707FB50D}"/>
                </a:ext>
              </a:extLst>
            </p:cNvPr>
            <p:cNvSpPr txBox="1"/>
            <p:nvPr/>
          </p:nvSpPr>
          <p:spPr>
            <a:xfrm>
              <a:off x="10367553" y="4292672"/>
              <a:ext cx="1965462" cy="461665"/>
            </a:xfrm>
            <a:prstGeom prst="rect">
              <a:avLst/>
            </a:prstGeom>
            <a:noFill/>
          </p:spPr>
          <p:txBody>
            <a:bodyPr wrap="square" rtlCol="0">
              <a:spAutoFit/>
            </a:bodyPr>
            <a:lstStyle/>
            <a:p>
              <a:pPr algn="ctr"/>
              <a:r>
                <a:rPr lang="en-US" sz="2400" b="1" dirty="0">
                  <a:solidFill>
                    <a:srgbClr val="FF0000"/>
                  </a:solidFill>
                  <a:latin typeface="Lucida Console" panose="020B0609040504020204" pitchFamily="49" charset="0"/>
                </a:rPr>
                <a:t>Remove 5</a:t>
              </a:r>
            </a:p>
          </p:txBody>
        </p:sp>
      </p:grpSp>
      <p:grpSp>
        <p:nvGrpSpPr>
          <p:cNvPr id="58" name="Group 57">
            <a:extLst>
              <a:ext uri="{FF2B5EF4-FFF2-40B4-BE49-F238E27FC236}">
                <a16:creationId xmlns:a16="http://schemas.microsoft.com/office/drawing/2014/main" id="{55574A36-A6F6-4A95-E087-CA8FD428AF70}"/>
              </a:ext>
            </a:extLst>
          </p:cNvPr>
          <p:cNvGrpSpPr/>
          <p:nvPr/>
        </p:nvGrpSpPr>
        <p:grpSpPr>
          <a:xfrm>
            <a:off x="5737286" y="5415425"/>
            <a:ext cx="5969415" cy="1489840"/>
            <a:chOff x="5737286" y="5415425"/>
            <a:chExt cx="5969415" cy="1489840"/>
          </a:xfrm>
        </p:grpSpPr>
        <p:sp>
          <p:nvSpPr>
            <p:cNvPr id="4" name="Rectangle 3">
              <a:extLst>
                <a:ext uri="{FF2B5EF4-FFF2-40B4-BE49-F238E27FC236}">
                  <a16:creationId xmlns:a16="http://schemas.microsoft.com/office/drawing/2014/main" id="{98917BAF-DD3A-76A9-2B81-9F4E6179B118}"/>
                </a:ext>
              </a:extLst>
            </p:cNvPr>
            <p:cNvSpPr/>
            <p:nvPr/>
          </p:nvSpPr>
          <p:spPr>
            <a:xfrm>
              <a:off x="8059784" y="5415427"/>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3</a:t>
              </a:r>
            </a:p>
          </p:txBody>
        </p:sp>
        <p:sp>
          <p:nvSpPr>
            <p:cNvPr id="8" name="Rectangle 7">
              <a:extLst>
                <a:ext uri="{FF2B5EF4-FFF2-40B4-BE49-F238E27FC236}">
                  <a16:creationId xmlns:a16="http://schemas.microsoft.com/office/drawing/2014/main" id="{325AC666-BA25-DDC7-2E50-7B8E7BBFAF66}"/>
                </a:ext>
              </a:extLst>
            </p:cNvPr>
            <p:cNvSpPr/>
            <p:nvPr/>
          </p:nvSpPr>
          <p:spPr>
            <a:xfrm>
              <a:off x="9275423" y="5415426"/>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5</a:t>
              </a:r>
            </a:p>
          </p:txBody>
        </p:sp>
        <p:sp>
          <p:nvSpPr>
            <p:cNvPr id="10" name="Rectangle 9">
              <a:extLst>
                <a:ext uri="{FF2B5EF4-FFF2-40B4-BE49-F238E27FC236}">
                  <a16:creationId xmlns:a16="http://schemas.microsoft.com/office/drawing/2014/main" id="{97AD745E-B5AF-78F9-E649-7749D3D0A587}"/>
                </a:ext>
              </a:extLst>
            </p:cNvPr>
            <p:cNvSpPr/>
            <p:nvPr/>
          </p:nvSpPr>
          <p:spPr>
            <a:xfrm>
              <a:off x="10491062" y="5415425"/>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10</a:t>
              </a:r>
            </a:p>
          </p:txBody>
        </p:sp>
        <p:sp>
          <p:nvSpPr>
            <p:cNvPr id="12" name="TextBox 11">
              <a:extLst>
                <a:ext uri="{FF2B5EF4-FFF2-40B4-BE49-F238E27FC236}">
                  <a16:creationId xmlns:a16="http://schemas.microsoft.com/office/drawing/2014/main" id="{B3457CA0-F4F9-4EC0-E3B5-8C4B77AABA3F}"/>
                </a:ext>
              </a:extLst>
            </p:cNvPr>
            <p:cNvSpPr txBox="1"/>
            <p:nvPr/>
          </p:nvSpPr>
          <p:spPr>
            <a:xfrm>
              <a:off x="5737286" y="6382045"/>
              <a:ext cx="1201783" cy="523220"/>
            </a:xfrm>
            <a:prstGeom prst="rect">
              <a:avLst/>
            </a:prstGeom>
            <a:noFill/>
          </p:spPr>
          <p:txBody>
            <a:bodyPr wrap="square" rtlCol="0">
              <a:spAutoFit/>
            </a:bodyPr>
            <a:lstStyle/>
            <a:p>
              <a:pPr algn="ctr"/>
              <a:r>
                <a:rPr lang="en-US" sz="2800" b="1" dirty="0">
                  <a:solidFill>
                    <a:schemeClr val="bg1"/>
                  </a:solidFill>
                  <a:latin typeface="Lucida Console" panose="020B0609040504020204" pitchFamily="49" charset="0"/>
                </a:rPr>
                <a:t>head</a:t>
              </a:r>
            </a:p>
          </p:txBody>
        </p:sp>
        <p:cxnSp>
          <p:nvCxnSpPr>
            <p:cNvPr id="13" name="Connector: Elbow 12">
              <a:extLst>
                <a:ext uri="{FF2B5EF4-FFF2-40B4-BE49-F238E27FC236}">
                  <a16:creationId xmlns:a16="http://schemas.microsoft.com/office/drawing/2014/main" id="{BE102B05-2488-A86A-969C-B481B7340DAF}"/>
                </a:ext>
              </a:extLst>
            </p:cNvPr>
            <p:cNvCxnSpPr>
              <a:cxnSpLocks/>
              <a:stCxn id="12" idx="0"/>
            </p:cNvCxnSpPr>
            <p:nvPr/>
          </p:nvCxnSpPr>
          <p:spPr>
            <a:xfrm rot="5400000" flipH="1" flipV="1">
              <a:off x="6225278" y="5809179"/>
              <a:ext cx="685766" cy="459967"/>
            </a:xfrm>
            <a:prstGeom prst="bentConnector2">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85DA0D-141C-75F9-CA9C-34032C7BE5CA}"/>
                </a:ext>
              </a:extLst>
            </p:cNvPr>
            <p:cNvCxnSpPr>
              <a:stCxn id="4" idx="3"/>
              <a:endCxn id="8" idx="1"/>
            </p:cNvCxnSpPr>
            <p:nvPr/>
          </p:nvCxnSpPr>
          <p:spPr>
            <a:xfrm flipV="1">
              <a:off x="8699864" y="5696278"/>
              <a:ext cx="575559" cy="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FCEDB3-1E08-5779-9113-F89BDB6238F3}"/>
                </a:ext>
              </a:extLst>
            </p:cNvPr>
            <p:cNvCxnSpPr>
              <a:cxnSpLocks/>
              <a:endCxn id="10" idx="1"/>
            </p:cNvCxnSpPr>
            <p:nvPr/>
          </p:nvCxnSpPr>
          <p:spPr>
            <a:xfrm>
              <a:off x="9915503" y="5696277"/>
              <a:ext cx="575559" cy="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2302063-203F-738F-8632-A962FE6EC725}"/>
                </a:ext>
              </a:extLst>
            </p:cNvPr>
            <p:cNvGrpSpPr/>
            <p:nvPr/>
          </p:nvGrpSpPr>
          <p:grpSpPr>
            <a:xfrm>
              <a:off x="11131142" y="5525203"/>
              <a:ext cx="575559" cy="342147"/>
              <a:chOff x="11131141" y="5478611"/>
              <a:chExt cx="575559" cy="342147"/>
            </a:xfrm>
          </p:grpSpPr>
          <p:cxnSp>
            <p:nvCxnSpPr>
              <p:cNvPr id="17" name="Straight Arrow Connector 16">
                <a:extLst>
                  <a:ext uri="{FF2B5EF4-FFF2-40B4-BE49-F238E27FC236}">
                    <a16:creationId xmlns:a16="http://schemas.microsoft.com/office/drawing/2014/main" id="{7DA4BFF2-1567-1D10-FFEF-7BD011B5BA88}"/>
                  </a:ext>
                </a:extLst>
              </p:cNvPr>
              <p:cNvCxnSpPr>
                <a:cxnSpLocks/>
              </p:cNvCxnSpPr>
              <p:nvPr/>
            </p:nvCxnSpPr>
            <p:spPr>
              <a:xfrm>
                <a:off x="11131141" y="5649685"/>
                <a:ext cx="575559" cy="0"/>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2EEFAAD-10E6-F73F-D333-5AB2706708B6}"/>
                  </a:ext>
                </a:extLst>
              </p:cNvPr>
              <p:cNvCxnSpPr>
                <a:cxnSpLocks/>
              </p:cNvCxnSpPr>
              <p:nvPr/>
            </p:nvCxnSpPr>
            <p:spPr>
              <a:xfrm flipV="1">
                <a:off x="11706700" y="5478611"/>
                <a:ext cx="0" cy="342147"/>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65D94F1-4A1C-195F-22F6-44C0AB15B9F8}"/>
                  </a:ext>
                </a:extLst>
              </p:cNvPr>
              <p:cNvCxnSpPr>
                <a:cxnSpLocks/>
              </p:cNvCxnSpPr>
              <p:nvPr/>
            </p:nvCxnSpPr>
            <p:spPr>
              <a:xfrm flipV="1">
                <a:off x="11594483" y="5478611"/>
                <a:ext cx="0" cy="342147"/>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D219CF66-8427-0961-46CE-A0789377D517}"/>
                </a:ext>
              </a:extLst>
            </p:cNvPr>
            <p:cNvSpPr/>
            <p:nvPr/>
          </p:nvSpPr>
          <p:spPr>
            <a:xfrm>
              <a:off x="6844145" y="5421036"/>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1</a:t>
              </a:r>
            </a:p>
          </p:txBody>
        </p:sp>
        <p:cxnSp>
          <p:nvCxnSpPr>
            <p:cNvPr id="48" name="Straight Arrow Connector 47">
              <a:extLst>
                <a:ext uri="{FF2B5EF4-FFF2-40B4-BE49-F238E27FC236}">
                  <a16:creationId xmlns:a16="http://schemas.microsoft.com/office/drawing/2014/main" id="{248F50D4-F3E2-8D96-AC2A-BB155F71245D}"/>
                </a:ext>
              </a:extLst>
            </p:cNvPr>
            <p:cNvCxnSpPr>
              <a:stCxn id="47" idx="3"/>
            </p:cNvCxnSpPr>
            <p:nvPr/>
          </p:nvCxnSpPr>
          <p:spPr>
            <a:xfrm flipV="1">
              <a:off x="7484225" y="5701887"/>
              <a:ext cx="575559" cy="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54" name="Picture 53">
            <a:extLst>
              <a:ext uri="{FF2B5EF4-FFF2-40B4-BE49-F238E27FC236}">
                <a16:creationId xmlns:a16="http://schemas.microsoft.com/office/drawing/2014/main" id="{044527E6-B0BD-78CC-9B2D-68EB05B73CCF}"/>
              </a:ext>
            </a:extLst>
          </p:cNvPr>
          <p:cNvPicPr>
            <a:picLocks noChangeAspect="1"/>
          </p:cNvPicPr>
          <p:nvPr/>
        </p:nvPicPr>
        <p:blipFill>
          <a:blip r:embed="rId3"/>
          <a:stretch>
            <a:fillRect/>
          </a:stretch>
        </p:blipFill>
        <p:spPr>
          <a:xfrm>
            <a:off x="6965884" y="4865240"/>
            <a:ext cx="396602" cy="490795"/>
          </a:xfrm>
          <a:prstGeom prst="rect">
            <a:avLst/>
          </a:prstGeom>
        </p:spPr>
      </p:pic>
      <p:pic>
        <p:nvPicPr>
          <p:cNvPr id="56" name="Picture 55">
            <a:extLst>
              <a:ext uri="{FF2B5EF4-FFF2-40B4-BE49-F238E27FC236}">
                <a16:creationId xmlns:a16="http://schemas.microsoft.com/office/drawing/2014/main" id="{20F53874-2728-8E4E-88BC-46D04F507428}"/>
              </a:ext>
            </a:extLst>
          </p:cNvPr>
          <p:cNvPicPr>
            <a:picLocks noChangeAspect="1"/>
          </p:cNvPicPr>
          <p:nvPr/>
        </p:nvPicPr>
        <p:blipFill>
          <a:blip r:embed="rId4"/>
          <a:stretch>
            <a:fillRect/>
          </a:stretch>
        </p:blipFill>
        <p:spPr>
          <a:xfrm>
            <a:off x="6966143" y="4884481"/>
            <a:ext cx="381053" cy="471554"/>
          </a:xfrm>
          <a:prstGeom prst="rect">
            <a:avLst/>
          </a:prstGeom>
        </p:spPr>
      </p:pic>
      <p:pic>
        <p:nvPicPr>
          <p:cNvPr id="57" name="Picture 56">
            <a:extLst>
              <a:ext uri="{FF2B5EF4-FFF2-40B4-BE49-F238E27FC236}">
                <a16:creationId xmlns:a16="http://schemas.microsoft.com/office/drawing/2014/main" id="{C1D1F48F-11D4-A09A-F33F-CEBBF4085F8E}"/>
              </a:ext>
            </a:extLst>
          </p:cNvPr>
          <p:cNvPicPr>
            <a:picLocks noChangeAspect="1"/>
          </p:cNvPicPr>
          <p:nvPr/>
        </p:nvPicPr>
        <p:blipFill>
          <a:blip r:embed="rId4"/>
          <a:stretch>
            <a:fillRect/>
          </a:stretch>
        </p:blipFill>
        <p:spPr>
          <a:xfrm>
            <a:off x="8181774" y="4884481"/>
            <a:ext cx="381053" cy="471554"/>
          </a:xfrm>
          <a:prstGeom prst="rect">
            <a:avLst/>
          </a:prstGeom>
        </p:spPr>
      </p:pic>
      <p:sp>
        <p:nvSpPr>
          <p:cNvPr id="59" name="Speech Bubble: Rectangle with Corners Rounded 58">
            <a:extLst>
              <a:ext uri="{FF2B5EF4-FFF2-40B4-BE49-F238E27FC236}">
                <a16:creationId xmlns:a16="http://schemas.microsoft.com/office/drawing/2014/main" id="{89B45470-1EED-C45D-426F-99CAC48E9FA4}"/>
              </a:ext>
            </a:extLst>
          </p:cNvPr>
          <p:cNvSpPr/>
          <p:nvPr/>
        </p:nvSpPr>
        <p:spPr>
          <a:xfrm>
            <a:off x="7068115" y="4060814"/>
            <a:ext cx="2846380" cy="421555"/>
          </a:xfrm>
          <a:prstGeom prst="wedgeRoundRectCallout">
            <a:avLst>
              <a:gd name="adj1" fmla="val 57507"/>
              <a:gd name="adj2" fmla="val -36537"/>
              <a:gd name="adj3" fmla="val 166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panose="020B0502040204020203" pitchFamily="34" charset="0"/>
                <a:cs typeface="Segoe UI" panose="020B0502040204020203" pitchFamily="34" charset="0"/>
              </a:rPr>
              <a:t>Found node to delete! Let’s do</a:t>
            </a:r>
          </a:p>
          <a:p>
            <a:pPr algn="ctr"/>
            <a:r>
              <a:rPr lang="en-US" sz="1150" b="1" dirty="0" err="1">
                <a:latin typeface="Lucida Console" panose="020B0609040504020204" pitchFamily="49" charset="0"/>
                <a:cs typeface="Segoe UI" panose="020B0502040204020203" pitchFamily="34" charset="0"/>
              </a:rPr>
              <a:t>curr</a:t>
            </a:r>
            <a:r>
              <a:rPr lang="en-US" sz="1150" b="1" dirty="0">
                <a:latin typeface="Lucida Console" panose="020B0609040504020204" pitchFamily="49" charset="0"/>
                <a:cs typeface="Segoe UI" panose="020B0502040204020203" pitchFamily="34" charset="0"/>
              </a:rPr>
              <a:t>-&gt;next = </a:t>
            </a:r>
            <a:r>
              <a:rPr lang="en-US" sz="1150" b="1" dirty="0" err="1">
                <a:latin typeface="Lucida Console" panose="020B0609040504020204" pitchFamily="49" charset="0"/>
                <a:cs typeface="Segoe UI" panose="020B0502040204020203" pitchFamily="34" charset="0"/>
              </a:rPr>
              <a:t>curr</a:t>
            </a:r>
            <a:r>
              <a:rPr lang="en-US" sz="1150" b="1" dirty="0">
                <a:latin typeface="Lucida Console" panose="020B0609040504020204" pitchFamily="49" charset="0"/>
                <a:cs typeface="Segoe UI" panose="020B0502040204020203" pitchFamily="34" charset="0"/>
              </a:rPr>
              <a:t>-&gt;next-&gt;next.</a:t>
            </a:r>
          </a:p>
        </p:txBody>
      </p:sp>
      <p:grpSp>
        <p:nvGrpSpPr>
          <p:cNvPr id="64" name="Group 63">
            <a:extLst>
              <a:ext uri="{FF2B5EF4-FFF2-40B4-BE49-F238E27FC236}">
                <a16:creationId xmlns:a16="http://schemas.microsoft.com/office/drawing/2014/main" id="{E1DD3EAE-906B-2C52-946F-C02EB2D60DD3}"/>
              </a:ext>
            </a:extLst>
          </p:cNvPr>
          <p:cNvGrpSpPr/>
          <p:nvPr/>
        </p:nvGrpSpPr>
        <p:grpSpPr>
          <a:xfrm>
            <a:off x="5497975" y="481069"/>
            <a:ext cx="5892788" cy="1247201"/>
            <a:chOff x="5497975" y="481069"/>
            <a:chExt cx="5892788" cy="1247201"/>
          </a:xfrm>
        </p:grpSpPr>
        <p:sp>
          <p:nvSpPr>
            <p:cNvPr id="61" name="TextBox 60">
              <a:extLst>
                <a:ext uri="{FF2B5EF4-FFF2-40B4-BE49-F238E27FC236}">
                  <a16:creationId xmlns:a16="http://schemas.microsoft.com/office/drawing/2014/main" id="{9DE928B6-6A40-3CEB-6299-AE4EBB38E0AF}"/>
                </a:ext>
              </a:extLst>
            </p:cNvPr>
            <p:cNvSpPr txBox="1"/>
            <p:nvPr/>
          </p:nvSpPr>
          <p:spPr>
            <a:xfrm>
              <a:off x="7964662" y="481069"/>
              <a:ext cx="3426101" cy="1247201"/>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val</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node* next;</a:t>
              </a:r>
            </a:p>
            <a:p>
              <a:pPr>
                <a:lnSpc>
                  <a:spcPts val="1800"/>
                </a:lnSpc>
              </a:pPr>
              <a:r>
                <a:rPr lang="en-US" dirty="0">
                  <a:latin typeface="Lucida Console" panose="020B0609040504020204" pitchFamily="49" charset="0"/>
                </a:rPr>
                <a:t>   std::mutex m;</a:t>
              </a:r>
            </a:p>
            <a:p>
              <a:pPr>
                <a:lnSpc>
                  <a:spcPts val="1800"/>
                </a:lnSpc>
              </a:pPr>
              <a:r>
                <a:rPr lang="en-US" dirty="0">
                  <a:latin typeface="Lucida Console" panose="020B0609040504020204" pitchFamily="49" charset="0"/>
                </a:rPr>
                <a:t>} node;</a:t>
              </a:r>
            </a:p>
          </p:txBody>
        </p:sp>
        <p:cxnSp>
          <p:nvCxnSpPr>
            <p:cNvPr id="63" name="Straight Arrow Connector 62">
              <a:extLst>
                <a:ext uri="{FF2B5EF4-FFF2-40B4-BE49-F238E27FC236}">
                  <a16:creationId xmlns:a16="http://schemas.microsoft.com/office/drawing/2014/main" id="{9E29BDD9-872A-A5C7-466A-1FC30AD94F24}"/>
                </a:ext>
              </a:extLst>
            </p:cNvPr>
            <p:cNvCxnSpPr/>
            <p:nvPr/>
          </p:nvCxnSpPr>
          <p:spPr>
            <a:xfrm>
              <a:off x="5497975" y="1307939"/>
              <a:ext cx="288184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5" name="Speech Bubble: Rectangle with Corners Rounded 64">
            <a:extLst>
              <a:ext uri="{FF2B5EF4-FFF2-40B4-BE49-F238E27FC236}">
                <a16:creationId xmlns:a16="http://schemas.microsoft.com/office/drawing/2014/main" id="{37D64787-27F2-C191-EA3E-E6B13A6A16C1}"/>
              </a:ext>
            </a:extLst>
          </p:cNvPr>
          <p:cNvSpPr/>
          <p:nvPr/>
        </p:nvSpPr>
        <p:spPr>
          <a:xfrm>
            <a:off x="1954791" y="4060814"/>
            <a:ext cx="2846380" cy="421555"/>
          </a:xfrm>
          <a:prstGeom prst="wedgeRoundRectCallout">
            <a:avLst>
              <a:gd name="adj1" fmla="val 57507"/>
              <a:gd name="adj2" fmla="val -36537"/>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Found node to delete! Let’s do</a:t>
            </a:r>
          </a:p>
          <a:p>
            <a:pPr algn="ctr"/>
            <a:r>
              <a:rPr lang="en-US" sz="1150" b="1" dirty="0" err="1">
                <a:solidFill>
                  <a:schemeClr val="tx1"/>
                </a:solidFill>
                <a:latin typeface="Lucida Console" panose="020B0609040504020204" pitchFamily="49" charset="0"/>
                <a:cs typeface="Segoe UI" panose="020B0502040204020203" pitchFamily="34" charset="0"/>
              </a:rPr>
              <a:t>curr</a:t>
            </a:r>
            <a:r>
              <a:rPr lang="en-US" sz="1150" b="1" dirty="0">
                <a:solidFill>
                  <a:schemeClr val="tx1"/>
                </a:solidFill>
                <a:latin typeface="Lucida Console" panose="020B0609040504020204" pitchFamily="49" charset="0"/>
                <a:cs typeface="Segoe UI" panose="020B0502040204020203" pitchFamily="34" charset="0"/>
              </a:rPr>
              <a:t>-&gt;next = </a:t>
            </a:r>
            <a:r>
              <a:rPr lang="en-US" sz="1150" b="1" dirty="0" err="1">
                <a:solidFill>
                  <a:schemeClr val="tx1"/>
                </a:solidFill>
                <a:latin typeface="Lucida Console" panose="020B0609040504020204" pitchFamily="49" charset="0"/>
                <a:cs typeface="Segoe UI" panose="020B0502040204020203" pitchFamily="34" charset="0"/>
              </a:rPr>
              <a:t>curr</a:t>
            </a:r>
            <a:r>
              <a:rPr lang="en-US" sz="1150" b="1" dirty="0">
                <a:solidFill>
                  <a:schemeClr val="tx1"/>
                </a:solidFill>
                <a:latin typeface="Lucida Console" panose="020B0609040504020204" pitchFamily="49" charset="0"/>
                <a:cs typeface="Segoe UI" panose="020B0502040204020203" pitchFamily="34" charset="0"/>
              </a:rPr>
              <a:t>-&gt;next-&gt;next.</a:t>
            </a:r>
          </a:p>
        </p:txBody>
      </p:sp>
    </p:spTree>
    <p:extLst>
      <p:ext uri="{BB962C8B-B14F-4D97-AF65-F5344CB8AC3E}">
        <p14:creationId xmlns:p14="http://schemas.microsoft.com/office/powerpoint/2010/main" val="211138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6"/>
                                        </p:tgtEl>
                                      </p:cBhvr>
                                    </p:animEffect>
                                    <p:set>
                                      <p:cBhvr>
                                        <p:cTn id="26" dur="1" fill="hold">
                                          <p:stCondLst>
                                            <p:cond delay="499"/>
                                          </p:stCondLst>
                                        </p:cTn>
                                        <p:tgtEl>
                                          <p:spTgt spid="56"/>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32" presetClass="emph" presetSubtype="0" fill="hold" grpId="1" nodeType="withEffect">
                                  <p:stCondLst>
                                    <p:cond delay="0"/>
                                  </p:stCondLst>
                                  <p:childTnLst>
                                    <p:animRot by="120000">
                                      <p:cBhvr>
                                        <p:cTn id="37" dur="100" fill="hold">
                                          <p:stCondLst>
                                            <p:cond delay="0"/>
                                          </p:stCondLst>
                                        </p:cTn>
                                        <p:tgtEl>
                                          <p:spTgt spid="59"/>
                                        </p:tgtEl>
                                        <p:attrNameLst>
                                          <p:attrName>r</p:attrName>
                                        </p:attrNameLst>
                                      </p:cBhvr>
                                    </p:animRot>
                                    <p:animRot by="-240000">
                                      <p:cBhvr>
                                        <p:cTn id="38" dur="200" fill="hold">
                                          <p:stCondLst>
                                            <p:cond delay="200"/>
                                          </p:stCondLst>
                                        </p:cTn>
                                        <p:tgtEl>
                                          <p:spTgt spid="59"/>
                                        </p:tgtEl>
                                        <p:attrNameLst>
                                          <p:attrName>r</p:attrName>
                                        </p:attrNameLst>
                                      </p:cBhvr>
                                    </p:animRot>
                                    <p:animRot by="240000">
                                      <p:cBhvr>
                                        <p:cTn id="39" dur="200" fill="hold">
                                          <p:stCondLst>
                                            <p:cond delay="400"/>
                                          </p:stCondLst>
                                        </p:cTn>
                                        <p:tgtEl>
                                          <p:spTgt spid="59"/>
                                        </p:tgtEl>
                                        <p:attrNameLst>
                                          <p:attrName>r</p:attrName>
                                        </p:attrNameLst>
                                      </p:cBhvr>
                                    </p:animRot>
                                    <p:animRot by="-240000">
                                      <p:cBhvr>
                                        <p:cTn id="40" dur="200" fill="hold">
                                          <p:stCondLst>
                                            <p:cond delay="600"/>
                                          </p:stCondLst>
                                        </p:cTn>
                                        <p:tgtEl>
                                          <p:spTgt spid="59"/>
                                        </p:tgtEl>
                                        <p:attrNameLst>
                                          <p:attrName>r</p:attrName>
                                        </p:attrNameLst>
                                      </p:cBhvr>
                                    </p:animRot>
                                    <p:animRot by="120000">
                                      <p:cBhvr>
                                        <p:cTn id="41" dur="200" fill="hold">
                                          <p:stCondLst>
                                            <p:cond delay="800"/>
                                          </p:stCondLst>
                                        </p:cTn>
                                        <p:tgtEl>
                                          <p:spTgt spid="59"/>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32" presetClass="emph" presetSubtype="0" fill="hold" grpId="1" nodeType="withEffect">
                                  <p:stCondLst>
                                    <p:cond delay="0"/>
                                  </p:stCondLst>
                                  <p:childTnLst>
                                    <p:animRot by="120000">
                                      <p:cBhvr>
                                        <p:cTn id="53" dur="100" fill="hold">
                                          <p:stCondLst>
                                            <p:cond delay="0"/>
                                          </p:stCondLst>
                                        </p:cTn>
                                        <p:tgtEl>
                                          <p:spTgt spid="65"/>
                                        </p:tgtEl>
                                        <p:attrNameLst>
                                          <p:attrName>r</p:attrName>
                                        </p:attrNameLst>
                                      </p:cBhvr>
                                    </p:animRot>
                                    <p:animRot by="-240000">
                                      <p:cBhvr>
                                        <p:cTn id="54" dur="200" fill="hold">
                                          <p:stCondLst>
                                            <p:cond delay="200"/>
                                          </p:stCondLst>
                                        </p:cTn>
                                        <p:tgtEl>
                                          <p:spTgt spid="65"/>
                                        </p:tgtEl>
                                        <p:attrNameLst>
                                          <p:attrName>r</p:attrName>
                                        </p:attrNameLst>
                                      </p:cBhvr>
                                    </p:animRot>
                                    <p:animRot by="240000">
                                      <p:cBhvr>
                                        <p:cTn id="55" dur="200" fill="hold">
                                          <p:stCondLst>
                                            <p:cond delay="400"/>
                                          </p:stCondLst>
                                        </p:cTn>
                                        <p:tgtEl>
                                          <p:spTgt spid="65"/>
                                        </p:tgtEl>
                                        <p:attrNameLst>
                                          <p:attrName>r</p:attrName>
                                        </p:attrNameLst>
                                      </p:cBhvr>
                                    </p:animRot>
                                    <p:animRot by="-240000">
                                      <p:cBhvr>
                                        <p:cTn id="56" dur="200" fill="hold">
                                          <p:stCondLst>
                                            <p:cond delay="600"/>
                                          </p:stCondLst>
                                        </p:cTn>
                                        <p:tgtEl>
                                          <p:spTgt spid="65"/>
                                        </p:tgtEl>
                                        <p:attrNameLst>
                                          <p:attrName>r</p:attrName>
                                        </p:attrNameLst>
                                      </p:cBhvr>
                                    </p:animRot>
                                    <p:animRot by="120000">
                                      <p:cBhvr>
                                        <p:cTn id="57" dur="200" fill="hold">
                                          <p:stCondLst>
                                            <p:cond delay="80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9" grpId="0" animBg="1"/>
      <p:bldP spid="59" grpId="1" animBg="1"/>
      <p:bldP spid="65" grpId="0" animBg="1"/>
      <p:bldP spid="6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4A94-B400-DBE6-2DEB-5CF3088F8831}"/>
              </a:ext>
            </a:extLst>
          </p:cNvPr>
          <p:cNvSpPr>
            <a:spLocks noGrp="1"/>
          </p:cNvSpPr>
          <p:nvPr>
            <p:ph type="title"/>
          </p:nvPr>
        </p:nvSpPr>
        <p:spPr>
          <a:xfrm>
            <a:off x="1" y="0"/>
            <a:ext cx="7209100" cy="711321"/>
          </a:xfrm>
        </p:spPr>
        <p:txBody>
          <a:bodyPr/>
          <a:lstStyle/>
          <a:p>
            <a:r>
              <a:rPr lang="en-US" dirty="0"/>
              <a:t>Locking Granularity</a:t>
            </a:r>
          </a:p>
        </p:txBody>
      </p:sp>
      <p:sp>
        <p:nvSpPr>
          <p:cNvPr id="7" name="Content Placeholder 6">
            <a:extLst>
              <a:ext uri="{FF2B5EF4-FFF2-40B4-BE49-F238E27FC236}">
                <a16:creationId xmlns:a16="http://schemas.microsoft.com/office/drawing/2014/main" id="{3E7AB263-C2B0-B96A-33DA-1E7121ABF42F}"/>
              </a:ext>
            </a:extLst>
          </p:cNvPr>
          <p:cNvSpPr>
            <a:spLocks noGrp="1"/>
          </p:cNvSpPr>
          <p:nvPr>
            <p:ph idx="1"/>
          </p:nvPr>
        </p:nvSpPr>
        <p:spPr>
          <a:xfrm>
            <a:off x="6419" y="706232"/>
            <a:ext cx="11927080" cy="4002207"/>
          </a:xfrm>
        </p:spPr>
        <p:txBody>
          <a:bodyPr>
            <a:normAutofit/>
          </a:bodyPr>
          <a:lstStyle/>
          <a:p>
            <a:r>
              <a:rPr lang="en-US" dirty="0"/>
              <a:t>Perhaps we can do fine-grained locking by just                               associating a lock with each node!</a:t>
            </a:r>
          </a:p>
          <a:p>
            <a:r>
              <a:rPr lang="en-US" dirty="0"/>
              <a:t>In this approach, a thread would iteratively:</a:t>
            </a:r>
          </a:p>
          <a:p>
            <a:pPr lvl="1"/>
            <a:r>
              <a:rPr lang="en-US" dirty="0"/>
              <a:t>Grab the lock on a node via </a:t>
            </a:r>
            <a:r>
              <a:rPr lang="en-US" dirty="0" err="1">
                <a:latin typeface="Lucida Console" panose="020B0609040504020204" pitchFamily="49" charset="0"/>
              </a:rPr>
              <a:t>curr</a:t>
            </a:r>
            <a:r>
              <a:rPr lang="en-US" dirty="0">
                <a:latin typeface="Lucida Console" panose="020B0609040504020204" pitchFamily="49" charset="0"/>
              </a:rPr>
              <a:t>-&gt;</a:t>
            </a:r>
            <a:r>
              <a:rPr lang="en-US" dirty="0" err="1">
                <a:latin typeface="Lucida Console" panose="020B0609040504020204" pitchFamily="49" charset="0"/>
              </a:rPr>
              <a:t>m.lock</a:t>
            </a:r>
            <a:r>
              <a:rPr lang="en-US" dirty="0">
                <a:latin typeface="Lucida Console" panose="020B0609040504020204" pitchFamily="49" charset="0"/>
              </a:rPr>
              <a:t>()</a:t>
            </a:r>
          </a:p>
          <a:p>
            <a:pPr lvl="1"/>
            <a:r>
              <a:rPr lang="en-US" dirty="0"/>
              <a:t>Examine the node (e.g., to </a:t>
            </a:r>
            <a:r>
              <a:rPr lang="en-US" dirty="0">
                <a:latin typeface="Lucida Console" panose="020B0609040504020204" pitchFamily="49" charset="0"/>
              </a:rPr>
              <a:t>find()</a:t>
            </a:r>
            <a:r>
              <a:rPr lang="en-US" dirty="0"/>
              <a:t>, </a:t>
            </a:r>
            <a:r>
              <a:rPr lang="en-US" dirty="0">
                <a:latin typeface="Lucida Console" panose="020B0609040504020204" pitchFamily="49" charset="0"/>
              </a:rPr>
              <a:t>insert()</a:t>
            </a:r>
            <a:r>
              <a:rPr lang="en-US" dirty="0"/>
              <a:t>, or </a:t>
            </a:r>
            <a:r>
              <a:rPr lang="en-US" dirty="0">
                <a:latin typeface="Lucida Console" panose="020B0609040504020204" pitchFamily="49" charset="0"/>
              </a:rPr>
              <a:t>remove()</a:t>
            </a:r>
            <a:r>
              <a:rPr lang="en-US" dirty="0"/>
              <a:t>)</a:t>
            </a:r>
          </a:p>
          <a:p>
            <a:pPr lvl="1"/>
            <a:r>
              <a:rPr lang="en-US" dirty="0"/>
              <a:t>Do </a:t>
            </a:r>
            <a:r>
              <a:rPr lang="en-US" dirty="0" err="1">
                <a:latin typeface="Lucida Console" panose="020B0609040504020204" pitchFamily="49" charset="0"/>
              </a:rPr>
              <a:t>curr</a:t>
            </a:r>
            <a:r>
              <a:rPr lang="en-US" dirty="0">
                <a:latin typeface="Lucida Console" panose="020B0609040504020204" pitchFamily="49" charset="0"/>
              </a:rPr>
              <a:t>-&gt;</a:t>
            </a:r>
            <a:r>
              <a:rPr lang="en-US" dirty="0" err="1">
                <a:latin typeface="Lucida Console" panose="020B0609040504020204" pitchFamily="49" charset="0"/>
              </a:rPr>
              <a:t>m.unlock</a:t>
            </a:r>
            <a:r>
              <a:rPr lang="en-US" dirty="0">
                <a:latin typeface="Lucida Console" panose="020B0609040504020204" pitchFamily="49" charset="0"/>
              </a:rPr>
              <a:t>()</a:t>
            </a:r>
            <a:r>
              <a:rPr lang="en-US" dirty="0"/>
              <a:t> and, if not finished, move to the next node</a:t>
            </a:r>
          </a:p>
          <a:p>
            <a:r>
              <a:rPr lang="en-US" dirty="0"/>
              <a:t>Does this approach work?</a:t>
            </a:r>
          </a:p>
        </p:txBody>
      </p:sp>
      <p:sp>
        <p:nvSpPr>
          <p:cNvPr id="3" name="Rectangle 2">
            <a:extLst>
              <a:ext uri="{FF2B5EF4-FFF2-40B4-BE49-F238E27FC236}">
                <a16:creationId xmlns:a16="http://schemas.microsoft.com/office/drawing/2014/main" id="{0417054A-EDFC-3A0F-18C5-040C0E660638}"/>
              </a:ext>
            </a:extLst>
          </p:cNvPr>
          <p:cNvSpPr/>
          <p:nvPr/>
        </p:nvSpPr>
        <p:spPr>
          <a:xfrm>
            <a:off x="0" y="3952386"/>
            <a:ext cx="12192000" cy="29056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DC2A1A8-C77C-D0B1-E3C6-E98DC0C35425}"/>
              </a:ext>
            </a:extLst>
          </p:cNvPr>
          <p:cNvGrpSpPr/>
          <p:nvPr/>
        </p:nvGrpSpPr>
        <p:grpSpPr>
          <a:xfrm>
            <a:off x="4694439" y="3894148"/>
            <a:ext cx="2373676" cy="851143"/>
            <a:chOff x="6741157" y="3904738"/>
            <a:chExt cx="2373676" cy="851143"/>
          </a:xfrm>
        </p:grpSpPr>
        <p:sp>
          <p:nvSpPr>
            <p:cNvPr id="23" name="TextBox 22">
              <a:extLst>
                <a:ext uri="{FF2B5EF4-FFF2-40B4-BE49-F238E27FC236}">
                  <a16:creationId xmlns:a16="http://schemas.microsoft.com/office/drawing/2014/main" id="{DDB6D58B-AC9C-B943-2446-F5713D4782A9}"/>
                </a:ext>
              </a:extLst>
            </p:cNvPr>
            <p:cNvSpPr txBox="1"/>
            <p:nvPr/>
          </p:nvSpPr>
          <p:spPr>
            <a:xfrm>
              <a:off x="6741157" y="3904738"/>
              <a:ext cx="2373676" cy="523220"/>
            </a:xfrm>
            <a:prstGeom prst="rect">
              <a:avLst/>
            </a:prstGeom>
            <a:noFill/>
          </p:spPr>
          <p:txBody>
            <a:bodyPr wrap="square" rtlCol="0">
              <a:spAutoFit/>
            </a:bodyPr>
            <a:lstStyle/>
            <a:p>
              <a:pPr algn="ctr"/>
              <a:r>
                <a:rPr lang="en-US" sz="2800" b="1" u="sng" dirty="0">
                  <a:solidFill>
                    <a:srgbClr val="FFFF00"/>
                  </a:solidFill>
                  <a:latin typeface="Lucida Console" panose="020B0609040504020204" pitchFamily="49" charset="0"/>
                </a:rPr>
                <a:t>Thread 1</a:t>
              </a:r>
            </a:p>
          </p:txBody>
        </p:sp>
        <p:sp>
          <p:nvSpPr>
            <p:cNvPr id="24" name="TextBox 23">
              <a:extLst>
                <a:ext uri="{FF2B5EF4-FFF2-40B4-BE49-F238E27FC236}">
                  <a16:creationId xmlns:a16="http://schemas.microsoft.com/office/drawing/2014/main" id="{BD98A8A0-E171-6283-941C-34CD081372F2}"/>
                </a:ext>
              </a:extLst>
            </p:cNvPr>
            <p:cNvSpPr txBox="1"/>
            <p:nvPr/>
          </p:nvSpPr>
          <p:spPr>
            <a:xfrm>
              <a:off x="6815540" y="4294216"/>
              <a:ext cx="1965462" cy="461665"/>
            </a:xfrm>
            <a:prstGeom prst="rect">
              <a:avLst/>
            </a:prstGeom>
            <a:noFill/>
          </p:spPr>
          <p:txBody>
            <a:bodyPr wrap="square" rtlCol="0">
              <a:spAutoFit/>
            </a:bodyPr>
            <a:lstStyle/>
            <a:p>
              <a:pPr algn="ctr"/>
              <a:r>
                <a:rPr lang="en-US" sz="2400" b="1" dirty="0">
                  <a:solidFill>
                    <a:srgbClr val="FFFF00"/>
                  </a:solidFill>
                  <a:latin typeface="Lucida Console" panose="020B0609040504020204" pitchFamily="49" charset="0"/>
                </a:rPr>
                <a:t>Remove 3</a:t>
              </a:r>
            </a:p>
          </p:txBody>
        </p:sp>
      </p:grpSp>
      <p:grpSp>
        <p:nvGrpSpPr>
          <p:cNvPr id="36" name="Group 35">
            <a:extLst>
              <a:ext uri="{FF2B5EF4-FFF2-40B4-BE49-F238E27FC236}">
                <a16:creationId xmlns:a16="http://schemas.microsoft.com/office/drawing/2014/main" id="{C8B5BE98-B124-E0F2-F0B4-F8F507E706D5}"/>
              </a:ext>
            </a:extLst>
          </p:cNvPr>
          <p:cNvGrpSpPr/>
          <p:nvPr/>
        </p:nvGrpSpPr>
        <p:grpSpPr>
          <a:xfrm>
            <a:off x="9807763" y="3895113"/>
            <a:ext cx="2373676" cy="851143"/>
            <a:chOff x="10002479" y="3903194"/>
            <a:chExt cx="2373676" cy="851143"/>
          </a:xfrm>
        </p:grpSpPr>
        <p:sp>
          <p:nvSpPr>
            <p:cNvPr id="37" name="TextBox 36">
              <a:extLst>
                <a:ext uri="{FF2B5EF4-FFF2-40B4-BE49-F238E27FC236}">
                  <a16:creationId xmlns:a16="http://schemas.microsoft.com/office/drawing/2014/main" id="{F6EDFB9C-3F3B-3144-2C1B-1DBA9E5C7238}"/>
                </a:ext>
              </a:extLst>
            </p:cNvPr>
            <p:cNvSpPr txBox="1"/>
            <p:nvPr/>
          </p:nvSpPr>
          <p:spPr>
            <a:xfrm>
              <a:off x="10002479" y="3903194"/>
              <a:ext cx="2373676" cy="523220"/>
            </a:xfrm>
            <a:prstGeom prst="rect">
              <a:avLst/>
            </a:prstGeom>
            <a:noFill/>
          </p:spPr>
          <p:txBody>
            <a:bodyPr wrap="square" rtlCol="0">
              <a:spAutoFit/>
            </a:bodyPr>
            <a:lstStyle/>
            <a:p>
              <a:pPr algn="ctr"/>
              <a:r>
                <a:rPr lang="en-US" sz="2800" b="1" u="sng" dirty="0">
                  <a:solidFill>
                    <a:srgbClr val="FF0000"/>
                  </a:solidFill>
                  <a:latin typeface="Lucida Console" panose="020B0609040504020204" pitchFamily="49" charset="0"/>
                </a:rPr>
                <a:t>Thread 2</a:t>
              </a:r>
            </a:p>
          </p:txBody>
        </p:sp>
        <p:sp>
          <p:nvSpPr>
            <p:cNvPr id="38" name="TextBox 37">
              <a:extLst>
                <a:ext uri="{FF2B5EF4-FFF2-40B4-BE49-F238E27FC236}">
                  <a16:creationId xmlns:a16="http://schemas.microsoft.com/office/drawing/2014/main" id="{1B41C839-1571-66D9-7BE3-D91B707FB50D}"/>
                </a:ext>
              </a:extLst>
            </p:cNvPr>
            <p:cNvSpPr txBox="1"/>
            <p:nvPr/>
          </p:nvSpPr>
          <p:spPr>
            <a:xfrm>
              <a:off x="10367553" y="4292672"/>
              <a:ext cx="1965462" cy="461665"/>
            </a:xfrm>
            <a:prstGeom prst="rect">
              <a:avLst/>
            </a:prstGeom>
            <a:noFill/>
          </p:spPr>
          <p:txBody>
            <a:bodyPr wrap="square" rtlCol="0">
              <a:spAutoFit/>
            </a:bodyPr>
            <a:lstStyle/>
            <a:p>
              <a:pPr algn="ctr"/>
              <a:r>
                <a:rPr lang="en-US" sz="2400" b="1" dirty="0">
                  <a:solidFill>
                    <a:srgbClr val="FF0000"/>
                  </a:solidFill>
                  <a:latin typeface="Lucida Console" panose="020B0609040504020204" pitchFamily="49" charset="0"/>
                </a:rPr>
                <a:t>Remove 5</a:t>
              </a:r>
            </a:p>
          </p:txBody>
        </p:sp>
      </p:grpSp>
      <p:sp>
        <p:nvSpPr>
          <p:cNvPr id="4" name="Rectangle 3">
            <a:extLst>
              <a:ext uri="{FF2B5EF4-FFF2-40B4-BE49-F238E27FC236}">
                <a16:creationId xmlns:a16="http://schemas.microsoft.com/office/drawing/2014/main" id="{98917BAF-DD3A-76A9-2B81-9F4E6179B118}"/>
              </a:ext>
            </a:extLst>
          </p:cNvPr>
          <p:cNvSpPr/>
          <p:nvPr/>
        </p:nvSpPr>
        <p:spPr>
          <a:xfrm>
            <a:off x="8059784" y="5415427"/>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3</a:t>
            </a:r>
          </a:p>
        </p:txBody>
      </p:sp>
      <p:sp>
        <p:nvSpPr>
          <p:cNvPr id="8" name="Rectangle 7">
            <a:extLst>
              <a:ext uri="{FF2B5EF4-FFF2-40B4-BE49-F238E27FC236}">
                <a16:creationId xmlns:a16="http://schemas.microsoft.com/office/drawing/2014/main" id="{325AC666-BA25-DDC7-2E50-7B8E7BBFAF66}"/>
              </a:ext>
            </a:extLst>
          </p:cNvPr>
          <p:cNvSpPr/>
          <p:nvPr/>
        </p:nvSpPr>
        <p:spPr>
          <a:xfrm>
            <a:off x="9275423" y="5415426"/>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5</a:t>
            </a:r>
          </a:p>
        </p:txBody>
      </p:sp>
      <p:sp>
        <p:nvSpPr>
          <p:cNvPr id="10" name="Rectangle 9">
            <a:extLst>
              <a:ext uri="{FF2B5EF4-FFF2-40B4-BE49-F238E27FC236}">
                <a16:creationId xmlns:a16="http://schemas.microsoft.com/office/drawing/2014/main" id="{97AD745E-B5AF-78F9-E649-7749D3D0A587}"/>
              </a:ext>
            </a:extLst>
          </p:cNvPr>
          <p:cNvSpPr/>
          <p:nvPr/>
        </p:nvSpPr>
        <p:spPr>
          <a:xfrm>
            <a:off x="10491062" y="5415425"/>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10</a:t>
            </a:r>
          </a:p>
        </p:txBody>
      </p:sp>
      <p:sp>
        <p:nvSpPr>
          <p:cNvPr id="12" name="TextBox 11">
            <a:extLst>
              <a:ext uri="{FF2B5EF4-FFF2-40B4-BE49-F238E27FC236}">
                <a16:creationId xmlns:a16="http://schemas.microsoft.com/office/drawing/2014/main" id="{B3457CA0-F4F9-4EC0-E3B5-8C4B77AABA3F}"/>
              </a:ext>
            </a:extLst>
          </p:cNvPr>
          <p:cNvSpPr txBox="1"/>
          <p:nvPr/>
        </p:nvSpPr>
        <p:spPr>
          <a:xfrm>
            <a:off x="5737286" y="6382045"/>
            <a:ext cx="1201783" cy="523220"/>
          </a:xfrm>
          <a:prstGeom prst="rect">
            <a:avLst/>
          </a:prstGeom>
          <a:noFill/>
        </p:spPr>
        <p:txBody>
          <a:bodyPr wrap="square" rtlCol="0">
            <a:spAutoFit/>
          </a:bodyPr>
          <a:lstStyle/>
          <a:p>
            <a:pPr algn="ctr"/>
            <a:r>
              <a:rPr lang="en-US" sz="2800" b="1" dirty="0">
                <a:solidFill>
                  <a:schemeClr val="bg1"/>
                </a:solidFill>
                <a:latin typeface="Lucida Console" panose="020B0609040504020204" pitchFamily="49" charset="0"/>
              </a:rPr>
              <a:t>head</a:t>
            </a:r>
          </a:p>
        </p:txBody>
      </p:sp>
      <p:cxnSp>
        <p:nvCxnSpPr>
          <p:cNvPr id="13" name="Connector: Elbow 12">
            <a:extLst>
              <a:ext uri="{FF2B5EF4-FFF2-40B4-BE49-F238E27FC236}">
                <a16:creationId xmlns:a16="http://schemas.microsoft.com/office/drawing/2014/main" id="{BE102B05-2488-A86A-969C-B481B7340DAF}"/>
              </a:ext>
            </a:extLst>
          </p:cNvPr>
          <p:cNvCxnSpPr>
            <a:cxnSpLocks/>
            <a:stCxn id="12" idx="0"/>
          </p:cNvCxnSpPr>
          <p:nvPr/>
        </p:nvCxnSpPr>
        <p:spPr>
          <a:xfrm rot="5400000" flipH="1" flipV="1">
            <a:off x="6225278" y="5809179"/>
            <a:ext cx="685766" cy="459967"/>
          </a:xfrm>
          <a:prstGeom prst="bentConnector2">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85DA0D-141C-75F9-CA9C-34032C7BE5CA}"/>
              </a:ext>
            </a:extLst>
          </p:cNvPr>
          <p:cNvCxnSpPr>
            <a:stCxn id="4" idx="3"/>
            <a:endCxn id="8" idx="1"/>
          </p:cNvCxnSpPr>
          <p:nvPr/>
        </p:nvCxnSpPr>
        <p:spPr>
          <a:xfrm flipV="1">
            <a:off x="8699864" y="5696278"/>
            <a:ext cx="575559" cy="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FCEDB3-1E08-5779-9113-F89BDB6238F3}"/>
              </a:ext>
            </a:extLst>
          </p:cNvPr>
          <p:cNvCxnSpPr>
            <a:cxnSpLocks/>
            <a:endCxn id="10" idx="1"/>
          </p:cNvCxnSpPr>
          <p:nvPr/>
        </p:nvCxnSpPr>
        <p:spPr>
          <a:xfrm>
            <a:off x="9915503" y="5696277"/>
            <a:ext cx="575559" cy="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2302063-203F-738F-8632-A962FE6EC725}"/>
              </a:ext>
            </a:extLst>
          </p:cNvPr>
          <p:cNvGrpSpPr/>
          <p:nvPr/>
        </p:nvGrpSpPr>
        <p:grpSpPr>
          <a:xfrm>
            <a:off x="11131142" y="5525203"/>
            <a:ext cx="575559" cy="342147"/>
            <a:chOff x="11131141" y="5478611"/>
            <a:chExt cx="575559" cy="342147"/>
          </a:xfrm>
        </p:grpSpPr>
        <p:cxnSp>
          <p:nvCxnSpPr>
            <p:cNvPr id="17" name="Straight Arrow Connector 16">
              <a:extLst>
                <a:ext uri="{FF2B5EF4-FFF2-40B4-BE49-F238E27FC236}">
                  <a16:creationId xmlns:a16="http://schemas.microsoft.com/office/drawing/2014/main" id="{7DA4BFF2-1567-1D10-FFEF-7BD011B5BA88}"/>
                </a:ext>
              </a:extLst>
            </p:cNvPr>
            <p:cNvCxnSpPr>
              <a:cxnSpLocks/>
            </p:cNvCxnSpPr>
            <p:nvPr/>
          </p:nvCxnSpPr>
          <p:spPr>
            <a:xfrm>
              <a:off x="11131141" y="5649685"/>
              <a:ext cx="575559" cy="0"/>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2EEFAAD-10E6-F73F-D333-5AB2706708B6}"/>
                </a:ext>
              </a:extLst>
            </p:cNvPr>
            <p:cNvCxnSpPr>
              <a:cxnSpLocks/>
            </p:cNvCxnSpPr>
            <p:nvPr/>
          </p:nvCxnSpPr>
          <p:spPr>
            <a:xfrm flipV="1">
              <a:off x="11706700" y="5478611"/>
              <a:ext cx="0" cy="342147"/>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65D94F1-4A1C-195F-22F6-44C0AB15B9F8}"/>
                </a:ext>
              </a:extLst>
            </p:cNvPr>
            <p:cNvCxnSpPr>
              <a:cxnSpLocks/>
            </p:cNvCxnSpPr>
            <p:nvPr/>
          </p:nvCxnSpPr>
          <p:spPr>
            <a:xfrm flipV="1">
              <a:off x="11594483" y="5478611"/>
              <a:ext cx="0" cy="342147"/>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D219CF66-8427-0961-46CE-A0789377D517}"/>
              </a:ext>
            </a:extLst>
          </p:cNvPr>
          <p:cNvSpPr/>
          <p:nvPr/>
        </p:nvSpPr>
        <p:spPr>
          <a:xfrm>
            <a:off x="6844145" y="5421036"/>
            <a:ext cx="640080" cy="561703"/>
          </a:xfrm>
          <a:prstGeom prst="rect">
            <a:avLst/>
          </a:prstGeom>
          <a:solidFill>
            <a:srgbClr val="5BFFC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ucida Console" panose="020B0609040504020204" pitchFamily="49" charset="0"/>
              </a:rPr>
              <a:t>1</a:t>
            </a:r>
          </a:p>
        </p:txBody>
      </p:sp>
      <p:cxnSp>
        <p:nvCxnSpPr>
          <p:cNvPr id="48" name="Straight Arrow Connector 47">
            <a:extLst>
              <a:ext uri="{FF2B5EF4-FFF2-40B4-BE49-F238E27FC236}">
                <a16:creationId xmlns:a16="http://schemas.microsoft.com/office/drawing/2014/main" id="{248F50D4-F3E2-8D96-AC2A-BB155F71245D}"/>
              </a:ext>
            </a:extLst>
          </p:cNvPr>
          <p:cNvCxnSpPr>
            <a:stCxn id="47" idx="3"/>
          </p:cNvCxnSpPr>
          <p:nvPr/>
        </p:nvCxnSpPr>
        <p:spPr>
          <a:xfrm flipV="1">
            <a:off x="7484225" y="5701887"/>
            <a:ext cx="575559" cy="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044527E6-B0BD-78CC-9B2D-68EB05B73CCF}"/>
              </a:ext>
            </a:extLst>
          </p:cNvPr>
          <p:cNvPicPr>
            <a:picLocks noChangeAspect="1"/>
          </p:cNvPicPr>
          <p:nvPr/>
        </p:nvPicPr>
        <p:blipFill>
          <a:blip r:embed="rId3"/>
          <a:stretch>
            <a:fillRect/>
          </a:stretch>
        </p:blipFill>
        <p:spPr>
          <a:xfrm>
            <a:off x="6965884" y="4865240"/>
            <a:ext cx="396602" cy="490795"/>
          </a:xfrm>
          <a:prstGeom prst="rect">
            <a:avLst/>
          </a:prstGeom>
        </p:spPr>
      </p:pic>
      <p:pic>
        <p:nvPicPr>
          <p:cNvPr id="57" name="Picture 56">
            <a:extLst>
              <a:ext uri="{FF2B5EF4-FFF2-40B4-BE49-F238E27FC236}">
                <a16:creationId xmlns:a16="http://schemas.microsoft.com/office/drawing/2014/main" id="{C1D1F48F-11D4-A09A-F33F-CEBBF4085F8E}"/>
              </a:ext>
            </a:extLst>
          </p:cNvPr>
          <p:cNvPicPr>
            <a:picLocks noChangeAspect="1"/>
          </p:cNvPicPr>
          <p:nvPr/>
        </p:nvPicPr>
        <p:blipFill>
          <a:blip r:embed="rId4"/>
          <a:stretch>
            <a:fillRect/>
          </a:stretch>
        </p:blipFill>
        <p:spPr>
          <a:xfrm>
            <a:off x="8181774" y="4884481"/>
            <a:ext cx="381053" cy="471554"/>
          </a:xfrm>
          <a:prstGeom prst="rect">
            <a:avLst/>
          </a:prstGeom>
        </p:spPr>
      </p:pic>
      <p:sp>
        <p:nvSpPr>
          <p:cNvPr id="59" name="Speech Bubble: Rectangle with Corners Rounded 58">
            <a:extLst>
              <a:ext uri="{FF2B5EF4-FFF2-40B4-BE49-F238E27FC236}">
                <a16:creationId xmlns:a16="http://schemas.microsoft.com/office/drawing/2014/main" id="{89B45470-1EED-C45D-426F-99CAC48E9FA4}"/>
              </a:ext>
            </a:extLst>
          </p:cNvPr>
          <p:cNvSpPr/>
          <p:nvPr/>
        </p:nvSpPr>
        <p:spPr>
          <a:xfrm>
            <a:off x="7068115" y="4060814"/>
            <a:ext cx="2846380" cy="421555"/>
          </a:xfrm>
          <a:prstGeom prst="wedgeRoundRectCallout">
            <a:avLst>
              <a:gd name="adj1" fmla="val 57507"/>
              <a:gd name="adj2" fmla="val -36537"/>
              <a:gd name="adj3" fmla="val 166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panose="020B0502040204020203" pitchFamily="34" charset="0"/>
                <a:cs typeface="Segoe UI" panose="020B0502040204020203" pitchFamily="34" charset="0"/>
              </a:rPr>
              <a:t>Found node to delete! Let’s do</a:t>
            </a:r>
          </a:p>
          <a:p>
            <a:pPr algn="ctr"/>
            <a:r>
              <a:rPr lang="en-US" sz="1150" b="1" dirty="0" err="1">
                <a:latin typeface="Lucida Console" panose="020B0609040504020204" pitchFamily="49" charset="0"/>
                <a:cs typeface="Segoe UI" panose="020B0502040204020203" pitchFamily="34" charset="0"/>
              </a:rPr>
              <a:t>curr</a:t>
            </a:r>
            <a:r>
              <a:rPr lang="en-US" sz="1150" b="1" dirty="0">
                <a:latin typeface="Lucida Console" panose="020B0609040504020204" pitchFamily="49" charset="0"/>
                <a:cs typeface="Segoe UI" panose="020B0502040204020203" pitchFamily="34" charset="0"/>
              </a:rPr>
              <a:t>-&gt;next = </a:t>
            </a:r>
            <a:r>
              <a:rPr lang="en-US" sz="1150" b="1" dirty="0" err="1">
                <a:latin typeface="Lucida Console" panose="020B0609040504020204" pitchFamily="49" charset="0"/>
                <a:cs typeface="Segoe UI" panose="020B0502040204020203" pitchFamily="34" charset="0"/>
              </a:rPr>
              <a:t>curr</a:t>
            </a:r>
            <a:r>
              <a:rPr lang="en-US" sz="1150" b="1" dirty="0">
                <a:latin typeface="Lucida Console" panose="020B0609040504020204" pitchFamily="49" charset="0"/>
                <a:cs typeface="Segoe UI" panose="020B0502040204020203" pitchFamily="34" charset="0"/>
              </a:rPr>
              <a:t>-&gt;next-&gt;next.</a:t>
            </a:r>
          </a:p>
        </p:txBody>
      </p:sp>
      <p:grpSp>
        <p:nvGrpSpPr>
          <p:cNvPr id="64" name="Group 63">
            <a:extLst>
              <a:ext uri="{FF2B5EF4-FFF2-40B4-BE49-F238E27FC236}">
                <a16:creationId xmlns:a16="http://schemas.microsoft.com/office/drawing/2014/main" id="{E1DD3EAE-906B-2C52-946F-C02EB2D60DD3}"/>
              </a:ext>
            </a:extLst>
          </p:cNvPr>
          <p:cNvGrpSpPr/>
          <p:nvPr/>
        </p:nvGrpSpPr>
        <p:grpSpPr>
          <a:xfrm>
            <a:off x="5497975" y="481069"/>
            <a:ext cx="5892788" cy="1247201"/>
            <a:chOff x="5497975" y="481069"/>
            <a:chExt cx="5892788" cy="1247201"/>
          </a:xfrm>
        </p:grpSpPr>
        <p:sp>
          <p:nvSpPr>
            <p:cNvPr id="61" name="TextBox 60">
              <a:extLst>
                <a:ext uri="{FF2B5EF4-FFF2-40B4-BE49-F238E27FC236}">
                  <a16:creationId xmlns:a16="http://schemas.microsoft.com/office/drawing/2014/main" id="{9DE928B6-6A40-3CEB-6299-AE4EBB38E0AF}"/>
                </a:ext>
              </a:extLst>
            </p:cNvPr>
            <p:cNvSpPr txBox="1"/>
            <p:nvPr/>
          </p:nvSpPr>
          <p:spPr>
            <a:xfrm>
              <a:off x="7964662" y="481069"/>
              <a:ext cx="3426101" cy="1247201"/>
            </a:xfrm>
            <a:prstGeom prst="rect">
              <a:avLst/>
            </a:prstGeom>
            <a:solidFill>
              <a:schemeClr val="bg1">
                <a:lumMod val="95000"/>
              </a:schemeClr>
            </a:solidFill>
          </p:spPr>
          <p:txBody>
            <a:bodyPr wrap="square">
              <a:spAutoFit/>
            </a:bodyPr>
            <a:lstStyle/>
            <a:p>
              <a:pPr>
                <a:lnSpc>
                  <a:spcPts val="1800"/>
                </a:lnSpc>
              </a:pP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val</a:t>
              </a:r>
              <a:r>
                <a:rPr lang="en-US" dirty="0">
                  <a:latin typeface="Lucida Console" panose="020B0609040504020204" pitchFamily="49" charset="0"/>
                </a:rPr>
                <a:t>;</a:t>
              </a:r>
            </a:p>
            <a:p>
              <a:pPr>
                <a:lnSpc>
                  <a:spcPts val="1800"/>
                </a:lnSpc>
              </a:pPr>
              <a:r>
                <a:rPr lang="en-US" dirty="0">
                  <a:latin typeface="Lucida Console" panose="020B0609040504020204" pitchFamily="49" charset="0"/>
                </a:rPr>
                <a:t>   </a:t>
              </a:r>
              <a:r>
                <a:rPr lang="en-US" dirty="0">
                  <a:solidFill>
                    <a:schemeClr val="accent1"/>
                  </a:solidFill>
                  <a:latin typeface="Lucida Console" panose="020B0609040504020204" pitchFamily="49" charset="0"/>
                </a:rPr>
                <a:t>struct</a:t>
              </a:r>
              <a:r>
                <a:rPr lang="en-US" dirty="0">
                  <a:latin typeface="Lucida Console" panose="020B0609040504020204" pitchFamily="49" charset="0"/>
                </a:rPr>
                <a:t> node* next;</a:t>
              </a:r>
            </a:p>
            <a:p>
              <a:pPr>
                <a:lnSpc>
                  <a:spcPts val="1800"/>
                </a:lnSpc>
              </a:pPr>
              <a:r>
                <a:rPr lang="en-US" dirty="0">
                  <a:latin typeface="Lucida Console" panose="020B0609040504020204" pitchFamily="49" charset="0"/>
                </a:rPr>
                <a:t>   std::mutex m;</a:t>
              </a:r>
            </a:p>
            <a:p>
              <a:pPr>
                <a:lnSpc>
                  <a:spcPts val="1800"/>
                </a:lnSpc>
              </a:pPr>
              <a:r>
                <a:rPr lang="en-US" dirty="0">
                  <a:latin typeface="Lucida Console" panose="020B0609040504020204" pitchFamily="49" charset="0"/>
                </a:rPr>
                <a:t>} node;</a:t>
              </a:r>
            </a:p>
          </p:txBody>
        </p:sp>
        <p:cxnSp>
          <p:nvCxnSpPr>
            <p:cNvPr id="63" name="Straight Arrow Connector 62">
              <a:extLst>
                <a:ext uri="{FF2B5EF4-FFF2-40B4-BE49-F238E27FC236}">
                  <a16:creationId xmlns:a16="http://schemas.microsoft.com/office/drawing/2014/main" id="{9E29BDD9-872A-A5C7-466A-1FC30AD94F24}"/>
                </a:ext>
              </a:extLst>
            </p:cNvPr>
            <p:cNvCxnSpPr/>
            <p:nvPr/>
          </p:nvCxnSpPr>
          <p:spPr>
            <a:xfrm>
              <a:off x="5497975" y="1307939"/>
              <a:ext cx="288184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5" name="Speech Bubble: Rectangle with Corners Rounded 64">
            <a:extLst>
              <a:ext uri="{FF2B5EF4-FFF2-40B4-BE49-F238E27FC236}">
                <a16:creationId xmlns:a16="http://schemas.microsoft.com/office/drawing/2014/main" id="{37D64787-27F2-C191-EA3E-E6B13A6A16C1}"/>
              </a:ext>
            </a:extLst>
          </p:cNvPr>
          <p:cNvSpPr/>
          <p:nvPr/>
        </p:nvSpPr>
        <p:spPr>
          <a:xfrm>
            <a:off x="1954791" y="4060814"/>
            <a:ext cx="2846380" cy="421555"/>
          </a:xfrm>
          <a:prstGeom prst="wedgeRoundRectCallout">
            <a:avLst>
              <a:gd name="adj1" fmla="val 57507"/>
              <a:gd name="adj2" fmla="val -36537"/>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Found node to delete! Let’s do</a:t>
            </a:r>
          </a:p>
          <a:p>
            <a:pPr algn="ctr"/>
            <a:r>
              <a:rPr lang="en-US" sz="1150" b="1" dirty="0" err="1">
                <a:solidFill>
                  <a:schemeClr val="tx1"/>
                </a:solidFill>
                <a:latin typeface="Lucida Console" panose="020B0609040504020204" pitchFamily="49" charset="0"/>
                <a:cs typeface="Segoe UI" panose="020B0502040204020203" pitchFamily="34" charset="0"/>
              </a:rPr>
              <a:t>curr</a:t>
            </a:r>
            <a:r>
              <a:rPr lang="en-US" sz="1150" b="1" dirty="0">
                <a:solidFill>
                  <a:schemeClr val="tx1"/>
                </a:solidFill>
                <a:latin typeface="Lucida Console" panose="020B0609040504020204" pitchFamily="49" charset="0"/>
                <a:cs typeface="Segoe UI" panose="020B0502040204020203" pitchFamily="34" charset="0"/>
              </a:rPr>
              <a:t>-&gt;next = </a:t>
            </a:r>
            <a:r>
              <a:rPr lang="en-US" sz="1150" b="1" dirty="0" err="1">
                <a:solidFill>
                  <a:schemeClr val="tx1"/>
                </a:solidFill>
                <a:latin typeface="Lucida Console" panose="020B0609040504020204" pitchFamily="49" charset="0"/>
                <a:cs typeface="Segoe UI" panose="020B0502040204020203" pitchFamily="34" charset="0"/>
              </a:rPr>
              <a:t>curr</a:t>
            </a:r>
            <a:r>
              <a:rPr lang="en-US" sz="1150" b="1" dirty="0">
                <a:solidFill>
                  <a:schemeClr val="tx1"/>
                </a:solidFill>
                <a:latin typeface="Lucida Console" panose="020B0609040504020204" pitchFamily="49" charset="0"/>
                <a:cs typeface="Segoe UI" panose="020B0502040204020203" pitchFamily="34" charset="0"/>
              </a:rPr>
              <a:t>-&gt;next-&gt;next.</a:t>
            </a:r>
          </a:p>
        </p:txBody>
      </p:sp>
      <p:cxnSp>
        <p:nvCxnSpPr>
          <p:cNvPr id="31" name="Connector: Elbow 30">
            <a:extLst>
              <a:ext uri="{FF2B5EF4-FFF2-40B4-BE49-F238E27FC236}">
                <a16:creationId xmlns:a16="http://schemas.microsoft.com/office/drawing/2014/main" id="{8D8D01AA-DE69-D76A-0D3C-1C1DE0AE98A1}"/>
              </a:ext>
            </a:extLst>
          </p:cNvPr>
          <p:cNvCxnSpPr>
            <a:cxnSpLocks/>
            <a:stCxn id="4" idx="3"/>
            <a:endCxn id="10" idx="0"/>
          </p:cNvCxnSpPr>
          <p:nvPr/>
        </p:nvCxnSpPr>
        <p:spPr>
          <a:xfrm flipV="1">
            <a:off x="8699864" y="5415425"/>
            <a:ext cx="2111238" cy="280854"/>
          </a:xfrm>
          <a:prstGeom prst="bentConnector4">
            <a:avLst>
              <a:gd name="adj1" fmla="val 9484"/>
              <a:gd name="adj2" fmla="val 251579"/>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0A0A5476-9747-9515-48BD-629F7AC3A865}"/>
              </a:ext>
            </a:extLst>
          </p:cNvPr>
          <p:cNvCxnSpPr>
            <a:cxnSpLocks/>
            <a:stCxn id="47" idx="2"/>
            <a:endCxn id="8" idx="2"/>
          </p:cNvCxnSpPr>
          <p:nvPr/>
        </p:nvCxnSpPr>
        <p:spPr>
          <a:xfrm rot="5400000" flipH="1" flipV="1">
            <a:off x="8377019" y="4764295"/>
            <a:ext cx="5610" cy="2431278"/>
          </a:xfrm>
          <a:prstGeom prst="bentConnector3">
            <a:avLst>
              <a:gd name="adj1" fmla="val -4074866"/>
            </a:avLst>
          </a:prstGeom>
          <a:ln w="381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Speech Bubble: Rectangle with Corners Rounded 5">
            <a:extLst>
              <a:ext uri="{FF2B5EF4-FFF2-40B4-BE49-F238E27FC236}">
                <a16:creationId xmlns:a16="http://schemas.microsoft.com/office/drawing/2014/main" id="{46C1B3C5-FFD9-DC7D-67A2-0D8934A11E65}"/>
              </a:ext>
            </a:extLst>
          </p:cNvPr>
          <p:cNvSpPr/>
          <p:nvPr/>
        </p:nvSpPr>
        <p:spPr>
          <a:xfrm>
            <a:off x="1954791" y="4482369"/>
            <a:ext cx="2846380" cy="421555"/>
          </a:xfrm>
          <a:prstGeom prst="wedgeRoundRectCallout">
            <a:avLst>
              <a:gd name="adj1" fmla="val 55474"/>
              <a:gd name="adj2" fmla="val -50266"/>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Deallocate the memory for the deleted node!</a:t>
            </a:r>
            <a:endParaRPr lang="en-US" sz="1150" b="1" dirty="0">
              <a:solidFill>
                <a:schemeClr val="tx1"/>
              </a:solidFill>
              <a:latin typeface="Lucida Console" panose="020B0609040504020204" pitchFamily="49" charset="0"/>
              <a:cs typeface="Segoe UI" panose="020B0502040204020203" pitchFamily="34" charset="0"/>
            </a:endParaRPr>
          </a:p>
        </p:txBody>
      </p:sp>
      <p:sp>
        <p:nvSpPr>
          <p:cNvPr id="9" name="Speech Bubble: Rectangle with Corners Rounded 8">
            <a:extLst>
              <a:ext uri="{FF2B5EF4-FFF2-40B4-BE49-F238E27FC236}">
                <a16:creationId xmlns:a16="http://schemas.microsoft.com/office/drawing/2014/main" id="{6F5E0D7D-5811-7CEA-E4B5-A96897897613}"/>
              </a:ext>
            </a:extLst>
          </p:cNvPr>
          <p:cNvSpPr/>
          <p:nvPr/>
        </p:nvSpPr>
        <p:spPr>
          <a:xfrm>
            <a:off x="7068115" y="4475042"/>
            <a:ext cx="2846380" cy="421555"/>
          </a:xfrm>
          <a:prstGeom prst="wedgeRoundRectCallout">
            <a:avLst>
              <a:gd name="adj1" fmla="val 59134"/>
              <a:gd name="adj2" fmla="val -50266"/>
              <a:gd name="adj3" fmla="val 166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Deallocate the memory for the deleted node!</a:t>
            </a:r>
            <a:endParaRPr lang="en-US" sz="1150" b="1" dirty="0">
              <a:solidFill>
                <a:schemeClr val="bg1"/>
              </a:solidFill>
              <a:latin typeface="Lucida Console" panose="020B0609040504020204" pitchFamily="49" charset="0"/>
              <a:cs typeface="Segoe UI" panose="020B0502040204020203" pitchFamily="34" charset="0"/>
            </a:endParaRPr>
          </a:p>
        </p:txBody>
      </p:sp>
      <p:pic>
        <p:nvPicPr>
          <p:cNvPr id="22" name="Picture 21">
            <a:extLst>
              <a:ext uri="{FF2B5EF4-FFF2-40B4-BE49-F238E27FC236}">
                <a16:creationId xmlns:a16="http://schemas.microsoft.com/office/drawing/2014/main" id="{8AAACB10-C7FE-9AC9-BA87-E7B136F170B5}"/>
              </a:ext>
            </a:extLst>
          </p:cNvPr>
          <p:cNvPicPr>
            <a:picLocks noChangeAspect="1"/>
          </p:cNvPicPr>
          <p:nvPr/>
        </p:nvPicPr>
        <p:blipFill rotWithShape="1">
          <a:blip r:embed="rId5">
            <a:extLst>
              <a:ext uri="{28A0092B-C50C-407E-A947-70E740481C1C}">
                <a14:useLocalDpi xmlns:a14="http://schemas.microsoft.com/office/drawing/2010/main" val="0"/>
              </a:ext>
            </a:extLst>
          </a:blip>
          <a:srcRect b="21830"/>
          <a:stretch/>
        </p:blipFill>
        <p:spPr>
          <a:xfrm>
            <a:off x="2194899" y="4968925"/>
            <a:ext cx="2416612" cy="1889075"/>
          </a:xfrm>
          <a:prstGeom prst="rect">
            <a:avLst/>
          </a:prstGeom>
        </p:spPr>
      </p:pic>
    </p:spTree>
    <p:extLst>
      <p:ext uri="{BB962C8B-B14F-4D97-AF65-F5344CB8AC3E}">
        <p14:creationId xmlns:p14="http://schemas.microsoft.com/office/powerpoint/2010/main" val="31333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xit" presetSubtype="0" fill="hold" nodeType="withEffect">
                                  <p:stCondLst>
                                    <p:cond delay="0"/>
                                  </p:stCondLst>
                                  <p:childTnLst>
                                    <p:animEffect transition="out" filter="fade">
                                      <p:cBhvr>
                                        <p:cTn id="6" dur="2000"/>
                                        <p:tgtEl>
                                          <p:spTgt spid="48"/>
                                        </p:tgtEl>
                                      </p:cBhvr>
                                    </p:animEffect>
                                    <p:anim calcmode="lin" valueType="num">
                                      <p:cBhvr>
                                        <p:cTn id="7" dur="2000"/>
                                        <p:tgtEl>
                                          <p:spTgt spid="48"/>
                                        </p:tgtEl>
                                        <p:attrNameLst>
                                          <p:attrName>style.rotation</p:attrName>
                                        </p:attrNameLst>
                                      </p:cBhvr>
                                      <p:tavLst>
                                        <p:tav tm="0">
                                          <p:val>
                                            <p:fltVal val="0"/>
                                          </p:val>
                                        </p:tav>
                                        <p:tav tm="100000">
                                          <p:val>
                                            <p:fltVal val="720"/>
                                          </p:val>
                                        </p:tav>
                                      </p:tavLst>
                                    </p:anim>
                                    <p:anim calcmode="lin" valueType="num">
                                      <p:cBhvr>
                                        <p:cTn id="8" dur="2000"/>
                                        <p:tgtEl>
                                          <p:spTgt spid="48"/>
                                        </p:tgtEl>
                                        <p:attrNameLst>
                                          <p:attrName>ppt_h</p:attrName>
                                        </p:attrNameLst>
                                      </p:cBhvr>
                                      <p:tavLst>
                                        <p:tav tm="0">
                                          <p:val>
                                            <p:strVal val="ppt_h"/>
                                          </p:val>
                                        </p:tav>
                                        <p:tav tm="100000">
                                          <p:val>
                                            <p:fltVal val="0"/>
                                          </p:val>
                                        </p:tav>
                                      </p:tavLst>
                                    </p:anim>
                                    <p:anim calcmode="lin" valueType="num">
                                      <p:cBhvr>
                                        <p:cTn id="9" dur="2000"/>
                                        <p:tgtEl>
                                          <p:spTgt spid="48"/>
                                        </p:tgtEl>
                                        <p:attrNameLst>
                                          <p:attrName>ppt_w</p:attrName>
                                        </p:attrNameLst>
                                      </p:cBhvr>
                                      <p:tavLst>
                                        <p:tav tm="0">
                                          <p:val>
                                            <p:strVal val="ppt_w"/>
                                          </p:val>
                                        </p:tav>
                                        <p:tav tm="100000">
                                          <p:val>
                                            <p:fltVal val="0"/>
                                          </p:val>
                                        </p:tav>
                                      </p:tavLst>
                                    </p:anim>
                                    <p:set>
                                      <p:cBhvr>
                                        <p:cTn id="10" dur="1" fill="hold">
                                          <p:stCondLst>
                                            <p:cond delay="1999"/>
                                          </p:stCondLst>
                                        </p:cTn>
                                        <p:tgtEl>
                                          <p:spTgt spid="4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44"/>
                                        </p:tgtEl>
                                        <p:attrNameLst>
                                          <p:attrName>r</p:attrName>
                                        </p:attrNameLst>
                                      </p:cBhvr>
                                    </p:animRot>
                                    <p:animRot by="-240000">
                                      <p:cBhvr>
                                        <p:cTn id="16" dur="200" fill="hold">
                                          <p:stCondLst>
                                            <p:cond delay="200"/>
                                          </p:stCondLst>
                                        </p:cTn>
                                        <p:tgtEl>
                                          <p:spTgt spid="44"/>
                                        </p:tgtEl>
                                        <p:attrNameLst>
                                          <p:attrName>r</p:attrName>
                                        </p:attrNameLst>
                                      </p:cBhvr>
                                    </p:animRot>
                                    <p:animRot by="240000">
                                      <p:cBhvr>
                                        <p:cTn id="17" dur="200" fill="hold">
                                          <p:stCondLst>
                                            <p:cond delay="400"/>
                                          </p:stCondLst>
                                        </p:cTn>
                                        <p:tgtEl>
                                          <p:spTgt spid="44"/>
                                        </p:tgtEl>
                                        <p:attrNameLst>
                                          <p:attrName>r</p:attrName>
                                        </p:attrNameLst>
                                      </p:cBhvr>
                                    </p:animRot>
                                    <p:animRot by="-240000">
                                      <p:cBhvr>
                                        <p:cTn id="18" dur="200" fill="hold">
                                          <p:stCondLst>
                                            <p:cond delay="600"/>
                                          </p:stCondLst>
                                        </p:cTn>
                                        <p:tgtEl>
                                          <p:spTgt spid="44"/>
                                        </p:tgtEl>
                                        <p:attrNameLst>
                                          <p:attrName>r</p:attrName>
                                        </p:attrNameLst>
                                      </p:cBhvr>
                                    </p:animRot>
                                    <p:animRot by="120000">
                                      <p:cBhvr>
                                        <p:cTn id="19" dur="200" fill="hold">
                                          <p:stCondLst>
                                            <p:cond delay="800"/>
                                          </p:stCondLst>
                                        </p:cTn>
                                        <p:tgtEl>
                                          <p:spTgt spid="4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2" presetClass="emph" presetSubtype="0" fill="hold" grpId="1" nodeType="withEffect">
                                  <p:stCondLst>
                                    <p:cond delay="0"/>
                                  </p:st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4"/>
                                        </p:tgtEl>
                                        <p:attrNameLst>
                                          <p:attrName>style.color</p:attrName>
                                        </p:attrNameLst>
                                      </p:cBhvr>
                                      <p:to>
                                        <a:schemeClr val="bg2"/>
                                      </p:to>
                                    </p:animClr>
                                    <p:animClr clrSpc="rgb" dir="cw">
                                      <p:cBhvr>
                                        <p:cTn id="35" dur="500" fill="hold"/>
                                        <p:tgtEl>
                                          <p:spTgt spid="4"/>
                                        </p:tgtEl>
                                        <p:attrNameLst>
                                          <p:attrName>fillcolor</p:attrName>
                                        </p:attrNameLst>
                                      </p:cBhvr>
                                      <p:to>
                                        <a:schemeClr val="bg2"/>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59"/>
                                        </p:tgtEl>
                                        <p:attrNameLst>
                                          <p:attrName>r</p:attrName>
                                        </p:attrNameLst>
                                      </p:cBhvr>
                                    </p:animRot>
                                    <p:animRot by="-240000">
                                      <p:cBhvr>
                                        <p:cTn id="42" dur="200" fill="hold">
                                          <p:stCondLst>
                                            <p:cond delay="200"/>
                                          </p:stCondLst>
                                        </p:cTn>
                                        <p:tgtEl>
                                          <p:spTgt spid="59"/>
                                        </p:tgtEl>
                                        <p:attrNameLst>
                                          <p:attrName>r</p:attrName>
                                        </p:attrNameLst>
                                      </p:cBhvr>
                                    </p:animRot>
                                    <p:animRot by="240000">
                                      <p:cBhvr>
                                        <p:cTn id="43" dur="200" fill="hold">
                                          <p:stCondLst>
                                            <p:cond delay="400"/>
                                          </p:stCondLst>
                                        </p:cTn>
                                        <p:tgtEl>
                                          <p:spTgt spid="59"/>
                                        </p:tgtEl>
                                        <p:attrNameLst>
                                          <p:attrName>r</p:attrName>
                                        </p:attrNameLst>
                                      </p:cBhvr>
                                    </p:animRot>
                                    <p:animRot by="-240000">
                                      <p:cBhvr>
                                        <p:cTn id="44" dur="200" fill="hold">
                                          <p:stCondLst>
                                            <p:cond delay="600"/>
                                          </p:stCondLst>
                                        </p:cTn>
                                        <p:tgtEl>
                                          <p:spTgt spid="59"/>
                                        </p:tgtEl>
                                        <p:attrNameLst>
                                          <p:attrName>r</p:attrName>
                                        </p:attrNameLst>
                                      </p:cBhvr>
                                    </p:animRot>
                                    <p:animRot by="120000">
                                      <p:cBhvr>
                                        <p:cTn id="45" dur="200" fill="hold">
                                          <p:stCondLst>
                                            <p:cond delay="800"/>
                                          </p:stCondLst>
                                        </p:cTn>
                                        <p:tgtEl>
                                          <p:spTgt spid="59"/>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5" presetClass="exit" presetSubtype="0" fill="hold" nodeType="clickEffect">
                                  <p:stCondLst>
                                    <p:cond delay="0"/>
                                  </p:stCondLst>
                                  <p:childTnLst>
                                    <p:animEffect transition="out" filter="fade">
                                      <p:cBhvr>
                                        <p:cTn id="49" dur="2000"/>
                                        <p:tgtEl>
                                          <p:spTgt spid="14"/>
                                        </p:tgtEl>
                                      </p:cBhvr>
                                    </p:animEffect>
                                    <p:anim calcmode="lin" valueType="num">
                                      <p:cBhvr>
                                        <p:cTn id="50" dur="2000"/>
                                        <p:tgtEl>
                                          <p:spTgt spid="14"/>
                                        </p:tgtEl>
                                        <p:attrNameLst>
                                          <p:attrName>style.rotation</p:attrName>
                                        </p:attrNameLst>
                                      </p:cBhvr>
                                      <p:tavLst>
                                        <p:tav tm="0">
                                          <p:val>
                                            <p:fltVal val="0"/>
                                          </p:val>
                                        </p:tav>
                                        <p:tav tm="100000">
                                          <p:val>
                                            <p:fltVal val="720"/>
                                          </p:val>
                                        </p:tav>
                                      </p:tavLst>
                                    </p:anim>
                                    <p:anim calcmode="lin" valueType="num">
                                      <p:cBhvr>
                                        <p:cTn id="51" dur="2000"/>
                                        <p:tgtEl>
                                          <p:spTgt spid="14"/>
                                        </p:tgtEl>
                                        <p:attrNameLst>
                                          <p:attrName>ppt_h</p:attrName>
                                        </p:attrNameLst>
                                      </p:cBhvr>
                                      <p:tavLst>
                                        <p:tav tm="0">
                                          <p:val>
                                            <p:strVal val="ppt_h"/>
                                          </p:val>
                                        </p:tav>
                                        <p:tav tm="100000">
                                          <p:val>
                                            <p:fltVal val="0"/>
                                          </p:val>
                                        </p:tav>
                                      </p:tavLst>
                                    </p:anim>
                                    <p:anim calcmode="lin" valueType="num">
                                      <p:cBhvr>
                                        <p:cTn id="52" dur="2000"/>
                                        <p:tgtEl>
                                          <p:spTgt spid="14"/>
                                        </p:tgtEl>
                                        <p:attrNameLst>
                                          <p:attrName>ppt_w</p:attrName>
                                        </p:attrNameLst>
                                      </p:cBhvr>
                                      <p:tavLst>
                                        <p:tav tm="0">
                                          <p:val>
                                            <p:strVal val="ppt_w"/>
                                          </p:val>
                                        </p:tav>
                                        <p:tav tm="100000">
                                          <p:val>
                                            <p:fltVal val="0"/>
                                          </p:val>
                                        </p:tav>
                                      </p:tavLst>
                                    </p:anim>
                                    <p:set>
                                      <p:cBhvr>
                                        <p:cTn id="53" dur="1" fill="hold">
                                          <p:stCondLst>
                                            <p:cond delay="1999"/>
                                          </p:stCondLst>
                                        </p:cTn>
                                        <p:tgtEl>
                                          <p:spTgt spid="14"/>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32" presetClass="emph" presetSubtype="0" fill="hold" nodeType="withEffect">
                                  <p:stCondLst>
                                    <p:cond delay="0"/>
                                  </p:stCondLst>
                                  <p:childTnLst>
                                    <p:animRot by="120000">
                                      <p:cBhvr>
                                        <p:cTn id="58" dur="100" fill="hold">
                                          <p:stCondLst>
                                            <p:cond delay="0"/>
                                          </p:stCondLst>
                                        </p:cTn>
                                        <p:tgtEl>
                                          <p:spTgt spid="31"/>
                                        </p:tgtEl>
                                        <p:attrNameLst>
                                          <p:attrName>r</p:attrName>
                                        </p:attrNameLst>
                                      </p:cBhvr>
                                    </p:animRot>
                                    <p:animRot by="-240000">
                                      <p:cBhvr>
                                        <p:cTn id="59" dur="200" fill="hold">
                                          <p:stCondLst>
                                            <p:cond delay="200"/>
                                          </p:stCondLst>
                                        </p:cTn>
                                        <p:tgtEl>
                                          <p:spTgt spid="31"/>
                                        </p:tgtEl>
                                        <p:attrNameLst>
                                          <p:attrName>r</p:attrName>
                                        </p:attrNameLst>
                                      </p:cBhvr>
                                    </p:animRot>
                                    <p:animRot by="240000">
                                      <p:cBhvr>
                                        <p:cTn id="60" dur="200" fill="hold">
                                          <p:stCondLst>
                                            <p:cond delay="400"/>
                                          </p:stCondLst>
                                        </p:cTn>
                                        <p:tgtEl>
                                          <p:spTgt spid="31"/>
                                        </p:tgtEl>
                                        <p:attrNameLst>
                                          <p:attrName>r</p:attrName>
                                        </p:attrNameLst>
                                      </p:cBhvr>
                                    </p:animRot>
                                    <p:animRot by="-240000">
                                      <p:cBhvr>
                                        <p:cTn id="61" dur="200" fill="hold">
                                          <p:stCondLst>
                                            <p:cond delay="600"/>
                                          </p:stCondLst>
                                        </p:cTn>
                                        <p:tgtEl>
                                          <p:spTgt spid="31"/>
                                        </p:tgtEl>
                                        <p:attrNameLst>
                                          <p:attrName>r</p:attrName>
                                        </p:attrNameLst>
                                      </p:cBhvr>
                                    </p:animRot>
                                    <p:animRot by="120000">
                                      <p:cBhvr>
                                        <p:cTn id="62" dur="200" fill="hold">
                                          <p:stCondLst>
                                            <p:cond delay="800"/>
                                          </p:stCondLst>
                                        </p:cTn>
                                        <p:tgtEl>
                                          <p:spTgt spid="31"/>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par>
                                <p:cTn id="68" presetID="32" presetClass="emph" presetSubtype="0" fill="hold" grpId="1" nodeType="withEffect">
                                  <p:stCondLst>
                                    <p:cond delay="0"/>
                                  </p:stCondLst>
                                  <p:childTnLst>
                                    <p:animRot by="120000">
                                      <p:cBhvr>
                                        <p:cTn id="69" dur="100" fill="hold">
                                          <p:stCondLst>
                                            <p:cond delay="0"/>
                                          </p:stCondLst>
                                        </p:cTn>
                                        <p:tgtEl>
                                          <p:spTgt spid="9"/>
                                        </p:tgtEl>
                                        <p:attrNameLst>
                                          <p:attrName>r</p:attrName>
                                        </p:attrNameLst>
                                      </p:cBhvr>
                                    </p:animRot>
                                    <p:animRot by="-240000">
                                      <p:cBhvr>
                                        <p:cTn id="70" dur="200" fill="hold">
                                          <p:stCondLst>
                                            <p:cond delay="200"/>
                                          </p:stCondLst>
                                        </p:cTn>
                                        <p:tgtEl>
                                          <p:spTgt spid="9"/>
                                        </p:tgtEl>
                                        <p:attrNameLst>
                                          <p:attrName>r</p:attrName>
                                        </p:attrNameLst>
                                      </p:cBhvr>
                                    </p:animRot>
                                    <p:animRot by="240000">
                                      <p:cBhvr>
                                        <p:cTn id="71" dur="200" fill="hold">
                                          <p:stCondLst>
                                            <p:cond delay="400"/>
                                          </p:stCondLst>
                                        </p:cTn>
                                        <p:tgtEl>
                                          <p:spTgt spid="9"/>
                                        </p:tgtEl>
                                        <p:attrNameLst>
                                          <p:attrName>r</p:attrName>
                                        </p:attrNameLst>
                                      </p:cBhvr>
                                    </p:animRot>
                                    <p:animRot by="-240000">
                                      <p:cBhvr>
                                        <p:cTn id="72" dur="200" fill="hold">
                                          <p:stCondLst>
                                            <p:cond delay="600"/>
                                          </p:stCondLst>
                                        </p:cTn>
                                        <p:tgtEl>
                                          <p:spTgt spid="9"/>
                                        </p:tgtEl>
                                        <p:attrNameLst>
                                          <p:attrName>r</p:attrName>
                                        </p:attrNameLst>
                                      </p:cBhvr>
                                    </p:animRot>
                                    <p:animRot by="120000">
                                      <p:cBhvr>
                                        <p:cTn id="73" dur="200" fill="hold">
                                          <p:stCondLst>
                                            <p:cond delay="800"/>
                                          </p:stCondLst>
                                        </p:cTn>
                                        <p:tgtEl>
                                          <p:spTgt spid="9"/>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9" presetClass="emph" presetSubtype="0" fill="hold" grpId="0" nodeType="clickEffect">
                                  <p:stCondLst>
                                    <p:cond delay="0"/>
                                  </p:stCondLst>
                                  <p:childTnLst>
                                    <p:animClr clrSpc="rgb" dir="cw">
                                      <p:cBhvr override="childStyle">
                                        <p:cTn id="77" dur="500" fill="hold"/>
                                        <p:tgtEl>
                                          <p:spTgt spid="8"/>
                                        </p:tgtEl>
                                        <p:attrNameLst>
                                          <p:attrName>style.color</p:attrName>
                                        </p:attrNameLst>
                                      </p:cBhvr>
                                      <p:to>
                                        <a:schemeClr val="bg2"/>
                                      </p:to>
                                    </p:animClr>
                                    <p:animClr clrSpc="rgb" dir="cw">
                                      <p:cBhvr>
                                        <p:cTn id="78" dur="500" fill="hold"/>
                                        <p:tgtEl>
                                          <p:spTgt spid="8"/>
                                        </p:tgtEl>
                                        <p:attrNameLst>
                                          <p:attrName>fillcolor</p:attrName>
                                        </p:attrNameLst>
                                      </p:cBhvr>
                                      <p:to>
                                        <a:schemeClr val="bg2"/>
                                      </p:to>
                                    </p:animClr>
                                    <p:set>
                                      <p:cBhvr>
                                        <p:cTn id="79" dur="500" fill="hold"/>
                                        <p:tgtEl>
                                          <p:spTgt spid="8"/>
                                        </p:tgtEl>
                                        <p:attrNameLst>
                                          <p:attrName>fill.type</p:attrName>
                                        </p:attrNameLst>
                                      </p:cBhvr>
                                      <p:to>
                                        <p:strVal val="solid"/>
                                      </p:to>
                                    </p:set>
                                    <p:set>
                                      <p:cBhvr>
                                        <p:cTn id="80" dur="500" fill="hold"/>
                                        <p:tgtEl>
                                          <p:spTgt spid="8"/>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9" grpId="0" animBg="1"/>
      <p:bldP spid="6" grpId="0" animBg="1"/>
      <p:bldP spid="6" grpId="1"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31213</TotalTime>
  <Words>4115</Words>
  <Application>Microsoft Office PowerPoint</Application>
  <PresentationFormat>Widescreen</PresentationFormat>
  <Paragraphs>488</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Bahnschrift</vt:lpstr>
      <vt:lpstr>Calibri</vt:lpstr>
      <vt:lpstr>Lucida Console</vt:lpstr>
      <vt:lpstr>Segoe UI</vt:lpstr>
      <vt:lpstr>Segoe UI Light</vt:lpstr>
      <vt:lpstr>Office Theme</vt:lpstr>
      <vt:lpstr>Synchronization, Part III</vt:lpstr>
      <vt:lpstr>Recap of the Last Lecture</vt:lpstr>
      <vt:lpstr>Recap of the Last Lecture</vt:lpstr>
      <vt:lpstr>Implementing a Mutex</vt:lpstr>
      <vt:lpstr>Locking Rules</vt:lpstr>
      <vt:lpstr>Locking Granularity</vt:lpstr>
      <vt:lpstr>Locking Granularity</vt:lpstr>
      <vt:lpstr>Locking Granularity</vt:lpstr>
      <vt:lpstr>Locking Granularity</vt:lpstr>
      <vt:lpstr>Locking Granularity</vt:lpstr>
      <vt:lpstr>Locking Granularity</vt:lpstr>
      <vt:lpstr>Deadlock</vt:lpstr>
      <vt:lpstr>What If I Can’t Order My Locks?</vt:lpstr>
      <vt:lpstr>The Producer/Consumer Pattern</vt:lpstr>
      <vt:lpstr>The Producer/Consumer Pattern</vt:lpstr>
      <vt:lpstr>The Producer/Consumer Pattern</vt:lpstr>
      <vt:lpstr>Four Strategies for Designing  Correct Multithreaded Programs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9125</cp:revision>
  <dcterms:created xsi:type="dcterms:W3CDTF">2017-01-17T01:11:39Z</dcterms:created>
  <dcterms:modified xsi:type="dcterms:W3CDTF">2023-11-30T01:57:50Z</dcterms:modified>
</cp:coreProperties>
</file>