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360" r:id="rId3"/>
    <p:sldId id="384" r:id="rId4"/>
    <p:sldId id="385" r:id="rId5"/>
    <p:sldId id="386" r:id="rId6"/>
    <p:sldId id="388" r:id="rId7"/>
    <p:sldId id="397" r:id="rId8"/>
    <p:sldId id="389" r:id="rId9"/>
    <p:sldId id="377" r:id="rId10"/>
    <p:sldId id="382" r:id="rId11"/>
    <p:sldId id="383" r:id="rId12"/>
    <p:sldId id="387" r:id="rId13"/>
    <p:sldId id="390" r:id="rId14"/>
    <p:sldId id="380" r:id="rId15"/>
    <p:sldId id="393" r:id="rId16"/>
    <p:sldId id="394" r:id="rId17"/>
    <p:sldId id="39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Mickens" initials="JM" lastIdx="1" clrIdx="0">
    <p:extLst>
      <p:ext uri="{19B8F6BF-5375-455C-9EA6-DF929625EA0E}">
        <p15:presenceInfo xmlns:p15="http://schemas.microsoft.com/office/powerpoint/2012/main" userId="0f46d2a3b302660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FF66"/>
    <a:srgbClr val="66FF99"/>
    <a:srgbClr val="99FF66"/>
    <a:srgbClr val="5BFFC8"/>
    <a:srgbClr val="FF66FF"/>
    <a:srgbClr val="C69C6C"/>
    <a:srgbClr val="FFFDCA"/>
    <a:srgbClr val="B7F0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881" autoAdjust="0"/>
  </p:normalViewPr>
  <p:slideViewPr>
    <p:cSldViewPr snapToGrid="0">
      <p:cViewPr varScale="1">
        <p:scale>
          <a:sx n="55" d="100"/>
          <a:sy n="55" d="100"/>
        </p:scale>
        <p:origin x="448" y="44"/>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195D4E-0080-48D8-8D56-50D2584104C6}" type="datetimeFigureOut">
              <a:rPr lang="en-US" smtClean="0"/>
              <a:t>11/29/2023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49842A-5CF9-4F0B-9230-CA0D438F5D42}" type="slidenum">
              <a:rPr lang="en-US" smtClean="0"/>
              <a:t>‹#›</a:t>
            </a:fld>
            <a:endParaRPr lang="en-US"/>
          </a:p>
        </p:txBody>
      </p:sp>
    </p:spTree>
    <p:extLst>
      <p:ext uri="{BB962C8B-B14F-4D97-AF65-F5344CB8AC3E}">
        <p14:creationId xmlns:p14="http://schemas.microsoft.com/office/powerpoint/2010/main" val="3565338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435F9-9C11-46D4-B977-888AB3BA3DAE}" type="slidenum">
              <a:rPr lang="en-US" smtClean="0"/>
              <a:t>1</a:t>
            </a:fld>
            <a:endParaRPr lang="en-US"/>
          </a:p>
        </p:txBody>
      </p:sp>
    </p:spTree>
    <p:extLst>
      <p:ext uri="{BB962C8B-B14F-4D97-AF65-F5344CB8AC3E}">
        <p14:creationId xmlns:p14="http://schemas.microsoft.com/office/powerpoint/2010/main" val="669952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sng" dirty="0"/>
              <a:t>Instruction suffix table</a:t>
            </a:r>
          </a:p>
          <a:p>
            <a:r>
              <a:rPr lang="en-US" b="0" dirty="0"/>
              <a:t>b: 8-bit operands (“</a:t>
            </a:r>
            <a:r>
              <a:rPr lang="en-US" b="0" i="1" u="sng" dirty="0"/>
              <a:t>b</a:t>
            </a:r>
            <a:r>
              <a:rPr lang="en-US" b="0" dirty="0"/>
              <a:t>ytes”)</a:t>
            </a:r>
          </a:p>
          <a:p>
            <a:r>
              <a:rPr lang="en-US" b="0" dirty="0"/>
              <a:t>w: 16-bit operands (“</a:t>
            </a:r>
            <a:r>
              <a:rPr lang="en-US" b="0" i="1" u="sng" dirty="0"/>
              <a:t>w</a:t>
            </a:r>
            <a:r>
              <a:rPr lang="en-US" b="0" dirty="0"/>
              <a:t>ords”)</a:t>
            </a:r>
          </a:p>
          <a:p>
            <a:r>
              <a:rPr lang="en-US" b="0" dirty="0"/>
              <a:t>l: 32-bit operands (“</a:t>
            </a:r>
            <a:r>
              <a:rPr lang="en-US" b="0" i="1" u="sng" dirty="0"/>
              <a:t>l</a:t>
            </a:r>
            <a:r>
              <a:rPr lang="en-US" b="0" dirty="0"/>
              <a:t>ong words”)</a:t>
            </a:r>
          </a:p>
          <a:p>
            <a:r>
              <a:rPr lang="en-US" b="0" dirty="0"/>
              <a:t>q: 64-bit operands (“</a:t>
            </a:r>
            <a:r>
              <a:rPr lang="en-US" b="0" i="1" u="sng" dirty="0"/>
              <a:t>q</a:t>
            </a:r>
            <a:r>
              <a:rPr lang="en-US" b="0" dirty="0"/>
              <a:t>uad words”)</a:t>
            </a:r>
          </a:p>
        </p:txBody>
      </p:sp>
      <p:sp>
        <p:nvSpPr>
          <p:cNvPr id="4" name="Slide Number Placeholder 3"/>
          <p:cNvSpPr>
            <a:spLocks noGrp="1"/>
          </p:cNvSpPr>
          <p:nvPr>
            <p:ph type="sldNum" sz="quarter" idx="5"/>
          </p:nvPr>
        </p:nvSpPr>
        <p:spPr/>
        <p:txBody>
          <a:bodyPr/>
          <a:lstStyle/>
          <a:p>
            <a:fld id="{2049842A-5CF9-4F0B-9230-CA0D438F5D42}" type="slidenum">
              <a:rPr lang="en-US" smtClean="0"/>
              <a:t>14</a:t>
            </a:fld>
            <a:endParaRPr lang="en-US"/>
          </a:p>
        </p:txBody>
      </p:sp>
    </p:spTree>
    <p:extLst>
      <p:ext uri="{BB962C8B-B14F-4D97-AF65-F5344CB8AC3E}">
        <p14:creationId xmlns:p14="http://schemas.microsoft.com/office/powerpoint/2010/main" val="1577885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49842A-5CF9-4F0B-9230-CA0D438F5D42}" type="slidenum">
              <a:rPr lang="en-US" smtClean="0"/>
              <a:t>15</a:t>
            </a:fld>
            <a:endParaRPr lang="en-US"/>
          </a:p>
        </p:txBody>
      </p:sp>
    </p:spTree>
    <p:extLst>
      <p:ext uri="{BB962C8B-B14F-4D97-AF65-F5344CB8AC3E}">
        <p14:creationId xmlns:p14="http://schemas.microsoft.com/office/powerpoint/2010/main" val="26705148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the `</a:t>
            </a:r>
            <a:r>
              <a:rPr lang="en-US" dirty="0" err="1"/>
              <a:t>xchg</a:t>
            </a:r>
            <a:r>
              <a:rPr lang="en-US" dirty="0"/>
              <a:t>` instruction always locks the memory bus, regardless of whether you preface it with the `lock` prefix. See https://c9x.me/x86/html/file_module_x86_id_328.html. Also note that the `</a:t>
            </a:r>
            <a:r>
              <a:rPr lang="en-US" dirty="0" err="1"/>
              <a:t>xchg</a:t>
            </a:r>
            <a:r>
              <a:rPr lang="en-US" dirty="0"/>
              <a:t>` instruction cannot take an immediate (i.e., constant) as an argument, only a register or memory location.]</a:t>
            </a:r>
          </a:p>
        </p:txBody>
      </p:sp>
      <p:sp>
        <p:nvSpPr>
          <p:cNvPr id="4" name="Slide Number Placeholder 3"/>
          <p:cNvSpPr>
            <a:spLocks noGrp="1"/>
          </p:cNvSpPr>
          <p:nvPr>
            <p:ph type="sldNum" sz="quarter" idx="5"/>
          </p:nvPr>
        </p:nvSpPr>
        <p:spPr/>
        <p:txBody>
          <a:bodyPr/>
          <a:lstStyle/>
          <a:p>
            <a:fld id="{2049842A-5CF9-4F0B-9230-CA0D438F5D42}" type="slidenum">
              <a:rPr lang="en-US" smtClean="0"/>
              <a:t>16</a:t>
            </a:fld>
            <a:endParaRPr lang="en-US"/>
          </a:p>
        </p:txBody>
      </p:sp>
    </p:spTree>
    <p:extLst>
      <p:ext uri="{BB962C8B-B14F-4D97-AF65-F5344CB8AC3E}">
        <p14:creationId xmlns:p14="http://schemas.microsoft.com/office/powerpoint/2010/main" val="14215834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Lock contention refers to the amount of interest in a lock at a particular time. A highly contended lock is one that a lot of threads are interested in. A lowly contended lock is one that few threads care about. If a lock is highly contended, then spin-waiting to acquire the lock will typically spin for a long time, wasting CPU cycles on useless spinning. So, if spinning for a short while doesn’t succeed, giving up the CPU via a yield and trying again when rescheduled will hopefully result in the lock being free now. If the lock is still not free, then sleeping for an even longer time will hopefully result in the lock being free when the thread next tries to acquire it.</a:t>
            </a:r>
          </a:p>
          <a:p>
            <a:endParaRPr lang="en-US" dirty="0"/>
          </a:p>
          <a:p>
            <a:r>
              <a:rPr lang="en-US" dirty="0"/>
              <a:t>[Note that C++ provides the runtime-level std::</a:t>
            </a:r>
            <a:r>
              <a:rPr lang="en-US" dirty="0" err="1"/>
              <a:t>this_thread</a:t>
            </a:r>
            <a:r>
              <a:rPr lang="en-US" dirty="0"/>
              <a:t>::yield() (which internally invokes a system call like </a:t>
            </a:r>
            <a:r>
              <a:rPr lang="en-US" dirty="0" err="1"/>
              <a:t>sched_yield</a:t>
            </a:r>
            <a:r>
              <a:rPr lang="en-US" dirty="0"/>
              <a:t>()) and std::</a:t>
            </a:r>
            <a:r>
              <a:rPr lang="en-US" dirty="0" err="1"/>
              <a:t>this_thread</a:t>
            </a:r>
            <a:r>
              <a:rPr lang="en-US" dirty="0"/>
              <a:t>::</a:t>
            </a:r>
            <a:r>
              <a:rPr lang="en-US" dirty="0" err="1"/>
              <a:t>sleep_for</a:t>
            </a:r>
            <a:r>
              <a:rPr lang="en-US" dirty="0"/>
              <a:t>() (which internally invokes a system call like </a:t>
            </a:r>
            <a:r>
              <a:rPr lang="en-US" dirty="0" err="1"/>
              <a:t>nanosleep</a:t>
            </a:r>
            <a:r>
              <a:rPr lang="en-US" dirty="0"/>
              <a:t>().]</a:t>
            </a:r>
          </a:p>
          <a:p>
            <a:endParaRPr lang="en-US" dirty="0"/>
          </a:p>
          <a:p>
            <a:r>
              <a:rPr lang="en-US" dirty="0"/>
              <a:t>[Aside: For a deep dive on spinlock implementation, see https://geidav.wordpress.com/tag/tas/.]</a:t>
            </a:r>
          </a:p>
          <a:p>
            <a:endParaRPr lang="en-US" dirty="0"/>
          </a:p>
          <a:p>
            <a:r>
              <a:rPr lang="en-US" dirty="0"/>
              <a:t>[Ref: https://www.felixcloutier.com/x86/pause.html</a:t>
            </a:r>
          </a:p>
          <a:p>
            <a:r>
              <a:rPr lang="en-US" dirty="0"/>
              <a:t>        https://man7.org/linux/man-pages/man2/sched_yield.2.html</a:t>
            </a:r>
          </a:p>
          <a:p>
            <a:r>
              <a:rPr lang="en-US" dirty="0"/>
              <a:t>        https://en.cppreference.com/w/cpp/thread/yield</a:t>
            </a:r>
          </a:p>
          <a:p>
            <a:r>
              <a:rPr lang="en-US" dirty="0"/>
              <a:t>        https://man7.org/linux/man-pages/man2/nanosleep.2.html</a:t>
            </a:r>
          </a:p>
          <a:p>
            <a:r>
              <a:rPr lang="en-US" dirty="0"/>
              <a:t>        https://en.cppreference.com/w/cpp/thread/sleep_for</a:t>
            </a:r>
          </a:p>
          <a:p>
            <a:r>
              <a:rPr lang="en-US" dirty="0"/>
              <a:t>]</a:t>
            </a:r>
          </a:p>
        </p:txBody>
      </p:sp>
      <p:sp>
        <p:nvSpPr>
          <p:cNvPr id="4" name="Slide Number Placeholder 3"/>
          <p:cNvSpPr>
            <a:spLocks noGrp="1"/>
          </p:cNvSpPr>
          <p:nvPr>
            <p:ph type="sldNum" sz="quarter" idx="5"/>
          </p:nvPr>
        </p:nvSpPr>
        <p:spPr/>
        <p:txBody>
          <a:bodyPr/>
          <a:lstStyle/>
          <a:p>
            <a:fld id="{2049842A-5CF9-4F0B-9230-CA0D438F5D42}" type="slidenum">
              <a:rPr lang="en-US" smtClean="0"/>
              <a:t>17</a:t>
            </a:fld>
            <a:endParaRPr lang="en-US"/>
          </a:p>
        </p:txBody>
      </p:sp>
    </p:spTree>
    <p:extLst>
      <p:ext uri="{BB962C8B-B14F-4D97-AF65-F5344CB8AC3E}">
        <p14:creationId xmlns:p14="http://schemas.microsoft.com/office/powerpoint/2010/main" val="3732556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49842A-5CF9-4F0B-9230-CA0D438F5D42}" type="slidenum">
              <a:rPr lang="en-US" smtClean="0"/>
              <a:t>3</a:t>
            </a:fld>
            <a:endParaRPr lang="en-US"/>
          </a:p>
        </p:txBody>
      </p:sp>
    </p:spTree>
    <p:extLst>
      <p:ext uri="{BB962C8B-B14F-4D97-AF65-F5344CB8AC3E}">
        <p14:creationId xmlns:p14="http://schemas.microsoft.com/office/powerpoint/2010/main" val="3165811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a process starts with one thread by default---namely, the one that executes main()! Making a new std::thread creates an additional thread. So, in the examples above, the process will have three threads in the steady state: the one that executes main() and the two new threads that print.</a:t>
            </a:r>
          </a:p>
          <a:p>
            <a:endParaRPr lang="en-US" dirty="0"/>
          </a:p>
          <a:p>
            <a:r>
              <a:rPr lang="en-US" dirty="0"/>
              <a:t>[Behind the scenes, the std::thread constructor will invoke a system call like </a:t>
            </a:r>
            <a:r>
              <a:rPr lang="en-US" dirty="0" err="1"/>
              <a:t>pthread_create</a:t>
            </a:r>
            <a:r>
              <a:rPr lang="en-US" dirty="0"/>
              <a:t>() to actually create a new thread. See https://man7.org/linux/man-pages/man3/pthread_create.3.html.]</a:t>
            </a:r>
          </a:p>
          <a:p>
            <a:endParaRPr lang="en-US" dirty="0"/>
          </a:p>
          <a:p>
            <a:r>
              <a:rPr lang="en-US" dirty="0"/>
              <a:t>[For more details on why </a:t>
            </a:r>
            <a:r>
              <a:rPr lang="en-US" dirty="0" err="1"/>
              <a:t>printf</a:t>
            </a:r>
            <a:r>
              <a:rPr lang="en-US" dirty="0"/>
              <a:t>() is thread-safe, see https://stackoverflow.com/a/40186101 as well as https://man7.org/linux/man-pages/man3/flockfile.3.html.]</a:t>
            </a:r>
          </a:p>
        </p:txBody>
      </p:sp>
      <p:sp>
        <p:nvSpPr>
          <p:cNvPr id="4" name="Slide Number Placeholder 3"/>
          <p:cNvSpPr>
            <a:spLocks noGrp="1"/>
          </p:cNvSpPr>
          <p:nvPr>
            <p:ph type="sldNum" sz="quarter" idx="5"/>
          </p:nvPr>
        </p:nvSpPr>
        <p:spPr/>
        <p:txBody>
          <a:bodyPr/>
          <a:lstStyle/>
          <a:p>
            <a:fld id="{2049842A-5CF9-4F0B-9230-CA0D438F5D42}" type="slidenum">
              <a:rPr lang="en-US" smtClean="0"/>
              <a:t>4</a:t>
            </a:fld>
            <a:endParaRPr lang="en-US"/>
          </a:p>
        </p:txBody>
      </p:sp>
    </p:spTree>
    <p:extLst>
      <p:ext uri="{BB962C8B-B14F-4D97-AF65-F5344CB8AC3E}">
        <p14:creationId xmlns:p14="http://schemas.microsoft.com/office/powerpoint/2010/main" val="3591358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 https://linux.die.net/man/2/gettid]</a:t>
            </a:r>
          </a:p>
        </p:txBody>
      </p:sp>
      <p:sp>
        <p:nvSpPr>
          <p:cNvPr id="4" name="Slide Number Placeholder 3"/>
          <p:cNvSpPr>
            <a:spLocks noGrp="1"/>
          </p:cNvSpPr>
          <p:nvPr>
            <p:ph type="sldNum" sz="quarter" idx="5"/>
          </p:nvPr>
        </p:nvSpPr>
        <p:spPr/>
        <p:txBody>
          <a:bodyPr/>
          <a:lstStyle/>
          <a:p>
            <a:fld id="{2049842A-5CF9-4F0B-9230-CA0D438F5D42}" type="slidenum">
              <a:rPr lang="en-US" smtClean="0"/>
              <a:t>5</a:t>
            </a:fld>
            <a:endParaRPr lang="en-US"/>
          </a:p>
        </p:txBody>
      </p:sp>
    </p:spTree>
    <p:extLst>
      <p:ext uri="{BB962C8B-B14F-4D97-AF65-F5344CB8AC3E}">
        <p14:creationId xmlns:p14="http://schemas.microsoft.com/office/powerpoint/2010/main" val="574730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diagram, the tall bars represent the user-level address spaces of the various processes.</a:t>
            </a:r>
          </a:p>
          <a:p>
            <a:endParaRPr lang="en-US" dirty="0"/>
          </a:p>
          <a:p>
            <a:r>
              <a:rPr lang="en-US" dirty="0"/>
              <a:t>[Ref: https://linux.die.net/man/2/gettid]</a:t>
            </a:r>
          </a:p>
        </p:txBody>
      </p:sp>
      <p:sp>
        <p:nvSpPr>
          <p:cNvPr id="4" name="Slide Number Placeholder 3"/>
          <p:cNvSpPr>
            <a:spLocks noGrp="1"/>
          </p:cNvSpPr>
          <p:nvPr>
            <p:ph type="sldNum" sz="quarter" idx="5"/>
          </p:nvPr>
        </p:nvSpPr>
        <p:spPr/>
        <p:txBody>
          <a:bodyPr/>
          <a:lstStyle/>
          <a:p>
            <a:fld id="{2049842A-5CF9-4F0B-9230-CA0D438F5D42}" type="slidenum">
              <a:rPr lang="en-US" smtClean="0"/>
              <a:t>6</a:t>
            </a:fld>
            <a:endParaRPr lang="en-US"/>
          </a:p>
        </p:txBody>
      </p:sp>
    </p:spTree>
    <p:extLst>
      <p:ext uri="{BB962C8B-B14F-4D97-AF65-F5344CB8AC3E}">
        <p14:creationId xmlns:p14="http://schemas.microsoft.com/office/powerpoint/2010/main" val="1287527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Also note that calling </a:t>
            </a:r>
            <a:r>
              <a:rPr lang="en-US" sz="1200" dirty="0">
                <a:latin typeface="Lucida Console" panose="020B0609040504020204" pitchFamily="49" charset="0"/>
              </a:rPr>
              <a:t>exec()</a:t>
            </a:r>
            <a:r>
              <a:rPr lang="en-US" sz="1200" dirty="0"/>
              <a:t> in a multithreaded program will destroy all threads in the program, and then create a new one which executes the specified binary.</a:t>
            </a:r>
          </a:p>
        </p:txBody>
      </p:sp>
      <p:sp>
        <p:nvSpPr>
          <p:cNvPr id="4" name="Slide Number Placeholder 3"/>
          <p:cNvSpPr>
            <a:spLocks noGrp="1"/>
          </p:cNvSpPr>
          <p:nvPr>
            <p:ph type="sldNum" sz="quarter" idx="5"/>
          </p:nvPr>
        </p:nvSpPr>
        <p:spPr/>
        <p:txBody>
          <a:bodyPr/>
          <a:lstStyle/>
          <a:p>
            <a:fld id="{2049842A-5CF9-4F0B-9230-CA0D438F5D42}" type="slidenum">
              <a:rPr lang="en-US" smtClean="0"/>
              <a:t>7</a:t>
            </a:fld>
            <a:endParaRPr lang="en-US"/>
          </a:p>
        </p:txBody>
      </p:sp>
    </p:spTree>
    <p:extLst>
      <p:ext uri="{BB962C8B-B14F-4D97-AF65-F5344CB8AC3E}">
        <p14:creationId xmlns:p14="http://schemas.microsoft.com/office/powerpoint/2010/main" val="1457571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49842A-5CF9-4F0B-9230-CA0D438F5D42}" type="slidenum">
              <a:rPr lang="en-US" smtClean="0"/>
              <a:t>11</a:t>
            </a:fld>
            <a:endParaRPr lang="en-US"/>
          </a:p>
        </p:txBody>
      </p:sp>
    </p:spTree>
    <p:extLst>
      <p:ext uri="{BB962C8B-B14F-4D97-AF65-F5344CB8AC3E}">
        <p14:creationId xmlns:p14="http://schemas.microsoft.com/office/powerpoint/2010/main" val="2228519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try compiling this code on https://godbolt.org/; I used the x86-64 </a:t>
            </a:r>
            <a:r>
              <a:rPr lang="en-US" dirty="0" err="1"/>
              <a:t>gcc</a:t>
            </a:r>
            <a:r>
              <a:rPr lang="en-US" dirty="0"/>
              <a:t> trunk compiler with the `</a:t>
            </a:r>
            <a:r>
              <a:rPr lang="en-US" dirty="0" err="1"/>
              <a:t>pthread</a:t>
            </a:r>
            <a:r>
              <a:rPr lang="en-US" dirty="0"/>
              <a:t>` compiler argument.]</a:t>
            </a:r>
          </a:p>
        </p:txBody>
      </p:sp>
      <p:sp>
        <p:nvSpPr>
          <p:cNvPr id="4" name="Slide Number Placeholder 3"/>
          <p:cNvSpPr>
            <a:spLocks noGrp="1"/>
          </p:cNvSpPr>
          <p:nvPr>
            <p:ph type="sldNum" sz="quarter" idx="5"/>
          </p:nvPr>
        </p:nvSpPr>
        <p:spPr/>
        <p:txBody>
          <a:bodyPr/>
          <a:lstStyle/>
          <a:p>
            <a:fld id="{2049842A-5CF9-4F0B-9230-CA0D438F5D42}" type="slidenum">
              <a:rPr lang="en-US" smtClean="0"/>
              <a:t>12</a:t>
            </a:fld>
            <a:endParaRPr lang="en-US"/>
          </a:p>
        </p:txBody>
      </p:sp>
    </p:spTree>
    <p:extLst>
      <p:ext uri="{BB962C8B-B14F-4D97-AF65-F5344CB8AC3E}">
        <p14:creationId xmlns:p14="http://schemas.microsoft.com/office/powerpoint/2010/main" val="3416596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of the race condition, x can be updated in unexpected ways. For example, two threads might simultaneously read the value 42 in x, increment the local copy of x to 43, and then both write 42 to x—a value which represents one increment of x when there should have been two!</a:t>
            </a:r>
          </a:p>
        </p:txBody>
      </p:sp>
      <p:sp>
        <p:nvSpPr>
          <p:cNvPr id="4" name="Slide Number Placeholder 3"/>
          <p:cNvSpPr>
            <a:spLocks noGrp="1"/>
          </p:cNvSpPr>
          <p:nvPr>
            <p:ph type="sldNum" sz="quarter" idx="5"/>
          </p:nvPr>
        </p:nvSpPr>
        <p:spPr/>
        <p:txBody>
          <a:bodyPr/>
          <a:lstStyle/>
          <a:p>
            <a:fld id="{2049842A-5CF9-4F0B-9230-CA0D438F5D42}" type="slidenum">
              <a:rPr lang="en-US" smtClean="0"/>
              <a:t>13</a:t>
            </a:fld>
            <a:endParaRPr lang="en-US"/>
          </a:p>
        </p:txBody>
      </p:sp>
    </p:spTree>
    <p:extLst>
      <p:ext uri="{BB962C8B-B14F-4D97-AF65-F5344CB8AC3E}">
        <p14:creationId xmlns:p14="http://schemas.microsoft.com/office/powerpoint/2010/main" val="1510892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B2074FEE-3217-43D0-AFC4-9E46ADFE2F91}"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1428009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074FEE-3217-43D0-AFC4-9E46ADFE2F91}"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2747670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074FEE-3217-43D0-AFC4-9E46ADFE2F91}"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1951165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2074FEE-3217-43D0-AFC4-9E46ADFE2F91}"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2202573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lgn="ctr">
              <a:defRPr sz="6000" b="1"/>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074FEE-3217-43D0-AFC4-9E46ADFE2F91}"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2120565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2074FEE-3217-43D0-AFC4-9E46ADFE2F91}" type="datetimeFigureOut">
              <a:rPr lang="en-US" smtClean="0"/>
              <a:t>11/29/2023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2696220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2074FEE-3217-43D0-AFC4-9E46ADFE2F91}" type="datetimeFigureOut">
              <a:rPr lang="en-US" smtClean="0"/>
              <a:t>11/29/2023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2672287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2074FEE-3217-43D0-AFC4-9E46ADFE2F91}" type="datetimeFigureOut">
              <a:rPr lang="en-US" smtClean="0"/>
              <a:t>11/29/2023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96283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074FEE-3217-43D0-AFC4-9E46ADFE2F91}" type="datetimeFigureOut">
              <a:rPr lang="en-US" smtClean="0"/>
              <a:t>11/29/2023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86645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2074FEE-3217-43D0-AFC4-9E46ADFE2F91}" type="datetimeFigureOut">
              <a:rPr lang="en-US" smtClean="0"/>
              <a:t>11/29/2023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2735582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2074FEE-3217-43D0-AFC4-9E46ADFE2F91}" type="datetimeFigureOut">
              <a:rPr lang="en-US" smtClean="0"/>
              <a:t>11/29/2023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3101367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74FEE-3217-43D0-AFC4-9E46ADFE2F91}" type="datetimeFigureOut">
              <a:rPr lang="en-US" smtClean="0"/>
              <a:t>11/29/2023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0BD41-F5C0-43D0-BA08-0465A13FD434}" type="slidenum">
              <a:rPr lang="en-US" smtClean="0"/>
              <a:t>‹#›</a:t>
            </a:fld>
            <a:endParaRPr lang="en-US"/>
          </a:p>
        </p:txBody>
      </p:sp>
    </p:spTree>
    <p:extLst>
      <p:ext uri="{BB962C8B-B14F-4D97-AF65-F5344CB8AC3E}">
        <p14:creationId xmlns:p14="http://schemas.microsoft.com/office/powerpoint/2010/main" val="990292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web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6890407-7F8D-412F-97C8-95D453954D60}"/>
              </a:ext>
            </a:extLst>
          </p:cNvPr>
          <p:cNvSpPr>
            <a:spLocks noGrp="1"/>
          </p:cNvSpPr>
          <p:nvPr>
            <p:ph type="ctrTitle"/>
          </p:nvPr>
        </p:nvSpPr>
        <p:spPr>
          <a:xfrm>
            <a:off x="1" y="2201736"/>
            <a:ext cx="7145382" cy="1663083"/>
          </a:xfrm>
          <a:noFill/>
        </p:spPr>
        <p:txBody>
          <a:bodyPr>
            <a:noAutofit/>
          </a:bodyPr>
          <a:lstStyle/>
          <a:p>
            <a:pPr>
              <a:lnSpc>
                <a:spcPts val="6500"/>
              </a:lnSpc>
            </a:pPr>
            <a:r>
              <a:rPr lang="en-US" sz="5600" dirty="0">
                <a:solidFill>
                  <a:schemeClr val="bg1"/>
                </a:solidFill>
                <a:latin typeface="Bahnschrift" panose="020B0502040204020203" pitchFamily="34" charset="0"/>
              </a:rPr>
              <a:t>Synchronization,</a:t>
            </a:r>
            <a:br>
              <a:rPr lang="en-US" sz="5600" dirty="0">
                <a:solidFill>
                  <a:schemeClr val="bg1"/>
                </a:solidFill>
                <a:latin typeface="Bahnschrift" panose="020B0502040204020203" pitchFamily="34" charset="0"/>
              </a:rPr>
            </a:br>
            <a:r>
              <a:rPr lang="en-US" sz="5600" dirty="0">
                <a:solidFill>
                  <a:schemeClr val="bg1"/>
                </a:solidFill>
                <a:latin typeface="Bahnschrift" panose="020B0502040204020203" pitchFamily="34" charset="0"/>
              </a:rPr>
              <a:t>Part II</a:t>
            </a:r>
          </a:p>
        </p:txBody>
      </p:sp>
      <p:sp>
        <p:nvSpPr>
          <p:cNvPr id="8" name="Title 1">
            <a:extLst>
              <a:ext uri="{FF2B5EF4-FFF2-40B4-BE49-F238E27FC236}">
                <a16:creationId xmlns:a16="http://schemas.microsoft.com/office/drawing/2014/main" id="{70A541D8-D8C0-7FB8-CE96-0EA6AB041DA3}"/>
              </a:ext>
            </a:extLst>
          </p:cNvPr>
          <p:cNvSpPr txBox="1">
            <a:spLocks/>
          </p:cNvSpPr>
          <p:nvPr/>
        </p:nvSpPr>
        <p:spPr>
          <a:xfrm>
            <a:off x="101665" y="3633537"/>
            <a:ext cx="6634551" cy="1364848"/>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chemeClr val="tx1"/>
                </a:solidFill>
                <a:latin typeface="Segoe UI" panose="020B0502040204020203" pitchFamily="34" charset="0"/>
                <a:ea typeface="+mj-ea"/>
                <a:cs typeface="Segoe UI" panose="020B0502040204020203" pitchFamily="34" charset="0"/>
              </a:defRPr>
            </a:lvl1pPr>
          </a:lstStyle>
          <a:p>
            <a:pPr>
              <a:lnSpc>
                <a:spcPts val="3800"/>
              </a:lnSpc>
            </a:pPr>
            <a:r>
              <a:rPr lang="en-US" sz="4400" dirty="0">
                <a:solidFill>
                  <a:schemeClr val="bg1"/>
                </a:solidFill>
                <a:latin typeface="Bahnschrift" panose="020B0502040204020203" pitchFamily="34" charset="0"/>
              </a:rPr>
              <a:t>CS 61: Lecture 21</a:t>
            </a:r>
            <a:br>
              <a:rPr lang="en-US" sz="4400" dirty="0">
                <a:solidFill>
                  <a:schemeClr val="bg1"/>
                </a:solidFill>
                <a:latin typeface="Bahnschrift" panose="020B0502040204020203" pitchFamily="34" charset="0"/>
              </a:rPr>
            </a:br>
            <a:r>
              <a:rPr lang="en-US" sz="3600" dirty="0">
                <a:solidFill>
                  <a:schemeClr val="bg1"/>
                </a:solidFill>
                <a:latin typeface="Bahnschrift" panose="020B0502040204020203" pitchFamily="34" charset="0"/>
              </a:rPr>
              <a:t>11/27/2023</a:t>
            </a:r>
            <a:endParaRPr lang="en-US" sz="6600" dirty="0">
              <a:solidFill>
                <a:schemeClr val="bg1"/>
              </a:solidFill>
              <a:latin typeface="Bahnschrift" panose="020B0502040204020203" pitchFamily="34" charset="0"/>
            </a:endParaRPr>
          </a:p>
        </p:txBody>
      </p:sp>
      <p:pic>
        <p:nvPicPr>
          <p:cNvPr id="4" name="Picture 3">
            <a:extLst>
              <a:ext uri="{FF2B5EF4-FFF2-40B4-BE49-F238E27FC236}">
                <a16:creationId xmlns:a16="http://schemas.microsoft.com/office/drawing/2014/main" id="{75007FB1-BE72-8A1F-ABA5-63B4157BF9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4193" y="0"/>
            <a:ext cx="4437807" cy="6844753"/>
          </a:xfrm>
          <a:prstGeom prst="rect">
            <a:avLst/>
          </a:prstGeom>
        </p:spPr>
      </p:pic>
    </p:spTree>
    <p:extLst>
      <p:ext uri="{BB962C8B-B14F-4D97-AF65-F5344CB8AC3E}">
        <p14:creationId xmlns:p14="http://schemas.microsoft.com/office/powerpoint/2010/main" val="642412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DD07F-EA22-503A-B89C-A0B469867387}"/>
              </a:ext>
            </a:extLst>
          </p:cNvPr>
          <p:cNvSpPr>
            <a:spLocks noGrp="1"/>
          </p:cNvSpPr>
          <p:nvPr>
            <p:ph type="title"/>
          </p:nvPr>
        </p:nvSpPr>
        <p:spPr>
          <a:xfrm>
            <a:off x="0" y="18256"/>
            <a:ext cx="12192000" cy="787294"/>
          </a:xfrm>
        </p:spPr>
        <p:txBody>
          <a:bodyPr>
            <a:normAutofit/>
          </a:bodyPr>
          <a:lstStyle/>
          <a:p>
            <a:r>
              <a:rPr lang="en-US" sz="4800" dirty="0">
                <a:solidFill>
                  <a:schemeClr val="bg1"/>
                </a:solidFill>
              </a:rPr>
              <a:t>The Fundamental Law of Synchronization</a:t>
            </a:r>
          </a:p>
        </p:txBody>
      </p:sp>
      <p:sp>
        <p:nvSpPr>
          <p:cNvPr id="5" name="TextBox 4">
            <a:extLst>
              <a:ext uri="{FF2B5EF4-FFF2-40B4-BE49-F238E27FC236}">
                <a16:creationId xmlns:a16="http://schemas.microsoft.com/office/drawing/2014/main" id="{64CEE69A-D7F0-3129-0912-183DE47CE0FD}"/>
              </a:ext>
            </a:extLst>
          </p:cNvPr>
          <p:cNvSpPr txBox="1"/>
          <p:nvPr/>
        </p:nvSpPr>
        <p:spPr>
          <a:xfrm>
            <a:off x="0" y="5265893"/>
            <a:ext cx="12192000" cy="1631216"/>
          </a:xfrm>
          <a:prstGeom prst="rect">
            <a:avLst/>
          </a:prstGeom>
          <a:noFill/>
        </p:spPr>
        <p:txBody>
          <a:bodyPr wrap="square" rtlCol="0">
            <a:spAutoFit/>
          </a:bodyPr>
          <a:lstStyle/>
          <a:p>
            <a:pPr algn="ctr">
              <a:lnSpc>
                <a:spcPts val="3000"/>
              </a:lnSpc>
            </a:pPr>
            <a:r>
              <a:rPr lang="en-US" sz="4400" b="1" u="sng" dirty="0">
                <a:solidFill>
                  <a:schemeClr val="bg1"/>
                </a:solidFill>
                <a:latin typeface="Segoe UI" panose="020B0502040204020203" pitchFamily="34" charset="0"/>
                <a:cs typeface="Segoe UI" panose="020B0502040204020203" pitchFamily="34" charset="0"/>
              </a:rPr>
              <a:t>THOU SHALT NOT HAVE DATA RACES</a:t>
            </a:r>
          </a:p>
          <a:p>
            <a:pPr algn="ctr">
              <a:lnSpc>
                <a:spcPts val="3000"/>
              </a:lnSpc>
            </a:pPr>
            <a:r>
              <a:rPr lang="en-US" sz="2800" b="1" dirty="0">
                <a:solidFill>
                  <a:schemeClr val="bg1"/>
                </a:solidFill>
                <a:latin typeface="Segoe UI" panose="020B0502040204020203" pitchFamily="34" charset="0"/>
                <a:cs typeface="Segoe UI" panose="020B0502040204020203" pitchFamily="34" charset="0"/>
              </a:rPr>
              <a:t>If two computations access the same memory location</a:t>
            </a:r>
          </a:p>
          <a:p>
            <a:pPr algn="ctr">
              <a:lnSpc>
                <a:spcPts val="3000"/>
              </a:lnSpc>
            </a:pPr>
            <a:r>
              <a:rPr lang="en-US" sz="2800" b="1" dirty="0">
                <a:solidFill>
                  <a:schemeClr val="bg1"/>
                </a:solidFill>
                <a:latin typeface="Segoe UI" panose="020B0502040204020203" pitchFamily="34" charset="0"/>
                <a:cs typeface="Segoe UI" panose="020B0502040204020203" pitchFamily="34" charset="0"/>
              </a:rPr>
              <a:t>concurrently and without synchronization, both</a:t>
            </a:r>
          </a:p>
          <a:p>
            <a:pPr algn="ctr">
              <a:lnSpc>
                <a:spcPts val="3000"/>
              </a:lnSpc>
            </a:pPr>
            <a:r>
              <a:rPr lang="en-US" sz="2800" b="1" dirty="0">
                <a:solidFill>
                  <a:schemeClr val="bg1"/>
                </a:solidFill>
                <a:latin typeface="Segoe UI" panose="020B0502040204020203" pitchFamily="34" charset="0"/>
                <a:cs typeface="Segoe UI" panose="020B0502040204020203" pitchFamily="34" charset="0"/>
              </a:rPr>
              <a:t>accesses must be reads!</a:t>
            </a:r>
          </a:p>
        </p:txBody>
      </p:sp>
      <p:pic>
        <p:nvPicPr>
          <p:cNvPr id="9" name="Picture 8">
            <a:extLst>
              <a:ext uri="{FF2B5EF4-FFF2-40B4-BE49-F238E27FC236}">
                <a16:creationId xmlns:a16="http://schemas.microsoft.com/office/drawing/2014/main" id="{5635413A-8D6C-3B8B-3BEB-DAB5A580DD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4280" y="805550"/>
            <a:ext cx="7383439" cy="4249323"/>
          </a:xfrm>
          <a:prstGeom prst="rect">
            <a:avLst/>
          </a:prstGeom>
        </p:spPr>
      </p:pic>
    </p:spTree>
    <p:extLst>
      <p:ext uri="{BB962C8B-B14F-4D97-AF65-F5344CB8AC3E}">
        <p14:creationId xmlns:p14="http://schemas.microsoft.com/office/powerpoint/2010/main" val="3894456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242E4-C160-4E5F-E4FF-7935CE9EE1F3}"/>
              </a:ext>
            </a:extLst>
          </p:cNvPr>
          <p:cNvSpPr>
            <a:spLocks noGrp="1"/>
          </p:cNvSpPr>
          <p:nvPr>
            <p:ph type="title"/>
          </p:nvPr>
        </p:nvSpPr>
        <p:spPr>
          <a:xfrm>
            <a:off x="838200" y="145206"/>
            <a:ext cx="10515600" cy="757619"/>
          </a:xfrm>
        </p:spPr>
        <p:txBody>
          <a:bodyPr/>
          <a:lstStyle/>
          <a:p>
            <a:r>
              <a:rPr lang="en-US" dirty="0"/>
              <a:t>Atomicity at the Instruction Level</a:t>
            </a:r>
          </a:p>
        </p:txBody>
      </p:sp>
      <p:sp>
        <p:nvSpPr>
          <p:cNvPr id="3" name="Content Placeholder 2">
            <a:extLst>
              <a:ext uri="{FF2B5EF4-FFF2-40B4-BE49-F238E27FC236}">
                <a16:creationId xmlns:a16="http://schemas.microsoft.com/office/drawing/2014/main" id="{FF1FA758-1D8E-4545-3344-04B28C4F902A}"/>
              </a:ext>
            </a:extLst>
          </p:cNvPr>
          <p:cNvSpPr>
            <a:spLocks noGrp="1"/>
          </p:cNvSpPr>
          <p:nvPr>
            <p:ph idx="1"/>
          </p:nvPr>
        </p:nvSpPr>
        <p:spPr>
          <a:xfrm>
            <a:off x="838200" y="902824"/>
            <a:ext cx="10515600" cy="5809969"/>
          </a:xfrm>
        </p:spPr>
        <p:txBody>
          <a:bodyPr>
            <a:normAutofit/>
          </a:bodyPr>
          <a:lstStyle/>
          <a:p>
            <a:r>
              <a:rPr lang="en-US" dirty="0"/>
              <a:t>If an operation is </a:t>
            </a:r>
            <a:r>
              <a:rPr lang="en-US" b="1" i="1" dirty="0"/>
              <a:t>atomic</a:t>
            </a:r>
            <a:r>
              <a:rPr lang="en-US" dirty="0"/>
              <a:t>, then when it happens, it happens “all at once” from the perspective of outside operations, with no intermediate actions visible</a:t>
            </a:r>
          </a:p>
          <a:p>
            <a:r>
              <a:rPr lang="en-US" dirty="0"/>
              <a:t>On modern hardware, </a:t>
            </a:r>
            <a:r>
              <a:rPr lang="en-US" b="1" i="1" dirty="0"/>
              <a:t>simple memory reads and writes</a:t>
            </a:r>
            <a:r>
              <a:rPr lang="en-US" dirty="0"/>
              <a:t> to </a:t>
            </a:r>
            <a:r>
              <a:rPr lang="en-US" b="1" i="1" dirty="0"/>
              <a:t>aligned memory locations</a:t>
            </a:r>
            <a:r>
              <a:rPr lang="en-US" dirty="0"/>
              <a:t> are atomic</a:t>
            </a:r>
          </a:p>
          <a:p>
            <a:pPr lvl="1"/>
            <a:r>
              <a:rPr lang="en-US" dirty="0"/>
              <a:t>Consider a physical memory location </a:t>
            </a:r>
            <a:r>
              <a:rPr lang="en-US" dirty="0">
                <a:latin typeface="Lucida Console" panose="020B0609040504020204" pitchFamily="49" charset="0"/>
              </a:rPr>
              <a:t>x</a:t>
            </a:r>
            <a:r>
              <a:rPr lang="en-US" dirty="0"/>
              <a:t> and two separate threads that have access to that location</a:t>
            </a:r>
          </a:p>
          <a:p>
            <a:pPr lvl="1"/>
            <a:r>
              <a:rPr lang="en-US" dirty="0"/>
              <a:t>If the first thread writes to </a:t>
            </a:r>
            <a:r>
              <a:rPr lang="en-US" dirty="0">
                <a:latin typeface="Lucida Console" panose="020B0609040504020204" pitchFamily="49" charset="0"/>
              </a:rPr>
              <a:t>x</a:t>
            </a:r>
            <a:r>
              <a:rPr lang="en-US" dirty="0"/>
              <a:t> (e.g., </a:t>
            </a:r>
            <a:r>
              <a:rPr lang="en-US" dirty="0">
                <a:latin typeface="Lucida Console" panose="020B0609040504020204" pitchFamily="49" charset="0"/>
              </a:rPr>
              <a:t>mov 0x42, (%</a:t>
            </a:r>
            <a:r>
              <a:rPr lang="en-US" dirty="0" err="1">
                <a:latin typeface="Lucida Console" panose="020B0609040504020204" pitchFamily="49" charset="0"/>
              </a:rPr>
              <a:t>rax</a:t>
            </a:r>
            <a:r>
              <a:rPr lang="en-US" dirty="0">
                <a:latin typeface="Lucida Console" panose="020B0609040504020204" pitchFamily="49" charset="0"/>
              </a:rPr>
              <a:t>)</a:t>
            </a:r>
            <a:r>
              <a:rPr lang="en-US" dirty="0"/>
              <a:t>) while the second thread simultaneously reads from </a:t>
            </a:r>
            <a:r>
              <a:rPr lang="en-US" dirty="0">
                <a:latin typeface="Lucida Console" panose="020B0609040504020204" pitchFamily="49" charset="0"/>
              </a:rPr>
              <a:t>x</a:t>
            </a:r>
            <a:r>
              <a:rPr lang="en-US" dirty="0"/>
              <a:t> (e.g., </a:t>
            </a:r>
            <a:r>
              <a:rPr lang="en-US" dirty="0">
                <a:latin typeface="Lucida Console" panose="020B0609040504020204" pitchFamily="49" charset="0"/>
              </a:rPr>
              <a:t>mov (%r9), %r10</a:t>
            </a:r>
            <a:r>
              <a:rPr lang="en-US" dirty="0"/>
              <a:t>):</a:t>
            </a:r>
          </a:p>
          <a:p>
            <a:pPr lvl="2"/>
            <a:r>
              <a:rPr lang="en-US" dirty="0"/>
              <a:t>There is a race condition on the value at </a:t>
            </a:r>
            <a:r>
              <a:rPr lang="en-US" dirty="0">
                <a:latin typeface="Lucida Console" panose="020B0609040504020204" pitchFamily="49" charset="0"/>
              </a:rPr>
              <a:t>x</a:t>
            </a:r>
            <a:r>
              <a:rPr lang="en-US" dirty="0"/>
              <a:t>!</a:t>
            </a:r>
          </a:p>
          <a:p>
            <a:pPr lvl="2"/>
            <a:r>
              <a:rPr lang="en-US" dirty="0"/>
              <a:t>However, the write to </a:t>
            </a:r>
            <a:r>
              <a:rPr lang="en-US" dirty="0">
                <a:latin typeface="Lucida Console" panose="020B0609040504020204" pitchFamily="49" charset="0"/>
              </a:rPr>
              <a:t>x</a:t>
            </a:r>
            <a:r>
              <a:rPr lang="en-US" dirty="0"/>
              <a:t> will happen atomically: The second thread will either see the old value at </a:t>
            </a:r>
            <a:r>
              <a:rPr lang="en-US" dirty="0">
                <a:latin typeface="Lucida Console" panose="020B0609040504020204" pitchFamily="49" charset="0"/>
              </a:rPr>
              <a:t>x</a:t>
            </a:r>
            <a:r>
              <a:rPr lang="en-US" dirty="0"/>
              <a:t> or the new value written by the first thread—the second thread will never see a partially-updated value</a:t>
            </a:r>
          </a:p>
          <a:p>
            <a:r>
              <a:rPr lang="en-US" dirty="0"/>
              <a:t>Is the instruction </a:t>
            </a:r>
            <a:r>
              <a:rPr lang="en-US" dirty="0">
                <a:latin typeface="Lucida Console" panose="020B0609040504020204" pitchFamily="49" charset="0"/>
              </a:rPr>
              <a:t>add $1, (%</a:t>
            </a:r>
            <a:r>
              <a:rPr lang="en-US" dirty="0" err="1">
                <a:latin typeface="Lucida Console" panose="020B0609040504020204" pitchFamily="49" charset="0"/>
              </a:rPr>
              <a:t>rbp</a:t>
            </a:r>
            <a:r>
              <a:rPr lang="en-US" dirty="0">
                <a:latin typeface="Lucida Console" panose="020B0609040504020204" pitchFamily="49" charset="0"/>
              </a:rPr>
              <a:t>)</a:t>
            </a:r>
            <a:r>
              <a:rPr lang="en-US" dirty="0"/>
              <a:t> atomic?</a:t>
            </a:r>
          </a:p>
        </p:txBody>
      </p:sp>
    </p:spTree>
    <p:extLst>
      <p:ext uri="{BB962C8B-B14F-4D97-AF65-F5344CB8AC3E}">
        <p14:creationId xmlns:p14="http://schemas.microsoft.com/office/powerpoint/2010/main" val="225483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D73796-BC81-8262-11C0-5D424EA744D2}"/>
              </a:ext>
            </a:extLst>
          </p:cNvPr>
          <p:cNvSpPr>
            <a:spLocks noGrp="1"/>
          </p:cNvSpPr>
          <p:nvPr>
            <p:ph idx="1"/>
          </p:nvPr>
        </p:nvSpPr>
        <p:spPr>
          <a:xfrm>
            <a:off x="173620" y="798654"/>
            <a:ext cx="5742973" cy="5985466"/>
          </a:xfrm>
        </p:spPr>
        <p:txBody>
          <a:bodyPr>
            <a:normAutofit lnSpcReduction="10000"/>
          </a:bodyPr>
          <a:lstStyle/>
          <a:p>
            <a:r>
              <a:rPr lang="en-US" sz="2400" dirty="0"/>
              <a:t>We might think that the program would output 5,000,000*4, i.e., 20,000,000</a:t>
            </a:r>
          </a:p>
          <a:p>
            <a:r>
              <a:rPr lang="en-US" sz="2400" dirty="0"/>
              <a:t>Here’s what I get when I run this program five times on my 8-core MacBook Pro:</a:t>
            </a:r>
          </a:p>
          <a:p>
            <a:pPr lvl="1"/>
            <a:r>
              <a:rPr lang="en-US" sz="2000" dirty="0"/>
              <a:t>5,065,869</a:t>
            </a:r>
          </a:p>
          <a:p>
            <a:pPr lvl="1"/>
            <a:r>
              <a:rPr lang="en-US" sz="2000" dirty="0"/>
              <a:t>5,120,633</a:t>
            </a:r>
          </a:p>
          <a:p>
            <a:pPr lvl="1"/>
            <a:r>
              <a:rPr lang="en-US" sz="2000" dirty="0"/>
              <a:t>5,127,833</a:t>
            </a:r>
          </a:p>
          <a:p>
            <a:pPr lvl="1"/>
            <a:r>
              <a:rPr lang="en-US" sz="2000" dirty="0"/>
              <a:t>5,164,384</a:t>
            </a:r>
          </a:p>
          <a:p>
            <a:pPr lvl="1"/>
            <a:r>
              <a:rPr lang="en-US" sz="2000" dirty="0"/>
              <a:t>5,124,444</a:t>
            </a:r>
            <a:endParaRPr lang="en-US" sz="2400" dirty="0"/>
          </a:p>
          <a:p>
            <a:r>
              <a:rPr lang="en-US" sz="2400" dirty="0"/>
              <a:t>The compiler translates </a:t>
            </a:r>
            <a:r>
              <a:rPr lang="en-US" sz="2400" dirty="0">
                <a:latin typeface="Lucida Console" panose="020B0609040504020204" pitchFamily="49" charset="0"/>
              </a:rPr>
              <a:t>*x += 1</a:t>
            </a:r>
            <a:r>
              <a:rPr lang="en-US" sz="2400" dirty="0"/>
              <a:t> into the instruction </a:t>
            </a:r>
            <a:r>
              <a:rPr lang="en-US" sz="2400" dirty="0">
                <a:latin typeface="Lucida Console" panose="020B0609040504020204" pitchFamily="49" charset="0"/>
              </a:rPr>
              <a:t>add $1, (%</a:t>
            </a:r>
            <a:r>
              <a:rPr lang="en-US" sz="2400" dirty="0" err="1">
                <a:latin typeface="Lucida Console" panose="020B0609040504020204" pitchFamily="49" charset="0"/>
              </a:rPr>
              <a:t>rbp</a:t>
            </a:r>
            <a:r>
              <a:rPr lang="en-US" sz="2400" dirty="0">
                <a:latin typeface="Lucida Console" panose="020B0609040504020204" pitchFamily="49" charset="0"/>
              </a:rPr>
              <a:t>)</a:t>
            </a:r>
            <a:r>
              <a:rPr lang="en-US" sz="2400" dirty="0"/>
              <a:t> </a:t>
            </a:r>
          </a:p>
          <a:p>
            <a:r>
              <a:rPr lang="en-US" sz="2400" dirty="0"/>
              <a:t>Internally, the CPU implements the single instruction as three “micro-ops”:</a:t>
            </a:r>
          </a:p>
          <a:p>
            <a:pPr marL="457200" lvl="1" indent="0">
              <a:buNone/>
            </a:pPr>
            <a:r>
              <a:rPr lang="en-US" sz="2000" dirty="0">
                <a:latin typeface="Lucida Console" panose="020B0609040504020204" pitchFamily="49" charset="0"/>
              </a:rPr>
              <a:t>  mov (%</a:t>
            </a:r>
            <a:r>
              <a:rPr lang="en-US" sz="2000" dirty="0" err="1">
                <a:latin typeface="Lucida Console" panose="020B0609040504020204" pitchFamily="49" charset="0"/>
              </a:rPr>
              <a:t>rbp</a:t>
            </a:r>
            <a:r>
              <a:rPr lang="en-US" sz="2000" dirty="0">
                <a:latin typeface="Lucida Console" panose="020B0609040504020204" pitchFamily="49" charset="0"/>
              </a:rPr>
              <a:t>), %internal</a:t>
            </a:r>
          </a:p>
          <a:p>
            <a:pPr marL="457200" lvl="1" indent="0">
              <a:buNone/>
            </a:pPr>
            <a:r>
              <a:rPr lang="en-US" sz="2000" dirty="0">
                <a:latin typeface="Lucida Console" panose="020B0609040504020204" pitchFamily="49" charset="0"/>
              </a:rPr>
              <a:t>  add $1, %internal</a:t>
            </a:r>
          </a:p>
          <a:p>
            <a:pPr marL="457200" lvl="1" indent="0">
              <a:buNone/>
            </a:pPr>
            <a:r>
              <a:rPr lang="en-US" sz="2000" dirty="0">
                <a:latin typeface="Lucida Console" panose="020B0609040504020204" pitchFamily="49" charset="0"/>
              </a:rPr>
              <a:t>  mov %internal, (%</a:t>
            </a:r>
            <a:r>
              <a:rPr lang="en-US" sz="2000" dirty="0" err="1">
                <a:latin typeface="Lucida Console" panose="020B0609040504020204" pitchFamily="49" charset="0"/>
              </a:rPr>
              <a:t>rbp</a:t>
            </a:r>
            <a:r>
              <a:rPr lang="en-US" sz="2000" dirty="0">
                <a:latin typeface="Lucida Console" panose="020B0609040504020204" pitchFamily="49" charset="0"/>
              </a:rPr>
              <a:t>)</a:t>
            </a:r>
          </a:p>
          <a:p>
            <a:r>
              <a:rPr lang="en-US" sz="2400" dirty="0"/>
              <a:t>The threads read and write </a:t>
            </a:r>
            <a:r>
              <a:rPr lang="en-US" sz="2400" dirty="0">
                <a:latin typeface="Lucida Console" panose="020B0609040504020204" pitchFamily="49" charset="0"/>
              </a:rPr>
              <a:t>x</a:t>
            </a:r>
            <a:r>
              <a:rPr lang="en-US" sz="2400" dirty="0"/>
              <a:t>’s location without synchronizing: race condition!</a:t>
            </a:r>
          </a:p>
        </p:txBody>
      </p:sp>
      <p:sp>
        <p:nvSpPr>
          <p:cNvPr id="6" name="TextBox 5">
            <a:extLst>
              <a:ext uri="{FF2B5EF4-FFF2-40B4-BE49-F238E27FC236}">
                <a16:creationId xmlns:a16="http://schemas.microsoft.com/office/drawing/2014/main" id="{C71BBE10-F33E-C064-1B22-62227F311808}"/>
              </a:ext>
            </a:extLst>
          </p:cNvPr>
          <p:cNvSpPr txBox="1"/>
          <p:nvPr/>
        </p:nvSpPr>
        <p:spPr>
          <a:xfrm>
            <a:off x="5928168" y="976021"/>
            <a:ext cx="6263832" cy="5734903"/>
          </a:xfrm>
          <a:prstGeom prst="rect">
            <a:avLst/>
          </a:prstGeom>
          <a:solidFill>
            <a:schemeClr val="bg1">
              <a:lumMod val="95000"/>
            </a:schemeClr>
          </a:solidFill>
        </p:spPr>
        <p:txBody>
          <a:bodyPr wrap="square">
            <a:spAutoFit/>
          </a:bodyPr>
          <a:lstStyle/>
          <a:p>
            <a:pPr>
              <a:lnSpc>
                <a:spcPts val="2000"/>
              </a:lnSpc>
            </a:pPr>
            <a:r>
              <a:rPr lang="en-US" dirty="0">
                <a:solidFill>
                  <a:schemeClr val="accent1"/>
                </a:solidFill>
                <a:latin typeface="Lucida Console" panose="020B0609040504020204" pitchFamily="49" charset="0"/>
              </a:rPr>
              <a:t>#define </a:t>
            </a:r>
            <a:r>
              <a:rPr lang="en-US" dirty="0">
                <a:latin typeface="Lucida Console" panose="020B0609040504020204" pitchFamily="49" charset="0"/>
              </a:rPr>
              <a:t>NUM_THREADS </a:t>
            </a:r>
            <a:r>
              <a:rPr lang="en-US" dirty="0">
                <a:solidFill>
                  <a:schemeClr val="accent2"/>
                </a:solidFill>
                <a:latin typeface="Lucida Console" panose="020B0609040504020204" pitchFamily="49" charset="0"/>
              </a:rPr>
              <a:t>4</a:t>
            </a:r>
          </a:p>
          <a:p>
            <a:pPr>
              <a:lnSpc>
                <a:spcPts val="2000"/>
              </a:lnSpc>
            </a:pPr>
            <a:endParaRPr lang="en-US" dirty="0">
              <a:latin typeface="Lucida Console" panose="020B0609040504020204" pitchFamily="49" charset="0"/>
            </a:endParaRPr>
          </a:p>
          <a:p>
            <a:pPr>
              <a:lnSpc>
                <a:spcPts val="2000"/>
              </a:lnSpc>
            </a:pPr>
            <a:r>
              <a:rPr lang="en-US" dirty="0">
                <a:solidFill>
                  <a:schemeClr val="accent1"/>
                </a:solidFill>
                <a:latin typeface="Lucida Console" panose="020B0609040504020204" pitchFamily="49" charset="0"/>
              </a:rPr>
              <a:t>void</a:t>
            </a:r>
            <a:r>
              <a:rPr lang="en-US" dirty="0">
                <a:latin typeface="Lucida Console" panose="020B0609040504020204" pitchFamily="49" charset="0"/>
              </a:rPr>
              <a:t> </a:t>
            </a:r>
            <a:r>
              <a:rPr lang="en-US" dirty="0" err="1">
                <a:latin typeface="Lucida Console" panose="020B0609040504020204" pitchFamily="49" charset="0"/>
              </a:rPr>
              <a:t>threadfunc</a:t>
            </a:r>
            <a:r>
              <a:rPr lang="en-US" dirty="0">
                <a:latin typeface="Lucida Console" panose="020B0609040504020204" pitchFamily="49" charset="0"/>
              </a:rPr>
              <a:t>(</a:t>
            </a:r>
            <a:r>
              <a:rPr lang="en-US" dirty="0">
                <a:solidFill>
                  <a:schemeClr val="accent1"/>
                </a:solidFill>
                <a:latin typeface="Lucida Console" panose="020B0609040504020204" pitchFamily="49" charset="0"/>
              </a:rPr>
              <a:t>unsigned*</a:t>
            </a:r>
            <a:r>
              <a:rPr lang="en-US" dirty="0">
                <a:latin typeface="Lucida Console" panose="020B0609040504020204" pitchFamily="49" charset="0"/>
              </a:rPr>
              <a:t> x) {</a:t>
            </a:r>
          </a:p>
          <a:p>
            <a:pPr>
              <a:lnSpc>
                <a:spcPts val="2000"/>
              </a:lnSpc>
            </a:pPr>
            <a:r>
              <a:rPr lang="en-US" dirty="0">
                <a:latin typeface="Lucida Console" panose="020B0609040504020204" pitchFamily="49" charset="0"/>
              </a:rPr>
              <a:t>    </a:t>
            </a:r>
            <a:r>
              <a:rPr lang="en-US" dirty="0">
                <a:solidFill>
                  <a:srgbClr val="00B050"/>
                </a:solidFill>
                <a:latin typeface="Lucida Console" panose="020B0609040504020204" pitchFamily="49" charset="0"/>
              </a:rPr>
              <a:t>//This is a correct way to increment</a:t>
            </a:r>
          </a:p>
          <a:p>
            <a:pPr>
              <a:lnSpc>
                <a:spcPts val="2000"/>
              </a:lnSpc>
            </a:pPr>
            <a:r>
              <a:rPr lang="en-US" dirty="0">
                <a:solidFill>
                  <a:srgbClr val="00B050"/>
                </a:solidFill>
                <a:latin typeface="Lucida Console" panose="020B0609040504020204" pitchFamily="49" charset="0"/>
              </a:rPr>
              <a:t>    //a shared variable! . . . OR IS IT?!?</a:t>
            </a:r>
          </a:p>
          <a:p>
            <a:pPr>
              <a:lnSpc>
                <a:spcPts val="2000"/>
              </a:lnSpc>
            </a:pPr>
            <a:r>
              <a:rPr lang="en-US" dirty="0">
                <a:latin typeface="Lucida Console" panose="020B0609040504020204" pitchFamily="49" charset="0"/>
              </a:rPr>
              <a:t>    </a:t>
            </a:r>
            <a:r>
              <a:rPr lang="en-US" dirty="0">
                <a:solidFill>
                  <a:schemeClr val="accent1"/>
                </a:solidFill>
                <a:latin typeface="Lucida Console" panose="020B0609040504020204" pitchFamily="49" charset="0"/>
              </a:rPr>
              <a:t>for</a:t>
            </a:r>
            <a:r>
              <a:rPr lang="en-US" dirty="0">
                <a:latin typeface="Lucida Console" panose="020B0609040504020204" pitchFamily="49" charset="0"/>
              </a:rPr>
              <a:t> (</a:t>
            </a:r>
            <a:r>
              <a:rPr lang="en-US" dirty="0">
                <a:solidFill>
                  <a:schemeClr val="accent1"/>
                </a:solidFill>
                <a:latin typeface="Lucida Console" panose="020B0609040504020204" pitchFamily="49" charset="0"/>
              </a:rPr>
              <a:t>int</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 </a:t>
            </a:r>
            <a:r>
              <a:rPr lang="en-US" dirty="0">
                <a:solidFill>
                  <a:schemeClr val="accent2"/>
                </a:solidFill>
                <a:latin typeface="Lucida Console" panose="020B0609040504020204" pitchFamily="49" charset="0"/>
              </a:rPr>
              <a:t>5000000</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a:t>
            </a:r>
          </a:p>
          <a:p>
            <a:pPr>
              <a:lnSpc>
                <a:spcPts val="2000"/>
              </a:lnSpc>
            </a:pPr>
            <a:r>
              <a:rPr lang="en-US" dirty="0">
                <a:latin typeface="Lucida Console" panose="020B0609040504020204" pitchFamily="49" charset="0"/>
              </a:rPr>
              <a:t>        *x += </a:t>
            </a:r>
            <a:r>
              <a:rPr lang="en-US" dirty="0">
                <a:solidFill>
                  <a:schemeClr val="accent2"/>
                </a:solidFill>
                <a:latin typeface="Lucida Console" panose="020B0609040504020204" pitchFamily="49" charset="0"/>
              </a:rPr>
              <a:t>1</a:t>
            </a:r>
            <a:r>
              <a:rPr lang="en-US" dirty="0">
                <a:latin typeface="Lucida Console" panose="020B0609040504020204" pitchFamily="49" charset="0"/>
              </a:rPr>
              <a:t>;</a:t>
            </a:r>
          </a:p>
          <a:p>
            <a:pPr>
              <a:lnSpc>
                <a:spcPts val="2000"/>
              </a:lnSpc>
            </a:pPr>
            <a:r>
              <a:rPr lang="en-US" dirty="0">
                <a:latin typeface="Lucida Console" panose="020B0609040504020204" pitchFamily="49" charset="0"/>
              </a:rPr>
              <a:t>    }</a:t>
            </a:r>
          </a:p>
          <a:p>
            <a:pPr>
              <a:lnSpc>
                <a:spcPts val="2000"/>
              </a:lnSpc>
            </a:pPr>
            <a:r>
              <a:rPr lang="en-US" dirty="0">
                <a:latin typeface="Lucida Console" panose="020B0609040504020204" pitchFamily="49" charset="0"/>
              </a:rPr>
              <a:t>}</a:t>
            </a:r>
          </a:p>
          <a:p>
            <a:pPr>
              <a:lnSpc>
                <a:spcPts val="2000"/>
              </a:lnSpc>
            </a:pPr>
            <a:endParaRPr lang="en-US" dirty="0">
              <a:latin typeface="Lucida Console" panose="020B0609040504020204" pitchFamily="49" charset="0"/>
            </a:endParaRPr>
          </a:p>
          <a:p>
            <a:pPr>
              <a:lnSpc>
                <a:spcPts val="2000"/>
              </a:lnSpc>
            </a:pPr>
            <a:r>
              <a:rPr lang="en-US" dirty="0">
                <a:solidFill>
                  <a:schemeClr val="accent1"/>
                </a:solidFill>
                <a:latin typeface="Lucida Console" panose="020B0609040504020204" pitchFamily="49" charset="0"/>
              </a:rPr>
              <a:t>int</a:t>
            </a:r>
            <a:r>
              <a:rPr lang="en-US" dirty="0">
                <a:latin typeface="Lucida Console" panose="020B0609040504020204" pitchFamily="49" charset="0"/>
              </a:rPr>
              <a:t> main() {</a:t>
            </a:r>
          </a:p>
          <a:p>
            <a:pPr>
              <a:lnSpc>
                <a:spcPts val="2000"/>
              </a:lnSpc>
            </a:pPr>
            <a:r>
              <a:rPr lang="en-US" dirty="0">
                <a:latin typeface="Lucida Console" panose="020B0609040504020204" pitchFamily="49" charset="0"/>
              </a:rPr>
              <a:t>    std::thread </a:t>
            </a:r>
            <a:r>
              <a:rPr lang="en-US" dirty="0" err="1">
                <a:latin typeface="Lucida Console" panose="020B0609040504020204" pitchFamily="49" charset="0"/>
              </a:rPr>
              <a:t>th</a:t>
            </a:r>
            <a:r>
              <a:rPr lang="en-US" dirty="0">
                <a:latin typeface="Lucida Console" panose="020B0609040504020204" pitchFamily="49" charset="0"/>
              </a:rPr>
              <a:t>[NUM_THREADS];</a:t>
            </a:r>
          </a:p>
          <a:p>
            <a:pPr>
              <a:lnSpc>
                <a:spcPts val="2000"/>
              </a:lnSpc>
            </a:pPr>
            <a:r>
              <a:rPr lang="en-US" dirty="0">
                <a:latin typeface="Lucida Console" panose="020B0609040504020204" pitchFamily="49" charset="0"/>
              </a:rPr>
              <a:t>    </a:t>
            </a:r>
            <a:r>
              <a:rPr lang="en-US" dirty="0">
                <a:solidFill>
                  <a:schemeClr val="accent1"/>
                </a:solidFill>
                <a:latin typeface="Lucida Console" panose="020B0609040504020204" pitchFamily="49" charset="0"/>
              </a:rPr>
              <a:t>unsigned</a:t>
            </a:r>
            <a:r>
              <a:rPr lang="en-US" dirty="0">
                <a:latin typeface="Lucida Console" panose="020B0609040504020204" pitchFamily="49" charset="0"/>
              </a:rPr>
              <a:t> n =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a:t>
            </a:r>
          </a:p>
          <a:p>
            <a:pPr>
              <a:lnSpc>
                <a:spcPts val="2000"/>
              </a:lnSpc>
            </a:pPr>
            <a:r>
              <a:rPr lang="en-US" dirty="0">
                <a:latin typeface="Lucida Console" panose="020B0609040504020204" pitchFamily="49" charset="0"/>
              </a:rPr>
              <a:t>    for (</a:t>
            </a:r>
            <a:r>
              <a:rPr lang="en-US" dirty="0">
                <a:solidFill>
                  <a:schemeClr val="accent1"/>
                </a:solidFill>
                <a:latin typeface="Lucida Console" panose="020B0609040504020204" pitchFamily="49" charset="0"/>
              </a:rPr>
              <a:t>int</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 NUM_THREADS; ++</a:t>
            </a:r>
            <a:r>
              <a:rPr lang="en-US" dirty="0" err="1">
                <a:latin typeface="Lucida Console" panose="020B0609040504020204" pitchFamily="49" charset="0"/>
              </a:rPr>
              <a:t>i</a:t>
            </a:r>
            <a:r>
              <a:rPr lang="en-US" dirty="0">
                <a:latin typeface="Lucida Console" panose="020B0609040504020204" pitchFamily="49" charset="0"/>
              </a:rPr>
              <a:t>) {</a:t>
            </a:r>
          </a:p>
          <a:p>
            <a:pPr>
              <a:lnSpc>
                <a:spcPts val="2000"/>
              </a:lnSpc>
            </a:pPr>
            <a:r>
              <a:rPr lang="en-US" dirty="0">
                <a:latin typeface="Lucida Console" panose="020B0609040504020204" pitchFamily="49" charset="0"/>
              </a:rPr>
              <a:t>        </a:t>
            </a:r>
            <a:r>
              <a:rPr lang="en-US" dirty="0" err="1">
                <a:latin typeface="Lucida Console" panose="020B0609040504020204" pitchFamily="49" charset="0"/>
              </a:rPr>
              <a:t>th</a:t>
            </a:r>
            <a:r>
              <a:rPr lang="en-US" dirty="0">
                <a:latin typeface="Lucida Console" panose="020B0609040504020204" pitchFamily="49" charset="0"/>
              </a:rPr>
              <a:t>[</a:t>
            </a:r>
            <a:r>
              <a:rPr lang="en-US" dirty="0" err="1">
                <a:latin typeface="Lucida Console" panose="020B0609040504020204" pitchFamily="49" charset="0"/>
              </a:rPr>
              <a:t>i</a:t>
            </a:r>
            <a:r>
              <a:rPr lang="en-US" dirty="0">
                <a:latin typeface="Lucida Console" panose="020B0609040504020204" pitchFamily="49" charset="0"/>
              </a:rPr>
              <a:t>] = std::thread(</a:t>
            </a:r>
            <a:r>
              <a:rPr lang="en-US" dirty="0" err="1">
                <a:latin typeface="Lucida Console" panose="020B0609040504020204" pitchFamily="49" charset="0"/>
              </a:rPr>
              <a:t>threadfunc</a:t>
            </a:r>
            <a:r>
              <a:rPr lang="en-US" dirty="0">
                <a:latin typeface="Lucida Console" panose="020B0609040504020204" pitchFamily="49" charset="0"/>
              </a:rPr>
              <a:t>, &amp;n);</a:t>
            </a:r>
          </a:p>
          <a:p>
            <a:pPr>
              <a:lnSpc>
                <a:spcPts val="2000"/>
              </a:lnSpc>
            </a:pPr>
            <a:r>
              <a:rPr lang="en-US" dirty="0">
                <a:latin typeface="Lucida Console" panose="020B0609040504020204" pitchFamily="49" charset="0"/>
              </a:rPr>
              <a:t>    }</a:t>
            </a:r>
          </a:p>
          <a:p>
            <a:pPr>
              <a:lnSpc>
                <a:spcPts val="2000"/>
              </a:lnSpc>
            </a:pPr>
            <a:r>
              <a:rPr lang="en-US" dirty="0">
                <a:latin typeface="Lucida Console" panose="020B0609040504020204" pitchFamily="49" charset="0"/>
              </a:rPr>
              <a:t>    </a:t>
            </a:r>
            <a:r>
              <a:rPr lang="en-US" dirty="0">
                <a:solidFill>
                  <a:schemeClr val="accent1"/>
                </a:solidFill>
                <a:latin typeface="Lucida Console" panose="020B0609040504020204" pitchFamily="49" charset="0"/>
              </a:rPr>
              <a:t>for</a:t>
            </a:r>
            <a:r>
              <a:rPr lang="en-US" dirty="0">
                <a:latin typeface="Lucida Console" panose="020B0609040504020204" pitchFamily="49" charset="0"/>
              </a:rPr>
              <a:t> (</a:t>
            </a:r>
            <a:r>
              <a:rPr lang="en-US" dirty="0">
                <a:solidFill>
                  <a:schemeClr val="accent1"/>
                </a:solidFill>
                <a:latin typeface="Lucida Console" panose="020B0609040504020204" pitchFamily="49" charset="0"/>
              </a:rPr>
              <a:t>int</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 NUM_THREADS; ++</a:t>
            </a:r>
            <a:r>
              <a:rPr lang="en-US" dirty="0" err="1">
                <a:latin typeface="Lucida Console" panose="020B0609040504020204" pitchFamily="49" charset="0"/>
              </a:rPr>
              <a:t>i</a:t>
            </a:r>
            <a:r>
              <a:rPr lang="en-US" dirty="0">
                <a:latin typeface="Lucida Console" panose="020B0609040504020204" pitchFamily="49" charset="0"/>
              </a:rPr>
              <a:t>) {</a:t>
            </a:r>
          </a:p>
          <a:p>
            <a:pPr>
              <a:lnSpc>
                <a:spcPts val="2000"/>
              </a:lnSpc>
            </a:pPr>
            <a:r>
              <a:rPr lang="en-US" dirty="0">
                <a:latin typeface="Lucida Console" panose="020B0609040504020204" pitchFamily="49" charset="0"/>
              </a:rPr>
              <a:t>        </a:t>
            </a:r>
            <a:r>
              <a:rPr lang="en-US" dirty="0" err="1">
                <a:latin typeface="Lucida Console" panose="020B0609040504020204" pitchFamily="49" charset="0"/>
              </a:rPr>
              <a:t>th</a:t>
            </a:r>
            <a:r>
              <a:rPr lang="en-US" dirty="0">
                <a:latin typeface="Lucida Console" panose="020B0609040504020204" pitchFamily="49" charset="0"/>
              </a:rPr>
              <a:t>[</a:t>
            </a:r>
            <a:r>
              <a:rPr lang="en-US" dirty="0" err="1">
                <a:latin typeface="Lucida Console" panose="020B0609040504020204" pitchFamily="49" charset="0"/>
              </a:rPr>
              <a:t>i</a:t>
            </a:r>
            <a:r>
              <a:rPr lang="en-US" dirty="0">
                <a:latin typeface="Lucida Console" panose="020B0609040504020204" pitchFamily="49" charset="0"/>
              </a:rPr>
              <a:t>].join();</a:t>
            </a:r>
          </a:p>
          <a:p>
            <a:pPr>
              <a:lnSpc>
                <a:spcPts val="2000"/>
              </a:lnSpc>
            </a:pPr>
            <a:r>
              <a:rPr lang="en-US" dirty="0">
                <a:latin typeface="Lucida Console" panose="020B0609040504020204" pitchFamily="49" charset="0"/>
              </a:rPr>
              <a:t>    }</a:t>
            </a:r>
          </a:p>
          <a:p>
            <a:pPr>
              <a:lnSpc>
                <a:spcPts val="2000"/>
              </a:lnSpc>
            </a:pPr>
            <a:r>
              <a:rPr lang="en-US" dirty="0">
                <a:latin typeface="Lucida Console" panose="020B0609040504020204" pitchFamily="49" charset="0"/>
              </a:rPr>
              <a:t>    </a:t>
            </a:r>
            <a:r>
              <a:rPr lang="en-US" dirty="0" err="1">
                <a:latin typeface="Lucida Console" panose="020B0609040504020204" pitchFamily="49" charset="0"/>
              </a:rPr>
              <a:t>printf</a:t>
            </a:r>
            <a:r>
              <a:rPr lang="en-US" dirty="0">
                <a:latin typeface="Lucida Console" panose="020B0609040504020204" pitchFamily="49" charset="0"/>
              </a:rPr>
              <a:t>(</a:t>
            </a:r>
            <a:r>
              <a:rPr lang="en-US" dirty="0">
                <a:solidFill>
                  <a:schemeClr val="accent2"/>
                </a:solidFill>
                <a:latin typeface="Lucida Console" panose="020B0609040504020204" pitchFamily="49" charset="0"/>
              </a:rPr>
              <a:t>"%u\n"</a:t>
            </a:r>
            <a:r>
              <a:rPr lang="en-US" dirty="0">
                <a:latin typeface="Lucida Console" panose="020B0609040504020204" pitchFamily="49" charset="0"/>
              </a:rPr>
              <a:t>, n);</a:t>
            </a:r>
          </a:p>
          <a:p>
            <a:pPr>
              <a:lnSpc>
                <a:spcPts val="2000"/>
              </a:lnSpc>
            </a:pPr>
            <a:r>
              <a:rPr lang="en-US" dirty="0">
                <a:latin typeface="Lucida Console" panose="020B0609040504020204" pitchFamily="49" charset="0"/>
              </a:rPr>
              <a:t>    </a:t>
            </a:r>
            <a:r>
              <a:rPr lang="en-US" dirty="0">
                <a:solidFill>
                  <a:schemeClr val="accent1"/>
                </a:solidFill>
                <a:latin typeface="Lucida Console" panose="020B0609040504020204" pitchFamily="49" charset="0"/>
              </a:rPr>
              <a:t>return</a:t>
            </a:r>
            <a:r>
              <a:rPr lang="en-US" dirty="0">
                <a:latin typeface="Lucida Console" panose="020B0609040504020204" pitchFamily="49" charset="0"/>
              </a:rPr>
              <a:t>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a:t>
            </a:r>
          </a:p>
          <a:p>
            <a:pPr>
              <a:lnSpc>
                <a:spcPts val="2000"/>
              </a:lnSpc>
            </a:pPr>
            <a:r>
              <a:rPr lang="en-US" dirty="0">
                <a:latin typeface="Lucida Console" panose="020B0609040504020204" pitchFamily="49" charset="0"/>
              </a:rPr>
              <a:t>}</a:t>
            </a:r>
          </a:p>
        </p:txBody>
      </p:sp>
      <p:sp>
        <p:nvSpPr>
          <p:cNvPr id="9" name="Title 1">
            <a:extLst>
              <a:ext uri="{FF2B5EF4-FFF2-40B4-BE49-F238E27FC236}">
                <a16:creationId xmlns:a16="http://schemas.microsoft.com/office/drawing/2014/main" id="{979DA55A-5E74-049A-71A1-BCBC6806550B}"/>
              </a:ext>
            </a:extLst>
          </p:cNvPr>
          <p:cNvSpPr>
            <a:spLocks noGrp="1"/>
          </p:cNvSpPr>
          <p:nvPr>
            <p:ph type="title"/>
          </p:nvPr>
        </p:nvSpPr>
        <p:spPr>
          <a:xfrm>
            <a:off x="838200" y="145206"/>
            <a:ext cx="10515600" cy="757619"/>
          </a:xfrm>
        </p:spPr>
        <p:txBody>
          <a:bodyPr/>
          <a:lstStyle/>
          <a:p>
            <a:r>
              <a:rPr lang="en-US" dirty="0"/>
              <a:t>Atomicity at the Instruction Level</a:t>
            </a:r>
          </a:p>
        </p:txBody>
      </p:sp>
    </p:spTree>
    <p:extLst>
      <p:ext uri="{BB962C8B-B14F-4D97-AF65-F5344CB8AC3E}">
        <p14:creationId xmlns:p14="http://schemas.microsoft.com/office/powerpoint/2010/main" val="2075523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D73796-BC81-8262-11C0-5D424EA744D2}"/>
              </a:ext>
            </a:extLst>
          </p:cNvPr>
          <p:cNvSpPr>
            <a:spLocks noGrp="1"/>
          </p:cNvSpPr>
          <p:nvPr>
            <p:ph idx="1"/>
          </p:nvPr>
        </p:nvSpPr>
        <p:spPr>
          <a:xfrm>
            <a:off x="0" y="798654"/>
            <a:ext cx="5916593" cy="5985466"/>
          </a:xfrm>
        </p:spPr>
        <p:txBody>
          <a:bodyPr>
            <a:normAutofit/>
          </a:bodyPr>
          <a:lstStyle/>
          <a:p>
            <a:r>
              <a:rPr lang="en-US" sz="2400" dirty="0"/>
              <a:t>Here’s an example of why this program undercounts the number of increments</a:t>
            </a:r>
          </a:p>
          <a:p>
            <a:pPr lvl="1"/>
            <a:r>
              <a:rPr lang="en-US" sz="2000" dirty="0"/>
              <a:t>Suppose that, at a particular moment, all four threads execute </a:t>
            </a:r>
            <a:r>
              <a:rPr lang="en-US" sz="1800" dirty="0">
                <a:latin typeface="Lucida Console" panose="020B0609040504020204" pitchFamily="49" charset="0"/>
              </a:rPr>
              <a:t>mov (%</a:t>
            </a:r>
            <a:r>
              <a:rPr lang="en-US" sz="1800" dirty="0" err="1">
                <a:latin typeface="Lucida Console" panose="020B0609040504020204" pitchFamily="49" charset="0"/>
              </a:rPr>
              <a:t>rbp</a:t>
            </a:r>
            <a:r>
              <a:rPr lang="en-US" sz="1800" dirty="0">
                <a:latin typeface="Lucida Console" panose="020B0609040504020204" pitchFamily="49" charset="0"/>
              </a:rPr>
              <a:t>), %internal</a:t>
            </a:r>
            <a:r>
              <a:rPr lang="en-US" sz="2000" dirty="0"/>
              <a:t> at the same time, reading the value </a:t>
            </a:r>
            <a:r>
              <a:rPr lang="en-US" sz="2000" dirty="0">
                <a:latin typeface="Lucida Console" panose="020B0609040504020204" pitchFamily="49" charset="0"/>
              </a:rPr>
              <a:t>42</a:t>
            </a:r>
            <a:r>
              <a:rPr lang="en-US" sz="2000" dirty="0"/>
              <a:t> into the local </a:t>
            </a:r>
            <a:r>
              <a:rPr lang="en-US" sz="1800" dirty="0">
                <a:latin typeface="Lucida Console" panose="020B0609040504020204" pitchFamily="49" charset="0"/>
              </a:rPr>
              <a:t>%internal</a:t>
            </a:r>
            <a:r>
              <a:rPr lang="en-US" sz="2000" dirty="0"/>
              <a:t> register</a:t>
            </a:r>
          </a:p>
          <a:p>
            <a:pPr lvl="1"/>
            <a:r>
              <a:rPr lang="en-US" sz="2000" dirty="0"/>
              <a:t>Each thread executes </a:t>
            </a:r>
            <a:r>
              <a:rPr lang="en-US" sz="1800" dirty="0">
                <a:latin typeface="Lucida Console" panose="020B0609040504020204" pitchFamily="49" charset="0"/>
              </a:rPr>
              <a:t>add $1, %internal</a:t>
            </a:r>
            <a:r>
              <a:rPr lang="en-US" sz="2000" dirty="0"/>
              <a:t>, updating the local</a:t>
            </a:r>
            <a:r>
              <a:rPr lang="en-US" sz="2000" dirty="0">
                <a:latin typeface="Lucida Console" panose="020B0609040504020204" pitchFamily="49" charset="0"/>
              </a:rPr>
              <a:t> %internal</a:t>
            </a:r>
            <a:r>
              <a:rPr lang="en-US" sz="2000" dirty="0"/>
              <a:t> register to </a:t>
            </a:r>
            <a:r>
              <a:rPr lang="en-US" sz="2000" dirty="0">
                <a:latin typeface="Lucida Console" panose="020B0609040504020204" pitchFamily="49" charset="0"/>
              </a:rPr>
              <a:t>43</a:t>
            </a:r>
          </a:p>
          <a:p>
            <a:pPr lvl="1"/>
            <a:r>
              <a:rPr lang="en-US" sz="2000" dirty="0"/>
              <a:t>Each thread does </a:t>
            </a:r>
            <a:r>
              <a:rPr lang="en-US" sz="1800" dirty="0">
                <a:latin typeface="Lucida Console" panose="020B0609040504020204" pitchFamily="49" charset="0"/>
              </a:rPr>
              <a:t>mov %internal, (%</a:t>
            </a:r>
            <a:r>
              <a:rPr lang="en-US" sz="1800" dirty="0" err="1">
                <a:latin typeface="Lucida Console" panose="020B0609040504020204" pitchFamily="49" charset="0"/>
              </a:rPr>
              <a:t>rbp</a:t>
            </a:r>
            <a:r>
              <a:rPr lang="en-US" sz="1800" dirty="0">
                <a:latin typeface="Lucida Console" panose="020B0609040504020204" pitchFamily="49" charset="0"/>
              </a:rPr>
              <a:t>)</a:t>
            </a:r>
            <a:r>
              <a:rPr lang="en-US" sz="2000" dirty="0"/>
              <a:t> at roughly the same time, overwriting </a:t>
            </a:r>
            <a:r>
              <a:rPr lang="en-US" sz="2000" dirty="0">
                <a:latin typeface="Lucida Console" panose="020B0609040504020204" pitchFamily="49" charset="0"/>
              </a:rPr>
              <a:t>x</a:t>
            </a:r>
            <a:r>
              <a:rPr lang="en-US" sz="2000" dirty="0"/>
              <a:t>’s memory location with </a:t>
            </a:r>
            <a:r>
              <a:rPr lang="en-US" sz="2000" dirty="0">
                <a:latin typeface="Lucida Console" panose="020B0609040504020204" pitchFamily="49" charset="0"/>
              </a:rPr>
              <a:t>43</a:t>
            </a:r>
            <a:r>
              <a:rPr lang="en-US" sz="2000" dirty="0"/>
              <a:t> multiple times---incorrectly reflecting a single increment instead of the correct four increments!</a:t>
            </a:r>
          </a:p>
          <a:p>
            <a:r>
              <a:rPr lang="en-US" sz="2400" dirty="0"/>
              <a:t>Well this is disappointing LOL</a:t>
            </a:r>
          </a:p>
          <a:p>
            <a:endParaRPr lang="en-US" sz="2400" dirty="0"/>
          </a:p>
        </p:txBody>
      </p:sp>
      <p:sp>
        <p:nvSpPr>
          <p:cNvPr id="6" name="TextBox 5">
            <a:extLst>
              <a:ext uri="{FF2B5EF4-FFF2-40B4-BE49-F238E27FC236}">
                <a16:creationId xmlns:a16="http://schemas.microsoft.com/office/drawing/2014/main" id="{C71BBE10-F33E-C064-1B22-62227F311808}"/>
              </a:ext>
            </a:extLst>
          </p:cNvPr>
          <p:cNvSpPr txBox="1"/>
          <p:nvPr/>
        </p:nvSpPr>
        <p:spPr>
          <a:xfrm>
            <a:off x="5928168" y="976021"/>
            <a:ext cx="6263832" cy="5734903"/>
          </a:xfrm>
          <a:prstGeom prst="rect">
            <a:avLst/>
          </a:prstGeom>
          <a:solidFill>
            <a:schemeClr val="bg1">
              <a:lumMod val="95000"/>
            </a:schemeClr>
          </a:solidFill>
        </p:spPr>
        <p:txBody>
          <a:bodyPr wrap="square">
            <a:spAutoFit/>
          </a:bodyPr>
          <a:lstStyle/>
          <a:p>
            <a:pPr>
              <a:lnSpc>
                <a:spcPts val="2000"/>
              </a:lnSpc>
            </a:pPr>
            <a:r>
              <a:rPr lang="en-US" dirty="0">
                <a:solidFill>
                  <a:schemeClr val="accent1"/>
                </a:solidFill>
                <a:latin typeface="Lucida Console" panose="020B0609040504020204" pitchFamily="49" charset="0"/>
              </a:rPr>
              <a:t>#define </a:t>
            </a:r>
            <a:r>
              <a:rPr lang="en-US" dirty="0">
                <a:latin typeface="Lucida Console" panose="020B0609040504020204" pitchFamily="49" charset="0"/>
              </a:rPr>
              <a:t>NUM_THREADS </a:t>
            </a:r>
            <a:r>
              <a:rPr lang="en-US" dirty="0">
                <a:solidFill>
                  <a:schemeClr val="accent2"/>
                </a:solidFill>
                <a:latin typeface="Lucida Console" panose="020B0609040504020204" pitchFamily="49" charset="0"/>
              </a:rPr>
              <a:t>4</a:t>
            </a:r>
          </a:p>
          <a:p>
            <a:pPr>
              <a:lnSpc>
                <a:spcPts val="2000"/>
              </a:lnSpc>
            </a:pPr>
            <a:endParaRPr lang="en-US" dirty="0">
              <a:latin typeface="Lucida Console" panose="020B0609040504020204" pitchFamily="49" charset="0"/>
            </a:endParaRPr>
          </a:p>
          <a:p>
            <a:pPr>
              <a:lnSpc>
                <a:spcPts val="2000"/>
              </a:lnSpc>
            </a:pPr>
            <a:r>
              <a:rPr lang="en-US" dirty="0">
                <a:solidFill>
                  <a:schemeClr val="accent1"/>
                </a:solidFill>
                <a:latin typeface="Lucida Console" panose="020B0609040504020204" pitchFamily="49" charset="0"/>
              </a:rPr>
              <a:t>void</a:t>
            </a:r>
            <a:r>
              <a:rPr lang="en-US" dirty="0">
                <a:latin typeface="Lucida Console" panose="020B0609040504020204" pitchFamily="49" charset="0"/>
              </a:rPr>
              <a:t> </a:t>
            </a:r>
            <a:r>
              <a:rPr lang="en-US" dirty="0" err="1">
                <a:latin typeface="Lucida Console" panose="020B0609040504020204" pitchFamily="49" charset="0"/>
              </a:rPr>
              <a:t>threadfunc</a:t>
            </a:r>
            <a:r>
              <a:rPr lang="en-US" dirty="0">
                <a:latin typeface="Lucida Console" panose="020B0609040504020204" pitchFamily="49" charset="0"/>
              </a:rPr>
              <a:t>(</a:t>
            </a:r>
            <a:r>
              <a:rPr lang="en-US" dirty="0">
                <a:solidFill>
                  <a:schemeClr val="accent1"/>
                </a:solidFill>
                <a:latin typeface="Lucida Console" panose="020B0609040504020204" pitchFamily="49" charset="0"/>
              </a:rPr>
              <a:t>unsigned*</a:t>
            </a:r>
            <a:r>
              <a:rPr lang="en-US" dirty="0">
                <a:latin typeface="Lucida Console" panose="020B0609040504020204" pitchFamily="49" charset="0"/>
              </a:rPr>
              <a:t> x) {</a:t>
            </a:r>
          </a:p>
          <a:p>
            <a:pPr>
              <a:lnSpc>
                <a:spcPts val="2000"/>
              </a:lnSpc>
            </a:pPr>
            <a:r>
              <a:rPr lang="en-US" dirty="0">
                <a:latin typeface="Lucida Console" panose="020B0609040504020204" pitchFamily="49" charset="0"/>
              </a:rPr>
              <a:t>    </a:t>
            </a:r>
            <a:r>
              <a:rPr lang="en-US" dirty="0">
                <a:solidFill>
                  <a:srgbClr val="00B050"/>
                </a:solidFill>
                <a:latin typeface="Lucida Console" panose="020B0609040504020204" pitchFamily="49" charset="0"/>
              </a:rPr>
              <a:t>//This is a correct way to increment</a:t>
            </a:r>
          </a:p>
          <a:p>
            <a:pPr>
              <a:lnSpc>
                <a:spcPts val="2000"/>
              </a:lnSpc>
            </a:pPr>
            <a:r>
              <a:rPr lang="en-US" dirty="0">
                <a:solidFill>
                  <a:srgbClr val="00B050"/>
                </a:solidFill>
                <a:latin typeface="Lucida Console" panose="020B0609040504020204" pitchFamily="49" charset="0"/>
              </a:rPr>
              <a:t>    //a shared variable! . . . OR IS IT?!?</a:t>
            </a:r>
          </a:p>
          <a:p>
            <a:pPr>
              <a:lnSpc>
                <a:spcPts val="2000"/>
              </a:lnSpc>
            </a:pPr>
            <a:r>
              <a:rPr lang="en-US" dirty="0">
                <a:latin typeface="Lucida Console" panose="020B0609040504020204" pitchFamily="49" charset="0"/>
              </a:rPr>
              <a:t>    </a:t>
            </a:r>
            <a:r>
              <a:rPr lang="en-US" dirty="0">
                <a:solidFill>
                  <a:schemeClr val="accent1"/>
                </a:solidFill>
                <a:latin typeface="Lucida Console" panose="020B0609040504020204" pitchFamily="49" charset="0"/>
              </a:rPr>
              <a:t>for</a:t>
            </a:r>
            <a:r>
              <a:rPr lang="en-US" dirty="0">
                <a:latin typeface="Lucida Console" panose="020B0609040504020204" pitchFamily="49" charset="0"/>
              </a:rPr>
              <a:t> (</a:t>
            </a:r>
            <a:r>
              <a:rPr lang="en-US" dirty="0">
                <a:solidFill>
                  <a:schemeClr val="accent1"/>
                </a:solidFill>
                <a:latin typeface="Lucida Console" panose="020B0609040504020204" pitchFamily="49" charset="0"/>
              </a:rPr>
              <a:t>int</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 </a:t>
            </a:r>
            <a:r>
              <a:rPr lang="en-US" dirty="0">
                <a:solidFill>
                  <a:schemeClr val="accent2"/>
                </a:solidFill>
                <a:latin typeface="Lucida Console" panose="020B0609040504020204" pitchFamily="49" charset="0"/>
              </a:rPr>
              <a:t>5000000</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a:t>
            </a:r>
          </a:p>
          <a:p>
            <a:pPr>
              <a:lnSpc>
                <a:spcPts val="2000"/>
              </a:lnSpc>
            </a:pPr>
            <a:r>
              <a:rPr lang="en-US" dirty="0">
                <a:latin typeface="Lucida Console" panose="020B0609040504020204" pitchFamily="49" charset="0"/>
              </a:rPr>
              <a:t>        *x += </a:t>
            </a:r>
            <a:r>
              <a:rPr lang="en-US" dirty="0">
                <a:solidFill>
                  <a:schemeClr val="accent2"/>
                </a:solidFill>
                <a:latin typeface="Lucida Console" panose="020B0609040504020204" pitchFamily="49" charset="0"/>
              </a:rPr>
              <a:t>1</a:t>
            </a:r>
            <a:r>
              <a:rPr lang="en-US" dirty="0">
                <a:latin typeface="Lucida Console" panose="020B0609040504020204" pitchFamily="49" charset="0"/>
              </a:rPr>
              <a:t>;</a:t>
            </a:r>
          </a:p>
          <a:p>
            <a:pPr>
              <a:lnSpc>
                <a:spcPts val="2000"/>
              </a:lnSpc>
            </a:pPr>
            <a:r>
              <a:rPr lang="en-US" dirty="0">
                <a:latin typeface="Lucida Console" panose="020B0609040504020204" pitchFamily="49" charset="0"/>
              </a:rPr>
              <a:t>    }</a:t>
            </a:r>
          </a:p>
          <a:p>
            <a:pPr>
              <a:lnSpc>
                <a:spcPts val="2000"/>
              </a:lnSpc>
            </a:pPr>
            <a:r>
              <a:rPr lang="en-US" dirty="0">
                <a:latin typeface="Lucida Console" panose="020B0609040504020204" pitchFamily="49" charset="0"/>
              </a:rPr>
              <a:t>}</a:t>
            </a:r>
          </a:p>
          <a:p>
            <a:pPr>
              <a:lnSpc>
                <a:spcPts val="2000"/>
              </a:lnSpc>
            </a:pPr>
            <a:endParaRPr lang="en-US" dirty="0">
              <a:latin typeface="Lucida Console" panose="020B0609040504020204" pitchFamily="49" charset="0"/>
            </a:endParaRPr>
          </a:p>
          <a:p>
            <a:pPr>
              <a:lnSpc>
                <a:spcPts val="2000"/>
              </a:lnSpc>
            </a:pPr>
            <a:r>
              <a:rPr lang="en-US" dirty="0">
                <a:solidFill>
                  <a:schemeClr val="accent1"/>
                </a:solidFill>
                <a:latin typeface="Lucida Console" panose="020B0609040504020204" pitchFamily="49" charset="0"/>
              </a:rPr>
              <a:t>int</a:t>
            </a:r>
            <a:r>
              <a:rPr lang="en-US" dirty="0">
                <a:latin typeface="Lucida Console" panose="020B0609040504020204" pitchFamily="49" charset="0"/>
              </a:rPr>
              <a:t> main() {</a:t>
            </a:r>
          </a:p>
          <a:p>
            <a:pPr>
              <a:lnSpc>
                <a:spcPts val="2000"/>
              </a:lnSpc>
            </a:pPr>
            <a:r>
              <a:rPr lang="en-US" dirty="0">
                <a:latin typeface="Lucida Console" panose="020B0609040504020204" pitchFamily="49" charset="0"/>
              </a:rPr>
              <a:t>    std::thread </a:t>
            </a:r>
            <a:r>
              <a:rPr lang="en-US" dirty="0" err="1">
                <a:latin typeface="Lucida Console" panose="020B0609040504020204" pitchFamily="49" charset="0"/>
              </a:rPr>
              <a:t>th</a:t>
            </a:r>
            <a:r>
              <a:rPr lang="en-US" dirty="0">
                <a:latin typeface="Lucida Console" panose="020B0609040504020204" pitchFamily="49" charset="0"/>
              </a:rPr>
              <a:t>[NUM_THREADS];</a:t>
            </a:r>
          </a:p>
          <a:p>
            <a:pPr>
              <a:lnSpc>
                <a:spcPts val="2000"/>
              </a:lnSpc>
            </a:pPr>
            <a:r>
              <a:rPr lang="en-US" dirty="0">
                <a:latin typeface="Lucida Console" panose="020B0609040504020204" pitchFamily="49" charset="0"/>
              </a:rPr>
              <a:t>    </a:t>
            </a:r>
            <a:r>
              <a:rPr lang="en-US" dirty="0">
                <a:solidFill>
                  <a:schemeClr val="accent1"/>
                </a:solidFill>
                <a:latin typeface="Lucida Console" panose="020B0609040504020204" pitchFamily="49" charset="0"/>
              </a:rPr>
              <a:t>unsigned</a:t>
            </a:r>
            <a:r>
              <a:rPr lang="en-US" dirty="0">
                <a:latin typeface="Lucida Console" panose="020B0609040504020204" pitchFamily="49" charset="0"/>
              </a:rPr>
              <a:t> n =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a:t>
            </a:r>
          </a:p>
          <a:p>
            <a:pPr>
              <a:lnSpc>
                <a:spcPts val="2000"/>
              </a:lnSpc>
            </a:pPr>
            <a:r>
              <a:rPr lang="en-US" dirty="0">
                <a:latin typeface="Lucida Console" panose="020B0609040504020204" pitchFamily="49" charset="0"/>
              </a:rPr>
              <a:t>    for (</a:t>
            </a:r>
            <a:r>
              <a:rPr lang="en-US" dirty="0">
                <a:solidFill>
                  <a:schemeClr val="accent1"/>
                </a:solidFill>
                <a:latin typeface="Lucida Console" panose="020B0609040504020204" pitchFamily="49" charset="0"/>
              </a:rPr>
              <a:t>int</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 NUM_THREADS; ++</a:t>
            </a:r>
            <a:r>
              <a:rPr lang="en-US" dirty="0" err="1">
                <a:latin typeface="Lucida Console" panose="020B0609040504020204" pitchFamily="49" charset="0"/>
              </a:rPr>
              <a:t>i</a:t>
            </a:r>
            <a:r>
              <a:rPr lang="en-US" dirty="0">
                <a:latin typeface="Lucida Console" panose="020B0609040504020204" pitchFamily="49" charset="0"/>
              </a:rPr>
              <a:t>) {</a:t>
            </a:r>
          </a:p>
          <a:p>
            <a:pPr>
              <a:lnSpc>
                <a:spcPts val="2000"/>
              </a:lnSpc>
            </a:pPr>
            <a:r>
              <a:rPr lang="en-US" dirty="0">
                <a:latin typeface="Lucida Console" panose="020B0609040504020204" pitchFamily="49" charset="0"/>
              </a:rPr>
              <a:t>        </a:t>
            </a:r>
            <a:r>
              <a:rPr lang="en-US" dirty="0" err="1">
                <a:latin typeface="Lucida Console" panose="020B0609040504020204" pitchFamily="49" charset="0"/>
              </a:rPr>
              <a:t>th</a:t>
            </a:r>
            <a:r>
              <a:rPr lang="en-US" dirty="0">
                <a:latin typeface="Lucida Console" panose="020B0609040504020204" pitchFamily="49" charset="0"/>
              </a:rPr>
              <a:t>[</a:t>
            </a:r>
            <a:r>
              <a:rPr lang="en-US" dirty="0" err="1">
                <a:latin typeface="Lucida Console" panose="020B0609040504020204" pitchFamily="49" charset="0"/>
              </a:rPr>
              <a:t>i</a:t>
            </a:r>
            <a:r>
              <a:rPr lang="en-US" dirty="0">
                <a:latin typeface="Lucida Console" panose="020B0609040504020204" pitchFamily="49" charset="0"/>
              </a:rPr>
              <a:t>] = std::thread(</a:t>
            </a:r>
            <a:r>
              <a:rPr lang="en-US" dirty="0" err="1">
                <a:latin typeface="Lucida Console" panose="020B0609040504020204" pitchFamily="49" charset="0"/>
              </a:rPr>
              <a:t>threadfunc</a:t>
            </a:r>
            <a:r>
              <a:rPr lang="en-US" dirty="0">
                <a:latin typeface="Lucida Console" panose="020B0609040504020204" pitchFamily="49" charset="0"/>
              </a:rPr>
              <a:t>, &amp;n);</a:t>
            </a:r>
          </a:p>
          <a:p>
            <a:pPr>
              <a:lnSpc>
                <a:spcPts val="2000"/>
              </a:lnSpc>
            </a:pPr>
            <a:r>
              <a:rPr lang="en-US" dirty="0">
                <a:latin typeface="Lucida Console" panose="020B0609040504020204" pitchFamily="49" charset="0"/>
              </a:rPr>
              <a:t>    }</a:t>
            </a:r>
          </a:p>
          <a:p>
            <a:pPr>
              <a:lnSpc>
                <a:spcPts val="2000"/>
              </a:lnSpc>
            </a:pPr>
            <a:r>
              <a:rPr lang="en-US" dirty="0">
                <a:latin typeface="Lucida Console" panose="020B0609040504020204" pitchFamily="49" charset="0"/>
              </a:rPr>
              <a:t>    </a:t>
            </a:r>
            <a:r>
              <a:rPr lang="en-US" dirty="0">
                <a:solidFill>
                  <a:schemeClr val="accent1"/>
                </a:solidFill>
                <a:latin typeface="Lucida Console" panose="020B0609040504020204" pitchFamily="49" charset="0"/>
              </a:rPr>
              <a:t>for</a:t>
            </a:r>
            <a:r>
              <a:rPr lang="en-US" dirty="0">
                <a:latin typeface="Lucida Console" panose="020B0609040504020204" pitchFamily="49" charset="0"/>
              </a:rPr>
              <a:t> (</a:t>
            </a:r>
            <a:r>
              <a:rPr lang="en-US" dirty="0">
                <a:solidFill>
                  <a:schemeClr val="accent1"/>
                </a:solidFill>
                <a:latin typeface="Lucida Console" panose="020B0609040504020204" pitchFamily="49" charset="0"/>
              </a:rPr>
              <a:t>int</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 NUM_THREADS; ++</a:t>
            </a:r>
            <a:r>
              <a:rPr lang="en-US" dirty="0" err="1">
                <a:latin typeface="Lucida Console" panose="020B0609040504020204" pitchFamily="49" charset="0"/>
              </a:rPr>
              <a:t>i</a:t>
            </a:r>
            <a:r>
              <a:rPr lang="en-US" dirty="0">
                <a:latin typeface="Lucida Console" panose="020B0609040504020204" pitchFamily="49" charset="0"/>
              </a:rPr>
              <a:t>) {</a:t>
            </a:r>
          </a:p>
          <a:p>
            <a:pPr>
              <a:lnSpc>
                <a:spcPts val="2000"/>
              </a:lnSpc>
            </a:pPr>
            <a:r>
              <a:rPr lang="en-US" dirty="0">
                <a:latin typeface="Lucida Console" panose="020B0609040504020204" pitchFamily="49" charset="0"/>
              </a:rPr>
              <a:t>        </a:t>
            </a:r>
            <a:r>
              <a:rPr lang="en-US" dirty="0" err="1">
                <a:latin typeface="Lucida Console" panose="020B0609040504020204" pitchFamily="49" charset="0"/>
              </a:rPr>
              <a:t>th</a:t>
            </a:r>
            <a:r>
              <a:rPr lang="en-US" dirty="0">
                <a:latin typeface="Lucida Console" panose="020B0609040504020204" pitchFamily="49" charset="0"/>
              </a:rPr>
              <a:t>[</a:t>
            </a:r>
            <a:r>
              <a:rPr lang="en-US" dirty="0" err="1">
                <a:latin typeface="Lucida Console" panose="020B0609040504020204" pitchFamily="49" charset="0"/>
              </a:rPr>
              <a:t>i</a:t>
            </a:r>
            <a:r>
              <a:rPr lang="en-US" dirty="0">
                <a:latin typeface="Lucida Console" panose="020B0609040504020204" pitchFamily="49" charset="0"/>
              </a:rPr>
              <a:t>].join();</a:t>
            </a:r>
          </a:p>
          <a:p>
            <a:pPr>
              <a:lnSpc>
                <a:spcPts val="2000"/>
              </a:lnSpc>
            </a:pPr>
            <a:r>
              <a:rPr lang="en-US" dirty="0">
                <a:latin typeface="Lucida Console" panose="020B0609040504020204" pitchFamily="49" charset="0"/>
              </a:rPr>
              <a:t>    }</a:t>
            </a:r>
          </a:p>
          <a:p>
            <a:pPr>
              <a:lnSpc>
                <a:spcPts val="2000"/>
              </a:lnSpc>
            </a:pPr>
            <a:r>
              <a:rPr lang="en-US" dirty="0">
                <a:latin typeface="Lucida Console" panose="020B0609040504020204" pitchFamily="49" charset="0"/>
              </a:rPr>
              <a:t>    </a:t>
            </a:r>
            <a:r>
              <a:rPr lang="en-US" dirty="0" err="1">
                <a:latin typeface="Lucida Console" panose="020B0609040504020204" pitchFamily="49" charset="0"/>
              </a:rPr>
              <a:t>printf</a:t>
            </a:r>
            <a:r>
              <a:rPr lang="en-US" dirty="0">
                <a:latin typeface="Lucida Console" panose="020B0609040504020204" pitchFamily="49" charset="0"/>
              </a:rPr>
              <a:t>(</a:t>
            </a:r>
            <a:r>
              <a:rPr lang="en-US" dirty="0">
                <a:solidFill>
                  <a:schemeClr val="accent2"/>
                </a:solidFill>
                <a:latin typeface="Lucida Console" panose="020B0609040504020204" pitchFamily="49" charset="0"/>
              </a:rPr>
              <a:t>"%u\n"</a:t>
            </a:r>
            <a:r>
              <a:rPr lang="en-US" dirty="0">
                <a:latin typeface="Lucida Console" panose="020B0609040504020204" pitchFamily="49" charset="0"/>
              </a:rPr>
              <a:t>, n);</a:t>
            </a:r>
          </a:p>
          <a:p>
            <a:pPr>
              <a:lnSpc>
                <a:spcPts val="2000"/>
              </a:lnSpc>
            </a:pPr>
            <a:r>
              <a:rPr lang="en-US" dirty="0">
                <a:latin typeface="Lucida Console" panose="020B0609040504020204" pitchFamily="49" charset="0"/>
              </a:rPr>
              <a:t>    </a:t>
            </a:r>
            <a:r>
              <a:rPr lang="en-US" dirty="0">
                <a:solidFill>
                  <a:schemeClr val="accent1"/>
                </a:solidFill>
                <a:latin typeface="Lucida Console" panose="020B0609040504020204" pitchFamily="49" charset="0"/>
              </a:rPr>
              <a:t>return</a:t>
            </a:r>
            <a:r>
              <a:rPr lang="en-US" dirty="0">
                <a:latin typeface="Lucida Console" panose="020B0609040504020204" pitchFamily="49" charset="0"/>
              </a:rPr>
              <a:t>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a:t>
            </a:r>
          </a:p>
          <a:p>
            <a:pPr>
              <a:lnSpc>
                <a:spcPts val="2000"/>
              </a:lnSpc>
            </a:pPr>
            <a:r>
              <a:rPr lang="en-US" dirty="0">
                <a:latin typeface="Lucida Console" panose="020B0609040504020204" pitchFamily="49" charset="0"/>
              </a:rPr>
              <a:t>}</a:t>
            </a:r>
          </a:p>
        </p:txBody>
      </p:sp>
      <p:sp>
        <p:nvSpPr>
          <p:cNvPr id="9" name="Title 1">
            <a:extLst>
              <a:ext uri="{FF2B5EF4-FFF2-40B4-BE49-F238E27FC236}">
                <a16:creationId xmlns:a16="http://schemas.microsoft.com/office/drawing/2014/main" id="{979DA55A-5E74-049A-71A1-BCBC6806550B}"/>
              </a:ext>
            </a:extLst>
          </p:cNvPr>
          <p:cNvSpPr>
            <a:spLocks noGrp="1"/>
          </p:cNvSpPr>
          <p:nvPr>
            <p:ph type="title"/>
          </p:nvPr>
        </p:nvSpPr>
        <p:spPr>
          <a:xfrm>
            <a:off x="838200" y="145206"/>
            <a:ext cx="10515600" cy="757619"/>
          </a:xfrm>
        </p:spPr>
        <p:txBody>
          <a:bodyPr/>
          <a:lstStyle/>
          <a:p>
            <a:r>
              <a:rPr lang="en-US" dirty="0"/>
              <a:t>Atomicity at the Instruction Level</a:t>
            </a:r>
          </a:p>
        </p:txBody>
      </p:sp>
      <p:pic>
        <p:nvPicPr>
          <p:cNvPr id="4" name="Picture 3">
            <a:extLst>
              <a:ext uri="{FF2B5EF4-FFF2-40B4-BE49-F238E27FC236}">
                <a16:creationId xmlns:a16="http://schemas.microsoft.com/office/drawing/2014/main" id="{D0CC0244-C047-0071-16F1-D7CAB46DFA6C}"/>
              </a:ext>
            </a:extLst>
          </p:cNvPr>
          <p:cNvPicPr>
            <a:picLocks noChangeAspect="1"/>
          </p:cNvPicPr>
          <p:nvPr/>
        </p:nvPicPr>
        <p:blipFill rotWithShape="1">
          <a:blip r:embed="rId3">
            <a:extLst>
              <a:ext uri="{28A0092B-C50C-407E-A947-70E740481C1C}">
                <a14:useLocalDpi xmlns:a14="http://schemas.microsoft.com/office/drawing/2010/main" val="0"/>
              </a:ext>
            </a:extLst>
          </a:blip>
          <a:srcRect l="16529" r="9865"/>
          <a:stretch/>
        </p:blipFill>
        <p:spPr>
          <a:xfrm>
            <a:off x="1222094" y="5210978"/>
            <a:ext cx="2099977" cy="1603094"/>
          </a:xfrm>
          <a:prstGeom prst="rect">
            <a:avLst/>
          </a:prstGeom>
        </p:spPr>
      </p:pic>
    </p:spTree>
    <p:extLst>
      <p:ext uri="{BB962C8B-B14F-4D97-AF65-F5344CB8AC3E}">
        <p14:creationId xmlns:p14="http://schemas.microsoft.com/office/powerpoint/2010/main" val="3854731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D7ADF5-264B-B8E8-F478-982D7B815F1F}"/>
              </a:ext>
            </a:extLst>
          </p:cNvPr>
          <p:cNvSpPr>
            <a:spLocks noGrp="1"/>
          </p:cNvSpPr>
          <p:nvPr>
            <p:ph idx="1"/>
          </p:nvPr>
        </p:nvSpPr>
        <p:spPr>
          <a:xfrm>
            <a:off x="270316" y="810231"/>
            <a:ext cx="11651367" cy="6163518"/>
          </a:xfrm>
        </p:spPr>
        <p:txBody>
          <a:bodyPr>
            <a:normAutofit/>
          </a:bodyPr>
          <a:lstStyle/>
          <a:p>
            <a:r>
              <a:rPr lang="en-US" dirty="0"/>
              <a:t>On modern hardware, </a:t>
            </a:r>
            <a:r>
              <a:rPr lang="en-US" b="1" i="1" dirty="0"/>
              <a:t>simple memory reads and writes</a:t>
            </a:r>
            <a:r>
              <a:rPr lang="en-US" dirty="0"/>
              <a:t> to </a:t>
            </a:r>
            <a:r>
              <a:rPr lang="en-US" b="1" i="1" dirty="0"/>
              <a:t>aligned memory locations</a:t>
            </a:r>
            <a:r>
              <a:rPr lang="en-US" dirty="0"/>
              <a:t> are atomic</a:t>
            </a:r>
          </a:p>
          <a:p>
            <a:pPr lvl="1"/>
            <a:r>
              <a:rPr lang="en-US" dirty="0"/>
              <a:t>Ex: </a:t>
            </a:r>
            <a:r>
              <a:rPr lang="en-US" dirty="0" err="1">
                <a:latin typeface="Lucida Console" panose="020B0609040504020204" pitchFamily="49" charset="0"/>
              </a:rPr>
              <a:t>movq</a:t>
            </a:r>
            <a:r>
              <a:rPr lang="en-US" dirty="0">
                <a:latin typeface="Lucida Console" panose="020B0609040504020204" pitchFamily="49" charset="0"/>
              </a:rPr>
              <a:t> 0x42, (%</a:t>
            </a:r>
            <a:r>
              <a:rPr lang="en-US" dirty="0" err="1">
                <a:latin typeface="Lucida Console" panose="020B0609040504020204" pitchFamily="49" charset="0"/>
              </a:rPr>
              <a:t>rax</a:t>
            </a:r>
            <a:r>
              <a:rPr lang="en-US" dirty="0">
                <a:latin typeface="Lucida Console" panose="020B0609040504020204" pitchFamily="49" charset="0"/>
              </a:rPr>
              <a:t>)</a:t>
            </a:r>
            <a:r>
              <a:rPr lang="en-US" dirty="0"/>
              <a:t> (assuming that the address in </a:t>
            </a:r>
            <a:r>
              <a:rPr lang="en-US" dirty="0">
                <a:latin typeface="Lucida Console" panose="020B0609040504020204" pitchFamily="49" charset="0"/>
              </a:rPr>
              <a:t>%</a:t>
            </a:r>
            <a:r>
              <a:rPr lang="en-US" dirty="0" err="1">
                <a:latin typeface="Lucida Console" panose="020B0609040504020204" pitchFamily="49" charset="0"/>
              </a:rPr>
              <a:t>rax</a:t>
            </a:r>
            <a:r>
              <a:rPr lang="en-US" dirty="0"/>
              <a:t> is 8-byte aligned)</a:t>
            </a:r>
          </a:p>
          <a:p>
            <a:pPr lvl="1"/>
            <a:r>
              <a:rPr lang="en-US" dirty="0"/>
              <a:t>Ex: </a:t>
            </a:r>
            <a:r>
              <a:rPr lang="en-US" dirty="0" err="1">
                <a:latin typeface="Lucida Console" panose="020B0609040504020204" pitchFamily="49" charset="0"/>
              </a:rPr>
              <a:t>movl</a:t>
            </a:r>
            <a:r>
              <a:rPr lang="en-US" dirty="0">
                <a:latin typeface="Lucida Console" panose="020B0609040504020204" pitchFamily="49" charset="0"/>
              </a:rPr>
              <a:t> (%r9), %r10</a:t>
            </a:r>
            <a:r>
              <a:rPr lang="en-US" dirty="0"/>
              <a:t> (assuming that the address in </a:t>
            </a:r>
            <a:r>
              <a:rPr lang="en-US" dirty="0">
                <a:latin typeface="Lucida Console" panose="020B0609040504020204" pitchFamily="49" charset="0"/>
              </a:rPr>
              <a:t>%r9</a:t>
            </a:r>
            <a:r>
              <a:rPr lang="en-US" dirty="0"/>
              <a:t> is 4-byte aligned)</a:t>
            </a:r>
          </a:p>
          <a:p>
            <a:r>
              <a:rPr lang="en-US" dirty="0"/>
              <a:t>A read-modify-write instruction involving memory (e.g., </a:t>
            </a:r>
            <a:r>
              <a:rPr lang="en-US" dirty="0">
                <a:latin typeface="Lucida Console" panose="020B0609040504020204" pitchFamily="49" charset="0"/>
              </a:rPr>
              <a:t>add $1,(%</a:t>
            </a:r>
            <a:r>
              <a:rPr lang="en-US" dirty="0" err="1">
                <a:latin typeface="Lucida Console" panose="020B0609040504020204" pitchFamily="49" charset="0"/>
              </a:rPr>
              <a:t>rbp</a:t>
            </a:r>
            <a:r>
              <a:rPr lang="en-US" dirty="0">
                <a:latin typeface="Lucida Console" panose="020B0609040504020204" pitchFamily="49" charset="0"/>
              </a:rPr>
              <a:t>)</a:t>
            </a:r>
            <a:r>
              <a:rPr lang="en-US" dirty="0"/>
              <a:t>) typically </a:t>
            </a:r>
            <a:r>
              <a:rPr lang="en-US" u="sng" dirty="0"/>
              <a:t>isn’t</a:t>
            </a:r>
            <a:r>
              <a:rPr lang="en-US" dirty="0"/>
              <a:t> atomic because it is internally implemented via multiple micro-ops that the hardware does not collectively treat as atomic</a:t>
            </a:r>
          </a:p>
          <a:p>
            <a:r>
              <a:rPr lang="en-US" dirty="0"/>
              <a:t>x86 CPUs provide special, more expensive read-modify-write instructions that are atomic</a:t>
            </a:r>
          </a:p>
          <a:p>
            <a:pPr lvl="1"/>
            <a:r>
              <a:rPr lang="en-US" dirty="0"/>
              <a:t>For example, certain instructions can be modified with a </a:t>
            </a:r>
            <a:r>
              <a:rPr lang="en-US" dirty="0">
                <a:latin typeface="Lucida Console" panose="020B0609040504020204" pitchFamily="49" charset="0"/>
              </a:rPr>
              <a:t>lock</a:t>
            </a:r>
            <a:r>
              <a:rPr lang="en-US" dirty="0"/>
              <a:t> prefix to indicate that, while the micro-ops in the instruction execute, no other CPU should be able to interact with RAM</a:t>
            </a:r>
          </a:p>
          <a:p>
            <a:pPr lvl="1"/>
            <a:r>
              <a:rPr lang="en-US" dirty="0"/>
              <a:t>So, </a:t>
            </a:r>
            <a:r>
              <a:rPr lang="en-US" dirty="0">
                <a:latin typeface="Lucida Console" panose="020B0609040504020204" pitchFamily="49" charset="0"/>
              </a:rPr>
              <a:t>lock add $1,(%</a:t>
            </a:r>
            <a:r>
              <a:rPr lang="en-US" dirty="0" err="1">
                <a:latin typeface="Lucida Console" panose="020B0609040504020204" pitchFamily="49" charset="0"/>
              </a:rPr>
              <a:t>rbp</a:t>
            </a:r>
            <a:r>
              <a:rPr lang="en-US" dirty="0">
                <a:latin typeface="Lucida Console" panose="020B0609040504020204" pitchFamily="49" charset="0"/>
              </a:rPr>
              <a:t>)</a:t>
            </a:r>
            <a:r>
              <a:rPr lang="en-US" dirty="0"/>
              <a:t> </a:t>
            </a:r>
            <a:r>
              <a:rPr lang="en-US" u="sng" dirty="0"/>
              <a:t>does</a:t>
            </a:r>
            <a:r>
              <a:rPr lang="en-US" dirty="0"/>
              <a:t> perform an atomic read-modify-write</a:t>
            </a:r>
          </a:p>
          <a:p>
            <a:pPr lvl="1"/>
            <a:r>
              <a:rPr lang="en-US" dirty="0"/>
              <a:t>If a program declares a variable </a:t>
            </a:r>
            <a:r>
              <a:rPr lang="en-US" dirty="0">
                <a:latin typeface="Lucida Console" panose="020B0609040504020204" pitchFamily="49" charset="0"/>
              </a:rPr>
              <a:t>std::atomic&lt;unsigned&gt; x</a:t>
            </a:r>
            <a:r>
              <a:rPr lang="en-US" dirty="0"/>
              <a:t>, and </a:t>
            </a:r>
            <a:r>
              <a:rPr lang="en-US" dirty="0">
                <a:latin typeface="Lucida Console" panose="020B0609040504020204" pitchFamily="49" charset="0"/>
              </a:rPr>
              <a:t>x</a:t>
            </a:r>
            <a:r>
              <a:rPr lang="en-US" dirty="0"/>
              <a:t> lives in </a:t>
            </a:r>
            <a:r>
              <a:rPr lang="en-US" dirty="0">
                <a:latin typeface="Lucida Console" panose="020B0609040504020204" pitchFamily="49" charset="0"/>
              </a:rPr>
              <a:t>(%</a:t>
            </a:r>
            <a:r>
              <a:rPr lang="en-US" dirty="0" err="1">
                <a:latin typeface="Lucida Console" panose="020B0609040504020204" pitchFamily="49" charset="0"/>
              </a:rPr>
              <a:t>rbp</a:t>
            </a:r>
            <a:r>
              <a:rPr lang="en-US" dirty="0">
                <a:latin typeface="Lucida Console" panose="020B0609040504020204" pitchFamily="49" charset="0"/>
              </a:rPr>
              <a:t>)</a:t>
            </a:r>
            <a:r>
              <a:rPr lang="en-US" dirty="0"/>
              <a:t>, then </a:t>
            </a:r>
            <a:r>
              <a:rPr lang="en-US" dirty="0">
                <a:latin typeface="Lucida Console" panose="020B0609040504020204" pitchFamily="49" charset="0"/>
              </a:rPr>
              <a:t>++x</a:t>
            </a:r>
            <a:r>
              <a:rPr lang="en-US" dirty="0"/>
              <a:t> compiles to </a:t>
            </a:r>
            <a:r>
              <a:rPr lang="en-US" dirty="0">
                <a:latin typeface="Lucida Console" panose="020B0609040504020204" pitchFamily="49" charset="0"/>
              </a:rPr>
              <a:t>lock add $1,(%</a:t>
            </a:r>
            <a:r>
              <a:rPr lang="en-US" dirty="0" err="1">
                <a:latin typeface="Lucida Console" panose="020B0609040504020204" pitchFamily="49" charset="0"/>
              </a:rPr>
              <a:t>rbp</a:t>
            </a:r>
            <a:r>
              <a:rPr lang="en-US" dirty="0">
                <a:latin typeface="Lucida Console" panose="020B0609040504020204" pitchFamily="49" charset="0"/>
              </a:rPr>
              <a:t>)</a:t>
            </a:r>
            <a:endParaRPr lang="en-US" dirty="0"/>
          </a:p>
        </p:txBody>
      </p:sp>
      <p:sp>
        <p:nvSpPr>
          <p:cNvPr id="7" name="Title 1">
            <a:extLst>
              <a:ext uri="{FF2B5EF4-FFF2-40B4-BE49-F238E27FC236}">
                <a16:creationId xmlns:a16="http://schemas.microsoft.com/office/drawing/2014/main" id="{A054FE45-E619-CB43-7986-E3358B55C4B9}"/>
              </a:ext>
            </a:extLst>
          </p:cNvPr>
          <p:cNvSpPr>
            <a:spLocks noGrp="1"/>
          </p:cNvSpPr>
          <p:nvPr>
            <p:ph type="title"/>
          </p:nvPr>
        </p:nvSpPr>
        <p:spPr>
          <a:xfrm>
            <a:off x="838200" y="145206"/>
            <a:ext cx="10515600" cy="757619"/>
          </a:xfrm>
        </p:spPr>
        <p:txBody>
          <a:bodyPr/>
          <a:lstStyle/>
          <a:p>
            <a:r>
              <a:rPr lang="en-US" dirty="0"/>
              <a:t>Atomicity at the Instruction Level</a:t>
            </a:r>
          </a:p>
        </p:txBody>
      </p:sp>
    </p:spTree>
    <p:extLst>
      <p:ext uri="{BB962C8B-B14F-4D97-AF65-F5344CB8AC3E}">
        <p14:creationId xmlns:p14="http://schemas.microsoft.com/office/powerpoint/2010/main" val="1973349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D73796-BC81-8262-11C0-5D424EA744D2}"/>
              </a:ext>
            </a:extLst>
          </p:cNvPr>
          <p:cNvSpPr>
            <a:spLocks noGrp="1"/>
          </p:cNvSpPr>
          <p:nvPr>
            <p:ph idx="1"/>
          </p:nvPr>
        </p:nvSpPr>
        <p:spPr>
          <a:xfrm>
            <a:off x="0" y="729203"/>
            <a:ext cx="5916593" cy="6227179"/>
          </a:xfrm>
        </p:spPr>
        <p:txBody>
          <a:bodyPr>
            <a:normAutofit fontScale="92500"/>
          </a:bodyPr>
          <a:lstStyle/>
          <a:p>
            <a:r>
              <a:rPr lang="en-US" dirty="0"/>
              <a:t>In the example program, we can eliminate the race conditions by:</a:t>
            </a:r>
          </a:p>
          <a:p>
            <a:pPr lvl="1"/>
            <a:r>
              <a:rPr lang="en-US" dirty="0"/>
              <a:t>Using </a:t>
            </a:r>
            <a:r>
              <a:rPr lang="en-US" dirty="0">
                <a:latin typeface="Lucida Console" panose="020B0609040504020204" pitchFamily="49" charset="0"/>
              </a:rPr>
              <a:t>std::atomic&lt;unsigned&gt;</a:t>
            </a:r>
            <a:r>
              <a:rPr lang="en-US" dirty="0"/>
              <a:t> to ensure that the micro-ops in the increment operation execute as an atomic unit</a:t>
            </a:r>
          </a:p>
          <a:p>
            <a:pPr lvl="1"/>
            <a:r>
              <a:rPr lang="en-US" dirty="0"/>
              <a:t>Using </a:t>
            </a:r>
            <a:r>
              <a:rPr lang="en-US" dirty="0">
                <a:latin typeface="Lucida Console" panose="020B0609040504020204" pitchFamily="49" charset="0"/>
              </a:rPr>
              <a:t>std::mutex</a:t>
            </a:r>
            <a:r>
              <a:rPr lang="en-US" dirty="0"/>
              <a:t> to ensure that the micro-ops in a non-</a:t>
            </a:r>
            <a:r>
              <a:rPr lang="en-US" dirty="0" err="1">
                <a:latin typeface="Lucida Console" panose="020B0609040504020204" pitchFamily="49" charset="0"/>
              </a:rPr>
              <a:t>lock</a:t>
            </a:r>
            <a:r>
              <a:rPr lang="en-US" dirty="0" err="1"/>
              <a:t>’ed</a:t>
            </a:r>
            <a:r>
              <a:rPr lang="en-US" dirty="0"/>
              <a:t> increment are nonetheless protected within a critical section</a:t>
            </a:r>
          </a:p>
          <a:p>
            <a:r>
              <a:rPr lang="en-US" dirty="0"/>
              <a:t>For both versions of the code, the output will consistently be 20,000,000</a:t>
            </a:r>
          </a:p>
          <a:p>
            <a:r>
              <a:rPr lang="en-US" dirty="0"/>
              <a:t>In general, atomic instructions and data types protect tiny pieces of data (e.g., single integers), but synchronization objects like mutexes and semaphores are needed to protect more complicated data structures (e.g., lists)</a:t>
            </a:r>
          </a:p>
        </p:txBody>
      </p:sp>
      <p:sp>
        <p:nvSpPr>
          <p:cNvPr id="6" name="TextBox 5">
            <a:extLst>
              <a:ext uri="{FF2B5EF4-FFF2-40B4-BE49-F238E27FC236}">
                <a16:creationId xmlns:a16="http://schemas.microsoft.com/office/drawing/2014/main" id="{C71BBE10-F33E-C064-1B22-62227F311808}"/>
              </a:ext>
            </a:extLst>
          </p:cNvPr>
          <p:cNvSpPr txBox="1"/>
          <p:nvPr/>
        </p:nvSpPr>
        <p:spPr>
          <a:xfrm>
            <a:off x="5928168" y="976021"/>
            <a:ext cx="6263832" cy="5221942"/>
          </a:xfrm>
          <a:prstGeom prst="rect">
            <a:avLst/>
          </a:prstGeom>
          <a:solidFill>
            <a:schemeClr val="bg1">
              <a:lumMod val="95000"/>
            </a:schemeClr>
          </a:solidFill>
        </p:spPr>
        <p:txBody>
          <a:bodyPr wrap="square">
            <a:spAutoFit/>
          </a:bodyPr>
          <a:lstStyle/>
          <a:p>
            <a:pPr>
              <a:lnSpc>
                <a:spcPts val="2000"/>
              </a:lnSpc>
            </a:pPr>
            <a:r>
              <a:rPr lang="en-US" dirty="0">
                <a:solidFill>
                  <a:schemeClr val="accent1"/>
                </a:solidFill>
                <a:latin typeface="Lucida Console" panose="020B0609040504020204" pitchFamily="49" charset="0"/>
              </a:rPr>
              <a:t>#define </a:t>
            </a:r>
            <a:r>
              <a:rPr lang="en-US" dirty="0">
                <a:latin typeface="Lucida Console" panose="020B0609040504020204" pitchFamily="49" charset="0"/>
              </a:rPr>
              <a:t>NUM_THREADS </a:t>
            </a:r>
            <a:r>
              <a:rPr lang="en-US" dirty="0">
                <a:solidFill>
                  <a:schemeClr val="accent2"/>
                </a:solidFill>
                <a:latin typeface="Lucida Console" panose="020B0609040504020204" pitchFamily="49" charset="0"/>
              </a:rPr>
              <a:t>4</a:t>
            </a:r>
          </a:p>
          <a:p>
            <a:pPr>
              <a:lnSpc>
                <a:spcPts val="2000"/>
              </a:lnSpc>
            </a:pPr>
            <a:endParaRPr lang="en-US" dirty="0">
              <a:latin typeface="Lucida Console" panose="020B0609040504020204" pitchFamily="49" charset="0"/>
            </a:endParaRPr>
          </a:p>
          <a:p>
            <a:pPr>
              <a:lnSpc>
                <a:spcPts val="2000"/>
              </a:lnSpc>
            </a:pPr>
            <a:r>
              <a:rPr lang="en-US" dirty="0">
                <a:solidFill>
                  <a:schemeClr val="accent1"/>
                </a:solidFill>
                <a:latin typeface="Lucida Console" panose="020B0609040504020204" pitchFamily="49" charset="0"/>
              </a:rPr>
              <a:t>void</a:t>
            </a:r>
            <a:r>
              <a:rPr lang="en-US" dirty="0">
                <a:latin typeface="Lucida Console" panose="020B0609040504020204" pitchFamily="49" charset="0"/>
              </a:rPr>
              <a:t> </a:t>
            </a:r>
            <a:r>
              <a:rPr lang="en-US" dirty="0" err="1">
                <a:latin typeface="Lucida Console" panose="020B0609040504020204" pitchFamily="49" charset="0"/>
              </a:rPr>
              <a:t>threadfunc</a:t>
            </a:r>
            <a:r>
              <a:rPr lang="en-US" dirty="0">
                <a:latin typeface="Lucida Console" panose="020B0609040504020204" pitchFamily="49" charset="0"/>
              </a:rPr>
              <a:t>(std::atomic&lt;</a:t>
            </a:r>
            <a:r>
              <a:rPr lang="en-US" dirty="0">
                <a:solidFill>
                  <a:schemeClr val="accent1"/>
                </a:solidFill>
                <a:latin typeface="Lucida Console" panose="020B0609040504020204" pitchFamily="49" charset="0"/>
              </a:rPr>
              <a:t>unsigned</a:t>
            </a:r>
            <a:r>
              <a:rPr lang="en-US" dirty="0">
                <a:latin typeface="Lucida Console" panose="020B0609040504020204" pitchFamily="49" charset="0"/>
              </a:rPr>
              <a:t>&gt;</a:t>
            </a:r>
            <a:r>
              <a:rPr lang="en-US" dirty="0">
                <a:solidFill>
                  <a:schemeClr val="accent1"/>
                </a:solidFill>
                <a:latin typeface="Lucida Console" panose="020B0609040504020204" pitchFamily="49" charset="0"/>
              </a:rPr>
              <a:t>*</a:t>
            </a:r>
            <a:r>
              <a:rPr lang="en-US" dirty="0">
                <a:latin typeface="Lucida Console" panose="020B0609040504020204" pitchFamily="49" charset="0"/>
              </a:rPr>
              <a:t> x) {</a:t>
            </a:r>
          </a:p>
          <a:p>
            <a:pPr>
              <a:lnSpc>
                <a:spcPts val="2000"/>
              </a:lnSpc>
            </a:pPr>
            <a:r>
              <a:rPr lang="en-US" dirty="0">
                <a:solidFill>
                  <a:schemeClr val="accent1"/>
                </a:solidFill>
                <a:latin typeface="Lucida Console" panose="020B0609040504020204" pitchFamily="49" charset="0"/>
              </a:rPr>
              <a:t>    for</a:t>
            </a:r>
            <a:r>
              <a:rPr lang="en-US" dirty="0">
                <a:latin typeface="Lucida Console" panose="020B0609040504020204" pitchFamily="49" charset="0"/>
              </a:rPr>
              <a:t> (</a:t>
            </a:r>
            <a:r>
              <a:rPr lang="en-US" dirty="0">
                <a:solidFill>
                  <a:schemeClr val="accent1"/>
                </a:solidFill>
                <a:latin typeface="Lucida Console" panose="020B0609040504020204" pitchFamily="49" charset="0"/>
              </a:rPr>
              <a:t>int</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 </a:t>
            </a:r>
            <a:r>
              <a:rPr lang="en-US" dirty="0">
                <a:solidFill>
                  <a:schemeClr val="accent2"/>
                </a:solidFill>
                <a:latin typeface="Lucida Console" panose="020B0609040504020204" pitchFamily="49" charset="0"/>
              </a:rPr>
              <a:t>5000000</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a:t>
            </a:r>
          </a:p>
          <a:p>
            <a:pPr>
              <a:lnSpc>
                <a:spcPts val="2000"/>
              </a:lnSpc>
            </a:pPr>
            <a:r>
              <a:rPr lang="en-US" dirty="0">
                <a:latin typeface="Lucida Console" panose="020B0609040504020204" pitchFamily="49" charset="0"/>
              </a:rPr>
              <a:t>        *x += </a:t>
            </a:r>
            <a:r>
              <a:rPr lang="en-US" dirty="0">
                <a:solidFill>
                  <a:schemeClr val="accent2"/>
                </a:solidFill>
                <a:latin typeface="Lucida Console" panose="020B0609040504020204" pitchFamily="49" charset="0"/>
              </a:rPr>
              <a:t>1</a:t>
            </a:r>
            <a:r>
              <a:rPr lang="en-US" dirty="0">
                <a:latin typeface="Lucida Console" panose="020B0609040504020204" pitchFamily="49" charset="0"/>
              </a:rPr>
              <a:t>;</a:t>
            </a:r>
          </a:p>
          <a:p>
            <a:pPr>
              <a:lnSpc>
                <a:spcPts val="2000"/>
              </a:lnSpc>
            </a:pPr>
            <a:r>
              <a:rPr lang="en-US" dirty="0">
                <a:latin typeface="Lucida Console" panose="020B0609040504020204" pitchFamily="49" charset="0"/>
              </a:rPr>
              <a:t>    }</a:t>
            </a:r>
          </a:p>
          <a:p>
            <a:pPr>
              <a:lnSpc>
                <a:spcPts val="2000"/>
              </a:lnSpc>
            </a:pPr>
            <a:r>
              <a:rPr lang="en-US" dirty="0">
                <a:latin typeface="Lucida Console" panose="020B0609040504020204" pitchFamily="49" charset="0"/>
              </a:rPr>
              <a:t>}</a:t>
            </a:r>
          </a:p>
          <a:p>
            <a:pPr>
              <a:lnSpc>
                <a:spcPts val="2000"/>
              </a:lnSpc>
            </a:pPr>
            <a:endParaRPr lang="en-US" dirty="0">
              <a:latin typeface="Lucida Console" panose="020B0609040504020204" pitchFamily="49" charset="0"/>
            </a:endParaRPr>
          </a:p>
          <a:p>
            <a:pPr>
              <a:lnSpc>
                <a:spcPts val="2000"/>
              </a:lnSpc>
            </a:pPr>
            <a:r>
              <a:rPr lang="en-US" dirty="0">
                <a:solidFill>
                  <a:schemeClr val="accent1"/>
                </a:solidFill>
                <a:latin typeface="Lucida Console" panose="020B0609040504020204" pitchFamily="49" charset="0"/>
              </a:rPr>
              <a:t>int</a:t>
            </a:r>
            <a:r>
              <a:rPr lang="en-US" dirty="0">
                <a:latin typeface="Lucida Console" panose="020B0609040504020204" pitchFamily="49" charset="0"/>
              </a:rPr>
              <a:t> main() {</a:t>
            </a:r>
          </a:p>
          <a:p>
            <a:pPr>
              <a:lnSpc>
                <a:spcPts val="2000"/>
              </a:lnSpc>
            </a:pPr>
            <a:r>
              <a:rPr lang="en-US" dirty="0">
                <a:latin typeface="Lucida Console" panose="020B0609040504020204" pitchFamily="49" charset="0"/>
              </a:rPr>
              <a:t>    std::thread </a:t>
            </a:r>
            <a:r>
              <a:rPr lang="en-US" dirty="0" err="1">
                <a:latin typeface="Lucida Console" panose="020B0609040504020204" pitchFamily="49" charset="0"/>
              </a:rPr>
              <a:t>th</a:t>
            </a:r>
            <a:r>
              <a:rPr lang="en-US" dirty="0">
                <a:latin typeface="Lucida Console" panose="020B0609040504020204" pitchFamily="49" charset="0"/>
              </a:rPr>
              <a:t>[NUM_THREADS];</a:t>
            </a:r>
          </a:p>
          <a:p>
            <a:pPr>
              <a:lnSpc>
                <a:spcPts val="2000"/>
              </a:lnSpc>
            </a:pPr>
            <a:r>
              <a:rPr lang="en-US" dirty="0">
                <a:latin typeface="Lucida Console" panose="020B0609040504020204" pitchFamily="49" charset="0"/>
              </a:rPr>
              <a:t>    std::atomic&lt;</a:t>
            </a:r>
            <a:r>
              <a:rPr lang="en-US" dirty="0">
                <a:solidFill>
                  <a:schemeClr val="accent1"/>
                </a:solidFill>
                <a:latin typeface="Lucida Console" panose="020B0609040504020204" pitchFamily="49" charset="0"/>
              </a:rPr>
              <a:t>unsigned</a:t>
            </a:r>
            <a:r>
              <a:rPr lang="en-US" dirty="0">
                <a:latin typeface="Lucida Console" panose="020B0609040504020204" pitchFamily="49" charset="0"/>
              </a:rPr>
              <a:t>&gt; n =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a:t>
            </a:r>
          </a:p>
          <a:p>
            <a:pPr>
              <a:lnSpc>
                <a:spcPts val="2000"/>
              </a:lnSpc>
            </a:pPr>
            <a:r>
              <a:rPr lang="en-US" dirty="0">
                <a:latin typeface="Lucida Console" panose="020B0609040504020204" pitchFamily="49" charset="0"/>
              </a:rPr>
              <a:t>    for (</a:t>
            </a:r>
            <a:r>
              <a:rPr lang="en-US" dirty="0">
                <a:solidFill>
                  <a:schemeClr val="accent1"/>
                </a:solidFill>
                <a:latin typeface="Lucida Console" panose="020B0609040504020204" pitchFamily="49" charset="0"/>
              </a:rPr>
              <a:t>int</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 NUM_THREADS; ++</a:t>
            </a:r>
            <a:r>
              <a:rPr lang="en-US" dirty="0" err="1">
                <a:latin typeface="Lucida Console" panose="020B0609040504020204" pitchFamily="49" charset="0"/>
              </a:rPr>
              <a:t>i</a:t>
            </a:r>
            <a:r>
              <a:rPr lang="en-US" dirty="0">
                <a:latin typeface="Lucida Console" panose="020B0609040504020204" pitchFamily="49" charset="0"/>
              </a:rPr>
              <a:t>) {</a:t>
            </a:r>
          </a:p>
          <a:p>
            <a:pPr>
              <a:lnSpc>
                <a:spcPts val="2000"/>
              </a:lnSpc>
            </a:pPr>
            <a:r>
              <a:rPr lang="en-US" dirty="0">
                <a:latin typeface="Lucida Console" panose="020B0609040504020204" pitchFamily="49" charset="0"/>
              </a:rPr>
              <a:t>        </a:t>
            </a:r>
            <a:r>
              <a:rPr lang="en-US" dirty="0" err="1">
                <a:latin typeface="Lucida Console" panose="020B0609040504020204" pitchFamily="49" charset="0"/>
              </a:rPr>
              <a:t>th</a:t>
            </a:r>
            <a:r>
              <a:rPr lang="en-US" dirty="0">
                <a:latin typeface="Lucida Console" panose="020B0609040504020204" pitchFamily="49" charset="0"/>
              </a:rPr>
              <a:t>[</a:t>
            </a:r>
            <a:r>
              <a:rPr lang="en-US" dirty="0" err="1">
                <a:latin typeface="Lucida Console" panose="020B0609040504020204" pitchFamily="49" charset="0"/>
              </a:rPr>
              <a:t>i</a:t>
            </a:r>
            <a:r>
              <a:rPr lang="en-US" dirty="0">
                <a:latin typeface="Lucida Console" panose="020B0609040504020204" pitchFamily="49" charset="0"/>
              </a:rPr>
              <a:t>] = std::thread(</a:t>
            </a:r>
            <a:r>
              <a:rPr lang="en-US" dirty="0" err="1">
                <a:latin typeface="Lucida Console" panose="020B0609040504020204" pitchFamily="49" charset="0"/>
              </a:rPr>
              <a:t>threadfunc</a:t>
            </a:r>
            <a:r>
              <a:rPr lang="en-US" dirty="0">
                <a:latin typeface="Lucida Console" panose="020B0609040504020204" pitchFamily="49" charset="0"/>
              </a:rPr>
              <a:t>, &amp;n);</a:t>
            </a:r>
          </a:p>
          <a:p>
            <a:pPr>
              <a:lnSpc>
                <a:spcPts val="2000"/>
              </a:lnSpc>
            </a:pPr>
            <a:r>
              <a:rPr lang="en-US" dirty="0">
                <a:latin typeface="Lucida Console" panose="020B0609040504020204" pitchFamily="49" charset="0"/>
              </a:rPr>
              <a:t>    }</a:t>
            </a:r>
          </a:p>
          <a:p>
            <a:pPr>
              <a:lnSpc>
                <a:spcPts val="2000"/>
              </a:lnSpc>
            </a:pPr>
            <a:r>
              <a:rPr lang="en-US" dirty="0">
                <a:latin typeface="Lucida Console" panose="020B0609040504020204" pitchFamily="49" charset="0"/>
              </a:rPr>
              <a:t>    </a:t>
            </a:r>
            <a:r>
              <a:rPr lang="en-US" dirty="0">
                <a:solidFill>
                  <a:schemeClr val="accent1"/>
                </a:solidFill>
                <a:latin typeface="Lucida Console" panose="020B0609040504020204" pitchFamily="49" charset="0"/>
              </a:rPr>
              <a:t>for</a:t>
            </a:r>
            <a:r>
              <a:rPr lang="en-US" dirty="0">
                <a:latin typeface="Lucida Console" panose="020B0609040504020204" pitchFamily="49" charset="0"/>
              </a:rPr>
              <a:t> (</a:t>
            </a:r>
            <a:r>
              <a:rPr lang="en-US" dirty="0">
                <a:solidFill>
                  <a:schemeClr val="accent1"/>
                </a:solidFill>
                <a:latin typeface="Lucida Console" panose="020B0609040504020204" pitchFamily="49" charset="0"/>
              </a:rPr>
              <a:t>int</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 NUM_THREADS; ++</a:t>
            </a:r>
            <a:r>
              <a:rPr lang="en-US" dirty="0" err="1">
                <a:latin typeface="Lucida Console" panose="020B0609040504020204" pitchFamily="49" charset="0"/>
              </a:rPr>
              <a:t>i</a:t>
            </a:r>
            <a:r>
              <a:rPr lang="en-US" dirty="0">
                <a:latin typeface="Lucida Console" panose="020B0609040504020204" pitchFamily="49" charset="0"/>
              </a:rPr>
              <a:t>) {</a:t>
            </a:r>
          </a:p>
          <a:p>
            <a:pPr>
              <a:lnSpc>
                <a:spcPts val="2000"/>
              </a:lnSpc>
            </a:pPr>
            <a:r>
              <a:rPr lang="en-US" dirty="0">
                <a:latin typeface="Lucida Console" panose="020B0609040504020204" pitchFamily="49" charset="0"/>
              </a:rPr>
              <a:t>        </a:t>
            </a:r>
            <a:r>
              <a:rPr lang="en-US" dirty="0" err="1">
                <a:latin typeface="Lucida Console" panose="020B0609040504020204" pitchFamily="49" charset="0"/>
              </a:rPr>
              <a:t>th</a:t>
            </a:r>
            <a:r>
              <a:rPr lang="en-US" dirty="0">
                <a:latin typeface="Lucida Console" panose="020B0609040504020204" pitchFamily="49" charset="0"/>
              </a:rPr>
              <a:t>[</a:t>
            </a:r>
            <a:r>
              <a:rPr lang="en-US" dirty="0" err="1">
                <a:latin typeface="Lucida Console" panose="020B0609040504020204" pitchFamily="49" charset="0"/>
              </a:rPr>
              <a:t>i</a:t>
            </a:r>
            <a:r>
              <a:rPr lang="en-US" dirty="0">
                <a:latin typeface="Lucida Console" panose="020B0609040504020204" pitchFamily="49" charset="0"/>
              </a:rPr>
              <a:t>].join();</a:t>
            </a:r>
          </a:p>
          <a:p>
            <a:pPr>
              <a:lnSpc>
                <a:spcPts val="2000"/>
              </a:lnSpc>
            </a:pPr>
            <a:r>
              <a:rPr lang="en-US" dirty="0">
                <a:latin typeface="Lucida Console" panose="020B0609040504020204" pitchFamily="49" charset="0"/>
              </a:rPr>
              <a:t>    }</a:t>
            </a:r>
          </a:p>
          <a:p>
            <a:pPr>
              <a:lnSpc>
                <a:spcPts val="2000"/>
              </a:lnSpc>
            </a:pPr>
            <a:r>
              <a:rPr lang="en-US" dirty="0">
                <a:latin typeface="Lucida Console" panose="020B0609040504020204" pitchFamily="49" charset="0"/>
              </a:rPr>
              <a:t>    </a:t>
            </a:r>
            <a:r>
              <a:rPr lang="en-US" dirty="0" err="1">
                <a:latin typeface="Lucida Console" panose="020B0609040504020204" pitchFamily="49" charset="0"/>
              </a:rPr>
              <a:t>printf</a:t>
            </a:r>
            <a:r>
              <a:rPr lang="en-US" dirty="0">
                <a:latin typeface="Lucida Console" panose="020B0609040504020204" pitchFamily="49" charset="0"/>
              </a:rPr>
              <a:t>(</a:t>
            </a:r>
            <a:r>
              <a:rPr lang="en-US" dirty="0">
                <a:solidFill>
                  <a:schemeClr val="accent2"/>
                </a:solidFill>
                <a:latin typeface="Lucida Console" panose="020B0609040504020204" pitchFamily="49" charset="0"/>
              </a:rPr>
              <a:t>"%u\n"</a:t>
            </a:r>
            <a:r>
              <a:rPr lang="en-US" dirty="0">
                <a:latin typeface="Lucida Console" panose="020B0609040504020204" pitchFamily="49" charset="0"/>
              </a:rPr>
              <a:t>, n);</a:t>
            </a:r>
          </a:p>
          <a:p>
            <a:pPr>
              <a:lnSpc>
                <a:spcPts val="2000"/>
              </a:lnSpc>
            </a:pPr>
            <a:r>
              <a:rPr lang="en-US" dirty="0">
                <a:latin typeface="Lucida Console" panose="020B0609040504020204" pitchFamily="49" charset="0"/>
              </a:rPr>
              <a:t>    </a:t>
            </a:r>
            <a:r>
              <a:rPr lang="en-US" dirty="0">
                <a:solidFill>
                  <a:schemeClr val="accent1"/>
                </a:solidFill>
                <a:latin typeface="Lucida Console" panose="020B0609040504020204" pitchFamily="49" charset="0"/>
              </a:rPr>
              <a:t>return</a:t>
            </a:r>
            <a:r>
              <a:rPr lang="en-US" dirty="0">
                <a:latin typeface="Lucida Console" panose="020B0609040504020204" pitchFamily="49" charset="0"/>
              </a:rPr>
              <a:t>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a:t>
            </a:r>
          </a:p>
          <a:p>
            <a:pPr>
              <a:lnSpc>
                <a:spcPts val="2000"/>
              </a:lnSpc>
            </a:pPr>
            <a:r>
              <a:rPr lang="en-US" dirty="0">
                <a:latin typeface="Lucida Console" panose="020B0609040504020204" pitchFamily="49" charset="0"/>
              </a:rPr>
              <a:t>}</a:t>
            </a:r>
          </a:p>
        </p:txBody>
      </p:sp>
      <p:sp>
        <p:nvSpPr>
          <p:cNvPr id="9" name="Title 1">
            <a:extLst>
              <a:ext uri="{FF2B5EF4-FFF2-40B4-BE49-F238E27FC236}">
                <a16:creationId xmlns:a16="http://schemas.microsoft.com/office/drawing/2014/main" id="{979DA55A-5E74-049A-71A1-BCBC6806550B}"/>
              </a:ext>
            </a:extLst>
          </p:cNvPr>
          <p:cNvSpPr>
            <a:spLocks noGrp="1"/>
          </p:cNvSpPr>
          <p:nvPr>
            <p:ph type="title"/>
          </p:nvPr>
        </p:nvSpPr>
        <p:spPr>
          <a:xfrm>
            <a:off x="838200" y="145206"/>
            <a:ext cx="10515600" cy="757619"/>
          </a:xfrm>
        </p:spPr>
        <p:txBody>
          <a:bodyPr/>
          <a:lstStyle/>
          <a:p>
            <a:r>
              <a:rPr lang="en-US" dirty="0"/>
              <a:t>Atomicity at the Instruction Level</a:t>
            </a:r>
          </a:p>
        </p:txBody>
      </p:sp>
      <p:sp>
        <p:nvSpPr>
          <p:cNvPr id="4" name="Rectangle 3">
            <a:extLst>
              <a:ext uri="{FF2B5EF4-FFF2-40B4-BE49-F238E27FC236}">
                <a16:creationId xmlns:a16="http://schemas.microsoft.com/office/drawing/2014/main" id="{60BF25D9-C23E-DB2C-01DE-F260A5C29494}"/>
              </a:ext>
            </a:extLst>
          </p:cNvPr>
          <p:cNvSpPr/>
          <p:nvPr/>
        </p:nvSpPr>
        <p:spPr>
          <a:xfrm>
            <a:off x="8194876" y="1516680"/>
            <a:ext cx="3158924" cy="282919"/>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E684F4D-D0AC-221A-0280-EB59B4EB0E29}"/>
              </a:ext>
            </a:extLst>
          </p:cNvPr>
          <p:cNvSpPr/>
          <p:nvPr/>
        </p:nvSpPr>
        <p:spPr>
          <a:xfrm>
            <a:off x="6518476" y="3549217"/>
            <a:ext cx="3004831" cy="280118"/>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3A0E875-55D2-8142-0EB1-7264C1C9BEA5}"/>
              </a:ext>
            </a:extLst>
          </p:cNvPr>
          <p:cNvSpPr txBox="1"/>
          <p:nvPr/>
        </p:nvSpPr>
        <p:spPr>
          <a:xfrm>
            <a:off x="5928168" y="952885"/>
            <a:ext cx="6263832" cy="5991384"/>
          </a:xfrm>
          <a:prstGeom prst="rect">
            <a:avLst/>
          </a:prstGeom>
          <a:solidFill>
            <a:schemeClr val="bg1">
              <a:lumMod val="95000"/>
            </a:schemeClr>
          </a:solidFill>
        </p:spPr>
        <p:txBody>
          <a:bodyPr wrap="square">
            <a:spAutoFit/>
          </a:bodyPr>
          <a:lstStyle/>
          <a:p>
            <a:pPr>
              <a:lnSpc>
                <a:spcPts val="2000"/>
              </a:lnSpc>
            </a:pPr>
            <a:r>
              <a:rPr lang="en-US" dirty="0">
                <a:solidFill>
                  <a:schemeClr val="accent1"/>
                </a:solidFill>
                <a:latin typeface="Lucida Console" panose="020B0609040504020204" pitchFamily="49" charset="0"/>
              </a:rPr>
              <a:t>#define </a:t>
            </a:r>
            <a:r>
              <a:rPr lang="en-US" dirty="0">
                <a:latin typeface="Lucida Console" panose="020B0609040504020204" pitchFamily="49" charset="0"/>
              </a:rPr>
              <a:t>NUM_THREADS </a:t>
            </a:r>
            <a:r>
              <a:rPr lang="en-US" dirty="0">
                <a:solidFill>
                  <a:schemeClr val="accent2"/>
                </a:solidFill>
                <a:latin typeface="Lucida Console" panose="020B0609040504020204" pitchFamily="49" charset="0"/>
              </a:rPr>
              <a:t>4</a:t>
            </a:r>
            <a:endParaRPr lang="en-US" dirty="0">
              <a:latin typeface="Lucida Console" panose="020B0609040504020204" pitchFamily="49" charset="0"/>
            </a:endParaRPr>
          </a:p>
          <a:p>
            <a:pPr>
              <a:lnSpc>
                <a:spcPts val="2000"/>
              </a:lnSpc>
            </a:pPr>
            <a:r>
              <a:rPr lang="en-US" dirty="0">
                <a:solidFill>
                  <a:schemeClr val="accent1"/>
                </a:solidFill>
                <a:latin typeface="Lucida Console" panose="020B0609040504020204" pitchFamily="49" charset="0"/>
              </a:rPr>
              <a:t>void</a:t>
            </a:r>
            <a:r>
              <a:rPr lang="en-US" dirty="0">
                <a:latin typeface="Lucida Console" panose="020B0609040504020204" pitchFamily="49" charset="0"/>
              </a:rPr>
              <a:t> </a:t>
            </a:r>
            <a:r>
              <a:rPr lang="en-US" dirty="0" err="1">
                <a:latin typeface="Lucida Console" panose="020B0609040504020204" pitchFamily="49" charset="0"/>
              </a:rPr>
              <a:t>threadfunc</a:t>
            </a:r>
            <a:r>
              <a:rPr lang="en-US" dirty="0">
                <a:latin typeface="Lucida Console" panose="020B0609040504020204" pitchFamily="49" charset="0"/>
              </a:rPr>
              <a:t>(</a:t>
            </a:r>
            <a:r>
              <a:rPr lang="en-US" dirty="0">
                <a:solidFill>
                  <a:schemeClr val="accent1"/>
                </a:solidFill>
                <a:latin typeface="Lucida Console" panose="020B0609040504020204" pitchFamily="49" charset="0"/>
              </a:rPr>
              <a:t>std::mutex*</a:t>
            </a:r>
            <a:r>
              <a:rPr lang="en-US" dirty="0">
                <a:latin typeface="Lucida Console" panose="020B0609040504020204" pitchFamily="49" charset="0"/>
              </a:rPr>
              <a:t> m, </a:t>
            </a:r>
            <a:r>
              <a:rPr lang="en-US" dirty="0">
                <a:solidFill>
                  <a:schemeClr val="accent1"/>
                </a:solidFill>
                <a:latin typeface="Lucida Console" panose="020B0609040504020204" pitchFamily="49" charset="0"/>
              </a:rPr>
              <a:t>unsigned*</a:t>
            </a:r>
            <a:r>
              <a:rPr lang="en-US" dirty="0">
                <a:latin typeface="Lucida Console" panose="020B0609040504020204" pitchFamily="49" charset="0"/>
              </a:rPr>
              <a:t> x){</a:t>
            </a:r>
          </a:p>
          <a:p>
            <a:pPr>
              <a:lnSpc>
                <a:spcPts val="2000"/>
              </a:lnSpc>
            </a:pPr>
            <a:r>
              <a:rPr lang="en-US" dirty="0">
                <a:solidFill>
                  <a:schemeClr val="accent1"/>
                </a:solidFill>
                <a:latin typeface="Lucida Console" panose="020B0609040504020204" pitchFamily="49" charset="0"/>
              </a:rPr>
              <a:t>    for</a:t>
            </a:r>
            <a:r>
              <a:rPr lang="en-US" dirty="0">
                <a:latin typeface="Lucida Console" panose="020B0609040504020204" pitchFamily="49" charset="0"/>
              </a:rPr>
              <a:t> (</a:t>
            </a:r>
            <a:r>
              <a:rPr lang="en-US" dirty="0">
                <a:solidFill>
                  <a:schemeClr val="accent1"/>
                </a:solidFill>
                <a:latin typeface="Lucida Console" panose="020B0609040504020204" pitchFamily="49" charset="0"/>
              </a:rPr>
              <a:t>int</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 </a:t>
            </a:r>
            <a:r>
              <a:rPr lang="en-US" dirty="0">
                <a:solidFill>
                  <a:schemeClr val="accent2"/>
                </a:solidFill>
                <a:latin typeface="Lucida Console" panose="020B0609040504020204" pitchFamily="49" charset="0"/>
              </a:rPr>
              <a:t>5000000</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a:t>
            </a:r>
          </a:p>
          <a:p>
            <a:pPr>
              <a:lnSpc>
                <a:spcPts val="2000"/>
              </a:lnSpc>
            </a:pPr>
            <a:r>
              <a:rPr lang="en-US" dirty="0">
                <a:latin typeface="Lucida Console" panose="020B0609040504020204" pitchFamily="49" charset="0"/>
              </a:rPr>
              <a:t>        m-&gt;lock();</a:t>
            </a:r>
          </a:p>
          <a:p>
            <a:pPr>
              <a:lnSpc>
                <a:spcPts val="2000"/>
              </a:lnSpc>
            </a:pPr>
            <a:r>
              <a:rPr lang="en-US" dirty="0">
                <a:latin typeface="Lucida Console" panose="020B0609040504020204" pitchFamily="49" charset="0"/>
              </a:rPr>
              <a:t>        *x += </a:t>
            </a:r>
            <a:r>
              <a:rPr lang="en-US" dirty="0">
                <a:solidFill>
                  <a:schemeClr val="accent2"/>
                </a:solidFill>
                <a:latin typeface="Lucida Console" panose="020B0609040504020204" pitchFamily="49" charset="0"/>
              </a:rPr>
              <a:t>1</a:t>
            </a:r>
            <a:r>
              <a:rPr lang="en-US" dirty="0">
                <a:latin typeface="Lucida Console" panose="020B0609040504020204" pitchFamily="49" charset="0"/>
              </a:rPr>
              <a:t>;</a:t>
            </a:r>
          </a:p>
          <a:p>
            <a:pPr>
              <a:lnSpc>
                <a:spcPts val="2000"/>
              </a:lnSpc>
            </a:pPr>
            <a:r>
              <a:rPr lang="en-US" dirty="0">
                <a:latin typeface="Lucida Console" panose="020B0609040504020204" pitchFamily="49" charset="0"/>
              </a:rPr>
              <a:t>        m-&gt;unlock();</a:t>
            </a:r>
          </a:p>
          <a:p>
            <a:pPr>
              <a:lnSpc>
                <a:spcPts val="2000"/>
              </a:lnSpc>
            </a:pPr>
            <a:r>
              <a:rPr lang="en-US" dirty="0">
                <a:latin typeface="Lucida Console" panose="020B0609040504020204" pitchFamily="49" charset="0"/>
              </a:rPr>
              <a:t>    }</a:t>
            </a:r>
          </a:p>
          <a:p>
            <a:pPr>
              <a:lnSpc>
                <a:spcPts val="2000"/>
              </a:lnSpc>
            </a:pPr>
            <a:r>
              <a:rPr lang="en-US" dirty="0">
                <a:latin typeface="Lucida Console" panose="020B0609040504020204" pitchFamily="49" charset="0"/>
              </a:rPr>
              <a:t>}</a:t>
            </a:r>
          </a:p>
          <a:p>
            <a:pPr>
              <a:lnSpc>
                <a:spcPts val="2000"/>
              </a:lnSpc>
            </a:pPr>
            <a:endParaRPr lang="en-US" dirty="0">
              <a:latin typeface="Lucida Console" panose="020B0609040504020204" pitchFamily="49" charset="0"/>
            </a:endParaRPr>
          </a:p>
          <a:p>
            <a:pPr>
              <a:lnSpc>
                <a:spcPts val="2000"/>
              </a:lnSpc>
            </a:pPr>
            <a:r>
              <a:rPr lang="en-US" dirty="0">
                <a:solidFill>
                  <a:schemeClr val="accent1"/>
                </a:solidFill>
                <a:latin typeface="Lucida Console" panose="020B0609040504020204" pitchFamily="49" charset="0"/>
              </a:rPr>
              <a:t>int</a:t>
            </a:r>
            <a:r>
              <a:rPr lang="en-US" dirty="0">
                <a:latin typeface="Lucida Console" panose="020B0609040504020204" pitchFamily="49" charset="0"/>
              </a:rPr>
              <a:t> main() {</a:t>
            </a:r>
          </a:p>
          <a:p>
            <a:pPr>
              <a:lnSpc>
                <a:spcPts val="2000"/>
              </a:lnSpc>
            </a:pPr>
            <a:r>
              <a:rPr lang="en-US" dirty="0">
                <a:latin typeface="Lucida Console" panose="020B0609040504020204" pitchFamily="49" charset="0"/>
              </a:rPr>
              <a:t>    std::thread </a:t>
            </a:r>
            <a:r>
              <a:rPr lang="en-US" dirty="0" err="1">
                <a:latin typeface="Lucida Console" panose="020B0609040504020204" pitchFamily="49" charset="0"/>
              </a:rPr>
              <a:t>th</a:t>
            </a:r>
            <a:r>
              <a:rPr lang="en-US" dirty="0">
                <a:latin typeface="Lucida Console" panose="020B0609040504020204" pitchFamily="49" charset="0"/>
              </a:rPr>
              <a:t>[NUM_THREADS];</a:t>
            </a:r>
          </a:p>
          <a:p>
            <a:pPr>
              <a:lnSpc>
                <a:spcPts val="2000"/>
              </a:lnSpc>
            </a:pPr>
            <a:r>
              <a:rPr lang="en-US" dirty="0">
                <a:latin typeface="Lucida Console" panose="020B0609040504020204" pitchFamily="49" charset="0"/>
              </a:rPr>
              <a:t>    std::mutex m;</a:t>
            </a:r>
          </a:p>
          <a:p>
            <a:pPr>
              <a:lnSpc>
                <a:spcPts val="2000"/>
              </a:lnSpc>
            </a:pPr>
            <a:r>
              <a:rPr lang="en-US" dirty="0">
                <a:solidFill>
                  <a:schemeClr val="accent1"/>
                </a:solidFill>
                <a:latin typeface="Lucida Console" panose="020B0609040504020204" pitchFamily="49" charset="0"/>
              </a:rPr>
              <a:t>    unsigned</a:t>
            </a:r>
            <a:r>
              <a:rPr lang="en-US" dirty="0">
                <a:latin typeface="Lucida Console" panose="020B0609040504020204" pitchFamily="49" charset="0"/>
              </a:rPr>
              <a:t> n =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a:t>
            </a:r>
          </a:p>
          <a:p>
            <a:pPr>
              <a:lnSpc>
                <a:spcPts val="2000"/>
              </a:lnSpc>
            </a:pPr>
            <a:r>
              <a:rPr lang="en-US" dirty="0">
                <a:latin typeface="Lucida Console" panose="020B0609040504020204" pitchFamily="49" charset="0"/>
              </a:rPr>
              <a:t>    for (</a:t>
            </a:r>
            <a:r>
              <a:rPr lang="en-US" dirty="0">
                <a:solidFill>
                  <a:schemeClr val="accent1"/>
                </a:solidFill>
                <a:latin typeface="Lucida Console" panose="020B0609040504020204" pitchFamily="49" charset="0"/>
              </a:rPr>
              <a:t>int</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 NUM_THREADS; ++</a:t>
            </a:r>
            <a:r>
              <a:rPr lang="en-US" dirty="0" err="1">
                <a:latin typeface="Lucida Console" panose="020B0609040504020204" pitchFamily="49" charset="0"/>
              </a:rPr>
              <a:t>i</a:t>
            </a:r>
            <a:r>
              <a:rPr lang="en-US" dirty="0">
                <a:latin typeface="Lucida Console" panose="020B0609040504020204" pitchFamily="49" charset="0"/>
              </a:rPr>
              <a:t>) {</a:t>
            </a:r>
          </a:p>
          <a:p>
            <a:pPr>
              <a:lnSpc>
                <a:spcPts val="2000"/>
              </a:lnSpc>
            </a:pPr>
            <a:r>
              <a:rPr lang="en-US" dirty="0">
                <a:latin typeface="Lucida Console" panose="020B0609040504020204" pitchFamily="49" charset="0"/>
              </a:rPr>
              <a:t>        </a:t>
            </a:r>
            <a:r>
              <a:rPr lang="en-US" dirty="0" err="1">
                <a:latin typeface="Lucida Console" panose="020B0609040504020204" pitchFamily="49" charset="0"/>
              </a:rPr>
              <a:t>th</a:t>
            </a:r>
            <a:r>
              <a:rPr lang="en-US" dirty="0">
                <a:latin typeface="Lucida Console" panose="020B0609040504020204" pitchFamily="49" charset="0"/>
              </a:rPr>
              <a:t>[</a:t>
            </a:r>
            <a:r>
              <a:rPr lang="en-US" dirty="0" err="1">
                <a:latin typeface="Lucida Console" panose="020B0609040504020204" pitchFamily="49" charset="0"/>
              </a:rPr>
              <a:t>i</a:t>
            </a:r>
            <a:r>
              <a:rPr lang="en-US" dirty="0">
                <a:latin typeface="Lucida Console" panose="020B0609040504020204" pitchFamily="49" charset="0"/>
              </a:rPr>
              <a:t>] = std::thread(</a:t>
            </a:r>
            <a:r>
              <a:rPr lang="en-US" dirty="0" err="1">
                <a:latin typeface="Lucida Console" panose="020B0609040504020204" pitchFamily="49" charset="0"/>
              </a:rPr>
              <a:t>threadfunc</a:t>
            </a:r>
            <a:r>
              <a:rPr lang="en-US" dirty="0">
                <a:latin typeface="Lucida Console" panose="020B0609040504020204" pitchFamily="49" charset="0"/>
              </a:rPr>
              <a:t>,</a:t>
            </a:r>
          </a:p>
          <a:p>
            <a:pPr>
              <a:lnSpc>
                <a:spcPts val="2000"/>
              </a:lnSpc>
            </a:pPr>
            <a:r>
              <a:rPr lang="en-US" dirty="0">
                <a:latin typeface="Lucida Console" panose="020B0609040504020204" pitchFamily="49" charset="0"/>
              </a:rPr>
              <a:t>                            &amp;m, &amp;n);</a:t>
            </a:r>
          </a:p>
          <a:p>
            <a:pPr>
              <a:lnSpc>
                <a:spcPts val="2000"/>
              </a:lnSpc>
            </a:pPr>
            <a:r>
              <a:rPr lang="en-US" dirty="0">
                <a:latin typeface="Lucida Console" panose="020B0609040504020204" pitchFamily="49" charset="0"/>
              </a:rPr>
              <a:t>    }</a:t>
            </a:r>
          </a:p>
          <a:p>
            <a:pPr>
              <a:lnSpc>
                <a:spcPts val="2000"/>
              </a:lnSpc>
            </a:pPr>
            <a:r>
              <a:rPr lang="en-US" dirty="0">
                <a:latin typeface="Lucida Console" panose="020B0609040504020204" pitchFamily="49" charset="0"/>
              </a:rPr>
              <a:t>    </a:t>
            </a:r>
            <a:r>
              <a:rPr lang="en-US" dirty="0">
                <a:solidFill>
                  <a:schemeClr val="accent1"/>
                </a:solidFill>
                <a:latin typeface="Lucida Console" panose="020B0609040504020204" pitchFamily="49" charset="0"/>
              </a:rPr>
              <a:t>for</a:t>
            </a:r>
            <a:r>
              <a:rPr lang="en-US" dirty="0">
                <a:latin typeface="Lucida Console" panose="020B0609040504020204" pitchFamily="49" charset="0"/>
              </a:rPr>
              <a:t> (</a:t>
            </a:r>
            <a:r>
              <a:rPr lang="en-US" dirty="0">
                <a:solidFill>
                  <a:schemeClr val="accent1"/>
                </a:solidFill>
                <a:latin typeface="Lucida Console" panose="020B0609040504020204" pitchFamily="49" charset="0"/>
              </a:rPr>
              <a:t>int</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 </a:t>
            </a:r>
            <a:r>
              <a:rPr lang="en-US" dirty="0" err="1">
                <a:latin typeface="Lucida Console" panose="020B0609040504020204" pitchFamily="49" charset="0"/>
              </a:rPr>
              <a:t>i</a:t>
            </a:r>
            <a:r>
              <a:rPr lang="en-US" dirty="0">
                <a:latin typeface="Lucida Console" panose="020B0609040504020204" pitchFamily="49" charset="0"/>
              </a:rPr>
              <a:t> != NUM_THREADS; ++</a:t>
            </a:r>
            <a:r>
              <a:rPr lang="en-US" dirty="0" err="1">
                <a:latin typeface="Lucida Console" panose="020B0609040504020204" pitchFamily="49" charset="0"/>
              </a:rPr>
              <a:t>i</a:t>
            </a:r>
            <a:r>
              <a:rPr lang="en-US" dirty="0">
                <a:latin typeface="Lucida Console" panose="020B0609040504020204" pitchFamily="49" charset="0"/>
              </a:rPr>
              <a:t>) {</a:t>
            </a:r>
          </a:p>
          <a:p>
            <a:pPr>
              <a:lnSpc>
                <a:spcPts val="2000"/>
              </a:lnSpc>
            </a:pPr>
            <a:r>
              <a:rPr lang="en-US" dirty="0">
                <a:latin typeface="Lucida Console" panose="020B0609040504020204" pitchFamily="49" charset="0"/>
              </a:rPr>
              <a:t>        </a:t>
            </a:r>
            <a:r>
              <a:rPr lang="en-US" dirty="0" err="1">
                <a:latin typeface="Lucida Console" panose="020B0609040504020204" pitchFamily="49" charset="0"/>
              </a:rPr>
              <a:t>th</a:t>
            </a:r>
            <a:r>
              <a:rPr lang="en-US" dirty="0">
                <a:latin typeface="Lucida Console" panose="020B0609040504020204" pitchFamily="49" charset="0"/>
              </a:rPr>
              <a:t>[</a:t>
            </a:r>
            <a:r>
              <a:rPr lang="en-US" dirty="0" err="1">
                <a:latin typeface="Lucida Console" panose="020B0609040504020204" pitchFamily="49" charset="0"/>
              </a:rPr>
              <a:t>i</a:t>
            </a:r>
            <a:r>
              <a:rPr lang="en-US" dirty="0">
                <a:latin typeface="Lucida Console" panose="020B0609040504020204" pitchFamily="49" charset="0"/>
              </a:rPr>
              <a:t>].join();</a:t>
            </a:r>
          </a:p>
          <a:p>
            <a:pPr>
              <a:lnSpc>
                <a:spcPts val="2000"/>
              </a:lnSpc>
            </a:pPr>
            <a:r>
              <a:rPr lang="en-US" dirty="0">
                <a:latin typeface="Lucida Console" panose="020B0609040504020204" pitchFamily="49" charset="0"/>
              </a:rPr>
              <a:t>    }</a:t>
            </a:r>
          </a:p>
          <a:p>
            <a:pPr>
              <a:lnSpc>
                <a:spcPts val="2000"/>
              </a:lnSpc>
            </a:pPr>
            <a:r>
              <a:rPr lang="en-US" dirty="0">
                <a:latin typeface="Lucida Console" panose="020B0609040504020204" pitchFamily="49" charset="0"/>
              </a:rPr>
              <a:t>    </a:t>
            </a:r>
            <a:r>
              <a:rPr lang="en-US" dirty="0" err="1">
                <a:latin typeface="Lucida Console" panose="020B0609040504020204" pitchFamily="49" charset="0"/>
              </a:rPr>
              <a:t>printf</a:t>
            </a:r>
            <a:r>
              <a:rPr lang="en-US" dirty="0">
                <a:latin typeface="Lucida Console" panose="020B0609040504020204" pitchFamily="49" charset="0"/>
              </a:rPr>
              <a:t>(</a:t>
            </a:r>
            <a:r>
              <a:rPr lang="en-US" dirty="0">
                <a:solidFill>
                  <a:schemeClr val="accent2"/>
                </a:solidFill>
                <a:latin typeface="Lucida Console" panose="020B0609040504020204" pitchFamily="49" charset="0"/>
              </a:rPr>
              <a:t>"%u\n"</a:t>
            </a:r>
            <a:r>
              <a:rPr lang="en-US" dirty="0">
                <a:latin typeface="Lucida Console" panose="020B0609040504020204" pitchFamily="49" charset="0"/>
              </a:rPr>
              <a:t>, n);</a:t>
            </a:r>
          </a:p>
          <a:p>
            <a:pPr>
              <a:lnSpc>
                <a:spcPts val="2000"/>
              </a:lnSpc>
            </a:pPr>
            <a:r>
              <a:rPr lang="en-US" dirty="0">
                <a:latin typeface="Lucida Console" panose="020B0609040504020204" pitchFamily="49" charset="0"/>
              </a:rPr>
              <a:t>    </a:t>
            </a:r>
            <a:r>
              <a:rPr lang="en-US" dirty="0">
                <a:solidFill>
                  <a:schemeClr val="accent1"/>
                </a:solidFill>
                <a:latin typeface="Lucida Console" panose="020B0609040504020204" pitchFamily="49" charset="0"/>
              </a:rPr>
              <a:t>return</a:t>
            </a:r>
            <a:r>
              <a:rPr lang="en-US" dirty="0">
                <a:latin typeface="Lucida Console" panose="020B0609040504020204" pitchFamily="49" charset="0"/>
              </a:rPr>
              <a:t> </a:t>
            </a:r>
            <a:r>
              <a:rPr lang="en-US" dirty="0">
                <a:solidFill>
                  <a:schemeClr val="accent2"/>
                </a:solidFill>
                <a:latin typeface="Lucida Console" panose="020B0609040504020204" pitchFamily="49" charset="0"/>
              </a:rPr>
              <a:t>0</a:t>
            </a:r>
            <a:r>
              <a:rPr lang="en-US" dirty="0">
                <a:latin typeface="Lucida Console" panose="020B0609040504020204" pitchFamily="49" charset="0"/>
              </a:rPr>
              <a:t>;</a:t>
            </a:r>
          </a:p>
          <a:p>
            <a:pPr>
              <a:lnSpc>
                <a:spcPts val="2000"/>
              </a:lnSpc>
            </a:pPr>
            <a:r>
              <a:rPr lang="en-US" dirty="0">
                <a:latin typeface="Lucida Console" panose="020B0609040504020204" pitchFamily="49" charset="0"/>
              </a:rPr>
              <a:t>}</a:t>
            </a:r>
          </a:p>
        </p:txBody>
      </p:sp>
      <p:sp>
        <p:nvSpPr>
          <p:cNvPr id="19" name="Rectangle 18">
            <a:extLst>
              <a:ext uri="{FF2B5EF4-FFF2-40B4-BE49-F238E27FC236}">
                <a16:creationId xmlns:a16="http://schemas.microsoft.com/office/drawing/2014/main" id="{9EFD30AA-CC74-DC0A-346E-1996D00439E1}"/>
              </a:ext>
            </a:extLst>
          </p:cNvPr>
          <p:cNvSpPr/>
          <p:nvPr/>
        </p:nvSpPr>
        <p:spPr>
          <a:xfrm>
            <a:off x="8226406" y="1238894"/>
            <a:ext cx="1937841" cy="282919"/>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7B8728C-F23C-9663-7CCC-0ECCE0C43D8F}"/>
              </a:ext>
            </a:extLst>
          </p:cNvPr>
          <p:cNvSpPr/>
          <p:nvPr/>
        </p:nvSpPr>
        <p:spPr>
          <a:xfrm>
            <a:off x="6530050" y="3766332"/>
            <a:ext cx="1867751" cy="280118"/>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56D0909-F715-868D-8DA1-14356E98BFBD}"/>
              </a:ext>
            </a:extLst>
          </p:cNvPr>
          <p:cNvSpPr/>
          <p:nvPr/>
        </p:nvSpPr>
        <p:spPr>
          <a:xfrm>
            <a:off x="7071918" y="1739048"/>
            <a:ext cx="1434519" cy="280118"/>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4233B83-05C1-5700-1C73-20608759A137}"/>
              </a:ext>
            </a:extLst>
          </p:cNvPr>
          <p:cNvSpPr/>
          <p:nvPr/>
        </p:nvSpPr>
        <p:spPr>
          <a:xfrm>
            <a:off x="7071918" y="2253178"/>
            <a:ext cx="1732328" cy="282919"/>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7C571E1-D8DD-1120-3ACF-ED108071B6A7}"/>
              </a:ext>
            </a:extLst>
          </p:cNvPr>
          <p:cNvSpPr/>
          <p:nvPr/>
        </p:nvSpPr>
        <p:spPr>
          <a:xfrm>
            <a:off x="9796283" y="4783416"/>
            <a:ext cx="512349" cy="280118"/>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9883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B5972-6199-9DA4-B469-71C956A07CE1}"/>
              </a:ext>
            </a:extLst>
          </p:cNvPr>
          <p:cNvSpPr>
            <a:spLocks noGrp="1"/>
          </p:cNvSpPr>
          <p:nvPr>
            <p:ph type="title"/>
          </p:nvPr>
        </p:nvSpPr>
        <p:spPr>
          <a:xfrm>
            <a:off x="0" y="82087"/>
            <a:ext cx="5928166" cy="908090"/>
          </a:xfrm>
        </p:spPr>
        <p:txBody>
          <a:bodyPr>
            <a:normAutofit fontScale="90000"/>
          </a:bodyPr>
          <a:lstStyle/>
          <a:p>
            <a:r>
              <a:rPr lang="en-US" dirty="0"/>
              <a:t>Implementing a Mutex</a:t>
            </a:r>
          </a:p>
        </p:txBody>
      </p:sp>
      <p:sp>
        <p:nvSpPr>
          <p:cNvPr id="3" name="Content Placeholder 2">
            <a:extLst>
              <a:ext uri="{FF2B5EF4-FFF2-40B4-BE49-F238E27FC236}">
                <a16:creationId xmlns:a16="http://schemas.microsoft.com/office/drawing/2014/main" id="{E039A58F-61EA-D644-D692-C4E7D93F6E6D}"/>
              </a:ext>
            </a:extLst>
          </p:cNvPr>
          <p:cNvSpPr>
            <a:spLocks noGrp="1"/>
          </p:cNvSpPr>
          <p:nvPr>
            <p:ph idx="1"/>
          </p:nvPr>
        </p:nvSpPr>
        <p:spPr>
          <a:xfrm>
            <a:off x="2" y="889766"/>
            <a:ext cx="5928166" cy="5991384"/>
          </a:xfrm>
        </p:spPr>
        <p:txBody>
          <a:bodyPr>
            <a:normAutofit fontScale="92500" lnSpcReduction="10000"/>
          </a:bodyPr>
          <a:lstStyle/>
          <a:p>
            <a:r>
              <a:rPr lang="en-US" dirty="0"/>
              <a:t>The simplest form of mutex is a </a:t>
            </a:r>
            <a:r>
              <a:rPr lang="en-US" b="1" i="1" dirty="0"/>
              <a:t>spinlock</a:t>
            </a:r>
          </a:p>
          <a:p>
            <a:pPr lvl="1"/>
            <a:r>
              <a:rPr lang="en-US" dirty="0"/>
              <a:t>The value in the spinlock’s memory location is initialized to 0 (i.e., </a:t>
            </a:r>
            <a:r>
              <a:rPr lang="en-US" dirty="0" err="1"/>
              <a:t>unheld</a:t>
            </a:r>
            <a:r>
              <a:rPr lang="en-US" dirty="0"/>
              <a:t>)</a:t>
            </a:r>
          </a:p>
          <a:p>
            <a:pPr lvl="1"/>
            <a:r>
              <a:rPr lang="en-US" dirty="0"/>
              <a:t>To acquire the lock, a thread sits in a loop, repeatedly doing an </a:t>
            </a:r>
            <a:r>
              <a:rPr lang="en-US" b="1" i="1" dirty="0"/>
              <a:t>atomic exchange</a:t>
            </a:r>
            <a:r>
              <a:rPr lang="en-US" dirty="0"/>
              <a:t> which atomically:</a:t>
            </a:r>
          </a:p>
          <a:p>
            <a:pPr lvl="2"/>
            <a:r>
              <a:rPr lang="en-US" dirty="0"/>
              <a:t>Reads the old value of the spinlock and</a:t>
            </a:r>
          </a:p>
          <a:p>
            <a:pPr lvl="2"/>
            <a:r>
              <a:rPr lang="en-US" dirty="0"/>
              <a:t>Sets the new value of the spinlock to 1 (i.e., held)</a:t>
            </a:r>
          </a:p>
          <a:p>
            <a:pPr lvl="1"/>
            <a:r>
              <a:rPr lang="en-US" dirty="0"/>
              <a:t>If the old value was 0, the thread now holds the lock and can break out of the lock acquisition loop!</a:t>
            </a:r>
          </a:p>
          <a:p>
            <a:pPr lvl="1"/>
            <a:r>
              <a:rPr lang="en-US" dirty="0"/>
              <a:t>To release the lock, the thread does an atomic write of 0 to the lock’s memory location</a:t>
            </a:r>
          </a:p>
          <a:p>
            <a:r>
              <a:rPr lang="en-US" dirty="0"/>
              <a:t>Acquiring a lock has blocking semantics, but requires busy-waiting (which burns CPU cycles)</a:t>
            </a:r>
          </a:p>
        </p:txBody>
      </p:sp>
      <p:sp>
        <p:nvSpPr>
          <p:cNvPr id="4" name="TextBox 3">
            <a:extLst>
              <a:ext uri="{FF2B5EF4-FFF2-40B4-BE49-F238E27FC236}">
                <a16:creationId xmlns:a16="http://schemas.microsoft.com/office/drawing/2014/main" id="{47D1721D-D937-856F-A216-F20D3F567764}"/>
              </a:ext>
            </a:extLst>
          </p:cNvPr>
          <p:cNvSpPr txBox="1"/>
          <p:nvPr/>
        </p:nvSpPr>
        <p:spPr>
          <a:xfrm>
            <a:off x="5928166" y="433308"/>
            <a:ext cx="6263832" cy="5991384"/>
          </a:xfrm>
          <a:prstGeom prst="rect">
            <a:avLst/>
          </a:prstGeom>
          <a:solidFill>
            <a:schemeClr val="bg1">
              <a:lumMod val="95000"/>
            </a:schemeClr>
          </a:solidFill>
        </p:spPr>
        <p:txBody>
          <a:bodyPr wrap="square">
            <a:spAutoFit/>
          </a:bodyPr>
          <a:lstStyle/>
          <a:p>
            <a:pPr>
              <a:lnSpc>
                <a:spcPts val="2000"/>
              </a:lnSpc>
            </a:pPr>
            <a:r>
              <a:rPr lang="en-US" dirty="0">
                <a:solidFill>
                  <a:schemeClr val="accent1"/>
                </a:solidFill>
                <a:latin typeface="Lucida Console" panose="020B0609040504020204" pitchFamily="49" charset="0"/>
              </a:rPr>
              <a:t>typedef</a:t>
            </a:r>
            <a:r>
              <a:rPr lang="en-US" dirty="0">
                <a:latin typeface="Lucida Console" panose="020B0609040504020204" pitchFamily="49" charset="0"/>
              </a:rPr>
              <a:t> struct {</a:t>
            </a:r>
          </a:p>
          <a:p>
            <a:pPr>
              <a:lnSpc>
                <a:spcPts val="2000"/>
              </a:lnSpc>
            </a:pPr>
            <a:r>
              <a:rPr lang="en-US" dirty="0">
                <a:latin typeface="Lucida Console" panose="020B0609040504020204" pitchFamily="49" charset="0"/>
              </a:rPr>
              <a:t>    std::atomic&lt;</a:t>
            </a:r>
            <a:r>
              <a:rPr lang="en-US" dirty="0">
                <a:solidFill>
                  <a:schemeClr val="accent1"/>
                </a:solidFill>
                <a:latin typeface="Lucida Console" panose="020B0609040504020204" pitchFamily="49" charset="0"/>
              </a:rPr>
              <a:t>bool</a:t>
            </a:r>
            <a:r>
              <a:rPr lang="en-US" dirty="0">
                <a:latin typeface="Lucida Console" panose="020B0609040504020204" pitchFamily="49" charset="0"/>
              </a:rPr>
              <a:t>&gt; lock_ = {</a:t>
            </a:r>
            <a:r>
              <a:rPr lang="en-US" dirty="0">
                <a:solidFill>
                  <a:schemeClr val="accent2"/>
                </a:solidFill>
                <a:latin typeface="Lucida Console" panose="020B0609040504020204" pitchFamily="49" charset="0"/>
              </a:rPr>
              <a:t>false</a:t>
            </a:r>
            <a:r>
              <a:rPr lang="en-US" dirty="0">
                <a:latin typeface="Lucida Console" panose="020B0609040504020204" pitchFamily="49" charset="0"/>
              </a:rPr>
              <a:t>};</a:t>
            </a:r>
          </a:p>
          <a:p>
            <a:pPr>
              <a:lnSpc>
                <a:spcPts val="2000"/>
              </a:lnSpc>
            </a:pPr>
            <a:r>
              <a:rPr lang="en-US" dirty="0">
                <a:latin typeface="Lucida Console" panose="020B0609040504020204" pitchFamily="49" charset="0"/>
              </a:rPr>
              <a:t>      </a:t>
            </a:r>
            <a:r>
              <a:rPr lang="en-US" dirty="0">
                <a:solidFill>
                  <a:srgbClr val="00B050"/>
                </a:solidFill>
                <a:latin typeface="Lucida Console" panose="020B0609040504020204" pitchFamily="49" charset="0"/>
              </a:rPr>
              <a:t>//Initialize the lock to “</a:t>
            </a:r>
            <a:r>
              <a:rPr lang="en-US" dirty="0" err="1">
                <a:solidFill>
                  <a:srgbClr val="00B050"/>
                </a:solidFill>
                <a:latin typeface="Lucida Console" panose="020B0609040504020204" pitchFamily="49" charset="0"/>
              </a:rPr>
              <a:t>unheld</a:t>
            </a:r>
            <a:r>
              <a:rPr lang="en-US" dirty="0">
                <a:solidFill>
                  <a:srgbClr val="00B050"/>
                </a:solidFill>
                <a:latin typeface="Lucida Console" panose="020B0609040504020204" pitchFamily="49" charset="0"/>
              </a:rPr>
              <a:t>.”</a:t>
            </a:r>
          </a:p>
          <a:p>
            <a:pPr>
              <a:lnSpc>
                <a:spcPts val="2000"/>
              </a:lnSpc>
            </a:pPr>
            <a:endParaRPr lang="en-US" dirty="0">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a:solidFill>
                  <a:schemeClr val="accent1"/>
                </a:solidFill>
                <a:latin typeface="Lucida Console" panose="020B0609040504020204" pitchFamily="49" charset="0"/>
              </a:rPr>
              <a:t>void</a:t>
            </a:r>
            <a:r>
              <a:rPr lang="en-US" dirty="0">
                <a:latin typeface="Lucida Console" panose="020B0609040504020204" pitchFamily="49" charset="0"/>
              </a:rPr>
              <a:t> lock() {</a:t>
            </a:r>
          </a:p>
          <a:p>
            <a:pPr>
              <a:lnSpc>
                <a:spcPts val="2000"/>
              </a:lnSpc>
            </a:pPr>
            <a:r>
              <a:rPr lang="en-US" dirty="0">
                <a:latin typeface="Lucida Console" panose="020B0609040504020204" pitchFamily="49" charset="0"/>
              </a:rPr>
              <a:t>        </a:t>
            </a:r>
            <a:r>
              <a:rPr lang="en-US" dirty="0">
                <a:solidFill>
                  <a:schemeClr val="accent1"/>
                </a:solidFill>
                <a:latin typeface="Lucida Console" panose="020B0609040504020204" pitchFamily="49" charset="0"/>
              </a:rPr>
              <a:t>while</a:t>
            </a:r>
            <a:r>
              <a:rPr lang="en-US" dirty="0">
                <a:latin typeface="Lucida Console" panose="020B0609040504020204" pitchFamily="49" charset="0"/>
              </a:rPr>
              <a:t> (</a:t>
            </a:r>
            <a:r>
              <a:rPr lang="en-US" dirty="0" err="1">
                <a:latin typeface="Lucida Console" panose="020B0609040504020204" pitchFamily="49" charset="0"/>
              </a:rPr>
              <a:t>lock_.exchange</a:t>
            </a:r>
            <a:r>
              <a:rPr lang="en-US" dirty="0">
                <a:latin typeface="Lucida Console" panose="020B0609040504020204" pitchFamily="49" charset="0"/>
              </a:rPr>
              <a:t>(</a:t>
            </a:r>
            <a:r>
              <a:rPr lang="en-US" dirty="0">
                <a:solidFill>
                  <a:schemeClr val="accent2"/>
                </a:solidFill>
                <a:latin typeface="Lucida Console" panose="020B0609040504020204" pitchFamily="49" charset="0"/>
              </a:rPr>
              <a:t>true</a:t>
            </a:r>
            <a:r>
              <a:rPr lang="en-US" dirty="0">
                <a:latin typeface="Lucida Console" panose="020B0609040504020204" pitchFamily="49" charset="0"/>
              </a:rPr>
              <a:t>)) {}</a:t>
            </a:r>
          </a:p>
          <a:p>
            <a:pPr>
              <a:lnSpc>
                <a:spcPts val="2000"/>
              </a:lnSpc>
            </a:pPr>
            <a:r>
              <a:rPr lang="en-US" dirty="0">
                <a:latin typeface="Lucida Console" panose="020B0609040504020204" pitchFamily="49" charset="0"/>
              </a:rPr>
              <a:t>           </a:t>
            </a:r>
            <a:r>
              <a:rPr lang="en-US" dirty="0">
                <a:solidFill>
                  <a:srgbClr val="00B050"/>
                </a:solidFill>
                <a:latin typeface="Lucida Console" panose="020B0609040504020204" pitchFamily="49" charset="0"/>
              </a:rPr>
              <a:t>//The .exchange() compiles to an</a:t>
            </a:r>
          </a:p>
          <a:p>
            <a:pPr>
              <a:lnSpc>
                <a:spcPts val="2000"/>
              </a:lnSpc>
            </a:pPr>
            <a:r>
              <a:rPr lang="en-US" dirty="0">
                <a:solidFill>
                  <a:srgbClr val="00B050"/>
                </a:solidFill>
                <a:latin typeface="Lucida Console" panose="020B0609040504020204" pitchFamily="49" charset="0"/>
              </a:rPr>
              <a:t>           //atomic instruction like x86’s</a:t>
            </a:r>
          </a:p>
          <a:p>
            <a:pPr>
              <a:lnSpc>
                <a:spcPts val="2000"/>
              </a:lnSpc>
            </a:pPr>
            <a:r>
              <a:rPr lang="en-US" dirty="0">
                <a:solidFill>
                  <a:srgbClr val="00B050"/>
                </a:solidFill>
                <a:latin typeface="Lucida Console" panose="020B0609040504020204" pitchFamily="49" charset="0"/>
              </a:rPr>
              <a:t>           //atomic exchange instruction...</a:t>
            </a:r>
          </a:p>
          <a:p>
            <a:pPr>
              <a:lnSpc>
                <a:spcPts val="2000"/>
              </a:lnSpc>
            </a:pPr>
            <a:r>
              <a:rPr lang="en-US" dirty="0">
                <a:solidFill>
                  <a:srgbClr val="00B050"/>
                </a:solidFill>
                <a:latin typeface="Lucida Console" panose="020B0609040504020204" pitchFamily="49" charset="0"/>
              </a:rPr>
              <a:t>           //    </a:t>
            </a:r>
            <a:r>
              <a:rPr lang="en-US" dirty="0" err="1">
                <a:solidFill>
                  <a:srgbClr val="00B050"/>
                </a:solidFill>
                <a:latin typeface="Lucida Console" panose="020B0609040504020204" pitchFamily="49" charset="0"/>
              </a:rPr>
              <a:t>xchg</a:t>
            </a:r>
            <a:r>
              <a:rPr lang="en-US" dirty="0">
                <a:solidFill>
                  <a:srgbClr val="00B050"/>
                </a:solidFill>
                <a:latin typeface="Lucida Console" panose="020B0609040504020204" pitchFamily="49" charset="0"/>
              </a:rPr>
              <a:t> %</a:t>
            </a:r>
            <a:r>
              <a:rPr lang="en-US" dirty="0" err="1">
                <a:solidFill>
                  <a:srgbClr val="00B050"/>
                </a:solidFill>
                <a:latin typeface="Lucida Console" panose="020B0609040504020204" pitchFamily="49" charset="0"/>
              </a:rPr>
              <a:t>rax</a:t>
            </a:r>
            <a:r>
              <a:rPr lang="en-US" dirty="0">
                <a:solidFill>
                  <a:srgbClr val="00B050"/>
                </a:solidFill>
                <a:latin typeface="Lucida Console" panose="020B0609040504020204" pitchFamily="49" charset="0"/>
              </a:rPr>
              <a:t>, (%</a:t>
            </a:r>
            <a:r>
              <a:rPr lang="en-US" dirty="0" err="1">
                <a:solidFill>
                  <a:srgbClr val="00B050"/>
                </a:solidFill>
                <a:latin typeface="Lucida Console" panose="020B0609040504020204" pitchFamily="49" charset="0"/>
              </a:rPr>
              <a:t>rbx</a:t>
            </a:r>
            <a:r>
              <a:rPr lang="en-US" dirty="0">
                <a:solidFill>
                  <a:srgbClr val="00B050"/>
                </a:solidFill>
                <a:latin typeface="Lucida Console" panose="020B0609040504020204" pitchFamily="49" charset="0"/>
              </a:rPr>
              <a:t>)</a:t>
            </a:r>
          </a:p>
          <a:p>
            <a:pPr>
              <a:lnSpc>
                <a:spcPts val="2000"/>
              </a:lnSpc>
            </a:pPr>
            <a:r>
              <a:rPr lang="en-US" dirty="0">
                <a:solidFill>
                  <a:srgbClr val="00B050"/>
                </a:solidFill>
                <a:latin typeface="Lucida Console" panose="020B0609040504020204" pitchFamily="49" charset="0"/>
              </a:rPr>
              <a:t>           //...where %</a:t>
            </a:r>
            <a:r>
              <a:rPr lang="en-US" dirty="0" err="1">
                <a:solidFill>
                  <a:srgbClr val="00B050"/>
                </a:solidFill>
                <a:latin typeface="Lucida Console" panose="020B0609040504020204" pitchFamily="49" charset="0"/>
              </a:rPr>
              <a:t>rax</a:t>
            </a:r>
            <a:r>
              <a:rPr lang="en-US" dirty="0">
                <a:solidFill>
                  <a:srgbClr val="00B050"/>
                </a:solidFill>
                <a:latin typeface="Lucida Console" panose="020B0609040504020204" pitchFamily="49" charset="0"/>
              </a:rPr>
              <a:t> initially stores </a:t>
            </a:r>
          </a:p>
          <a:p>
            <a:pPr>
              <a:lnSpc>
                <a:spcPts val="2000"/>
              </a:lnSpc>
            </a:pPr>
            <a:r>
              <a:rPr lang="en-US" dirty="0">
                <a:solidFill>
                  <a:srgbClr val="00B050"/>
                </a:solidFill>
                <a:latin typeface="Lucida Console" panose="020B0609040504020204" pitchFamily="49" charset="0"/>
              </a:rPr>
              <a:t>           //1 (i.e., true) and %</a:t>
            </a:r>
            <a:r>
              <a:rPr lang="en-US" dirty="0" err="1">
                <a:solidFill>
                  <a:srgbClr val="00B050"/>
                </a:solidFill>
                <a:latin typeface="Lucida Console" panose="020B0609040504020204" pitchFamily="49" charset="0"/>
              </a:rPr>
              <a:t>rbx</a:t>
            </a:r>
            <a:r>
              <a:rPr lang="en-US" dirty="0">
                <a:solidFill>
                  <a:srgbClr val="00B050"/>
                </a:solidFill>
                <a:latin typeface="Lucida Console" panose="020B0609040504020204" pitchFamily="49" charset="0"/>
              </a:rPr>
              <a:t> points</a:t>
            </a:r>
          </a:p>
          <a:p>
            <a:pPr>
              <a:lnSpc>
                <a:spcPts val="2000"/>
              </a:lnSpc>
            </a:pPr>
            <a:r>
              <a:rPr lang="en-US" dirty="0">
                <a:solidFill>
                  <a:srgbClr val="00B050"/>
                </a:solidFill>
                <a:latin typeface="Lucida Console" panose="020B0609040504020204" pitchFamily="49" charset="0"/>
              </a:rPr>
              <a:t>           //to the spinlock variable.</a:t>
            </a:r>
          </a:p>
          <a:p>
            <a:pPr>
              <a:lnSpc>
                <a:spcPts val="2000"/>
              </a:lnSpc>
            </a:pPr>
            <a:r>
              <a:rPr lang="en-US" dirty="0">
                <a:latin typeface="Lucida Console" panose="020B0609040504020204" pitchFamily="49" charset="0"/>
              </a:rPr>
              <a:t>    }</a:t>
            </a:r>
          </a:p>
          <a:p>
            <a:pPr>
              <a:lnSpc>
                <a:spcPts val="2000"/>
              </a:lnSpc>
            </a:pPr>
            <a:endParaRPr lang="en-US" dirty="0">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a:solidFill>
                  <a:schemeClr val="accent1"/>
                </a:solidFill>
                <a:latin typeface="Lucida Console" panose="020B0609040504020204" pitchFamily="49" charset="0"/>
              </a:rPr>
              <a:t>void</a:t>
            </a:r>
            <a:r>
              <a:rPr lang="en-US" dirty="0">
                <a:latin typeface="Lucida Console" panose="020B0609040504020204" pitchFamily="49" charset="0"/>
              </a:rPr>
              <a:t> unlock() {</a:t>
            </a:r>
          </a:p>
          <a:p>
            <a:pPr>
              <a:lnSpc>
                <a:spcPts val="2000"/>
              </a:lnSpc>
            </a:pPr>
            <a:r>
              <a:rPr lang="en-US" dirty="0">
                <a:latin typeface="Lucida Console" panose="020B0609040504020204" pitchFamily="49" charset="0"/>
              </a:rPr>
              <a:t>        </a:t>
            </a:r>
            <a:r>
              <a:rPr lang="en-US" dirty="0" err="1">
                <a:latin typeface="Lucida Console" panose="020B0609040504020204" pitchFamily="49" charset="0"/>
              </a:rPr>
              <a:t>lock_.store</a:t>
            </a:r>
            <a:r>
              <a:rPr lang="en-US" dirty="0">
                <a:latin typeface="Lucida Console" panose="020B0609040504020204" pitchFamily="49" charset="0"/>
              </a:rPr>
              <a:t>(</a:t>
            </a:r>
            <a:r>
              <a:rPr lang="en-US" dirty="0">
                <a:solidFill>
                  <a:schemeClr val="accent2"/>
                </a:solidFill>
                <a:latin typeface="Lucida Console" panose="020B0609040504020204" pitchFamily="49" charset="0"/>
              </a:rPr>
              <a:t>false</a:t>
            </a:r>
            <a:r>
              <a:rPr lang="en-US" dirty="0">
                <a:latin typeface="Lucida Console" panose="020B0609040504020204" pitchFamily="49" charset="0"/>
              </a:rPr>
              <a:t>); </a:t>
            </a:r>
            <a:r>
              <a:rPr lang="en-US" dirty="0">
                <a:solidFill>
                  <a:srgbClr val="00B050"/>
                </a:solidFill>
                <a:latin typeface="Lucida Console" panose="020B0609040504020204" pitchFamily="49" charset="0"/>
              </a:rPr>
              <a:t>//The store</a:t>
            </a:r>
          </a:p>
          <a:p>
            <a:pPr>
              <a:lnSpc>
                <a:spcPts val="2000"/>
              </a:lnSpc>
            </a:pPr>
            <a:r>
              <a:rPr lang="en-US" dirty="0">
                <a:solidFill>
                  <a:srgbClr val="00B050"/>
                </a:solidFill>
                <a:latin typeface="Lucida Console" panose="020B0609040504020204" pitchFamily="49" charset="0"/>
              </a:rPr>
              <a:t>           //can just be a simple aligned</a:t>
            </a:r>
          </a:p>
          <a:p>
            <a:pPr>
              <a:lnSpc>
                <a:spcPts val="2000"/>
              </a:lnSpc>
            </a:pPr>
            <a:r>
              <a:rPr lang="en-US" dirty="0">
                <a:solidFill>
                  <a:srgbClr val="00B050"/>
                </a:solidFill>
                <a:latin typeface="Lucida Console" panose="020B0609040504020204" pitchFamily="49" charset="0"/>
              </a:rPr>
              <a:t>           //write: recall that aligned</a:t>
            </a:r>
          </a:p>
          <a:p>
            <a:pPr>
              <a:lnSpc>
                <a:spcPts val="2000"/>
              </a:lnSpc>
            </a:pPr>
            <a:r>
              <a:rPr lang="en-US" dirty="0">
                <a:solidFill>
                  <a:srgbClr val="00B050"/>
                </a:solidFill>
                <a:latin typeface="Lucida Console" panose="020B0609040504020204" pitchFamily="49" charset="0"/>
              </a:rPr>
              <a:t>           //writes are guaranteed to be</a:t>
            </a:r>
          </a:p>
          <a:p>
            <a:pPr>
              <a:lnSpc>
                <a:spcPts val="2000"/>
              </a:lnSpc>
            </a:pPr>
            <a:r>
              <a:rPr lang="en-US" dirty="0">
                <a:solidFill>
                  <a:srgbClr val="00B050"/>
                </a:solidFill>
                <a:latin typeface="Lucida Console" panose="020B0609040504020204" pitchFamily="49" charset="0"/>
              </a:rPr>
              <a:t>           //atomic!</a:t>
            </a:r>
          </a:p>
          <a:p>
            <a:pPr>
              <a:lnSpc>
                <a:spcPts val="2000"/>
              </a:lnSpc>
            </a:pPr>
            <a:r>
              <a:rPr lang="en-US" dirty="0">
                <a:latin typeface="Lucida Console" panose="020B0609040504020204" pitchFamily="49" charset="0"/>
              </a:rPr>
              <a:t>    }</a:t>
            </a:r>
          </a:p>
          <a:p>
            <a:pPr>
              <a:lnSpc>
                <a:spcPts val="2000"/>
              </a:lnSpc>
            </a:pPr>
            <a:r>
              <a:rPr lang="en-US" dirty="0">
                <a:latin typeface="Lucida Console" panose="020B0609040504020204" pitchFamily="49" charset="0"/>
              </a:rPr>
              <a:t>} spinlock;</a:t>
            </a:r>
          </a:p>
        </p:txBody>
      </p:sp>
    </p:spTree>
    <p:extLst>
      <p:ext uri="{BB962C8B-B14F-4D97-AF65-F5344CB8AC3E}">
        <p14:creationId xmlns:p14="http://schemas.microsoft.com/office/powerpoint/2010/main" val="4009932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B5972-6199-9DA4-B469-71C956A07CE1}"/>
              </a:ext>
            </a:extLst>
          </p:cNvPr>
          <p:cNvSpPr>
            <a:spLocks noGrp="1"/>
          </p:cNvSpPr>
          <p:nvPr>
            <p:ph type="title"/>
          </p:nvPr>
        </p:nvSpPr>
        <p:spPr>
          <a:xfrm>
            <a:off x="0" y="82087"/>
            <a:ext cx="5928166" cy="908090"/>
          </a:xfrm>
        </p:spPr>
        <p:txBody>
          <a:bodyPr>
            <a:normAutofit fontScale="90000"/>
          </a:bodyPr>
          <a:lstStyle/>
          <a:p>
            <a:r>
              <a:rPr lang="en-US" dirty="0"/>
              <a:t>Implementing a Mutex</a:t>
            </a:r>
          </a:p>
        </p:txBody>
      </p:sp>
      <p:sp>
        <p:nvSpPr>
          <p:cNvPr id="3" name="Content Placeholder 2">
            <a:extLst>
              <a:ext uri="{FF2B5EF4-FFF2-40B4-BE49-F238E27FC236}">
                <a16:creationId xmlns:a16="http://schemas.microsoft.com/office/drawing/2014/main" id="{E039A58F-61EA-D644-D692-C4E7D93F6E6D}"/>
              </a:ext>
            </a:extLst>
          </p:cNvPr>
          <p:cNvSpPr>
            <a:spLocks noGrp="1"/>
          </p:cNvSpPr>
          <p:nvPr>
            <p:ph idx="1"/>
          </p:nvPr>
        </p:nvSpPr>
        <p:spPr>
          <a:xfrm>
            <a:off x="2" y="889766"/>
            <a:ext cx="5928166" cy="5991384"/>
          </a:xfrm>
        </p:spPr>
        <p:txBody>
          <a:bodyPr>
            <a:normAutofit fontScale="85000" lnSpcReduction="10000"/>
          </a:bodyPr>
          <a:lstStyle/>
          <a:p>
            <a:r>
              <a:rPr lang="en-US" dirty="0"/>
              <a:t>To avoid busy-waiting, we can make the body of the while-loop pause before retrying the loop test</a:t>
            </a:r>
          </a:p>
          <a:p>
            <a:pPr lvl="1"/>
            <a:r>
              <a:rPr lang="en-US" dirty="0"/>
              <a:t>Ex: Have the loop body execute the </a:t>
            </a:r>
            <a:r>
              <a:rPr lang="en-US" dirty="0">
                <a:latin typeface="Lucida Console" panose="020B0609040504020204" pitchFamily="49" charset="0"/>
              </a:rPr>
              <a:t>pause</a:t>
            </a:r>
            <a:r>
              <a:rPr lang="en-US" dirty="0"/>
              <a:t> instruction</a:t>
            </a:r>
          </a:p>
          <a:p>
            <a:pPr lvl="2"/>
            <a:r>
              <a:rPr lang="en-US" dirty="0"/>
              <a:t>According to Intel, the instruction “provides a hint to the processor that the code sequence is in a spin-wait loop”</a:t>
            </a:r>
          </a:p>
          <a:p>
            <a:pPr lvl="2"/>
            <a:r>
              <a:rPr lang="en-US" dirty="0"/>
              <a:t>Among other things, the instruction puts the CPU in a low-power mode and pauses it for a brief time</a:t>
            </a:r>
          </a:p>
          <a:p>
            <a:pPr lvl="1"/>
            <a:r>
              <a:rPr lang="en-US" dirty="0"/>
              <a:t>Ex: Have the loop body call </a:t>
            </a:r>
            <a:r>
              <a:rPr lang="en-US" dirty="0" err="1">
                <a:latin typeface="Lucida Console" panose="020B0609040504020204" pitchFamily="49" charset="0"/>
              </a:rPr>
              <a:t>sched_yield</a:t>
            </a:r>
            <a:r>
              <a:rPr lang="en-US" dirty="0">
                <a:latin typeface="Lucida Console" panose="020B0609040504020204" pitchFamily="49" charset="0"/>
              </a:rPr>
              <a:t>()</a:t>
            </a:r>
            <a:r>
              <a:rPr lang="en-US" dirty="0"/>
              <a:t>, a system call which voluntarily relinquishes the CPU</a:t>
            </a:r>
          </a:p>
          <a:p>
            <a:pPr lvl="2"/>
            <a:r>
              <a:rPr lang="en-US" dirty="0"/>
              <a:t>The thread may run again immediately if there are no other threads in the local CPU’s scheduling queue!</a:t>
            </a:r>
          </a:p>
          <a:p>
            <a:pPr lvl="1"/>
            <a:r>
              <a:rPr lang="en-US" dirty="0"/>
              <a:t>Ex: Have the loop body sleep by invoking the </a:t>
            </a:r>
            <a:r>
              <a:rPr lang="en-US" dirty="0" err="1">
                <a:latin typeface="Lucida Console" panose="020B0609040504020204" pitchFamily="49" charset="0"/>
              </a:rPr>
              <a:t>nanosleep</a:t>
            </a:r>
            <a:r>
              <a:rPr lang="en-US" dirty="0">
                <a:latin typeface="Lucida Console" panose="020B0609040504020204" pitchFamily="49" charset="0"/>
              </a:rPr>
              <a:t>(/*sleep time*/)</a:t>
            </a:r>
            <a:r>
              <a:rPr lang="en-US" dirty="0"/>
              <a:t> system call</a:t>
            </a:r>
          </a:p>
          <a:p>
            <a:r>
              <a:rPr lang="en-US" dirty="0"/>
              <a:t>It’s often reasonable to have an adaptive strategy for detecting high </a:t>
            </a:r>
            <a:r>
              <a:rPr lang="en-US" b="1" i="1" dirty="0"/>
              <a:t>lock contention</a:t>
            </a:r>
            <a:r>
              <a:rPr lang="en-US" dirty="0"/>
              <a:t>: spin-wait for a bit, then yield, then sleep</a:t>
            </a:r>
          </a:p>
        </p:txBody>
      </p:sp>
      <p:sp>
        <p:nvSpPr>
          <p:cNvPr id="4" name="TextBox 3">
            <a:extLst>
              <a:ext uri="{FF2B5EF4-FFF2-40B4-BE49-F238E27FC236}">
                <a16:creationId xmlns:a16="http://schemas.microsoft.com/office/drawing/2014/main" id="{47D1721D-D937-856F-A216-F20D3F567764}"/>
              </a:ext>
            </a:extLst>
          </p:cNvPr>
          <p:cNvSpPr txBox="1"/>
          <p:nvPr/>
        </p:nvSpPr>
        <p:spPr>
          <a:xfrm>
            <a:off x="5928166" y="433308"/>
            <a:ext cx="6263832" cy="5991384"/>
          </a:xfrm>
          <a:prstGeom prst="rect">
            <a:avLst/>
          </a:prstGeom>
          <a:solidFill>
            <a:schemeClr val="bg1">
              <a:lumMod val="95000"/>
            </a:schemeClr>
          </a:solidFill>
        </p:spPr>
        <p:txBody>
          <a:bodyPr wrap="square">
            <a:spAutoFit/>
          </a:bodyPr>
          <a:lstStyle/>
          <a:p>
            <a:pPr>
              <a:lnSpc>
                <a:spcPts val="2000"/>
              </a:lnSpc>
            </a:pPr>
            <a:r>
              <a:rPr lang="en-US" dirty="0">
                <a:solidFill>
                  <a:schemeClr val="accent1"/>
                </a:solidFill>
                <a:latin typeface="Lucida Console" panose="020B0609040504020204" pitchFamily="49" charset="0"/>
              </a:rPr>
              <a:t>typedef</a:t>
            </a:r>
            <a:r>
              <a:rPr lang="en-US" dirty="0">
                <a:latin typeface="Lucida Console" panose="020B0609040504020204" pitchFamily="49" charset="0"/>
              </a:rPr>
              <a:t> struct {</a:t>
            </a:r>
          </a:p>
          <a:p>
            <a:pPr>
              <a:lnSpc>
                <a:spcPts val="2000"/>
              </a:lnSpc>
            </a:pPr>
            <a:r>
              <a:rPr lang="en-US" dirty="0">
                <a:latin typeface="Lucida Console" panose="020B0609040504020204" pitchFamily="49" charset="0"/>
              </a:rPr>
              <a:t>    std::atomic&lt;</a:t>
            </a:r>
            <a:r>
              <a:rPr lang="en-US" dirty="0">
                <a:solidFill>
                  <a:schemeClr val="accent1"/>
                </a:solidFill>
                <a:latin typeface="Lucida Console" panose="020B0609040504020204" pitchFamily="49" charset="0"/>
              </a:rPr>
              <a:t>bool</a:t>
            </a:r>
            <a:r>
              <a:rPr lang="en-US" dirty="0">
                <a:latin typeface="Lucida Console" panose="020B0609040504020204" pitchFamily="49" charset="0"/>
              </a:rPr>
              <a:t>&gt; lock_ = {</a:t>
            </a:r>
            <a:r>
              <a:rPr lang="en-US" dirty="0">
                <a:solidFill>
                  <a:schemeClr val="accent2"/>
                </a:solidFill>
                <a:latin typeface="Lucida Console" panose="020B0609040504020204" pitchFamily="49" charset="0"/>
              </a:rPr>
              <a:t>false</a:t>
            </a:r>
            <a:r>
              <a:rPr lang="en-US" dirty="0">
                <a:latin typeface="Lucida Console" panose="020B0609040504020204" pitchFamily="49" charset="0"/>
              </a:rPr>
              <a:t>};</a:t>
            </a:r>
          </a:p>
          <a:p>
            <a:pPr>
              <a:lnSpc>
                <a:spcPts val="2000"/>
              </a:lnSpc>
            </a:pPr>
            <a:r>
              <a:rPr lang="en-US" dirty="0">
                <a:latin typeface="Lucida Console" panose="020B0609040504020204" pitchFamily="49" charset="0"/>
              </a:rPr>
              <a:t>      </a:t>
            </a:r>
            <a:r>
              <a:rPr lang="en-US" dirty="0">
                <a:solidFill>
                  <a:srgbClr val="00B050"/>
                </a:solidFill>
                <a:latin typeface="Lucida Console" panose="020B0609040504020204" pitchFamily="49" charset="0"/>
              </a:rPr>
              <a:t>//Initialize the lock to “</a:t>
            </a:r>
            <a:r>
              <a:rPr lang="en-US" dirty="0" err="1">
                <a:solidFill>
                  <a:srgbClr val="00B050"/>
                </a:solidFill>
                <a:latin typeface="Lucida Console" panose="020B0609040504020204" pitchFamily="49" charset="0"/>
              </a:rPr>
              <a:t>unheld</a:t>
            </a:r>
            <a:r>
              <a:rPr lang="en-US" dirty="0">
                <a:solidFill>
                  <a:srgbClr val="00B050"/>
                </a:solidFill>
                <a:latin typeface="Lucida Console" panose="020B0609040504020204" pitchFamily="49" charset="0"/>
              </a:rPr>
              <a:t>.”</a:t>
            </a:r>
          </a:p>
          <a:p>
            <a:pPr>
              <a:lnSpc>
                <a:spcPts val="2000"/>
              </a:lnSpc>
            </a:pPr>
            <a:endParaRPr lang="en-US" dirty="0">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a:solidFill>
                  <a:schemeClr val="accent1"/>
                </a:solidFill>
                <a:latin typeface="Lucida Console" panose="020B0609040504020204" pitchFamily="49" charset="0"/>
              </a:rPr>
              <a:t>void</a:t>
            </a:r>
            <a:r>
              <a:rPr lang="en-US" dirty="0">
                <a:latin typeface="Lucida Console" panose="020B0609040504020204" pitchFamily="49" charset="0"/>
              </a:rPr>
              <a:t> lock() {</a:t>
            </a:r>
          </a:p>
          <a:p>
            <a:pPr>
              <a:lnSpc>
                <a:spcPts val="2000"/>
              </a:lnSpc>
            </a:pPr>
            <a:r>
              <a:rPr lang="en-US" dirty="0">
                <a:latin typeface="Lucida Console" panose="020B0609040504020204" pitchFamily="49" charset="0"/>
              </a:rPr>
              <a:t>        </a:t>
            </a:r>
            <a:r>
              <a:rPr lang="en-US" dirty="0">
                <a:solidFill>
                  <a:schemeClr val="accent1"/>
                </a:solidFill>
                <a:latin typeface="Lucida Console" panose="020B0609040504020204" pitchFamily="49" charset="0"/>
              </a:rPr>
              <a:t>while</a:t>
            </a:r>
            <a:r>
              <a:rPr lang="en-US" dirty="0">
                <a:latin typeface="Lucida Console" panose="020B0609040504020204" pitchFamily="49" charset="0"/>
              </a:rPr>
              <a:t> (</a:t>
            </a:r>
            <a:r>
              <a:rPr lang="en-US" dirty="0" err="1">
                <a:latin typeface="Lucida Console" panose="020B0609040504020204" pitchFamily="49" charset="0"/>
              </a:rPr>
              <a:t>lock_.exchange</a:t>
            </a:r>
            <a:r>
              <a:rPr lang="en-US" dirty="0">
                <a:latin typeface="Lucida Console" panose="020B0609040504020204" pitchFamily="49" charset="0"/>
              </a:rPr>
              <a:t>(</a:t>
            </a:r>
            <a:r>
              <a:rPr lang="en-US" dirty="0">
                <a:solidFill>
                  <a:schemeClr val="accent2"/>
                </a:solidFill>
                <a:latin typeface="Lucida Console" panose="020B0609040504020204" pitchFamily="49" charset="0"/>
              </a:rPr>
              <a:t>true</a:t>
            </a:r>
            <a:r>
              <a:rPr lang="en-US" dirty="0">
                <a:latin typeface="Lucida Console" panose="020B0609040504020204" pitchFamily="49" charset="0"/>
              </a:rPr>
              <a:t>)) {}</a:t>
            </a:r>
          </a:p>
          <a:p>
            <a:pPr>
              <a:lnSpc>
                <a:spcPts val="2000"/>
              </a:lnSpc>
            </a:pPr>
            <a:r>
              <a:rPr lang="en-US" dirty="0">
                <a:latin typeface="Lucida Console" panose="020B0609040504020204" pitchFamily="49" charset="0"/>
              </a:rPr>
              <a:t>           </a:t>
            </a:r>
            <a:r>
              <a:rPr lang="en-US" dirty="0">
                <a:solidFill>
                  <a:srgbClr val="00B050"/>
                </a:solidFill>
                <a:latin typeface="Lucida Console" panose="020B0609040504020204" pitchFamily="49" charset="0"/>
              </a:rPr>
              <a:t>//The .exchange() compiles to an</a:t>
            </a:r>
          </a:p>
          <a:p>
            <a:pPr>
              <a:lnSpc>
                <a:spcPts val="2000"/>
              </a:lnSpc>
            </a:pPr>
            <a:r>
              <a:rPr lang="en-US" dirty="0">
                <a:solidFill>
                  <a:srgbClr val="00B050"/>
                </a:solidFill>
                <a:latin typeface="Lucida Console" panose="020B0609040504020204" pitchFamily="49" charset="0"/>
              </a:rPr>
              <a:t>           //atomic instruction like x86’s</a:t>
            </a:r>
          </a:p>
          <a:p>
            <a:pPr>
              <a:lnSpc>
                <a:spcPts val="2000"/>
              </a:lnSpc>
            </a:pPr>
            <a:r>
              <a:rPr lang="en-US" dirty="0">
                <a:solidFill>
                  <a:srgbClr val="00B050"/>
                </a:solidFill>
                <a:latin typeface="Lucida Console" panose="020B0609040504020204" pitchFamily="49" charset="0"/>
              </a:rPr>
              <a:t>           //atomic exchange instruction...</a:t>
            </a:r>
          </a:p>
          <a:p>
            <a:pPr>
              <a:lnSpc>
                <a:spcPts val="2000"/>
              </a:lnSpc>
            </a:pPr>
            <a:r>
              <a:rPr lang="en-US" dirty="0">
                <a:solidFill>
                  <a:srgbClr val="00B050"/>
                </a:solidFill>
                <a:latin typeface="Lucida Console" panose="020B0609040504020204" pitchFamily="49" charset="0"/>
              </a:rPr>
              <a:t>           //    </a:t>
            </a:r>
            <a:r>
              <a:rPr lang="en-US" dirty="0" err="1">
                <a:solidFill>
                  <a:srgbClr val="00B050"/>
                </a:solidFill>
                <a:latin typeface="Lucida Console" panose="020B0609040504020204" pitchFamily="49" charset="0"/>
              </a:rPr>
              <a:t>xchg</a:t>
            </a:r>
            <a:r>
              <a:rPr lang="en-US" dirty="0">
                <a:solidFill>
                  <a:srgbClr val="00B050"/>
                </a:solidFill>
                <a:latin typeface="Lucida Console" panose="020B0609040504020204" pitchFamily="49" charset="0"/>
              </a:rPr>
              <a:t> %</a:t>
            </a:r>
            <a:r>
              <a:rPr lang="en-US" dirty="0" err="1">
                <a:solidFill>
                  <a:srgbClr val="00B050"/>
                </a:solidFill>
                <a:latin typeface="Lucida Console" panose="020B0609040504020204" pitchFamily="49" charset="0"/>
              </a:rPr>
              <a:t>rax</a:t>
            </a:r>
            <a:r>
              <a:rPr lang="en-US" dirty="0">
                <a:solidFill>
                  <a:srgbClr val="00B050"/>
                </a:solidFill>
                <a:latin typeface="Lucida Console" panose="020B0609040504020204" pitchFamily="49" charset="0"/>
              </a:rPr>
              <a:t>, (%</a:t>
            </a:r>
            <a:r>
              <a:rPr lang="en-US" dirty="0" err="1">
                <a:solidFill>
                  <a:srgbClr val="00B050"/>
                </a:solidFill>
                <a:latin typeface="Lucida Console" panose="020B0609040504020204" pitchFamily="49" charset="0"/>
              </a:rPr>
              <a:t>rbx</a:t>
            </a:r>
            <a:r>
              <a:rPr lang="en-US" dirty="0">
                <a:solidFill>
                  <a:srgbClr val="00B050"/>
                </a:solidFill>
                <a:latin typeface="Lucida Console" panose="020B0609040504020204" pitchFamily="49" charset="0"/>
              </a:rPr>
              <a:t>)</a:t>
            </a:r>
          </a:p>
          <a:p>
            <a:pPr>
              <a:lnSpc>
                <a:spcPts val="2000"/>
              </a:lnSpc>
            </a:pPr>
            <a:r>
              <a:rPr lang="en-US" dirty="0">
                <a:solidFill>
                  <a:srgbClr val="00B050"/>
                </a:solidFill>
                <a:latin typeface="Lucida Console" panose="020B0609040504020204" pitchFamily="49" charset="0"/>
              </a:rPr>
              <a:t>           //...where %</a:t>
            </a:r>
            <a:r>
              <a:rPr lang="en-US" dirty="0" err="1">
                <a:solidFill>
                  <a:srgbClr val="00B050"/>
                </a:solidFill>
                <a:latin typeface="Lucida Console" panose="020B0609040504020204" pitchFamily="49" charset="0"/>
              </a:rPr>
              <a:t>rax</a:t>
            </a:r>
            <a:r>
              <a:rPr lang="en-US" dirty="0">
                <a:solidFill>
                  <a:srgbClr val="00B050"/>
                </a:solidFill>
                <a:latin typeface="Lucida Console" panose="020B0609040504020204" pitchFamily="49" charset="0"/>
              </a:rPr>
              <a:t> initially stores </a:t>
            </a:r>
          </a:p>
          <a:p>
            <a:pPr>
              <a:lnSpc>
                <a:spcPts val="2000"/>
              </a:lnSpc>
            </a:pPr>
            <a:r>
              <a:rPr lang="en-US" dirty="0">
                <a:solidFill>
                  <a:srgbClr val="00B050"/>
                </a:solidFill>
                <a:latin typeface="Lucida Console" panose="020B0609040504020204" pitchFamily="49" charset="0"/>
              </a:rPr>
              <a:t>           //1 (i.e., true) and %</a:t>
            </a:r>
            <a:r>
              <a:rPr lang="en-US" dirty="0" err="1">
                <a:solidFill>
                  <a:srgbClr val="00B050"/>
                </a:solidFill>
                <a:latin typeface="Lucida Console" panose="020B0609040504020204" pitchFamily="49" charset="0"/>
              </a:rPr>
              <a:t>rbx</a:t>
            </a:r>
            <a:r>
              <a:rPr lang="en-US" dirty="0">
                <a:solidFill>
                  <a:srgbClr val="00B050"/>
                </a:solidFill>
                <a:latin typeface="Lucida Console" panose="020B0609040504020204" pitchFamily="49" charset="0"/>
              </a:rPr>
              <a:t> points</a:t>
            </a:r>
          </a:p>
          <a:p>
            <a:pPr>
              <a:lnSpc>
                <a:spcPts val="2000"/>
              </a:lnSpc>
            </a:pPr>
            <a:r>
              <a:rPr lang="en-US" dirty="0">
                <a:solidFill>
                  <a:srgbClr val="00B050"/>
                </a:solidFill>
                <a:latin typeface="Lucida Console" panose="020B0609040504020204" pitchFamily="49" charset="0"/>
              </a:rPr>
              <a:t>           //to the spinlock variable.</a:t>
            </a:r>
          </a:p>
          <a:p>
            <a:pPr>
              <a:lnSpc>
                <a:spcPts val="2000"/>
              </a:lnSpc>
            </a:pPr>
            <a:r>
              <a:rPr lang="en-US" dirty="0">
                <a:latin typeface="Lucida Console" panose="020B0609040504020204" pitchFamily="49" charset="0"/>
              </a:rPr>
              <a:t>    }</a:t>
            </a:r>
          </a:p>
          <a:p>
            <a:pPr>
              <a:lnSpc>
                <a:spcPts val="2000"/>
              </a:lnSpc>
            </a:pPr>
            <a:endParaRPr lang="en-US" dirty="0">
              <a:latin typeface="Lucida Console" panose="020B0609040504020204" pitchFamily="49" charset="0"/>
            </a:endParaRPr>
          </a:p>
          <a:p>
            <a:pPr>
              <a:lnSpc>
                <a:spcPts val="2000"/>
              </a:lnSpc>
            </a:pPr>
            <a:r>
              <a:rPr lang="en-US" dirty="0">
                <a:latin typeface="Lucida Console" panose="020B0609040504020204" pitchFamily="49" charset="0"/>
              </a:rPr>
              <a:t>    </a:t>
            </a:r>
            <a:r>
              <a:rPr lang="en-US" dirty="0">
                <a:solidFill>
                  <a:schemeClr val="accent1"/>
                </a:solidFill>
                <a:latin typeface="Lucida Console" panose="020B0609040504020204" pitchFamily="49" charset="0"/>
              </a:rPr>
              <a:t>void</a:t>
            </a:r>
            <a:r>
              <a:rPr lang="en-US" dirty="0">
                <a:latin typeface="Lucida Console" panose="020B0609040504020204" pitchFamily="49" charset="0"/>
              </a:rPr>
              <a:t> unlock() {</a:t>
            </a:r>
          </a:p>
          <a:p>
            <a:pPr>
              <a:lnSpc>
                <a:spcPts val="2000"/>
              </a:lnSpc>
            </a:pPr>
            <a:r>
              <a:rPr lang="en-US" dirty="0">
                <a:latin typeface="Lucida Console" panose="020B0609040504020204" pitchFamily="49" charset="0"/>
              </a:rPr>
              <a:t>        </a:t>
            </a:r>
            <a:r>
              <a:rPr lang="en-US" dirty="0" err="1">
                <a:latin typeface="Lucida Console" panose="020B0609040504020204" pitchFamily="49" charset="0"/>
              </a:rPr>
              <a:t>lock_.store</a:t>
            </a:r>
            <a:r>
              <a:rPr lang="en-US" dirty="0">
                <a:latin typeface="Lucida Console" panose="020B0609040504020204" pitchFamily="49" charset="0"/>
              </a:rPr>
              <a:t>(</a:t>
            </a:r>
            <a:r>
              <a:rPr lang="en-US" dirty="0">
                <a:solidFill>
                  <a:schemeClr val="accent2"/>
                </a:solidFill>
                <a:latin typeface="Lucida Console" panose="020B0609040504020204" pitchFamily="49" charset="0"/>
              </a:rPr>
              <a:t>false</a:t>
            </a:r>
            <a:r>
              <a:rPr lang="en-US" dirty="0">
                <a:latin typeface="Lucida Console" panose="020B0609040504020204" pitchFamily="49" charset="0"/>
              </a:rPr>
              <a:t>); </a:t>
            </a:r>
            <a:r>
              <a:rPr lang="en-US" dirty="0">
                <a:solidFill>
                  <a:srgbClr val="00B050"/>
                </a:solidFill>
                <a:latin typeface="Lucida Console" panose="020B0609040504020204" pitchFamily="49" charset="0"/>
              </a:rPr>
              <a:t>//The store</a:t>
            </a:r>
          </a:p>
          <a:p>
            <a:pPr>
              <a:lnSpc>
                <a:spcPts val="2000"/>
              </a:lnSpc>
            </a:pPr>
            <a:r>
              <a:rPr lang="en-US" dirty="0">
                <a:solidFill>
                  <a:srgbClr val="00B050"/>
                </a:solidFill>
                <a:latin typeface="Lucida Console" panose="020B0609040504020204" pitchFamily="49" charset="0"/>
              </a:rPr>
              <a:t>           //can just be a simple aligned</a:t>
            </a:r>
          </a:p>
          <a:p>
            <a:pPr>
              <a:lnSpc>
                <a:spcPts val="2000"/>
              </a:lnSpc>
            </a:pPr>
            <a:r>
              <a:rPr lang="en-US" dirty="0">
                <a:solidFill>
                  <a:srgbClr val="00B050"/>
                </a:solidFill>
                <a:latin typeface="Lucida Console" panose="020B0609040504020204" pitchFamily="49" charset="0"/>
              </a:rPr>
              <a:t>           //write: recall that aligned</a:t>
            </a:r>
          </a:p>
          <a:p>
            <a:pPr>
              <a:lnSpc>
                <a:spcPts val="2000"/>
              </a:lnSpc>
            </a:pPr>
            <a:r>
              <a:rPr lang="en-US" dirty="0">
                <a:solidFill>
                  <a:srgbClr val="00B050"/>
                </a:solidFill>
                <a:latin typeface="Lucida Console" panose="020B0609040504020204" pitchFamily="49" charset="0"/>
              </a:rPr>
              <a:t>           //writes are guaranteed to be</a:t>
            </a:r>
          </a:p>
          <a:p>
            <a:pPr>
              <a:lnSpc>
                <a:spcPts val="2000"/>
              </a:lnSpc>
            </a:pPr>
            <a:r>
              <a:rPr lang="en-US" dirty="0">
                <a:solidFill>
                  <a:srgbClr val="00B050"/>
                </a:solidFill>
                <a:latin typeface="Lucida Console" panose="020B0609040504020204" pitchFamily="49" charset="0"/>
              </a:rPr>
              <a:t>           //atomic!</a:t>
            </a:r>
          </a:p>
          <a:p>
            <a:pPr>
              <a:lnSpc>
                <a:spcPts val="2000"/>
              </a:lnSpc>
            </a:pPr>
            <a:r>
              <a:rPr lang="en-US" dirty="0">
                <a:latin typeface="Lucida Console" panose="020B0609040504020204" pitchFamily="49" charset="0"/>
              </a:rPr>
              <a:t>    }</a:t>
            </a:r>
          </a:p>
          <a:p>
            <a:pPr>
              <a:lnSpc>
                <a:spcPts val="2000"/>
              </a:lnSpc>
            </a:pPr>
            <a:r>
              <a:rPr lang="en-US" dirty="0">
                <a:latin typeface="Lucida Console" panose="020B0609040504020204" pitchFamily="49" charset="0"/>
              </a:rPr>
              <a:t>} spinlock;</a:t>
            </a:r>
          </a:p>
        </p:txBody>
      </p:sp>
      <p:grpSp>
        <p:nvGrpSpPr>
          <p:cNvPr id="14" name="Group 13">
            <a:extLst>
              <a:ext uri="{FF2B5EF4-FFF2-40B4-BE49-F238E27FC236}">
                <a16:creationId xmlns:a16="http://schemas.microsoft.com/office/drawing/2014/main" id="{42CB0A11-B6E5-F1BF-675E-352E0CE77D8B}"/>
              </a:ext>
            </a:extLst>
          </p:cNvPr>
          <p:cNvGrpSpPr/>
          <p:nvPr/>
        </p:nvGrpSpPr>
        <p:grpSpPr>
          <a:xfrm>
            <a:off x="5733627" y="993452"/>
            <a:ext cx="5547335" cy="789534"/>
            <a:chOff x="5733627" y="993452"/>
            <a:chExt cx="5547335" cy="789534"/>
          </a:xfrm>
        </p:grpSpPr>
        <p:sp>
          <p:nvSpPr>
            <p:cNvPr id="5" name="Right Brace 4">
              <a:extLst>
                <a:ext uri="{FF2B5EF4-FFF2-40B4-BE49-F238E27FC236}">
                  <a16:creationId xmlns:a16="http://schemas.microsoft.com/office/drawing/2014/main" id="{6A9B71FC-1405-9F9A-ECBC-552B67657102}"/>
                </a:ext>
              </a:extLst>
            </p:cNvPr>
            <p:cNvSpPr/>
            <p:nvPr/>
          </p:nvSpPr>
          <p:spPr>
            <a:xfrm>
              <a:off x="5733627" y="993452"/>
              <a:ext cx="213360" cy="789534"/>
            </a:xfrm>
            <a:prstGeom prst="rightBrace">
              <a:avLst>
                <a:gd name="adj1" fmla="val 0"/>
                <a:gd name="adj2" fmla="val 4225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F66A653E-FEFD-0EA0-2459-7A4A1B24D610}"/>
                </a:ext>
              </a:extLst>
            </p:cNvPr>
            <p:cNvCxnSpPr>
              <a:cxnSpLocks/>
            </p:cNvCxnSpPr>
            <p:nvPr/>
          </p:nvCxnSpPr>
          <p:spPr>
            <a:xfrm>
              <a:off x="5909242" y="1327556"/>
              <a:ext cx="537172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097B808-948E-ACF7-F6F8-C95B0A869749}"/>
                </a:ext>
              </a:extLst>
            </p:cNvPr>
            <p:cNvCxnSpPr/>
            <p:nvPr/>
          </p:nvCxnSpPr>
          <p:spPr>
            <a:xfrm>
              <a:off x="11265522" y="1329783"/>
              <a:ext cx="0" cy="39586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4153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FF771-F396-B0D3-A035-A12703ECCB85}"/>
              </a:ext>
            </a:extLst>
          </p:cNvPr>
          <p:cNvSpPr>
            <a:spLocks noGrp="1"/>
          </p:cNvSpPr>
          <p:nvPr>
            <p:ph type="title"/>
          </p:nvPr>
        </p:nvSpPr>
        <p:spPr>
          <a:xfrm>
            <a:off x="0" y="116932"/>
            <a:ext cx="12192000" cy="732154"/>
          </a:xfrm>
        </p:spPr>
        <p:txBody>
          <a:bodyPr>
            <a:noAutofit/>
          </a:bodyPr>
          <a:lstStyle/>
          <a:p>
            <a:r>
              <a:rPr lang="en-US" sz="3800" dirty="0"/>
              <a:t>Multitasking vs. Multiprocessing vs. Multithreading</a:t>
            </a:r>
          </a:p>
        </p:txBody>
      </p:sp>
      <p:grpSp>
        <p:nvGrpSpPr>
          <p:cNvPr id="165" name="Group 164">
            <a:extLst>
              <a:ext uri="{FF2B5EF4-FFF2-40B4-BE49-F238E27FC236}">
                <a16:creationId xmlns:a16="http://schemas.microsoft.com/office/drawing/2014/main" id="{C9CB9842-8439-1DE3-CA46-B89D3390BCD9}"/>
              </a:ext>
            </a:extLst>
          </p:cNvPr>
          <p:cNvGrpSpPr/>
          <p:nvPr/>
        </p:nvGrpSpPr>
        <p:grpSpPr>
          <a:xfrm>
            <a:off x="7278481" y="4814767"/>
            <a:ext cx="4657911" cy="1926301"/>
            <a:chOff x="7278481" y="4814767"/>
            <a:chExt cx="4657911" cy="1926301"/>
          </a:xfrm>
        </p:grpSpPr>
        <p:sp>
          <p:nvSpPr>
            <p:cNvPr id="4" name="Rectangle 3">
              <a:extLst>
                <a:ext uri="{FF2B5EF4-FFF2-40B4-BE49-F238E27FC236}">
                  <a16:creationId xmlns:a16="http://schemas.microsoft.com/office/drawing/2014/main" id="{88FFDE7A-AC2A-FF26-7492-6D01FA8331CB}"/>
                </a:ext>
              </a:extLst>
            </p:cNvPr>
            <p:cNvSpPr/>
            <p:nvPr/>
          </p:nvSpPr>
          <p:spPr>
            <a:xfrm>
              <a:off x="7339382" y="5161565"/>
              <a:ext cx="4269217" cy="747268"/>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latin typeface="Segoe UI" panose="020B0502040204020203" pitchFamily="34" charset="0"/>
                  <a:cs typeface="Segoe UI" panose="020B0502040204020203" pitchFamily="34" charset="0"/>
                </a:rPr>
                <a:t>Hardware</a:t>
              </a:r>
            </a:p>
          </p:txBody>
        </p:sp>
        <p:sp>
          <p:nvSpPr>
            <p:cNvPr id="5" name="TextBox 4">
              <a:extLst>
                <a:ext uri="{FF2B5EF4-FFF2-40B4-BE49-F238E27FC236}">
                  <a16:creationId xmlns:a16="http://schemas.microsoft.com/office/drawing/2014/main" id="{AF4FB3F2-6FC1-3BB6-B99A-30B694A6602F}"/>
                </a:ext>
              </a:extLst>
            </p:cNvPr>
            <p:cNvSpPr txBox="1"/>
            <p:nvPr/>
          </p:nvSpPr>
          <p:spPr>
            <a:xfrm>
              <a:off x="7278481" y="6371736"/>
              <a:ext cx="842456" cy="369332"/>
            </a:xfrm>
            <a:prstGeom prst="rect">
              <a:avLst/>
            </a:prstGeom>
            <a:noFill/>
          </p:spPr>
          <p:txBody>
            <a:bodyPr wrap="square" rtlCol="0">
              <a:spAutoFit/>
            </a:bodyPr>
            <a:lstStyle/>
            <a:p>
              <a:pPr algn="ctr"/>
              <a:r>
                <a:rPr lang="en-US" b="1" dirty="0">
                  <a:latin typeface="Segoe UI" panose="020B0502040204020203" pitchFamily="34" charset="0"/>
                  <a:cs typeface="Segoe UI" panose="020B0502040204020203" pitchFamily="34" charset="0"/>
                </a:rPr>
                <a:t>RAM</a:t>
              </a:r>
            </a:p>
          </p:txBody>
        </p:sp>
        <p:sp>
          <p:nvSpPr>
            <p:cNvPr id="6" name="TextBox 5">
              <a:extLst>
                <a:ext uri="{FF2B5EF4-FFF2-40B4-BE49-F238E27FC236}">
                  <a16:creationId xmlns:a16="http://schemas.microsoft.com/office/drawing/2014/main" id="{67272C2F-B97C-FB41-6D6E-C42E28484FF9}"/>
                </a:ext>
              </a:extLst>
            </p:cNvPr>
            <p:cNvSpPr txBox="1"/>
            <p:nvPr/>
          </p:nvSpPr>
          <p:spPr>
            <a:xfrm>
              <a:off x="8120937" y="6371736"/>
              <a:ext cx="989900" cy="369332"/>
            </a:xfrm>
            <a:prstGeom prst="rect">
              <a:avLst/>
            </a:prstGeom>
            <a:noFill/>
          </p:spPr>
          <p:txBody>
            <a:bodyPr wrap="square" rtlCol="0">
              <a:spAutoFit/>
            </a:bodyPr>
            <a:lstStyle/>
            <a:p>
              <a:pPr algn="ctr"/>
              <a:r>
                <a:rPr lang="en-US" b="1" dirty="0">
                  <a:latin typeface="Segoe UI" panose="020B0502040204020203" pitchFamily="34" charset="0"/>
                  <a:cs typeface="Segoe UI" panose="020B0502040204020203" pitchFamily="34" charset="0"/>
                </a:rPr>
                <a:t>SSD</a:t>
              </a:r>
            </a:p>
          </p:txBody>
        </p:sp>
        <p:sp>
          <p:nvSpPr>
            <p:cNvPr id="7" name="TextBox 6">
              <a:extLst>
                <a:ext uri="{FF2B5EF4-FFF2-40B4-BE49-F238E27FC236}">
                  <a16:creationId xmlns:a16="http://schemas.microsoft.com/office/drawing/2014/main" id="{A3342C7C-338D-9359-DDF1-42B835C741A5}"/>
                </a:ext>
              </a:extLst>
            </p:cNvPr>
            <p:cNvSpPr txBox="1"/>
            <p:nvPr/>
          </p:nvSpPr>
          <p:spPr>
            <a:xfrm>
              <a:off x="9094698" y="6371736"/>
              <a:ext cx="1456746" cy="369332"/>
            </a:xfrm>
            <a:prstGeom prst="rect">
              <a:avLst/>
            </a:prstGeom>
            <a:noFill/>
          </p:spPr>
          <p:txBody>
            <a:bodyPr wrap="square" rtlCol="0">
              <a:spAutoFit/>
            </a:bodyPr>
            <a:lstStyle/>
            <a:p>
              <a:pPr algn="ctr"/>
              <a:r>
                <a:rPr lang="en-US" b="1" dirty="0">
                  <a:latin typeface="Segoe UI" panose="020B0502040204020203" pitchFamily="34" charset="0"/>
                  <a:cs typeface="Segoe UI" panose="020B0502040204020203" pitchFamily="34" charset="0"/>
                </a:rPr>
                <a:t>UX devices</a:t>
              </a:r>
            </a:p>
          </p:txBody>
        </p:sp>
        <p:sp>
          <p:nvSpPr>
            <p:cNvPr id="8" name="TextBox 7">
              <a:extLst>
                <a:ext uri="{FF2B5EF4-FFF2-40B4-BE49-F238E27FC236}">
                  <a16:creationId xmlns:a16="http://schemas.microsoft.com/office/drawing/2014/main" id="{CD065873-7418-FE03-D3BB-E8763E24CF65}"/>
                </a:ext>
              </a:extLst>
            </p:cNvPr>
            <p:cNvSpPr txBox="1"/>
            <p:nvPr/>
          </p:nvSpPr>
          <p:spPr>
            <a:xfrm>
              <a:off x="10479646" y="6371736"/>
              <a:ext cx="1456746" cy="369332"/>
            </a:xfrm>
            <a:prstGeom prst="rect">
              <a:avLst/>
            </a:prstGeom>
            <a:noFill/>
          </p:spPr>
          <p:txBody>
            <a:bodyPr wrap="square" rtlCol="0">
              <a:spAutoFit/>
            </a:bodyPr>
            <a:lstStyle/>
            <a:p>
              <a:pPr algn="ctr"/>
              <a:r>
                <a:rPr lang="en-US" b="1" dirty="0">
                  <a:latin typeface="Segoe UI" panose="020B0502040204020203" pitchFamily="34" charset="0"/>
                  <a:cs typeface="Segoe UI" panose="020B0502040204020203" pitchFamily="34" charset="0"/>
                </a:rPr>
                <a:t>Network</a:t>
              </a:r>
            </a:p>
          </p:txBody>
        </p:sp>
        <p:pic>
          <p:nvPicPr>
            <p:cNvPr id="9" name="Picture 8">
              <a:extLst>
                <a:ext uri="{FF2B5EF4-FFF2-40B4-BE49-F238E27FC236}">
                  <a16:creationId xmlns:a16="http://schemas.microsoft.com/office/drawing/2014/main" id="{AF51F78B-CEEA-F3EE-B51D-43B6DBDD59BB}"/>
                </a:ext>
              </a:extLst>
            </p:cNvPr>
            <p:cNvPicPr>
              <a:picLocks noChangeAspect="1"/>
            </p:cNvPicPr>
            <p:nvPr/>
          </p:nvPicPr>
          <p:blipFill rotWithShape="1">
            <a:blip r:embed="rId2">
              <a:extLst>
                <a:ext uri="{28A0092B-C50C-407E-A947-70E740481C1C}">
                  <a14:useLocalDpi xmlns:a14="http://schemas.microsoft.com/office/drawing/2010/main" val="0"/>
                </a:ext>
              </a:extLst>
            </a:blip>
            <a:srcRect t="19838" b="22330"/>
            <a:stretch/>
          </p:blipFill>
          <p:spPr>
            <a:xfrm>
              <a:off x="7320689" y="6011226"/>
              <a:ext cx="754308" cy="436228"/>
            </a:xfrm>
            <a:prstGeom prst="rect">
              <a:avLst/>
            </a:prstGeom>
          </p:spPr>
        </p:pic>
        <p:cxnSp>
          <p:nvCxnSpPr>
            <p:cNvPr id="10" name="Straight Connector 9">
              <a:extLst>
                <a:ext uri="{FF2B5EF4-FFF2-40B4-BE49-F238E27FC236}">
                  <a16:creationId xmlns:a16="http://schemas.microsoft.com/office/drawing/2014/main" id="{3BC40EA5-CC9D-AAE7-A93C-6EA4B628A8E4}"/>
                </a:ext>
              </a:extLst>
            </p:cNvPr>
            <p:cNvCxnSpPr/>
            <p:nvPr/>
          </p:nvCxnSpPr>
          <p:spPr>
            <a:xfrm>
              <a:off x="7665469" y="5896251"/>
              <a:ext cx="0" cy="1988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E253F874-8968-FCB9-C677-8E8F1E69A456}"/>
                </a:ext>
              </a:extLst>
            </p:cNvPr>
            <p:cNvPicPr>
              <a:picLocks noChangeAspect="1"/>
            </p:cNvPicPr>
            <p:nvPr/>
          </p:nvPicPr>
          <p:blipFill>
            <a:blip r:embed="rId3"/>
            <a:stretch>
              <a:fillRect/>
            </a:stretch>
          </p:blipFill>
          <p:spPr>
            <a:xfrm rot="5400000">
              <a:off x="8316479" y="5869475"/>
              <a:ext cx="598815" cy="719730"/>
            </a:xfrm>
            <a:prstGeom prst="rect">
              <a:avLst/>
            </a:prstGeom>
          </p:spPr>
        </p:pic>
        <p:cxnSp>
          <p:nvCxnSpPr>
            <p:cNvPr id="12" name="Straight Connector 11">
              <a:extLst>
                <a:ext uri="{FF2B5EF4-FFF2-40B4-BE49-F238E27FC236}">
                  <a16:creationId xmlns:a16="http://schemas.microsoft.com/office/drawing/2014/main" id="{5A7DAFE3-3BA1-57DF-6B60-5457D8F1E439}"/>
                </a:ext>
              </a:extLst>
            </p:cNvPr>
            <p:cNvCxnSpPr/>
            <p:nvPr/>
          </p:nvCxnSpPr>
          <p:spPr>
            <a:xfrm>
              <a:off x="8584580" y="5838096"/>
              <a:ext cx="0" cy="1988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4D7C279E-5D5B-28BD-A1AB-247EE2D0D001}"/>
                </a:ext>
              </a:extLst>
            </p:cNvPr>
            <p:cNvGrpSpPr/>
            <p:nvPr/>
          </p:nvGrpSpPr>
          <p:grpSpPr>
            <a:xfrm>
              <a:off x="9006100" y="5760155"/>
              <a:ext cx="1603868" cy="768593"/>
              <a:chOff x="9486633" y="5877087"/>
              <a:chExt cx="1603868" cy="768593"/>
            </a:xfrm>
          </p:grpSpPr>
          <p:pic>
            <p:nvPicPr>
              <p:cNvPr id="14" name="Picture 13">
                <a:extLst>
                  <a:ext uri="{FF2B5EF4-FFF2-40B4-BE49-F238E27FC236}">
                    <a16:creationId xmlns:a16="http://schemas.microsoft.com/office/drawing/2014/main" id="{FCAFA0C8-6A01-FDD6-16D7-FE7E44A3D6F5}"/>
                  </a:ext>
                </a:extLst>
              </p:cNvPr>
              <p:cNvPicPr>
                <a:picLocks noChangeAspect="1"/>
              </p:cNvPicPr>
              <p:nvPr/>
            </p:nvPicPr>
            <p:blipFill>
              <a:blip r:embed="rId4"/>
              <a:stretch>
                <a:fillRect/>
              </a:stretch>
            </p:blipFill>
            <p:spPr>
              <a:xfrm>
                <a:off x="9486633" y="5877087"/>
                <a:ext cx="1603868" cy="768593"/>
              </a:xfrm>
              <a:prstGeom prst="rect">
                <a:avLst/>
              </a:prstGeom>
            </p:spPr>
          </p:pic>
          <p:cxnSp>
            <p:nvCxnSpPr>
              <p:cNvPr id="15" name="Straight Connector 14">
                <a:extLst>
                  <a:ext uri="{FF2B5EF4-FFF2-40B4-BE49-F238E27FC236}">
                    <a16:creationId xmlns:a16="http://schemas.microsoft.com/office/drawing/2014/main" id="{9E8AE472-D4A1-45E6-3F50-D54D91B06C95}"/>
                  </a:ext>
                </a:extLst>
              </p:cNvPr>
              <p:cNvCxnSpPr/>
              <p:nvPr/>
            </p:nvCxnSpPr>
            <p:spPr>
              <a:xfrm>
                <a:off x="10144796" y="5960712"/>
                <a:ext cx="0" cy="1988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8BDFA25-FB02-B69B-2BC1-759067BD4075}"/>
                  </a:ext>
                </a:extLst>
              </p:cNvPr>
              <p:cNvCxnSpPr/>
              <p:nvPr/>
            </p:nvCxnSpPr>
            <p:spPr>
              <a:xfrm>
                <a:off x="10851244" y="5958799"/>
                <a:ext cx="0" cy="1988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7" name="Picture 16">
              <a:extLst>
                <a:ext uri="{FF2B5EF4-FFF2-40B4-BE49-F238E27FC236}">
                  <a16:creationId xmlns:a16="http://schemas.microsoft.com/office/drawing/2014/main" id="{3B9C4AD9-78DE-2817-677C-8ABAAA35E5A0}"/>
                </a:ext>
              </a:extLst>
            </p:cNvPr>
            <p:cNvPicPr>
              <a:picLocks noChangeAspect="1"/>
            </p:cNvPicPr>
            <p:nvPr/>
          </p:nvPicPr>
          <p:blipFill>
            <a:blip r:embed="rId5"/>
            <a:stretch>
              <a:fillRect/>
            </a:stretch>
          </p:blipFill>
          <p:spPr>
            <a:xfrm rot="10800000">
              <a:off x="10830745" y="5817909"/>
              <a:ext cx="766934" cy="700618"/>
            </a:xfrm>
            <a:prstGeom prst="rect">
              <a:avLst/>
            </a:prstGeom>
          </p:spPr>
        </p:pic>
        <p:pic>
          <p:nvPicPr>
            <p:cNvPr id="18" name="Picture 17">
              <a:extLst>
                <a:ext uri="{FF2B5EF4-FFF2-40B4-BE49-F238E27FC236}">
                  <a16:creationId xmlns:a16="http://schemas.microsoft.com/office/drawing/2014/main" id="{A562CB19-468E-DD8C-82B7-F20889B5651E}"/>
                </a:ext>
              </a:extLst>
            </p:cNvPr>
            <p:cNvPicPr>
              <a:picLocks noChangeAspect="1"/>
            </p:cNvPicPr>
            <p:nvPr/>
          </p:nvPicPr>
          <p:blipFill>
            <a:blip r:embed="rId6"/>
            <a:stretch>
              <a:fillRect/>
            </a:stretch>
          </p:blipFill>
          <p:spPr>
            <a:xfrm>
              <a:off x="7576194" y="4814767"/>
              <a:ext cx="560425" cy="560425"/>
            </a:xfrm>
            <a:prstGeom prst="rect">
              <a:avLst/>
            </a:prstGeom>
          </p:spPr>
        </p:pic>
        <p:grpSp>
          <p:nvGrpSpPr>
            <p:cNvPr id="19" name="Group 18">
              <a:extLst>
                <a:ext uri="{FF2B5EF4-FFF2-40B4-BE49-F238E27FC236}">
                  <a16:creationId xmlns:a16="http://schemas.microsoft.com/office/drawing/2014/main" id="{53098F23-FB11-B152-1D64-865095CC10A0}"/>
                </a:ext>
              </a:extLst>
            </p:cNvPr>
            <p:cNvGrpSpPr/>
            <p:nvPr/>
          </p:nvGrpSpPr>
          <p:grpSpPr>
            <a:xfrm>
              <a:off x="8489561" y="4814768"/>
              <a:ext cx="2883059" cy="564196"/>
              <a:chOff x="8957216" y="4931700"/>
              <a:chExt cx="2883059" cy="564196"/>
            </a:xfrm>
          </p:grpSpPr>
          <p:pic>
            <p:nvPicPr>
              <p:cNvPr id="20" name="Picture 19">
                <a:extLst>
                  <a:ext uri="{FF2B5EF4-FFF2-40B4-BE49-F238E27FC236}">
                    <a16:creationId xmlns:a16="http://schemas.microsoft.com/office/drawing/2014/main" id="{EDCA2FC4-54C5-196A-EAF7-276BB137862F}"/>
                  </a:ext>
                </a:extLst>
              </p:cNvPr>
              <p:cNvPicPr>
                <a:picLocks noChangeAspect="1"/>
              </p:cNvPicPr>
              <p:nvPr/>
            </p:nvPicPr>
            <p:blipFill>
              <a:blip r:embed="rId6"/>
              <a:stretch>
                <a:fillRect/>
              </a:stretch>
            </p:blipFill>
            <p:spPr>
              <a:xfrm>
                <a:off x="8957216" y="4931700"/>
                <a:ext cx="560425" cy="560425"/>
              </a:xfrm>
              <a:prstGeom prst="rect">
                <a:avLst/>
              </a:prstGeom>
            </p:spPr>
          </p:pic>
          <p:grpSp>
            <p:nvGrpSpPr>
              <p:cNvPr id="21" name="Group 20">
                <a:extLst>
                  <a:ext uri="{FF2B5EF4-FFF2-40B4-BE49-F238E27FC236}">
                    <a16:creationId xmlns:a16="http://schemas.microsoft.com/office/drawing/2014/main" id="{FF2AFD3F-2C2A-4E9F-BDFC-F60F5032FAB4}"/>
                  </a:ext>
                </a:extLst>
              </p:cNvPr>
              <p:cNvGrpSpPr/>
              <p:nvPr/>
            </p:nvGrpSpPr>
            <p:grpSpPr>
              <a:xfrm>
                <a:off x="10366483" y="4935470"/>
                <a:ext cx="1473792" cy="560426"/>
                <a:chOff x="8043849" y="4931699"/>
                <a:chExt cx="1473792" cy="560426"/>
              </a:xfrm>
            </p:grpSpPr>
            <p:pic>
              <p:nvPicPr>
                <p:cNvPr id="22" name="Picture 21">
                  <a:extLst>
                    <a:ext uri="{FF2B5EF4-FFF2-40B4-BE49-F238E27FC236}">
                      <a16:creationId xmlns:a16="http://schemas.microsoft.com/office/drawing/2014/main" id="{BA12A1F2-DE35-7153-F68B-D513F2A9DA4B}"/>
                    </a:ext>
                  </a:extLst>
                </p:cNvPr>
                <p:cNvPicPr>
                  <a:picLocks noChangeAspect="1"/>
                </p:cNvPicPr>
                <p:nvPr/>
              </p:nvPicPr>
              <p:blipFill>
                <a:blip r:embed="rId6"/>
                <a:stretch>
                  <a:fillRect/>
                </a:stretch>
              </p:blipFill>
              <p:spPr>
                <a:xfrm>
                  <a:off x="8043849" y="4931699"/>
                  <a:ext cx="560425" cy="560425"/>
                </a:xfrm>
                <a:prstGeom prst="rect">
                  <a:avLst/>
                </a:prstGeom>
              </p:spPr>
            </p:pic>
            <p:pic>
              <p:nvPicPr>
                <p:cNvPr id="23" name="Picture 22">
                  <a:extLst>
                    <a:ext uri="{FF2B5EF4-FFF2-40B4-BE49-F238E27FC236}">
                      <a16:creationId xmlns:a16="http://schemas.microsoft.com/office/drawing/2014/main" id="{5B0A71F1-B077-D5A8-B377-1E1E9AAC351D}"/>
                    </a:ext>
                  </a:extLst>
                </p:cNvPr>
                <p:cNvPicPr>
                  <a:picLocks noChangeAspect="1"/>
                </p:cNvPicPr>
                <p:nvPr/>
              </p:nvPicPr>
              <p:blipFill>
                <a:blip r:embed="rId6"/>
                <a:stretch>
                  <a:fillRect/>
                </a:stretch>
              </p:blipFill>
              <p:spPr>
                <a:xfrm>
                  <a:off x="8957216" y="4931700"/>
                  <a:ext cx="560425" cy="560425"/>
                </a:xfrm>
                <a:prstGeom prst="rect">
                  <a:avLst/>
                </a:prstGeom>
              </p:spPr>
            </p:pic>
          </p:grpSp>
        </p:grpSp>
        <p:grpSp>
          <p:nvGrpSpPr>
            <p:cNvPr id="24" name="Group 23">
              <a:extLst>
                <a:ext uri="{FF2B5EF4-FFF2-40B4-BE49-F238E27FC236}">
                  <a16:creationId xmlns:a16="http://schemas.microsoft.com/office/drawing/2014/main" id="{B02B1EB6-5063-9E24-8E89-83D45A122750}"/>
                </a:ext>
              </a:extLst>
            </p:cNvPr>
            <p:cNvGrpSpPr>
              <a:grpSpLocks noChangeAspect="1"/>
            </p:cNvGrpSpPr>
            <p:nvPr/>
          </p:nvGrpSpPr>
          <p:grpSpPr>
            <a:xfrm>
              <a:off x="7299774" y="4952539"/>
              <a:ext cx="466605" cy="284880"/>
              <a:chOff x="7946524" y="5652130"/>
              <a:chExt cx="554518" cy="338554"/>
            </a:xfrm>
          </p:grpSpPr>
          <p:sp>
            <p:nvSpPr>
              <p:cNvPr id="25" name="Rectangle: Rounded Corners 24">
                <a:extLst>
                  <a:ext uri="{FF2B5EF4-FFF2-40B4-BE49-F238E27FC236}">
                    <a16:creationId xmlns:a16="http://schemas.microsoft.com/office/drawing/2014/main" id="{1C623B76-1CE6-31E2-97C4-A76A5F41F072}"/>
                  </a:ext>
                </a:extLst>
              </p:cNvPr>
              <p:cNvSpPr/>
              <p:nvPr/>
            </p:nvSpPr>
            <p:spPr>
              <a:xfrm>
                <a:off x="8016001" y="5652130"/>
                <a:ext cx="405114" cy="338554"/>
              </a:xfrm>
              <a:prstGeom prst="roundRect">
                <a:avLst/>
              </a:prstGeom>
              <a:solidFill>
                <a:schemeClr val="tx1"/>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TextBox 25">
                <a:extLst>
                  <a:ext uri="{FF2B5EF4-FFF2-40B4-BE49-F238E27FC236}">
                    <a16:creationId xmlns:a16="http://schemas.microsoft.com/office/drawing/2014/main" id="{5FF19C17-B992-6F94-6F72-FBCF7E343895}"/>
                  </a:ext>
                </a:extLst>
              </p:cNvPr>
              <p:cNvSpPr txBox="1"/>
              <p:nvPr/>
            </p:nvSpPr>
            <p:spPr>
              <a:xfrm>
                <a:off x="7946524" y="5652130"/>
                <a:ext cx="554518" cy="329188"/>
              </a:xfrm>
              <a:prstGeom prst="rect">
                <a:avLst/>
              </a:prstGeom>
              <a:noFill/>
            </p:spPr>
            <p:txBody>
              <a:bodyPr wrap="square" rtlCol="0">
                <a:spAutoFit/>
              </a:bodyPr>
              <a:lstStyle/>
              <a:p>
                <a:pPr algn="ctr"/>
                <a:r>
                  <a:rPr lang="en-US" sz="1200" dirty="0">
                    <a:solidFill>
                      <a:schemeClr val="bg1"/>
                    </a:solidFill>
                    <a:latin typeface="Lucida Console" panose="020B0609040504020204" pitchFamily="49" charset="0"/>
                  </a:rPr>
                  <a:t>MMU</a:t>
                </a:r>
              </a:p>
            </p:txBody>
          </p:sp>
        </p:grpSp>
        <p:grpSp>
          <p:nvGrpSpPr>
            <p:cNvPr id="27" name="Group 26">
              <a:extLst>
                <a:ext uri="{FF2B5EF4-FFF2-40B4-BE49-F238E27FC236}">
                  <a16:creationId xmlns:a16="http://schemas.microsoft.com/office/drawing/2014/main" id="{30D98934-308B-D3AF-4A13-9F79E2842945}"/>
                </a:ext>
              </a:extLst>
            </p:cNvPr>
            <p:cNvGrpSpPr>
              <a:grpSpLocks noChangeAspect="1"/>
            </p:cNvGrpSpPr>
            <p:nvPr/>
          </p:nvGrpSpPr>
          <p:grpSpPr>
            <a:xfrm>
              <a:off x="8878409" y="4956310"/>
              <a:ext cx="466605" cy="284880"/>
              <a:chOff x="7946524" y="5652130"/>
              <a:chExt cx="554518" cy="338554"/>
            </a:xfrm>
          </p:grpSpPr>
          <p:sp>
            <p:nvSpPr>
              <p:cNvPr id="28" name="Rectangle: Rounded Corners 27">
                <a:extLst>
                  <a:ext uri="{FF2B5EF4-FFF2-40B4-BE49-F238E27FC236}">
                    <a16:creationId xmlns:a16="http://schemas.microsoft.com/office/drawing/2014/main" id="{C1CB072B-1BCE-AF2D-E217-0508D58147A7}"/>
                  </a:ext>
                </a:extLst>
              </p:cNvPr>
              <p:cNvSpPr/>
              <p:nvPr/>
            </p:nvSpPr>
            <p:spPr>
              <a:xfrm>
                <a:off x="8016001" y="5652130"/>
                <a:ext cx="405114" cy="338554"/>
              </a:xfrm>
              <a:prstGeom prst="roundRect">
                <a:avLst/>
              </a:prstGeom>
              <a:solidFill>
                <a:schemeClr val="tx1"/>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TextBox 28">
                <a:extLst>
                  <a:ext uri="{FF2B5EF4-FFF2-40B4-BE49-F238E27FC236}">
                    <a16:creationId xmlns:a16="http://schemas.microsoft.com/office/drawing/2014/main" id="{8791E305-44C3-08E6-772D-A288D7291145}"/>
                  </a:ext>
                </a:extLst>
              </p:cNvPr>
              <p:cNvSpPr txBox="1"/>
              <p:nvPr/>
            </p:nvSpPr>
            <p:spPr>
              <a:xfrm>
                <a:off x="7946524" y="5652130"/>
                <a:ext cx="554518" cy="329188"/>
              </a:xfrm>
              <a:prstGeom prst="rect">
                <a:avLst/>
              </a:prstGeom>
              <a:noFill/>
            </p:spPr>
            <p:txBody>
              <a:bodyPr wrap="square" rtlCol="0">
                <a:spAutoFit/>
              </a:bodyPr>
              <a:lstStyle/>
              <a:p>
                <a:pPr algn="ctr"/>
                <a:r>
                  <a:rPr lang="en-US" sz="1200" dirty="0">
                    <a:solidFill>
                      <a:schemeClr val="bg1"/>
                    </a:solidFill>
                    <a:latin typeface="Lucida Console" panose="020B0609040504020204" pitchFamily="49" charset="0"/>
                  </a:rPr>
                  <a:t>MMU</a:t>
                </a:r>
              </a:p>
            </p:txBody>
          </p:sp>
        </p:grpSp>
        <p:grpSp>
          <p:nvGrpSpPr>
            <p:cNvPr id="30" name="Group 29">
              <a:extLst>
                <a:ext uri="{FF2B5EF4-FFF2-40B4-BE49-F238E27FC236}">
                  <a16:creationId xmlns:a16="http://schemas.microsoft.com/office/drawing/2014/main" id="{8041AF14-DFD3-C649-DA7E-DC93C98F2230}"/>
                </a:ext>
              </a:extLst>
            </p:cNvPr>
            <p:cNvGrpSpPr>
              <a:grpSpLocks noChangeAspect="1"/>
            </p:cNvGrpSpPr>
            <p:nvPr/>
          </p:nvGrpSpPr>
          <p:grpSpPr>
            <a:xfrm>
              <a:off x="9603800" y="4956678"/>
              <a:ext cx="466605" cy="284880"/>
              <a:chOff x="7946524" y="5652130"/>
              <a:chExt cx="554518" cy="338554"/>
            </a:xfrm>
          </p:grpSpPr>
          <p:sp>
            <p:nvSpPr>
              <p:cNvPr id="31" name="Rectangle: Rounded Corners 30">
                <a:extLst>
                  <a:ext uri="{FF2B5EF4-FFF2-40B4-BE49-F238E27FC236}">
                    <a16:creationId xmlns:a16="http://schemas.microsoft.com/office/drawing/2014/main" id="{EC98E0FC-5FEB-173A-0CC7-34447CFD938D}"/>
                  </a:ext>
                </a:extLst>
              </p:cNvPr>
              <p:cNvSpPr/>
              <p:nvPr/>
            </p:nvSpPr>
            <p:spPr>
              <a:xfrm>
                <a:off x="8016001" y="5652130"/>
                <a:ext cx="405114" cy="338554"/>
              </a:xfrm>
              <a:prstGeom prst="roundRect">
                <a:avLst/>
              </a:prstGeom>
              <a:solidFill>
                <a:schemeClr val="tx1"/>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TextBox 31">
                <a:extLst>
                  <a:ext uri="{FF2B5EF4-FFF2-40B4-BE49-F238E27FC236}">
                    <a16:creationId xmlns:a16="http://schemas.microsoft.com/office/drawing/2014/main" id="{B9A2A1CF-31FC-35DF-DBD9-E9D7C7CDB31B}"/>
                  </a:ext>
                </a:extLst>
              </p:cNvPr>
              <p:cNvSpPr txBox="1"/>
              <p:nvPr/>
            </p:nvSpPr>
            <p:spPr>
              <a:xfrm>
                <a:off x="7946524" y="5652130"/>
                <a:ext cx="554518" cy="329188"/>
              </a:xfrm>
              <a:prstGeom prst="rect">
                <a:avLst/>
              </a:prstGeom>
              <a:noFill/>
            </p:spPr>
            <p:txBody>
              <a:bodyPr wrap="square" rtlCol="0">
                <a:spAutoFit/>
              </a:bodyPr>
              <a:lstStyle/>
              <a:p>
                <a:pPr algn="ctr"/>
                <a:r>
                  <a:rPr lang="en-US" sz="1200" dirty="0">
                    <a:solidFill>
                      <a:schemeClr val="bg1"/>
                    </a:solidFill>
                    <a:latin typeface="Lucida Console" panose="020B0609040504020204" pitchFamily="49" charset="0"/>
                  </a:rPr>
                  <a:t>MMU</a:t>
                </a:r>
              </a:p>
            </p:txBody>
          </p:sp>
        </p:grpSp>
        <p:grpSp>
          <p:nvGrpSpPr>
            <p:cNvPr id="33" name="Group 32">
              <a:extLst>
                <a:ext uri="{FF2B5EF4-FFF2-40B4-BE49-F238E27FC236}">
                  <a16:creationId xmlns:a16="http://schemas.microsoft.com/office/drawing/2014/main" id="{AD8248DE-A3F0-BDD4-DD26-6510955572CD}"/>
                </a:ext>
              </a:extLst>
            </p:cNvPr>
            <p:cNvGrpSpPr>
              <a:grpSpLocks noChangeAspect="1"/>
            </p:cNvGrpSpPr>
            <p:nvPr/>
          </p:nvGrpSpPr>
          <p:grpSpPr>
            <a:xfrm>
              <a:off x="11175622" y="4951312"/>
              <a:ext cx="466605" cy="284880"/>
              <a:chOff x="7946524" y="5652130"/>
              <a:chExt cx="554518" cy="338554"/>
            </a:xfrm>
          </p:grpSpPr>
          <p:sp>
            <p:nvSpPr>
              <p:cNvPr id="34" name="Rectangle: Rounded Corners 33">
                <a:extLst>
                  <a:ext uri="{FF2B5EF4-FFF2-40B4-BE49-F238E27FC236}">
                    <a16:creationId xmlns:a16="http://schemas.microsoft.com/office/drawing/2014/main" id="{4F8836F2-B66D-6C57-4A9F-8A1672745581}"/>
                  </a:ext>
                </a:extLst>
              </p:cNvPr>
              <p:cNvSpPr/>
              <p:nvPr/>
            </p:nvSpPr>
            <p:spPr>
              <a:xfrm>
                <a:off x="8016001" y="5652130"/>
                <a:ext cx="405114" cy="338554"/>
              </a:xfrm>
              <a:prstGeom prst="roundRect">
                <a:avLst/>
              </a:prstGeom>
              <a:solidFill>
                <a:schemeClr val="tx1"/>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5" name="TextBox 34">
                <a:extLst>
                  <a:ext uri="{FF2B5EF4-FFF2-40B4-BE49-F238E27FC236}">
                    <a16:creationId xmlns:a16="http://schemas.microsoft.com/office/drawing/2014/main" id="{37E42660-B567-DBE9-07D6-32882A34D20E}"/>
                  </a:ext>
                </a:extLst>
              </p:cNvPr>
              <p:cNvSpPr txBox="1"/>
              <p:nvPr/>
            </p:nvSpPr>
            <p:spPr>
              <a:xfrm>
                <a:off x="7946524" y="5652130"/>
                <a:ext cx="554518" cy="329188"/>
              </a:xfrm>
              <a:prstGeom prst="rect">
                <a:avLst/>
              </a:prstGeom>
              <a:noFill/>
            </p:spPr>
            <p:txBody>
              <a:bodyPr wrap="square" rtlCol="0">
                <a:spAutoFit/>
              </a:bodyPr>
              <a:lstStyle/>
              <a:p>
                <a:pPr algn="ctr"/>
                <a:r>
                  <a:rPr lang="en-US" sz="1200" dirty="0">
                    <a:solidFill>
                      <a:schemeClr val="bg1"/>
                    </a:solidFill>
                    <a:latin typeface="Lucida Console" panose="020B0609040504020204" pitchFamily="49" charset="0"/>
                  </a:rPr>
                  <a:t>MMU</a:t>
                </a:r>
              </a:p>
            </p:txBody>
          </p:sp>
        </p:grpSp>
        <p:pic>
          <p:nvPicPr>
            <p:cNvPr id="36" name="Picture 35">
              <a:extLst>
                <a:ext uri="{FF2B5EF4-FFF2-40B4-BE49-F238E27FC236}">
                  <a16:creationId xmlns:a16="http://schemas.microsoft.com/office/drawing/2014/main" id="{F7C2212C-6F42-9EBE-57B1-BD025D7B6A90}"/>
                </a:ext>
              </a:extLst>
            </p:cNvPr>
            <p:cNvPicPr>
              <a:picLocks noChangeAspect="1"/>
            </p:cNvPicPr>
            <p:nvPr/>
          </p:nvPicPr>
          <p:blipFill>
            <a:blip r:embed="rId7"/>
            <a:stretch>
              <a:fillRect/>
            </a:stretch>
          </p:blipFill>
          <p:spPr>
            <a:xfrm flipH="1">
              <a:off x="7738117" y="5155183"/>
              <a:ext cx="256314" cy="255994"/>
            </a:xfrm>
            <a:prstGeom prst="rect">
              <a:avLst/>
            </a:prstGeom>
          </p:spPr>
        </p:pic>
        <p:pic>
          <p:nvPicPr>
            <p:cNvPr id="37" name="Picture 36">
              <a:extLst>
                <a:ext uri="{FF2B5EF4-FFF2-40B4-BE49-F238E27FC236}">
                  <a16:creationId xmlns:a16="http://schemas.microsoft.com/office/drawing/2014/main" id="{C81B24BC-7C79-81B0-11A1-73CB87DBA481}"/>
                </a:ext>
              </a:extLst>
            </p:cNvPr>
            <p:cNvPicPr>
              <a:picLocks noChangeAspect="1"/>
            </p:cNvPicPr>
            <p:nvPr/>
          </p:nvPicPr>
          <p:blipFill>
            <a:blip r:embed="rId7"/>
            <a:stretch>
              <a:fillRect/>
            </a:stretch>
          </p:blipFill>
          <p:spPr>
            <a:xfrm flipH="1">
              <a:off x="8650090" y="5161565"/>
              <a:ext cx="256314" cy="255994"/>
            </a:xfrm>
            <a:prstGeom prst="rect">
              <a:avLst/>
            </a:prstGeom>
          </p:spPr>
        </p:pic>
        <p:pic>
          <p:nvPicPr>
            <p:cNvPr id="38" name="Picture 37">
              <a:extLst>
                <a:ext uri="{FF2B5EF4-FFF2-40B4-BE49-F238E27FC236}">
                  <a16:creationId xmlns:a16="http://schemas.microsoft.com/office/drawing/2014/main" id="{5D8EBFD3-4B89-2C84-C8D5-DAF99D139566}"/>
                </a:ext>
              </a:extLst>
            </p:cNvPr>
            <p:cNvPicPr>
              <a:picLocks noChangeAspect="1"/>
            </p:cNvPicPr>
            <p:nvPr/>
          </p:nvPicPr>
          <p:blipFill>
            <a:blip r:embed="rId7"/>
            <a:stretch>
              <a:fillRect/>
            </a:stretch>
          </p:blipFill>
          <p:spPr>
            <a:xfrm flipH="1">
              <a:off x="10065699" y="5161565"/>
              <a:ext cx="256314" cy="255994"/>
            </a:xfrm>
            <a:prstGeom prst="rect">
              <a:avLst/>
            </a:prstGeom>
          </p:spPr>
        </p:pic>
        <p:pic>
          <p:nvPicPr>
            <p:cNvPr id="39" name="Picture 38">
              <a:extLst>
                <a:ext uri="{FF2B5EF4-FFF2-40B4-BE49-F238E27FC236}">
                  <a16:creationId xmlns:a16="http://schemas.microsoft.com/office/drawing/2014/main" id="{E6D15378-F05E-AADC-479E-C6CB1A4C43B3}"/>
                </a:ext>
              </a:extLst>
            </p:cNvPr>
            <p:cNvPicPr>
              <a:picLocks noChangeAspect="1"/>
            </p:cNvPicPr>
            <p:nvPr/>
          </p:nvPicPr>
          <p:blipFill>
            <a:blip r:embed="rId7"/>
            <a:stretch>
              <a:fillRect/>
            </a:stretch>
          </p:blipFill>
          <p:spPr>
            <a:xfrm flipH="1">
              <a:off x="10980555" y="5151511"/>
              <a:ext cx="256314" cy="255994"/>
            </a:xfrm>
            <a:prstGeom prst="rect">
              <a:avLst/>
            </a:prstGeom>
          </p:spPr>
        </p:pic>
      </p:grpSp>
      <p:grpSp>
        <p:nvGrpSpPr>
          <p:cNvPr id="166" name="Group 165">
            <a:extLst>
              <a:ext uri="{FF2B5EF4-FFF2-40B4-BE49-F238E27FC236}">
                <a16:creationId xmlns:a16="http://schemas.microsoft.com/office/drawing/2014/main" id="{7605735E-4334-63C4-A0FE-FAF307C4A192}"/>
              </a:ext>
            </a:extLst>
          </p:cNvPr>
          <p:cNvGrpSpPr/>
          <p:nvPr/>
        </p:nvGrpSpPr>
        <p:grpSpPr>
          <a:xfrm>
            <a:off x="6772436" y="939410"/>
            <a:ext cx="4547076" cy="3827312"/>
            <a:chOff x="6772436" y="939410"/>
            <a:chExt cx="4547076" cy="3827312"/>
          </a:xfrm>
        </p:grpSpPr>
        <p:grpSp>
          <p:nvGrpSpPr>
            <p:cNvPr id="40" name="Group 39">
              <a:extLst>
                <a:ext uri="{FF2B5EF4-FFF2-40B4-BE49-F238E27FC236}">
                  <a16:creationId xmlns:a16="http://schemas.microsoft.com/office/drawing/2014/main" id="{62A1577C-3B78-42EF-F374-7566AA0E6A9D}"/>
                </a:ext>
              </a:extLst>
            </p:cNvPr>
            <p:cNvGrpSpPr/>
            <p:nvPr/>
          </p:nvGrpSpPr>
          <p:grpSpPr>
            <a:xfrm>
              <a:off x="6816153" y="2390749"/>
              <a:ext cx="4319198" cy="2375973"/>
              <a:chOff x="7383282" y="3412673"/>
              <a:chExt cx="4319198" cy="2375973"/>
            </a:xfrm>
          </p:grpSpPr>
          <p:cxnSp>
            <p:nvCxnSpPr>
              <p:cNvPr id="41" name="Straight Connector 40">
                <a:extLst>
                  <a:ext uri="{FF2B5EF4-FFF2-40B4-BE49-F238E27FC236}">
                    <a16:creationId xmlns:a16="http://schemas.microsoft.com/office/drawing/2014/main" id="{1FC4A8A5-3762-41EA-AFB6-A6EC186D8475}"/>
                  </a:ext>
                </a:extLst>
              </p:cNvPr>
              <p:cNvCxnSpPr>
                <a:cxnSpLocks/>
              </p:cNvCxnSpPr>
              <p:nvPr/>
            </p:nvCxnSpPr>
            <p:spPr>
              <a:xfrm flipH="1" flipV="1">
                <a:off x="7383282" y="3570351"/>
                <a:ext cx="797764" cy="2218295"/>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EF45200-CE6E-FEB9-7426-3422E028A3CE}"/>
                  </a:ext>
                </a:extLst>
              </p:cNvPr>
              <p:cNvCxnSpPr>
                <a:cxnSpLocks/>
              </p:cNvCxnSpPr>
              <p:nvPr/>
            </p:nvCxnSpPr>
            <p:spPr>
              <a:xfrm flipV="1">
                <a:off x="8561560" y="3557605"/>
                <a:ext cx="3076629" cy="2231041"/>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29747E3F-45C2-F817-0248-CF3F0011EAA1}"/>
                  </a:ext>
                </a:extLst>
              </p:cNvPr>
              <p:cNvCxnSpPr>
                <a:cxnSpLocks/>
              </p:cNvCxnSpPr>
              <p:nvPr/>
            </p:nvCxnSpPr>
            <p:spPr>
              <a:xfrm>
                <a:off x="7386037" y="3412673"/>
                <a:ext cx="4316443"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D90AF6E-EF79-F4D9-D6FC-F27E9F9207C7}"/>
                  </a:ext>
                </a:extLst>
              </p:cNvPr>
              <p:cNvSpPr txBox="1"/>
              <p:nvPr/>
            </p:nvSpPr>
            <p:spPr>
              <a:xfrm>
                <a:off x="7613023" y="3413519"/>
                <a:ext cx="3521836" cy="584775"/>
              </a:xfrm>
              <a:prstGeom prst="rect">
                <a:avLst/>
              </a:prstGeom>
              <a:noFill/>
            </p:spPr>
            <p:txBody>
              <a:bodyPr wrap="square" rtlCol="0">
                <a:spAutoFit/>
              </a:bodyPr>
              <a:lstStyle/>
              <a:p>
                <a:pPr algn="ctr"/>
                <a:r>
                  <a:rPr lang="en-US" sz="1600" b="1" dirty="0">
                    <a:latin typeface="Segoe UI" panose="020B0502040204020203" pitchFamily="34" charset="0"/>
                    <a:cs typeface="Segoe UI" panose="020B0502040204020203" pitchFamily="34" charset="0"/>
                  </a:rPr>
                  <a:t>Flow of time from the perspective of the leftmost CPU</a:t>
                </a:r>
              </a:p>
            </p:txBody>
          </p:sp>
        </p:grpSp>
        <p:sp>
          <p:nvSpPr>
            <p:cNvPr id="45" name="Rectangle 44">
              <a:extLst>
                <a:ext uri="{FF2B5EF4-FFF2-40B4-BE49-F238E27FC236}">
                  <a16:creationId xmlns:a16="http://schemas.microsoft.com/office/drawing/2014/main" id="{A5027E28-1815-3A92-A160-627723C4A6B2}"/>
                </a:ext>
              </a:extLst>
            </p:cNvPr>
            <p:cNvSpPr/>
            <p:nvPr/>
          </p:nvSpPr>
          <p:spPr>
            <a:xfrm>
              <a:off x="6772436" y="946123"/>
              <a:ext cx="584749" cy="1325685"/>
            </a:xfrm>
            <a:prstGeom prst="rect">
              <a:avLst/>
            </a:prstGeom>
            <a:solidFill>
              <a:srgbClr val="FF89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n w="3175">
                  <a:solidFill>
                    <a:schemeClr val="tx1"/>
                  </a:solidFill>
                </a:ln>
                <a:solidFill>
                  <a:schemeClr val="bg1"/>
                </a:solidFill>
                <a:latin typeface="Segoe UI" panose="020B0502040204020203" pitchFamily="34" charset="0"/>
                <a:cs typeface="Segoe UI" panose="020B0502040204020203" pitchFamily="34" charset="0"/>
              </a:endParaRPr>
            </a:p>
          </p:txBody>
        </p:sp>
        <p:grpSp>
          <p:nvGrpSpPr>
            <p:cNvPr id="46" name="Group 45">
              <a:extLst>
                <a:ext uri="{FF2B5EF4-FFF2-40B4-BE49-F238E27FC236}">
                  <a16:creationId xmlns:a16="http://schemas.microsoft.com/office/drawing/2014/main" id="{78F7763D-0D13-6197-3CDC-571C9569BFA9}"/>
                </a:ext>
              </a:extLst>
            </p:cNvPr>
            <p:cNvGrpSpPr/>
            <p:nvPr/>
          </p:nvGrpSpPr>
          <p:grpSpPr>
            <a:xfrm>
              <a:off x="6858043" y="946122"/>
              <a:ext cx="1586033" cy="1325681"/>
              <a:chOff x="7425172" y="1968046"/>
              <a:chExt cx="1586033" cy="1325681"/>
            </a:xfrm>
          </p:grpSpPr>
          <p:sp>
            <p:nvSpPr>
              <p:cNvPr id="47" name="Rectangle 46">
                <a:extLst>
                  <a:ext uri="{FF2B5EF4-FFF2-40B4-BE49-F238E27FC236}">
                    <a16:creationId xmlns:a16="http://schemas.microsoft.com/office/drawing/2014/main" id="{F8F123BE-82F7-5C4B-6AE2-70BC0269D6FE}"/>
                  </a:ext>
                </a:extLst>
              </p:cNvPr>
              <p:cNvSpPr/>
              <p:nvPr/>
            </p:nvSpPr>
            <p:spPr>
              <a:xfrm>
                <a:off x="8034027" y="1968046"/>
                <a:ext cx="977178" cy="1325681"/>
              </a:xfrm>
              <a:prstGeom prst="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endParaRPr lang="en-US" sz="3600" b="1" dirty="0">
                  <a:ln w="3175">
                    <a:solidFill>
                      <a:schemeClr val="tx1"/>
                    </a:solidFill>
                  </a:ln>
                  <a:solidFill>
                    <a:schemeClr val="bg1"/>
                  </a:solidFill>
                  <a:latin typeface="Segoe UI" panose="020B0502040204020203" pitchFamily="34" charset="0"/>
                  <a:cs typeface="Segoe UI" panose="020B0502040204020203" pitchFamily="34" charset="0"/>
                </a:endParaRPr>
              </a:p>
            </p:txBody>
          </p:sp>
          <p:sp>
            <p:nvSpPr>
              <p:cNvPr id="48" name="Arrow: Right 47">
                <a:extLst>
                  <a:ext uri="{FF2B5EF4-FFF2-40B4-BE49-F238E27FC236}">
                    <a16:creationId xmlns:a16="http://schemas.microsoft.com/office/drawing/2014/main" id="{904B0013-CE7F-4889-1E38-5A89D6BEBA2E}"/>
                  </a:ext>
                </a:extLst>
              </p:cNvPr>
              <p:cNvSpPr/>
              <p:nvPr/>
            </p:nvSpPr>
            <p:spPr>
              <a:xfrm>
                <a:off x="7747410" y="2393334"/>
                <a:ext cx="613412" cy="505408"/>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(1)</a:t>
                </a:r>
              </a:p>
            </p:txBody>
          </p:sp>
          <p:sp>
            <p:nvSpPr>
              <p:cNvPr id="49" name="TextBox 48">
                <a:extLst>
                  <a:ext uri="{FF2B5EF4-FFF2-40B4-BE49-F238E27FC236}">
                    <a16:creationId xmlns:a16="http://schemas.microsoft.com/office/drawing/2014/main" id="{6FBC437A-42C9-EFAD-8864-202474A8F437}"/>
                  </a:ext>
                </a:extLst>
              </p:cNvPr>
              <p:cNvSpPr txBox="1"/>
              <p:nvPr/>
            </p:nvSpPr>
            <p:spPr>
              <a:xfrm rot="16200000">
                <a:off x="7146850" y="2478815"/>
                <a:ext cx="925975" cy="369332"/>
              </a:xfrm>
              <a:prstGeom prst="rect">
                <a:avLst/>
              </a:prstGeom>
              <a:noFill/>
            </p:spPr>
            <p:txBody>
              <a:bodyPr wrap="square" rtlCol="0">
                <a:spAutoFit/>
              </a:bodyPr>
              <a:lstStyle/>
              <a:p>
                <a:pPr algn="ctr"/>
                <a:r>
                  <a:rPr lang="en-US" b="1" dirty="0" err="1">
                    <a:latin typeface="Segoe UI" panose="020B0502040204020203" pitchFamily="34" charset="0"/>
                    <a:cs typeface="Segoe UI" panose="020B0502040204020203" pitchFamily="34" charset="0"/>
                  </a:rPr>
                  <a:t>syscall</a:t>
                </a:r>
                <a:endParaRPr lang="en-US" b="1" dirty="0">
                  <a:latin typeface="Segoe UI" panose="020B0502040204020203" pitchFamily="34" charset="0"/>
                  <a:cs typeface="Segoe UI" panose="020B0502040204020203" pitchFamily="34" charset="0"/>
                </a:endParaRPr>
              </a:p>
            </p:txBody>
          </p:sp>
        </p:grpSp>
        <p:grpSp>
          <p:nvGrpSpPr>
            <p:cNvPr id="50" name="Group 49">
              <a:extLst>
                <a:ext uri="{FF2B5EF4-FFF2-40B4-BE49-F238E27FC236}">
                  <a16:creationId xmlns:a16="http://schemas.microsoft.com/office/drawing/2014/main" id="{3095CB27-3115-EB41-4126-19B5253322B8}"/>
                </a:ext>
              </a:extLst>
            </p:cNvPr>
            <p:cNvGrpSpPr/>
            <p:nvPr/>
          </p:nvGrpSpPr>
          <p:grpSpPr>
            <a:xfrm>
              <a:off x="7931266" y="943229"/>
              <a:ext cx="1846891" cy="1339124"/>
              <a:chOff x="8498395" y="1965153"/>
              <a:chExt cx="1846891" cy="1339124"/>
            </a:xfrm>
          </p:grpSpPr>
          <p:sp>
            <p:nvSpPr>
              <p:cNvPr id="51" name="Rectangle 50">
                <a:extLst>
                  <a:ext uri="{FF2B5EF4-FFF2-40B4-BE49-F238E27FC236}">
                    <a16:creationId xmlns:a16="http://schemas.microsoft.com/office/drawing/2014/main" id="{62CB8455-22A3-7214-B8C9-A9EBDB5FD4CF}"/>
                  </a:ext>
                </a:extLst>
              </p:cNvPr>
              <p:cNvSpPr/>
              <p:nvPr/>
            </p:nvSpPr>
            <p:spPr>
              <a:xfrm>
                <a:off x="9110901" y="1965153"/>
                <a:ext cx="1234385" cy="1332570"/>
              </a:xfrm>
              <a:prstGeom prst="rect">
                <a:avLst/>
              </a:prstGeom>
              <a:solidFill>
                <a:srgbClr val="50FF1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n w="3175">
                    <a:solidFill>
                      <a:schemeClr val="tx1"/>
                    </a:solidFill>
                  </a:ln>
                  <a:solidFill>
                    <a:schemeClr val="bg1"/>
                  </a:solidFill>
                  <a:latin typeface="Segoe UI" panose="020B0502040204020203" pitchFamily="34" charset="0"/>
                  <a:cs typeface="Segoe UI" panose="020B0502040204020203" pitchFamily="34" charset="0"/>
                </a:endParaRPr>
              </a:p>
            </p:txBody>
          </p:sp>
          <p:sp>
            <p:nvSpPr>
              <p:cNvPr id="52" name="Arrow: Right 51">
                <a:extLst>
                  <a:ext uri="{FF2B5EF4-FFF2-40B4-BE49-F238E27FC236}">
                    <a16:creationId xmlns:a16="http://schemas.microsoft.com/office/drawing/2014/main" id="{5020D304-FD3A-8882-2620-AA1A5B3B022D}"/>
                  </a:ext>
                </a:extLst>
              </p:cNvPr>
              <p:cNvSpPr/>
              <p:nvPr/>
            </p:nvSpPr>
            <p:spPr>
              <a:xfrm>
                <a:off x="8804195" y="2413972"/>
                <a:ext cx="613412" cy="505408"/>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(2)</a:t>
                </a:r>
              </a:p>
            </p:txBody>
          </p:sp>
          <p:sp>
            <p:nvSpPr>
              <p:cNvPr id="53" name="TextBox 52">
                <a:extLst>
                  <a:ext uri="{FF2B5EF4-FFF2-40B4-BE49-F238E27FC236}">
                    <a16:creationId xmlns:a16="http://schemas.microsoft.com/office/drawing/2014/main" id="{DD44C794-828C-F7B5-1015-F499F2BE20D3}"/>
                  </a:ext>
                </a:extLst>
              </p:cNvPr>
              <p:cNvSpPr txBox="1"/>
              <p:nvPr/>
            </p:nvSpPr>
            <p:spPr>
              <a:xfrm rot="16200000">
                <a:off x="8020218" y="2456768"/>
                <a:ext cx="1325686" cy="369332"/>
              </a:xfrm>
              <a:prstGeom prst="rect">
                <a:avLst/>
              </a:prstGeom>
              <a:noFill/>
            </p:spPr>
            <p:txBody>
              <a:bodyPr wrap="square" rtlCol="0">
                <a:spAutoFit/>
              </a:bodyPr>
              <a:lstStyle/>
              <a:p>
                <a:pPr algn="ctr"/>
                <a:r>
                  <a:rPr lang="en-US" b="1" dirty="0">
                    <a:latin typeface="Segoe UI" panose="020B0502040204020203" pitchFamily="34" charset="0"/>
                    <a:cs typeface="Segoe UI" panose="020B0502040204020203" pitchFamily="34" charset="0"/>
                  </a:rPr>
                  <a:t>schedule</a:t>
                </a:r>
              </a:p>
            </p:txBody>
          </p:sp>
        </p:grpSp>
        <p:grpSp>
          <p:nvGrpSpPr>
            <p:cNvPr id="54" name="Group 53">
              <a:extLst>
                <a:ext uri="{FF2B5EF4-FFF2-40B4-BE49-F238E27FC236}">
                  <a16:creationId xmlns:a16="http://schemas.microsoft.com/office/drawing/2014/main" id="{8D54116E-7AB7-CC92-50CE-3DED0F413A91}"/>
                </a:ext>
              </a:extLst>
            </p:cNvPr>
            <p:cNvGrpSpPr/>
            <p:nvPr/>
          </p:nvGrpSpPr>
          <p:grpSpPr>
            <a:xfrm>
              <a:off x="8874129" y="941193"/>
              <a:ext cx="1494288" cy="1344430"/>
              <a:chOff x="9441258" y="1963117"/>
              <a:chExt cx="1494288" cy="1344430"/>
            </a:xfrm>
          </p:grpSpPr>
          <p:sp>
            <p:nvSpPr>
              <p:cNvPr id="55" name="Rectangle 54">
                <a:extLst>
                  <a:ext uri="{FF2B5EF4-FFF2-40B4-BE49-F238E27FC236}">
                    <a16:creationId xmlns:a16="http://schemas.microsoft.com/office/drawing/2014/main" id="{E90FFA07-90AC-3DE7-C494-5C101381DA45}"/>
                  </a:ext>
                </a:extLst>
              </p:cNvPr>
              <p:cNvSpPr/>
              <p:nvPr/>
            </p:nvSpPr>
            <p:spPr>
              <a:xfrm>
                <a:off x="10426814" y="1963117"/>
                <a:ext cx="508732" cy="1331817"/>
              </a:xfrm>
              <a:prstGeom prst="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endParaRPr lang="en-US" sz="3600" b="1" dirty="0">
                  <a:ln w="3175">
                    <a:solidFill>
                      <a:schemeClr val="tx1"/>
                    </a:solidFill>
                  </a:ln>
                  <a:solidFill>
                    <a:schemeClr val="bg1"/>
                  </a:solidFill>
                  <a:latin typeface="Segoe UI" panose="020B0502040204020203" pitchFamily="34" charset="0"/>
                  <a:cs typeface="Segoe UI" panose="020B0502040204020203" pitchFamily="34" charset="0"/>
                </a:endParaRPr>
              </a:p>
            </p:txBody>
          </p:sp>
          <p:grpSp>
            <p:nvGrpSpPr>
              <p:cNvPr id="56" name="Group 55">
                <a:extLst>
                  <a:ext uri="{FF2B5EF4-FFF2-40B4-BE49-F238E27FC236}">
                    <a16:creationId xmlns:a16="http://schemas.microsoft.com/office/drawing/2014/main" id="{4F609A1B-1E63-B29F-B624-6F4720E16A35}"/>
                  </a:ext>
                </a:extLst>
              </p:cNvPr>
              <p:cNvGrpSpPr/>
              <p:nvPr/>
            </p:nvGrpSpPr>
            <p:grpSpPr>
              <a:xfrm>
                <a:off x="9441258" y="1981861"/>
                <a:ext cx="1054917" cy="1325686"/>
                <a:chOff x="9441258" y="1981861"/>
                <a:chExt cx="1054917" cy="1325686"/>
              </a:xfrm>
            </p:grpSpPr>
            <p:sp>
              <p:nvSpPr>
                <p:cNvPr id="57" name="TextBox 56">
                  <a:extLst>
                    <a:ext uri="{FF2B5EF4-FFF2-40B4-BE49-F238E27FC236}">
                      <a16:creationId xmlns:a16="http://schemas.microsoft.com/office/drawing/2014/main" id="{4E362093-F57A-679D-ECD4-474D83D1156A}"/>
                    </a:ext>
                  </a:extLst>
                </p:cNvPr>
                <p:cNvSpPr txBox="1"/>
                <p:nvPr/>
              </p:nvSpPr>
              <p:spPr>
                <a:xfrm rot="16200000">
                  <a:off x="9019026" y="2404093"/>
                  <a:ext cx="1325686" cy="481222"/>
                </a:xfrm>
                <a:prstGeom prst="rect">
                  <a:avLst/>
                </a:prstGeom>
                <a:noFill/>
              </p:spPr>
              <p:txBody>
                <a:bodyPr wrap="square" rtlCol="0">
                  <a:spAutoFit/>
                </a:bodyPr>
                <a:lstStyle/>
                <a:p>
                  <a:pPr algn="ctr">
                    <a:lnSpc>
                      <a:spcPts val="1500"/>
                    </a:lnSpc>
                  </a:pPr>
                  <a:r>
                    <a:rPr lang="en-US" b="1" dirty="0">
                      <a:latin typeface="Segoe UI" panose="020B0502040204020203" pitchFamily="34" charset="0"/>
                      <a:cs typeface="Segoe UI" panose="020B0502040204020203" pitchFamily="34" charset="0"/>
                    </a:rPr>
                    <a:t>timer interrupt</a:t>
                  </a:r>
                </a:p>
              </p:txBody>
            </p:sp>
            <p:sp>
              <p:nvSpPr>
                <p:cNvPr id="58" name="Arrow: Right 57">
                  <a:extLst>
                    <a:ext uri="{FF2B5EF4-FFF2-40B4-BE49-F238E27FC236}">
                      <a16:creationId xmlns:a16="http://schemas.microsoft.com/office/drawing/2014/main" id="{B1BDCC1D-B83F-C2E1-8459-45A4948D56B3}"/>
                    </a:ext>
                  </a:extLst>
                </p:cNvPr>
                <p:cNvSpPr/>
                <p:nvPr/>
              </p:nvSpPr>
              <p:spPr>
                <a:xfrm>
                  <a:off x="9882763" y="2413972"/>
                  <a:ext cx="613412" cy="505408"/>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(3)</a:t>
                  </a:r>
                </a:p>
              </p:txBody>
            </p:sp>
          </p:grpSp>
        </p:grpSp>
        <p:grpSp>
          <p:nvGrpSpPr>
            <p:cNvPr id="59" name="Group 58">
              <a:extLst>
                <a:ext uri="{FF2B5EF4-FFF2-40B4-BE49-F238E27FC236}">
                  <a16:creationId xmlns:a16="http://schemas.microsoft.com/office/drawing/2014/main" id="{00FD15C4-6739-C32E-19CF-3E9AD3DF14AF}"/>
                </a:ext>
              </a:extLst>
            </p:cNvPr>
            <p:cNvGrpSpPr/>
            <p:nvPr/>
          </p:nvGrpSpPr>
          <p:grpSpPr>
            <a:xfrm>
              <a:off x="9949970" y="939410"/>
              <a:ext cx="1369542" cy="1368185"/>
              <a:chOff x="10517099" y="1961334"/>
              <a:chExt cx="1369542" cy="1368185"/>
            </a:xfrm>
          </p:grpSpPr>
          <p:sp>
            <p:nvSpPr>
              <p:cNvPr id="60" name="Rectangle 59">
                <a:extLst>
                  <a:ext uri="{FF2B5EF4-FFF2-40B4-BE49-F238E27FC236}">
                    <a16:creationId xmlns:a16="http://schemas.microsoft.com/office/drawing/2014/main" id="{AA520598-0C68-73FC-AEEA-F77C7ED6F4F3}"/>
                  </a:ext>
                </a:extLst>
              </p:cNvPr>
              <p:cNvSpPr/>
              <p:nvPr/>
            </p:nvSpPr>
            <p:spPr>
              <a:xfrm>
                <a:off x="11049430" y="1961334"/>
                <a:ext cx="837211" cy="1331193"/>
              </a:xfrm>
              <a:prstGeom prst="rect">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n w="3175">
                    <a:solidFill>
                      <a:schemeClr val="tx1"/>
                    </a:solidFill>
                  </a:ln>
                  <a:solidFill>
                    <a:schemeClr val="bg1"/>
                  </a:solidFill>
                  <a:latin typeface="Segoe UI" panose="020B0502040204020203" pitchFamily="34" charset="0"/>
                  <a:cs typeface="Segoe UI" panose="020B0502040204020203" pitchFamily="34" charset="0"/>
                </a:endParaRPr>
              </a:p>
            </p:txBody>
          </p:sp>
          <p:sp>
            <p:nvSpPr>
              <p:cNvPr id="61" name="Arrow: Right 60">
                <a:extLst>
                  <a:ext uri="{FF2B5EF4-FFF2-40B4-BE49-F238E27FC236}">
                    <a16:creationId xmlns:a16="http://schemas.microsoft.com/office/drawing/2014/main" id="{837D254B-BC9F-9A60-81E9-A41C7D85A65A}"/>
                  </a:ext>
                </a:extLst>
              </p:cNvPr>
              <p:cNvSpPr/>
              <p:nvPr/>
            </p:nvSpPr>
            <p:spPr>
              <a:xfrm>
                <a:off x="10873814" y="2417421"/>
                <a:ext cx="613412" cy="505408"/>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(4)</a:t>
                </a:r>
              </a:p>
            </p:txBody>
          </p:sp>
          <p:sp>
            <p:nvSpPr>
              <p:cNvPr id="62" name="TextBox 61">
                <a:extLst>
                  <a:ext uri="{FF2B5EF4-FFF2-40B4-BE49-F238E27FC236}">
                    <a16:creationId xmlns:a16="http://schemas.microsoft.com/office/drawing/2014/main" id="{852B2145-33B8-E23C-C32A-99A472B4E587}"/>
                  </a:ext>
                </a:extLst>
              </p:cNvPr>
              <p:cNvSpPr txBox="1"/>
              <p:nvPr/>
            </p:nvSpPr>
            <p:spPr>
              <a:xfrm rot="16200000">
                <a:off x="10038922" y="2482010"/>
                <a:ext cx="1325686" cy="369332"/>
              </a:xfrm>
              <a:prstGeom prst="rect">
                <a:avLst/>
              </a:prstGeom>
              <a:noFill/>
            </p:spPr>
            <p:txBody>
              <a:bodyPr wrap="square" rtlCol="0">
                <a:spAutoFit/>
              </a:bodyPr>
              <a:lstStyle/>
              <a:p>
                <a:pPr algn="ctr"/>
                <a:r>
                  <a:rPr lang="en-US" b="1" dirty="0">
                    <a:latin typeface="Segoe UI" panose="020B0502040204020203" pitchFamily="34" charset="0"/>
                    <a:cs typeface="Segoe UI" panose="020B0502040204020203" pitchFamily="34" charset="0"/>
                  </a:rPr>
                  <a:t>schedule</a:t>
                </a:r>
              </a:p>
            </p:txBody>
          </p:sp>
        </p:grpSp>
      </p:grpSp>
      <p:grpSp>
        <p:nvGrpSpPr>
          <p:cNvPr id="65" name="Group 64">
            <a:extLst>
              <a:ext uri="{FF2B5EF4-FFF2-40B4-BE49-F238E27FC236}">
                <a16:creationId xmlns:a16="http://schemas.microsoft.com/office/drawing/2014/main" id="{D9B5F278-C095-001D-6121-EDA33FACF231}"/>
              </a:ext>
            </a:extLst>
          </p:cNvPr>
          <p:cNvGrpSpPr>
            <a:grpSpLocks noChangeAspect="1"/>
          </p:cNvGrpSpPr>
          <p:nvPr/>
        </p:nvGrpSpPr>
        <p:grpSpPr>
          <a:xfrm>
            <a:off x="7392101" y="2949408"/>
            <a:ext cx="2023086" cy="1898376"/>
            <a:chOff x="6746319" y="810127"/>
            <a:chExt cx="4573193" cy="4291284"/>
          </a:xfrm>
        </p:grpSpPr>
        <p:grpSp>
          <p:nvGrpSpPr>
            <p:cNvPr id="66" name="Group 65">
              <a:extLst>
                <a:ext uri="{FF2B5EF4-FFF2-40B4-BE49-F238E27FC236}">
                  <a16:creationId xmlns:a16="http://schemas.microsoft.com/office/drawing/2014/main" id="{7625E2AB-CD0F-1178-5EFD-C148AB184909}"/>
                </a:ext>
              </a:extLst>
            </p:cNvPr>
            <p:cNvGrpSpPr/>
            <p:nvPr/>
          </p:nvGrpSpPr>
          <p:grpSpPr>
            <a:xfrm>
              <a:off x="6816153" y="2400783"/>
              <a:ext cx="4443778" cy="2700628"/>
              <a:chOff x="7383282" y="3422707"/>
              <a:chExt cx="4443778" cy="2700628"/>
            </a:xfrm>
          </p:grpSpPr>
          <p:cxnSp>
            <p:nvCxnSpPr>
              <p:cNvPr id="85" name="Straight Connector 84">
                <a:extLst>
                  <a:ext uri="{FF2B5EF4-FFF2-40B4-BE49-F238E27FC236}">
                    <a16:creationId xmlns:a16="http://schemas.microsoft.com/office/drawing/2014/main" id="{BB69AB1E-A355-0CE0-808D-08FC05A16736}"/>
                  </a:ext>
                </a:extLst>
              </p:cNvPr>
              <p:cNvCxnSpPr>
                <a:cxnSpLocks/>
              </p:cNvCxnSpPr>
              <p:nvPr/>
            </p:nvCxnSpPr>
            <p:spPr>
              <a:xfrm flipH="1" flipV="1">
                <a:off x="7383282" y="3422707"/>
                <a:ext cx="2438261" cy="2700628"/>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C5FF97E7-1CBE-D575-6D9C-1A6730E21357}"/>
                  </a:ext>
                </a:extLst>
              </p:cNvPr>
              <p:cNvCxnSpPr>
                <a:cxnSpLocks/>
              </p:cNvCxnSpPr>
              <p:nvPr/>
            </p:nvCxnSpPr>
            <p:spPr>
              <a:xfrm flipV="1">
                <a:off x="10915245" y="3432863"/>
                <a:ext cx="911815" cy="2628454"/>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sp>
          <p:nvSpPr>
            <p:cNvPr id="67" name="Rectangle 66">
              <a:extLst>
                <a:ext uri="{FF2B5EF4-FFF2-40B4-BE49-F238E27FC236}">
                  <a16:creationId xmlns:a16="http://schemas.microsoft.com/office/drawing/2014/main" id="{F61059F9-047A-E1C3-A7D8-6033D71F10E9}"/>
                </a:ext>
              </a:extLst>
            </p:cNvPr>
            <p:cNvSpPr/>
            <p:nvPr/>
          </p:nvSpPr>
          <p:spPr>
            <a:xfrm>
              <a:off x="6772436" y="946123"/>
              <a:ext cx="584749" cy="132568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dirty="0">
                <a:ln w="3175">
                  <a:solidFill>
                    <a:schemeClr val="tx1"/>
                  </a:solidFill>
                </a:ln>
                <a:solidFill>
                  <a:schemeClr val="bg1"/>
                </a:solidFill>
                <a:latin typeface="Segoe UI" panose="020B0502040204020203" pitchFamily="34" charset="0"/>
                <a:cs typeface="Segoe UI" panose="020B0502040204020203" pitchFamily="34" charset="0"/>
              </a:endParaRPr>
            </a:p>
          </p:txBody>
        </p:sp>
        <p:grpSp>
          <p:nvGrpSpPr>
            <p:cNvPr id="68" name="Group 67">
              <a:extLst>
                <a:ext uri="{FF2B5EF4-FFF2-40B4-BE49-F238E27FC236}">
                  <a16:creationId xmlns:a16="http://schemas.microsoft.com/office/drawing/2014/main" id="{C5FFC341-34AE-9BBD-E113-8255B43071A7}"/>
                </a:ext>
              </a:extLst>
            </p:cNvPr>
            <p:cNvGrpSpPr/>
            <p:nvPr/>
          </p:nvGrpSpPr>
          <p:grpSpPr>
            <a:xfrm>
              <a:off x="6746319" y="929630"/>
              <a:ext cx="1697757" cy="1411942"/>
              <a:chOff x="7313448" y="1951554"/>
              <a:chExt cx="1697757" cy="1411942"/>
            </a:xfrm>
          </p:grpSpPr>
          <p:sp>
            <p:nvSpPr>
              <p:cNvPr id="82" name="Rectangle 81">
                <a:extLst>
                  <a:ext uri="{FF2B5EF4-FFF2-40B4-BE49-F238E27FC236}">
                    <a16:creationId xmlns:a16="http://schemas.microsoft.com/office/drawing/2014/main" id="{9F38BC8D-CB39-5430-BCCE-8D42B2304608}"/>
                  </a:ext>
                </a:extLst>
              </p:cNvPr>
              <p:cNvSpPr/>
              <p:nvPr/>
            </p:nvSpPr>
            <p:spPr>
              <a:xfrm>
                <a:off x="8034027" y="1968046"/>
                <a:ext cx="977178" cy="1325681"/>
              </a:xfrm>
              <a:prstGeom prst="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endParaRPr lang="en-US" sz="1400" b="1" dirty="0">
                  <a:ln w="3175">
                    <a:solidFill>
                      <a:schemeClr val="tx1"/>
                    </a:solidFill>
                  </a:ln>
                  <a:solidFill>
                    <a:schemeClr val="bg1"/>
                  </a:solidFill>
                  <a:latin typeface="Segoe UI" panose="020B0502040204020203" pitchFamily="34" charset="0"/>
                  <a:cs typeface="Segoe UI" panose="020B0502040204020203" pitchFamily="34" charset="0"/>
                </a:endParaRPr>
              </a:p>
            </p:txBody>
          </p:sp>
          <p:sp>
            <p:nvSpPr>
              <p:cNvPr id="83" name="Arrow: Right 82">
                <a:extLst>
                  <a:ext uri="{FF2B5EF4-FFF2-40B4-BE49-F238E27FC236}">
                    <a16:creationId xmlns:a16="http://schemas.microsoft.com/office/drawing/2014/main" id="{D9D4F46A-4A6C-26A0-7990-62C572D03840}"/>
                  </a:ext>
                </a:extLst>
              </p:cNvPr>
              <p:cNvSpPr/>
              <p:nvPr/>
            </p:nvSpPr>
            <p:spPr>
              <a:xfrm>
                <a:off x="7747410" y="2393333"/>
                <a:ext cx="731141" cy="505408"/>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endParaRPr>
              </a:p>
            </p:txBody>
          </p:sp>
          <p:sp>
            <p:nvSpPr>
              <p:cNvPr id="84" name="TextBox 83">
                <a:extLst>
                  <a:ext uri="{FF2B5EF4-FFF2-40B4-BE49-F238E27FC236}">
                    <a16:creationId xmlns:a16="http://schemas.microsoft.com/office/drawing/2014/main" id="{CDD440BF-3C4B-AD27-6E48-2A180A7C77BA}"/>
                  </a:ext>
                </a:extLst>
              </p:cNvPr>
              <p:cNvSpPr txBox="1"/>
              <p:nvPr/>
            </p:nvSpPr>
            <p:spPr>
              <a:xfrm rot="16200000">
                <a:off x="6868376" y="2396626"/>
                <a:ext cx="1411942" cy="521797"/>
              </a:xfrm>
              <a:prstGeom prst="rect">
                <a:avLst/>
              </a:prstGeom>
              <a:noFill/>
            </p:spPr>
            <p:txBody>
              <a:bodyPr wrap="square" rtlCol="0">
                <a:spAutoFit/>
              </a:bodyPr>
              <a:lstStyle/>
              <a:p>
                <a:pPr algn="ctr"/>
                <a:r>
                  <a:rPr lang="en-US" sz="900" b="1" dirty="0" err="1">
                    <a:latin typeface="Segoe UI" panose="020B0502040204020203" pitchFamily="34" charset="0"/>
                    <a:cs typeface="Segoe UI" panose="020B0502040204020203" pitchFamily="34" charset="0"/>
                  </a:rPr>
                  <a:t>syscall</a:t>
                </a:r>
                <a:endParaRPr lang="en-US" sz="900" b="1" dirty="0">
                  <a:latin typeface="Segoe UI" panose="020B0502040204020203" pitchFamily="34" charset="0"/>
                  <a:cs typeface="Segoe UI" panose="020B0502040204020203" pitchFamily="34" charset="0"/>
                </a:endParaRPr>
              </a:p>
            </p:txBody>
          </p:sp>
        </p:grpSp>
        <p:grpSp>
          <p:nvGrpSpPr>
            <p:cNvPr id="69" name="Group 68">
              <a:extLst>
                <a:ext uri="{FF2B5EF4-FFF2-40B4-BE49-F238E27FC236}">
                  <a16:creationId xmlns:a16="http://schemas.microsoft.com/office/drawing/2014/main" id="{032808E9-1409-CC69-FF5B-283CA8EA1882}"/>
                </a:ext>
              </a:extLst>
            </p:cNvPr>
            <p:cNvGrpSpPr/>
            <p:nvPr/>
          </p:nvGrpSpPr>
          <p:grpSpPr>
            <a:xfrm>
              <a:off x="7766382" y="810127"/>
              <a:ext cx="1989699" cy="1589757"/>
              <a:chOff x="8333511" y="1832051"/>
              <a:chExt cx="1989699" cy="1589757"/>
            </a:xfrm>
          </p:grpSpPr>
          <p:sp>
            <p:nvSpPr>
              <p:cNvPr id="79" name="Rectangle 78">
                <a:extLst>
                  <a:ext uri="{FF2B5EF4-FFF2-40B4-BE49-F238E27FC236}">
                    <a16:creationId xmlns:a16="http://schemas.microsoft.com/office/drawing/2014/main" id="{B586E335-90A2-8583-7EE4-B99F37F1AC5F}"/>
                  </a:ext>
                </a:extLst>
              </p:cNvPr>
              <p:cNvSpPr/>
              <p:nvPr/>
            </p:nvSpPr>
            <p:spPr>
              <a:xfrm>
                <a:off x="9122320" y="1965154"/>
                <a:ext cx="1200890" cy="1332571"/>
              </a:xfrm>
              <a:prstGeom prst="rect">
                <a:avLst/>
              </a:prstGeom>
              <a:solidFill>
                <a:srgbClr val="FF66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dirty="0">
                  <a:ln w="3175">
                    <a:solidFill>
                      <a:schemeClr val="tx1"/>
                    </a:solidFill>
                  </a:ln>
                  <a:solidFill>
                    <a:schemeClr val="bg1"/>
                  </a:solidFill>
                  <a:latin typeface="Segoe UI" panose="020B0502040204020203" pitchFamily="34" charset="0"/>
                  <a:cs typeface="Segoe UI" panose="020B0502040204020203" pitchFamily="34" charset="0"/>
                </a:endParaRPr>
              </a:p>
            </p:txBody>
          </p:sp>
          <p:sp>
            <p:nvSpPr>
              <p:cNvPr id="80" name="Arrow: Right 79">
                <a:extLst>
                  <a:ext uri="{FF2B5EF4-FFF2-40B4-BE49-F238E27FC236}">
                    <a16:creationId xmlns:a16="http://schemas.microsoft.com/office/drawing/2014/main" id="{4E00021F-D7C7-18B7-F6F2-DAE2047F858A}"/>
                  </a:ext>
                </a:extLst>
              </p:cNvPr>
              <p:cNvSpPr/>
              <p:nvPr/>
            </p:nvSpPr>
            <p:spPr>
              <a:xfrm>
                <a:off x="8804195" y="2413972"/>
                <a:ext cx="629209" cy="505408"/>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endParaRPr>
              </a:p>
            </p:txBody>
          </p:sp>
          <p:sp>
            <p:nvSpPr>
              <p:cNvPr id="81" name="TextBox 80">
                <a:extLst>
                  <a:ext uri="{FF2B5EF4-FFF2-40B4-BE49-F238E27FC236}">
                    <a16:creationId xmlns:a16="http://schemas.microsoft.com/office/drawing/2014/main" id="{B026BB76-E8F1-ACC2-265B-9440B71FEA14}"/>
                  </a:ext>
                </a:extLst>
              </p:cNvPr>
              <p:cNvSpPr txBox="1"/>
              <p:nvPr/>
            </p:nvSpPr>
            <p:spPr>
              <a:xfrm rot="16200000">
                <a:off x="7799531" y="2366031"/>
                <a:ext cx="1589757" cy="521797"/>
              </a:xfrm>
              <a:prstGeom prst="rect">
                <a:avLst/>
              </a:prstGeom>
              <a:noFill/>
            </p:spPr>
            <p:txBody>
              <a:bodyPr wrap="square" rtlCol="0">
                <a:spAutoFit/>
              </a:bodyPr>
              <a:lstStyle/>
              <a:p>
                <a:pPr algn="ctr"/>
                <a:r>
                  <a:rPr lang="en-US" sz="900" b="1" dirty="0">
                    <a:latin typeface="Segoe UI" panose="020B0502040204020203" pitchFamily="34" charset="0"/>
                    <a:cs typeface="Segoe UI" panose="020B0502040204020203" pitchFamily="34" charset="0"/>
                  </a:rPr>
                  <a:t>schedule</a:t>
                </a:r>
              </a:p>
            </p:txBody>
          </p:sp>
        </p:grpSp>
        <p:grpSp>
          <p:nvGrpSpPr>
            <p:cNvPr id="70" name="Group 69">
              <a:extLst>
                <a:ext uri="{FF2B5EF4-FFF2-40B4-BE49-F238E27FC236}">
                  <a16:creationId xmlns:a16="http://schemas.microsoft.com/office/drawing/2014/main" id="{182F4DAB-93A9-0D5B-9A19-8B3419275434}"/>
                </a:ext>
              </a:extLst>
            </p:cNvPr>
            <p:cNvGrpSpPr/>
            <p:nvPr/>
          </p:nvGrpSpPr>
          <p:grpSpPr>
            <a:xfrm>
              <a:off x="8706971" y="823184"/>
              <a:ext cx="1661446" cy="1593022"/>
              <a:chOff x="9274100" y="1845108"/>
              <a:chExt cx="1661446" cy="1593022"/>
            </a:xfrm>
          </p:grpSpPr>
          <p:sp>
            <p:nvSpPr>
              <p:cNvPr id="75" name="Rectangle 74">
                <a:extLst>
                  <a:ext uri="{FF2B5EF4-FFF2-40B4-BE49-F238E27FC236}">
                    <a16:creationId xmlns:a16="http://schemas.microsoft.com/office/drawing/2014/main" id="{0C6DC8E1-5306-B37C-2349-F27721546747}"/>
                  </a:ext>
                </a:extLst>
              </p:cNvPr>
              <p:cNvSpPr/>
              <p:nvPr/>
            </p:nvSpPr>
            <p:spPr>
              <a:xfrm>
                <a:off x="10426814" y="1963117"/>
                <a:ext cx="508732" cy="1331817"/>
              </a:xfrm>
              <a:prstGeom prst="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endParaRPr lang="en-US" sz="1400" b="1" dirty="0">
                  <a:ln w="3175">
                    <a:solidFill>
                      <a:schemeClr val="tx1"/>
                    </a:solidFill>
                  </a:ln>
                  <a:solidFill>
                    <a:schemeClr val="bg1"/>
                  </a:solidFill>
                  <a:latin typeface="Segoe UI" panose="020B0502040204020203" pitchFamily="34" charset="0"/>
                  <a:cs typeface="Segoe UI" panose="020B0502040204020203" pitchFamily="34" charset="0"/>
                </a:endParaRPr>
              </a:p>
            </p:txBody>
          </p:sp>
          <p:grpSp>
            <p:nvGrpSpPr>
              <p:cNvPr id="76" name="Group 75">
                <a:extLst>
                  <a:ext uri="{FF2B5EF4-FFF2-40B4-BE49-F238E27FC236}">
                    <a16:creationId xmlns:a16="http://schemas.microsoft.com/office/drawing/2014/main" id="{296108E3-6666-4AE1-EA40-63C3F8B21129}"/>
                  </a:ext>
                </a:extLst>
              </p:cNvPr>
              <p:cNvGrpSpPr/>
              <p:nvPr/>
            </p:nvGrpSpPr>
            <p:grpSpPr>
              <a:xfrm>
                <a:off x="9274100" y="1845108"/>
                <a:ext cx="1222075" cy="1593022"/>
                <a:chOff x="9274100" y="1845108"/>
                <a:chExt cx="1222075" cy="1593022"/>
              </a:xfrm>
            </p:grpSpPr>
            <p:sp>
              <p:nvSpPr>
                <p:cNvPr id="77" name="TextBox 76">
                  <a:extLst>
                    <a:ext uri="{FF2B5EF4-FFF2-40B4-BE49-F238E27FC236}">
                      <a16:creationId xmlns:a16="http://schemas.microsoft.com/office/drawing/2014/main" id="{59C4769B-950F-38ED-DD73-2B70B5EBB73A}"/>
                    </a:ext>
                  </a:extLst>
                </p:cNvPr>
                <p:cNvSpPr txBox="1"/>
                <p:nvPr/>
              </p:nvSpPr>
              <p:spPr>
                <a:xfrm rot="16200000">
                  <a:off x="8842847" y="2276361"/>
                  <a:ext cx="1593022" cy="730516"/>
                </a:xfrm>
                <a:prstGeom prst="rect">
                  <a:avLst/>
                </a:prstGeom>
                <a:noFill/>
              </p:spPr>
              <p:txBody>
                <a:bodyPr wrap="square" rtlCol="0">
                  <a:spAutoFit/>
                </a:bodyPr>
                <a:lstStyle/>
                <a:p>
                  <a:pPr algn="ctr">
                    <a:lnSpc>
                      <a:spcPts val="900"/>
                    </a:lnSpc>
                  </a:pPr>
                  <a:r>
                    <a:rPr lang="en-US" sz="900" b="1" dirty="0">
                      <a:latin typeface="Segoe UI" panose="020B0502040204020203" pitchFamily="34" charset="0"/>
                      <a:cs typeface="Segoe UI" panose="020B0502040204020203" pitchFamily="34" charset="0"/>
                    </a:rPr>
                    <a:t>timer interrupt</a:t>
                  </a:r>
                </a:p>
              </p:txBody>
            </p:sp>
            <p:sp>
              <p:nvSpPr>
                <p:cNvPr id="78" name="Arrow: Right 77">
                  <a:extLst>
                    <a:ext uri="{FF2B5EF4-FFF2-40B4-BE49-F238E27FC236}">
                      <a16:creationId xmlns:a16="http://schemas.microsoft.com/office/drawing/2014/main" id="{5CED02B7-2570-3591-A809-450168C8245C}"/>
                    </a:ext>
                  </a:extLst>
                </p:cNvPr>
                <p:cNvSpPr/>
                <p:nvPr/>
              </p:nvSpPr>
              <p:spPr>
                <a:xfrm>
                  <a:off x="9882763" y="2413972"/>
                  <a:ext cx="613412" cy="505408"/>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endParaRPr>
                </a:p>
              </p:txBody>
            </p:sp>
          </p:grpSp>
        </p:grpSp>
        <p:grpSp>
          <p:nvGrpSpPr>
            <p:cNvPr id="71" name="Group 70">
              <a:extLst>
                <a:ext uri="{FF2B5EF4-FFF2-40B4-BE49-F238E27FC236}">
                  <a16:creationId xmlns:a16="http://schemas.microsoft.com/office/drawing/2014/main" id="{68280342-4564-EA39-2380-336E4E089FBB}"/>
                </a:ext>
              </a:extLst>
            </p:cNvPr>
            <p:cNvGrpSpPr/>
            <p:nvPr/>
          </p:nvGrpSpPr>
          <p:grpSpPr>
            <a:xfrm>
              <a:off x="9873743" y="810127"/>
              <a:ext cx="1445769" cy="1497471"/>
              <a:chOff x="10440872" y="1832051"/>
              <a:chExt cx="1445769" cy="1497471"/>
            </a:xfrm>
          </p:grpSpPr>
          <p:sp>
            <p:nvSpPr>
              <p:cNvPr id="72" name="Rectangle 71">
                <a:extLst>
                  <a:ext uri="{FF2B5EF4-FFF2-40B4-BE49-F238E27FC236}">
                    <a16:creationId xmlns:a16="http://schemas.microsoft.com/office/drawing/2014/main" id="{DB72B006-C98A-8C5D-AC14-62289F2552F8}"/>
                  </a:ext>
                </a:extLst>
              </p:cNvPr>
              <p:cNvSpPr/>
              <p:nvPr/>
            </p:nvSpPr>
            <p:spPr>
              <a:xfrm>
                <a:off x="11049430" y="1961334"/>
                <a:ext cx="837211" cy="1331193"/>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dirty="0">
                  <a:ln w="3175">
                    <a:solidFill>
                      <a:schemeClr val="tx1"/>
                    </a:solidFill>
                  </a:ln>
                  <a:solidFill>
                    <a:schemeClr val="bg1"/>
                  </a:solidFill>
                  <a:latin typeface="Segoe UI" panose="020B0502040204020203" pitchFamily="34" charset="0"/>
                  <a:cs typeface="Segoe UI" panose="020B0502040204020203" pitchFamily="34" charset="0"/>
                </a:endParaRPr>
              </a:p>
            </p:txBody>
          </p:sp>
          <p:sp>
            <p:nvSpPr>
              <p:cNvPr id="73" name="Arrow: Right 72">
                <a:extLst>
                  <a:ext uri="{FF2B5EF4-FFF2-40B4-BE49-F238E27FC236}">
                    <a16:creationId xmlns:a16="http://schemas.microsoft.com/office/drawing/2014/main" id="{C527EC0D-47E2-9829-28FF-FE53765833D3}"/>
                  </a:ext>
                </a:extLst>
              </p:cNvPr>
              <p:cNvSpPr/>
              <p:nvPr/>
            </p:nvSpPr>
            <p:spPr>
              <a:xfrm>
                <a:off x="10873814" y="2417421"/>
                <a:ext cx="613412" cy="505408"/>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endParaRPr>
              </a:p>
            </p:txBody>
          </p:sp>
          <p:sp>
            <p:nvSpPr>
              <p:cNvPr id="74" name="TextBox 73">
                <a:extLst>
                  <a:ext uri="{FF2B5EF4-FFF2-40B4-BE49-F238E27FC236}">
                    <a16:creationId xmlns:a16="http://schemas.microsoft.com/office/drawing/2014/main" id="{6D103F0D-BEB7-9B4C-1E6D-DFF6BFEB0547}"/>
                  </a:ext>
                </a:extLst>
              </p:cNvPr>
              <p:cNvSpPr txBox="1"/>
              <p:nvPr/>
            </p:nvSpPr>
            <p:spPr>
              <a:xfrm rot="16200000">
                <a:off x="9953035" y="2319888"/>
                <a:ext cx="1497471" cy="521797"/>
              </a:xfrm>
              <a:prstGeom prst="rect">
                <a:avLst/>
              </a:prstGeom>
              <a:noFill/>
            </p:spPr>
            <p:txBody>
              <a:bodyPr wrap="square" rtlCol="0">
                <a:spAutoFit/>
              </a:bodyPr>
              <a:lstStyle/>
              <a:p>
                <a:pPr algn="ctr"/>
                <a:r>
                  <a:rPr lang="en-US" sz="900" b="1" dirty="0">
                    <a:latin typeface="Segoe UI" panose="020B0502040204020203" pitchFamily="34" charset="0"/>
                    <a:cs typeface="Segoe UI" panose="020B0502040204020203" pitchFamily="34" charset="0"/>
                  </a:rPr>
                  <a:t>schedule</a:t>
                </a:r>
              </a:p>
            </p:txBody>
          </p:sp>
        </p:grpSp>
      </p:grpSp>
      <p:grpSp>
        <p:nvGrpSpPr>
          <p:cNvPr id="93" name="Group 92">
            <a:extLst>
              <a:ext uri="{FF2B5EF4-FFF2-40B4-BE49-F238E27FC236}">
                <a16:creationId xmlns:a16="http://schemas.microsoft.com/office/drawing/2014/main" id="{44942788-45A7-8BBD-0895-59D34F5D8E1D}"/>
              </a:ext>
            </a:extLst>
          </p:cNvPr>
          <p:cNvGrpSpPr>
            <a:grpSpLocks noChangeAspect="1"/>
          </p:cNvGrpSpPr>
          <p:nvPr/>
        </p:nvGrpSpPr>
        <p:grpSpPr>
          <a:xfrm>
            <a:off x="9929046" y="2659229"/>
            <a:ext cx="2001120" cy="2189662"/>
            <a:chOff x="6766082" y="821516"/>
            <a:chExt cx="4523546" cy="4949735"/>
          </a:xfrm>
        </p:grpSpPr>
        <p:grpSp>
          <p:nvGrpSpPr>
            <p:cNvPr id="94" name="Group 93">
              <a:extLst>
                <a:ext uri="{FF2B5EF4-FFF2-40B4-BE49-F238E27FC236}">
                  <a16:creationId xmlns:a16="http://schemas.microsoft.com/office/drawing/2014/main" id="{D722E03B-DE57-23E8-6BCF-026810A347F3}"/>
                </a:ext>
              </a:extLst>
            </p:cNvPr>
            <p:cNvGrpSpPr/>
            <p:nvPr/>
          </p:nvGrpSpPr>
          <p:grpSpPr>
            <a:xfrm>
              <a:off x="6816153" y="2400783"/>
              <a:ext cx="4473475" cy="3370468"/>
              <a:chOff x="7383282" y="3422707"/>
              <a:chExt cx="4473475" cy="3370468"/>
            </a:xfrm>
          </p:grpSpPr>
          <p:cxnSp>
            <p:nvCxnSpPr>
              <p:cNvPr id="110" name="Straight Connector 109">
                <a:extLst>
                  <a:ext uri="{FF2B5EF4-FFF2-40B4-BE49-F238E27FC236}">
                    <a16:creationId xmlns:a16="http://schemas.microsoft.com/office/drawing/2014/main" id="{0DC1AA15-963C-F756-0649-827E6E631963}"/>
                  </a:ext>
                </a:extLst>
              </p:cNvPr>
              <p:cNvCxnSpPr>
                <a:cxnSpLocks/>
              </p:cNvCxnSpPr>
              <p:nvPr/>
            </p:nvCxnSpPr>
            <p:spPr>
              <a:xfrm flipH="1" flipV="1">
                <a:off x="7383282" y="3422707"/>
                <a:ext cx="78541" cy="3316926"/>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56965626-A6EB-7F10-80C5-9398DF1A03E2}"/>
                  </a:ext>
                </a:extLst>
              </p:cNvPr>
              <p:cNvCxnSpPr>
                <a:cxnSpLocks/>
              </p:cNvCxnSpPr>
              <p:nvPr/>
            </p:nvCxnSpPr>
            <p:spPr>
              <a:xfrm flipV="1">
                <a:off x="8413693" y="3438130"/>
                <a:ext cx="3443064" cy="3355045"/>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sp>
          <p:nvSpPr>
            <p:cNvPr id="95" name="Rectangle 94">
              <a:extLst>
                <a:ext uri="{FF2B5EF4-FFF2-40B4-BE49-F238E27FC236}">
                  <a16:creationId xmlns:a16="http://schemas.microsoft.com/office/drawing/2014/main" id="{80D84B8E-B51D-5B78-1ED6-CEC68D4FC523}"/>
                </a:ext>
              </a:extLst>
            </p:cNvPr>
            <p:cNvSpPr/>
            <p:nvPr/>
          </p:nvSpPr>
          <p:spPr>
            <a:xfrm>
              <a:off x="7851631" y="946123"/>
              <a:ext cx="584749" cy="1325685"/>
            </a:xfrm>
            <a:prstGeom prst="rect">
              <a:avLst/>
            </a:prstGeom>
            <a:solidFill>
              <a:srgbClr val="99FF66"/>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dirty="0">
                <a:ln w="3175">
                  <a:solidFill>
                    <a:schemeClr val="tx1"/>
                  </a:solidFill>
                </a:ln>
                <a:solidFill>
                  <a:schemeClr val="bg1"/>
                </a:solidFill>
                <a:latin typeface="Segoe UI" panose="020B0502040204020203" pitchFamily="34" charset="0"/>
                <a:cs typeface="Segoe UI" panose="020B0502040204020203" pitchFamily="34" charset="0"/>
              </a:endParaRPr>
            </a:p>
          </p:txBody>
        </p:sp>
        <p:grpSp>
          <p:nvGrpSpPr>
            <p:cNvPr id="96" name="Group 95">
              <a:extLst>
                <a:ext uri="{FF2B5EF4-FFF2-40B4-BE49-F238E27FC236}">
                  <a16:creationId xmlns:a16="http://schemas.microsoft.com/office/drawing/2014/main" id="{5D2B802E-9233-F7A5-CC98-584C6939E39D}"/>
                </a:ext>
              </a:extLst>
            </p:cNvPr>
            <p:cNvGrpSpPr/>
            <p:nvPr/>
          </p:nvGrpSpPr>
          <p:grpSpPr>
            <a:xfrm>
              <a:off x="6766082" y="929665"/>
              <a:ext cx="1581228" cy="1411942"/>
              <a:chOff x="7333211" y="1951589"/>
              <a:chExt cx="1581228" cy="1411942"/>
            </a:xfrm>
          </p:grpSpPr>
          <p:sp>
            <p:nvSpPr>
              <p:cNvPr id="107" name="Rectangle 106">
                <a:extLst>
                  <a:ext uri="{FF2B5EF4-FFF2-40B4-BE49-F238E27FC236}">
                    <a16:creationId xmlns:a16="http://schemas.microsoft.com/office/drawing/2014/main" id="{677E408D-0D37-E2A9-0A99-505C4B00A1CA}"/>
                  </a:ext>
                </a:extLst>
              </p:cNvPr>
              <p:cNvSpPr/>
              <p:nvPr/>
            </p:nvSpPr>
            <p:spPr>
              <a:xfrm>
                <a:off x="7333211" y="1979436"/>
                <a:ext cx="981734" cy="1325681"/>
              </a:xfrm>
              <a:prstGeom prst="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endParaRPr lang="en-US" sz="1400" b="1" dirty="0">
                  <a:ln w="3175">
                    <a:solidFill>
                      <a:schemeClr val="tx1"/>
                    </a:solidFill>
                  </a:ln>
                  <a:solidFill>
                    <a:schemeClr val="bg1"/>
                  </a:solidFill>
                  <a:latin typeface="Segoe UI" panose="020B0502040204020203" pitchFamily="34" charset="0"/>
                  <a:cs typeface="Segoe UI" panose="020B0502040204020203" pitchFamily="34" charset="0"/>
                </a:endParaRPr>
              </a:p>
            </p:txBody>
          </p:sp>
          <p:sp>
            <p:nvSpPr>
              <p:cNvPr id="108" name="Arrow: Right 107">
                <a:extLst>
                  <a:ext uri="{FF2B5EF4-FFF2-40B4-BE49-F238E27FC236}">
                    <a16:creationId xmlns:a16="http://schemas.microsoft.com/office/drawing/2014/main" id="{0AF04526-0C41-60EE-E272-D3572D688D20}"/>
                  </a:ext>
                </a:extLst>
              </p:cNvPr>
              <p:cNvSpPr/>
              <p:nvPr/>
            </p:nvSpPr>
            <p:spPr>
              <a:xfrm>
                <a:off x="7800282" y="2393334"/>
                <a:ext cx="613412" cy="505408"/>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endParaRPr>
              </a:p>
            </p:txBody>
          </p:sp>
          <p:sp>
            <p:nvSpPr>
              <p:cNvPr id="109" name="TextBox 108">
                <a:extLst>
                  <a:ext uri="{FF2B5EF4-FFF2-40B4-BE49-F238E27FC236}">
                    <a16:creationId xmlns:a16="http://schemas.microsoft.com/office/drawing/2014/main" id="{289C30E6-F110-7EE8-FA4F-F8079DCDF30F}"/>
                  </a:ext>
                </a:extLst>
              </p:cNvPr>
              <p:cNvSpPr txBox="1"/>
              <p:nvPr/>
            </p:nvSpPr>
            <p:spPr>
              <a:xfrm rot="16200000">
                <a:off x="7947570" y="2396662"/>
                <a:ext cx="1411942" cy="521796"/>
              </a:xfrm>
              <a:prstGeom prst="rect">
                <a:avLst/>
              </a:prstGeom>
              <a:noFill/>
            </p:spPr>
            <p:txBody>
              <a:bodyPr wrap="square" rtlCol="0">
                <a:spAutoFit/>
              </a:bodyPr>
              <a:lstStyle/>
              <a:p>
                <a:pPr algn="ctr"/>
                <a:r>
                  <a:rPr lang="en-US" sz="900" b="1" dirty="0" err="1">
                    <a:latin typeface="Segoe UI" panose="020B0502040204020203" pitchFamily="34" charset="0"/>
                    <a:cs typeface="Segoe UI" panose="020B0502040204020203" pitchFamily="34" charset="0"/>
                  </a:rPr>
                  <a:t>syscall</a:t>
                </a:r>
                <a:endParaRPr lang="en-US" sz="900" b="1" dirty="0">
                  <a:latin typeface="Segoe UI" panose="020B0502040204020203" pitchFamily="34" charset="0"/>
                  <a:cs typeface="Segoe UI" panose="020B0502040204020203" pitchFamily="34" charset="0"/>
                </a:endParaRPr>
              </a:p>
            </p:txBody>
          </p:sp>
        </p:grpSp>
        <p:grpSp>
          <p:nvGrpSpPr>
            <p:cNvPr id="97" name="Group 96">
              <a:extLst>
                <a:ext uri="{FF2B5EF4-FFF2-40B4-BE49-F238E27FC236}">
                  <a16:creationId xmlns:a16="http://schemas.microsoft.com/office/drawing/2014/main" id="{5329CA70-A971-560F-2463-A5335D5466E6}"/>
                </a:ext>
              </a:extLst>
            </p:cNvPr>
            <p:cNvGrpSpPr/>
            <p:nvPr/>
          </p:nvGrpSpPr>
          <p:grpSpPr>
            <a:xfrm>
              <a:off x="6768651" y="821516"/>
              <a:ext cx="2973740" cy="1589757"/>
              <a:chOff x="7335780" y="1843440"/>
              <a:chExt cx="2973740" cy="1589757"/>
            </a:xfrm>
          </p:grpSpPr>
          <p:sp>
            <p:nvSpPr>
              <p:cNvPr id="104" name="Rectangle 103">
                <a:extLst>
                  <a:ext uri="{FF2B5EF4-FFF2-40B4-BE49-F238E27FC236}">
                    <a16:creationId xmlns:a16="http://schemas.microsoft.com/office/drawing/2014/main" id="{D763B93A-EBC4-7950-3037-4D1B68EF658F}"/>
                  </a:ext>
                </a:extLst>
              </p:cNvPr>
              <p:cNvSpPr/>
              <p:nvPr/>
            </p:nvSpPr>
            <p:spPr>
              <a:xfrm>
                <a:off x="9110904" y="1965152"/>
                <a:ext cx="1198616" cy="1332571"/>
              </a:xfrm>
              <a:prstGeom prst="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dirty="0">
                  <a:ln w="3175">
                    <a:solidFill>
                      <a:schemeClr val="tx1"/>
                    </a:solidFill>
                  </a:ln>
                  <a:solidFill>
                    <a:schemeClr val="bg1"/>
                  </a:solidFill>
                  <a:latin typeface="Segoe UI" panose="020B0502040204020203" pitchFamily="34" charset="0"/>
                  <a:cs typeface="Segoe UI" panose="020B0502040204020203" pitchFamily="34" charset="0"/>
                </a:endParaRPr>
              </a:p>
            </p:txBody>
          </p:sp>
          <p:sp>
            <p:nvSpPr>
              <p:cNvPr id="105" name="Arrow: Right 104">
                <a:extLst>
                  <a:ext uri="{FF2B5EF4-FFF2-40B4-BE49-F238E27FC236}">
                    <a16:creationId xmlns:a16="http://schemas.microsoft.com/office/drawing/2014/main" id="{6CA52526-A594-C909-4784-DB9F55660AB4}"/>
                  </a:ext>
                </a:extLst>
              </p:cNvPr>
              <p:cNvSpPr/>
              <p:nvPr/>
            </p:nvSpPr>
            <p:spPr>
              <a:xfrm>
                <a:off x="8804194" y="2413973"/>
                <a:ext cx="676950" cy="505408"/>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endParaRPr>
              </a:p>
            </p:txBody>
          </p:sp>
          <p:sp>
            <p:nvSpPr>
              <p:cNvPr id="106" name="TextBox 105">
                <a:extLst>
                  <a:ext uri="{FF2B5EF4-FFF2-40B4-BE49-F238E27FC236}">
                    <a16:creationId xmlns:a16="http://schemas.microsoft.com/office/drawing/2014/main" id="{493FE7C8-6F95-29CB-5AA6-07A9DBFFCBD2}"/>
                  </a:ext>
                </a:extLst>
              </p:cNvPr>
              <p:cNvSpPr txBox="1"/>
              <p:nvPr/>
            </p:nvSpPr>
            <p:spPr>
              <a:xfrm rot="16200000">
                <a:off x="6801800" y="2377420"/>
                <a:ext cx="1589757" cy="521797"/>
              </a:xfrm>
              <a:prstGeom prst="rect">
                <a:avLst/>
              </a:prstGeom>
              <a:noFill/>
            </p:spPr>
            <p:txBody>
              <a:bodyPr wrap="square" rtlCol="0">
                <a:spAutoFit/>
              </a:bodyPr>
              <a:lstStyle/>
              <a:p>
                <a:pPr algn="ctr"/>
                <a:r>
                  <a:rPr lang="en-US" sz="900" b="1" dirty="0">
                    <a:latin typeface="Segoe UI" panose="020B0502040204020203" pitchFamily="34" charset="0"/>
                    <a:cs typeface="Segoe UI" panose="020B0502040204020203" pitchFamily="34" charset="0"/>
                  </a:rPr>
                  <a:t>schedule</a:t>
                </a:r>
              </a:p>
            </p:txBody>
          </p:sp>
        </p:grpSp>
        <p:grpSp>
          <p:nvGrpSpPr>
            <p:cNvPr id="98" name="Group 97">
              <a:extLst>
                <a:ext uri="{FF2B5EF4-FFF2-40B4-BE49-F238E27FC236}">
                  <a16:creationId xmlns:a16="http://schemas.microsoft.com/office/drawing/2014/main" id="{72BBA02F-E415-F3DA-F68C-1A63F9BE2337}"/>
                </a:ext>
              </a:extLst>
            </p:cNvPr>
            <p:cNvGrpSpPr/>
            <p:nvPr/>
          </p:nvGrpSpPr>
          <p:grpSpPr>
            <a:xfrm>
              <a:off x="8837419" y="823185"/>
              <a:ext cx="2428175" cy="1593022"/>
              <a:chOff x="9404548" y="1845109"/>
              <a:chExt cx="2428175" cy="1593022"/>
            </a:xfrm>
          </p:grpSpPr>
          <p:sp>
            <p:nvSpPr>
              <p:cNvPr id="100" name="Rectangle 99">
                <a:extLst>
                  <a:ext uri="{FF2B5EF4-FFF2-40B4-BE49-F238E27FC236}">
                    <a16:creationId xmlns:a16="http://schemas.microsoft.com/office/drawing/2014/main" id="{2189A0A9-5010-D1CB-FA06-E0957832767C}"/>
                  </a:ext>
                </a:extLst>
              </p:cNvPr>
              <p:cNvSpPr/>
              <p:nvPr/>
            </p:nvSpPr>
            <p:spPr>
              <a:xfrm>
                <a:off x="10426815" y="1963116"/>
                <a:ext cx="1405908" cy="1331816"/>
              </a:xfrm>
              <a:prstGeom prst="rect">
                <a:avLst/>
              </a:prstGeom>
              <a:solidFill>
                <a:schemeClr val="accent2">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endParaRPr lang="en-US" sz="1400" b="1" dirty="0">
                  <a:ln w="3175">
                    <a:solidFill>
                      <a:schemeClr val="tx1"/>
                    </a:solidFill>
                  </a:ln>
                  <a:solidFill>
                    <a:schemeClr val="bg1"/>
                  </a:solidFill>
                  <a:latin typeface="Segoe UI" panose="020B0502040204020203" pitchFamily="34" charset="0"/>
                  <a:cs typeface="Segoe UI" panose="020B0502040204020203" pitchFamily="34" charset="0"/>
                </a:endParaRPr>
              </a:p>
            </p:txBody>
          </p:sp>
          <p:grpSp>
            <p:nvGrpSpPr>
              <p:cNvPr id="101" name="Group 100">
                <a:extLst>
                  <a:ext uri="{FF2B5EF4-FFF2-40B4-BE49-F238E27FC236}">
                    <a16:creationId xmlns:a16="http://schemas.microsoft.com/office/drawing/2014/main" id="{E8E20A76-1B64-79A2-6A44-4DA658E778BD}"/>
                  </a:ext>
                </a:extLst>
              </p:cNvPr>
              <p:cNvGrpSpPr/>
              <p:nvPr/>
            </p:nvGrpSpPr>
            <p:grpSpPr>
              <a:xfrm>
                <a:off x="9404548" y="1845109"/>
                <a:ext cx="1513188" cy="1593022"/>
                <a:chOff x="9404548" y="1845109"/>
                <a:chExt cx="1513188" cy="1593022"/>
              </a:xfrm>
            </p:grpSpPr>
            <p:sp>
              <p:nvSpPr>
                <p:cNvPr id="102" name="TextBox 101">
                  <a:extLst>
                    <a:ext uri="{FF2B5EF4-FFF2-40B4-BE49-F238E27FC236}">
                      <a16:creationId xmlns:a16="http://schemas.microsoft.com/office/drawing/2014/main" id="{B1E6A0DD-93A1-1BCC-383A-D56F71B26DCC}"/>
                    </a:ext>
                  </a:extLst>
                </p:cNvPr>
                <p:cNvSpPr txBox="1"/>
                <p:nvPr/>
              </p:nvSpPr>
              <p:spPr>
                <a:xfrm rot="16200000">
                  <a:off x="8842846" y="2406811"/>
                  <a:ext cx="1593022" cy="469618"/>
                </a:xfrm>
                <a:prstGeom prst="rect">
                  <a:avLst/>
                </a:prstGeom>
                <a:noFill/>
              </p:spPr>
              <p:txBody>
                <a:bodyPr wrap="square" rtlCol="0">
                  <a:spAutoFit/>
                </a:bodyPr>
                <a:lstStyle/>
                <a:p>
                  <a:pPr algn="ctr">
                    <a:lnSpc>
                      <a:spcPts val="900"/>
                    </a:lnSpc>
                  </a:pPr>
                  <a:r>
                    <a:rPr lang="en-US" sz="900" b="1" dirty="0">
                      <a:latin typeface="Segoe UI" panose="020B0502040204020203" pitchFamily="34" charset="0"/>
                      <a:cs typeface="Segoe UI" panose="020B0502040204020203" pitchFamily="34" charset="0"/>
                    </a:rPr>
                    <a:t>schedule</a:t>
                  </a:r>
                </a:p>
              </p:txBody>
            </p:sp>
            <p:sp>
              <p:nvSpPr>
                <p:cNvPr id="103" name="Arrow: Right 102">
                  <a:extLst>
                    <a:ext uri="{FF2B5EF4-FFF2-40B4-BE49-F238E27FC236}">
                      <a16:creationId xmlns:a16="http://schemas.microsoft.com/office/drawing/2014/main" id="{10559956-50E0-0E4D-0CB1-A75B5FCB438D}"/>
                    </a:ext>
                  </a:extLst>
                </p:cNvPr>
                <p:cNvSpPr/>
                <p:nvPr/>
              </p:nvSpPr>
              <p:spPr>
                <a:xfrm>
                  <a:off x="9882762" y="2413971"/>
                  <a:ext cx="1034974" cy="505408"/>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endParaRPr>
                </a:p>
              </p:txBody>
            </p:sp>
          </p:grpSp>
        </p:grpSp>
      </p:grpSp>
      <p:grpSp>
        <p:nvGrpSpPr>
          <p:cNvPr id="139" name="Group 138">
            <a:extLst>
              <a:ext uri="{FF2B5EF4-FFF2-40B4-BE49-F238E27FC236}">
                <a16:creationId xmlns:a16="http://schemas.microsoft.com/office/drawing/2014/main" id="{B4260535-DF43-74CB-CCF5-4420A5221C3E}"/>
              </a:ext>
            </a:extLst>
          </p:cNvPr>
          <p:cNvGrpSpPr/>
          <p:nvPr/>
        </p:nvGrpSpPr>
        <p:grpSpPr>
          <a:xfrm>
            <a:off x="10070116" y="3640185"/>
            <a:ext cx="1996728" cy="1213227"/>
            <a:chOff x="7392102" y="2949408"/>
            <a:chExt cx="1996728" cy="1213227"/>
          </a:xfrm>
        </p:grpSpPr>
        <p:sp>
          <p:nvSpPr>
            <p:cNvPr id="140" name="Rectangle 139">
              <a:extLst>
                <a:ext uri="{FF2B5EF4-FFF2-40B4-BE49-F238E27FC236}">
                  <a16:creationId xmlns:a16="http://schemas.microsoft.com/office/drawing/2014/main" id="{3BD23E6D-D95A-9B7E-7CD5-4380C1506D97}"/>
                </a:ext>
              </a:extLst>
            </p:cNvPr>
            <p:cNvSpPr/>
            <p:nvPr/>
          </p:nvSpPr>
          <p:spPr>
            <a:xfrm>
              <a:off x="8635917" y="3009571"/>
              <a:ext cx="313328" cy="586456"/>
            </a:xfrm>
            <a:prstGeom prst="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dirty="0">
                <a:ln w="3175">
                  <a:solidFill>
                    <a:schemeClr val="tx1"/>
                  </a:solidFill>
                </a:ln>
                <a:solidFill>
                  <a:schemeClr val="bg1"/>
                </a:solidFill>
                <a:latin typeface="Segoe UI" panose="020B0502040204020203" pitchFamily="34" charset="0"/>
                <a:cs typeface="Segoe UI" panose="020B0502040204020203" pitchFamily="34" charset="0"/>
              </a:endParaRPr>
            </a:p>
          </p:txBody>
        </p:sp>
        <p:grpSp>
          <p:nvGrpSpPr>
            <p:cNvPr id="141" name="Group 140">
              <a:extLst>
                <a:ext uri="{FF2B5EF4-FFF2-40B4-BE49-F238E27FC236}">
                  <a16:creationId xmlns:a16="http://schemas.microsoft.com/office/drawing/2014/main" id="{A324541E-B3ED-F291-8A6D-46E9FE165F54}"/>
                </a:ext>
              </a:extLst>
            </p:cNvPr>
            <p:cNvGrpSpPr>
              <a:grpSpLocks noChangeAspect="1"/>
            </p:cNvGrpSpPr>
            <p:nvPr/>
          </p:nvGrpSpPr>
          <p:grpSpPr>
            <a:xfrm>
              <a:off x="7392102" y="2949408"/>
              <a:ext cx="1996728" cy="1213227"/>
              <a:chOff x="6746319" y="810126"/>
              <a:chExt cx="4513612" cy="2742503"/>
            </a:xfrm>
          </p:grpSpPr>
          <p:grpSp>
            <p:nvGrpSpPr>
              <p:cNvPr id="143" name="Group 142">
                <a:extLst>
                  <a:ext uri="{FF2B5EF4-FFF2-40B4-BE49-F238E27FC236}">
                    <a16:creationId xmlns:a16="http://schemas.microsoft.com/office/drawing/2014/main" id="{7C3045F3-679E-3174-5C69-6A812719E51D}"/>
                  </a:ext>
                </a:extLst>
              </p:cNvPr>
              <p:cNvGrpSpPr/>
              <p:nvPr/>
            </p:nvGrpSpPr>
            <p:grpSpPr>
              <a:xfrm>
                <a:off x="6816153" y="2400783"/>
                <a:ext cx="4443778" cy="1151846"/>
                <a:chOff x="7383282" y="3422707"/>
                <a:chExt cx="4443778" cy="1151846"/>
              </a:xfrm>
            </p:grpSpPr>
            <p:cxnSp>
              <p:nvCxnSpPr>
                <p:cNvPr id="159" name="Straight Connector 158">
                  <a:extLst>
                    <a:ext uri="{FF2B5EF4-FFF2-40B4-BE49-F238E27FC236}">
                      <a16:creationId xmlns:a16="http://schemas.microsoft.com/office/drawing/2014/main" id="{05E5FD8C-2811-3D5D-2C61-D8B55C18D214}"/>
                    </a:ext>
                  </a:extLst>
                </p:cNvPr>
                <p:cNvCxnSpPr>
                  <a:cxnSpLocks/>
                </p:cNvCxnSpPr>
                <p:nvPr/>
              </p:nvCxnSpPr>
              <p:spPr>
                <a:xfrm flipH="1" flipV="1">
                  <a:off x="7383282" y="3422707"/>
                  <a:ext cx="1759206" cy="1090521"/>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E5322A52-C447-36FF-D10B-C738751534BE}"/>
                    </a:ext>
                  </a:extLst>
                </p:cNvPr>
                <p:cNvCxnSpPr>
                  <a:cxnSpLocks/>
                </p:cNvCxnSpPr>
                <p:nvPr/>
              </p:nvCxnSpPr>
              <p:spPr>
                <a:xfrm flipV="1">
                  <a:off x="10145980" y="3432863"/>
                  <a:ext cx="1681080" cy="114169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sp>
            <p:nvSpPr>
              <p:cNvPr id="144" name="Rectangle 143">
                <a:extLst>
                  <a:ext uri="{FF2B5EF4-FFF2-40B4-BE49-F238E27FC236}">
                    <a16:creationId xmlns:a16="http://schemas.microsoft.com/office/drawing/2014/main" id="{668920ED-0D29-DB82-7B7F-0F553DFE2531}"/>
                  </a:ext>
                </a:extLst>
              </p:cNvPr>
              <p:cNvSpPr/>
              <p:nvPr/>
            </p:nvSpPr>
            <p:spPr>
              <a:xfrm>
                <a:off x="6772436" y="946123"/>
                <a:ext cx="584749" cy="1325685"/>
              </a:xfrm>
              <a:prstGeom prst="rect">
                <a:avLst/>
              </a:prstGeom>
              <a:solidFill>
                <a:schemeClr val="accent4">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dirty="0">
                  <a:ln w="3175">
                    <a:solidFill>
                      <a:schemeClr val="tx1"/>
                    </a:solidFill>
                  </a:ln>
                  <a:solidFill>
                    <a:schemeClr val="bg1"/>
                  </a:solidFill>
                  <a:latin typeface="Segoe UI" panose="020B0502040204020203" pitchFamily="34" charset="0"/>
                  <a:cs typeface="Segoe UI" panose="020B0502040204020203" pitchFamily="34" charset="0"/>
                </a:endParaRPr>
              </a:p>
            </p:txBody>
          </p:sp>
          <p:grpSp>
            <p:nvGrpSpPr>
              <p:cNvPr id="145" name="Group 144">
                <a:extLst>
                  <a:ext uri="{FF2B5EF4-FFF2-40B4-BE49-F238E27FC236}">
                    <a16:creationId xmlns:a16="http://schemas.microsoft.com/office/drawing/2014/main" id="{596A9397-9DF3-39EC-FEE1-CC58957F1CF1}"/>
                  </a:ext>
                </a:extLst>
              </p:cNvPr>
              <p:cNvGrpSpPr/>
              <p:nvPr/>
            </p:nvGrpSpPr>
            <p:grpSpPr>
              <a:xfrm>
                <a:off x="6746319" y="929630"/>
                <a:ext cx="1697757" cy="1411942"/>
                <a:chOff x="7313448" y="1951554"/>
                <a:chExt cx="1697757" cy="1411942"/>
              </a:xfrm>
            </p:grpSpPr>
            <p:sp>
              <p:nvSpPr>
                <p:cNvPr id="156" name="Rectangle 155">
                  <a:extLst>
                    <a:ext uri="{FF2B5EF4-FFF2-40B4-BE49-F238E27FC236}">
                      <a16:creationId xmlns:a16="http://schemas.microsoft.com/office/drawing/2014/main" id="{BFD51661-AEE5-833B-B808-1ECF6F883039}"/>
                    </a:ext>
                  </a:extLst>
                </p:cNvPr>
                <p:cNvSpPr/>
                <p:nvPr/>
              </p:nvSpPr>
              <p:spPr>
                <a:xfrm>
                  <a:off x="8034027" y="1968046"/>
                  <a:ext cx="977178" cy="1325681"/>
                </a:xfrm>
                <a:prstGeom prst="rect">
                  <a:avLst/>
                </a:prstGeom>
                <a:solidFill>
                  <a:schemeClr val="bg1">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endParaRPr lang="en-US" sz="1400" b="1" dirty="0">
                    <a:ln w="3175">
                      <a:solidFill>
                        <a:schemeClr val="tx1"/>
                      </a:solidFill>
                    </a:ln>
                    <a:solidFill>
                      <a:schemeClr val="bg1"/>
                    </a:solidFill>
                    <a:latin typeface="Segoe UI" panose="020B0502040204020203" pitchFamily="34" charset="0"/>
                    <a:cs typeface="Segoe UI" panose="020B0502040204020203" pitchFamily="34" charset="0"/>
                  </a:endParaRPr>
                </a:p>
              </p:txBody>
            </p:sp>
            <p:sp>
              <p:nvSpPr>
                <p:cNvPr id="157" name="Arrow: Right 156">
                  <a:extLst>
                    <a:ext uri="{FF2B5EF4-FFF2-40B4-BE49-F238E27FC236}">
                      <a16:creationId xmlns:a16="http://schemas.microsoft.com/office/drawing/2014/main" id="{34D7F3CB-46C7-A036-18D0-C01AE565CB9B}"/>
                    </a:ext>
                  </a:extLst>
                </p:cNvPr>
                <p:cNvSpPr/>
                <p:nvPr/>
              </p:nvSpPr>
              <p:spPr>
                <a:xfrm>
                  <a:off x="7747413" y="2393332"/>
                  <a:ext cx="624193" cy="505407"/>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endParaRPr>
                </a:p>
              </p:txBody>
            </p:sp>
            <p:sp>
              <p:nvSpPr>
                <p:cNvPr id="158" name="TextBox 157">
                  <a:extLst>
                    <a:ext uri="{FF2B5EF4-FFF2-40B4-BE49-F238E27FC236}">
                      <a16:creationId xmlns:a16="http://schemas.microsoft.com/office/drawing/2014/main" id="{7F229085-34C0-A243-C495-D97D469472B6}"/>
                    </a:ext>
                  </a:extLst>
                </p:cNvPr>
                <p:cNvSpPr txBox="1"/>
                <p:nvPr/>
              </p:nvSpPr>
              <p:spPr>
                <a:xfrm rot="16200000">
                  <a:off x="6868376" y="2396626"/>
                  <a:ext cx="1411942" cy="521797"/>
                </a:xfrm>
                <a:prstGeom prst="rect">
                  <a:avLst/>
                </a:prstGeom>
                <a:noFill/>
              </p:spPr>
              <p:txBody>
                <a:bodyPr wrap="square" rtlCol="0">
                  <a:spAutoFit/>
                </a:bodyPr>
                <a:lstStyle/>
                <a:p>
                  <a:pPr algn="ctr"/>
                  <a:r>
                    <a:rPr lang="en-US" sz="900" b="1" dirty="0" err="1">
                      <a:latin typeface="Segoe UI" panose="020B0502040204020203" pitchFamily="34" charset="0"/>
                      <a:cs typeface="Segoe UI" panose="020B0502040204020203" pitchFamily="34" charset="0"/>
                    </a:rPr>
                    <a:t>syscall</a:t>
                  </a:r>
                  <a:endParaRPr lang="en-US" sz="900" b="1" dirty="0">
                    <a:latin typeface="Segoe UI" panose="020B0502040204020203" pitchFamily="34" charset="0"/>
                    <a:cs typeface="Segoe UI" panose="020B0502040204020203" pitchFamily="34" charset="0"/>
                  </a:endParaRPr>
                </a:p>
              </p:txBody>
            </p:sp>
          </p:grpSp>
          <p:grpSp>
            <p:nvGrpSpPr>
              <p:cNvPr id="146" name="Group 145">
                <a:extLst>
                  <a:ext uri="{FF2B5EF4-FFF2-40B4-BE49-F238E27FC236}">
                    <a16:creationId xmlns:a16="http://schemas.microsoft.com/office/drawing/2014/main" id="{1B306106-6D9B-6714-D2C4-152F40F5F0D4}"/>
                  </a:ext>
                </a:extLst>
              </p:cNvPr>
              <p:cNvGrpSpPr/>
              <p:nvPr/>
            </p:nvGrpSpPr>
            <p:grpSpPr>
              <a:xfrm>
                <a:off x="7637533" y="810126"/>
                <a:ext cx="1791059" cy="1589757"/>
                <a:chOff x="8204662" y="1832050"/>
                <a:chExt cx="1791059" cy="1589757"/>
              </a:xfrm>
            </p:grpSpPr>
            <p:sp>
              <p:nvSpPr>
                <p:cNvPr id="153" name="Rectangle 152">
                  <a:extLst>
                    <a:ext uri="{FF2B5EF4-FFF2-40B4-BE49-F238E27FC236}">
                      <a16:creationId xmlns:a16="http://schemas.microsoft.com/office/drawing/2014/main" id="{FC2000D5-0315-655B-6542-8C3CDA6186AF}"/>
                    </a:ext>
                  </a:extLst>
                </p:cNvPr>
                <p:cNvSpPr/>
                <p:nvPr/>
              </p:nvSpPr>
              <p:spPr>
                <a:xfrm>
                  <a:off x="9120915" y="1968046"/>
                  <a:ext cx="874806" cy="1332571"/>
                </a:xfrm>
                <a:prstGeom prst="rect">
                  <a:avLst/>
                </a:prstGeom>
                <a:solidFill>
                  <a:srgbClr val="FF66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dirty="0">
                    <a:ln w="3175">
                      <a:solidFill>
                        <a:schemeClr val="tx1"/>
                      </a:solidFill>
                    </a:ln>
                    <a:solidFill>
                      <a:schemeClr val="bg1"/>
                    </a:solidFill>
                    <a:latin typeface="Segoe UI" panose="020B0502040204020203" pitchFamily="34" charset="0"/>
                    <a:cs typeface="Segoe UI" panose="020B0502040204020203" pitchFamily="34" charset="0"/>
                  </a:endParaRPr>
                </a:p>
              </p:txBody>
            </p:sp>
            <p:sp>
              <p:nvSpPr>
                <p:cNvPr id="154" name="Arrow: Right 153">
                  <a:extLst>
                    <a:ext uri="{FF2B5EF4-FFF2-40B4-BE49-F238E27FC236}">
                      <a16:creationId xmlns:a16="http://schemas.microsoft.com/office/drawing/2014/main" id="{50106216-D909-E0ED-CEA9-E4F1118B9F31}"/>
                    </a:ext>
                  </a:extLst>
                </p:cNvPr>
                <p:cNvSpPr/>
                <p:nvPr/>
              </p:nvSpPr>
              <p:spPr>
                <a:xfrm>
                  <a:off x="8651955" y="2413971"/>
                  <a:ext cx="541031" cy="505408"/>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endParaRPr>
                </a:p>
              </p:txBody>
            </p:sp>
            <p:sp>
              <p:nvSpPr>
                <p:cNvPr id="155" name="TextBox 154">
                  <a:extLst>
                    <a:ext uri="{FF2B5EF4-FFF2-40B4-BE49-F238E27FC236}">
                      <a16:creationId xmlns:a16="http://schemas.microsoft.com/office/drawing/2014/main" id="{E33AE5B8-7D01-B154-DED9-B74B281949D5}"/>
                    </a:ext>
                  </a:extLst>
                </p:cNvPr>
                <p:cNvSpPr txBox="1"/>
                <p:nvPr/>
              </p:nvSpPr>
              <p:spPr>
                <a:xfrm rot="16200000">
                  <a:off x="7670682" y="2366030"/>
                  <a:ext cx="1589757" cy="521797"/>
                </a:xfrm>
                <a:prstGeom prst="rect">
                  <a:avLst/>
                </a:prstGeom>
                <a:noFill/>
              </p:spPr>
              <p:txBody>
                <a:bodyPr wrap="square" rtlCol="0">
                  <a:spAutoFit/>
                </a:bodyPr>
                <a:lstStyle/>
                <a:p>
                  <a:pPr algn="ctr"/>
                  <a:r>
                    <a:rPr lang="en-US" sz="900" b="1" dirty="0">
                      <a:latin typeface="Segoe UI" panose="020B0502040204020203" pitchFamily="34" charset="0"/>
                      <a:cs typeface="Segoe UI" panose="020B0502040204020203" pitchFamily="34" charset="0"/>
                    </a:rPr>
                    <a:t>schedule</a:t>
                  </a:r>
                </a:p>
              </p:txBody>
            </p:sp>
          </p:grpSp>
          <p:grpSp>
            <p:nvGrpSpPr>
              <p:cNvPr id="147" name="Group 146">
                <a:extLst>
                  <a:ext uri="{FF2B5EF4-FFF2-40B4-BE49-F238E27FC236}">
                    <a16:creationId xmlns:a16="http://schemas.microsoft.com/office/drawing/2014/main" id="{91D91B03-79F9-B241-5D97-C09449B19FBC}"/>
                  </a:ext>
                </a:extLst>
              </p:cNvPr>
              <p:cNvGrpSpPr/>
              <p:nvPr/>
            </p:nvGrpSpPr>
            <p:grpSpPr>
              <a:xfrm>
                <a:off x="8588853" y="826071"/>
                <a:ext cx="2622468" cy="1593023"/>
                <a:chOff x="9155982" y="1847995"/>
                <a:chExt cx="2622468" cy="1593023"/>
              </a:xfrm>
            </p:grpSpPr>
            <p:sp>
              <p:nvSpPr>
                <p:cNvPr id="149" name="Rectangle 148">
                  <a:extLst>
                    <a:ext uri="{FF2B5EF4-FFF2-40B4-BE49-F238E27FC236}">
                      <a16:creationId xmlns:a16="http://schemas.microsoft.com/office/drawing/2014/main" id="{AA01FC9C-38CE-0F8E-0BCF-FD3659A8FE0F}"/>
                    </a:ext>
                  </a:extLst>
                </p:cNvPr>
                <p:cNvSpPr/>
                <p:nvPr/>
              </p:nvSpPr>
              <p:spPr>
                <a:xfrm>
                  <a:off x="10960276" y="1963118"/>
                  <a:ext cx="818174" cy="1331818"/>
                </a:xfrm>
                <a:prstGeom prst="rect">
                  <a:avLst/>
                </a:prstGeom>
                <a:solidFill>
                  <a:srgbClr val="C69C6C"/>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endParaRPr lang="en-US" sz="1400" b="1" dirty="0">
                    <a:ln w="3175">
                      <a:solidFill>
                        <a:schemeClr val="tx1"/>
                      </a:solidFill>
                    </a:ln>
                    <a:solidFill>
                      <a:schemeClr val="bg1"/>
                    </a:solidFill>
                    <a:latin typeface="Segoe UI" panose="020B0502040204020203" pitchFamily="34" charset="0"/>
                    <a:cs typeface="Segoe UI" panose="020B0502040204020203" pitchFamily="34" charset="0"/>
                  </a:endParaRPr>
                </a:p>
              </p:txBody>
            </p:sp>
            <p:grpSp>
              <p:nvGrpSpPr>
                <p:cNvPr id="150" name="Group 149">
                  <a:extLst>
                    <a:ext uri="{FF2B5EF4-FFF2-40B4-BE49-F238E27FC236}">
                      <a16:creationId xmlns:a16="http://schemas.microsoft.com/office/drawing/2014/main" id="{760EBAC7-7F21-3D94-D903-8F0A5A2E2157}"/>
                    </a:ext>
                  </a:extLst>
                </p:cNvPr>
                <p:cNvGrpSpPr/>
                <p:nvPr/>
              </p:nvGrpSpPr>
              <p:grpSpPr>
                <a:xfrm>
                  <a:off x="9155982" y="1847995"/>
                  <a:ext cx="1355260" cy="1593023"/>
                  <a:chOff x="9155982" y="1847995"/>
                  <a:chExt cx="1355260" cy="1593023"/>
                </a:xfrm>
              </p:grpSpPr>
              <p:sp>
                <p:nvSpPr>
                  <p:cNvPr id="151" name="TextBox 150">
                    <a:extLst>
                      <a:ext uri="{FF2B5EF4-FFF2-40B4-BE49-F238E27FC236}">
                        <a16:creationId xmlns:a16="http://schemas.microsoft.com/office/drawing/2014/main" id="{11AE839D-E8B6-CACE-180D-A2EEF7C0284B}"/>
                      </a:ext>
                    </a:extLst>
                  </p:cNvPr>
                  <p:cNvSpPr txBox="1"/>
                  <p:nvPr/>
                </p:nvSpPr>
                <p:spPr>
                  <a:xfrm rot="16200000">
                    <a:off x="8724731" y="2279246"/>
                    <a:ext cx="1593023" cy="730522"/>
                  </a:xfrm>
                  <a:prstGeom prst="rect">
                    <a:avLst/>
                  </a:prstGeom>
                  <a:noFill/>
                </p:spPr>
                <p:txBody>
                  <a:bodyPr wrap="square" rtlCol="0">
                    <a:spAutoFit/>
                  </a:bodyPr>
                  <a:lstStyle/>
                  <a:p>
                    <a:pPr algn="ctr">
                      <a:lnSpc>
                        <a:spcPts val="900"/>
                      </a:lnSpc>
                    </a:pPr>
                    <a:r>
                      <a:rPr lang="en-US" sz="900" b="1" dirty="0">
                        <a:latin typeface="Segoe UI" panose="020B0502040204020203" pitchFamily="34" charset="0"/>
                        <a:cs typeface="Segoe UI" panose="020B0502040204020203" pitchFamily="34" charset="0"/>
                      </a:rPr>
                      <a:t>timer interrupt</a:t>
                    </a:r>
                  </a:p>
                </p:txBody>
              </p:sp>
              <p:sp>
                <p:nvSpPr>
                  <p:cNvPr id="152" name="Arrow: Right 151">
                    <a:extLst>
                      <a:ext uri="{FF2B5EF4-FFF2-40B4-BE49-F238E27FC236}">
                        <a16:creationId xmlns:a16="http://schemas.microsoft.com/office/drawing/2014/main" id="{46F83600-9DFC-ABB5-C1CE-448050F55DB3}"/>
                      </a:ext>
                    </a:extLst>
                  </p:cNvPr>
                  <p:cNvSpPr/>
                  <p:nvPr/>
                </p:nvSpPr>
                <p:spPr>
                  <a:xfrm>
                    <a:off x="9780717" y="2413973"/>
                    <a:ext cx="730525" cy="505407"/>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endParaRPr>
                  </a:p>
                </p:txBody>
              </p:sp>
            </p:grpSp>
          </p:grpSp>
          <p:sp>
            <p:nvSpPr>
              <p:cNvPr id="148" name="Arrow: Right 147">
                <a:extLst>
                  <a:ext uri="{FF2B5EF4-FFF2-40B4-BE49-F238E27FC236}">
                    <a16:creationId xmlns:a16="http://schemas.microsoft.com/office/drawing/2014/main" id="{225ED9F8-AC59-19A8-15C6-159428716636}"/>
                  </a:ext>
                </a:extLst>
              </p:cNvPr>
              <p:cNvSpPr/>
              <p:nvPr/>
            </p:nvSpPr>
            <p:spPr>
              <a:xfrm>
                <a:off x="10156911" y="1395497"/>
                <a:ext cx="624738" cy="505407"/>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endParaRPr>
              </a:p>
            </p:txBody>
          </p:sp>
        </p:grpSp>
        <p:sp>
          <p:nvSpPr>
            <p:cNvPr id="142" name="TextBox 141">
              <a:extLst>
                <a:ext uri="{FF2B5EF4-FFF2-40B4-BE49-F238E27FC236}">
                  <a16:creationId xmlns:a16="http://schemas.microsoft.com/office/drawing/2014/main" id="{1A2CA596-7B0F-09F3-7A8B-700365A3951B}"/>
                </a:ext>
              </a:extLst>
            </p:cNvPr>
            <p:cNvSpPr txBox="1"/>
            <p:nvPr/>
          </p:nvSpPr>
          <p:spPr>
            <a:xfrm rot="16200000">
              <a:off x="8502911" y="3179787"/>
              <a:ext cx="677483" cy="230832"/>
            </a:xfrm>
            <a:prstGeom prst="rect">
              <a:avLst/>
            </a:prstGeom>
            <a:noFill/>
          </p:spPr>
          <p:txBody>
            <a:bodyPr wrap="square" rtlCol="0">
              <a:spAutoFit/>
            </a:bodyPr>
            <a:lstStyle/>
            <a:p>
              <a:pPr algn="ctr"/>
              <a:r>
                <a:rPr lang="en-US" sz="900" b="1" dirty="0">
                  <a:latin typeface="Segoe UI" panose="020B0502040204020203" pitchFamily="34" charset="0"/>
                  <a:cs typeface="Segoe UI" panose="020B0502040204020203" pitchFamily="34" charset="0"/>
                </a:rPr>
                <a:t>schedule</a:t>
              </a:r>
            </a:p>
          </p:txBody>
        </p:sp>
      </p:grpSp>
      <p:sp>
        <p:nvSpPr>
          <p:cNvPr id="87" name="Content Placeholder 2">
            <a:extLst>
              <a:ext uri="{FF2B5EF4-FFF2-40B4-BE49-F238E27FC236}">
                <a16:creationId xmlns:a16="http://schemas.microsoft.com/office/drawing/2014/main" id="{1EBB79A1-DCBA-8DA8-E998-0C7F10BC2DBA}"/>
              </a:ext>
            </a:extLst>
          </p:cNvPr>
          <p:cNvSpPr>
            <a:spLocks noGrp="1"/>
          </p:cNvSpPr>
          <p:nvPr>
            <p:ph idx="1"/>
          </p:nvPr>
        </p:nvSpPr>
        <p:spPr>
          <a:xfrm>
            <a:off x="0" y="822327"/>
            <a:ext cx="6648994" cy="5918742"/>
          </a:xfrm>
        </p:spPr>
        <p:txBody>
          <a:bodyPr>
            <a:normAutofit/>
          </a:bodyPr>
          <a:lstStyle/>
          <a:p>
            <a:r>
              <a:rPr lang="en-US" b="1" i="1" dirty="0"/>
              <a:t>Multitasking:</a:t>
            </a:r>
            <a:r>
              <a:rPr lang="en-US" dirty="0"/>
              <a:t> A computer has a single CPU that is shared between all processes</a:t>
            </a:r>
          </a:p>
          <a:p>
            <a:r>
              <a:rPr lang="en-US" b="1" i="1" dirty="0"/>
              <a:t>Multiprocessing:</a:t>
            </a:r>
            <a:r>
              <a:rPr lang="en-US" dirty="0"/>
              <a:t> A computer has two or more CPUs, each of which runs processes in a multitasking fashion</a:t>
            </a:r>
          </a:p>
          <a:p>
            <a:r>
              <a:rPr lang="en-US" b="1" i="1" dirty="0"/>
              <a:t>Multithreading:</a:t>
            </a:r>
            <a:r>
              <a:rPr lang="en-US" dirty="0"/>
              <a:t> A single process can have multiple computations (called </a:t>
            </a:r>
            <a:r>
              <a:rPr lang="en-US" b="1" i="1" dirty="0"/>
              <a:t>threads</a:t>
            </a:r>
            <a:r>
              <a:rPr lang="en-US" dirty="0"/>
              <a:t>)!</a:t>
            </a:r>
          </a:p>
        </p:txBody>
      </p:sp>
    </p:spTree>
    <p:extLst>
      <p:ext uri="{BB962C8B-B14F-4D97-AF65-F5344CB8AC3E}">
        <p14:creationId xmlns:p14="http://schemas.microsoft.com/office/powerpoint/2010/main" val="1157502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FF771-F396-B0D3-A035-A12703ECCB85}"/>
              </a:ext>
            </a:extLst>
          </p:cNvPr>
          <p:cNvSpPr>
            <a:spLocks noGrp="1"/>
          </p:cNvSpPr>
          <p:nvPr>
            <p:ph type="title"/>
          </p:nvPr>
        </p:nvSpPr>
        <p:spPr>
          <a:xfrm>
            <a:off x="0" y="116932"/>
            <a:ext cx="12192000" cy="732154"/>
          </a:xfrm>
        </p:spPr>
        <p:txBody>
          <a:bodyPr>
            <a:noAutofit/>
          </a:bodyPr>
          <a:lstStyle/>
          <a:p>
            <a:r>
              <a:rPr lang="en-US" sz="3800" dirty="0"/>
              <a:t>Multitasking vs. Multiprocessing vs. Multithreading</a:t>
            </a:r>
          </a:p>
        </p:txBody>
      </p:sp>
      <p:sp>
        <p:nvSpPr>
          <p:cNvPr id="3" name="Content Placeholder 2">
            <a:extLst>
              <a:ext uri="{FF2B5EF4-FFF2-40B4-BE49-F238E27FC236}">
                <a16:creationId xmlns:a16="http://schemas.microsoft.com/office/drawing/2014/main" id="{F9996705-11EA-E00C-7B1C-DA92E9778681}"/>
              </a:ext>
            </a:extLst>
          </p:cNvPr>
          <p:cNvSpPr>
            <a:spLocks noGrp="1"/>
          </p:cNvSpPr>
          <p:nvPr>
            <p:ph idx="1"/>
          </p:nvPr>
        </p:nvSpPr>
        <p:spPr>
          <a:xfrm>
            <a:off x="0" y="822327"/>
            <a:ext cx="6648994" cy="5918742"/>
          </a:xfrm>
        </p:spPr>
        <p:txBody>
          <a:bodyPr>
            <a:normAutofit/>
          </a:bodyPr>
          <a:lstStyle/>
          <a:p>
            <a:r>
              <a:rPr lang="en-US" b="1" i="1" dirty="0"/>
              <a:t>Multitasking:</a:t>
            </a:r>
            <a:r>
              <a:rPr lang="en-US" dirty="0"/>
              <a:t> A computer has a single CPU that is shared between all processes</a:t>
            </a:r>
          </a:p>
          <a:p>
            <a:r>
              <a:rPr lang="en-US" b="1" i="1" dirty="0"/>
              <a:t>Multiprocessing:</a:t>
            </a:r>
            <a:r>
              <a:rPr lang="en-US" dirty="0"/>
              <a:t> A computer has two or more CPUs, each of which runs processes in a multitasking fashion</a:t>
            </a:r>
          </a:p>
          <a:p>
            <a:r>
              <a:rPr lang="en-US" b="1" i="1" dirty="0"/>
              <a:t>Multithreading:</a:t>
            </a:r>
            <a:r>
              <a:rPr lang="en-US" dirty="0"/>
              <a:t> A single process can have multiple computations (called </a:t>
            </a:r>
            <a:r>
              <a:rPr lang="en-US" b="1" i="1" dirty="0"/>
              <a:t>threads</a:t>
            </a:r>
            <a:r>
              <a:rPr lang="en-US" dirty="0"/>
              <a:t>)!</a:t>
            </a:r>
          </a:p>
          <a:p>
            <a:pPr lvl="1"/>
            <a:r>
              <a:rPr lang="en-US" dirty="0"/>
              <a:t>The OS associates each thread with a </a:t>
            </a:r>
            <a:r>
              <a:rPr lang="en-US" dirty="0">
                <a:latin typeface="Lucida Console" panose="020B0609040504020204" pitchFamily="49" charset="0"/>
              </a:rPr>
              <a:t>struct thread</a:t>
            </a:r>
            <a:r>
              <a:rPr lang="en-US" dirty="0"/>
              <a:t> that contains:</a:t>
            </a:r>
          </a:p>
        </p:txBody>
      </p:sp>
      <p:grpSp>
        <p:nvGrpSpPr>
          <p:cNvPr id="163" name="Group 162">
            <a:extLst>
              <a:ext uri="{FF2B5EF4-FFF2-40B4-BE49-F238E27FC236}">
                <a16:creationId xmlns:a16="http://schemas.microsoft.com/office/drawing/2014/main" id="{C8191ABB-CCA2-5863-B661-042945FFE353}"/>
              </a:ext>
            </a:extLst>
          </p:cNvPr>
          <p:cNvGrpSpPr/>
          <p:nvPr/>
        </p:nvGrpSpPr>
        <p:grpSpPr>
          <a:xfrm>
            <a:off x="6503202" y="1071849"/>
            <a:ext cx="3436943" cy="2993161"/>
            <a:chOff x="6503202" y="1071849"/>
            <a:chExt cx="3436943" cy="2993161"/>
          </a:xfrm>
        </p:grpSpPr>
        <p:grpSp>
          <p:nvGrpSpPr>
            <p:cNvPr id="63" name="Group 62">
              <a:extLst>
                <a:ext uri="{FF2B5EF4-FFF2-40B4-BE49-F238E27FC236}">
                  <a16:creationId xmlns:a16="http://schemas.microsoft.com/office/drawing/2014/main" id="{B39682A3-2FBF-ECD1-7510-4D72D3E95134}"/>
                </a:ext>
              </a:extLst>
            </p:cNvPr>
            <p:cNvGrpSpPr/>
            <p:nvPr/>
          </p:nvGrpSpPr>
          <p:grpSpPr>
            <a:xfrm>
              <a:off x="6963455" y="1696891"/>
              <a:ext cx="2517435" cy="2368119"/>
              <a:chOff x="8407237" y="2479434"/>
              <a:chExt cx="3582817" cy="4204820"/>
            </a:xfrm>
          </p:grpSpPr>
          <p:sp>
            <p:nvSpPr>
              <p:cNvPr id="64" name="Rectangle 63">
                <a:extLst>
                  <a:ext uri="{FF2B5EF4-FFF2-40B4-BE49-F238E27FC236}">
                    <a16:creationId xmlns:a16="http://schemas.microsoft.com/office/drawing/2014/main" id="{56AF73B6-0D40-B407-274B-07BAEC350C02}"/>
                  </a:ext>
                </a:extLst>
              </p:cNvPr>
              <p:cNvSpPr/>
              <p:nvPr/>
            </p:nvSpPr>
            <p:spPr>
              <a:xfrm>
                <a:off x="8407239" y="6157732"/>
                <a:ext cx="3581400" cy="526522"/>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Segoe UI" panose="020B0502040204020203" pitchFamily="34" charset="0"/>
                    <a:cs typeface="Segoe UI" panose="020B0502040204020203" pitchFamily="34" charset="0"/>
                  </a:rPr>
                  <a:t>Code</a:t>
                </a:r>
              </a:p>
            </p:txBody>
          </p:sp>
          <p:sp>
            <p:nvSpPr>
              <p:cNvPr id="87" name="Rectangle 86">
                <a:extLst>
                  <a:ext uri="{FF2B5EF4-FFF2-40B4-BE49-F238E27FC236}">
                    <a16:creationId xmlns:a16="http://schemas.microsoft.com/office/drawing/2014/main" id="{3B6D3648-3E20-ED59-4068-B8A1541DB944}"/>
                  </a:ext>
                </a:extLst>
              </p:cNvPr>
              <p:cNvSpPr/>
              <p:nvPr/>
            </p:nvSpPr>
            <p:spPr>
              <a:xfrm>
                <a:off x="8407239" y="5631210"/>
                <a:ext cx="3581400" cy="526522"/>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Segoe UI" panose="020B0502040204020203" pitchFamily="34" charset="0"/>
                    <a:cs typeface="Segoe UI" panose="020B0502040204020203" pitchFamily="34" charset="0"/>
                  </a:rPr>
                  <a:t>Static data</a:t>
                </a:r>
              </a:p>
            </p:txBody>
          </p:sp>
          <p:sp>
            <p:nvSpPr>
              <p:cNvPr id="88" name="Rectangle 87">
                <a:extLst>
                  <a:ext uri="{FF2B5EF4-FFF2-40B4-BE49-F238E27FC236}">
                    <a16:creationId xmlns:a16="http://schemas.microsoft.com/office/drawing/2014/main" id="{C59C9E58-5391-0559-4FED-22B488377B39}"/>
                  </a:ext>
                </a:extLst>
              </p:cNvPr>
              <p:cNvSpPr/>
              <p:nvPr/>
            </p:nvSpPr>
            <p:spPr>
              <a:xfrm>
                <a:off x="8407239" y="5104688"/>
                <a:ext cx="3581400" cy="526522"/>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Segoe UI" panose="020B0502040204020203" pitchFamily="34" charset="0"/>
                    <a:cs typeface="Segoe UI" panose="020B0502040204020203" pitchFamily="34" charset="0"/>
                  </a:rPr>
                  <a:t>Heap</a:t>
                </a:r>
              </a:p>
            </p:txBody>
          </p:sp>
          <p:sp>
            <p:nvSpPr>
              <p:cNvPr id="89" name="Rectangle 88">
                <a:extLst>
                  <a:ext uri="{FF2B5EF4-FFF2-40B4-BE49-F238E27FC236}">
                    <a16:creationId xmlns:a16="http://schemas.microsoft.com/office/drawing/2014/main" id="{67BD23D0-8F08-D2FF-78D7-DB7F865368C9}"/>
                  </a:ext>
                </a:extLst>
              </p:cNvPr>
              <p:cNvSpPr/>
              <p:nvPr/>
            </p:nvSpPr>
            <p:spPr>
              <a:xfrm>
                <a:off x="8407238" y="2479434"/>
                <a:ext cx="3581400" cy="610629"/>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Segoe UI" panose="020B0502040204020203" pitchFamily="34" charset="0"/>
                    <a:cs typeface="Segoe UI" panose="020B0502040204020203" pitchFamily="34" charset="0"/>
                  </a:rPr>
                  <a:t>Thread X’s stack</a:t>
                </a:r>
              </a:p>
            </p:txBody>
          </p:sp>
          <p:sp>
            <p:nvSpPr>
              <p:cNvPr id="90" name="Rectangle 89">
                <a:extLst>
                  <a:ext uri="{FF2B5EF4-FFF2-40B4-BE49-F238E27FC236}">
                    <a16:creationId xmlns:a16="http://schemas.microsoft.com/office/drawing/2014/main" id="{89BEFE60-8D24-155D-ABDF-1B33470FFAB7}"/>
                  </a:ext>
                </a:extLst>
              </p:cNvPr>
              <p:cNvSpPr/>
              <p:nvPr/>
            </p:nvSpPr>
            <p:spPr>
              <a:xfrm>
                <a:off x="8408654" y="3252230"/>
                <a:ext cx="3581400" cy="610629"/>
              </a:xfrm>
              <a:prstGeom prst="rect">
                <a:avLst/>
              </a:prstGeom>
              <a:solidFill>
                <a:srgbClr val="66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Segoe UI" panose="020B0502040204020203" pitchFamily="34" charset="0"/>
                    <a:cs typeface="Segoe UI" panose="020B0502040204020203" pitchFamily="34" charset="0"/>
                  </a:rPr>
                  <a:t>Thread Y’s stack</a:t>
                </a:r>
              </a:p>
            </p:txBody>
          </p:sp>
          <p:sp>
            <p:nvSpPr>
              <p:cNvPr id="91" name="Rectangle 90">
                <a:extLst>
                  <a:ext uri="{FF2B5EF4-FFF2-40B4-BE49-F238E27FC236}">
                    <a16:creationId xmlns:a16="http://schemas.microsoft.com/office/drawing/2014/main" id="{14A1F6B3-A755-2209-889D-FF2140ACEC70}"/>
                  </a:ext>
                </a:extLst>
              </p:cNvPr>
              <p:cNvSpPr/>
              <p:nvPr/>
            </p:nvSpPr>
            <p:spPr>
              <a:xfrm>
                <a:off x="8408654" y="4025025"/>
                <a:ext cx="3581400" cy="610629"/>
              </a:xfrm>
              <a:prstGeom prst="rect">
                <a:avLst/>
              </a:prstGeom>
              <a:solidFill>
                <a:srgbClr val="FF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Segoe UI" panose="020B0502040204020203" pitchFamily="34" charset="0"/>
                    <a:cs typeface="Segoe UI" panose="020B0502040204020203" pitchFamily="34" charset="0"/>
                  </a:rPr>
                  <a:t>Thread Z’s stack</a:t>
                </a:r>
              </a:p>
            </p:txBody>
          </p:sp>
          <p:sp>
            <p:nvSpPr>
              <p:cNvPr id="92" name="Rectangle 91">
                <a:extLst>
                  <a:ext uri="{FF2B5EF4-FFF2-40B4-BE49-F238E27FC236}">
                    <a16:creationId xmlns:a16="http://schemas.microsoft.com/office/drawing/2014/main" id="{AD055485-1A1F-9295-C50B-5F8E7F5DA150}"/>
                  </a:ext>
                </a:extLst>
              </p:cNvPr>
              <p:cNvSpPr/>
              <p:nvPr/>
            </p:nvSpPr>
            <p:spPr>
              <a:xfrm>
                <a:off x="8407237" y="2479436"/>
                <a:ext cx="3581400" cy="26252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latin typeface="Segoe UI" panose="020B0502040204020203" pitchFamily="34" charset="0"/>
                  <a:cs typeface="Segoe UI" panose="020B0502040204020203" pitchFamily="34" charset="0"/>
                </a:endParaRPr>
              </a:p>
            </p:txBody>
          </p:sp>
        </p:grpSp>
        <p:sp>
          <p:nvSpPr>
            <p:cNvPr id="122" name="TextBox 121">
              <a:extLst>
                <a:ext uri="{FF2B5EF4-FFF2-40B4-BE49-F238E27FC236}">
                  <a16:creationId xmlns:a16="http://schemas.microsoft.com/office/drawing/2014/main" id="{5D87792D-A03D-22A5-3CAA-1E147EDF436F}"/>
                </a:ext>
              </a:extLst>
            </p:cNvPr>
            <p:cNvSpPr txBox="1"/>
            <p:nvPr/>
          </p:nvSpPr>
          <p:spPr>
            <a:xfrm>
              <a:off x="6503202" y="1071849"/>
              <a:ext cx="3436943" cy="610873"/>
            </a:xfrm>
            <a:prstGeom prst="rect">
              <a:avLst/>
            </a:prstGeom>
            <a:noFill/>
          </p:spPr>
          <p:txBody>
            <a:bodyPr wrap="square" rtlCol="0">
              <a:spAutoFit/>
            </a:bodyPr>
            <a:lstStyle/>
            <a:p>
              <a:pPr algn="ctr">
                <a:lnSpc>
                  <a:spcPts val="2000"/>
                </a:lnSpc>
              </a:pPr>
              <a:r>
                <a:rPr lang="en-US" sz="2400" b="1" dirty="0">
                  <a:latin typeface="Segoe UI" panose="020B0502040204020203" pitchFamily="34" charset="0"/>
                  <a:cs typeface="Segoe UI" panose="020B0502040204020203" pitchFamily="34" charset="0"/>
                </a:rPr>
                <a:t>Virtual address space</a:t>
              </a:r>
            </a:p>
            <a:p>
              <a:pPr algn="ctr">
                <a:lnSpc>
                  <a:spcPts val="2000"/>
                </a:lnSpc>
              </a:pPr>
              <a:r>
                <a:rPr lang="en-US" sz="2400" b="1" dirty="0">
                  <a:latin typeface="Segoe UI" panose="020B0502040204020203" pitchFamily="34" charset="0"/>
                  <a:cs typeface="Segoe UI" panose="020B0502040204020203" pitchFamily="34" charset="0"/>
                </a:rPr>
                <a:t>(user-level)</a:t>
              </a:r>
            </a:p>
          </p:txBody>
        </p:sp>
      </p:grpSp>
      <p:sp>
        <p:nvSpPr>
          <p:cNvPr id="124" name="Content Placeholder 2">
            <a:extLst>
              <a:ext uri="{FF2B5EF4-FFF2-40B4-BE49-F238E27FC236}">
                <a16:creationId xmlns:a16="http://schemas.microsoft.com/office/drawing/2014/main" id="{45EC050B-5454-6449-D327-09DB9760E4D9}"/>
              </a:ext>
            </a:extLst>
          </p:cNvPr>
          <p:cNvSpPr txBox="1">
            <a:spLocks/>
          </p:cNvSpPr>
          <p:nvPr/>
        </p:nvSpPr>
        <p:spPr>
          <a:xfrm>
            <a:off x="0" y="4546485"/>
            <a:ext cx="12192000" cy="24747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r>
              <a:rPr lang="en-US" dirty="0"/>
              <a:t>A pointer to the associated </a:t>
            </a:r>
            <a:r>
              <a:rPr lang="en-US" dirty="0">
                <a:latin typeface="Lucida Console" panose="020B0609040504020204" pitchFamily="49" charset="0"/>
              </a:rPr>
              <a:t>struct proc</a:t>
            </a:r>
            <a:r>
              <a:rPr lang="en-US" dirty="0"/>
              <a:t> (whose address space is shared with other threads)</a:t>
            </a:r>
          </a:p>
          <a:p>
            <a:pPr lvl="2"/>
            <a:r>
              <a:rPr lang="en-US" dirty="0"/>
              <a:t>Register state (including </a:t>
            </a:r>
            <a:r>
              <a:rPr lang="en-US" dirty="0">
                <a:latin typeface="Lucida Console" panose="020B0609040504020204" pitchFamily="49" charset="0"/>
              </a:rPr>
              <a:t>%</a:t>
            </a:r>
            <a:r>
              <a:rPr lang="en-US" dirty="0" err="1">
                <a:latin typeface="Lucida Console" panose="020B0609040504020204" pitchFamily="49" charset="0"/>
              </a:rPr>
              <a:t>rsp</a:t>
            </a:r>
            <a:r>
              <a:rPr lang="en-US" dirty="0"/>
              <a:t> and </a:t>
            </a:r>
            <a:r>
              <a:rPr lang="en-US" dirty="0">
                <a:latin typeface="Lucida Console" panose="020B0609040504020204" pitchFamily="49" charset="0"/>
              </a:rPr>
              <a:t>%rip</a:t>
            </a:r>
            <a:r>
              <a:rPr lang="en-US" dirty="0"/>
              <a:t>) that is unique per thread and saved/restored during </a:t>
            </a:r>
            <a:r>
              <a:rPr lang="en-US" dirty="0" err="1"/>
              <a:t>syscalls</a:t>
            </a:r>
            <a:r>
              <a:rPr lang="en-US" dirty="0"/>
              <a:t>, interrupts, and exceptions</a:t>
            </a:r>
          </a:p>
          <a:p>
            <a:pPr lvl="1"/>
            <a:r>
              <a:rPr lang="en-US" dirty="0"/>
              <a:t>In an OS that supports threads, </a:t>
            </a:r>
            <a:r>
              <a:rPr lang="en-US" dirty="0">
                <a:latin typeface="Lucida Console" panose="020B0609040504020204" pitchFamily="49" charset="0"/>
              </a:rPr>
              <a:t>struct</a:t>
            </a:r>
            <a:r>
              <a:rPr lang="en-US" sz="1300" dirty="0">
                <a:latin typeface="Lucida Console" panose="020B0609040504020204" pitchFamily="49" charset="0"/>
              </a:rPr>
              <a:t> </a:t>
            </a:r>
            <a:r>
              <a:rPr lang="en-US" dirty="0">
                <a:latin typeface="Lucida Console" panose="020B0609040504020204" pitchFamily="49" charset="0"/>
              </a:rPr>
              <a:t>threads</a:t>
            </a:r>
            <a:r>
              <a:rPr lang="en-US" dirty="0"/>
              <a:t> are what get scheduled, not </a:t>
            </a:r>
            <a:r>
              <a:rPr lang="en-US" dirty="0">
                <a:latin typeface="Lucida Console" panose="020B0609040504020204" pitchFamily="49" charset="0"/>
              </a:rPr>
              <a:t>struct</a:t>
            </a:r>
            <a:r>
              <a:rPr lang="en-US" sz="1300" dirty="0">
                <a:latin typeface="Lucida Console" panose="020B0609040504020204" pitchFamily="49" charset="0"/>
              </a:rPr>
              <a:t> </a:t>
            </a:r>
            <a:r>
              <a:rPr lang="en-US" dirty="0">
                <a:latin typeface="Lucida Console" panose="020B0609040504020204" pitchFamily="49" charset="0"/>
              </a:rPr>
              <a:t>procs</a:t>
            </a:r>
          </a:p>
          <a:p>
            <a:pPr lvl="2"/>
            <a:r>
              <a:rPr lang="en-US" dirty="0"/>
              <a:t>On a multicore machine, a single process may have multiple threads running in parallel!</a:t>
            </a:r>
          </a:p>
          <a:p>
            <a:pPr lvl="2"/>
            <a:r>
              <a:rPr lang="en-US" dirty="0"/>
              <a:t>On a single core, the threads that run on that core get multitasked on the core</a:t>
            </a:r>
          </a:p>
          <a:p>
            <a:pPr lvl="1"/>
            <a:endParaRPr lang="en-US" dirty="0"/>
          </a:p>
        </p:txBody>
      </p:sp>
      <p:grpSp>
        <p:nvGrpSpPr>
          <p:cNvPr id="164" name="Group 163">
            <a:extLst>
              <a:ext uri="{FF2B5EF4-FFF2-40B4-BE49-F238E27FC236}">
                <a16:creationId xmlns:a16="http://schemas.microsoft.com/office/drawing/2014/main" id="{244C7D43-473A-7094-E912-ED0557E386A9}"/>
              </a:ext>
            </a:extLst>
          </p:cNvPr>
          <p:cNvGrpSpPr/>
          <p:nvPr/>
        </p:nvGrpSpPr>
        <p:grpSpPr>
          <a:xfrm>
            <a:off x="9794355" y="1494497"/>
            <a:ext cx="2055261" cy="2710904"/>
            <a:chOff x="9794355" y="1494497"/>
            <a:chExt cx="2055261" cy="2710904"/>
          </a:xfrm>
        </p:grpSpPr>
        <p:sp>
          <p:nvSpPr>
            <p:cNvPr id="125" name="TextBox 124">
              <a:extLst>
                <a:ext uri="{FF2B5EF4-FFF2-40B4-BE49-F238E27FC236}">
                  <a16:creationId xmlns:a16="http://schemas.microsoft.com/office/drawing/2014/main" id="{2A7BE2B6-2B0A-9CD8-AA29-AFFC4954AFE4}"/>
                </a:ext>
              </a:extLst>
            </p:cNvPr>
            <p:cNvSpPr txBox="1"/>
            <p:nvPr/>
          </p:nvSpPr>
          <p:spPr>
            <a:xfrm>
              <a:off x="9794355" y="1494497"/>
              <a:ext cx="2055261" cy="610873"/>
            </a:xfrm>
            <a:prstGeom prst="rect">
              <a:avLst/>
            </a:prstGeom>
            <a:noFill/>
          </p:spPr>
          <p:txBody>
            <a:bodyPr wrap="square" rtlCol="0">
              <a:spAutoFit/>
            </a:bodyPr>
            <a:lstStyle/>
            <a:p>
              <a:pPr algn="ctr">
                <a:lnSpc>
                  <a:spcPts val="2000"/>
                </a:lnSpc>
              </a:pPr>
              <a:r>
                <a:rPr lang="en-US" sz="2400" b="1" dirty="0">
                  <a:latin typeface="Segoe UI" panose="020B0502040204020203" pitchFamily="34" charset="0"/>
                  <a:cs typeface="Segoe UI" panose="020B0502040204020203" pitchFamily="34" charset="0"/>
                </a:rPr>
                <a:t>Kernel</a:t>
              </a:r>
            </a:p>
            <a:p>
              <a:pPr algn="ctr">
                <a:lnSpc>
                  <a:spcPts val="2000"/>
                </a:lnSpc>
              </a:pPr>
              <a:r>
                <a:rPr lang="en-US" sz="2400" b="1" dirty="0">
                  <a:latin typeface="Segoe UI" panose="020B0502040204020203" pitchFamily="34" charset="0"/>
                  <a:cs typeface="Segoe UI" panose="020B0502040204020203" pitchFamily="34" charset="0"/>
                </a:rPr>
                <a:t>memory</a:t>
              </a:r>
            </a:p>
          </p:txBody>
        </p:sp>
        <p:sp>
          <p:nvSpPr>
            <p:cNvPr id="126" name="Rectangle 125">
              <a:extLst>
                <a:ext uri="{FF2B5EF4-FFF2-40B4-BE49-F238E27FC236}">
                  <a16:creationId xmlns:a16="http://schemas.microsoft.com/office/drawing/2014/main" id="{28AAFF5F-1156-79A7-BCF8-5C1C8BB332BF}"/>
                </a:ext>
              </a:extLst>
            </p:cNvPr>
            <p:cNvSpPr/>
            <p:nvPr/>
          </p:nvSpPr>
          <p:spPr>
            <a:xfrm>
              <a:off x="10254605" y="2072646"/>
              <a:ext cx="1177034" cy="625139"/>
            </a:xfrm>
            <a:prstGeom prst="rect">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Lucida Console" panose="020B0609040504020204" pitchFamily="49" charset="0"/>
                </a:rPr>
                <a:t>struct</a:t>
              </a:r>
            </a:p>
            <a:p>
              <a:r>
                <a:rPr lang="en-US" dirty="0">
                  <a:solidFill>
                    <a:schemeClr val="tx1"/>
                  </a:solidFill>
                  <a:latin typeface="Lucida Console" panose="020B0609040504020204" pitchFamily="49" charset="0"/>
                </a:rPr>
                <a:t>proc</a:t>
              </a:r>
            </a:p>
          </p:txBody>
        </p:sp>
        <p:sp>
          <p:nvSpPr>
            <p:cNvPr id="127" name="Rectangle 126">
              <a:extLst>
                <a:ext uri="{FF2B5EF4-FFF2-40B4-BE49-F238E27FC236}">
                  <a16:creationId xmlns:a16="http://schemas.microsoft.com/office/drawing/2014/main" id="{3227313C-836B-BA69-F482-459E8D2C7BC4}"/>
                </a:ext>
              </a:extLst>
            </p:cNvPr>
            <p:cNvSpPr/>
            <p:nvPr/>
          </p:nvSpPr>
          <p:spPr>
            <a:xfrm>
              <a:off x="9940145" y="3098787"/>
              <a:ext cx="1177034" cy="625139"/>
            </a:xfrm>
            <a:prstGeom prst="rect">
              <a:avLst/>
            </a:prstGeom>
            <a:solidFill>
              <a:srgbClr val="FFCCCC"/>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Lucida Console" panose="020B0609040504020204" pitchFamily="49" charset="0"/>
                </a:rPr>
                <a:t>struct</a:t>
              </a:r>
            </a:p>
            <a:p>
              <a:pPr algn="ctr"/>
              <a:r>
                <a:rPr lang="en-US" dirty="0">
                  <a:solidFill>
                    <a:schemeClr val="tx1"/>
                  </a:solidFill>
                  <a:latin typeface="Lucida Console" panose="020B0609040504020204" pitchFamily="49" charset="0"/>
                </a:rPr>
                <a:t>thread</a:t>
              </a:r>
            </a:p>
          </p:txBody>
        </p:sp>
        <p:sp>
          <p:nvSpPr>
            <p:cNvPr id="128" name="Rectangle 127">
              <a:extLst>
                <a:ext uri="{FF2B5EF4-FFF2-40B4-BE49-F238E27FC236}">
                  <a16:creationId xmlns:a16="http://schemas.microsoft.com/office/drawing/2014/main" id="{3289AD12-0E3E-C5D1-96EC-A79DB9E279B6}"/>
                </a:ext>
              </a:extLst>
            </p:cNvPr>
            <p:cNvSpPr/>
            <p:nvPr/>
          </p:nvSpPr>
          <p:spPr>
            <a:xfrm>
              <a:off x="10254605" y="3349063"/>
              <a:ext cx="1177034" cy="625139"/>
            </a:xfrm>
            <a:prstGeom prst="rect">
              <a:avLst/>
            </a:prstGeom>
            <a:solidFill>
              <a:srgbClr val="66FF99"/>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Lucida Console" panose="020B0609040504020204" pitchFamily="49" charset="0"/>
                </a:rPr>
                <a:t>struct</a:t>
              </a:r>
            </a:p>
            <a:p>
              <a:pPr algn="ctr"/>
              <a:r>
                <a:rPr lang="en-US" dirty="0">
                  <a:solidFill>
                    <a:schemeClr val="tx1"/>
                  </a:solidFill>
                  <a:latin typeface="Lucida Console" panose="020B0609040504020204" pitchFamily="49" charset="0"/>
                </a:rPr>
                <a:t>thread</a:t>
              </a:r>
            </a:p>
          </p:txBody>
        </p:sp>
        <p:sp>
          <p:nvSpPr>
            <p:cNvPr id="129" name="Rectangle 128">
              <a:extLst>
                <a:ext uri="{FF2B5EF4-FFF2-40B4-BE49-F238E27FC236}">
                  <a16:creationId xmlns:a16="http://schemas.microsoft.com/office/drawing/2014/main" id="{6E3E805C-ECA6-485E-82BC-358CD46C05AE}"/>
                </a:ext>
              </a:extLst>
            </p:cNvPr>
            <p:cNvSpPr/>
            <p:nvPr/>
          </p:nvSpPr>
          <p:spPr>
            <a:xfrm>
              <a:off x="10569065" y="3580262"/>
              <a:ext cx="1177034" cy="625139"/>
            </a:xfrm>
            <a:prstGeom prst="rect">
              <a:avLst/>
            </a:prstGeom>
            <a:solidFill>
              <a:srgbClr val="FFFF66"/>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Lucida Console" panose="020B0609040504020204" pitchFamily="49" charset="0"/>
                </a:rPr>
                <a:t>struct</a:t>
              </a:r>
            </a:p>
            <a:p>
              <a:pPr algn="ctr"/>
              <a:r>
                <a:rPr lang="en-US" dirty="0">
                  <a:solidFill>
                    <a:schemeClr val="tx1"/>
                  </a:solidFill>
                  <a:latin typeface="Lucida Console" panose="020B0609040504020204" pitchFamily="49" charset="0"/>
                </a:rPr>
                <a:t>thread</a:t>
              </a:r>
            </a:p>
          </p:txBody>
        </p:sp>
        <p:cxnSp>
          <p:nvCxnSpPr>
            <p:cNvPr id="131" name="Connector: Elbow 130">
              <a:extLst>
                <a:ext uri="{FF2B5EF4-FFF2-40B4-BE49-F238E27FC236}">
                  <a16:creationId xmlns:a16="http://schemas.microsoft.com/office/drawing/2014/main" id="{125ABD92-093C-4046-7F41-F042593F5B23}"/>
                </a:ext>
              </a:extLst>
            </p:cNvPr>
            <p:cNvCxnSpPr>
              <a:stCxn id="126" idx="2"/>
              <a:endCxn id="127" idx="0"/>
            </p:cNvCxnSpPr>
            <p:nvPr/>
          </p:nvCxnSpPr>
          <p:spPr>
            <a:xfrm rot="5400000">
              <a:off x="10485391" y="2741056"/>
              <a:ext cx="401002" cy="314460"/>
            </a:xfrm>
            <a:prstGeom prst="bentConnector3">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32" name="Connector: Elbow 131">
              <a:extLst>
                <a:ext uri="{FF2B5EF4-FFF2-40B4-BE49-F238E27FC236}">
                  <a16:creationId xmlns:a16="http://schemas.microsoft.com/office/drawing/2014/main" id="{D561D5AC-47D5-D805-3B4A-F25EC3C53140}"/>
                </a:ext>
              </a:extLst>
            </p:cNvPr>
            <p:cNvCxnSpPr>
              <a:cxnSpLocks/>
              <a:stCxn id="126" idx="2"/>
            </p:cNvCxnSpPr>
            <p:nvPr/>
          </p:nvCxnSpPr>
          <p:spPr>
            <a:xfrm rot="16200000" flipH="1">
              <a:off x="10747608" y="2793299"/>
              <a:ext cx="651278" cy="460250"/>
            </a:xfrm>
            <a:prstGeom prst="bentConnector3">
              <a:avLst>
                <a:gd name="adj1" fmla="val 30825"/>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36" name="Connector: Elbow 135">
              <a:extLst>
                <a:ext uri="{FF2B5EF4-FFF2-40B4-BE49-F238E27FC236}">
                  <a16:creationId xmlns:a16="http://schemas.microsoft.com/office/drawing/2014/main" id="{490605F5-8162-FB93-DF18-014C7F1C88E3}"/>
                </a:ext>
              </a:extLst>
            </p:cNvPr>
            <p:cNvCxnSpPr>
              <a:cxnSpLocks/>
              <a:stCxn id="126" idx="2"/>
            </p:cNvCxnSpPr>
            <p:nvPr/>
          </p:nvCxnSpPr>
          <p:spPr>
            <a:xfrm rot="16200000" flipH="1">
              <a:off x="10791530" y="2749377"/>
              <a:ext cx="881422" cy="778238"/>
            </a:xfrm>
            <a:prstGeom prst="bentConnector3">
              <a:avLst>
                <a:gd name="adj1" fmla="val 22624"/>
              </a:avLst>
            </a:prstGeom>
            <a:ln w="28575">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161" name="Rectangle 160">
              <a:extLst>
                <a:ext uri="{FF2B5EF4-FFF2-40B4-BE49-F238E27FC236}">
                  <a16:creationId xmlns:a16="http://schemas.microsoft.com/office/drawing/2014/main" id="{2ECFF25B-48DD-EE75-CABC-EE94B33EC3DD}"/>
                </a:ext>
              </a:extLst>
            </p:cNvPr>
            <p:cNvSpPr/>
            <p:nvPr/>
          </p:nvSpPr>
          <p:spPr>
            <a:xfrm>
              <a:off x="11280331" y="2139429"/>
              <a:ext cx="569285" cy="230145"/>
            </a:xfrm>
            <a:prstGeom prst="rect">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Lucida Console" panose="020B0609040504020204" pitchFamily="49" charset="0"/>
                </a:rPr>
                <a:t>%cr3</a:t>
              </a:r>
            </a:p>
          </p:txBody>
        </p:sp>
        <p:sp>
          <p:nvSpPr>
            <p:cNvPr id="162" name="Rectangle 161">
              <a:extLst>
                <a:ext uri="{FF2B5EF4-FFF2-40B4-BE49-F238E27FC236}">
                  <a16:creationId xmlns:a16="http://schemas.microsoft.com/office/drawing/2014/main" id="{72A1330B-4F31-E88E-8D54-020295FFC399}"/>
                </a:ext>
              </a:extLst>
            </p:cNvPr>
            <p:cNvSpPr/>
            <p:nvPr/>
          </p:nvSpPr>
          <p:spPr>
            <a:xfrm>
              <a:off x="11280331" y="2401271"/>
              <a:ext cx="569285" cy="230145"/>
            </a:xfrm>
            <a:prstGeom prst="rect">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latin typeface="Lucida Console" panose="020B0609040504020204" pitchFamily="49" charset="0"/>
                </a:rPr>
                <a:t>pid</a:t>
              </a:r>
              <a:endParaRPr lang="en-US" sz="1200" dirty="0">
                <a:solidFill>
                  <a:schemeClr val="tx1"/>
                </a:solidFill>
                <a:latin typeface="Lucida Console" panose="020B0609040504020204" pitchFamily="49" charset="0"/>
              </a:endParaRPr>
            </a:p>
          </p:txBody>
        </p:sp>
      </p:grpSp>
    </p:spTree>
    <p:extLst>
      <p:ext uri="{BB962C8B-B14F-4D97-AF65-F5344CB8AC3E}">
        <p14:creationId xmlns:p14="http://schemas.microsoft.com/office/powerpoint/2010/main" val="2228302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1EE00-1D0A-AC8A-BDA2-88AC569FE7E0}"/>
              </a:ext>
            </a:extLst>
          </p:cNvPr>
          <p:cNvSpPr>
            <a:spLocks noGrp="1"/>
          </p:cNvSpPr>
          <p:nvPr>
            <p:ph type="title"/>
          </p:nvPr>
        </p:nvSpPr>
        <p:spPr>
          <a:xfrm>
            <a:off x="-1" y="0"/>
            <a:ext cx="6256421" cy="1030147"/>
          </a:xfrm>
        </p:spPr>
        <p:txBody>
          <a:bodyPr>
            <a:normAutofit/>
          </a:bodyPr>
          <a:lstStyle/>
          <a:p>
            <a:r>
              <a:rPr lang="en-US" sz="4000" dirty="0"/>
              <a:t>Creating Threads in C++</a:t>
            </a:r>
          </a:p>
        </p:txBody>
      </p:sp>
      <p:sp>
        <p:nvSpPr>
          <p:cNvPr id="3" name="Content Placeholder 2">
            <a:extLst>
              <a:ext uri="{FF2B5EF4-FFF2-40B4-BE49-F238E27FC236}">
                <a16:creationId xmlns:a16="http://schemas.microsoft.com/office/drawing/2014/main" id="{720CD555-2E0D-1FE5-74D6-5FEA90583778}"/>
              </a:ext>
            </a:extLst>
          </p:cNvPr>
          <p:cNvSpPr>
            <a:spLocks noGrp="1"/>
          </p:cNvSpPr>
          <p:nvPr>
            <p:ph idx="1"/>
          </p:nvPr>
        </p:nvSpPr>
        <p:spPr>
          <a:xfrm>
            <a:off x="60159" y="949124"/>
            <a:ext cx="6256421" cy="5839426"/>
          </a:xfrm>
        </p:spPr>
        <p:txBody>
          <a:bodyPr>
            <a:normAutofit fontScale="92500"/>
          </a:bodyPr>
          <a:lstStyle/>
          <a:p>
            <a:r>
              <a:rPr lang="en-US" dirty="0">
                <a:latin typeface="Lucida Console" panose="020B0609040504020204" pitchFamily="49" charset="0"/>
              </a:rPr>
              <a:t>std::thread t(f,...)</a:t>
            </a:r>
            <a:r>
              <a:rPr lang="en-US" dirty="0"/>
              <a:t> creates a thread </a:t>
            </a:r>
            <a:r>
              <a:rPr lang="en-US" dirty="0">
                <a:latin typeface="Lucida Console" panose="020B0609040504020204" pitchFamily="49" charset="0"/>
              </a:rPr>
              <a:t>t</a:t>
            </a:r>
            <a:r>
              <a:rPr lang="en-US" dirty="0"/>
              <a:t> who executes function </a:t>
            </a:r>
            <a:r>
              <a:rPr lang="en-US" dirty="0">
                <a:latin typeface="Lucida Console" panose="020B0609040504020204" pitchFamily="49" charset="0"/>
              </a:rPr>
              <a:t>f</a:t>
            </a:r>
            <a:r>
              <a:rPr lang="en-US" dirty="0"/>
              <a:t> (and is passed any arguments provided)</a:t>
            </a:r>
          </a:p>
          <a:p>
            <a:r>
              <a:rPr lang="en-US" dirty="0"/>
              <a:t>By default, a thread is joinable</a:t>
            </a:r>
          </a:p>
          <a:p>
            <a:pPr lvl="1"/>
            <a:r>
              <a:rPr lang="en-US" dirty="0"/>
              <a:t>Calling </a:t>
            </a:r>
            <a:r>
              <a:rPr lang="en-US" dirty="0">
                <a:latin typeface="Lucida Console" panose="020B0609040504020204" pitchFamily="49" charset="0"/>
              </a:rPr>
              <a:t>join()</a:t>
            </a:r>
            <a:r>
              <a:rPr lang="en-US" dirty="0"/>
              <a:t> on a </a:t>
            </a:r>
            <a:r>
              <a:rPr lang="en-US" dirty="0">
                <a:latin typeface="Lucida Console" panose="020B0609040504020204" pitchFamily="49" charset="0"/>
              </a:rPr>
              <a:t>std::thread</a:t>
            </a:r>
            <a:r>
              <a:rPr lang="en-US" dirty="0"/>
              <a:t> will block until the thread finishes</a:t>
            </a:r>
          </a:p>
          <a:p>
            <a:pPr lvl="1"/>
            <a:r>
              <a:rPr lang="en-US" dirty="0"/>
              <a:t>A joinable </a:t>
            </a:r>
            <a:r>
              <a:rPr lang="en-US" dirty="0">
                <a:latin typeface="Lucida Console" panose="020B0609040504020204" pitchFamily="49" charset="0"/>
              </a:rPr>
              <a:t>std::thread</a:t>
            </a:r>
            <a:r>
              <a:rPr lang="en-US" dirty="0"/>
              <a:t> </a:t>
            </a:r>
            <a:r>
              <a:rPr lang="en-US" u="sng" dirty="0"/>
              <a:t>must</a:t>
            </a:r>
            <a:r>
              <a:rPr lang="en-US" dirty="0"/>
              <a:t> be joined before the object lifetime ends, to ensure that the </a:t>
            </a:r>
            <a:r>
              <a:rPr lang="en-US" dirty="0">
                <a:latin typeface="Lucida Console" panose="020B0609040504020204" pitchFamily="49" charset="0"/>
              </a:rPr>
              <a:t>std::thread</a:t>
            </a:r>
            <a:r>
              <a:rPr lang="en-US" dirty="0"/>
              <a:t> destructor works properly</a:t>
            </a:r>
          </a:p>
          <a:p>
            <a:pPr lvl="1"/>
            <a:r>
              <a:rPr lang="en-US" dirty="0"/>
              <a:t>Calling </a:t>
            </a:r>
            <a:r>
              <a:rPr lang="en-US" dirty="0">
                <a:latin typeface="Lucida Console" panose="020B0609040504020204" pitchFamily="49" charset="0"/>
              </a:rPr>
              <a:t>detach()</a:t>
            </a:r>
            <a:r>
              <a:rPr lang="en-US" dirty="0"/>
              <a:t> on the thread makes the thread non-joinable; such a thread will automatically die when the program exits</a:t>
            </a:r>
          </a:p>
          <a:p>
            <a:r>
              <a:rPr lang="en-US" dirty="0"/>
              <a:t>Note that </a:t>
            </a:r>
            <a:r>
              <a:rPr lang="en-US" dirty="0" err="1">
                <a:latin typeface="Lucida Console" panose="020B0609040504020204" pitchFamily="49" charset="0"/>
              </a:rPr>
              <a:t>printf</a:t>
            </a:r>
            <a:r>
              <a:rPr lang="en-US" dirty="0">
                <a:latin typeface="Lucida Console" panose="020B0609040504020204" pitchFamily="49" charset="0"/>
              </a:rPr>
              <a:t>()</a:t>
            </a:r>
            <a:r>
              <a:rPr lang="en-US" dirty="0"/>
              <a:t> is thread-safe: internally, it calls </a:t>
            </a:r>
            <a:r>
              <a:rPr lang="en-US" dirty="0" err="1">
                <a:latin typeface="Lucida Console" panose="020B0609040504020204" pitchFamily="49" charset="0"/>
              </a:rPr>
              <a:t>flockfile</a:t>
            </a:r>
            <a:r>
              <a:rPr lang="en-US" dirty="0">
                <a:latin typeface="Lucida Console" panose="020B0609040504020204" pitchFamily="49" charset="0"/>
              </a:rPr>
              <a:t>(</a:t>
            </a:r>
            <a:r>
              <a:rPr lang="en-US" dirty="0" err="1">
                <a:latin typeface="Lucida Console" panose="020B0609040504020204" pitchFamily="49" charset="0"/>
              </a:rPr>
              <a:t>stdout</a:t>
            </a:r>
            <a:r>
              <a:rPr lang="en-US" dirty="0">
                <a:latin typeface="Lucida Console" panose="020B0609040504020204" pitchFamily="49" charset="0"/>
              </a:rPr>
              <a:t>)</a:t>
            </a:r>
            <a:r>
              <a:rPr lang="en-US" dirty="0"/>
              <a:t> to ensure that only one thread can invoke </a:t>
            </a:r>
            <a:r>
              <a:rPr lang="en-US" dirty="0" err="1">
                <a:latin typeface="Lucida Console" panose="020B0609040504020204" pitchFamily="49" charset="0"/>
              </a:rPr>
              <a:t>printf</a:t>
            </a:r>
            <a:r>
              <a:rPr lang="en-US" dirty="0">
                <a:latin typeface="Lucida Console" panose="020B0609040504020204" pitchFamily="49" charset="0"/>
              </a:rPr>
              <a:t>()</a:t>
            </a:r>
            <a:r>
              <a:rPr lang="en-US" dirty="0"/>
              <a:t> at once</a:t>
            </a:r>
          </a:p>
          <a:p>
            <a:endParaRPr lang="en-US" dirty="0"/>
          </a:p>
        </p:txBody>
      </p:sp>
      <p:sp>
        <p:nvSpPr>
          <p:cNvPr id="5" name="TextBox 4">
            <a:extLst>
              <a:ext uri="{FF2B5EF4-FFF2-40B4-BE49-F238E27FC236}">
                <a16:creationId xmlns:a16="http://schemas.microsoft.com/office/drawing/2014/main" id="{23BAF331-40C1-147F-B1D7-D69FEA43DE13}"/>
              </a:ext>
            </a:extLst>
          </p:cNvPr>
          <p:cNvSpPr txBox="1"/>
          <p:nvPr/>
        </p:nvSpPr>
        <p:spPr>
          <a:xfrm>
            <a:off x="6256421" y="-5417"/>
            <a:ext cx="5935579" cy="6863417"/>
          </a:xfrm>
          <a:prstGeom prst="rect">
            <a:avLst/>
          </a:prstGeom>
          <a:solidFill>
            <a:schemeClr val="bg1">
              <a:lumMod val="95000"/>
            </a:schemeClr>
          </a:solidFill>
        </p:spPr>
        <p:txBody>
          <a:bodyPr wrap="square">
            <a:spAutoFit/>
          </a:bodyPr>
          <a:lstStyle/>
          <a:p>
            <a:r>
              <a:rPr lang="en-US" sz="2000" dirty="0">
                <a:solidFill>
                  <a:schemeClr val="accent1"/>
                </a:solidFill>
                <a:latin typeface="Lucida Console" panose="020B0609040504020204" pitchFamily="49" charset="0"/>
              </a:rPr>
              <a:t>#include </a:t>
            </a:r>
            <a:r>
              <a:rPr lang="en-US" sz="2000" dirty="0">
                <a:solidFill>
                  <a:srgbClr val="00B050"/>
                </a:solidFill>
                <a:latin typeface="Lucida Console" panose="020B0609040504020204" pitchFamily="49" charset="0"/>
              </a:rPr>
              <a:t>&lt;</a:t>
            </a:r>
            <a:r>
              <a:rPr lang="en-US" sz="2000" dirty="0" err="1">
                <a:solidFill>
                  <a:srgbClr val="00B050"/>
                </a:solidFill>
                <a:latin typeface="Lucida Console" panose="020B0609040504020204" pitchFamily="49" charset="0"/>
              </a:rPr>
              <a:t>cstdio</a:t>
            </a:r>
            <a:r>
              <a:rPr lang="en-US" sz="2000" dirty="0">
                <a:solidFill>
                  <a:srgbClr val="00B050"/>
                </a:solidFill>
                <a:latin typeface="Lucida Console" panose="020B0609040504020204" pitchFamily="49" charset="0"/>
              </a:rPr>
              <a:t>&gt;</a:t>
            </a:r>
          </a:p>
          <a:p>
            <a:r>
              <a:rPr lang="en-US" sz="2000" dirty="0">
                <a:solidFill>
                  <a:schemeClr val="accent1"/>
                </a:solidFill>
                <a:latin typeface="Lucida Console" panose="020B0609040504020204" pitchFamily="49" charset="0"/>
              </a:rPr>
              <a:t>#include </a:t>
            </a:r>
            <a:r>
              <a:rPr lang="en-US" sz="2000" dirty="0">
                <a:solidFill>
                  <a:srgbClr val="00B050"/>
                </a:solidFill>
                <a:latin typeface="Lucida Console" panose="020B0609040504020204" pitchFamily="49" charset="0"/>
              </a:rPr>
              <a:t>&lt;thread&gt;</a:t>
            </a:r>
          </a:p>
          <a:p>
            <a:endParaRPr lang="en-US" sz="2000" dirty="0">
              <a:latin typeface="Lucida Console" panose="020B0609040504020204" pitchFamily="49" charset="0"/>
            </a:endParaRPr>
          </a:p>
          <a:p>
            <a:r>
              <a:rPr lang="en-US" sz="2000" dirty="0">
                <a:solidFill>
                  <a:schemeClr val="accent1"/>
                </a:solidFill>
                <a:latin typeface="Lucida Console" panose="020B0609040504020204" pitchFamily="49" charset="0"/>
              </a:rPr>
              <a:t>void</a:t>
            </a:r>
            <a:r>
              <a:rPr lang="en-US" sz="2000" dirty="0">
                <a:latin typeface="Lucida Console" panose="020B0609040504020204" pitchFamily="49" charset="0"/>
              </a:rPr>
              <a:t> print1() {</a:t>
            </a:r>
          </a:p>
          <a:p>
            <a:r>
              <a:rPr lang="en-US" sz="2000" dirty="0">
                <a:latin typeface="Lucida Console" panose="020B0609040504020204" pitchFamily="49" charset="0"/>
              </a:rPr>
              <a:t>    </a:t>
            </a:r>
            <a:r>
              <a:rPr lang="en-US" sz="2000" dirty="0" err="1">
                <a:latin typeface="Lucida Console" panose="020B0609040504020204" pitchFamily="49" charset="0"/>
              </a:rPr>
              <a:t>printf</a:t>
            </a:r>
            <a:r>
              <a:rPr lang="en-US" sz="2000" dirty="0">
                <a:latin typeface="Lucida Console" panose="020B0609040504020204" pitchFamily="49" charset="0"/>
              </a:rPr>
              <a:t>(</a:t>
            </a:r>
            <a:r>
              <a:rPr lang="en-US" sz="2000" dirty="0">
                <a:solidFill>
                  <a:schemeClr val="accent2"/>
                </a:solidFill>
                <a:latin typeface="Lucida Console" panose="020B0609040504020204" pitchFamily="49" charset="0"/>
              </a:rPr>
              <a:t>"Hello from thread 1\n"</a:t>
            </a:r>
            <a:r>
              <a:rPr lang="en-US" sz="2000" dirty="0">
                <a:latin typeface="Lucida Console" panose="020B0609040504020204" pitchFamily="49" charset="0"/>
              </a:rPr>
              <a:t>);</a:t>
            </a:r>
          </a:p>
          <a:p>
            <a:r>
              <a:rPr lang="en-US" sz="2000" dirty="0">
                <a:latin typeface="Lucida Console" panose="020B0609040504020204" pitchFamily="49" charset="0"/>
              </a:rPr>
              <a:t>}</a:t>
            </a:r>
          </a:p>
          <a:p>
            <a:endParaRPr lang="en-US" sz="2000" dirty="0">
              <a:latin typeface="Lucida Console" panose="020B0609040504020204" pitchFamily="49" charset="0"/>
            </a:endParaRPr>
          </a:p>
          <a:p>
            <a:r>
              <a:rPr lang="en-US" sz="2000" dirty="0">
                <a:solidFill>
                  <a:schemeClr val="accent1"/>
                </a:solidFill>
                <a:latin typeface="Lucida Console" panose="020B0609040504020204" pitchFamily="49" charset="0"/>
              </a:rPr>
              <a:t>void</a:t>
            </a:r>
            <a:r>
              <a:rPr lang="en-US" sz="2000" dirty="0">
                <a:latin typeface="Lucida Console" panose="020B0609040504020204" pitchFamily="49" charset="0"/>
              </a:rPr>
              <a:t> print2() {</a:t>
            </a:r>
          </a:p>
          <a:p>
            <a:r>
              <a:rPr lang="en-US" sz="2000" dirty="0">
                <a:latin typeface="Lucida Console" panose="020B0609040504020204" pitchFamily="49" charset="0"/>
              </a:rPr>
              <a:t>    </a:t>
            </a:r>
            <a:r>
              <a:rPr lang="en-US" sz="2000" dirty="0" err="1">
                <a:latin typeface="Lucida Console" panose="020B0609040504020204" pitchFamily="49" charset="0"/>
              </a:rPr>
              <a:t>printf</a:t>
            </a:r>
            <a:r>
              <a:rPr lang="en-US" sz="2000" dirty="0">
                <a:latin typeface="Lucida Console" panose="020B0609040504020204" pitchFamily="49" charset="0"/>
              </a:rPr>
              <a:t>(</a:t>
            </a:r>
            <a:r>
              <a:rPr lang="en-US" sz="2000" dirty="0">
                <a:solidFill>
                  <a:schemeClr val="accent2"/>
                </a:solidFill>
                <a:latin typeface="Lucida Console" panose="020B0609040504020204" pitchFamily="49" charset="0"/>
              </a:rPr>
              <a:t>"Hello from thread 2\n"</a:t>
            </a:r>
            <a:r>
              <a:rPr lang="en-US" sz="2000" dirty="0">
                <a:latin typeface="Lucida Console" panose="020B0609040504020204" pitchFamily="49" charset="0"/>
              </a:rPr>
              <a:t>);</a:t>
            </a:r>
          </a:p>
          <a:p>
            <a:r>
              <a:rPr lang="en-US" sz="2000" dirty="0">
                <a:latin typeface="Lucida Console" panose="020B0609040504020204" pitchFamily="49" charset="0"/>
              </a:rPr>
              <a:t>}</a:t>
            </a:r>
          </a:p>
          <a:p>
            <a:endParaRPr lang="en-US" sz="2000" dirty="0">
              <a:latin typeface="Lucida Console" panose="020B0609040504020204" pitchFamily="49" charset="0"/>
            </a:endParaRPr>
          </a:p>
          <a:p>
            <a:r>
              <a:rPr lang="en-US" sz="2000" dirty="0">
                <a:solidFill>
                  <a:schemeClr val="accent1"/>
                </a:solidFill>
                <a:latin typeface="Lucida Console" panose="020B0609040504020204" pitchFamily="49" charset="0"/>
              </a:rPr>
              <a:t>int</a:t>
            </a:r>
            <a:r>
              <a:rPr lang="en-US" sz="2000" dirty="0">
                <a:latin typeface="Lucida Console" panose="020B0609040504020204" pitchFamily="49" charset="0"/>
              </a:rPr>
              <a:t> main() {</a:t>
            </a:r>
          </a:p>
          <a:p>
            <a:r>
              <a:rPr lang="en-US" sz="2000" dirty="0">
                <a:solidFill>
                  <a:srgbClr val="00B050"/>
                </a:solidFill>
                <a:latin typeface="Lucida Console" panose="020B0609040504020204" pitchFamily="49" charset="0"/>
              </a:rPr>
              <a:t>    //Create two threads and start</a:t>
            </a:r>
          </a:p>
          <a:p>
            <a:r>
              <a:rPr lang="en-US" sz="2000" dirty="0">
                <a:solidFill>
                  <a:srgbClr val="00B050"/>
                </a:solidFill>
                <a:latin typeface="Lucida Console" panose="020B0609040504020204" pitchFamily="49" charset="0"/>
              </a:rPr>
              <a:t>    //them both!</a:t>
            </a:r>
          </a:p>
          <a:p>
            <a:r>
              <a:rPr lang="en-US" sz="2000" dirty="0">
                <a:latin typeface="Lucida Console" panose="020B0609040504020204" pitchFamily="49" charset="0"/>
              </a:rPr>
              <a:t>    std::thread t1(print1);</a:t>
            </a:r>
          </a:p>
          <a:p>
            <a:r>
              <a:rPr lang="en-US" sz="2000" dirty="0">
                <a:latin typeface="Lucida Console" panose="020B0609040504020204" pitchFamily="49" charset="0"/>
              </a:rPr>
              <a:t>    std::thread t2(print2);</a:t>
            </a:r>
          </a:p>
          <a:p>
            <a:endParaRPr lang="en-US" sz="2000" dirty="0">
              <a:latin typeface="Lucida Console" panose="020B0609040504020204" pitchFamily="49" charset="0"/>
            </a:endParaRPr>
          </a:p>
          <a:p>
            <a:r>
              <a:rPr lang="en-US" sz="2000" dirty="0">
                <a:solidFill>
                  <a:srgbClr val="00B050"/>
                </a:solidFill>
                <a:latin typeface="Lucida Console" panose="020B0609040504020204" pitchFamily="49" charset="0"/>
              </a:rPr>
              <a:t>    //Wait for the threads to finish.</a:t>
            </a:r>
          </a:p>
          <a:p>
            <a:r>
              <a:rPr lang="en-US" sz="2000" dirty="0">
                <a:latin typeface="Lucida Console" panose="020B0609040504020204" pitchFamily="49" charset="0"/>
              </a:rPr>
              <a:t>    t1.join();</a:t>
            </a:r>
          </a:p>
          <a:p>
            <a:r>
              <a:rPr lang="en-US" sz="2000" dirty="0">
                <a:latin typeface="Lucida Console" panose="020B0609040504020204" pitchFamily="49" charset="0"/>
              </a:rPr>
              <a:t>    t2.join();</a:t>
            </a:r>
          </a:p>
          <a:p>
            <a:r>
              <a:rPr lang="en-US" sz="2000" dirty="0">
                <a:latin typeface="Lucida Console" panose="020B0609040504020204" pitchFamily="49" charset="0"/>
              </a:rPr>
              <a:t>    </a:t>
            </a:r>
            <a:r>
              <a:rPr lang="en-US" sz="2000" dirty="0">
                <a:solidFill>
                  <a:schemeClr val="accent1"/>
                </a:solidFill>
                <a:latin typeface="Lucida Console" panose="020B0609040504020204" pitchFamily="49" charset="0"/>
              </a:rPr>
              <a:t>return</a:t>
            </a:r>
            <a:r>
              <a:rPr lang="en-US" sz="2000" dirty="0">
                <a:latin typeface="Lucida Console" panose="020B0609040504020204" pitchFamily="49" charset="0"/>
              </a:rPr>
              <a:t> </a:t>
            </a:r>
            <a:r>
              <a:rPr lang="en-US" sz="2000" dirty="0">
                <a:solidFill>
                  <a:schemeClr val="accent2"/>
                </a:solidFill>
                <a:latin typeface="Lucida Console" panose="020B0609040504020204" pitchFamily="49" charset="0"/>
              </a:rPr>
              <a:t>0</a:t>
            </a:r>
            <a:r>
              <a:rPr lang="en-US" sz="2000" dirty="0">
                <a:latin typeface="Lucida Console" panose="020B0609040504020204" pitchFamily="49" charset="0"/>
              </a:rPr>
              <a:t>;</a:t>
            </a:r>
          </a:p>
          <a:p>
            <a:r>
              <a:rPr lang="en-US" sz="2000" dirty="0">
                <a:latin typeface="Lucida Console" panose="020B0609040504020204" pitchFamily="49" charset="0"/>
              </a:rPr>
              <a:t>}</a:t>
            </a:r>
          </a:p>
        </p:txBody>
      </p:sp>
      <p:sp>
        <p:nvSpPr>
          <p:cNvPr id="6" name="TextBox 5">
            <a:extLst>
              <a:ext uri="{FF2B5EF4-FFF2-40B4-BE49-F238E27FC236}">
                <a16:creationId xmlns:a16="http://schemas.microsoft.com/office/drawing/2014/main" id="{232AE122-D8A8-09E0-0416-746F32CA006A}"/>
              </a:ext>
            </a:extLst>
          </p:cNvPr>
          <p:cNvSpPr txBox="1"/>
          <p:nvPr/>
        </p:nvSpPr>
        <p:spPr>
          <a:xfrm>
            <a:off x="6256421" y="0"/>
            <a:ext cx="5935579" cy="6863417"/>
          </a:xfrm>
          <a:prstGeom prst="rect">
            <a:avLst/>
          </a:prstGeom>
          <a:solidFill>
            <a:schemeClr val="bg1">
              <a:lumMod val="95000"/>
            </a:schemeClr>
          </a:solidFill>
        </p:spPr>
        <p:txBody>
          <a:bodyPr wrap="square">
            <a:spAutoFit/>
          </a:bodyPr>
          <a:lstStyle/>
          <a:p>
            <a:r>
              <a:rPr lang="en-US" sz="2000" dirty="0">
                <a:solidFill>
                  <a:schemeClr val="accent1"/>
                </a:solidFill>
                <a:latin typeface="Lucida Console" panose="020B0609040504020204" pitchFamily="49" charset="0"/>
              </a:rPr>
              <a:t>#include </a:t>
            </a:r>
            <a:r>
              <a:rPr lang="en-US" sz="2000" dirty="0">
                <a:solidFill>
                  <a:srgbClr val="00B050"/>
                </a:solidFill>
                <a:latin typeface="Lucida Console" panose="020B0609040504020204" pitchFamily="49" charset="0"/>
              </a:rPr>
              <a:t>&lt;</a:t>
            </a:r>
            <a:r>
              <a:rPr lang="en-US" sz="2000" dirty="0" err="1">
                <a:solidFill>
                  <a:srgbClr val="00B050"/>
                </a:solidFill>
                <a:latin typeface="Lucida Console" panose="020B0609040504020204" pitchFamily="49" charset="0"/>
              </a:rPr>
              <a:t>cstdio</a:t>
            </a:r>
            <a:r>
              <a:rPr lang="en-US" sz="2000" dirty="0">
                <a:solidFill>
                  <a:srgbClr val="00B050"/>
                </a:solidFill>
                <a:latin typeface="Lucida Console" panose="020B0609040504020204" pitchFamily="49" charset="0"/>
              </a:rPr>
              <a:t>&gt;</a:t>
            </a:r>
          </a:p>
          <a:p>
            <a:r>
              <a:rPr lang="en-US" sz="2000" dirty="0">
                <a:solidFill>
                  <a:schemeClr val="accent1"/>
                </a:solidFill>
                <a:latin typeface="Lucida Console" panose="020B0609040504020204" pitchFamily="49" charset="0"/>
              </a:rPr>
              <a:t>#include </a:t>
            </a:r>
            <a:r>
              <a:rPr lang="en-US" sz="2000" dirty="0">
                <a:solidFill>
                  <a:srgbClr val="00B050"/>
                </a:solidFill>
                <a:latin typeface="Lucida Console" panose="020B0609040504020204" pitchFamily="49" charset="0"/>
              </a:rPr>
              <a:t>&lt;thread&gt;</a:t>
            </a:r>
          </a:p>
          <a:p>
            <a:endParaRPr lang="en-US" sz="2000" dirty="0">
              <a:latin typeface="Lucida Console" panose="020B0609040504020204" pitchFamily="49" charset="0"/>
            </a:endParaRPr>
          </a:p>
          <a:p>
            <a:r>
              <a:rPr lang="en-US" sz="2000" dirty="0">
                <a:solidFill>
                  <a:srgbClr val="00B050"/>
                </a:solidFill>
                <a:latin typeface="Lucida Console" panose="020B0609040504020204" pitchFamily="49" charset="0"/>
              </a:rPr>
              <a:t>//Arguments can be passed to a thread</a:t>
            </a:r>
          </a:p>
          <a:p>
            <a:r>
              <a:rPr lang="en-US" sz="2000" dirty="0">
                <a:solidFill>
                  <a:srgbClr val="00B050"/>
                </a:solidFill>
                <a:latin typeface="Lucida Console" panose="020B0609040504020204" pitchFamily="49" charset="0"/>
              </a:rPr>
              <a:t>//function!</a:t>
            </a:r>
          </a:p>
          <a:p>
            <a:r>
              <a:rPr lang="en-US" sz="2000" dirty="0">
                <a:solidFill>
                  <a:schemeClr val="accent1"/>
                </a:solidFill>
                <a:latin typeface="Lucida Console" panose="020B0609040504020204" pitchFamily="49" charset="0"/>
              </a:rPr>
              <a:t>void</a:t>
            </a:r>
            <a:r>
              <a:rPr lang="en-US" sz="2000" dirty="0">
                <a:latin typeface="Lucida Console" panose="020B0609040504020204" pitchFamily="49" charset="0"/>
              </a:rPr>
              <a:t> </a:t>
            </a:r>
            <a:r>
              <a:rPr lang="en-US" sz="2000" dirty="0" err="1">
                <a:latin typeface="Lucida Console" panose="020B0609040504020204" pitchFamily="49" charset="0"/>
              </a:rPr>
              <a:t>printn</a:t>
            </a:r>
            <a:r>
              <a:rPr lang="en-US" sz="2000" dirty="0">
                <a:latin typeface="Lucida Console" panose="020B0609040504020204" pitchFamily="49" charset="0"/>
              </a:rPr>
              <a:t>(</a:t>
            </a:r>
            <a:r>
              <a:rPr lang="en-US" sz="2000" dirty="0">
                <a:solidFill>
                  <a:schemeClr val="accent1"/>
                </a:solidFill>
                <a:latin typeface="Lucida Console" panose="020B0609040504020204" pitchFamily="49" charset="0"/>
              </a:rPr>
              <a:t>int</a:t>
            </a:r>
            <a:r>
              <a:rPr lang="en-US" sz="2000" dirty="0">
                <a:latin typeface="Lucida Console" panose="020B0609040504020204" pitchFamily="49" charset="0"/>
              </a:rPr>
              <a:t> n) {</a:t>
            </a:r>
          </a:p>
          <a:p>
            <a:r>
              <a:rPr lang="en-US" sz="2000" dirty="0">
                <a:latin typeface="Lucida Console" panose="020B0609040504020204" pitchFamily="49" charset="0"/>
              </a:rPr>
              <a:t>    </a:t>
            </a:r>
            <a:r>
              <a:rPr lang="en-US" sz="2000" dirty="0" err="1">
                <a:latin typeface="Lucida Console" panose="020B0609040504020204" pitchFamily="49" charset="0"/>
              </a:rPr>
              <a:t>printf</a:t>
            </a:r>
            <a:r>
              <a:rPr lang="en-US" sz="2000" dirty="0">
                <a:latin typeface="Lucida Console" panose="020B0609040504020204" pitchFamily="49" charset="0"/>
              </a:rPr>
              <a:t>(</a:t>
            </a:r>
            <a:r>
              <a:rPr lang="en-US" sz="2000" dirty="0">
                <a:solidFill>
                  <a:schemeClr val="accent2"/>
                </a:solidFill>
                <a:latin typeface="Lucida Console" panose="020B0609040504020204" pitchFamily="49" charset="0"/>
              </a:rPr>
              <a:t>"Hello: thread %d\n“, n</a:t>
            </a:r>
            <a:r>
              <a:rPr lang="en-US" sz="2000" dirty="0">
                <a:latin typeface="Lucida Console" panose="020B0609040504020204" pitchFamily="49" charset="0"/>
              </a:rPr>
              <a:t>);</a:t>
            </a:r>
          </a:p>
          <a:p>
            <a:r>
              <a:rPr lang="en-US" sz="2000" dirty="0">
                <a:latin typeface="Lucida Console" panose="020B0609040504020204" pitchFamily="49" charset="0"/>
              </a:rPr>
              <a:t>}</a:t>
            </a:r>
          </a:p>
          <a:p>
            <a:endParaRPr lang="en-US" sz="2000" dirty="0">
              <a:latin typeface="Lucida Console" panose="020B0609040504020204" pitchFamily="49" charset="0"/>
            </a:endParaRPr>
          </a:p>
          <a:p>
            <a:r>
              <a:rPr lang="en-US" sz="2000" dirty="0">
                <a:solidFill>
                  <a:schemeClr val="accent1"/>
                </a:solidFill>
                <a:latin typeface="Lucida Console" panose="020B0609040504020204" pitchFamily="49" charset="0"/>
              </a:rPr>
              <a:t>int</a:t>
            </a:r>
            <a:r>
              <a:rPr lang="en-US" sz="2000" dirty="0">
                <a:latin typeface="Lucida Console" panose="020B0609040504020204" pitchFamily="49" charset="0"/>
              </a:rPr>
              <a:t> main() {</a:t>
            </a:r>
          </a:p>
          <a:p>
            <a:r>
              <a:rPr lang="en-US" sz="2000" dirty="0">
                <a:solidFill>
                  <a:srgbClr val="00B050"/>
                </a:solidFill>
                <a:latin typeface="Lucida Console" panose="020B0609040504020204" pitchFamily="49" charset="0"/>
              </a:rPr>
              <a:t>    //Create two threads and start</a:t>
            </a:r>
          </a:p>
          <a:p>
            <a:r>
              <a:rPr lang="en-US" sz="2000" dirty="0">
                <a:solidFill>
                  <a:srgbClr val="00B050"/>
                </a:solidFill>
                <a:latin typeface="Lucida Console" panose="020B0609040504020204" pitchFamily="49" charset="0"/>
              </a:rPr>
              <a:t>    //them both!</a:t>
            </a:r>
          </a:p>
          <a:p>
            <a:r>
              <a:rPr lang="en-US" sz="2000" dirty="0">
                <a:latin typeface="Lucida Console" panose="020B0609040504020204" pitchFamily="49" charset="0"/>
              </a:rPr>
              <a:t>    std::thread t1(</a:t>
            </a:r>
            <a:r>
              <a:rPr lang="en-US" sz="2000" dirty="0" err="1">
                <a:latin typeface="Lucida Console" panose="020B0609040504020204" pitchFamily="49" charset="0"/>
              </a:rPr>
              <a:t>printn</a:t>
            </a:r>
            <a:r>
              <a:rPr lang="en-US" sz="2000" dirty="0">
                <a:latin typeface="Lucida Console" panose="020B0609040504020204" pitchFamily="49" charset="0"/>
              </a:rPr>
              <a:t>, 1);</a:t>
            </a:r>
          </a:p>
          <a:p>
            <a:r>
              <a:rPr lang="en-US" sz="2000" dirty="0">
                <a:latin typeface="Lucida Console" panose="020B0609040504020204" pitchFamily="49" charset="0"/>
              </a:rPr>
              <a:t>    std::thread t2(</a:t>
            </a:r>
            <a:r>
              <a:rPr lang="en-US" sz="2000" dirty="0" err="1">
                <a:latin typeface="Lucida Console" panose="020B0609040504020204" pitchFamily="49" charset="0"/>
              </a:rPr>
              <a:t>printn</a:t>
            </a:r>
            <a:r>
              <a:rPr lang="en-US" sz="2000" dirty="0">
                <a:latin typeface="Lucida Console" panose="020B0609040504020204" pitchFamily="49" charset="0"/>
              </a:rPr>
              <a:t>, 2);</a:t>
            </a:r>
          </a:p>
          <a:p>
            <a:endParaRPr lang="en-US" sz="2000" dirty="0">
              <a:latin typeface="Lucida Console" panose="020B0609040504020204" pitchFamily="49" charset="0"/>
            </a:endParaRPr>
          </a:p>
          <a:p>
            <a:r>
              <a:rPr lang="en-US" sz="2000" dirty="0">
                <a:solidFill>
                  <a:srgbClr val="00B050"/>
                </a:solidFill>
                <a:latin typeface="Lucida Console" panose="020B0609040504020204" pitchFamily="49" charset="0"/>
              </a:rPr>
              <a:t>    //Wait for the threads to finish.</a:t>
            </a:r>
          </a:p>
          <a:p>
            <a:r>
              <a:rPr lang="en-US" sz="2000" dirty="0">
                <a:latin typeface="Lucida Console" panose="020B0609040504020204" pitchFamily="49" charset="0"/>
              </a:rPr>
              <a:t>    t1.join();</a:t>
            </a:r>
          </a:p>
          <a:p>
            <a:r>
              <a:rPr lang="en-US" sz="2000" dirty="0">
                <a:latin typeface="Lucida Console" panose="020B0609040504020204" pitchFamily="49" charset="0"/>
              </a:rPr>
              <a:t>    t2.join();</a:t>
            </a:r>
          </a:p>
          <a:p>
            <a:r>
              <a:rPr lang="en-US" sz="2000" dirty="0">
                <a:latin typeface="Lucida Console" panose="020B0609040504020204" pitchFamily="49" charset="0"/>
              </a:rPr>
              <a:t>    </a:t>
            </a:r>
            <a:r>
              <a:rPr lang="en-US" sz="2000" dirty="0">
                <a:solidFill>
                  <a:schemeClr val="accent1"/>
                </a:solidFill>
                <a:latin typeface="Lucida Console" panose="020B0609040504020204" pitchFamily="49" charset="0"/>
              </a:rPr>
              <a:t>return</a:t>
            </a:r>
            <a:r>
              <a:rPr lang="en-US" sz="2000" dirty="0">
                <a:latin typeface="Lucida Console" panose="020B0609040504020204" pitchFamily="49" charset="0"/>
              </a:rPr>
              <a:t> </a:t>
            </a:r>
            <a:r>
              <a:rPr lang="en-US" sz="2000" dirty="0">
                <a:solidFill>
                  <a:schemeClr val="accent2"/>
                </a:solidFill>
                <a:latin typeface="Lucida Console" panose="020B0609040504020204" pitchFamily="49" charset="0"/>
              </a:rPr>
              <a:t>0</a:t>
            </a:r>
            <a:r>
              <a:rPr lang="en-US" sz="2000" dirty="0">
                <a:latin typeface="Lucida Console" panose="020B0609040504020204" pitchFamily="49" charset="0"/>
              </a:rPr>
              <a:t>;</a:t>
            </a:r>
          </a:p>
          <a:p>
            <a:r>
              <a:rPr lang="en-US" sz="2000" dirty="0">
                <a:latin typeface="Lucida Console" panose="020B0609040504020204" pitchFamily="49" charset="0"/>
              </a:rPr>
              <a:t>}</a:t>
            </a:r>
          </a:p>
          <a:p>
            <a:endParaRPr lang="en-US" sz="2000" dirty="0">
              <a:latin typeface="Lucida Console" panose="020B0609040504020204" pitchFamily="49" charset="0"/>
            </a:endParaRPr>
          </a:p>
          <a:p>
            <a:endParaRPr lang="en-US" sz="2400" dirty="0">
              <a:latin typeface="Lucida Console" panose="020B0609040504020204" pitchFamily="49" charset="0"/>
            </a:endParaRPr>
          </a:p>
        </p:txBody>
      </p:sp>
      <p:sp>
        <p:nvSpPr>
          <p:cNvPr id="4" name="TextBox 3">
            <a:extLst>
              <a:ext uri="{FF2B5EF4-FFF2-40B4-BE49-F238E27FC236}">
                <a16:creationId xmlns:a16="http://schemas.microsoft.com/office/drawing/2014/main" id="{268DBCA2-2A4C-FAF2-7569-7AB752664281}"/>
              </a:ext>
            </a:extLst>
          </p:cNvPr>
          <p:cNvSpPr txBox="1"/>
          <p:nvPr/>
        </p:nvSpPr>
        <p:spPr>
          <a:xfrm>
            <a:off x="6256421" y="-10834"/>
            <a:ext cx="5935579" cy="6924973"/>
          </a:xfrm>
          <a:prstGeom prst="rect">
            <a:avLst/>
          </a:prstGeom>
          <a:solidFill>
            <a:schemeClr val="bg1">
              <a:lumMod val="95000"/>
            </a:schemeClr>
          </a:solidFill>
        </p:spPr>
        <p:txBody>
          <a:bodyPr wrap="square">
            <a:spAutoFit/>
          </a:bodyPr>
          <a:lstStyle/>
          <a:p>
            <a:r>
              <a:rPr lang="en-US" sz="2000" dirty="0">
                <a:solidFill>
                  <a:schemeClr val="accent1"/>
                </a:solidFill>
                <a:latin typeface="Lucida Console" panose="020B0609040504020204" pitchFamily="49" charset="0"/>
              </a:rPr>
              <a:t>void</a:t>
            </a:r>
            <a:r>
              <a:rPr lang="en-US" sz="2000" dirty="0">
                <a:latin typeface="Lucida Console" panose="020B0609040504020204" pitchFamily="49" charset="0"/>
              </a:rPr>
              <a:t> print1() {</a:t>
            </a:r>
          </a:p>
          <a:p>
            <a:r>
              <a:rPr lang="en-US" sz="2000" dirty="0">
                <a:latin typeface="Lucida Console" panose="020B0609040504020204" pitchFamily="49" charset="0"/>
              </a:rPr>
              <a:t>    </a:t>
            </a:r>
            <a:r>
              <a:rPr lang="en-US" sz="2000" dirty="0" err="1">
                <a:latin typeface="Lucida Console" panose="020B0609040504020204" pitchFamily="49" charset="0"/>
              </a:rPr>
              <a:t>printf</a:t>
            </a:r>
            <a:r>
              <a:rPr lang="en-US" sz="2000" dirty="0">
                <a:latin typeface="Lucida Console" panose="020B0609040504020204" pitchFamily="49" charset="0"/>
              </a:rPr>
              <a:t>(</a:t>
            </a:r>
            <a:r>
              <a:rPr lang="en-US" sz="2000" dirty="0">
                <a:solidFill>
                  <a:schemeClr val="accent2"/>
                </a:solidFill>
                <a:latin typeface="Lucida Console" panose="020B0609040504020204" pitchFamily="49" charset="0"/>
              </a:rPr>
              <a:t>"Hello from thread 1\n"</a:t>
            </a:r>
            <a:r>
              <a:rPr lang="en-US" sz="2000" dirty="0">
                <a:latin typeface="Lucida Console" panose="020B0609040504020204" pitchFamily="49" charset="0"/>
              </a:rPr>
              <a:t>);</a:t>
            </a:r>
          </a:p>
          <a:p>
            <a:r>
              <a:rPr lang="en-US" sz="2000" dirty="0">
                <a:latin typeface="Lucida Console" panose="020B0609040504020204" pitchFamily="49" charset="0"/>
              </a:rPr>
              <a:t>}</a:t>
            </a:r>
          </a:p>
          <a:p>
            <a:endParaRPr lang="en-US" sz="2000" dirty="0">
              <a:latin typeface="Lucida Console" panose="020B0609040504020204" pitchFamily="49" charset="0"/>
            </a:endParaRPr>
          </a:p>
          <a:p>
            <a:r>
              <a:rPr lang="en-US" sz="2000" dirty="0">
                <a:solidFill>
                  <a:schemeClr val="accent1"/>
                </a:solidFill>
                <a:latin typeface="Lucida Console" panose="020B0609040504020204" pitchFamily="49" charset="0"/>
              </a:rPr>
              <a:t>void</a:t>
            </a:r>
            <a:r>
              <a:rPr lang="en-US" sz="2000" dirty="0">
                <a:latin typeface="Lucida Console" panose="020B0609040504020204" pitchFamily="49" charset="0"/>
              </a:rPr>
              <a:t> </a:t>
            </a:r>
            <a:r>
              <a:rPr lang="en-US" sz="2000" dirty="0" err="1">
                <a:latin typeface="Lucida Console" panose="020B0609040504020204" pitchFamily="49" charset="0"/>
              </a:rPr>
              <a:t>print_forever</a:t>
            </a:r>
            <a:r>
              <a:rPr lang="en-US" sz="2000" dirty="0">
                <a:latin typeface="Lucida Console" panose="020B0609040504020204" pitchFamily="49" charset="0"/>
              </a:rPr>
              <a:t>() {</a:t>
            </a:r>
          </a:p>
          <a:p>
            <a:r>
              <a:rPr lang="en-US" sz="2000" dirty="0">
                <a:latin typeface="Lucida Console" panose="020B0609040504020204" pitchFamily="49" charset="0"/>
              </a:rPr>
              <a:t>    </a:t>
            </a:r>
            <a:r>
              <a:rPr lang="en-US" sz="2000" dirty="0">
                <a:solidFill>
                  <a:schemeClr val="accent1"/>
                </a:solidFill>
                <a:latin typeface="Lucida Console" panose="020B0609040504020204" pitchFamily="49" charset="0"/>
              </a:rPr>
              <a:t>unsigned</a:t>
            </a:r>
            <a:r>
              <a:rPr lang="en-US" sz="2000" dirty="0">
                <a:latin typeface="Lucida Console" panose="020B0609040504020204" pitchFamily="49" charset="0"/>
              </a:rPr>
              <a:t> n = </a:t>
            </a:r>
            <a:r>
              <a:rPr lang="en-US" sz="2000" dirty="0">
                <a:solidFill>
                  <a:schemeClr val="accent2"/>
                </a:solidFill>
                <a:latin typeface="Lucida Console" panose="020B0609040504020204" pitchFamily="49" charset="0"/>
              </a:rPr>
              <a:t>0</a:t>
            </a:r>
            <a:r>
              <a:rPr lang="en-US" sz="2000" dirty="0">
                <a:latin typeface="Lucida Console" panose="020B0609040504020204" pitchFamily="49" charset="0"/>
              </a:rPr>
              <a:t>;</a:t>
            </a:r>
          </a:p>
          <a:p>
            <a:r>
              <a:rPr lang="en-US" sz="2000" dirty="0">
                <a:latin typeface="Lucida Console" panose="020B0609040504020204" pitchFamily="49" charset="0"/>
              </a:rPr>
              <a:t>    </a:t>
            </a:r>
            <a:r>
              <a:rPr lang="en-US" sz="2000" dirty="0">
                <a:solidFill>
                  <a:schemeClr val="accent1"/>
                </a:solidFill>
                <a:latin typeface="Lucida Console" panose="020B0609040504020204" pitchFamily="49" charset="0"/>
              </a:rPr>
              <a:t>while</a:t>
            </a:r>
            <a:r>
              <a:rPr lang="en-US" sz="2000" dirty="0">
                <a:latin typeface="Lucida Console" panose="020B0609040504020204" pitchFamily="49" charset="0"/>
              </a:rPr>
              <a:t> (</a:t>
            </a:r>
            <a:r>
              <a:rPr lang="en-US" sz="2000" dirty="0">
                <a:solidFill>
                  <a:schemeClr val="accent2"/>
                </a:solidFill>
                <a:latin typeface="Lucida Console" panose="020B0609040504020204" pitchFamily="49" charset="0"/>
              </a:rPr>
              <a:t>true</a:t>
            </a:r>
            <a:r>
              <a:rPr lang="en-US" sz="2000" dirty="0">
                <a:latin typeface="Lucida Console" panose="020B0609040504020204" pitchFamily="49" charset="0"/>
              </a:rPr>
              <a:t>) {</a:t>
            </a:r>
          </a:p>
          <a:p>
            <a:r>
              <a:rPr lang="en-US" sz="2000" dirty="0">
                <a:latin typeface="Lucida Console" panose="020B0609040504020204" pitchFamily="49" charset="0"/>
              </a:rPr>
              <a:t>        </a:t>
            </a:r>
            <a:r>
              <a:rPr lang="en-US" sz="2000" dirty="0" err="1">
                <a:latin typeface="Lucida Console" panose="020B0609040504020204" pitchFamily="49" charset="0"/>
              </a:rPr>
              <a:t>printf</a:t>
            </a:r>
            <a:r>
              <a:rPr lang="en-US" sz="2000" dirty="0">
                <a:latin typeface="Lucida Console" panose="020B0609040504020204" pitchFamily="49" charset="0"/>
              </a:rPr>
              <a:t>(</a:t>
            </a:r>
            <a:r>
              <a:rPr lang="en-US" sz="2000" dirty="0">
                <a:solidFill>
                  <a:schemeClr val="accent2"/>
                </a:solidFill>
                <a:latin typeface="Lucida Console" panose="020B0609040504020204" pitchFamily="49" charset="0"/>
              </a:rPr>
              <a:t>"Thread 2, %u\n"</a:t>
            </a:r>
            <a:r>
              <a:rPr lang="en-US" sz="2000" dirty="0">
                <a:latin typeface="Lucida Console" panose="020B0609040504020204" pitchFamily="49" charset="0"/>
              </a:rPr>
              <a:t>, n);</a:t>
            </a:r>
          </a:p>
          <a:p>
            <a:r>
              <a:rPr lang="en-US" sz="2000" dirty="0">
                <a:latin typeface="Lucida Console" panose="020B0609040504020204" pitchFamily="49" charset="0"/>
              </a:rPr>
              <a:t>        ++n;</a:t>
            </a:r>
          </a:p>
          <a:p>
            <a:r>
              <a:rPr lang="en-US" sz="2000" dirty="0">
                <a:latin typeface="Lucida Console" panose="020B0609040504020204" pitchFamily="49" charset="0"/>
              </a:rPr>
              <a:t>        </a:t>
            </a:r>
            <a:r>
              <a:rPr lang="en-US" sz="2000" dirty="0" err="1">
                <a:latin typeface="Lucida Console" panose="020B0609040504020204" pitchFamily="49" charset="0"/>
              </a:rPr>
              <a:t>usleep</a:t>
            </a:r>
            <a:r>
              <a:rPr lang="en-US" sz="2000" dirty="0">
                <a:latin typeface="Lucida Console" panose="020B0609040504020204" pitchFamily="49" charset="0"/>
              </a:rPr>
              <a:t>(</a:t>
            </a:r>
            <a:r>
              <a:rPr lang="en-US" sz="2000" dirty="0">
                <a:solidFill>
                  <a:schemeClr val="accent2"/>
                </a:solidFill>
                <a:latin typeface="Lucida Console" panose="020B0609040504020204" pitchFamily="49" charset="0"/>
              </a:rPr>
              <a:t>250000</a:t>
            </a:r>
            <a:r>
              <a:rPr lang="en-US" sz="2000" dirty="0">
                <a:latin typeface="Lucida Console" panose="020B0609040504020204" pitchFamily="49" charset="0"/>
              </a:rPr>
              <a:t>);</a:t>
            </a:r>
          </a:p>
          <a:p>
            <a:r>
              <a:rPr lang="en-US" sz="2000" dirty="0">
                <a:latin typeface="Lucida Console" panose="020B0609040504020204" pitchFamily="49" charset="0"/>
              </a:rPr>
              <a:t>    }</a:t>
            </a:r>
          </a:p>
          <a:p>
            <a:r>
              <a:rPr lang="en-US" sz="2000" dirty="0">
                <a:latin typeface="Lucida Console" panose="020B0609040504020204" pitchFamily="49" charset="0"/>
              </a:rPr>
              <a:t>}</a:t>
            </a:r>
          </a:p>
          <a:p>
            <a:endParaRPr lang="en-US" sz="2000" dirty="0">
              <a:latin typeface="Lucida Console" panose="020B0609040504020204" pitchFamily="49" charset="0"/>
            </a:endParaRPr>
          </a:p>
          <a:p>
            <a:r>
              <a:rPr lang="en-US" sz="2000" dirty="0">
                <a:solidFill>
                  <a:schemeClr val="accent1"/>
                </a:solidFill>
                <a:latin typeface="Lucida Console" panose="020B0609040504020204" pitchFamily="49" charset="0"/>
              </a:rPr>
              <a:t>int</a:t>
            </a:r>
            <a:r>
              <a:rPr lang="en-US" sz="2000" dirty="0">
                <a:latin typeface="Lucida Console" panose="020B0609040504020204" pitchFamily="49" charset="0"/>
              </a:rPr>
              <a:t> main() {</a:t>
            </a:r>
          </a:p>
          <a:p>
            <a:r>
              <a:rPr lang="en-US" sz="2000" dirty="0">
                <a:latin typeface="Lucida Console" panose="020B0609040504020204" pitchFamily="49" charset="0"/>
              </a:rPr>
              <a:t>    std::thread t1(print1);</a:t>
            </a:r>
          </a:p>
          <a:p>
            <a:r>
              <a:rPr lang="en-US" sz="2000" dirty="0">
                <a:latin typeface="Lucida Console" panose="020B0609040504020204" pitchFamily="49" charset="0"/>
              </a:rPr>
              <a:t>    std::thread t2(</a:t>
            </a:r>
            <a:r>
              <a:rPr lang="en-US" sz="2000" dirty="0" err="1">
                <a:latin typeface="Lucida Console" panose="020B0609040504020204" pitchFamily="49" charset="0"/>
              </a:rPr>
              <a:t>print_forever</a:t>
            </a:r>
            <a:r>
              <a:rPr lang="en-US" sz="2000" dirty="0">
                <a:latin typeface="Lucida Console" panose="020B0609040504020204" pitchFamily="49" charset="0"/>
              </a:rPr>
              <a:t>);</a:t>
            </a:r>
          </a:p>
          <a:p>
            <a:r>
              <a:rPr lang="en-US" sz="2000" dirty="0">
                <a:latin typeface="Lucida Console" panose="020B0609040504020204" pitchFamily="49" charset="0"/>
              </a:rPr>
              <a:t>    t1.join();</a:t>
            </a:r>
          </a:p>
          <a:p>
            <a:r>
              <a:rPr lang="en-US" sz="2000" dirty="0">
                <a:solidFill>
                  <a:srgbClr val="00B050"/>
                </a:solidFill>
                <a:latin typeface="Lucida Console" panose="020B0609040504020204" pitchFamily="49" charset="0"/>
              </a:rPr>
              <a:t>    //t2.detach();</a:t>
            </a:r>
          </a:p>
          <a:p>
            <a:r>
              <a:rPr lang="en-US" sz="2000" dirty="0">
                <a:latin typeface="Lucida Console" panose="020B0609040504020204" pitchFamily="49" charset="0"/>
              </a:rPr>
              <a:t>    sleep(</a:t>
            </a:r>
            <a:r>
              <a:rPr lang="en-US" sz="2000" dirty="0">
                <a:solidFill>
                  <a:schemeClr val="accent2"/>
                </a:solidFill>
                <a:latin typeface="Lucida Console" panose="020B0609040504020204" pitchFamily="49" charset="0"/>
              </a:rPr>
              <a:t>2</a:t>
            </a:r>
            <a:r>
              <a:rPr lang="en-US" sz="2000" dirty="0">
                <a:latin typeface="Lucida Console" panose="020B0609040504020204" pitchFamily="49" charset="0"/>
              </a:rPr>
              <a:t>);</a:t>
            </a:r>
          </a:p>
          <a:p>
            <a:r>
              <a:rPr lang="en-US" sz="2000" dirty="0">
                <a:latin typeface="Lucida Console" panose="020B0609040504020204" pitchFamily="49" charset="0"/>
              </a:rPr>
              <a:t>    </a:t>
            </a:r>
            <a:r>
              <a:rPr lang="en-US" sz="2000" dirty="0">
                <a:solidFill>
                  <a:schemeClr val="accent1"/>
                </a:solidFill>
                <a:latin typeface="Lucida Console" panose="020B0609040504020204" pitchFamily="49" charset="0"/>
              </a:rPr>
              <a:t>return</a:t>
            </a:r>
            <a:r>
              <a:rPr lang="en-US" sz="2000" dirty="0">
                <a:latin typeface="Lucida Console" panose="020B0609040504020204" pitchFamily="49" charset="0"/>
              </a:rPr>
              <a:t> </a:t>
            </a:r>
            <a:r>
              <a:rPr lang="en-US" sz="2000" dirty="0">
                <a:solidFill>
                  <a:schemeClr val="accent2"/>
                </a:solidFill>
                <a:latin typeface="Lucida Console" panose="020B0609040504020204" pitchFamily="49" charset="0"/>
              </a:rPr>
              <a:t>0</a:t>
            </a:r>
            <a:r>
              <a:rPr lang="en-US" sz="2000" dirty="0">
                <a:latin typeface="Lucida Console" panose="020B0609040504020204" pitchFamily="49" charset="0"/>
              </a:rPr>
              <a:t>;</a:t>
            </a:r>
          </a:p>
          <a:p>
            <a:r>
              <a:rPr lang="en-US" sz="2000" dirty="0">
                <a:latin typeface="Lucida Console" panose="020B0609040504020204" pitchFamily="49" charset="0"/>
              </a:rPr>
              <a:t>}</a:t>
            </a:r>
          </a:p>
          <a:p>
            <a:endParaRPr lang="en-US" sz="2400" dirty="0">
              <a:latin typeface="Lucida Console" panose="020B0609040504020204" pitchFamily="49" charset="0"/>
            </a:endParaRPr>
          </a:p>
        </p:txBody>
      </p:sp>
      <p:grpSp>
        <p:nvGrpSpPr>
          <p:cNvPr id="13" name="Group 12">
            <a:extLst>
              <a:ext uri="{FF2B5EF4-FFF2-40B4-BE49-F238E27FC236}">
                <a16:creationId xmlns:a16="http://schemas.microsoft.com/office/drawing/2014/main" id="{D4B21B58-3397-7CBC-7406-1D79FD906AC0}"/>
              </a:ext>
            </a:extLst>
          </p:cNvPr>
          <p:cNvGrpSpPr/>
          <p:nvPr/>
        </p:nvGrpSpPr>
        <p:grpSpPr>
          <a:xfrm>
            <a:off x="0" y="3209022"/>
            <a:ext cx="6256420" cy="3655966"/>
            <a:chOff x="-784185" y="2352585"/>
            <a:chExt cx="6351608" cy="3655966"/>
          </a:xfrm>
        </p:grpSpPr>
        <p:sp>
          <p:nvSpPr>
            <p:cNvPr id="12" name="Rectangle 11">
              <a:extLst>
                <a:ext uri="{FF2B5EF4-FFF2-40B4-BE49-F238E27FC236}">
                  <a16:creationId xmlns:a16="http://schemas.microsoft.com/office/drawing/2014/main" id="{DD4C5EF0-16D3-0B7F-08A8-A6827D0022CA}"/>
                </a:ext>
              </a:extLst>
            </p:cNvPr>
            <p:cNvSpPr/>
            <p:nvPr/>
          </p:nvSpPr>
          <p:spPr>
            <a:xfrm>
              <a:off x="-784185" y="2627453"/>
              <a:ext cx="6351607" cy="601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35F28491-FCB5-035D-B8EF-E5A5B87EE528}"/>
                </a:ext>
              </a:extLst>
            </p:cNvPr>
            <p:cNvSpPr txBox="1"/>
            <p:nvPr/>
          </p:nvSpPr>
          <p:spPr>
            <a:xfrm>
              <a:off x="-784184" y="2869230"/>
              <a:ext cx="6351607" cy="3139321"/>
            </a:xfrm>
            <a:prstGeom prst="rect">
              <a:avLst/>
            </a:prstGeom>
            <a:solidFill>
              <a:schemeClr val="tx1"/>
            </a:solidFill>
          </p:spPr>
          <p:txBody>
            <a:bodyPr wrap="square">
              <a:spAutoFit/>
            </a:bodyPr>
            <a:lstStyle/>
            <a:p>
              <a:r>
                <a:rPr lang="en-US" sz="1750" dirty="0">
                  <a:solidFill>
                    <a:schemeClr val="bg1"/>
                  </a:solidFill>
                  <a:latin typeface="Lucida Console" panose="020B0609040504020204" pitchFamily="49" charset="0"/>
                </a:rPr>
                <a:t>Hello from thread 1</a:t>
              </a:r>
            </a:p>
            <a:p>
              <a:r>
                <a:rPr lang="en-US" sz="1750" dirty="0">
                  <a:solidFill>
                    <a:schemeClr val="bg1"/>
                  </a:solidFill>
                  <a:latin typeface="Lucida Console" panose="020B0609040504020204" pitchFamily="49" charset="0"/>
                </a:rPr>
                <a:t>Thread 2, 0</a:t>
              </a:r>
            </a:p>
            <a:p>
              <a:r>
                <a:rPr lang="en-US" sz="1750" dirty="0">
                  <a:solidFill>
                    <a:schemeClr val="bg1"/>
                  </a:solidFill>
                  <a:latin typeface="Lucida Console" panose="020B0609040504020204" pitchFamily="49" charset="0"/>
                </a:rPr>
                <a:t>Thread 2, 1</a:t>
              </a:r>
            </a:p>
            <a:p>
              <a:r>
                <a:rPr lang="en-US" sz="1750" dirty="0">
                  <a:solidFill>
                    <a:schemeClr val="bg1"/>
                  </a:solidFill>
                  <a:latin typeface="Lucida Console" panose="020B0609040504020204" pitchFamily="49" charset="0"/>
                </a:rPr>
                <a:t>Thread 2, 2</a:t>
              </a:r>
            </a:p>
            <a:p>
              <a:r>
                <a:rPr lang="en-US" sz="1750" dirty="0">
                  <a:solidFill>
                    <a:schemeClr val="bg1"/>
                  </a:solidFill>
                  <a:latin typeface="Lucida Console" panose="020B0609040504020204" pitchFamily="49" charset="0"/>
                </a:rPr>
                <a:t>Thread 2, 3</a:t>
              </a:r>
            </a:p>
            <a:p>
              <a:r>
                <a:rPr lang="en-US" sz="1750" dirty="0">
                  <a:solidFill>
                    <a:schemeClr val="bg1"/>
                  </a:solidFill>
                  <a:latin typeface="Lucida Console" panose="020B0609040504020204" pitchFamily="49" charset="0"/>
                </a:rPr>
                <a:t>Thread 2, 4</a:t>
              </a:r>
            </a:p>
            <a:p>
              <a:r>
                <a:rPr lang="en-US" sz="1750" dirty="0">
                  <a:solidFill>
                    <a:schemeClr val="bg1"/>
                  </a:solidFill>
                  <a:latin typeface="Lucida Console" panose="020B0609040504020204" pitchFamily="49" charset="0"/>
                </a:rPr>
                <a:t>Thread 2, 5</a:t>
              </a:r>
            </a:p>
            <a:p>
              <a:r>
                <a:rPr lang="en-US" sz="1750" dirty="0">
                  <a:solidFill>
                    <a:schemeClr val="bg1"/>
                  </a:solidFill>
                  <a:latin typeface="Lucida Console" panose="020B0609040504020204" pitchFamily="49" charset="0"/>
                </a:rPr>
                <a:t>Thread 2, 6</a:t>
              </a:r>
            </a:p>
            <a:p>
              <a:r>
                <a:rPr lang="en-US" sz="1750" dirty="0">
                  <a:solidFill>
                    <a:schemeClr val="bg1"/>
                  </a:solidFill>
                  <a:latin typeface="Lucida Console" panose="020B0609040504020204" pitchFamily="49" charset="0"/>
                </a:rPr>
                <a:t>Thread 2, 7</a:t>
              </a:r>
            </a:p>
            <a:p>
              <a:r>
                <a:rPr lang="en-US" sz="1750" dirty="0">
                  <a:solidFill>
                    <a:schemeClr val="bg1"/>
                  </a:solidFill>
                  <a:latin typeface="Lucida Console" panose="020B0609040504020204" pitchFamily="49" charset="0"/>
                </a:rPr>
                <a:t>terminate called without an active exception</a:t>
              </a:r>
            </a:p>
            <a:p>
              <a:r>
                <a:rPr lang="en-US" sz="1750" dirty="0">
                  <a:solidFill>
                    <a:schemeClr val="bg1"/>
                  </a:solidFill>
                  <a:latin typeface="Lucida Console" panose="020B0609040504020204" pitchFamily="49" charset="0"/>
                </a:rPr>
                <a:t>Aborted</a:t>
              </a:r>
            </a:p>
          </p:txBody>
        </p:sp>
        <p:sp>
          <p:nvSpPr>
            <p:cNvPr id="11" name="TextBox 10">
              <a:extLst>
                <a:ext uri="{FF2B5EF4-FFF2-40B4-BE49-F238E27FC236}">
                  <a16:creationId xmlns:a16="http://schemas.microsoft.com/office/drawing/2014/main" id="{37935BA2-7CD8-20F7-6F77-0CA0F4AB6630}"/>
                </a:ext>
              </a:extLst>
            </p:cNvPr>
            <p:cNvSpPr txBox="1"/>
            <p:nvPr/>
          </p:nvSpPr>
          <p:spPr>
            <a:xfrm>
              <a:off x="-784185" y="2352585"/>
              <a:ext cx="6351607" cy="461665"/>
            </a:xfrm>
            <a:prstGeom prst="rect">
              <a:avLst/>
            </a:prstGeom>
            <a:solidFill>
              <a:schemeClr val="tx1"/>
            </a:solidFill>
          </p:spPr>
          <p:txBody>
            <a:bodyPr wrap="square">
              <a:spAutoFit/>
            </a:bodyPr>
            <a:lstStyle/>
            <a:p>
              <a:r>
                <a:rPr lang="en-US" sz="2400" u="sng" dirty="0">
                  <a:solidFill>
                    <a:schemeClr val="bg1"/>
                  </a:solidFill>
                  <a:latin typeface="Lucida Console" panose="020B0609040504020204" pitchFamily="49" charset="0"/>
                </a:rPr>
                <a:t>Console output</a:t>
              </a:r>
            </a:p>
          </p:txBody>
        </p:sp>
      </p:grpSp>
      <p:sp>
        <p:nvSpPr>
          <p:cNvPr id="15" name="TextBox 14">
            <a:extLst>
              <a:ext uri="{FF2B5EF4-FFF2-40B4-BE49-F238E27FC236}">
                <a16:creationId xmlns:a16="http://schemas.microsoft.com/office/drawing/2014/main" id="{2CF97FC2-C25A-BE66-3F2F-175ED33A9E91}"/>
              </a:ext>
            </a:extLst>
          </p:cNvPr>
          <p:cNvSpPr txBox="1"/>
          <p:nvPr/>
        </p:nvSpPr>
        <p:spPr>
          <a:xfrm>
            <a:off x="6258703" y="5183095"/>
            <a:ext cx="3609855" cy="400110"/>
          </a:xfrm>
          <a:prstGeom prst="rect">
            <a:avLst/>
          </a:prstGeom>
          <a:solidFill>
            <a:schemeClr val="bg1">
              <a:lumMod val="95000"/>
            </a:schemeClr>
          </a:solidFill>
        </p:spPr>
        <p:txBody>
          <a:bodyPr wrap="square">
            <a:spAutoFit/>
          </a:bodyPr>
          <a:lstStyle/>
          <a:p>
            <a:r>
              <a:rPr lang="en-US" sz="2000" dirty="0">
                <a:latin typeface="Lucida Console" panose="020B0609040504020204" pitchFamily="49" charset="0"/>
              </a:rPr>
              <a:t>    t2.detach();</a:t>
            </a:r>
          </a:p>
        </p:txBody>
      </p:sp>
      <p:grpSp>
        <p:nvGrpSpPr>
          <p:cNvPr id="16" name="Group 15">
            <a:extLst>
              <a:ext uri="{FF2B5EF4-FFF2-40B4-BE49-F238E27FC236}">
                <a16:creationId xmlns:a16="http://schemas.microsoft.com/office/drawing/2014/main" id="{5E8BB996-BE8F-4A35-8CAC-BD331CF7B852}"/>
              </a:ext>
            </a:extLst>
          </p:cNvPr>
          <p:cNvGrpSpPr/>
          <p:nvPr/>
        </p:nvGrpSpPr>
        <p:grpSpPr>
          <a:xfrm>
            <a:off x="-1140" y="3060219"/>
            <a:ext cx="6256420" cy="3840632"/>
            <a:chOff x="-784185" y="2352585"/>
            <a:chExt cx="6351608" cy="3840632"/>
          </a:xfrm>
        </p:grpSpPr>
        <p:sp>
          <p:nvSpPr>
            <p:cNvPr id="17" name="Rectangle 16">
              <a:extLst>
                <a:ext uri="{FF2B5EF4-FFF2-40B4-BE49-F238E27FC236}">
                  <a16:creationId xmlns:a16="http://schemas.microsoft.com/office/drawing/2014/main" id="{BAD87315-4E2C-441E-6052-7673FB59C1C0}"/>
                </a:ext>
              </a:extLst>
            </p:cNvPr>
            <p:cNvSpPr/>
            <p:nvPr/>
          </p:nvSpPr>
          <p:spPr>
            <a:xfrm>
              <a:off x="-784185" y="2627453"/>
              <a:ext cx="6351607" cy="601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4B6B498C-3A25-A277-EF1E-7DF13D8D4CCC}"/>
                </a:ext>
              </a:extLst>
            </p:cNvPr>
            <p:cNvSpPr txBox="1"/>
            <p:nvPr/>
          </p:nvSpPr>
          <p:spPr>
            <a:xfrm>
              <a:off x="-784184" y="2869230"/>
              <a:ext cx="6351607" cy="3323987"/>
            </a:xfrm>
            <a:prstGeom prst="rect">
              <a:avLst/>
            </a:prstGeom>
            <a:solidFill>
              <a:schemeClr val="tx1"/>
            </a:solidFill>
          </p:spPr>
          <p:txBody>
            <a:bodyPr wrap="square">
              <a:spAutoFit/>
            </a:bodyPr>
            <a:lstStyle/>
            <a:p>
              <a:r>
                <a:rPr lang="en-US" sz="1750" dirty="0">
                  <a:solidFill>
                    <a:schemeClr val="bg1"/>
                  </a:solidFill>
                  <a:latin typeface="Lucida Console" panose="020B0609040504020204" pitchFamily="49" charset="0"/>
                </a:rPr>
                <a:t>Hello from thread 1</a:t>
              </a:r>
            </a:p>
            <a:p>
              <a:r>
                <a:rPr lang="en-US" sz="1750" dirty="0">
                  <a:solidFill>
                    <a:schemeClr val="bg1"/>
                  </a:solidFill>
                  <a:latin typeface="Lucida Console" panose="020B0609040504020204" pitchFamily="49" charset="0"/>
                </a:rPr>
                <a:t>Thread 2, 0</a:t>
              </a:r>
            </a:p>
            <a:p>
              <a:r>
                <a:rPr lang="en-US" sz="1750" dirty="0">
                  <a:solidFill>
                    <a:schemeClr val="bg1"/>
                  </a:solidFill>
                  <a:latin typeface="Lucida Console" panose="020B0609040504020204" pitchFamily="49" charset="0"/>
                </a:rPr>
                <a:t>Thread 2, 1</a:t>
              </a:r>
            </a:p>
            <a:p>
              <a:r>
                <a:rPr lang="en-US" sz="1750" dirty="0">
                  <a:solidFill>
                    <a:schemeClr val="bg1"/>
                  </a:solidFill>
                  <a:latin typeface="Lucida Console" panose="020B0609040504020204" pitchFamily="49" charset="0"/>
                </a:rPr>
                <a:t>Thread 2, 2</a:t>
              </a:r>
            </a:p>
            <a:p>
              <a:r>
                <a:rPr lang="en-US" sz="1750" dirty="0">
                  <a:solidFill>
                    <a:schemeClr val="bg1"/>
                  </a:solidFill>
                  <a:latin typeface="Lucida Console" panose="020B0609040504020204" pitchFamily="49" charset="0"/>
                </a:rPr>
                <a:t>Thread 2, 3</a:t>
              </a:r>
            </a:p>
            <a:p>
              <a:r>
                <a:rPr lang="en-US" sz="1750" dirty="0">
                  <a:solidFill>
                    <a:schemeClr val="bg1"/>
                  </a:solidFill>
                  <a:latin typeface="Lucida Console" panose="020B0609040504020204" pitchFamily="49" charset="0"/>
                </a:rPr>
                <a:t>Thread 2, 4</a:t>
              </a:r>
            </a:p>
            <a:p>
              <a:r>
                <a:rPr lang="en-US" sz="1750" dirty="0">
                  <a:solidFill>
                    <a:schemeClr val="bg1"/>
                  </a:solidFill>
                  <a:latin typeface="Lucida Console" panose="020B0609040504020204" pitchFamily="49" charset="0"/>
                </a:rPr>
                <a:t>Thread 2, 5</a:t>
              </a:r>
            </a:p>
            <a:p>
              <a:r>
                <a:rPr lang="en-US" sz="1750" dirty="0">
                  <a:solidFill>
                    <a:schemeClr val="bg1"/>
                  </a:solidFill>
                  <a:latin typeface="Lucida Console" panose="020B0609040504020204" pitchFamily="49" charset="0"/>
                </a:rPr>
                <a:t>Thread 2, 6</a:t>
              </a:r>
            </a:p>
            <a:p>
              <a:r>
                <a:rPr lang="en-US" sz="1750" dirty="0">
                  <a:solidFill>
                    <a:schemeClr val="bg1"/>
                  </a:solidFill>
                  <a:latin typeface="Lucida Console" panose="020B0609040504020204" pitchFamily="49" charset="0"/>
                </a:rPr>
                <a:t>Thread 2, 7</a:t>
              </a:r>
            </a:p>
            <a:p>
              <a:endParaRPr lang="en-US" sz="1750" dirty="0">
                <a:solidFill>
                  <a:schemeClr val="bg1"/>
                </a:solidFill>
                <a:latin typeface="Lucida Console" panose="020B0609040504020204" pitchFamily="49" charset="0"/>
              </a:endParaRPr>
            </a:p>
            <a:p>
              <a:endParaRPr lang="en-US" sz="1750" dirty="0">
                <a:solidFill>
                  <a:schemeClr val="bg1"/>
                </a:solidFill>
                <a:latin typeface="Lucida Console" panose="020B0609040504020204" pitchFamily="49" charset="0"/>
              </a:endParaRPr>
            </a:p>
            <a:p>
              <a:endParaRPr lang="en-US" sz="1750" dirty="0">
                <a:solidFill>
                  <a:schemeClr val="bg1"/>
                </a:solidFill>
                <a:latin typeface="Lucida Console" panose="020B0609040504020204" pitchFamily="49" charset="0"/>
              </a:endParaRPr>
            </a:p>
          </p:txBody>
        </p:sp>
        <p:sp>
          <p:nvSpPr>
            <p:cNvPr id="19" name="TextBox 18">
              <a:extLst>
                <a:ext uri="{FF2B5EF4-FFF2-40B4-BE49-F238E27FC236}">
                  <a16:creationId xmlns:a16="http://schemas.microsoft.com/office/drawing/2014/main" id="{96628FC9-F5ED-F6D5-7B7E-CB1217D82177}"/>
                </a:ext>
              </a:extLst>
            </p:cNvPr>
            <p:cNvSpPr txBox="1"/>
            <p:nvPr/>
          </p:nvSpPr>
          <p:spPr>
            <a:xfrm>
              <a:off x="-784185" y="2352585"/>
              <a:ext cx="6351607" cy="461665"/>
            </a:xfrm>
            <a:prstGeom prst="rect">
              <a:avLst/>
            </a:prstGeom>
            <a:solidFill>
              <a:schemeClr val="tx1"/>
            </a:solidFill>
          </p:spPr>
          <p:txBody>
            <a:bodyPr wrap="square">
              <a:spAutoFit/>
            </a:bodyPr>
            <a:lstStyle/>
            <a:p>
              <a:r>
                <a:rPr lang="en-US" sz="2400" u="sng" dirty="0">
                  <a:solidFill>
                    <a:schemeClr val="bg1"/>
                  </a:solidFill>
                  <a:latin typeface="Lucida Console" panose="020B0609040504020204" pitchFamily="49" charset="0"/>
                </a:rPr>
                <a:t>Console output</a:t>
              </a:r>
            </a:p>
          </p:txBody>
        </p:sp>
      </p:grpSp>
    </p:spTree>
    <p:extLst>
      <p:ext uri="{BB962C8B-B14F-4D97-AF65-F5344CB8AC3E}">
        <p14:creationId xmlns:p14="http://schemas.microsoft.com/office/powerpoint/2010/main" val="4272089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par>
                                <p:cTn id="40" presetID="32" presetClass="emph" presetSubtype="0" fill="hold" grpId="1" nodeType="withEffect">
                                  <p:stCondLst>
                                    <p:cond delay="0"/>
                                  </p:stCondLst>
                                  <p:childTnLst>
                                    <p:animRot by="120000">
                                      <p:cBhvr>
                                        <p:cTn id="41" dur="100" fill="hold">
                                          <p:stCondLst>
                                            <p:cond delay="0"/>
                                          </p:stCondLst>
                                        </p:cTn>
                                        <p:tgtEl>
                                          <p:spTgt spid="15"/>
                                        </p:tgtEl>
                                        <p:attrNameLst>
                                          <p:attrName>r</p:attrName>
                                        </p:attrNameLst>
                                      </p:cBhvr>
                                    </p:animRot>
                                    <p:animRot by="-240000">
                                      <p:cBhvr>
                                        <p:cTn id="42" dur="200" fill="hold">
                                          <p:stCondLst>
                                            <p:cond delay="200"/>
                                          </p:stCondLst>
                                        </p:cTn>
                                        <p:tgtEl>
                                          <p:spTgt spid="15"/>
                                        </p:tgtEl>
                                        <p:attrNameLst>
                                          <p:attrName>r</p:attrName>
                                        </p:attrNameLst>
                                      </p:cBhvr>
                                    </p:animRot>
                                    <p:animRot by="240000">
                                      <p:cBhvr>
                                        <p:cTn id="43" dur="200" fill="hold">
                                          <p:stCondLst>
                                            <p:cond delay="400"/>
                                          </p:stCondLst>
                                        </p:cTn>
                                        <p:tgtEl>
                                          <p:spTgt spid="15"/>
                                        </p:tgtEl>
                                        <p:attrNameLst>
                                          <p:attrName>r</p:attrName>
                                        </p:attrNameLst>
                                      </p:cBhvr>
                                    </p:animRot>
                                    <p:animRot by="-240000">
                                      <p:cBhvr>
                                        <p:cTn id="44" dur="200" fill="hold">
                                          <p:stCondLst>
                                            <p:cond delay="600"/>
                                          </p:stCondLst>
                                        </p:cTn>
                                        <p:tgtEl>
                                          <p:spTgt spid="15"/>
                                        </p:tgtEl>
                                        <p:attrNameLst>
                                          <p:attrName>r</p:attrName>
                                        </p:attrNameLst>
                                      </p:cBhvr>
                                    </p:animRot>
                                    <p:animRot by="120000">
                                      <p:cBhvr>
                                        <p:cTn id="45" dur="200" fill="hold">
                                          <p:stCondLst>
                                            <p:cond delay="800"/>
                                          </p:stCondLst>
                                        </p:cTn>
                                        <p:tgtEl>
                                          <p:spTgt spid="15"/>
                                        </p:tgtEl>
                                        <p:attrNameLst>
                                          <p:attrName>r</p:attrName>
                                        </p:attrNameLst>
                                      </p:cBhvr>
                                    </p:animRo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nodeType="clickEffect">
                                  <p:stCondLst>
                                    <p:cond delay="0"/>
                                  </p:stCondLst>
                                  <p:childTnLst>
                                    <p:animEffect transition="out" filter="fade">
                                      <p:cBhvr>
                                        <p:cTn id="49" dur="500"/>
                                        <p:tgtEl>
                                          <p:spTgt spid="13"/>
                                        </p:tgtEl>
                                      </p:cBhvr>
                                    </p:animEffect>
                                    <p:set>
                                      <p:cBhvr>
                                        <p:cTn id="50" dur="1" fill="hold">
                                          <p:stCondLst>
                                            <p:cond delay="499"/>
                                          </p:stCondLst>
                                        </p:cTn>
                                        <p:tgtEl>
                                          <p:spTgt spid="13"/>
                                        </p:tgtEl>
                                        <p:attrNameLst>
                                          <p:attrName>style.visibility</p:attrName>
                                        </p:attrNameLst>
                                      </p:cBhvr>
                                      <p:to>
                                        <p:strVal val="hidden"/>
                                      </p:to>
                                    </p:set>
                                  </p:childTnLst>
                                </p:cTn>
                              </p:par>
                            </p:childTnLst>
                          </p:cTn>
                        </p:par>
                        <p:par>
                          <p:cTn id="51" fill="hold">
                            <p:stCondLst>
                              <p:cond delay="500"/>
                            </p:stCondLst>
                            <p:childTnLst>
                              <p:par>
                                <p:cTn id="52" presetID="10" presetClass="entr" presetSubtype="0" fill="hold" nodeType="after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fade">
                                      <p:cBhvr>
                                        <p:cTn id="54" dur="500"/>
                                        <p:tgtEl>
                                          <p:spTgt spid="16"/>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nodeType="clickEffect">
                                  <p:stCondLst>
                                    <p:cond delay="0"/>
                                  </p:stCondLst>
                                  <p:childTnLst>
                                    <p:animEffect transition="out" filter="fade">
                                      <p:cBhvr>
                                        <p:cTn id="58" dur="500"/>
                                        <p:tgtEl>
                                          <p:spTgt spid="16"/>
                                        </p:tgtEl>
                                      </p:cBhvr>
                                    </p:animEffect>
                                    <p:set>
                                      <p:cBhvr>
                                        <p:cTn id="59" dur="1" fill="hold">
                                          <p:stCondLst>
                                            <p:cond delay="499"/>
                                          </p:stCondLst>
                                        </p:cTn>
                                        <p:tgtEl>
                                          <p:spTgt spid="16"/>
                                        </p:tgtEl>
                                        <p:attrNameLst>
                                          <p:attrName>style.visibility</p:attrName>
                                        </p:attrNameLst>
                                      </p:cBhvr>
                                      <p:to>
                                        <p:strVal val="hidden"/>
                                      </p:to>
                                    </p:set>
                                  </p:childTnLst>
                                </p:cTn>
                              </p:par>
                            </p:childTnLst>
                          </p:cTn>
                        </p:par>
                        <p:par>
                          <p:cTn id="60" fill="hold">
                            <p:stCondLst>
                              <p:cond delay="500"/>
                            </p:stCondLst>
                            <p:childTnLst>
                              <p:par>
                                <p:cTn id="61" presetID="10" presetClass="entr" presetSubtype="0" fill="hold" nodeType="after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Effect transition="in" filter="fade">
                                      <p:cBhvr>
                                        <p:cTn id="6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P spid="15" grpId="0" animBg="1"/>
      <p:bldP spid="1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94ABB-063F-DF71-B4CC-1B04C75A483B}"/>
              </a:ext>
            </a:extLst>
          </p:cNvPr>
          <p:cNvSpPr>
            <a:spLocks noGrp="1"/>
          </p:cNvSpPr>
          <p:nvPr>
            <p:ph type="title"/>
          </p:nvPr>
        </p:nvSpPr>
        <p:spPr>
          <a:xfrm>
            <a:off x="838200" y="-316224"/>
            <a:ext cx="10515600" cy="1325563"/>
          </a:xfrm>
        </p:spPr>
        <p:txBody>
          <a:bodyPr/>
          <a:lstStyle/>
          <a:p>
            <a:r>
              <a:rPr lang="en-US" dirty="0"/>
              <a:t>Processes vs. Threads</a:t>
            </a:r>
          </a:p>
        </p:txBody>
      </p:sp>
      <p:sp>
        <p:nvSpPr>
          <p:cNvPr id="3" name="Content Placeholder 2">
            <a:extLst>
              <a:ext uri="{FF2B5EF4-FFF2-40B4-BE49-F238E27FC236}">
                <a16:creationId xmlns:a16="http://schemas.microsoft.com/office/drawing/2014/main" id="{20367789-257A-92B4-C17D-449D6A2EF1F0}"/>
              </a:ext>
            </a:extLst>
          </p:cNvPr>
          <p:cNvSpPr>
            <a:spLocks noGrp="1"/>
          </p:cNvSpPr>
          <p:nvPr>
            <p:ph idx="1"/>
          </p:nvPr>
        </p:nvSpPr>
        <p:spPr>
          <a:xfrm>
            <a:off x="110289" y="735744"/>
            <a:ext cx="11971421" cy="6634426"/>
          </a:xfrm>
        </p:spPr>
        <p:txBody>
          <a:bodyPr>
            <a:noAutofit/>
          </a:bodyPr>
          <a:lstStyle/>
          <a:p>
            <a:pPr>
              <a:lnSpc>
                <a:spcPct val="85000"/>
              </a:lnSpc>
            </a:pPr>
            <a:r>
              <a:rPr lang="en-US" sz="3200" dirty="0"/>
              <a:t>Consider a parent process and a child process created by </a:t>
            </a:r>
            <a:r>
              <a:rPr lang="en-US" sz="3200" dirty="0">
                <a:latin typeface="Lucida Console" panose="020B0609040504020204" pitchFamily="49" charset="0"/>
              </a:rPr>
              <a:t>fork()</a:t>
            </a:r>
            <a:r>
              <a:rPr lang="en-US" sz="3200" dirty="0"/>
              <a:t>; the child starts with:</a:t>
            </a:r>
          </a:p>
          <a:p>
            <a:pPr lvl="1">
              <a:lnSpc>
                <a:spcPct val="85000"/>
              </a:lnSpc>
            </a:pPr>
            <a:r>
              <a:rPr lang="en-US" sz="2800" dirty="0"/>
              <a:t>A </a:t>
            </a:r>
            <a:r>
              <a:rPr lang="en-US" sz="2800" b="1" i="1" dirty="0"/>
              <a:t>cloned</a:t>
            </a:r>
            <a:r>
              <a:rPr lang="en-US" sz="2800" dirty="0"/>
              <a:t> program image (i.e., memory pages) living in </a:t>
            </a:r>
            <a:r>
              <a:rPr lang="en-US" sz="2800" b="1" i="1" dirty="0"/>
              <a:t>a separate address space</a:t>
            </a:r>
          </a:p>
          <a:p>
            <a:pPr lvl="1">
              <a:lnSpc>
                <a:spcPct val="85000"/>
              </a:lnSpc>
            </a:pPr>
            <a:r>
              <a:rPr lang="en-US" sz="2800" dirty="0"/>
              <a:t>A </a:t>
            </a:r>
            <a:r>
              <a:rPr lang="en-US" sz="2800" b="1" i="1" dirty="0"/>
              <a:t>cloned</a:t>
            </a:r>
            <a:r>
              <a:rPr lang="en-US" sz="2800" dirty="0"/>
              <a:t> environmental view (e.g., file descriptors)</a:t>
            </a:r>
          </a:p>
          <a:p>
            <a:pPr lvl="1">
              <a:lnSpc>
                <a:spcPct val="85000"/>
              </a:lnSpc>
            </a:pPr>
            <a:r>
              <a:rPr lang="en-US" sz="2800" dirty="0"/>
              <a:t>A </a:t>
            </a:r>
            <a:r>
              <a:rPr lang="en-US" sz="2800" b="1" i="1" dirty="0"/>
              <a:t>new</a:t>
            </a:r>
            <a:r>
              <a:rPr lang="en-US" sz="2800" dirty="0"/>
              <a:t> identity (e.g., </a:t>
            </a:r>
            <a:r>
              <a:rPr lang="en-US" sz="2800" dirty="0" err="1"/>
              <a:t>pid</a:t>
            </a:r>
            <a:r>
              <a:rPr lang="en-US" sz="2800" dirty="0"/>
              <a:t> and location in the process hierarchy)</a:t>
            </a:r>
          </a:p>
          <a:p>
            <a:pPr>
              <a:lnSpc>
                <a:spcPct val="85000"/>
              </a:lnSpc>
            </a:pPr>
            <a:r>
              <a:rPr lang="en-US" sz="3200" dirty="0"/>
              <a:t>In contrast, in a process with multiple threads, each thread has:</a:t>
            </a:r>
          </a:p>
          <a:p>
            <a:pPr lvl="1">
              <a:lnSpc>
                <a:spcPct val="85000"/>
              </a:lnSpc>
            </a:pPr>
            <a:r>
              <a:rPr lang="en-US" sz="2800" dirty="0"/>
              <a:t>The </a:t>
            </a:r>
            <a:r>
              <a:rPr lang="en-US" sz="2800" b="1" i="1" dirty="0"/>
              <a:t>same</a:t>
            </a:r>
            <a:r>
              <a:rPr lang="en-US" sz="2800" dirty="0"/>
              <a:t> program image, with all threads residing in </a:t>
            </a:r>
            <a:r>
              <a:rPr lang="en-US" sz="2800" b="1" i="1" dirty="0"/>
              <a:t>the same address space</a:t>
            </a:r>
            <a:r>
              <a:rPr lang="en-US" sz="2800" dirty="0"/>
              <a:t>, although each thread has:</a:t>
            </a:r>
          </a:p>
          <a:p>
            <a:pPr lvl="2">
              <a:lnSpc>
                <a:spcPct val="85000"/>
              </a:lnSpc>
            </a:pPr>
            <a:r>
              <a:rPr lang="en-US" sz="2400" dirty="0"/>
              <a:t>Its own stack and local variables (which live in the shared address space but shouldn’t be tampered with by other threads)</a:t>
            </a:r>
          </a:p>
          <a:p>
            <a:pPr lvl="2">
              <a:lnSpc>
                <a:spcPct val="85000"/>
              </a:lnSpc>
            </a:pPr>
            <a:r>
              <a:rPr lang="en-US" sz="2400" dirty="0"/>
              <a:t>Its own registers that are saved/restored during context switches to/from the kernel</a:t>
            </a:r>
          </a:p>
          <a:p>
            <a:pPr lvl="1">
              <a:lnSpc>
                <a:spcPct val="85000"/>
              </a:lnSpc>
            </a:pPr>
            <a:r>
              <a:rPr lang="en-US" sz="2800" dirty="0"/>
              <a:t>The </a:t>
            </a:r>
            <a:r>
              <a:rPr lang="en-US" sz="2800" b="1" i="1" dirty="0"/>
              <a:t>same</a:t>
            </a:r>
            <a:r>
              <a:rPr lang="en-US" sz="2800" dirty="0"/>
              <a:t> environmental view</a:t>
            </a:r>
          </a:p>
          <a:p>
            <a:pPr lvl="1">
              <a:lnSpc>
                <a:spcPct val="85000"/>
              </a:lnSpc>
            </a:pPr>
            <a:r>
              <a:rPr lang="en-US" sz="2800" dirty="0"/>
              <a:t>The </a:t>
            </a:r>
            <a:r>
              <a:rPr lang="en-US" sz="2800" b="1" i="1" dirty="0"/>
              <a:t>same</a:t>
            </a:r>
            <a:r>
              <a:rPr lang="en-US" sz="2800" dirty="0"/>
              <a:t> identity (although each thread has a unique thread id as returned by the </a:t>
            </a:r>
            <a:r>
              <a:rPr lang="en-US" sz="2800" dirty="0" err="1">
                <a:latin typeface="Lucida Console" panose="020B0609040504020204" pitchFamily="49" charset="0"/>
              </a:rPr>
              <a:t>gettid</a:t>
            </a:r>
            <a:r>
              <a:rPr lang="en-US" sz="2800" dirty="0">
                <a:latin typeface="Lucida Console" panose="020B0609040504020204" pitchFamily="49" charset="0"/>
              </a:rPr>
              <a:t>()</a:t>
            </a:r>
            <a:r>
              <a:rPr lang="en-US" sz="2800" dirty="0"/>
              <a:t> system call)</a:t>
            </a:r>
          </a:p>
        </p:txBody>
      </p:sp>
    </p:spTree>
    <p:extLst>
      <p:ext uri="{BB962C8B-B14F-4D97-AF65-F5344CB8AC3E}">
        <p14:creationId xmlns:p14="http://schemas.microsoft.com/office/powerpoint/2010/main" val="4126460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94ABB-063F-DF71-B4CC-1B04C75A483B}"/>
              </a:ext>
            </a:extLst>
          </p:cNvPr>
          <p:cNvSpPr>
            <a:spLocks noGrp="1"/>
          </p:cNvSpPr>
          <p:nvPr>
            <p:ph type="title"/>
          </p:nvPr>
        </p:nvSpPr>
        <p:spPr>
          <a:xfrm>
            <a:off x="838200" y="-316224"/>
            <a:ext cx="10515600" cy="1325563"/>
          </a:xfrm>
        </p:spPr>
        <p:txBody>
          <a:bodyPr/>
          <a:lstStyle/>
          <a:p>
            <a:r>
              <a:rPr lang="en-US" dirty="0"/>
              <a:t>Processes vs. Threads</a:t>
            </a:r>
          </a:p>
        </p:txBody>
      </p:sp>
      <p:grpSp>
        <p:nvGrpSpPr>
          <p:cNvPr id="43" name="Group 42">
            <a:extLst>
              <a:ext uri="{FF2B5EF4-FFF2-40B4-BE49-F238E27FC236}">
                <a16:creationId xmlns:a16="http://schemas.microsoft.com/office/drawing/2014/main" id="{670C2ABE-FE5E-032E-6CB0-97AE7DFA3274}"/>
              </a:ext>
            </a:extLst>
          </p:cNvPr>
          <p:cNvGrpSpPr>
            <a:grpSpLocks noChangeAspect="1"/>
          </p:cNvGrpSpPr>
          <p:nvPr/>
        </p:nvGrpSpPr>
        <p:grpSpPr>
          <a:xfrm>
            <a:off x="1301581" y="4014583"/>
            <a:ext cx="7071476" cy="2863241"/>
            <a:chOff x="7278481" y="4814767"/>
            <a:chExt cx="4657911" cy="1885988"/>
          </a:xfrm>
        </p:grpSpPr>
        <p:sp>
          <p:nvSpPr>
            <p:cNvPr id="44" name="Rectangle 43">
              <a:extLst>
                <a:ext uri="{FF2B5EF4-FFF2-40B4-BE49-F238E27FC236}">
                  <a16:creationId xmlns:a16="http://schemas.microsoft.com/office/drawing/2014/main" id="{BC743CCA-D88F-ADD1-BB44-F61DFC440230}"/>
                </a:ext>
              </a:extLst>
            </p:cNvPr>
            <p:cNvSpPr/>
            <p:nvPr/>
          </p:nvSpPr>
          <p:spPr>
            <a:xfrm>
              <a:off x="7339382" y="5161565"/>
              <a:ext cx="4269217" cy="747268"/>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latin typeface="Segoe UI" panose="020B0502040204020203" pitchFamily="34" charset="0"/>
                  <a:cs typeface="Segoe UI" panose="020B0502040204020203" pitchFamily="34" charset="0"/>
                </a:rPr>
                <a:t>Hardware</a:t>
              </a:r>
            </a:p>
          </p:txBody>
        </p:sp>
        <p:sp>
          <p:nvSpPr>
            <p:cNvPr id="45" name="TextBox 44">
              <a:extLst>
                <a:ext uri="{FF2B5EF4-FFF2-40B4-BE49-F238E27FC236}">
                  <a16:creationId xmlns:a16="http://schemas.microsoft.com/office/drawing/2014/main" id="{7A8A281B-464A-FAC7-2CD2-F1E85951551A}"/>
                </a:ext>
              </a:extLst>
            </p:cNvPr>
            <p:cNvSpPr txBox="1"/>
            <p:nvPr/>
          </p:nvSpPr>
          <p:spPr>
            <a:xfrm>
              <a:off x="7278481" y="6437205"/>
              <a:ext cx="842456" cy="263548"/>
            </a:xfrm>
            <a:prstGeom prst="rect">
              <a:avLst/>
            </a:prstGeom>
            <a:noFill/>
          </p:spPr>
          <p:txBody>
            <a:bodyPr wrap="square" rtlCol="0">
              <a:spAutoFit/>
            </a:bodyPr>
            <a:lstStyle/>
            <a:p>
              <a:pPr algn="ctr"/>
              <a:r>
                <a:rPr lang="en-US" sz="2000" b="1" dirty="0">
                  <a:latin typeface="Segoe UI" panose="020B0502040204020203" pitchFamily="34" charset="0"/>
                  <a:cs typeface="Segoe UI" panose="020B0502040204020203" pitchFamily="34" charset="0"/>
                </a:rPr>
                <a:t>RAM</a:t>
              </a:r>
            </a:p>
          </p:txBody>
        </p:sp>
        <p:sp>
          <p:nvSpPr>
            <p:cNvPr id="46" name="TextBox 45">
              <a:extLst>
                <a:ext uri="{FF2B5EF4-FFF2-40B4-BE49-F238E27FC236}">
                  <a16:creationId xmlns:a16="http://schemas.microsoft.com/office/drawing/2014/main" id="{F976272C-2BA9-3C0B-6D26-F25260E7D6A0}"/>
                </a:ext>
              </a:extLst>
            </p:cNvPr>
            <p:cNvSpPr txBox="1"/>
            <p:nvPr/>
          </p:nvSpPr>
          <p:spPr>
            <a:xfrm>
              <a:off x="8120937" y="6437205"/>
              <a:ext cx="989900" cy="263548"/>
            </a:xfrm>
            <a:prstGeom prst="rect">
              <a:avLst/>
            </a:prstGeom>
            <a:noFill/>
          </p:spPr>
          <p:txBody>
            <a:bodyPr wrap="square" rtlCol="0">
              <a:spAutoFit/>
            </a:bodyPr>
            <a:lstStyle/>
            <a:p>
              <a:pPr algn="ctr"/>
              <a:r>
                <a:rPr lang="en-US" sz="2000" b="1" dirty="0">
                  <a:latin typeface="Segoe UI" panose="020B0502040204020203" pitchFamily="34" charset="0"/>
                  <a:cs typeface="Segoe UI" panose="020B0502040204020203" pitchFamily="34" charset="0"/>
                </a:rPr>
                <a:t>SSD</a:t>
              </a:r>
            </a:p>
          </p:txBody>
        </p:sp>
        <p:sp>
          <p:nvSpPr>
            <p:cNvPr id="47" name="TextBox 46">
              <a:extLst>
                <a:ext uri="{FF2B5EF4-FFF2-40B4-BE49-F238E27FC236}">
                  <a16:creationId xmlns:a16="http://schemas.microsoft.com/office/drawing/2014/main" id="{584D9294-DDD1-E66D-5FDB-8B7322A44FD3}"/>
                </a:ext>
              </a:extLst>
            </p:cNvPr>
            <p:cNvSpPr txBox="1"/>
            <p:nvPr/>
          </p:nvSpPr>
          <p:spPr>
            <a:xfrm>
              <a:off x="9094698" y="6437205"/>
              <a:ext cx="1456746" cy="263548"/>
            </a:xfrm>
            <a:prstGeom prst="rect">
              <a:avLst/>
            </a:prstGeom>
            <a:noFill/>
          </p:spPr>
          <p:txBody>
            <a:bodyPr wrap="square" rtlCol="0">
              <a:spAutoFit/>
            </a:bodyPr>
            <a:lstStyle/>
            <a:p>
              <a:pPr algn="ctr"/>
              <a:r>
                <a:rPr lang="en-US" sz="2000" b="1" dirty="0">
                  <a:latin typeface="Segoe UI" panose="020B0502040204020203" pitchFamily="34" charset="0"/>
                  <a:cs typeface="Segoe UI" panose="020B0502040204020203" pitchFamily="34" charset="0"/>
                </a:rPr>
                <a:t>UX devices</a:t>
              </a:r>
            </a:p>
          </p:txBody>
        </p:sp>
        <p:sp>
          <p:nvSpPr>
            <p:cNvPr id="48" name="TextBox 47">
              <a:extLst>
                <a:ext uri="{FF2B5EF4-FFF2-40B4-BE49-F238E27FC236}">
                  <a16:creationId xmlns:a16="http://schemas.microsoft.com/office/drawing/2014/main" id="{E76C876C-AC17-35F7-47A2-8E1C548F9D94}"/>
                </a:ext>
              </a:extLst>
            </p:cNvPr>
            <p:cNvSpPr txBox="1"/>
            <p:nvPr/>
          </p:nvSpPr>
          <p:spPr>
            <a:xfrm>
              <a:off x="10479646" y="6437207"/>
              <a:ext cx="1456746" cy="263548"/>
            </a:xfrm>
            <a:prstGeom prst="rect">
              <a:avLst/>
            </a:prstGeom>
            <a:noFill/>
          </p:spPr>
          <p:txBody>
            <a:bodyPr wrap="square" rtlCol="0">
              <a:spAutoFit/>
            </a:bodyPr>
            <a:lstStyle/>
            <a:p>
              <a:pPr algn="ctr"/>
              <a:r>
                <a:rPr lang="en-US" sz="2000" b="1" dirty="0">
                  <a:latin typeface="Segoe UI" panose="020B0502040204020203" pitchFamily="34" charset="0"/>
                  <a:cs typeface="Segoe UI" panose="020B0502040204020203" pitchFamily="34" charset="0"/>
                </a:rPr>
                <a:t>Network</a:t>
              </a:r>
            </a:p>
          </p:txBody>
        </p:sp>
        <p:pic>
          <p:nvPicPr>
            <p:cNvPr id="49" name="Picture 48">
              <a:extLst>
                <a:ext uri="{FF2B5EF4-FFF2-40B4-BE49-F238E27FC236}">
                  <a16:creationId xmlns:a16="http://schemas.microsoft.com/office/drawing/2014/main" id="{F657FF0F-D444-375E-D094-38129DDFB194}"/>
                </a:ext>
              </a:extLst>
            </p:cNvPr>
            <p:cNvPicPr>
              <a:picLocks noChangeAspect="1"/>
            </p:cNvPicPr>
            <p:nvPr/>
          </p:nvPicPr>
          <p:blipFill rotWithShape="1">
            <a:blip r:embed="rId3">
              <a:extLst>
                <a:ext uri="{28A0092B-C50C-407E-A947-70E740481C1C}">
                  <a14:useLocalDpi xmlns:a14="http://schemas.microsoft.com/office/drawing/2010/main" val="0"/>
                </a:ext>
              </a:extLst>
            </a:blip>
            <a:srcRect t="19838" b="22330"/>
            <a:stretch/>
          </p:blipFill>
          <p:spPr>
            <a:xfrm>
              <a:off x="7320689" y="6011226"/>
              <a:ext cx="754308" cy="436228"/>
            </a:xfrm>
            <a:prstGeom prst="rect">
              <a:avLst/>
            </a:prstGeom>
          </p:spPr>
        </p:pic>
        <p:cxnSp>
          <p:nvCxnSpPr>
            <p:cNvPr id="50" name="Straight Connector 49">
              <a:extLst>
                <a:ext uri="{FF2B5EF4-FFF2-40B4-BE49-F238E27FC236}">
                  <a16:creationId xmlns:a16="http://schemas.microsoft.com/office/drawing/2014/main" id="{D1B0C654-551D-B668-7171-ED803AB3E1D6}"/>
                </a:ext>
              </a:extLst>
            </p:cNvPr>
            <p:cNvCxnSpPr/>
            <p:nvPr/>
          </p:nvCxnSpPr>
          <p:spPr>
            <a:xfrm>
              <a:off x="7665469" y="5896251"/>
              <a:ext cx="0" cy="1988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51" name="Picture 50">
              <a:extLst>
                <a:ext uri="{FF2B5EF4-FFF2-40B4-BE49-F238E27FC236}">
                  <a16:creationId xmlns:a16="http://schemas.microsoft.com/office/drawing/2014/main" id="{F60F2380-A09B-4EA5-8830-9415E84B80CB}"/>
                </a:ext>
              </a:extLst>
            </p:cNvPr>
            <p:cNvPicPr>
              <a:picLocks noChangeAspect="1"/>
            </p:cNvPicPr>
            <p:nvPr/>
          </p:nvPicPr>
          <p:blipFill>
            <a:blip r:embed="rId4"/>
            <a:stretch>
              <a:fillRect/>
            </a:stretch>
          </p:blipFill>
          <p:spPr>
            <a:xfrm rot="5400000">
              <a:off x="8316479" y="5869475"/>
              <a:ext cx="598815" cy="719730"/>
            </a:xfrm>
            <a:prstGeom prst="rect">
              <a:avLst/>
            </a:prstGeom>
          </p:spPr>
        </p:pic>
        <p:cxnSp>
          <p:nvCxnSpPr>
            <p:cNvPr id="52" name="Straight Connector 51">
              <a:extLst>
                <a:ext uri="{FF2B5EF4-FFF2-40B4-BE49-F238E27FC236}">
                  <a16:creationId xmlns:a16="http://schemas.microsoft.com/office/drawing/2014/main" id="{58E18D08-621F-4461-B7B2-C78659EF351C}"/>
                </a:ext>
              </a:extLst>
            </p:cNvPr>
            <p:cNvCxnSpPr/>
            <p:nvPr/>
          </p:nvCxnSpPr>
          <p:spPr>
            <a:xfrm>
              <a:off x="8584580" y="5838096"/>
              <a:ext cx="0" cy="1988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3" name="Group 52">
              <a:extLst>
                <a:ext uri="{FF2B5EF4-FFF2-40B4-BE49-F238E27FC236}">
                  <a16:creationId xmlns:a16="http://schemas.microsoft.com/office/drawing/2014/main" id="{63E87024-DAE7-A74C-BD8C-F3CC2A87D23F}"/>
                </a:ext>
              </a:extLst>
            </p:cNvPr>
            <p:cNvGrpSpPr/>
            <p:nvPr/>
          </p:nvGrpSpPr>
          <p:grpSpPr>
            <a:xfrm>
              <a:off x="9006100" y="5760155"/>
              <a:ext cx="1603868" cy="768593"/>
              <a:chOff x="9486633" y="5877087"/>
              <a:chExt cx="1603868" cy="768593"/>
            </a:xfrm>
          </p:grpSpPr>
          <p:pic>
            <p:nvPicPr>
              <p:cNvPr id="77" name="Picture 76">
                <a:extLst>
                  <a:ext uri="{FF2B5EF4-FFF2-40B4-BE49-F238E27FC236}">
                    <a16:creationId xmlns:a16="http://schemas.microsoft.com/office/drawing/2014/main" id="{C6ABF73C-9F62-6C39-027F-81D6D78E78C7}"/>
                  </a:ext>
                </a:extLst>
              </p:cNvPr>
              <p:cNvPicPr>
                <a:picLocks noChangeAspect="1"/>
              </p:cNvPicPr>
              <p:nvPr/>
            </p:nvPicPr>
            <p:blipFill>
              <a:blip r:embed="rId5"/>
              <a:stretch>
                <a:fillRect/>
              </a:stretch>
            </p:blipFill>
            <p:spPr>
              <a:xfrm>
                <a:off x="9486633" y="5877087"/>
                <a:ext cx="1603868" cy="768593"/>
              </a:xfrm>
              <a:prstGeom prst="rect">
                <a:avLst/>
              </a:prstGeom>
            </p:spPr>
          </p:pic>
          <p:cxnSp>
            <p:nvCxnSpPr>
              <p:cNvPr id="78" name="Straight Connector 77">
                <a:extLst>
                  <a:ext uri="{FF2B5EF4-FFF2-40B4-BE49-F238E27FC236}">
                    <a16:creationId xmlns:a16="http://schemas.microsoft.com/office/drawing/2014/main" id="{7B13409D-10CA-1E3B-62F0-4E6EE9E6DC25}"/>
                  </a:ext>
                </a:extLst>
              </p:cNvPr>
              <p:cNvCxnSpPr/>
              <p:nvPr/>
            </p:nvCxnSpPr>
            <p:spPr>
              <a:xfrm>
                <a:off x="10144796" y="5960712"/>
                <a:ext cx="0" cy="1988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A35C280C-7A36-F6AC-A3DF-FF3938980EA7}"/>
                  </a:ext>
                </a:extLst>
              </p:cNvPr>
              <p:cNvCxnSpPr/>
              <p:nvPr/>
            </p:nvCxnSpPr>
            <p:spPr>
              <a:xfrm>
                <a:off x="10851244" y="5958799"/>
                <a:ext cx="0" cy="1988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54" name="Picture 53">
              <a:extLst>
                <a:ext uri="{FF2B5EF4-FFF2-40B4-BE49-F238E27FC236}">
                  <a16:creationId xmlns:a16="http://schemas.microsoft.com/office/drawing/2014/main" id="{9D5AE704-07CC-62C0-2DDC-53E1AF95C9A1}"/>
                </a:ext>
              </a:extLst>
            </p:cNvPr>
            <p:cNvPicPr>
              <a:picLocks noChangeAspect="1"/>
            </p:cNvPicPr>
            <p:nvPr/>
          </p:nvPicPr>
          <p:blipFill>
            <a:blip r:embed="rId6"/>
            <a:stretch>
              <a:fillRect/>
            </a:stretch>
          </p:blipFill>
          <p:spPr>
            <a:xfrm rot="10800000">
              <a:off x="10830745" y="5817909"/>
              <a:ext cx="766934" cy="700618"/>
            </a:xfrm>
            <a:prstGeom prst="rect">
              <a:avLst/>
            </a:prstGeom>
          </p:spPr>
        </p:pic>
        <p:pic>
          <p:nvPicPr>
            <p:cNvPr id="55" name="Picture 54">
              <a:extLst>
                <a:ext uri="{FF2B5EF4-FFF2-40B4-BE49-F238E27FC236}">
                  <a16:creationId xmlns:a16="http://schemas.microsoft.com/office/drawing/2014/main" id="{D6A78F1C-27BC-6177-CB02-4CD899755387}"/>
                </a:ext>
              </a:extLst>
            </p:cNvPr>
            <p:cNvPicPr>
              <a:picLocks noChangeAspect="1"/>
            </p:cNvPicPr>
            <p:nvPr/>
          </p:nvPicPr>
          <p:blipFill>
            <a:blip r:embed="rId7"/>
            <a:stretch>
              <a:fillRect/>
            </a:stretch>
          </p:blipFill>
          <p:spPr>
            <a:xfrm>
              <a:off x="7576194" y="4814767"/>
              <a:ext cx="560425" cy="560425"/>
            </a:xfrm>
            <a:prstGeom prst="rect">
              <a:avLst/>
            </a:prstGeom>
          </p:spPr>
        </p:pic>
        <p:grpSp>
          <p:nvGrpSpPr>
            <p:cNvPr id="56" name="Group 55">
              <a:extLst>
                <a:ext uri="{FF2B5EF4-FFF2-40B4-BE49-F238E27FC236}">
                  <a16:creationId xmlns:a16="http://schemas.microsoft.com/office/drawing/2014/main" id="{2AB9E07C-994E-900C-B012-BC5C081E0537}"/>
                </a:ext>
              </a:extLst>
            </p:cNvPr>
            <p:cNvGrpSpPr/>
            <p:nvPr/>
          </p:nvGrpSpPr>
          <p:grpSpPr>
            <a:xfrm>
              <a:off x="8489561" y="4814768"/>
              <a:ext cx="2883059" cy="564196"/>
              <a:chOff x="8957216" y="4931700"/>
              <a:chExt cx="2883059" cy="564196"/>
            </a:xfrm>
          </p:grpSpPr>
          <p:pic>
            <p:nvPicPr>
              <p:cNvPr id="73" name="Picture 72">
                <a:extLst>
                  <a:ext uri="{FF2B5EF4-FFF2-40B4-BE49-F238E27FC236}">
                    <a16:creationId xmlns:a16="http://schemas.microsoft.com/office/drawing/2014/main" id="{7C3A9935-919E-F99C-9313-DFD60902D2AA}"/>
                  </a:ext>
                </a:extLst>
              </p:cNvPr>
              <p:cNvPicPr>
                <a:picLocks noChangeAspect="1"/>
              </p:cNvPicPr>
              <p:nvPr/>
            </p:nvPicPr>
            <p:blipFill>
              <a:blip r:embed="rId7"/>
              <a:stretch>
                <a:fillRect/>
              </a:stretch>
            </p:blipFill>
            <p:spPr>
              <a:xfrm>
                <a:off x="8957216" y="4931700"/>
                <a:ext cx="560425" cy="560425"/>
              </a:xfrm>
              <a:prstGeom prst="rect">
                <a:avLst/>
              </a:prstGeom>
            </p:spPr>
          </p:pic>
          <p:grpSp>
            <p:nvGrpSpPr>
              <p:cNvPr id="74" name="Group 73">
                <a:extLst>
                  <a:ext uri="{FF2B5EF4-FFF2-40B4-BE49-F238E27FC236}">
                    <a16:creationId xmlns:a16="http://schemas.microsoft.com/office/drawing/2014/main" id="{99B0A3A3-ACBB-CD6F-CF44-4EC348597FE3}"/>
                  </a:ext>
                </a:extLst>
              </p:cNvPr>
              <p:cNvGrpSpPr/>
              <p:nvPr/>
            </p:nvGrpSpPr>
            <p:grpSpPr>
              <a:xfrm>
                <a:off x="10366483" y="4935470"/>
                <a:ext cx="1473792" cy="560426"/>
                <a:chOff x="8043849" y="4931699"/>
                <a:chExt cx="1473792" cy="560426"/>
              </a:xfrm>
            </p:grpSpPr>
            <p:pic>
              <p:nvPicPr>
                <p:cNvPr id="75" name="Picture 74">
                  <a:extLst>
                    <a:ext uri="{FF2B5EF4-FFF2-40B4-BE49-F238E27FC236}">
                      <a16:creationId xmlns:a16="http://schemas.microsoft.com/office/drawing/2014/main" id="{1D29CB3E-611D-E6AC-1843-1189C0B866D2}"/>
                    </a:ext>
                  </a:extLst>
                </p:cNvPr>
                <p:cNvPicPr>
                  <a:picLocks noChangeAspect="1"/>
                </p:cNvPicPr>
                <p:nvPr/>
              </p:nvPicPr>
              <p:blipFill>
                <a:blip r:embed="rId7"/>
                <a:stretch>
                  <a:fillRect/>
                </a:stretch>
              </p:blipFill>
              <p:spPr>
                <a:xfrm>
                  <a:off x="8043849" y="4931699"/>
                  <a:ext cx="560425" cy="560425"/>
                </a:xfrm>
                <a:prstGeom prst="rect">
                  <a:avLst/>
                </a:prstGeom>
              </p:spPr>
            </p:pic>
            <p:pic>
              <p:nvPicPr>
                <p:cNvPr id="76" name="Picture 75">
                  <a:extLst>
                    <a:ext uri="{FF2B5EF4-FFF2-40B4-BE49-F238E27FC236}">
                      <a16:creationId xmlns:a16="http://schemas.microsoft.com/office/drawing/2014/main" id="{66F8A813-80B2-8C6E-EAB1-9C5D25C83BB5}"/>
                    </a:ext>
                  </a:extLst>
                </p:cNvPr>
                <p:cNvPicPr>
                  <a:picLocks noChangeAspect="1"/>
                </p:cNvPicPr>
                <p:nvPr/>
              </p:nvPicPr>
              <p:blipFill>
                <a:blip r:embed="rId7"/>
                <a:stretch>
                  <a:fillRect/>
                </a:stretch>
              </p:blipFill>
              <p:spPr>
                <a:xfrm>
                  <a:off x="8957216" y="4931700"/>
                  <a:ext cx="560425" cy="560425"/>
                </a:xfrm>
                <a:prstGeom prst="rect">
                  <a:avLst/>
                </a:prstGeom>
              </p:spPr>
            </p:pic>
          </p:grpSp>
        </p:grpSp>
        <p:grpSp>
          <p:nvGrpSpPr>
            <p:cNvPr id="57" name="Group 56">
              <a:extLst>
                <a:ext uri="{FF2B5EF4-FFF2-40B4-BE49-F238E27FC236}">
                  <a16:creationId xmlns:a16="http://schemas.microsoft.com/office/drawing/2014/main" id="{769EAA63-5FF6-BC09-33E2-7AB145953BC8}"/>
                </a:ext>
              </a:extLst>
            </p:cNvPr>
            <p:cNvGrpSpPr>
              <a:grpSpLocks noChangeAspect="1"/>
            </p:cNvGrpSpPr>
            <p:nvPr/>
          </p:nvGrpSpPr>
          <p:grpSpPr>
            <a:xfrm>
              <a:off x="7299774" y="4952539"/>
              <a:ext cx="466605" cy="284880"/>
              <a:chOff x="7946524" y="5652130"/>
              <a:chExt cx="554518" cy="338554"/>
            </a:xfrm>
          </p:grpSpPr>
          <p:sp>
            <p:nvSpPr>
              <p:cNvPr id="71" name="Rectangle: Rounded Corners 70">
                <a:extLst>
                  <a:ext uri="{FF2B5EF4-FFF2-40B4-BE49-F238E27FC236}">
                    <a16:creationId xmlns:a16="http://schemas.microsoft.com/office/drawing/2014/main" id="{69F79A2A-A6D0-9665-5287-68DF31FFFA00}"/>
                  </a:ext>
                </a:extLst>
              </p:cNvPr>
              <p:cNvSpPr/>
              <p:nvPr/>
            </p:nvSpPr>
            <p:spPr>
              <a:xfrm>
                <a:off x="8016001" y="5652130"/>
                <a:ext cx="405114" cy="338554"/>
              </a:xfrm>
              <a:prstGeom prst="roundRect">
                <a:avLst/>
              </a:prstGeom>
              <a:solidFill>
                <a:schemeClr val="tx1"/>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endParaRPr>
              </a:p>
            </p:txBody>
          </p:sp>
          <p:sp>
            <p:nvSpPr>
              <p:cNvPr id="72" name="TextBox 71">
                <a:extLst>
                  <a:ext uri="{FF2B5EF4-FFF2-40B4-BE49-F238E27FC236}">
                    <a16:creationId xmlns:a16="http://schemas.microsoft.com/office/drawing/2014/main" id="{6CD2B245-0C01-6A85-01DE-4455BC2313E5}"/>
                  </a:ext>
                </a:extLst>
              </p:cNvPr>
              <p:cNvSpPr txBox="1"/>
              <p:nvPr/>
            </p:nvSpPr>
            <p:spPr>
              <a:xfrm>
                <a:off x="7946524" y="5652130"/>
                <a:ext cx="554518" cy="240926"/>
              </a:xfrm>
              <a:prstGeom prst="rect">
                <a:avLst/>
              </a:prstGeom>
              <a:noFill/>
            </p:spPr>
            <p:txBody>
              <a:bodyPr wrap="square" rtlCol="0">
                <a:spAutoFit/>
              </a:bodyPr>
              <a:lstStyle/>
              <a:p>
                <a:pPr algn="ctr"/>
                <a:r>
                  <a:rPr lang="en-US" sz="1400" dirty="0">
                    <a:solidFill>
                      <a:schemeClr val="bg1"/>
                    </a:solidFill>
                    <a:latin typeface="Lucida Console" panose="020B0609040504020204" pitchFamily="49" charset="0"/>
                  </a:rPr>
                  <a:t>MMU</a:t>
                </a:r>
              </a:p>
            </p:txBody>
          </p:sp>
        </p:grpSp>
        <p:grpSp>
          <p:nvGrpSpPr>
            <p:cNvPr id="58" name="Group 57">
              <a:extLst>
                <a:ext uri="{FF2B5EF4-FFF2-40B4-BE49-F238E27FC236}">
                  <a16:creationId xmlns:a16="http://schemas.microsoft.com/office/drawing/2014/main" id="{E60362AB-8908-710C-4FB0-8294477BBC40}"/>
                </a:ext>
              </a:extLst>
            </p:cNvPr>
            <p:cNvGrpSpPr>
              <a:grpSpLocks noChangeAspect="1"/>
            </p:cNvGrpSpPr>
            <p:nvPr/>
          </p:nvGrpSpPr>
          <p:grpSpPr>
            <a:xfrm>
              <a:off x="8878409" y="4956310"/>
              <a:ext cx="466605" cy="284880"/>
              <a:chOff x="7946524" y="5652130"/>
              <a:chExt cx="554518" cy="338554"/>
            </a:xfrm>
          </p:grpSpPr>
          <p:sp>
            <p:nvSpPr>
              <p:cNvPr id="69" name="Rectangle: Rounded Corners 68">
                <a:extLst>
                  <a:ext uri="{FF2B5EF4-FFF2-40B4-BE49-F238E27FC236}">
                    <a16:creationId xmlns:a16="http://schemas.microsoft.com/office/drawing/2014/main" id="{DF7E4BF1-EB12-F04D-A7BC-BE8FBB9189D2}"/>
                  </a:ext>
                </a:extLst>
              </p:cNvPr>
              <p:cNvSpPr/>
              <p:nvPr/>
            </p:nvSpPr>
            <p:spPr>
              <a:xfrm>
                <a:off x="8016001" y="5652130"/>
                <a:ext cx="405114" cy="338554"/>
              </a:xfrm>
              <a:prstGeom prst="roundRect">
                <a:avLst/>
              </a:prstGeom>
              <a:solidFill>
                <a:schemeClr val="tx1"/>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endParaRPr>
              </a:p>
            </p:txBody>
          </p:sp>
          <p:sp>
            <p:nvSpPr>
              <p:cNvPr id="70" name="TextBox 69">
                <a:extLst>
                  <a:ext uri="{FF2B5EF4-FFF2-40B4-BE49-F238E27FC236}">
                    <a16:creationId xmlns:a16="http://schemas.microsoft.com/office/drawing/2014/main" id="{FCD60B47-2CF8-F7DB-21DB-EF0F19EAE752}"/>
                  </a:ext>
                </a:extLst>
              </p:cNvPr>
              <p:cNvSpPr txBox="1"/>
              <p:nvPr/>
            </p:nvSpPr>
            <p:spPr>
              <a:xfrm>
                <a:off x="7946524" y="5652130"/>
                <a:ext cx="554518" cy="240926"/>
              </a:xfrm>
              <a:prstGeom prst="rect">
                <a:avLst/>
              </a:prstGeom>
              <a:noFill/>
            </p:spPr>
            <p:txBody>
              <a:bodyPr wrap="square" rtlCol="0">
                <a:spAutoFit/>
              </a:bodyPr>
              <a:lstStyle/>
              <a:p>
                <a:pPr algn="ctr"/>
                <a:r>
                  <a:rPr lang="en-US" sz="1400" dirty="0">
                    <a:solidFill>
                      <a:schemeClr val="bg1"/>
                    </a:solidFill>
                    <a:latin typeface="Lucida Console" panose="020B0609040504020204" pitchFamily="49" charset="0"/>
                  </a:rPr>
                  <a:t>MMU</a:t>
                </a:r>
              </a:p>
            </p:txBody>
          </p:sp>
        </p:grpSp>
        <p:grpSp>
          <p:nvGrpSpPr>
            <p:cNvPr id="59" name="Group 58">
              <a:extLst>
                <a:ext uri="{FF2B5EF4-FFF2-40B4-BE49-F238E27FC236}">
                  <a16:creationId xmlns:a16="http://schemas.microsoft.com/office/drawing/2014/main" id="{AE1A785A-7686-7FA0-AA3C-D1F17F95EAB2}"/>
                </a:ext>
              </a:extLst>
            </p:cNvPr>
            <p:cNvGrpSpPr>
              <a:grpSpLocks noChangeAspect="1"/>
            </p:cNvGrpSpPr>
            <p:nvPr/>
          </p:nvGrpSpPr>
          <p:grpSpPr>
            <a:xfrm>
              <a:off x="9603800" y="4956678"/>
              <a:ext cx="466605" cy="284880"/>
              <a:chOff x="7946524" y="5652130"/>
              <a:chExt cx="554518" cy="338554"/>
            </a:xfrm>
          </p:grpSpPr>
          <p:sp>
            <p:nvSpPr>
              <p:cNvPr id="67" name="Rectangle: Rounded Corners 66">
                <a:extLst>
                  <a:ext uri="{FF2B5EF4-FFF2-40B4-BE49-F238E27FC236}">
                    <a16:creationId xmlns:a16="http://schemas.microsoft.com/office/drawing/2014/main" id="{2E8755B3-8E36-CCB5-BF09-F5800F54D4E9}"/>
                  </a:ext>
                </a:extLst>
              </p:cNvPr>
              <p:cNvSpPr/>
              <p:nvPr/>
            </p:nvSpPr>
            <p:spPr>
              <a:xfrm>
                <a:off x="8016001" y="5652130"/>
                <a:ext cx="405114" cy="338554"/>
              </a:xfrm>
              <a:prstGeom prst="roundRect">
                <a:avLst/>
              </a:prstGeom>
              <a:solidFill>
                <a:schemeClr val="tx1"/>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endParaRPr>
              </a:p>
            </p:txBody>
          </p:sp>
          <p:sp>
            <p:nvSpPr>
              <p:cNvPr id="68" name="TextBox 67">
                <a:extLst>
                  <a:ext uri="{FF2B5EF4-FFF2-40B4-BE49-F238E27FC236}">
                    <a16:creationId xmlns:a16="http://schemas.microsoft.com/office/drawing/2014/main" id="{AD9871B8-4888-E336-B46F-2A4AC064B241}"/>
                  </a:ext>
                </a:extLst>
              </p:cNvPr>
              <p:cNvSpPr txBox="1"/>
              <p:nvPr/>
            </p:nvSpPr>
            <p:spPr>
              <a:xfrm>
                <a:off x="7946524" y="5652130"/>
                <a:ext cx="554518" cy="240926"/>
              </a:xfrm>
              <a:prstGeom prst="rect">
                <a:avLst/>
              </a:prstGeom>
              <a:noFill/>
            </p:spPr>
            <p:txBody>
              <a:bodyPr wrap="square" rtlCol="0">
                <a:spAutoFit/>
              </a:bodyPr>
              <a:lstStyle/>
              <a:p>
                <a:pPr algn="ctr"/>
                <a:r>
                  <a:rPr lang="en-US" sz="1400" dirty="0">
                    <a:solidFill>
                      <a:schemeClr val="bg1"/>
                    </a:solidFill>
                    <a:latin typeface="Lucida Console" panose="020B0609040504020204" pitchFamily="49" charset="0"/>
                  </a:rPr>
                  <a:t>MMU</a:t>
                </a:r>
              </a:p>
            </p:txBody>
          </p:sp>
        </p:grpSp>
        <p:grpSp>
          <p:nvGrpSpPr>
            <p:cNvPr id="60" name="Group 59">
              <a:extLst>
                <a:ext uri="{FF2B5EF4-FFF2-40B4-BE49-F238E27FC236}">
                  <a16:creationId xmlns:a16="http://schemas.microsoft.com/office/drawing/2014/main" id="{4D7DC2FE-4715-9E7E-6ECE-458C3739F632}"/>
                </a:ext>
              </a:extLst>
            </p:cNvPr>
            <p:cNvGrpSpPr>
              <a:grpSpLocks noChangeAspect="1"/>
            </p:cNvGrpSpPr>
            <p:nvPr/>
          </p:nvGrpSpPr>
          <p:grpSpPr>
            <a:xfrm>
              <a:off x="11175622" y="4951312"/>
              <a:ext cx="466605" cy="284880"/>
              <a:chOff x="7946524" y="5652130"/>
              <a:chExt cx="554518" cy="338554"/>
            </a:xfrm>
          </p:grpSpPr>
          <p:sp>
            <p:nvSpPr>
              <p:cNvPr id="65" name="Rectangle: Rounded Corners 64">
                <a:extLst>
                  <a:ext uri="{FF2B5EF4-FFF2-40B4-BE49-F238E27FC236}">
                    <a16:creationId xmlns:a16="http://schemas.microsoft.com/office/drawing/2014/main" id="{CA47CB83-2A50-A330-BC4E-1FA2485A1DB8}"/>
                  </a:ext>
                </a:extLst>
              </p:cNvPr>
              <p:cNvSpPr/>
              <p:nvPr/>
            </p:nvSpPr>
            <p:spPr>
              <a:xfrm>
                <a:off x="8016001" y="5652130"/>
                <a:ext cx="405114" cy="338554"/>
              </a:xfrm>
              <a:prstGeom prst="roundRect">
                <a:avLst/>
              </a:prstGeom>
              <a:solidFill>
                <a:schemeClr val="tx1"/>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endParaRPr>
              </a:p>
            </p:txBody>
          </p:sp>
          <p:sp>
            <p:nvSpPr>
              <p:cNvPr id="66" name="TextBox 65">
                <a:extLst>
                  <a:ext uri="{FF2B5EF4-FFF2-40B4-BE49-F238E27FC236}">
                    <a16:creationId xmlns:a16="http://schemas.microsoft.com/office/drawing/2014/main" id="{E4A7F047-9E90-9F03-D3C3-F081FCEFABF3}"/>
                  </a:ext>
                </a:extLst>
              </p:cNvPr>
              <p:cNvSpPr txBox="1"/>
              <p:nvPr/>
            </p:nvSpPr>
            <p:spPr>
              <a:xfrm>
                <a:off x="7946524" y="5652130"/>
                <a:ext cx="554518" cy="240926"/>
              </a:xfrm>
              <a:prstGeom prst="rect">
                <a:avLst/>
              </a:prstGeom>
              <a:noFill/>
            </p:spPr>
            <p:txBody>
              <a:bodyPr wrap="square" rtlCol="0">
                <a:spAutoFit/>
              </a:bodyPr>
              <a:lstStyle/>
              <a:p>
                <a:pPr algn="ctr"/>
                <a:r>
                  <a:rPr lang="en-US" sz="1400" dirty="0">
                    <a:solidFill>
                      <a:schemeClr val="bg1"/>
                    </a:solidFill>
                    <a:latin typeface="Lucida Console" panose="020B0609040504020204" pitchFamily="49" charset="0"/>
                  </a:rPr>
                  <a:t>MMU</a:t>
                </a:r>
              </a:p>
            </p:txBody>
          </p:sp>
        </p:grpSp>
        <p:pic>
          <p:nvPicPr>
            <p:cNvPr id="61" name="Picture 60">
              <a:extLst>
                <a:ext uri="{FF2B5EF4-FFF2-40B4-BE49-F238E27FC236}">
                  <a16:creationId xmlns:a16="http://schemas.microsoft.com/office/drawing/2014/main" id="{DC703681-AC2A-0DF9-8D99-6CA8C140FC2B}"/>
                </a:ext>
              </a:extLst>
            </p:cNvPr>
            <p:cNvPicPr>
              <a:picLocks noChangeAspect="1"/>
            </p:cNvPicPr>
            <p:nvPr/>
          </p:nvPicPr>
          <p:blipFill>
            <a:blip r:embed="rId8"/>
            <a:stretch>
              <a:fillRect/>
            </a:stretch>
          </p:blipFill>
          <p:spPr>
            <a:xfrm flipH="1">
              <a:off x="7738117" y="5155183"/>
              <a:ext cx="256314" cy="255994"/>
            </a:xfrm>
            <a:prstGeom prst="rect">
              <a:avLst/>
            </a:prstGeom>
          </p:spPr>
        </p:pic>
        <p:pic>
          <p:nvPicPr>
            <p:cNvPr id="62" name="Picture 61">
              <a:extLst>
                <a:ext uri="{FF2B5EF4-FFF2-40B4-BE49-F238E27FC236}">
                  <a16:creationId xmlns:a16="http://schemas.microsoft.com/office/drawing/2014/main" id="{F9A559EF-60C2-E235-2E8A-6291EC4604E0}"/>
                </a:ext>
              </a:extLst>
            </p:cNvPr>
            <p:cNvPicPr>
              <a:picLocks noChangeAspect="1"/>
            </p:cNvPicPr>
            <p:nvPr/>
          </p:nvPicPr>
          <p:blipFill>
            <a:blip r:embed="rId8"/>
            <a:stretch>
              <a:fillRect/>
            </a:stretch>
          </p:blipFill>
          <p:spPr>
            <a:xfrm flipH="1">
              <a:off x="8650090" y="5161565"/>
              <a:ext cx="256314" cy="255994"/>
            </a:xfrm>
            <a:prstGeom prst="rect">
              <a:avLst/>
            </a:prstGeom>
          </p:spPr>
        </p:pic>
        <p:pic>
          <p:nvPicPr>
            <p:cNvPr id="63" name="Picture 62">
              <a:extLst>
                <a:ext uri="{FF2B5EF4-FFF2-40B4-BE49-F238E27FC236}">
                  <a16:creationId xmlns:a16="http://schemas.microsoft.com/office/drawing/2014/main" id="{74A45578-9526-D05E-FD50-CCA7B6D3DBC0}"/>
                </a:ext>
              </a:extLst>
            </p:cNvPr>
            <p:cNvPicPr>
              <a:picLocks noChangeAspect="1"/>
            </p:cNvPicPr>
            <p:nvPr/>
          </p:nvPicPr>
          <p:blipFill>
            <a:blip r:embed="rId8"/>
            <a:stretch>
              <a:fillRect/>
            </a:stretch>
          </p:blipFill>
          <p:spPr>
            <a:xfrm flipH="1">
              <a:off x="10065699" y="5161565"/>
              <a:ext cx="256314" cy="255994"/>
            </a:xfrm>
            <a:prstGeom prst="rect">
              <a:avLst/>
            </a:prstGeom>
          </p:spPr>
        </p:pic>
        <p:pic>
          <p:nvPicPr>
            <p:cNvPr id="64" name="Picture 63">
              <a:extLst>
                <a:ext uri="{FF2B5EF4-FFF2-40B4-BE49-F238E27FC236}">
                  <a16:creationId xmlns:a16="http://schemas.microsoft.com/office/drawing/2014/main" id="{83380593-16AC-1814-0190-692C8B0CCDA4}"/>
                </a:ext>
              </a:extLst>
            </p:cNvPr>
            <p:cNvPicPr>
              <a:picLocks noChangeAspect="1"/>
            </p:cNvPicPr>
            <p:nvPr/>
          </p:nvPicPr>
          <p:blipFill>
            <a:blip r:embed="rId8"/>
            <a:stretch>
              <a:fillRect/>
            </a:stretch>
          </p:blipFill>
          <p:spPr>
            <a:xfrm flipH="1">
              <a:off x="10980555" y="5151511"/>
              <a:ext cx="256314" cy="255994"/>
            </a:xfrm>
            <a:prstGeom prst="rect">
              <a:avLst/>
            </a:prstGeom>
          </p:spPr>
        </p:pic>
      </p:grpSp>
      <p:sp>
        <p:nvSpPr>
          <p:cNvPr id="81" name="TextBox 80">
            <a:extLst>
              <a:ext uri="{FF2B5EF4-FFF2-40B4-BE49-F238E27FC236}">
                <a16:creationId xmlns:a16="http://schemas.microsoft.com/office/drawing/2014/main" id="{AFE2D9BA-6CF0-847B-CDF0-04FD9EB8E3D1}"/>
              </a:ext>
            </a:extLst>
          </p:cNvPr>
          <p:cNvSpPr txBox="1"/>
          <p:nvPr/>
        </p:nvSpPr>
        <p:spPr>
          <a:xfrm>
            <a:off x="379782" y="572000"/>
            <a:ext cx="11774556" cy="830997"/>
          </a:xfrm>
          <a:prstGeom prst="rect">
            <a:avLst/>
          </a:prstGeom>
          <a:noFill/>
        </p:spPr>
        <p:txBody>
          <a:bodyPr wrap="square" rtlCol="0">
            <a:spAutoFit/>
          </a:bodyPr>
          <a:lstStyle/>
          <a:p>
            <a:r>
              <a:rPr lang="en-US" sz="2400" b="1" dirty="0">
                <a:latin typeface="Segoe UI" panose="020B0502040204020203" pitchFamily="34" charset="0"/>
                <a:cs typeface="Segoe UI" panose="020B0502040204020203" pitchFamily="34" charset="0"/>
              </a:rPr>
              <a:t>In this example, the </a:t>
            </a:r>
            <a:r>
              <a:rPr lang="en-US" sz="2400" b="1" dirty="0">
                <a:ln>
                  <a:solidFill>
                    <a:sysClr val="windowText" lastClr="000000"/>
                  </a:solidFill>
                </a:ln>
                <a:solidFill>
                  <a:srgbClr val="FFFF00"/>
                </a:solidFill>
                <a:latin typeface="Segoe UI" panose="020B0502040204020203" pitchFamily="34" charset="0"/>
                <a:cs typeface="Segoe UI" panose="020B0502040204020203" pitchFamily="34" charset="0"/>
              </a:rPr>
              <a:t>yellow process</a:t>
            </a:r>
            <a:r>
              <a:rPr lang="en-US" sz="2400" b="1" dirty="0">
                <a:latin typeface="Segoe UI" panose="020B0502040204020203" pitchFamily="34" charset="0"/>
                <a:cs typeface="Segoe UI" panose="020B0502040204020203" pitchFamily="34" charset="0"/>
              </a:rPr>
              <a:t> and the </a:t>
            </a:r>
            <a:r>
              <a:rPr lang="en-US" sz="2400" b="1" dirty="0">
                <a:ln>
                  <a:solidFill>
                    <a:sysClr val="windowText" lastClr="000000"/>
                  </a:solidFill>
                </a:ln>
                <a:solidFill>
                  <a:srgbClr val="FFCCCC"/>
                </a:solidFill>
                <a:latin typeface="Segoe UI" panose="020B0502040204020203" pitchFamily="34" charset="0"/>
                <a:cs typeface="Segoe UI" panose="020B0502040204020203" pitchFamily="34" charset="0"/>
              </a:rPr>
              <a:t>pink process</a:t>
            </a:r>
            <a:r>
              <a:rPr lang="en-US" sz="2400" b="1" dirty="0">
                <a:latin typeface="Segoe UI" panose="020B0502040204020203" pitchFamily="34" charset="0"/>
                <a:cs typeface="Segoe UI" panose="020B0502040204020203" pitchFamily="34" charset="0"/>
              </a:rPr>
              <a:t> are single-threaded, whereas the </a:t>
            </a:r>
            <a:r>
              <a:rPr lang="en-US" sz="2400" b="1" dirty="0">
                <a:ln>
                  <a:solidFill>
                    <a:sysClr val="windowText" lastClr="000000"/>
                  </a:solidFill>
                </a:ln>
                <a:solidFill>
                  <a:srgbClr val="00B0F0"/>
                </a:solidFill>
                <a:latin typeface="Segoe UI" panose="020B0502040204020203" pitchFamily="34" charset="0"/>
                <a:cs typeface="Segoe UI" panose="020B0502040204020203" pitchFamily="34" charset="0"/>
              </a:rPr>
              <a:t>blue process</a:t>
            </a:r>
            <a:r>
              <a:rPr lang="en-US" sz="2400" b="1" dirty="0">
                <a:latin typeface="Segoe UI" panose="020B0502040204020203" pitchFamily="34" charset="0"/>
                <a:cs typeface="Segoe UI" panose="020B0502040204020203" pitchFamily="34" charset="0"/>
              </a:rPr>
              <a:t> has three threads (two of which are currently running).</a:t>
            </a:r>
          </a:p>
        </p:txBody>
      </p:sp>
      <p:grpSp>
        <p:nvGrpSpPr>
          <p:cNvPr id="4" name="Group 3">
            <a:extLst>
              <a:ext uri="{FF2B5EF4-FFF2-40B4-BE49-F238E27FC236}">
                <a16:creationId xmlns:a16="http://schemas.microsoft.com/office/drawing/2014/main" id="{30195766-37B7-17A4-DC7D-5CCC48812566}"/>
              </a:ext>
            </a:extLst>
          </p:cNvPr>
          <p:cNvGrpSpPr/>
          <p:nvPr/>
        </p:nvGrpSpPr>
        <p:grpSpPr>
          <a:xfrm>
            <a:off x="3765674" y="3624964"/>
            <a:ext cx="760486" cy="650605"/>
            <a:chOff x="6096000" y="1692876"/>
            <a:chExt cx="760486" cy="650605"/>
          </a:xfrm>
        </p:grpSpPr>
        <p:grpSp>
          <p:nvGrpSpPr>
            <p:cNvPr id="5" name="Group 4">
              <a:extLst>
                <a:ext uri="{FF2B5EF4-FFF2-40B4-BE49-F238E27FC236}">
                  <a16:creationId xmlns:a16="http://schemas.microsoft.com/office/drawing/2014/main" id="{6AF777B9-2F71-380D-9379-87B1ABA84ADF}"/>
                </a:ext>
              </a:extLst>
            </p:cNvPr>
            <p:cNvGrpSpPr/>
            <p:nvPr/>
          </p:nvGrpSpPr>
          <p:grpSpPr>
            <a:xfrm>
              <a:off x="6096000" y="1692876"/>
              <a:ext cx="360316" cy="410199"/>
              <a:chOff x="6096000" y="1692876"/>
              <a:chExt cx="360316" cy="410199"/>
            </a:xfrm>
          </p:grpSpPr>
          <p:sp>
            <p:nvSpPr>
              <p:cNvPr id="15" name="Rectangle 14">
                <a:extLst>
                  <a:ext uri="{FF2B5EF4-FFF2-40B4-BE49-F238E27FC236}">
                    <a16:creationId xmlns:a16="http://schemas.microsoft.com/office/drawing/2014/main" id="{8517FF3E-3E32-A5CC-88DA-B9E9EBAD1C68}"/>
                  </a:ext>
                </a:extLst>
              </p:cNvPr>
              <p:cNvSpPr/>
              <p:nvPr/>
            </p:nvSpPr>
            <p:spPr>
              <a:xfrm>
                <a:off x="6096000" y="1692876"/>
                <a:ext cx="160231" cy="139538"/>
              </a:xfrm>
              <a:prstGeom prst="rect">
                <a:avLst/>
              </a:prstGeom>
              <a:solidFill>
                <a:srgbClr val="FFCC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3C61522-CD50-6171-DE46-2983666192BD}"/>
                  </a:ext>
                </a:extLst>
              </p:cNvPr>
              <p:cNvSpPr/>
              <p:nvPr/>
            </p:nvSpPr>
            <p:spPr>
              <a:xfrm>
                <a:off x="6296085" y="1692876"/>
                <a:ext cx="160231" cy="139538"/>
              </a:xfrm>
              <a:prstGeom prst="rect">
                <a:avLst/>
              </a:prstGeom>
              <a:solidFill>
                <a:srgbClr val="FFCC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70048CC-E042-D84A-73D6-ADF62DDF5C6D}"/>
                  </a:ext>
                </a:extLst>
              </p:cNvPr>
              <p:cNvSpPr/>
              <p:nvPr/>
            </p:nvSpPr>
            <p:spPr>
              <a:xfrm>
                <a:off x="6202335" y="1963537"/>
                <a:ext cx="160231" cy="139538"/>
              </a:xfrm>
              <a:prstGeom prst="rect">
                <a:avLst/>
              </a:prstGeom>
              <a:solidFill>
                <a:srgbClr val="FFCC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Connector: Elbow 17">
                <a:extLst>
                  <a:ext uri="{FF2B5EF4-FFF2-40B4-BE49-F238E27FC236}">
                    <a16:creationId xmlns:a16="http://schemas.microsoft.com/office/drawing/2014/main" id="{2601CB64-F77D-D0F7-3B29-BE5FDB9F86AF}"/>
                  </a:ext>
                </a:extLst>
              </p:cNvPr>
              <p:cNvCxnSpPr>
                <a:stCxn id="17" idx="0"/>
                <a:endCxn id="15" idx="2"/>
              </p:cNvCxnSpPr>
              <p:nvPr/>
            </p:nvCxnSpPr>
            <p:spPr>
              <a:xfrm rot="16200000" flipV="1">
                <a:off x="6163723" y="1844808"/>
                <a:ext cx="131123" cy="106335"/>
              </a:xfrm>
              <a:prstGeom prst="bentConnector3">
                <a:avLst>
                  <a:gd name="adj1" fmla="val 50000"/>
                </a:avLst>
              </a:prstGeom>
              <a:ln w="9525">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9" name="Connector: Elbow 18">
                <a:extLst>
                  <a:ext uri="{FF2B5EF4-FFF2-40B4-BE49-F238E27FC236}">
                    <a16:creationId xmlns:a16="http://schemas.microsoft.com/office/drawing/2014/main" id="{3DC09CBD-E970-7C2F-AB11-938F47094026}"/>
                  </a:ext>
                </a:extLst>
              </p:cNvPr>
              <p:cNvCxnSpPr>
                <a:cxnSpLocks/>
                <a:stCxn id="17" idx="0"/>
                <a:endCxn id="16" idx="2"/>
              </p:cNvCxnSpPr>
              <p:nvPr/>
            </p:nvCxnSpPr>
            <p:spPr>
              <a:xfrm rot="5400000" flipH="1" flipV="1">
                <a:off x="6263765" y="1851101"/>
                <a:ext cx="131123" cy="93750"/>
              </a:xfrm>
              <a:prstGeom prst="bentConnector3">
                <a:avLst>
                  <a:gd name="adj1" fmla="val 50000"/>
                </a:avLst>
              </a:prstGeom>
              <a:ln w="9525">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6" name="Group 5">
              <a:extLst>
                <a:ext uri="{FF2B5EF4-FFF2-40B4-BE49-F238E27FC236}">
                  <a16:creationId xmlns:a16="http://schemas.microsoft.com/office/drawing/2014/main" id="{1B0592C8-0A62-D6D5-6874-5DDDBFB37515}"/>
                </a:ext>
              </a:extLst>
            </p:cNvPr>
            <p:cNvGrpSpPr/>
            <p:nvPr/>
          </p:nvGrpSpPr>
          <p:grpSpPr>
            <a:xfrm>
              <a:off x="6496170" y="1692876"/>
              <a:ext cx="360316" cy="410199"/>
              <a:chOff x="6096000" y="1692876"/>
              <a:chExt cx="360316" cy="410199"/>
            </a:xfrm>
          </p:grpSpPr>
          <p:sp>
            <p:nvSpPr>
              <p:cNvPr id="10" name="Rectangle 9">
                <a:extLst>
                  <a:ext uri="{FF2B5EF4-FFF2-40B4-BE49-F238E27FC236}">
                    <a16:creationId xmlns:a16="http://schemas.microsoft.com/office/drawing/2014/main" id="{F8A7236A-007C-007F-F7B7-F5EF359B6244}"/>
                  </a:ext>
                </a:extLst>
              </p:cNvPr>
              <p:cNvSpPr/>
              <p:nvPr/>
            </p:nvSpPr>
            <p:spPr>
              <a:xfrm>
                <a:off x="6096000" y="1692876"/>
                <a:ext cx="160231" cy="139538"/>
              </a:xfrm>
              <a:prstGeom prst="rect">
                <a:avLst/>
              </a:prstGeom>
              <a:solidFill>
                <a:srgbClr val="FFCC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BC57088-0DE5-3758-A50E-4EC605D1B83C}"/>
                  </a:ext>
                </a:extLst>
              </p:cNvPr>
              <p:cNvSpPr/>
              <p:nvPr/>
            </p:nvSpPr>
            <p:spPr>
              <a:xfrm>
                <a:off x="6296085" y="1692876"/>
                <a:ext cx="160231" cy="139538"/>
              </a:xfrm>
              <a:prstGeom prst="rect">
                <a:avLst/>
              </a:prstGeom>
              <a:solidFill>
                <a:srgbClr val="FFCC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BF25896-5D8E-76E7-E83E-7B208DA05675}"/>
                  </a:ext>
                </a:extLst>
              </p:cNvPr>
              <p:cNvSpPr/>
              <p:nvPr/>
            </p:nvSpPr>
            <p:spPr>
              <a:xfrm>
                <a:off x="6202335" y="1963537"/>
                <a:ext cx="160231" cy="139538"/>
              </a:xfrm>
              <a:prstGeom prst="rect">
                <a:avLst/>
              </a:prstGeom>
              <a:solidFill>
                <a:srgbClr val="FFCC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Connector: Elbow 12">
                <a:extLst>
                  <a:ext uri="{FF2B5EF4-FFF2-40B4-BE49-F238E27FC236}">
                    <a16:creationId xmlns:a16="http://schemas.microsoft.com/office/drawing/2014/main" id="{25B64CBF-8A2B-D9C5-DA09-48C064C82E8C}"/>
                  </a:ext>
                </a:extLst>
              </p:cNvPr>
              <p:cNvCxnSpPr>
                <a:stCxn id="12" idx="0"/>
                <a:endCxn id="10" idx="2"/>
              </p:cNvCxnSpPr>
              <p:nvPr/>
            </p:nvCxnSpPr>
            <p:spPr>
              <a:xfrm rot="16200000" flipV="1">
                <a:off x="6163723" y="1844808"/>
                <a:ext cx="131123" cy="106335"/>
              </a:xfrm>
              <a:prstGeom prst="bentConnector3">
                <a:avLst>
                  <a:gd name="adj1" fmla="val 50000"/>
                </a:avLst>
              </a:prstGeom>
              <a:ln w="9525">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6869BB5E-43E5-5C0B-AA43-A55B6BBB6D1E}"/>
                  </a:ext>
                </a:extLst>
              </p:cNvPr>
              <p:cNvCxnSpPr>
                <a:cxnSpLocks/>
                <a:stCxn id="12" idx="0"/>
                <a:endCxn id="11" idx="2"/>
              </p:cNvCxnSpPr>
              <p:nvPr/>
            </p:nvCxnSpPr>
            <p:spPr>
              <a:xfrm rot="5400000" flipH="1" flipV="1">
                <a:off x="6263765" y="1851101"/>
                <a:ext cx="131123" cy="93750"/>
              </a:xfrm>
              <a:prstGeom prst="bentConnector3">
                <a:avLst>
                  <a:gd name="adj1" fmla="val 50000"/>
                </a:avLst>
              </a:prstGeom>
              <a:ln w="9525">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sp>
          <p:nvSpPr>
            <p:cNvPr id="7" name="Rectangle 6">
              <a:extLst>
                <a:ext uri="{FF2B5EF4-FFF2-40B4-BE49-F238E27FC236}">
                  <a16:creationId xmlns:a16="http://schemas.microsoft.com/office/drawing/2014/main" id="{D3C2C112-2AA9-479B-7A4B-5BF4EC3165A2}"/>
                </a:ext>
              </a:extLst>
            </p:cNvPr>
            <p:cNvSpPr/>
            <p:nvPr/>
          </p:nvSpPr>
          <p:spPr>
            <a:xfrm>
              <a:off x="6395519" y="2203943"/>
              <a:ext cx="160231" cy="139538"/>
            </a:xfrm>
            <a:prstGeom prst="rect">
              <a:avLst/>
            </a:prstGeom>
            <a:solidFill>
              <a:srgbClr val="FFCC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Connector: Elbow 7">
              <a:extLst>
                <a:ext uri="{FF2B5EF4-FFF2-40B4-BE49-F238E27FC236}">
                  <a16:creationId xmlns:a16="http://schemas.microsoft.com/office/drawing/2014/main" id="{821762AF-22D2-0B13-FA37-F9E5D62C260D}"/>
                </a:ext>
              </a:extLst>
            </p:cNvPr>
            <p:cNvCxnSpPr>
              <a:cxnSpLocks/>
              <a:stCxn id="7" idx="0"/>
              <a:endCxn id="12" idx="2"/>
            </p:cNvCxnSpPr>
            <p:nvPr/>
          </p:nvCxnSpPr>
          <p:spPr>
            <a:xfrm rot="5400000" flipH="1" flipV="1">
              <a:off x="6528694" y="2050016"/>
              <a:ext cx="100868" cy="206986"/>
            </a:xfrm>
            <a:prstGeom prst="bentConnector3">
              <a:avLst>
                <a:gd name="adj1" fmla="val 35104"/>
              </a:avLst>
            </a:prstGeom>
            <a:ln w="9525">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9" name="Connector: Elbow 8">
              <a:extLst>
                <a:ext uri="{FF2B5EF4-FFF2-40B4-BE49-F238E27FC236}">
                  <a16:creationId xmlns:a16="http://schemas.microsoft.com/office/drawing/2014/main" id="{B28D4F2E-E321-45B0-F69E-871E3D67C213}"/>
                </a:ext>
              </a:extLst>
            </p:cNvPr>
            <p:cNvCxnSpPr>
              <a:cxnSpLocks/>
              <a:stCxn id="7" idx="0"/>
              <a:endCxn id="17" idx="2"/>
            </p:cNvCxnSpPr>
            <p:nvPr/>
          </p:nvCxnSpPr>
          <p:spPr>
            <a:xfrm rot="16200000" flipV="1">
              <a:off x="6328609" y="2056917"/>
              <a:ext cx="100868" cy="193184"/>
            </a:xfrm>
            <a:prstGeom prst="bentConnector3">
              <a:avLst>
                <a:gd name="adj1" fmla="val 35104"/>
              </a:avLst>
            </a:prstGeom>
            <a:ln w="9525">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20" name="Group 19">
            <a:extLst>
              <a:ext uri="{FF2B5EF4-FFF2-40B4-BE49-F238E27FC236}">
                <a16:creationId xmlns:a16="http://schemas.microsoft.com/office/drawing/2014/main" id="{BAFE4F29-7640-B681-375A-B7311AAB32CE}"/>
              </a:ext>
            </a:extLst>
          </p:cNvPr>
          <p:cNvGrpSpPr/>
          <p:nvPr/>
        </p:nvGrpSpPr>
        <p:grpSpPr>
          <a:xfrm>
            <a:off x="1216587" y="3620925"/>
            <a:ext cx="760486" cy="650605"/>
            <a:chOff x="6096000" y="1692876"/>
            <a:chExt cx="760486" cy="650605"/>
          </a:xfrm>
        </p:grpSpPr>
        <p:grpSp>
          <p:nvGrpSpPr>
            <p:cNvPr id="21" name="Group 20">
              <a:extLst>
                <a:ext uri="{FF2B5EF4-FFF2-40B4-BE49-F238E27FC236}">
                  <a16:creationId xmlns:a16="http://schemas.microsoft.com/office/drawing/2014/main" id="{935A4A69-A76C-0DEA-BDB5-EE5BA0641C89}"/>
                </a:ext>
              </a:extLst>
            </p:cNvPr>
            <p:cNvGrpSpPr/>
            <p:nvPr/>
          </p:nvGrpSpPr>
          <p:grpSpPr>
            <a:xfrm>
              <a:off x="6096000" y="1692876"/>
              <a:ext cx="360316" cy="410199"/>
              <a:chOff x="6096000" y="1692876"/>
              <a:chExt cx="360316" cy="410199"/>
            </a:xfrm>
          </p:grpSpPr>
          <p:sp>
            <p:nvSpPr>
              <p:cNvPr id="31" name="Rectangle 30">
                <a:extLst>
                  <a:ext uri="{FF2B5EF4-FFF2-40B4-BE49-F238E27FC236}">
                    <a16:creationId xmlns:a16="http://schemas.microsoft.com/office/drawing/2014/main" id="{FB846D7B-7211-A783-C055-0548E512357C}"/>
                  </a:ext>
                </a:extLst>
              </p:cNvPr>
              <p:cNvSpPr/>
              <p:nvPr/>
            </p:nvSpPr>
            <p:spPr>
              <a:xfrm>
                <a:off x="6096000" y="1692876"/>
                <a:ext cx="160231" cy="139538"/>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8C7DB936-4A0F-ADE4-369F-D8EEDC2B2305}"/>
                  </a:ext>
                </a:extLst>
              </p:cNvPr>
              <p:cNvSpPr/>
              <p:nvPr/>
            </p:nvSpPr>
            <p:spPr>
              <a:xfrm>
                <a:off x="6296085" y="1692876"/>
                <a:ext cx="160231" cy="139538"/>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897C189D-8306-8435-C312-D3E991AB0ABA}"/>
                  </a:ext>
                </a:extLst>
              </p:cNvPr>
              <p:cNvSpPr/>
              <p:nvPr/>
            </p:nvSpPr>
            <p:spPr>
              <a:xfrm>
                <a:off x="6202335" y="1963537"/>
                <a:ext cx="160231" cy="139538"/>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4" name="Connector: Elbow 33">
                <a:extLst>
                  <a:ext uri="{FF2B5EF4-FFF2-40B4-BE49-F238E27FC236}">
                    <a16:creationId xmlns:a16="http://schemas.microsoft.com/office/drawing/2014/main" id="{EABD31A2-1CFB-2410-FFFA-8E68EEFE3AFF}"/>
                  </a:ext>
                </a:extLst>
              </p:cNvPr>
              <p:cNvCxnSpPr>
                <a:stCxn id="33" idx="0"/>
                <a:endCxn id="31" idx="2"/>
              </p:cNvCxnSpPr>
              <p:nvPr/>
            </p:nvCxnSpPr>
            <p:spPr>
              <a:xfrm rot="16200000" flipV="1">
                <a:off x="6163723" y="1844808"/>
                <a:ext cx="131123" cy="106335"/>
              </a:xfrm>
              <a:prstGeom prst="bentConnector3">
                <a:avLst>
                  <a:gd name="adj1" fmla="val 50000"/>
                </a:avLst>
              </a:prstGeom>
              <a:ln w="9525">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5" name="Connector: Elbow 34">
                <a:extLst>
                  <a:ext uri="{FF2B5EF4-FFF2-40B4-BE49-F238E27FC236}">
                    <a16:creationId xmlns:a16="http://schemas.microsoft.com/office/drawing/2014/main" id="{ED36A602-3A25-83F7-C85B-3D3FAFA46683}"/>
                  </a:ext>
                </a:extLst>
              </p:cNvPr>
              <p:cNvCxnSpPr>
                <a:cxnSpLocks/>
                <a:stCxn id="33" idx="0"/>
                <a:endCxn id="32" idx="2"/>
              </p:cNvCxnSpPr>
              <p:nvPr/>
            </p:nvCxnSpPr>
            <p:spPr>
              <a:xfrm rot="5400000" flipH="1" flipV="1">
                <a:off x="6263765" y="1851101"/>
                <a:ext cx="131123" cy="93750"/>
              </a:xfrm>
              <a:prstGeom prst="bentConnector3">
                <a:avLst>
                  <a:gd name="adj1" fmla="val 50000"/>
                </a:avLst>
              </a:prstGeom>
              <a:ln w="9525">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22" name="Group 21">
              <a:extLst>
                <a:ext uri="{FF2B5EF4-FFF2-40B4-BE49-F238E27FC236}">
                  <a16:creationId xmlns:a16="http://schemas.microsoft.com/office/drawing/2014/main" id="{109E134A-2472-2C5C-53B7-95B6E717FF99}"/>
                </a:ext>
              </a:extLst>
            </p:cNvPr>
            <p:cNvGrpSpPr/>
            <p:nvPr/>
          </p:nvGrpSpPr>
          <p:grpSpPr>
            <a:xfrm>
              <a:off x="6496170" y="1692876"/>
              <a:ext cx="360316" cy="410199"/>
              <a:chOff x="6096000" y="1692876"/>
              <a:chExt cx="360316" cy="410199"/>
            </a:xfrm>
          </p:grpSpPr>
          <p:sp>
            <p:nvSpPr>
              <p:cNvPr id="26" name="Rectangle 25">
                <a:extLst>
                  <a:ext uri="{FF2B5EF4-FFF2-40B4-BE49-F238E27FC236}">
                    <a16:creationId xmlns:a16="http://schemas.microsoft.com/office/drawing/2014/main" id="{D9192400-25CE-1226-A3C8-5B075EF5AA5E}"/>
                  </a:ext>
                </a:extLst>
              </p:cNvPr>
              <p:cNvSpPr/>
              <p:nvPr/>
            </p:nvSpPr>
            <p:spPr>
              <a:xfrm>
                <a:off x="6096000" y="1692876"/>
                <a:ext cx="160231" cy="139538"/>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9BB5514A-F571-AD24-9D76-34852B96CDCE}"/>
                  </a:ext>
                </a:extLst>
              </p:cNvPr>
              <p:cNvSpPr/>
              <p:nvPr/>
            </p:nvSpPr>
            <p:spPr>
              <a:xfrm>
                <a:off x="6296085" y="1692876"/>
                <a:ext cx="160231" cy="139538"/>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396A9C2-F2AD-23C1-DEE3-F2B5F33E3A95}"/>
                  </a:ext>
                </a:extLst>
              </p:cNvPr>
              <p:cNvSpPr/>
              <p:nvPr/>
            </p:nvSpPr>
            <p:spPr>
              <a:xfrm>
                <a:off x="6202335" y="1963537"/>
                <a:ext cx="160231" cy="139538"/>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Connector: Elbow 28">
                <a:extLst>
                  <a:ext uri="{FF2B5EF4-FFF2-40B4-BE49-F238E27FC236}">
                    <a16:creationId xmlns:a16="http://schemas.microsoft.com/office/drawing/2014/main" id="{9EB73462-4F9F-D5C0-DBEB-CEE8A0C05F8E}"/>
                  </a:ext>
                </a:extLst>
              </p:cNvPr>
              <p:cNvCxnSpPr>
                <a:stCxn id="28" idx="0"/>
                <a:endCxn id="26" idx="2"/>
              </p:cNvCxnSpPr>
              <p:nvPr/>
            </p:nvCxnSpPr>
            <p:spPr>
              <a:xfrm rot="16200000" flipV="1">
                <a:off x="6163723" y="1844808"/>
                <a:ext cx="131123" cy="106335"/>
              </a:xfrm>
              <a:prstGeom prst="bentConnector3">
                <a:avLst>
                  <a:gd name="adj1" fmla="val 50000"/>
                </a:avLst>
              </a:prstGeom>
              <a:ln w="9525">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30" name="Connector: Elbow 29">
                <a:extLst>
                  <a:ext uri="{FF2B5EF4-FFF2-40B4-BE49-F238E27FC236}">
                    <a16:creationId xmlns:a16="http://schemas.microsoft.com/office/drawing/2014/main" id="{DF4F5EEC-4A33-2D3E-3B90-0D992183F832}"/>
                  </a:ext>
                </a:extLst>
              </p:cNvPr>
              <p:cNvCxnSpPr>
                <a:cxnSpLocks/>
                <a:stCxn id="28" idx="0"/>
                <a:endCxn id="27" idx="2"/>
              </p:cNvCxnSpPr>
              <p:nvPr/>
            </p:nvCxnSpPr>
            <p:spPr>
              <a:xfrm rot="5400000" flipH="1" flipV="1">
                <a:off x="6263765" y="1851101"/>
                <a:ext cx="131123" cy="93750"/>
              </a:xfrm>
              <a:prstGeom prst="bentConnector3">
                <a:avLst>
                  <a:gd name="adj1" fmla="val 50000"/>
                </a:avLst>
              </a:prstGeom>
              <a:ln w="9525">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sp>
          <p:nvSpPr>
            <p:cNvPr id="23" name="Rectangle 22">
              <a:extLst>
                <a:ext uri="{FF2B5EF4-FFF2-40B4-BE49-F238E27FC236}">
                  <a16:creationId xmlns:a16="http://schemas.microsoft.com/office/drawing/2014/main" id="{62F055B6-6632-AF89-E441-C340F781C53F}"/>
                </a:ext>
              </a:extLst>
            </p:cNvPr>
            <p:cNvSpPr/>
            <p:nvPr/>
          </p:nvSpPr>
          <p:spPr>
            <a:xfrm>
              <a:off x="6395519" y="2203943"/>
              <a:ext cx="160231" cy="139538"/>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Connector: Elbow 23">
              <a:extLst>
                <a:ext uri="{FF2B5EF4-FFF2-40B4-BE49-F238E27FC236}">
                  <a16:creationId xmlns:a16="http://schemas.microsoft.com/office/drawing/2014/main" id="{659AFB9D-45C0-89DC-B49C-DA2EA820D4E1}"/>
                </a:ext>
              </a:extLst>
            </p:cNvPr>
            <p:cNvCxnSpPr>
              <a:cxnSpLocks/>
              <a:stCxn id="23" idx="0"/>
              <a:endCxn id="28" idx="2"/>
            </p:cNvCxnSpPr>
            <p:nvPr/>
          </p:nvCxnSpPr>
          <p:spPr>
            <a:xfrm rot="5400000" flipH="1" flipV="1">
              <a:off x="6528694" y="2050016"/>
              <a:ext cx="100868" cy="206986"/>
            </a:xfrm>
            <a:prstGeom prst="bentConnector3">
              <a:avLst>
                <a:gd name="adj1" fmla="val 35104"/>
              </a:avLst>
            </a:prstGeom>
            <a:ln w="9525">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07717349-42F7-D62D-6E95-0FE2FB2CB3EF}"/>
                </a:ext>
              </a:extLst>
            </p:cNvPr>
            <p:cNvCxnSpPr>
              <a:cxnSpLocks/>
              <a:stCxn id="23" idx="0"/>
              <a:endCxn id="33" idx="2"/>
            </p:cNvCxnSpPr>
            <p:nvPr/>
          </p:nvCxnSpPr>
          <p:spPr>
            <a:xfrm rot="16200000" flipV="1">
              <a:off x="6328609" y="2056917"/>
              <a:ext cx="100868" cy="193184"/>
            </a:xfrm>
            <a:prstGeom prst="bentConnector3">
              <a:avLst>
                <a:gd name="adj1" fmla="val 35104"/>
              </a:avLst>
            </a:prstGeom>
            <a:ln w="9525">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02DB0D91-B2B8-205C-E860-D0B74F8FCFAB}"/>
              </a:ext>
            </a:extLst>
          </p:cNvPr>
          <p:cNvGrpSpPr/>
          <p:nvPr/>
        </p:nvGrpSpPr>
        <p:grpSpPr>
          <a:xfrm>
            <a:off x="4724050" y="3627226"/>
            <a:ext cx="760486" cy="650605"/>
            <a:chOff x="6096000" y="1692876"/>
            <a:chExt cx="760486" cy="650605"/>
          </a:xfrm>
        </p:grpSpPr>
        <p:grpSp>
          <p:nvGrpSpPr>
            <p:cNvPr id="37" name="Group 36">
              <a:extLst>
                <a:ext uri="{FF2B5EF4-FFF2-40B4-BE49-F238E27FC236}">
                  <a16:creationId xmlns:a16="http://schemas.microsoft.com/office/drawing/2014/main" id="{AFC05FE8-66FB-FE0B-7186-A39CD0251B2F}"/>
                </a:ext>
              </a:extLst>
            </p:cNvPr>
            <p:cNvGrpSpPr/>
            <p:nvPr/>
          </p:nvGrpSpPr>
          <p:grpSpPr>
            <a:xfrm>
              <a:off x="6096000" y="1692876"/>
              <a:ext cx="360316" cy="410199"/>
              <a:chOff x="6096000" y="1692876"/>
              <a:chExt cx="360316" cy="410199"/>
            </a:xfrm>
          </p:grpSpPr>
          <p:sp>
            <p:nvSpPr>
              <p:cNvPr id="85" name="Rectangle 84">
                <a:extLst>
                  <a:ext uri="{FF2B5EF4-FFF2-40B4-BE49-F238E27FC236}">
                    <a16:creationId xmlns:a16="http://schemas.microsoft.com/office/drawing/2014/main" id="{C97C3688-8C1C-A715-EF0E-FE77BC9DE621}"/>
                  </a:ext>
                </a:extLst>
              </p:cNvPr>
              <p:cNvSpPr/>
              <p:nvPr/>
            </p:nvSpPr>
            <p:spPr>
              <a:xfrm>
                <a:off x="6096000" y="1692876"/>
                <a:ext cx="160231" cy="139538"/>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97ECAACE-D975-4AEC-0ACE-148B49EC0720}"/>
                  </a:ext>
                </a:extLst>
              </p:cNvPr>
              <p:cNvSpPr/>
              <p:nvPr/>
            </p:nvSpPr>
            <p:spPr>
              <a:xfrm>
                <a:off x="6296085" y="1692876"/>
                <a:ext cx="160231" cy="139538"/>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5E002A71-25B3-1499-0D48-C49A3AE13200}"/>
                  </a:ext>
                </a:extLst>
              </p:cNvPr>
              <p:cNvSpPr/>
              <p:nvPr/>
            </p:nvSpPr>
            <p:spPr>
              <a:xfrm>
                <a:off x="6202335" y="1963537"/>
                <a:ext cx="160231" cy="139538"/>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8" name="Connector: Elbow 87">
                <a:extLst>
                  <a:ext uri="{FF2B5EF4-FFF2-40B4-BE49-F238E27FC236}">
                    <a16:creationId xmlns:a16="http://schemas.microsoft.com/office/drawing/2014/main" id="{A50E1CD3-3ECB-9493-B8D3-6CAD79E5009E}"/>
                  </a:ext>
                </a:extLst>
              </p:cNvPr>
              <p:cNvCxnSpPr>
                <a:stCxn id="87" idx="0"/>
                <a:endCxn id="85" idx="2"/>
              </p:cNvCxnSpPr>
              <p:nvPr/>
            </p:nvCxnSpPr>
            <p:spPr>
              <a:xfrm rot="16200000" flipV="1">
                <a:off x="6163723" y="1844808"/>
                <a:ext cx="131123" cy="106335"/>
              </a:xfrm>
              <a:prstGeom prst="bentConnector3">
                <a:avLst>
                  <a:gd name="adj1" fmla="val 50000"/>
                </a:avLst>
              </a:prstGeom>
              <a:ln w="9525">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89" name="Connector: Elbow 88">
                <a:extLst>
                  <a:ext uri="{FF2B5EF4-FFF2-40B4-BE49-F238E27FC236}">
                    <a16:creationId xmlns:a16="http://schemas.microsoft.com/office/drawing/2014/main" id="{94FCA967-611B-CD7C-0AF2-04D4CA841E23}"/>
                  </a:ext>
                </a:extLst>
              </p:cNvPr>
              <p:cNvCxnSpPr>
                <a:cxnSpLocks/>
                <a:stCxn id="87" idx="0"/>
                <a:endCxn id="86" idx="2"/>
              </p:cNvCxnSpPr>
              <p:nvPr/>
            </p:nvCxnSpPr>
            <p:spPr>
              <a:xfrm rot="5400000" flipH="1" flipV="1">
                <a:off x="6263765" y="1851101"/>
                <a:ext cx="131123" cy="93750"/>
              </a:xfrm>
              <a:prstGeom prst="bentConnector3">
                <a:avLst>
                  <a:gd name="adj1" fmla="val 50000"/>
                </a:avLst>
              </a:prstGeom>
              <a:ln w="9525">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DF1E6622-C671-2581-C224-9DBE0D361345}"/>
                </a:ext>
              </a:extLst>
            </p:cNvPr>
            <p:cNvGrpSpPr/>
            <p:nvPr/>
          </p:nvGrpSpPr>
          <p:grpSpPr>
            <a:xfrm>
              <a:off x="6496170" y="1692876"/>
              <a:ext cx="360316" cy="410199"/>
              <a:chOff x="6096000" y="1692876"/>
              <a:chExt cx="360316" cy="410199"/>
            </a:xfrm>
          </p:grpSpPr>
          <p:sp>
            <p:nvSpPr>
              <p:cNvPr id="42" name="Rectangle 41">
                <a:extLst>
                  <a:ext uri="{FF2B5EF4-FFF2-40B4-BE49-F238E27FC236}">
                    <a16:creationId xmlns:a16="http://schemas.microsoft.com/office/drawing/2014/main" id="{8B8ED428-92DB-4E4A-56A4-BDA022EAE600}"/>
                  </a:ext>
                </a:extLst>
              </p:cNvPr>
              <p:cNvSpPr/>
              <p:nvPr/>
            </p:nvSpPr>
            <p:spPr>
              <a:xfrm>
                <a:off x="6096000" y="1692876"/>
                <a:ext cx="160231" cy="139538"/>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A8B9F39A-E6EA-6A44-D9F6-1A373DE9FA6D}"/>
                  </a:ext>
                </a:extLst>
              </p:cNvPr>
              <p:cNvSpPr/>
              <p:nvPr/>
            </p:nvSpPr>
            <p:spPr>
              <a:xfrm>
                <a:off x="6296085" y="1692876"/>
                <a:ext cx="160231" cy="139538"/>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64ED7226-CC21-EBEF-3B49-458173F5AE76}"/>
                  </a:ext>
                </a:extLst>
              </p:cNvPr>
              <p:cNvSpPr/>
              <p:nvPr/>
            </p:nvSpPr>
            <p:spPr>
              <a:xfrm>
                <a:off x="6202335" y="1963537"/>
                <a:ext cx="160231" cy="139538"/>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3" name="Connector: Elbow 82">
                <a:extLst>
                  <a:ext uri="{FF2B5EF4-FFF2-40B4-BE49-F238E27FC236}">
                    <a16:creationId xmlns:a16="http://schemas.microsoft.com/office/drawing/2014/main" id="{CE5B19CF-04CF-F81A-9A79-55F100C68C45}"/>
                  </a:ext>
                </a:extLst>
              </p:cNvPr>
              <p:cNvCxnSpPr>
                <a:stCxn id="82" idx="0"/>
                <a:endCxn id="42" idx="2"/>
              </p:cNvCxnSpPr>
              <p:nvPr/>
            </p:nvCxnSpPr>
            <p:spPr>
              <a:xfrm rot="16200000" flipV="1">
                <a:off x="6163723" y="1844808"/>
                <a:ext cx="131123" cy="106335"/>
              </a:xfrm>
              <a:prstGeom prst="bentConnector3">
                <a:avLst>
                  <a:gd name="adj1" fmla="val 50000"/>
                </a:avLst>
              </a:prstGeom>
              <a:ln w="9525">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84" name="Connector: Elbow 83">
                <a:extLst>
                  <a:ext uri="{FF2B5EF4-FFF2-40B4-BE49-F238E27FC236}">
                    <a16:creationId xmlns:a16="http://schemas.microsoft.com/office/drawing/2014/main" id="{52824A6B-1685-83D1-102A-B69A7422098C}"/>
                  </a:ext>
                </a:extLst>
              </p:cNvPr>
              <p:cNvCxnSpPr>
                <a:cxnSpLocks/>
                <a:stCxn id="82" idx="0"/>
                <a:endCxn id="80" idx="2"/>
              </p:cNvCxnSpPr>
              <p:nvPr/>
            </p:nvCxnSpPr>
            <p:spPr>
              <a:xfrm rot="5400000" flipH="1" flipV="1">
                <a:off x="6263765" y="1851101"/>
                <a:ext cx="131123" cy="93750"/>
              </a:xfrm>
              <a:prstGeom prst="bentConnector3">
                <a:avLst>
                  <a:gd name="adj1" fmla="val 50000"/>
                </a:avLst>
              </a:prstGeom>
              <a:ln w="9525">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sp>
          <p:nvSpPr>
            <p:cNvPr id="39" name="Rectangle 38">
              <a:extLst>
                <a:ext uri="{FF2B5EF4-FFF2-40B4-BE49-F238E27FC236}">
                  <a16:creationId xmlns:a16="http://schemas.microsoft.com/office/drawing/2014/main" id="{1804AE07-75D3-FC99-574A-5350A62747E1}"/>
                </a:ext>
              </a:extLst>
            </p:cNvPr>
            <p:cNvSpPr/>
            <p:nvPr/>
          </p:nvSpPr>
          <p:spPr>
            <a:xfrm>
              <a:off x="6395519" y="2203943"/>
              <a:ext cx="160231" cy="139538"/>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0" name="Connector: Elbow 39">
              <a:extLst>
                <a:ext uri="{FF2B5EF4-FFF2-40B4-BE49-F238E27FC236}">
                  <a16:creationId xmlns:a16="http://schemas.microsoft.com/office/drawing/2014/main" id="{EFC8AD31-26CE-1064-D7DF-AE432DE518C5}"/>
                </a:ext>
              </a:extLst>
            </p:cNvPr>
            <p:cNvCxnSpPr>
              <a:cxnSpLocks/>
              <a:stCxn id="39" idx="0"/>
              <a:endCxn id="82" idx="2"/>
            </p:cNvCxnSpPr>
            <p:nvPr/>
          </p:nvCxnSpPr>
          <p:spPr>
            <a:xfrm rot="5400000" flipH="1" flipV="1">
              <a:off x="6528694" y="2050016"/>
              <a:ext cx="100868" cy="206986"/>
            </a:xfrm>
            <a:prstGeom prst="bentConnector3">
              <a:avLst>
                <a:gd name="adj1" fmla="val 35104"/>
              </a:avLst>
            </a:prstGeom>
            <a:ln w="9525">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41" name="Connector: Elbow 40">
              <a:extLst>
                <a:ext uri="{FF2B5EF4-FFF2-40B4-BE49-F238E27FC236}">
                  <a16:creationId xmlns:a16="http://schemas.microsoft.com/office/drawing/2014/main" id="{646A45CF-DC5E-1C91-054D-4035ED7B8ABF}"/>
                </a:ext>
              </a:extLst>
            </p:cNvPr>
            <p:cNvCxnSpPr>
              <a:cxnSpLocks/>
              <a:stCxn id="39" idx="0"/>
              <a:endCxn id="87" idx="2"/>
            </p:cNvCxnSpPr>
            <p:nvPr/>
          </p:nvCxnSpPr>
          <p:spPr>
            <a:xfrm rot="16200000" flipV="1">
              <a:off x="6328609" y="2056917"/>
              <a:ext cx="100868" cy="193184"/>
            </a:xfrm>
            <a:prstGeom prst="bentConnector3">
              <a:avLst>
                <a:gd name="adj1" fmla="val 35104"/>
              </a:avLst>
            </a:prstGeom>
            <a:ln w="9525">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90" name="Group 89">
            <a:extLst>
              <a:ext uri="{FF2B5EF4-FFF2-40B4-BE49-F238E27FC236}">
                <a16:creationId xmlns:a16="http://schemas.microsoft.com/office/drawing/2014/main" id="{76F19A24-5A80-8477-000B-ABF72DC5DB4D}"/>
              </a:ext>
            </a:extLst>
          </p:cNvPr>
          <p:cNvGrpSpPr/>
          <p:nvPr/>
        </p:nvGrpSpPr>
        <p:grpSpPr>
          <a:xfrm>
            <a:off x="7252768" y="3631475"/>
            <a:ext cx="760486" cy="650605"/>
            <a:chOff x="6096000" y="1692876"/>
            <a:chExt cx="760486" cy="650605"/>
          </a:xfrm>
        </p:grpSpPr>
        <p:grpSp>
          <p:nvGrpSpPr>
            <p:cNvPr id="91" name="Group 90">
              <a:extLst>
                <a:ext uri="{FF2B5EF4-FFF2-40B4-BE49-F238E27FC236}">
                  <a16:creationId xmlns:a16="http://schemas.microsoft.com/office/drawing/2014/main" id="{73316330-8045-17BD-BF00-C327FDFC3B83}"/>
                </a:ext>
              </a:extLst>
            </p:cNvPr>
            <p:cNvGrpSpPr/>
            <p:nvPr/>
          </p:nvGrpSpPr>
          <p:grpSpPr>
            <a:xfrm>
              <a:off x="6096000" y="1692876"/>
              <a:ext cx="360316" cy="410199"/>
              <a:chOff x="6096000" y="1692876"/>
              <a:chExt cx="360316" cy="410199"/>
            </a:xfrm>
          </p:grpSpPr>
          <p:sp>
            <p:nvSpPr>
              <p:cNvPr id="101" name="Rectangle 100">
                <a:extLst>
                  <a:ext uri="{FF2B5EF4-FFF2-40B4-BE49-F238E27FC236}">
                    <a16:creationId xmlns:a16="http://schemas.microsoft.com/office/drawing/2014/main" id="{C40923B2-5E4E-B49C-A13D-3C77756658A1}"/>
                  </a:ext>
                </a:extLst>
              </p:cNvPr>
              <p:cNvSpPr/>
              <p:nvPr/>
            </p:nvSpPr>
            <p:spPr>
              <a:xfrm>
                <a:off x="6096000" y="1692876"/>
                <a:ext cx="160231" cy="139538"/>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6E15441C-8696-EEFC-7910-C03C977A0406}"/>
                  </a:ext>
                </a:extLst>
              </p:cNvPr>
              <p:cNvSpPr/>
              <p:nvPr/>
            </p:nvSpPr>
            <p:spPr>
              <a:xfrm>
                <a:off x="6296085" y="1692876"/>
                <a:ext cx="160231" cy="139538"/>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A0CC6FC7-0A3F-82DD-D7B3-F90E5BAC1F16}"/>
                  </a:ext>
                </a:extLst>
              </p:cNvPr>
              <p:cNvSpPr/>
              <p:nvPr/>
            </p:nvSpPr>
            <p:spPr>
              <a:xfrm>
                <a:off x="6202335" y="1963537"/>
                <a:ext cx="160231" cy="139538"/>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4" name="Connector: Elbow 103">
                <a:extLst>
                  <a:ext uri="{FF2B5EF4-FFF2-40B4-BE49-F238E27FC236}">
                    <a16:creationId xmlns:a16="http://schemas.microsoft.com/office/drawing/2014/main" id="{A42F417A-EC5F-CAC2-0EE1-339C00A008EB}"/>
                  </a:ext>
                </a:extLst>
              </p:cNvPr>
              <p:cNvCxnSpPr>
                <a:stCxn id="103" idx="0"/>
                <a:endCxn id="101" idx="2"/>
              </p:cNvCxnSpPr>
              <p:nvPr/>
            </p:nvCxnSpPr>
            <p:spPr>
              <a:xfrm rot="16200000" flipV="1">
                <a:off x="6163723" y="1844808"/>
                <a:ext cx="131123" cy="106335"/>
              </a:xfrm>
              <a:prstGeom prst="bentConnector3">
                <a:avLst>
                  <a:gd name="adj1" fmla="val 50000"/>
                </a:avLst>
              </a:prstGeom>
              <a:ln w="9525">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05" name="Connector: Elbow 104">
                <a:extLst>
                  <a:ext uri="{FF2B5EF4-FFF2-40B4-BE49-F238E27FC236}">
                    <a16:creationId xmlns:a16="http://schemas.microsoft.com/office/drawing/2014/main" id="{B3F5CBBE-2A3E-92F3-22B5-EA2CD8618FFB}"/>
                  </a:ext>
                </a:extLst>
              </p:cNvPr>
              <p:cNvCxnSpPr>
                <a:cxnSpLocks/>
                <a:stCxn id="103" idx="0"/>
                <a:endCxn id="102" idx="2"/>
              </p:cNvCxnSpPr>
              <p:nvPr/>
            </p:nvCxnSpPr>
            <p:spPr>
              <a:xfrm rot="5400000" flipH="1" flipV="1">
                <a:off x="6263765" y="1851101"/>
                <a:ext cx="131123" cy="93750"/>
              </a:xfrm>
              <a:prstGeom prst="bentConnector3">
                <a:avLst>
                  <a:gd name="adj1" fmla="val 50000"/>
                </a:avLst>
              </a:prstGeom>
              <a:ln w="9525">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92" name="Group 91">
              <a:extLst>
                <a:ext uri="{FF2B5EF4-FFF2-40B4-BE49-F238E27FC236}">
                  <a16:creationId xmlns:a16="http://schemas.microsoft.com/office/drawing/2014/main" id="{EE8FCBDB-6184-5A1F-41E3-8A4EB94D95D6}"/>
                </a:ext>
              </a:extLst>
            </p:cNvPr>
            <p:cNvGrpSpPr/>
            <p:nvPr/>
          </p:nvGrpSpPr>
          <p:grpSpPr>
            <a:xfrm>
              <a:off x="6496170" y="1692876"/>
              <a:ext cx="360316" cy="410199"/>
              <a:chOff x="6096000" y="1692876"/>
              <a:chExt cx="360316" cy="410199"/>
            </a:xfrm>
          </p:grpSpPr>
          <p:sp>
            <p:nvSpPr>
              <p:cNvPr id="96" name="Rectangle 95">
                <a:extLst>
                  <a:ext uri="{FF2B5EF4-FFF2-40B4-BE49-F238E27FC236}">
                    <a16:creationId xmlns:a16="http://schemas.microsoft.com/office/drawing/2014/main" id="{5C6BA076-D8C5-106F-A2D1-9AF0E5DF0265}"/>
                  </a:ext>
                </a:extLst>
              </p:cNvPr>
              <p:cNvSpPr/>
              <p:nvPr/>
            </p:nvSpPr>
            <p:spPr>
              <a:xfrm>
                <a:off x="6096000" y="1692876"/>
                <a:ext cx="160231" cy="139538"/>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FF49530E-0C09-DE1A-5E7C-7F9FDCFAC0E9}"/>
                  </a:ext>
                </a:extLst>
              </p:cNvPr>
              <p:cNvSpPr/>
              <p:nvPr/>
            </p:nvSpPr>
            <p:spPr>
              <a:xfrm>
                <a:off x="6296085" y="1692876"/>
                <a:ext cx="160231" cy="139538"/>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a:extLst>
                  <a:ext uri="{FF2B5EF4-FFF2-40B4-BE49-F238E27FC236}">
                    <a16:creationId xmlns:a16="http://schemas.microsoft.com/office/drawing/2014/main" id="{FDDD271B-F5B3-A555-4C6D-EC29D2024C73}"/>
                  </a:ext>
                </a:extLst>
              </p:cNvPr>
              <p:cNvSpPr/>
              <p:nvPr/>
            </p:nvSpPr>
            <p:spPr>
              <a:xfrm>
                <a:off x="6202335" y="1963537"/>
                <a:ext cx="160231" cy="139538"/>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Connector: Elbow 98">
                <a:extLst>
                  <a:ext uri="{FF2B5EF4-FFF2-40B4-BE49-F238E27FC236}">
                    <a16:creationId xmlns:a16="http://schemas.microsoft.com/office/drawing/2014/main" id="{2B091698-95F0-E39E-3D5F-670181144E19}"/>
                  </a:ext>
                </a:extLst>
              </p:cNvPr>
              <p:cNvCxnSpPr>
                <a:stCxn id="98" idx="0"/>
                <a:endCxn id="96" idx="2"/>
              </p:cNvCxnSpPr>
              <p:nvPr/>
            </p:nvCxnSpPr>
            <p:spPr>
              <a:xfrm rot="16200000" flipV="1">
                <a:off x="6163723" y="1844808"/>
                <a:ext cx="131123" cy="106335"/>
              </a:xfrm>
              <a:prstGeom prst="bentConnector3">
                <a:avLst>
                  <a:gd name="adj1" fmla="val 50000"/>
                </a:avLst>
              </a:prstGeom>
              <a:ln w="9525">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00" name="Connector: Elbow 99">
                <a:extLst>
                  <a:ext uri="{FF2B5EF4-FFF2-40B4-BE49-F238E27FC236}">
                    <a16:creationId xmlns:a16="http://schemas.microsoft.com/office/drawing/2014/main" id="{33854FB1-E929-D7AB-EDA1-C87F742D09A5}"/>
                  </a:ext>
                </a:extLst>
              </p:cNvPr>
              <p:cNvCxnSpPr>
                <a:cxnSpLocks/>
                <a:stCxn id="98" idx="0"/>
                <a:endCxn id="97" idx="2"/>
              </p:cNvCxnSpPr>
              <p:nvPr/>
            </p:nvCxnSpPr>
            <p:spPr>
              <a:xfrm rot="5400000" flipH="1" flipV="1">
                <a:off x="6263765" y="1851101"/>
                <a:ext cx="131123" cy="93750"/>
              </a:xfrm>
              <a:prstGeom prst="bentConnector3">
                <a:avLst>
                  <a:gd name="adj1" fmla="val 50000"/>
                </a:avLst>
              </a:prstGeom>
              <a:ln w="9525">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sp>
          <p:nvSpPr>
            <p:cNvPr id="93" name="Rectangle 92">
              <a:extLst>
                <a:ext uri="{FF2B5EF4-FFF2-40B4-BE49-F238E27FC236}">
                  <a16:creationId xmlns:a16="http://schemas.microsoft.com/office/drawing/2014/main" id="{A7E44669-3334-FAFF-1349-D60506ECB327}"/>
                </a:ext>
              </a:extLst>
            </p:cNvPr>
            <p:cNvSpPr/>
            <p:nvPr/>
          </p:nvSpPr>
          <p:spPr>
            <a:xfrm>
              <a:off x="6395519" y="2203943"/>
              <a:ext cx="160231" cy="139538"/>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4" name="Connector: Elbow 93">
              <a:extLst>
                <a:ext uri="{FF2B5EF4-FFF2-40B4-BE49-F238E27FC236}">
                  <a16:creationId xmlns:a16="http://schemas.microsoft.com/office/drawing/2014/main" id="{56482D4D-DE6D-CF24-9595-3FFC0DF2939A}"/>
                </a:ext>
              </a:extLst>
            </p:cNvPr>
            <p:cNvCxnSpPr>
              <a:cxnSpLocks/>
              <a:stCxn id="93" idx="0"/>
              <a:endCxn id="98" idx="2"/>
            </p:cNvCxnSpPr>
            <p:nvPr/>
          </p:nvCxnSpPr>
          <p:spPr>
            <a:xfrm rot="5400000" flipH="1" flipV="1">
              <a:off x="6528694" y="2050016"/>
              <a:ext cx="100868" cy="206986"/>
            </a:xfrm>
            <a:prstGeom prst="bentConnector3">
              <a:avLst>
                <a:gd name="adj1" fmla="val 35104"/>
              </a:avLst>
            </a:prstGeom>
            <a:ln w="9525">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95" name="Connector: Elbow 94">
              <a:extLst>
                <a:ext uri="{FF2B5EF4-FFF2-40B4-BE49-F238E27FC236}">
                  <a16:creationId xmlns:a16="http://schemas.microsoft.com/office/drawing/2014/main" id="{BB677F42-E406-05F9-0D94-4C337D812F96}"/>
                </a:ext>
              </a:extLst>
            </p:cNvPr>
            <p:cNvCxnSpPr>
              <a:cxnSpLocks/>
              <a:stCxn id="93" idx="0"/>
              <a:endCxn id="103" idx="2"/>
            </p:cNvCxnSpPr>
            <p:nvPr/>
          </p:nvCxnSpPr>
          <p:spPr>
            <a:xfrm rot="16200000" flipV="1">
              <a:off x="6328609" y="2056917"/>
              <a:ext cx="100868" cy="193184"/>
            </a:xfrm>
            <a:prstGeom prst="bentConnector3">
              <a:avLst>
                <a:gd name="adj1" fmla="val 35104"/>
              </a:avLst>
            </a:prstGeom>
            <a:ln w="9525">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sp>
        <p:nvSpPr>
          <p:cNvPr id="106" name="Rectangle 105">
            <a:extLst>
              <a:ext uri="{FF2B5EF4-FFF2-40B4-BE49-F238E27FC236}">
                <a16:creationId xmlns:a16="http://schemas.microsoft.com/office/drawing/2014/main" id="{D1255DAA-5024-8594-95F2-4C87D7C1DB2E}"/>
              </a:ext>
            </a:extLst>
          </p:cNvPr>
          <p:cNvSpPr/>
          <p:nvPr/>
        </p:nvSpPr>
        <p:spPr>
          <a:xfrm>
            <a:off x="2038417" y="1779463"/>
            <a:ext cx="406081" cy="2163948"/>
          </a:xfrm>
          <a:prstGeom prst="rect">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n w="3175">
                <a:solidFill>
                  <a:schemeClr val="tx1"/>
                </a:solidFill>
              </a:ln>
              <a:solidFill>
                <a:schemeClr val="bg1"/>
              </a:solidFill>
              <a:latin typeface="Segoe UI" panose="020B0502040204020203" pitchFamily="34" charset="0"/>
              <a:cs typeface="Segoe UI" panose="020B0502040204020203" pitchFamily="34" charset="0"/>
            </a:endParaRPr>
          </a:p>
        </p:txBody>
      </p:sp>
      <p:sp>
        <p:nvSpPr>
          <p:cNvPr id="107" name="Rectangle 106">
            <a:extLst>
              <a:ext uri="{FF2B5EF4-FFF2-40B4-BE49-F238E27FC236}">
                <a16:creationId xmlns:a16="http://schemas.microsoft.com/office/drawing/2014/main" id="{927D4994-C715-883B-3707-9DEE281309F4}"/>
              </a:ext>
            </a:extLst>
          </p:cNvPr>
          <p:cNvSpPr/>
          <p:nvPr/>
        </p:nvSpPr>
        <p:spPr>
          <a:xfrm>
            <a:off x="6809971" y="1779463"/>
            <a:ext cx="406081" cy="2163948"/>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n w="3175">
                <a:solidFill>
                  <a:schemeClr val="tx1"/>
                </a:solidFill>
              </a:ln>
              <a:solidFill>
                <a:schemeClr val="bg1"/>
              </a:solidFill>
              <a:latin typeface="Segoe UI" panose="020B0502040204020203" pitchFamily="34" charset="0"/>
              <a:cs typeface="Segoe UI" panose="020B0502040204020203" pitchFamily="34" charset="0"/>
            </a:endParaRPr>
          </a:p>
        </p:txBody>
      </p:sp>
      <p:sp>
        <p:nvSpPr>
          <p:cNvPr id="108" name="Rectangle 107">
            <a:extLst>
              <a:ext uri="{FF2B5EF4-FFF2-40B4-BE49-F238E27FC236}">
                <a16:creationId xmlns:a16="http://schemas.microsoft.com/office/drawing/2014/main" id="{0B0FF566-4068-C45B-2C02-BC957EA78729}"/>
              </a:ext>
            </a:extLst>
          </p:cNvPr>
          <p:cNvSpPr/>
          <p:nvPr/>
        </p:nvSpPr>
        <p:spPr>
          <a:xfrm>
            <a:off x="5549683" y="1781651"/>
            <a:ext cx="406081" cy="2163948"/>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n w="3175">
                <a:solidFill>
                  <a:schemeClr val="tx1"/>
                </a:solidFill>
              </a:ln>
              <a:solidFill>
                <a:schemeClr val="bg1"/>
              </a:solidFill>
              <a:latin typeface="Segoe UI" panose="020B0502040204020203" pitchFamily="34" charset="0"/>
              <a:cs typeface="Segoe UI" panose="020B0502040204020203" pitchFamily="34" charset="0"/>
            </a:endParaRPr>
          </a:p>
        </p:txBody>
      </p:sp>
      <p:sp>
        <p:nvSpPr>
          <p:cNvPr id="109" name="Rectangle 108">
            <a:extLst>
              <a:ext uri="{FF2B5EF4-FFF2-40B4-BE49-F238E27FC236}">
                <a16:creationId xmlns:a16="http://schemas.microsoft.com/office/drawing/2014/main" id="{EF33FDD3-7A63-A897-5EEE-6FD5715A4482}"/>
              </a:ext>
            </a:extLst>
          </p:cNvPr>
          <p:cNvSpPr/>
          <p:nvPr/>
        </p:nvSpPr>
        <p:spPr>
          <a:xfrm>
            <a:off x="3282968" y="1781681"/>
            <a:ext cx="406081" cy="2163948"/>
          </a:xfrm>
          <a:prstGeom prst="rect">
            <a:avLst/>
          </a:prstGeom>
          <a:solidFill>
            <a:srgbClr val="FFCCCC"/>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n w="3175">
                <a:solidFill>
                  <a:schemeClr val="tx1"/>
                </a:solidFill>
              </a:ln>
              <a:solidFill>
                <a:schemeClr val="bg1"/>
              </a:solidFill>
              <a:latin typeface="Segoe UI" panose="020B0502040204020203" pitchFamily="34" charset="0"/>
              <a:cs typeface="Segoe UI" panose="020B0502040204020203" pitchFamily="34" charset="0"/>
            </a:endParaRPr>
          </a:p>
        </p:txBody>
      </p:sp>
      <p:grpSp>
        <p:nvGrpSpPr>
          <p:cNvPr id="119" name="Group 118">
            <a:extLst>
              <a:ext uri="{FF2B5EF4-FFF2-40B4-BE49-F238E27FC236}">
                <a16:creationId xmlns:a16="http://schemas.microsoft.com/office/drawing/2014/main" id="{9FACC934-2CB0-5FD7-196A-53B79EB0E423}"/>
              </a:ext>
            </a:extLst>
          </p:cNvPr>
          <p:cNvGrpSpPr/>
          <p:nvPr/>
        </p:nvGrpSpPr>
        <p:grpSpPr>
          <a:xfrm>
            <a:off x="773521" y="2258098"/>
            <a:ext cx="1253418" cy="1259576"/>
            <a:chOff x="2208783" y="2258098"/>
            <a:chExt cx="1253418" cy="1259576"/>
          </a:xfrm>
        </p:grpSpPr>
        <p:sp>
          <p:nvSpPr>
            <p:cNvPr id="110" name="TextBox 109">
              <a:extLst>
                <a:ext uri="{FF2B5EF4-FFF2-40B4-BE49-F238E27FC236}">
                  <a16:creationId xmlns:a16="http://schemas.microsoft.com/office/drawing/2014/main" id="{056EB8D6-AFCC-88D6-6266-78585D80CF58}"/>
                </a:ext>
              </a:extLst>
            </p:cNvPr>
            <p:cNvSpPr txBox="1"/>
            <p:nvPr/>
          </p:nvSpPr>
          <p:spPr>
            <a:xfrm>
              <a:off x="2208783" y="2950994"/>
              <a:ext cx="864740" cy="369332"/>
            </a:xfrm>
            <a:prstGeom prst="rect">
              <a:avLst/>
            </a:prstGeom>
            <a:noFill/>
          </p:spPr>
          <p:txBody>
            <a:bodyPr wrap="square" rtlCol="0">
              <a:spAutoFit/>
            </a:bodyPr>
            <a:lstStyle/>
            <a:p>
              <a:pPr algn="ctr"/>
              <a:r>
                <a:rPr lang="en-US" b="1" dirty="0">
                  <a:ln>
                    <a:solidFill>
                      <a:sysClr val="windowText" lastClr="000000"/>
                    </a:solidFill>
                  </a:ln>
                  <a:solidFill>
                    <a:srgbClr val="FFFF00"/>
                  </a:solidFill>
                  <a:latin typeface="Lucida Console" panose="020B0609040504020204" pitchFamily="49" charset="0"/>
                </a:rPr>
                <a:t>%rip</a:t>
              </a:r>
            </a:p>
          </p:txBody>
        </p:sp>
        <p:sp>
          <p:nvSpPr>
            <p:cNvPr id="111" name="TextBox 110">
              <a:extLst>
                <a:ext uri="{FF2B5EF4-FFF2-40B4-BE49-F238E27FC236}">
                  <a16:creationId xmlns:a16="http://schemas.microsoft.com/office/drawing/2014/main" id="{972F47BA-4AA5-EBA6-0217-30A0640B3C54}"/>
                </a:ext>
              </a:extLst>
            </p:cNvPr>
            <p:cNvSpPr txBox="1"/>
            <p:nvPr/>
          </p:nvSpPr>
          <p:spPr>
            <a:xfrm>
              <a:off x="2211977" y="2339458"/>
              <a:ext cx="864740" cy="369332"/>
            </a:xfrm>
            <a:prstGeom prst="rect">
              <a:avLst/>
            </a:prstGeom>
            <a:noFill/>
          </p:spPr>
          <p:txBody>
            <a:bodyPr wrap="square" rtlCol="0">
              <a:spAutoFit/>
            </a:bodyPr>
            <a:lstStyle/>
            <a:p>
              <a:pPr algn="ctr"/>
              <a:r>
                <a:rPr lang="en-US" b="1" dirty="0">
                  <a:ln>
                    <a:solidFill>
                      <a:sysClr val="windowText" lastClr="000000"/>
                    </a:solidFill>
                  </a:ln>
                  <a:solidFill>
                    <a:srgbClr val="FFFF00"/>
                  </a:solidFill>
                  <a:latin typeface="Lucida Console" panose="020B0609040504020204" pitchFamily="49" charset="0"/>
                </a:rPr>
                <a:t>%</a:t>
              </a:r>
              <a:r>
                <a:rPr lang="en-US" b="1" dirty="0" err="1">
                  <a:ln>
                    <a:solidFill>
                      <a:sysClr val="windowText" lastClr="000000"/>
                    </a:solidFill>
                  </a:ln>
                  <a:solidFill>
                    <a:srgbClr val="FFFF00"/>
                  </a:solidFill>
                  <a:latin typeface="Lucida Console" panose="020B0609040504020204" pitchFamily="49" charset="0"/>
                </a:rPr>
                <a:t>rsp</a:t>
              </a:r>
              <a:endParaRPr lang="en-US" b="1" dirty="0">
                <a:ln>
                  <a:solidFill>
                    <a:sysClr val="windowText" lastClr="000000"/>
                  </a:solidFill>
                </a:ln>
                <a:solidFill>
                  <a:srgbClr val="FFFF00"/>
                </a:solidFill>
                <a:latin typeface="Lucida Console" panose="020B0609040504020204" pitchFamily="49" charset="0"/>
              </a:endParaRPr>
            </a:p>
          </p:txBody>
        </p:sp>
        <p:cxnSp>
          <p:nvCxnSpPr>
            <p:cNvPr id="113" name="Connector: Elbow 112">
              <a:extLst>
                <a:ext uri="{FF2B5EF4-FFF2-40B4-BE49-F238E27FC236}">
                  <a16:creationId xmlns:a16="http://schemas.microsoft.com/office/drawing/2014/main" id="{3977412E-06CB-D6F1-8F3E-12C33F67BC7F}"/>
                </a:ext>
              </a:extLst>
            </p:cNvPr>
            <p:cNvCxnSpPr>
              <a:cxnSpLocks/>
            </p:cNvCxnSpPr>
            <p:nvPr/>
          </p:nvCxnSpPr>
          <p:spPr>
            <a:xfrm flipV="1">
              <a:off x="2934869" y="2258098"/>
              <a:ext cx="517747" cy="268788"/>
            </a:xfrm>
            <a:prstGeom prst="bentConnector3">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7" name="Connector: Elbow 116">
              <a:extLst>
                <a:ext uri="{FF2B5EF4-FFF2-40B4-BE49-F238E27FC236}">
                  <a16:creationId xmlns:a16="http://schemas.microsoft.com/office/drawing/2014/main" id="{C0CBA137-BA61-1E2B-38B2-182CCB9C65C8}"/>
                </a:ext>
              </a:extLst>
            </p:cNvPr>
            <p:cNvCxnSpPr>
              <a:cxnSpLocks/>
            </p:cNvCxnSpPr>
            <p:nvPr/>
          </p:nvCxnSpPr>
          <p:spPr>
            <a:xfrm>
              <a:off x="2943283" y="3141277"/>
              <a:ext cx="518918" cy="376397"/>
            </a:xfrm>
            <a:prstGeom prst="bentConnector3">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120" name="Group 119">
            <a:extLst>
              <a:ext uri="{FF2B5EF4-FFF2-40B4-BE49-F238E27FC236}">
                <a16:creationId xmlns:a16="http://schemas.microsoft.com/office/drawing/2014/main" id="{0FA40937-15E3-ADD1-D338-BF5411BEEE57}"/>
              </a:ext>
            </a:extLst>
          </p:cNvPr>
          <p:cNvGrpSpPr/>
          <p:nvPr/>
        </p:nvGrpSpPr>
        <p:grpSpPr>
          <a:xfrm flipH="1">
            <a:off x="3689050" y="2002004"/>
            <a:ext cx="1532524" cy="1320432"/>
            <a:chOff x="1932059" y="1999894"/>
            <a:chExt cx="1532524" cy="1320432"/>
          </a:xfrm>
        </p:grpSpPr>
        <p:sp>
          <p:nvSpPr>
            <p:cNvPr id="121" name="TextBox 120">
              <a:extLst>
                <a:ext uri="{FF2B5EF4-FFF2-40B4-BE49-F238E27FC236}">
                  <a16:creationId xmlns:a16="http://schemas.microsoft.com/office/drawing/2014/main" id="{D0823458-D57B-CDF0-A5A8-40F7AA3C7C1D}"/>
                </a:ext>
              </a:extLst>
            </p:cNvPr>
            <p:cNvSpPr txBox="1"/>
            <p:nvPr/>
          </p:nvSpPr>
          <p:spPr>
            <a:xfrm>
              <a:off x="1932059" y="2950994"/>
              <a:ext cx="864740" cy="369332"/>
            </a:xfrm>
            <a:prstGeom prst="rect">
              <a:avLst/>
            </a:prstGeom>
            <a:noFill/>
          </p:spPr>
          <p:txBody>
            <a:bodyPr wrap="square" rtlCol="0">
              <a:spAutoFit/>
            </a:bodyPr>
            <a:lstStyle/>
            <a:p>
              <a:pPr algn="ctr"/>
              <a:r>
                <a:rPr lang="en-US" b="1" dirty="0">
                  <a:ln>
                    <a:solidFill>
                      <a:sysClr val="windowText" lastClr="000000"/>
                    </a:solidFill>
                  </a:ln>
                  <a:solidFill>
                    <a:srgbClr val="FFCCCC"/>
                  </a:solidFill>
                  <a:latin typeface="Lucida Console" panose="020B0609040504020204" pitchFamily="49" charset="0"/>
                </a:rPr>
                <a:t>%rip</a:t>
              </a:r>
            </a:p>
          </p:txBody>
        </p:sp>
        <p:sp>
          <p:nvSpPr>
            <p:cNvPr id="122" name="TextBox 121">
              <a:extLst>
                <a:ext uri="{FF2B5EF4-FFF2-40B4-BE49-F238E27FC236}">
                  <a16:creationId xmlns:a16="http://schemas.microsoft.com/office/drawing/2014/main" id="{45EF5AFE-D31E-A0CD-A203-EF5BF6B5C01B}"/>
                </a:ext>
              </a:extLst>
            </p:cNvPr>
            <p:cNvSpPr txBox="1"/>
            <p:nvPr/>
          </p:nvSpPr>
          <p:spPr>
            <a:xfrm>
              <a:off x="1935253" y="2339458"/>
              <a:ext cx="864740" cy="369332"/>
            </a:xfrm>
            <a:prstGeom prst="rect">
              <a:avLst/>
            </a:prstGeom>
            <a:noFill/>
          </p:spPr>
          <p:txBody>
            <a:bodyPr wrap="square" rtlCol="0">
              <a:spAutoFit/>
            </a:bodyPr>
            <a:lstStyle/>
            <a:p>
              <a:pPr algn="ctr"/>
              <a:r>
                <a:rPr lang="en-US" b="1" dirty="0">
                  <a:ln>
                    <a:solidFill>
                      <a:sysClr val="windowText" lastClr="000000"/>
                    </a:solidFill>
                  </a:ln>
                  <a:solidFill>
                    <a:srgbClr val="FFCCCC"/>
                  </a:solidFill>
                  <a:latin typeface="Lucida Console" panose="020B0609040504020204" pitchFamily="49" charset="0"/>
                </a:rPr>
                <a:t>%</a:t>
              </a:r>
              <a:r>
                <a:rPr lang="en-US" b="1" dirty="0" err="1">
                  <a:ln>
                    <a:solidFill>
                      <a:sysClr val="windowText" lastClr="000000"/>
                    </a:solidFill>
                  </a:ln>
                  <a:solidFill>
                    <a:srgbClr val="FFCCCC"/>
                  </a:solidFill>
                  <a:latin typeface="Lucida Console" panose="020B0609040504020204" pitchFamily="49" charset="0"/>
                </a:rPr>
                <a:t>rsp</a:t>
              </a:r>
              <a:endParaRPr lang="en-US" b="1" dirty="0">
                <a:ln>
                  <a:solidFill>
                    <a:sysClr val="windowText" lastClr="000000"/>
                  </a:solidFill>
                </a:ln>
                <a:solidFill>
                  <a:srgbClr val="FFCCCC"/>
                </a:solidFill>
                <a:latin typeface="Lucida Console" panose="020B0609040504020204" pitchFamily="49" charset="0"/>
              </a:endParaRPr>
            </a:p>
          </p:txBody>
        </p:sp>
        <p:cxnSp>
          <p:nvCxnSpPr>
            <p:cNvPr id="123" name="Connector: Elbow 122">
              <a:extLst>
                <a:ext uri="{FF2B5EF4-FFF2-40B4-BE49-F238E27FC236}">
                  <a16:creationId xmlns:a16="http://schemas.microsoft.com/office/drawing/2014/main" id="{398EEBF2-4705-9AA8-334E-EF5715E98E44}"/>
                </a:ext>
              </a:extLst>
            </p:cNvPr>
            <p:cNvCxnSpPr>
              <a:cxnSpLocks/>
            </p:cNvCxnSpPr>
            <p:nvPr/>
          </p:nvCxnSpPr>
          <p:spPr>
            <a:xfrm rot="10800000" flipH="1">
              <a:off x="2692124" y="1999894"/>
              <a:ext cx="772459" cy="524231"/>
            </a:xfrm>
            <a:prstGeom prst="bentConnector3">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4" name="Connector: Elbow 123">
              <a:extLst>
                <a:ext uri="{FF2B5EF4-FFF2-40B4-BE49-F238E27FC236}">
                  <a16:creationId xmlns:a16="http://schemas.microsoft.com/office/drawing/2014/main" id="{CE7064BB-A5AA-ED90-4028-5E41288B29ED}"/>
                </a:ext>
              </a:extLst>
            </p:cNvPr>
            <p:cNvCxnSpPr>
              <a:cxnSpLocks/>
            </p:cNvCxnSpPr>
            <p:nvPr/>
          </p:nvCxnSpPr>
          <p:spPr>
            <a:xfrm rot="10800000" flipH="1" flipV="1">
              <a:off x="2692124" y="3150015"/>
              <a:ext cx="772459" cy="105291"/>
            </a:xfrm>
            <a:prstGeom prst="bentConnector3">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134" name="Group 133">
            <a:extLst>
              <a:ext uri="{FF2B5EF4-FFF2-40B4-BE49-F238E27FC236}">
                <a16:creationId xmlns:a16="http://schemas.microsoft.com/office/drawing/2014/main" id="{E14E26A1-A6BC-A02E-7434-AC6EFB47317A}"/>
              </a:ext>
            </a:extLst>
          </p:cNvPr>
          <p:cNvGrpSpPr/>
          <p:nvPr/>
        </p:nvGrpSpPr>
        <p:grpSpPr>
          <a:xfrm flipH="1">
            <a:off x="5963695" y="2061717"/>
            <a:ext cx="931329" cy="1710825"/>
            <a:chOff x="1932059" y="2043789"/>
            <a:chExt cx="931329" cy="1710825"/>
          </a:xfrm>
        </p:grpSpPr>
        <p:sp>
          <p:nvSpPr>
            <p:cNvPr id="135" name="TextBox 134">
              <a:extLst>
                <a:ext uri="{FF2B5EF4-FFF2-40B4-BE49-F238E27FC236}">
                  <a16:creationId xmlns:a16="http://schemas.microsoft.com/office/drawing/2014/main" id="{8AF1E8FB-95C8-E1A4-F99E-1185F0351E16}"/>
                </a:ext>
              </a:extLst>
            </p:cNvPr>
            <p:cNvSpPr txBox="1"/>
            <p:nvPr/>
          </p:nvSpPr>
          <p:spPr>
            <a:xfrm>
              <a:off x="1932059" y="2950994"/>
              <a:ext cx="864740" cy="369332"/>
            </a:xfrm>
            <a:prstGeom prst="rect">
              <a:avLst/>
            </a:prstGeom>
            <a:noFill/>
          </p:spPr>
          <p:txBody>
            <a:bodyPr wrap="square" rtlCol="0">
              <a:spAutoFit/>
            </a:bodyPr>
            <a:lstStyle/>
            <a:p>
              <a:pPr algn="ctr"/>
              <a:r>
                <a:rPr lang="en-US" b="1" dirty="0">
                  <a:ln>
                    <a:solidFill>
                      <a:sysClr val="windowText" lastClr="000000"/>
                    </a:solidFill>
                  </a:ln>
                  <a:solidFill>
                    <a:srgbClr val="00B0F0"/>
                  </a:solidFill>
                  <a:latin typeface="Lucida Console" panose="020B0609040504020204" pitchFamily="49" charset="0"/>
                </a:rPr>
                <a:t>%rip</a:t>
              </a:r>
            </a:p>
          </p:txBody>
        </p:sp>
        <p:sp>
          <p:nvSpPr>
            <p:cNvPr id="136" name="TextBox 135">
              <a:extLst>
                <a:ext uri="{FF2B5EF4-FFF2-40B4-BE49-F238E27FC236}">
                  <a16:creationId xmlns:a16="http://schemas.microsoft.com/office/drawing/2014/main" id="{12F2B16C-25EB-3A73-5CAF-528731EC099B}"/>
                </a:ext>
              </a:extLst>
            </p:cNvPr>
            <p:cNvSpPr txBox="1"/>
            <p:nvPr/>
          </p:nvSpPr>
          <p:spPr>
            <a:xfrm>
              <a:off x="1935253" y="2339458"/>
              <a:ext cx="864740" cy="369332"/>
            </a:xfrm>
            <a:prstGeom prst="rect">
              <a:avLst/>
            </a:prstGeom>
            <a:noFill/>
          </p:spPr>
          <p:txBody>
            <a:bodyPr wrap="square" rtlCol="0">
              <a:spAutoFit/>
            </a:bodyPr>
            <a:lstStyle/>
            <a:p>
              <a:pPr algn="ctr"/>
              <a:r>
                <a:rPr lang="en-US" b="1" dirty="0">
                  <a:ln>
                    <a:solidFill>
                      <a:sysClr val="windowText" lastClr="000000"/>
                    </a:solidFill>
                  </a:ln>
                  <a:solidFill>
                    <a:srgbClr val="00B0F0"/>
                  </a:solidFill>
                  <a:latin typeface="Lucida Console" panose="020B0609040504020204" pitchFamily="49" charset="0"/>
                </a:rPr>
                <a:t>%</a:t>
              </a:r>
              <a:r>
                <a:rPr lang="en-US" b="1" dirty="0" err="1">
                  <a:ln>
                    <a:solidFill>
                      <a:sysClr val="windowText" lastClr="000000"/>
                    </a:solidFill>
                  </a:ln>
                  <a:solidFill>
                    <a:srgbClr val="00B0F0"/>
                  </a:solidFill>
                  <a:latin typeface="Lucida Console" panose="020B0609040504020204" pitchFamily="49" charset="0"/>
                </a:rPr>
                <a:t>rsp</a:t>
              </a:r>
              <a:endParaRPr lang="en-US" b="1" dirty="0">
                <a:ln>
                  <a:solidFill>
                    <a:sysClr val="windowText" lastClr="000000"/>
                  </a:solidFill>
                </a:ln>
                <a:solidFill>
                  <a:srgbClr val="00B0F0"/>
                </a:solidFill>
                <a:latin typeface="Lucida Console" panose="020B0609040504020204" pitchFamily="49" charset="0"/>
              </a:endParaRPr>
            </a:p>
          </p:txBody>
        </p:sp>
        <p:cxnSp>
          <p:nvCxnSpPr>
            <p:cNvPr id="137" name="Connector: Elbow 136">
              <a:extLst>
                <a:ext uri="{FF2B5EF4-FFF2-40B4-BE49-F238E27FC236}">
                  <a16:creationId xmlns:a16="http://schemas.microsoft.com/office/drawing/2014/main" id="{5FF48310-BAEA-4A66-B05E-5698EBA00777}"/>
                </a:ext>
              </a:extLst>
            </p:cNvPr>
            <p:cNvCxnSpPr>
              <a:cxnSpLocks/>
            </p:cNvCxnSpPr>
            <p:nvPr/>
          </p:nvCxnSpPr>
          <p:spPr>
            <a:xfrm rot="10800000" flipH="1">
              <a:off x="2656233" y="2043789"/>
              <a:ext cx="207155" cy="477948"/>
            </a:xfrm>
            <a:prstGeom prst="bentConnector3">
              <a:avLst>
                <a:gd name="adj1" fmla="val 44120"/>
              </a:avLst>
            </a:prstGeom>
            <a:ln w="38100">
              <a:solidFill>
                <a:schemeClr val="tx1"/>
              </a:solidFill>
              <a:tailEnd type="triangle" w="lg" len="sm"/>
            </a:ln>
          </p:spPr>
          <p:style>
            <a:lnRef idx="1">
              <a:schemeClr val="accent1"/>
            </a:lnRef>
            <a:fillRef idx="0">
              <a:schemeClr val="accent1"/>
            </a:fillRef>
            <a:effectRef idx="0">
              <a:schemeClr val="accent1"/>
            </a:effectRef>
            <a:fontRef idx="minor">
              <a:schemeClr val="tx1"/>
            </a:fontRef>
          </p:style>
        </p:cxnSp>
        <p:cxnSp>
          <p:nvCxnSpPr>
            <p:cNvPr id="138" name="Connector: Elbow 137">
              <a:extLst>
                <a:ext uri="{FF2B5EF4-FFF2-40B4-BE49-F238E27FC236}">
                  <a16:creationId xmlns:a16="http://schemas.microsoft.com/office/drawing/2014/main" id="{F617CD54-1C5A-9BFC-11BB-1DBE497BBA09}"/>
                </a:ext>
              </a:extLst>
            </p:cNvPr>
            <p:cNvCxnSpPr>
              <a:cxnSpLocks/>
            </p:cNvCxnSpPr>
            <p:nvPr/>
          </p:nvCxnSpPr>
          <p:spPr>
            <a:xfrm rot="10800000" flipH="1" flipV="1">
              <a:off x="2653627" y="3139019"/>
              <a:ext cx="200977" cy="615595"/>
            </a:xfrm>
            <a:prstGeom prst="bentConnector3">
              <a:avLst>
                <a:gd name="adj1" fmla="val 40728"/>
              </a:avLst>
            </a:prstGeom>
            <a:ln w="38100">
              <a:solidFill>
                <a:schemeClr val="tx1"/>
              </a:solidFill>
              <a:tailEnd type="triangle" w="lg" len="sm"/>
            </a:ln>
          </p:spPr>
          <p:style>
            <a:lnRef idx="1">
              <a:schemeClr val="accent1"/>
            </a:lnRef>
            <a:fillRef idx="0">
              <a:schemeClr val="accent1"/>
            </a:fillRef>
            <a:effectRef idx="0">
              <a:schemeClr val="accent1"/>
            </a:effectRef>
            <a:fontRef idx="minor">
              <a:schemeClr val="tx1"/>
            </a:fontRef>
          </p:style>
        </p:cxnSp>
      </p:grpSp>
      <p:sp>
        <p:nvSpPr>
          <p:cNvPr id="145" name="Left Brace 144">
            <a:extLst>
              <a:ext uri="{FF2B5EF4-FFF2-40B4-BE49-F238E27FC236}">
                <a16:creationId xmlns:a16="http://schemas.microsoft.com/office/drawing/2014/main" id="{DE4BDA17-4D98-4C7E-5B5F-9F9842AE8E98}"/>
              </a:ext>
            </a:extLst>
          </p:cNvPr>
          <p:cNvSpPr/>
          <p:nvPr/>
        </p:nvSpPr>
        <p:spPr>
          <a:xfrm>
            <a:off x="584567" y="1779463"/>
            <a:ext cx="498116" cy="2163948"/>
          </a:xfrm>
          <a:prstGeom prst="leftBrace">
            <a:avLst>
              <a:gd name="adj1" fmla="val 0"/>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TextBox 145">
            <a:extLst>
              <a:ext uri="{FF2B5EF4-FFF2-40B4-BE49-F238E27FC236}">
                <a16:creationId xmlns:a16="http://schemas.microsoft.com/office/drawing/2014/main" id="{22A1C080-0856-522A-67C9-BEB9901F312A}"/>
              </a:ext>
            </a:extLst>
          </p:cNvPr>
          <p:cNvSpPr txBox="1"/>
          <p:nvPr/>
        </p:nvSpPr>
        <p:spPr>
          <a:xfrm rot="16200000">
            <a:off x="-584059" y="2454853"/>
            <a:ext cx="1945595" cy="528350"/>
          </a:xfrm>
          <a:prstGeom prst="rect">
            <a:avLst/>
          </a:prstGeom>
          <a:noFill/>
        </p:spPr>
        <p:txBody>
          <a:bodyPr wrap="square" rtlCol="0">
            <a:spAutoFit/>
          </a:bodyPr>
          <a:lstStyle/>
          <a:p>
            <a:pPr algn="ctr">
              <a:lnSpc>
                <a:spcPts val="1700"/>
              </a:lnSpc>
            </a:pPr>
            <a:r>
              <a:rPr lang="en-US" b="1" dirty="0">
                <a:latin typeface="Segoe UI" panose="020B0502040204020203" pitchFamily="34" charset="0"/>
                <a:cs typeface="Segoe UI" panose="020B0502040204020203" pitchFamily="34" charset="0"/>
              </a:rPr>
              <a:t>User-mode address spaces</a:t>
            </a:r>
          </a:p>
        </p:txBody>
      </p:sp>
      <p:grpSp>
        <p:nvGrpSpPr>
          <p:cNvPr id="210" name="Group 209">
            <a:extLst>
              <a:ext uri="{FF2B5EF4-FFF2-40B4-BE49-F238E27FC236}">
                <a16:creationId xmlns:a16="http://schemas.microsoft.com/office/drawing/2014/main" id="{86C005BA-E8AF-412E-3044-290A7546AE4E}"/>
              </a:ext>
            </a:extLst>
          </p:cNvPr>
          <p:cNvGrpSpPr>
            <a:grpSpLocks noChangeAspect="1"/>
          </p:cNvGrpSpPr>
          <p:nvPr/>
        </p:nvGrpSpPr>
        <p:grpSpPr>
          <a:xfrm>
            <a:off x="8120417" y="1837060"/>
            <a:ext cx="4020917" cy="2099308"/>
            <a:chOff x="452961" y="3994217"/>
            <a:chExt cx="5230206" cy="2730674"/>
          </a:xfrm>
        </p:grpSpPr>
        <p:sp>
          <p:nvSpPr>
            <p:cNvPr id="211" name="Rectangle 210">
              <a:extLst>
                <a:ext uri="{FF2B5EF4-FFF2-40B4-BE49-F238E27FC236}">
                  <a16:creationId xmlns:a16="http://schemas.microsoft.com/office/drawing/2014/main" id="{8B383F62-5BBD-271D-A4FB-367550B60E8D}"/>
                </a:ext>
              </a:extLst>
            </p:cNvPr>
            <p:cNvSpPr/>
            <p:nvPr/>
          </p:nvSpPr>
          <p:spPr>
            <a:xfrm>
              <a:off x="452961" y="3994218"/>
              <a:ext cx="5230206" cy="2730673"/>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212" name="Group 211">
              <a:extLst>
                <a:ext uri="{FF2B5EF4-FFF2-40B4-BE49-F238E27FC236}">
                  <a16:creationId xmlns:a16="http://schemas.microsoft.com/office/drawing/2014/main" id="{072A7607-D935-199E-37DE-5546269C0FF3}"/>
                </a:ext>
              </a:extLst>
            </p:cNvPr>
            <p:cNvGrpSpPr/>
            <p:nvPr/>
          </p:nvGrpSpPr>
          <p:grpSpPr>
            <a:xfrm>
              <a:off x="3666396" y="4497614"/>
              <a:ext cx="1909471" cy="2132755"/>
              <a:chOff x="9940145" y="2072646"/>
              <a:chExt cx="1909471" cy="2132755"/>
            </a:xfrm>
          </p:grpSpPr>
          <p:sp>
            <p:nvSpPr>
              <p:cNvPr id="228" name="Rectangle 227">
                <a:extLst>
                  <a:ext uri="{FF2B5EF4-FFF2-40B4-BE49-F238E27FC236}">
                    <a16:creationId xmlns:a16="http://schemas.microsoft.com/office/drawing/2014/main" id="{A5722453-0E3E-B122-858B-4261B8B0CD28}"/>
                  </a:ext>
                </a:extLst>
              </p:cNvPr>
              <p:cNvSpPr/>
              <p:nvPr/>
            </p:nvSpPr>
            <p:spPr>
              <a:xfrm>
                <a:off x="10254605" y="2072646"/>
                <a:ext cx="1177034" cy="625139"/>
              </a:xfrm>
              <a:prstGeom prst="rect">
                <a:avLst/>
              </a:prstGeom>
              <a:solidFill>
                <a:srgbClr val="00B0F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Lucida Console" panose="020B0609040504020204" pitchFamily="49" charset="0"/>
                  </a:rPr>
                  <a:t>struct</a:t>
                </a:r>
              </a:p>
              <a:p>
                <a:r>
                  <a:rPr lang="en-US" sz="1400" dirty="0">
                    <a:solidFill>
                      <a:schemeClr val="tx1"/>
                    </a:solidFill>
                    <a:latin typeface="Lucida Console" panose="020B0609040504020204" pitchFamily="49" charset="0"/>
                  </a:rPr>
                  <a:t>proc</a:t>
                </a:r>
              </a:p>
            </p:txBody>
          </p:sp>
          <p:sp>
            <p:nvSpPr>
              <p:cNvPr id="229" name="Rectangle 228">
                <a:extLst>
                  <a:ext uri="{FF2B5EF4-FFF2-40B4-BE49-F238E27FC236}">
                    <a16:creationId xmlns:a16="http://schemas.microsoft.com/office/drawing/2014/main" id="{36F6C6A1-3A81-E3A8-9BA7-6728732C1DF3}"/>
                  </a:ext>
                </a:extLst>
              </p:cNvPr>
              <p:cNvSpPr/>
              <p:nvPr/>
            </p:nvSpPr>
            <p:spPr>
              <a:xfrm>
                <a:off x="9940145" y="3098787"/>
                <a:ext cx="1177034" cy="625139"/>
              </a:xfrm>
              <a:prstGeom prst="rect">
                <a:avLst/>
              </a:prstGeom>
              <a:solidFill>
                <a:srgbClr val="00B0F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Lucida Console" panose="020B0609040504020204" pitchFamily="49" charset="0"/>
                  </a:rPr>
                  <a:t>struct</a:t>
                </a:r>
              </a:p>
              <a:p>
                <a:pPr algn="ctr"/>
                <a:r>
                  <a:rPr lang="en-US" sz="1400" dirty="0">
                    <a:solidFill>
                      <a:schemeClr val="tx1"/>
                    </a:solidFill>
                    <a:latin typeface="Lucida Console" panose="020B0609040504020204" pitchFamily="49" charset="0"/>
                  </a:rPr>
                  <a:t>thread</a:t>
                </a:r>
              </a:p>
            </p:txBody>
          </p:sp>
          <p:sp>
            <p:nvSpPr>
              <p:cNvPr id="230" name="Rectangle 229">
                <a:extLst>
                  <a:ext uri="{FF2B5EF4-FFF2-40B4-BE49-F238E27FC236}">
                    <a16:creationId xmlns:a16="http://schemas.microsoft.com/office/drawing/2014/main" id="{8305DBCE-28F5-E2BF-1ACE-8BC5BEC54634}"/>
                  </a:ext>
                </a:extLst>
              </p:cNvPr>
              <p:cNvSpPr/>
              <p:nvPr/>
            </p:nvSpPr>
            <p:spPr>
              <a:xfrm>
                <a:off x="10254605" y="3349063"/>
                <a:ext cx="1177034" cy="625139"/>
              </a:xfrm>
              <a:prstGeom prst="rect">
                <a:avLst/>
              </a:prstGeom>
              <a:solidFill>
                <a:srgbClr val="00B0F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Lucida Console" panose="020B0609040504020204" pitchFamily="49" charset="0"/>
                  </a:rPr>
                  <a:t>struct</a:t>
                </a:r>
              </a:p>
              <a:p>
                <a:pPr algn="ctr"/>
                <a:r>
                  <a:rPr lang="en-US" sz="1400" dirty="0">
                    <a:solidFill>
                      <a:schemeClr val="tx1"/>
                    </a:solidFill>
                    <a:latin typeface="Lucida Console" panose="020B0609040504020204" pitchFamily="49" charset="0"/>
                  </a:rPr>
                  <a:t>thread</a:t>
                </a:r>
              </a:p>
            </p:txBody>
          </p:sp>
          <p:sp>
            <p:nvSpPr>
              <p:cNvPr id="231" name="Rectangle 230">
                <a:extLst>
                  <a:ext uri="{FF2B5EF4-FFF2-40B4-BE49-F238E27FC236}">
                    <a16:creationId xmlns:a16="http://schemas.microsoft.com/office/drawing/2014/main" id="{B690134C-4789-26B7-EEA3-AFEA467ADEB0}"/>
                  </a:ext>
                </a:extLst>
              </p:cNvPr>
              <p:cNvSpPr/>
              <p:nvPr/>
            </p:nvSpPr>
            <p:spPr>
              <a:xfrm>
                <a:off x="10569065" y="3580262"/>
                <a:ext cx="1177034" cy="625139"/>
              </a:xfrm>
              <a:prstGeom prst="rect">
                <a:avLst/>
              </a:prstGeom>
              <a:solidFill>
                <a:srgbClr val="00B0F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Lucida Console" panose="020B0609040504020204" pitchFamily="49" charset="0"/>
                  </a:rPr>
                  <a:t>struct</a:t>
                </a:r>
              </a:p>
              <a:p>
                <a:pPr algn="ctr"/>
                <a:r>
                  <a:rPr lang="en-US" sz="1400" dirty="0">
                    <a:solidFill>
                      <a:schemeClr val="tx1"/>
                    </a:solidFill>
                    <a:latin typeface="Lucida Console" panose="020B0609040504020204" pitchFamily="49" charset="0"/>
                  </a:rPr>
                  <a:t>thread</a:t>
                </a:r>
              </a:p>
            </p:txBody>
          </p:sp>
          <p:cxnSp>
            <p:nvCxnSpPr>
              <p:cNvPr id="232" name="Connector: Elbow 231">
                <a:extLst>
                  <a:ext uri="{FF2B5EF4-FFF2-40B4-BE49-F238E27FC236}">
                    <a16:creationId xmlns:a16="http://schemas.microsoft.com/office/drawing/2014/main" id="{E4303076-71B2-5F76-26A3-EC5CDE5D9B44}"/>
                  </a:ext>
                </a:extLst>
              </p:cNvPr>
              <p:cNvCxnSpPr>
                <a:stCxn id="228" idx="2"/>
                <a:endCxn id="229" idx="0"/>
              </p:cNvCxnSpPr>
              <p:nvPr/>
            </p:nvCxnSpPr>
            <p:spPr>
              <a:xfrm rot="5400000">
                <a:off x="10485391" y="2741056"/>
                <a:ext cx="401002" cy="314460"/>
              </a:xfrm>
              <a:prstGeom prst="bentConnector3">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33" name="Connector: Elbow 232">
                <a:extLst>
                  <a:ext uri="{FF2B5EF4-FFF2-40B4-BE49-F238E27FC236}">
                    <a16:creationId xmlns:a16="http://schemas.microsoft.com/office/drawing/2014/main" id="{4175DF05-DCED-D966-8B3B-574D1DD2BE75}"/>
                  </a:ext>
                </a:extLst>
              </p:cNvPr>
              <p:cNvCxnSpPr>
                <a:cxnSpLocks/>
                <a:stCxn id="228" idx="2"/>
              </p:cNvCxnSpPr>
              <p:nvPr/>
            </p:nvCxnSpPr>
            <p:spPr>
              <a:xfrm rot="16200000" flipH="1">
                <a:off x="10747608" y="2793299"/>
                <a:ext cx="651278" cy="460250"/>
              </a:xfrm>
              <a:prstGeom prst="bentConnector3">
                <a:avLst>
                  <a:gd name="adj1" fmla="val 30825"/>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34" name="Connector: Elbow 233">
                <a:extLst>
                  <a:ext uri="{FF2B5EF4-FFF2-40B4-BE49-F238E27FC236}">
                    <a16:creationId xmlns:a16="http://schemas.microsoft.com/office/drawing/2014/main" id="{CCFBB8E2-7002-D89A-0B63-1F0F3A50F9DE}"/>
                  </a:ext>
                </a:extLst>
              </p:cNvPr>
              <p:cNvCxnSpPr>
                <a:cxnSpLocks/>
                <a:stCxn id="228" idx="2"/>
              </p:cNvCxnSpPr>
              <p:nvPr/>
            </p:nvCxnSpPr>
            <p:spPr>
              <a:xfrm rot="16200000" flipH="1">
                <a:off x="10791530" y="2749377"/>
                <a:ext cx="881422" cy="778238"/>
              </a:xfrm>
              <a:prstGeom prst="bentConnector3">
                <a:avLst>
                  <a:gd name="adj1" fmla="val 22624"/>
                </a:avLst>
              </a:prstGeom>
              <a:ln w="28575">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235" name="Rectangle 234">
                <a:extLst>
                  <a:ext uri="{FF2B5EF4-FFF2-40B4-BE49-F238E27FC236}">
                    <a16:creationId xmlns:a16="http://schemas.microsoft.com/office/drawing/2014/main" id="{56084665-F271-EE84-32A4-0E7AD648F11E}"/>
                  </a:ext>
                </a:extLst>
              </p:cNvPr>
              <p:cNvSpPr/>
              <p:nvPr/>
            </p:nvSpPr>
            <p:spPr>
              <a:xfrm>
                <a:off x="11280331" y="2139429"/>
                <a:ext cx="569285" cy="230145"/>
              </a:xfrm>
              <a:prstGeom prst="rect">
                <a:avLst/>
              </a:prstGeom>
              <a:solidFill>
                <a:srgbClr val="00B0F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Lucida Console" panose="020B0609040504020204" pitchFamily="49" charset="0"/>
                  </a:rPr>
                  <a:t>%cr3</a:t>
                </a:r>
              </a:p>
            </p:txBody>
          </p:sp>
          <p:sp>
            <p:nvSpPr>
              <p:cNvPr id="236" name="Rectangle 235">
                <a:extLst>
                  <a:ext uri="{FF2B5EF4-FFF2-40B4-BE49-F238E27FC236}">
                    <a16:creationId xmlns:a16="http://schemas.microsoft.com/office/drawing/2014/main" id="{2623F15C-6CC1-FB1A-D9A5-1CA6295FC33B}"/>
                  </a:ext>
                </a:extLst>
              </p:cNvPr>
              <p:cNvSpPr/>
              <p:nvPr/>
            </p:nvSpPr>
            <p:spPr>
              <a:xfrm>
                <a:off x="11280331" y="2401271"/>
                <a:ext cx="569285" cy="230145"/>
              </a:xfrm>
              <a:prstGeom prst="rect">
                <a:avLst/>
              </a:prstGeom>
              <a:solidFill>
                <a:srgbClr val="00B0F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err="1">
                    <a:solidFill>
                      <a:schemeClr val="tx1"/>
                    </a:solidFill>
                    <a:latin typeface="Lucida Console" panose="020B0609040504020204" pitchFamily="49" charset="0"/>
                  </a:rPr>
                  <a:t>pid</a:t>
                </a:r>
                <a:endParaRPr lang="en-US" sz="1050" dirty="0">
                  <a:solidFill>
                    <a:schemeClr val="tx1"/>
                  </a:solidFill>
                  <a:latin typeface="Lucida Console" panose="020B0609040504020204" pitchFamily="49" charset="0"/>
                </a:endParaRPr>
              </a:p>
            </p:txBody>
          </p:sp>
        </p:grpSp>
        <p:grpSp>
          <p:nvGrpSpPr>
            <p:cNvPr id="213" name="Group 212">
              <a:extLst>
                <a:ext uri="{FF2B5EF4-FFF2-40B4-BE49-F238E27FC236}">
                  <a16:creationId xmlns:a16="http://schemas.microsoft.com/office/drawing/2014/main" id="{E0945EF2-A531-B2EF-E326-B217C32B42C1}"/>
                </a:ext>
              </a:extLst>
            </p:cNvPr>
            <p:cNvGrpSpPr/>
            <p:nvPr/>
          </p:nvGrpSpPr>
          <p:grpSpPr>
            <a:xfrm>
              <a:off x="568712" y="3994217"/>
              <a:ext cx="4000661" cy="2121236"/>
              <a:chOff x="418242" y="4179414"/>
              <a:chExt cx="4000661" cy="2121236"/>
            </a:xfrm>
          </p:grpSpPr>
          <p:grpSp>
            <p:nvGrpSpPr>
              <p:cNvPr id="221" name="Group 220">
                <a:extLst>
                  <a:ext uri="{FF2B5EF4-FFF2-40B4-BE49-F238E27FC236}">
                    <a16:creationId xmlns:a16="http://schemas.microsoft.com/office/drawing/2014/main" id="{6F0DDE69-2984-8C85-E664-55ABBE6016FE}"/>
                  </a:ext>
                </a:extLst>
              </p:cNvPr>
              <p:cNvGrpSpPr/>
              <p:nvPr/>
            </p:nvGrpSpPr>
            <p:grpSpPr>
              <a:xfrm>
                <a:off x="418242" y="4179414"/>
                <a:ext cx="4000661" cy="2121236"/>
                <a:chOff x="10254605" y="1601065"/>
                <a:chExt cx="4000661" cy="2121236"/>
              </a:xfrm>
            </p:grpSpPr>
            <p:sp>
              <p:nvSpPr>
                <p:cNvPr id="223" name="TextBox 222">
                  <a:extLst>
                    <a:ext uri="{FF2B5EF4-FFF2-40B4-BE49-F238E27FC236}">
                      <a16:creationId xmlns:a16="http://schemas.microsoft.com/office/drawing/2014/main" id="{1D1231C8-11BA-EC94-427B-5F251FA1DAB0}"/>
                    </a:ext>
                  </a:extLst>
                </p:cNvPr>
                <p:cNvSpPr txBox="1"/>
                <p:nvPr/>
              </p:nvSpPr>
              <p:spPr>
                <a:xfrm>
                  <a:off x="11127230" y="1601065"/>
                  <a:ext cx="3128036" cy="453718"/>
                </a:xfrm>
                <a:prstGeom prst="rect">
                  <a:avLst/>
                </a:prstGeom>
                <a:noFill/>
              </p:spPr>
              <p:txBody>
                <a:bodyPr wrap="square" rtlCol="0">
                  <a:spAutoFit/>
                </a:bodyPr>
                <a:lstStyle/>
                <a:p>
                  <a:pPr algn="ctr">
                    <a:lnSpc>
                      <a:spcPts val="2000"/>
                    </a:lnSpc>
                  </a:pPr>
                  <a:r>
                    <a:rPr lang="en-US" b="1" dirty="0">
                      <a:latin typeface="Segoe UI" panose="020B0502040204020203" pitchFamily="34" charset="0"/>
                      <a:cs typeface="Segoe UI" panose="020B0502040204020203" pitchFamily="34" charset="0"/>
                    </a:rPr>
                    <a:t>Kernel memory</a:t>
                  </a:r>
                </a:p>
              </p:txBody>
            </p:sp>
            <p:sp>
              <p:nvSpPr>
                <p:cNvPr id="224" name="Rectangle 223">
                  <a:extLst>
                    <a:ext uri="{FF2B5EF4-FFF2-40B4-BE49-F238E27FC236}">
                      <a16:creationId xmlns:a16="http://schemas.microsoft.com/office/drawing/2014/main" id="{14D267F8-E9BA-6DD0-B8B8-075F64F2DA92}"/>
                    </a:ext>
                  </a:extLst>
                </p:cNvPr>
                <p:cNvSpPr/>
                <p:nvPr/>
              </p:nvSpPr>
              <p:spPr>
                <a:xfrm>
                  <a:off x="10254605" y="2072646"/>
                  <a:ext cx="1177034" cy="625139"/>
                </a:xfrm>
                <a:prstGeom prst="rect">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Lucida Console" panose="020B0609040504020204" pitchFamily="49" charset="0"/>
                    </a:rPr>
                    <a:t>struct</a:t>
                  </a:r>
                </a:p>
                <a:p>
                  <a:r>
                    <a:rPr lang="en-US" sz="1400" dirty="0">
                      <a:solidFill>
                        <a:schemeClr val="tx1"/>
                      </a:solidFill>
                      <a:latin typeface="Lucida Console" panose="020B0609040504020204" pitchFamily="49" charset="0"/>
                    </a:rPr>
                    <a:t>proc</a:t>
                  </a:r>
                </a:p>
              </p:txBody>
            </p:sp>
            <p:sp>
              <p:nvSpPr>
                <p:cNvPr id="225" name="Rectangle 224">
                  <a:extLst>
                    <a:ext uri="{FF2B5EF4-FFF2-40B4-BE49-F238E27FC236}">
                      <a16:creationId xmlns:a16="http://schemas.microsoft.com/office/drawing/2014/main" id="{E5A41F1C-12F7-E894-A3F2-DA4F77CEC1B2}"/>
                    </a:ext>
                  </a:extLst>
                </p:cNvPr>
                <p:cNvSpPr/>
                <p:nvPr/>
              </p:nvSpPr>
              <p:spPr>
                <a:xfrm>
                  <a:off x="10254605" y="3097162"/>
                  <a:ext cx="1177034" cy="625139"/>
                </a:xfrm>
                <a:prstGeom prst="rect">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Lucida Console" panose="020B0609040504020204" pitchFamily="49" charset="0"/>
                    </a:rPr>
                    <a:t>struct</a:t>
                  </a:r>
                </a:p>
                <a:p>
                  <a:pPr algn="ctr"/>
                  <a:r>
                    <a:rPr lang="en-US" sz="1400" dirty="0">
                      <a:solidFill>
                        <a:schemeClr val="tx1"/>
                      </a:solidFill>
                      <a:latin typeface="Lucida Console" panose="020B0609040504020204" pitchFamily="49" charset="0"/>
                    </a:rPr>
                    <a:t>thread</a:t>
                  </a:r>
                </a:p>
              </p:txBody>
            </p:sp>
            <p:sp>
              <p:nvSpPr>
                <p:cNvPr id="226" name="Rectangle 225">
                  <a:extLst>
                    <a:ext uri="{FF2B5EF4-FFF2-40B4-BE49-F238E27FC236}">
                      <a16:creationId xmlns:a16="http://schemas.microsoft.com/office/drawing/2014/main" id="{A15093CD-0B93-5643-DCD4-D61274025CE2}"/>
                    </a:ext>
                  </a:extLst>
                </p:cNvPr>
                <p:cNvSpPr/>
                <p:nvPr/>
              </p:nvSpPr>
              <p:spPr>
                <a:xfrm>
                  <a:off x="11280331" y="2139429"/>
                  <a:ext cx="569285" cy="230145"/>
                </a:xfrm>
                <a:prstGeom prst="rect">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Lucida Console" panose="020B0609040504020204" pitchFamily="49" charset="0"/>
                    </a:rPr>
                    <a:t>%cr3</a:t>
                  </a:r>
                </a:p>
              </p:txBody>
            </p:sp>
            <p:sp>
              <p:nvSpPr>
                <p:cNvPr id="227" name="Rectangle 226">
                  <a:extLst>
                    <a:ext uri="{FF2B5EF4-FFF2-40B4-BE49-F238E27FC236}">
                      <a16:creationId xmlns:a16="http://schemas.microsoft.com/office/drawing/2014/main" id="{54A0E8BD-9157-6D21-9F6D-5BEF8FCB79EB}"/>
                    </a:ext>
                  </a:extLst>
                </p:cNvPr>
                <p:cNvSpPr/>
                <p:nvPr/>
              </p:nvSpPr>
              <p:spPr>
                <a:xfrm>
                  <a:off x="11280331" y="2401271"/>
                  <a:ext cx="569285" cy="230145"/>
                </a:xfrm>
                <a:prstGeom prst="rect">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err="1">
                      <a:solidFill>
                        <a:schemeClr val="tx1"/>
                      </a:solidFill>
                      <a:latin typeface="Lucida Console" panose="020B0609040504020204" pitchFamily="49" charset="0"/>
                    </a:rPr>
                    <a:t>pid</a:t>
                  </a:r>
                  <a:endParaRPr lang="en-US" sz="1050" dirty="0">
                    <a:solidFill>
                      <a:schemeClr val="tx1"/>
                    </a:solidFill>
                    <a:latin typeface="Lucida Console" panose="020B0609040504020204" pitchFamily="49" charset="0"/>
                  </a:endParaRPr>
                </a:p>
              </p:txBody>
            </p:sp>
          </p:grpSp>
          <p:cxnSp>
            <p:nvCxnSpPr>
              <p:cNvPr id="222" name="Straight Arrow Connector 221">
                <a:extLst>
                  <a:ext uri="{FF2B5EF4-FFF2-40B4-BE49-F238E27FC236}">
                    <a16:creationId xmlns:a16="http://schemas.microsoft.com/office/drawing/2014/main" id="{491DEA37-E1A4-BD24-E804-0403A9AAE017}"/>
                  </a:ext>
                </a:extLst>
              </p:cNvPr>
              <p:cNvCxnSpPr>
                <a:stCxn id="224" idx="2"/>
                <a:endCxn id="225" idx="0"/>
              </p:cNvCxnSpPr>
              <p:nvPr/>
            </p:nvCxnSpPr>
            <p:spPr>
              <a:xfrm>
                <a:off x="1006760" y="5276134"/>
                <a:ext cx="0" cy="399377"/>
              </a:xfrm>
              <a:prstGeom prst="straightConnector1">
                <a:avLst/>
              </a:prstGeom>
              <a:ln w="38100">
                <a:solidFill>
                  <a:schemeClr val="tx1"/>
                </a:solidFill>
                <a:headEnd type="triangle" w="lg" len="sm"/>
                <a:tailEnd type="triangle" w="lg" len="sm"/>
              </a:ln>
            </p:spPr>
            <p:style>
              <a:lnRef idx="1">
                <a:schemeClr val="accent1"/>
              </a:lnRef>
              <a:fillRef idx="0">
                <a:schemeClr val="accent1"/>
              </a:fillRef>
              <a:effectRef idx="0">
                <a:schemeClr val="accent1"/>
              </a:effectRef>
              <a:fontRef idx="minor">
                <a:schemeClr val="tx1"/>
              </a:fontRef>
            </p:style>
          </p:cxnSp>
        </p:grpSp>
        <p:grpSp>
          <p:nvGrpSpPr>
            <p:cNvPr id="214" name="Group 213">
              <a:extLst>
                <a:ext uri="{FF2B5EF4-FFF2-40B4-BE49-F238E27FC236}">
                  <a16:creationId xmlns:a16="http://schemas.microsoft.com/office/drawing/2014/main" id="{47E66466-3BB7-B23A-5317-32AAEEE92AF5}"/>
                </a:ext>
              </a:extLst>
            </p:cNvPr>
            <p:cNvGrpSpPr/>
            <p:nvPr/>
          </p:nvGrpSpPr>
          <p:grpSpPr>
            <a:xfrm>
              <a:off x="2269194" y="4498522"/>
              <a:ext cx="1595011" cy="1649655"/>
              <a:chOff x="418242" y="4650995"/>
              <a:chExt cx="1595011" cy="1649655"/>
            </a:xfrm>
          </p:grpSpPr>
          <p:grpSp>
            <p:nvGrpSpPr>
              <p:cNvPr id="215" name="Group 214">
                <a:extLst>
                  <a:ext uri="{FF2B5EF4-FFF2-40B4-BE49-F238E27FC236}">
                    <a16:creationId xmlns:a16="http://schemas.microsoft.com/office/drawing/2014/main" id="{1756C485-D9CA-9F6C-F619-1A3C128D3348}"/>
                  </a:ext>
                </a:extLst>
              </p:cNvPr>
              <p:cNvGrpSpPr/>
              <p:nvPr/>
            </p:nvGrpSpPr>
            <p:grpSpPr>
              <a:xfrm>
                <a:off x="418242" y="4650995"/>
                <a:ext cx="1595011" cy="1649655"/>
                <a:chOff x="10254605" y="2072646"/>
                <a:chExt cx="1595011" cy="1649655"/>
              </a:xfrm>
            </p:grpSpPr>
            <p:sp>
              <p:nvSpPr>
                <p:cNvPr id="217" name="Rectangle 216">
                  <a:extLst>
                    <a:ext uri="{FF2B5EF4-FFF2-40B4-BE49-F238E27FC236}">
                      <a16:creationId xmlns:a16="http://schemas.microsoft.com/office/drawing/2014/main" id="{51D267CB-1836-53D8-DCA5-1FBDBD2A070A}"/>
                    </a:ext>
                  </a:extLst>
                </p:cNvPr>
                <p:cNvSpPr/>
                <p:nvPr/>
              </p:nvSpPr>
              <p:spPr>
                <a:xfrm>
                  <a:off x="10254605" y="2072646"/>
                  <a:ext cx="1177034" cy="625139"/>
                </a:xfrm>
                <a:prstGeom prst="rect">
                  <a:avLst/>
                </a:prstGeom>
                <a:solidFill>
                  <a:srgbClr val="FFCCCC"/>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Lucida Console" panose="020B0609040504020204" pitchFamily="49" charset="0"/>
                    </a:rPr>
                    <a:t>struct</a:t>
                  </a:r>
                </a:p>
                <a:p>
                  <a:r>
                    <a:rPr lang="en-US" sz="1400" dirty="0">
                      <a:solidFill>
                        <a:schemeClr val="tx1"/>
                      </a:solidFill>
                      <a:latin typeface="Lucida Console" panose="020B0609040504020204" pitchFamily="49" charset="0"/>
                    </a:rPr>
                    <a:t>proc</a:t>
                  </a:r>
                </a:p>
              </p:txBody>
            </p:sp>
            <p:sp>
              <p:nvSpPr>
                <p:cNvPr id="218" name="Rectangle 217">
                  <a:extLst>
                    <a:ext uri="{FF2B5EF4-FFF2-40B4-BE49-F238E27FC236}">
                      <a16:creationId xmlns:a16="http://schemas.microsoft.com/office/drawing/2014/main" id="{ADEA9EFE-7A77-DE5E-846C-32290FADB509}"/>
                    </a:ext>
                  </a:extLst>
                </p:cNvPr>
                <p:cNvSpPr/>
                <p:nvPr/>
              </p:nvSpPr>
              <p:spPr>
                <a:xfrm>
                  <a:off x="10254605" y="3097162"/>
                  <a:ext cx="1177034" cy="625139"/>
                </a:xfrm>
                <a:prstGeom prst="rect">
                  <a:avLst/>
                </a:prstGeom>
                <a:solidFill>
                  <a:srgbClr val="FFCCCC"/>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Lucida Console" panose="020B0609040504020204" pitchFamily="49" charset="0"/>
                    </a:rPr>
                    <a:t>struct</a:t>
                  </a:r>
                </a:p>
                <a:p>
                  <a:pPr algn="ctr"/>
                  <a:r>
                    <a:rPr lang="en-US" sz="1400" dirty="0">
                      <a:solidFill>
                        <a:schemeClr val="tx1"/>
                      </a:solidFill>
                      <a:latin typeface="Lucida Console" panose="020B0609040504020204" pitchFamily="49" charset="0"/>
                    </a:rPr>
                    <a:t>thread</a:t>
                  </a:r>
                </a:p>
              </p:txBody>
            </p:sp>
            <p:sp>
              <p:nvSpPr>
                <p:cNvPr id="219" name="Rectangle 218">
                  <a:extLst>
                    <a:ext uri="{FF2B5EF4-FFF2-40B4-BE49-F238E27FC236}">
                      <a16:creationId xmlns:a16="http://schemas.microsoft.com/office/drawing/2014/main" id="{EC2C2450-2E0D-EED9-7083-816E46234B62}"/>
                    </a:ext>
                  </a:extLst>
                </p:cNvPr>
                <p:cNvSpPr/>
                <p:nvPr/>
              </p:nvSpPr>
              <p:spPr>
                <a:xfrm>
                  <a:off x="11280331" y="2139429"/>
                  <a:ext cx="569285" cy="230145"/>
                </a:xfrm>
                <a:prstGeom prst="rect">
                  <a:avLst/>
                </a:prstGeom>
                <a:solidFill>
                  <a:srgbClr val="FFCCCC"/>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Lucida Console" panose="020B0609040504020204" pitchFamily="49" charset="0"/>
                    </a:rPr>
                    <a:t>%cr3</a:t>
                  </a:r>
                </a:p>
              </p:txBody>
            </p:sp>
            <p:sp>
              <p:nvSpPr>
                <p:cNvPr id="220" name="Rectangle 219">
                  <a:extLst>
                    <a:ext uri="{FF2B5EF4-FFF2-40B4-BE49-F238E27FC236}">
                      <a16:creationId xmlns:a16="http://schemas.microsoft.com/office/drawing/2014/main" id="{E6C75BB5-0DFE-5E5A-D769-1D13F628761D}"/>
                    </a:ext>
                  </a:extLst>
                </p:cNvPr>
                <p:cNvSpPr/>
                <p:nvPr/>
              </p:nvSpPr>
              <p:spPr>
                <a:xfrm>
                  <a:off x="11280331" y="2401271"/>
                  <a:ext cx="569285" cy="230145"/>
                </a:xfrm>
                <a:prstGeom prst="rect">
                  <a:avLst/>
                </a:prstGeom>
                <a:solidFill>
                  <a:srgbClr val="FFCCCC"/>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err="1">
                      <a:solidFill>
                        <a:schemeClr val="tx1"/>
                      </a:solidFill>
                      <a:latin typeface="Lucida Console" panose="020B0609040504020204" pitchFamily="49" charset="0"/>
                    </a:rPr>
                    <a:t>pid</a:t>
                  </a:r>
                  <a:endParaRPr lang="en-US" sz="1050" dirty="0">
                    <a:solidFill>
                      <a:schemeClr val="tx1"/>
                    </a:solidFill>
                    <a:latin typeface="Lucida Console" panose="020B0609040504020204" pitchFamily="49" charset="0"/>
                  </a:endParaRPr>
                </a:p>
              </p:txBody>
            </p:sp>
          </p:grpSp>
          <p:cxnSp>
            <p:nvCxnSpPr>
              <p:cNvPr id="216" name="Straight Arrow Connector 215">
                <a:extLst>
                  <a:ext uri="{FF2B5EF4-FFF2-40B4-BE49-F238E27FC236}">
                    <a16:creationId xmlns:a16="http://schemas.microsoft.com/office/drawing/2014/main" id="{C8D56F94-B5EA-0CA0-F6FD-4926A7B17FC9}"/>
                  </a:ext>
                </a:extLst>
              </p:cNvPr>
              <p:cNvCxnSpPr>
                <a:stCxn id="217" idx="2"/>
                <a:endCxn id="218" idx="0"/>
              </p:cNvCxnSpPr>
              <p:nvPr/>
            </p:nvCxnSpPr>
            <p:spPr>
              <a:xfrm>
                <a:off x="1006759" y="5276134"/>
                <a:ext cx="0" cy="399377"/>
              </a:xfrm>
              <a:prstGeom prst="straightConnector1">
                <a:avLst/>
              </a:prstGeom>
              <a:ln w="38100">
                <a:solidFill>
                  <a:schemeClr val="tx1"/>
                </a:solidFill>
                <a:headEnd type="triangle" w="lg" len="sm"/>
                <a:tailEnd type="triangle" w="lg" len="sm"/>
              </a:ln>
            </p:spPr>
            <p:style>
              <a:lnRef idx="1">
                <a:schemeClr val="accent1"/>
              </a:lnRef>
              <a:fillRef idx="0">
                <a:schemeClr val="accent1"/>
              </a:fillRef>
              <a:effectRef idx="0">
                <a:schemeClr val="accent1"/>
              </a:effectRef>
              <a:fontRef idx="minor">
                <a:schemeClr val="tx1"/>
              </a:fontRef>
            </p:style>
          </p:cxnSp>
        </p:grpSp>
      </p:grpSp>
      <p:grpSp>
        <p:nvGrpSpPr>
          <p:cNvPr id="239" name="Group 238">
            <a:extLst>
              <a:ext uri="{FF2B5EF4-FFF2-40B4-BE49-F238E27FC236}">
                <a16:creationId xmlns:a16="http://schemas.microsoft.com/office/drawing/2014/main" id="{A72CC39C-5F45-6B81-FC98-591FA60F00AA}"/>
              </a:ext>
            </a:extLst>
          </p:cNvPr>
          <p:cNvGrpSpPr/>
          <p:nvPr/>
        </p:nvGrpSpPr>
        <p:grpSpPr>
          <a:xfrm flipH="1">
            <a:off x="7226787" y="2393360"/>
            <a:ext cx="931329" cy="1082437"/>
            <a:chOff x="1932059" y="2339458"/>
            <a:chExt cx="931329" cy="1082437"/>
          </a:xfrm>
        </p:grpSpPr>
        <p:sp>
          <p:nvSpPr>
            <p:cNvPr id="240" name="TextBox 239">
              <a:extLst>
                <a:ext uri="{FF2B5EF4-FFF2-40B4-BE49-F238E27FC236}">
                  <a16:creationId xmlns:a16="http://schemas.microsoft.com/office/drawing/2014/main" id="{D8904487-997C-BFE8-D98A-4E6FEA8218AB}"/>
                </a:ext>
              </a:extLst>
            </p:cNvPr>
            <p:cNvSpPr txBox="1"/>
            <p:nvPr/>
          </p:nvSpPr>
          <p:spPr>
            <a:xfrm>
              <a:off x="1932059" y="2950994"/>
              <a:ext cx="864740" cy="369332"/>
            </a:xfrm>
            <a:prstGeom prst="rect">
              <a:avLst/>
            </a:prstGeom>
            <a:noFill/>
          </p:spPr>
          <p:txBody>
            <a:bodyPr wrap="square" rtlCol="0">
              <a:spAutoFit/>
            </a:bodyPr>
            <a:lstStyle/>
            <a:p>
              <a:pPr algn="ctr"/>
              <a:r>
                <a:rPr lang="en-US" b="1" dirty="0">
                  <a:ln>
                    <a:solidFill>
                      <a:sysClr val="windowText" lastClr="000000"/>
                    </a:solidFill>
                  </a:ln>
                  <a:solidFill>
                    <a:srgbClr val="00B0F0"/>
                  </a:solidFill>
                  <a:latin typeface="Lucida Console" panose="020B0609040504020204" pitchFamily="49" charset="0"/>
                </a:rPr>
                <a:t>%rip</a:t>
              </a:r>
            </a:p>
          </p:txBody>
        </p:sp>
        <p:sp>
          <p:nvSpPr>
            <p:cNvPr id="241" name="TextBox 240">
              <a:extLst>
                <a:ext uri="{FF2B5EF4-FFF2-40B4-BE49-F238E27FC236}">
                  <a16:creationId xmlns:a16="http://schemas.microsoft.com/office/drawing/2014/main" id="{87A39437-816E-3C82-0503-D4AB8813FADD}"/>
                </a:ext>
              </a:extLst>
            </p:cNvPr>
            <p:cNvSpPr txBox="1"/>
            <p:nvPr/>
          </p:nvSpPr>
          <p:spPr>
            <a:xfrm>
              <a:off x="1935253" y="2339458"/>
              <a:ext cx="864740" cy="369332"/>
            </a:xfrm>
            <a:prstGeom prst="rect">
              <a:avLst/>
            </a:prstGeom>
            <a:noFill/>
          </p:spPr>
          <p:txBody>
            <a:bodyPr wrap="square" rtlCol="0">
              <a:spAutoFit/>
            </a:bodyPr>
            <a:lstStyle/>
            <a:p>
              <a:pPr algn="ctr"/>
              <a:r>
                <a:rPr lang="en-US" b="1" dirty="0">
                  <a:ln>
                    <a:solidFill>
                      <a:sysClr val="windowText" lastClr="000000"/>
                    </a:solidFill>
                  </a:ln>
                  <a:solidFill>
                    <a:srgbClr val="00B0F0"/>
                  </a:solidFill>
                  <a:latin typeface="Lucida Console" panose="020B0609040504020204" pitchFamily="49" charset="0"/>
                </a:rPr>
                <a:t>%</a:t>
              </a:r>
              <a:r>
                <a:rPr lang="en-US" b="1" dirty="0" err="1">
                  <a:ln>
                    <a:solidFill>
                      <a:sysClr val="windowText" lastClr="000000"/>
                    </a:solidFill>
                  </a:ln>
                  <a:solidFill>
                    <a:srgbClr val="00B0F0"/>
                  </a:solidFill>
                  <a:latin typeface="Lucida Console" panose="020B0609040504020204" pitchFamily="49" charset="0"/>
                </a:rPr>
                <a:t>rsp</a:t>
              </a:r>
              <a:endParaRPr lang="en-US" b="1" dirty="0">
                <a:ln>
                  <a:solidFill>
                    <a:sysClr val="windowText" lastClr="000000"/>
                  </a:solidFill>
                </a:ln>
                <a:solidFill>
                  <a:srgbClr val="00B0F0"/>
                </a:solidFill>
                <a:latin typeface="Lucida Console" panose="020B0609040504020204" pitchFamily="49" charset="0"/>
              </a:endParaRPr>
            </a:p>
          </p:txBody>
        </p:sp>
        <p:cxnSp>
          <p:nvCxnSpPr>
            <p:cNvPr id="242" name="Connector: Elbow 241">
              <a:extLst>
                <a:ext uri="{FF2B5EF4-FFF2-40B4-BE49-F238E27FC236}">
                  <a16:creationId xmlns:a16="http://schemas.microsoft.com/office/drawing/2014/main" id="{3A8B2BDB-6425-DBAF-2C31-4D895465B458}"/>
                </a:ext>
              </a:extLst>
            </p:cNvPr>
            <p:cNvCxnSpPr>
              <a:cxnSpLocks/>
            </p:cNvCxnSpPr>
            <p:nvPr/>
          </p:nvCxnSpPr>
          <p:spPr>
            <a:xfrm rot="10800000" flipH="1">
              <a:off x="2656233" y="2376127"/>
              <a:ext cx="207155" cy="152200"/>
            </a:xfrm>
            <a:prstGeom prst="bentConnector3">
              <a:avLst>
                <a:gd name="adj1" fmla="val 44120"/>
              </a:avLst>
            </a:prstGeom>
            <a:ln w="38100">
              <a:solidFill>
                <a:schemeClr val="tx1"/>
              </a:solidFill>
              <a:tailEnd type="triangle" w="lg" len="sm"/>
            </a:ln>
          </p:spPr>
          <p:style>
            <a:lnRef idx="1">
              <a:schemeClr val="accent1"/>
            </a:lnRef>
            <a:fillRef idx="0">
              <a:schemeClr val="accent1"/>
            </a:fillRef>
            <a:effectRef idx="0">
              <a:schemeClr val="accent1"/>
            </a:effectRef>
            <a:fontRef idx="minor">
              <a:schemeClr val="tx1"/>
            </a:fontRef>
          </p:style>
        </p:cxnSp>
        <p:cxnSp>
          <p:nvCxnSpPr>
            <p:cNvPr id="243" name="Connector: Elbow 242">
              <a:extLst>
                <a:ext uri="{FF2B5EF4-FFF2-40B4-BE49-F238E27FC236}">
                  <a16:creationId xmlns:a16="http://schemas.microsoft.com/office/drawing/2014/main" id="{08EF2D30-9E80-FEE3-0689-200C1E8D9A35}"/>
                </a:ext>
              </a:extLst>
            </p:cNvPr>
            <p:cNvCxnSpPr>
              <a:cxnSpLocks/>
            </p:cNvCxnSpPr>
            <p:nvPr/>
          </p:nvCxnSpPr>
          <p:spPr>
            <a:xfrm rot="10800000" flipH="1" flipV="1">
              <a:off x="2653627" y="3146939"/>
              <a:ext cx="200977" cy="274956"/>
            </a:xfrm>
            <a:prstGeom prst="bentConnector3">
              <a:avLst>
                <a:gd name="adj1" fmla="val 40728"/>
              </a:avLst>
            </a:prstGeom>
            <a:ln w="38100">
              <a:solidFill>
                <a:schemeClr val="tx1"/>
              </a:solidFill>
              <a:tailEnd type="triangle" w="lg" len="sm"/>
            </a:ln>
          </p:spPr>
          <p:style>
            <a:lnRef idx="1">
              <a:schemeClr val="accent1"/>
            </a:lnRef>
            <a:fillRef idx="0">
              <a:schemeClr val="accent1"/>
            </a:fillRef>
            <a:effectRef idx="0">
              <a:schemeClr val="accent1"/>
            </a:effectRef>
            <a:fontRef idx="minor">
              <a:schemeClr val="tx1"/>
            </a:fontRef>
          </p:style>
        </p:cxnSp>
      </p:grpSp>
      <p:sp>
        <p:nvSpPr>
          <p:cNvPr id="244" name="Content Placeholder 2">
            <a:extLst>
              <a:ext uri="{FF2B5EF4-FFF2-40B4-BE49-F238E27FC236}">
                <a16:creationId xmlns:a16="http://schemas.microsoft.com/office/drawing/2014/main" id="{44CA2A1A-7537-3E8E-543A-7441B6C5E68E}"/>
              </a:ext>
            </a:extLst>
          </p:cNvPr>
          <p:cNvSpPr>
            <a:spLocks noGrp="1"/>
          </p:cNvSpPr>
          <p:nvPr>
            <p:ph idx="1"/>
          </p:nvPr>
        </p:nvSpPr>
        <p:spPr>
          <a:xfrm>
            <a:off x="8128750" y="3952183"/>
            <a:ext cx="4022925" cy="2986074"/>
          </a:xfrm>
        </p:spPr>
        <p:txBody>
          <a:bodyPr>
            <a:normAutofit fontScale="85000" lnSpcReduction="10000"/>
          </a:bodyPr>
          <a:lstStyle/>
          <a:p>
            <a:r>
              <a:rPr lang="en-US" dirty="0"/>
              <a:t>The OS has five schedulable entities (corresponding to the five threads)</a:t>
            </a:r>
          </a:p>
          <a:p>
            <a:r>
              <a:rPr lang="en-US" dirty="0"/>
              <a:t>The two cores on the right:</a:t>
            </a:r>
          </a:p>
          <a:p>
            <a:pPr lvl="1"/>
            <a:r>
              <a:rPr lang="en-US" dirty="0"/>
              <a:t>Have the same page table, and thus can access the same memory</a:t>
            </a:r>
          </a:p>
          <a:p>
            <a:pPr lvl="1"/>
            <a:r>
              <a:rPr lang="en-US" dirty="0"/>
              <a:t>Have private register sets that correspond to the state of each thread</a:t>
            </a:r>
          </a:p>
          <a:p>
            <a:endParaRPr lang="en-US" dirty="0"/>
          </a:p>
        </p:txBody>
      </p:sp>
    </p:spTree>
    <p:extLst>
      <p:ext uri="{BB962C8B-B14F-4D97-AF65-F5344CB8AC3E}">
        <p14:creationId xmlns:p14="http://schemas.microsoft.com/office/powerpoint/2010/main" val="2418839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94ABB-063F-DF71-B4CC-1B04C75A483B}"/>
              </a:ext>
            </a:extLst>
          </p:cNvPr>
          <p:cNvSpPr>
            <a:spLocks noGrp="1"/>
          </p:cNvSpPr>
          <p:nvPr>
            <p:ph type="title"/>
          </p:nvPr>
        </p:nvSpPr>
        <p:spPr>
          <a:xfrm>
            <a:off x="838200" y="-212049"/>
            <a:ext cx="10515600" cy="1325563"/>
          </a:xfrm>
        </p:spPr>
        <p:txBody>
          <a:bodyPr/>
          <a:lstStyle/>
          <a:p>
            <a:r>
              <a:rPr lang="en-US" dirty="0"/>
              <a:t>When To Use Processes vs. Threads?</a:t>
            </a:r>
          </a:p>
        </p:txBody>
      </p:sp>
      <p:sp>
        <p:nvSpPr>
          <p:cNvPr id="3" name="Content Placeholder 2">
            <a:extLst>
              <a:ext uri="{FF2B5EF4-FFF2-40B4-BE49-F238E27FC236}">
                <a16:creationId xmlns:a16="http://schemas.microsoft.com/office/drawing/2014/main" id="{20367789-257A-92B4-C17D-449D6A2EF1F0}"/>
              </a:ext>
            </a:extLst>
          </p:cNvPr>
          <p:cNvSpPr>
            <a:spLocks noGrp="1"/>
          </p:cNvSpPr>
          <p:nvPr>
            <p:ph idx="1"/>
          </p:nvPr>
        </p:nvSpPr>
        <p:spPr>
          <a:xfrm>
            <a:off x="529389" y="724172"/>
            <a:ext cx="11133221" cy="6634426"/>
          </a:xfrm>
        </p:spPr>
        <p:txBody>
          <a:bodyPr>
            <a:normAutofit/>
          </a:bodyPr>
          <a:lstStyle/>
          <a:p>
            <a:r>
              <a:rPr lang="en-US" sz="2400" dirty="0"/>
              <a:t>When you need parallel computation over shared memory, threads are often a more convenient abstraction than shared-memory processes</a:t>
            </a:r>
          </a:p>
          <a:p>
            <a:pPr lvl="1"/>
            <a:r>
              <a:rPr lang="en-US" sz="2000" dirty="0"/>
              <a:t>A new thread automatically executes in the address space of the creating thread</a:t>
            </a:r>
          </a:p>
          <a:p>
            <a:pPr lvl="1"/>
            <a:r>
              <a:rPr lang="en-US" sz="2000" dirty="0"/>
              <a:t>In contrast, to create shared memory between two processes, a developer needs to use incantations like </a:t>
            </a:r>
            <a:r>
              <a:rPr lang="en-US" sz="2000" dirty="0" err="1">
                <a:latin typeface="Lucida Console" panose="020B0609040504020204" pitchFamily="49" charset="0"/>
              </a:rPr>
              <a:t>shm_open</a:t>
            </a:r>
            <a:r>
              <a:rPr lang="en-US" sz="2000" dirty="0">
                <a:latin typeface="Lucida Console" panose="020B0609040504020204" pitchFamily="49" charset="0"/>
              </a:rPr>
              <a:t>()</a:t>
            </a:r>
            <a:r>
              <a:rPr lang="en-US" sz="2000" dirty="0"/>
              <a:t> and </a:t>
            </a:r>
            <a:r>
              <a:rPr lang="en-US" sz="2000" dirty="0" err="1">
                <a:latin typeface="Lucida Console" panose="020B0609040504020204" pitchFamily="49" charset="0"/>
              </a:rPr>
              <a:t>shmget</a:t>
            </a:r>
            <a:r>
              <a:rPr lang="en-US" sz="2000" dirty="0">
                <a:latin typeface="Lucida Console" panose="020B0609040504020204" pitchFamily="49" charset="0"/>
              </a:rPr>
              <a:t>()</a:t>
            </a:r>
          </a:p>
          <a:p>
            <a:r>
              <a:rPr lang="en-US" sz="2400" dirty="0"/>
              <a:t>However, if you can make your computations talk via IPC (e.g., pipes) instead of shared memory, process isolation will make your program more robust!</a:t>
            </a:r>
          </a:p>
          <a:p>
            <a:pPr lvl="1"/>
            <a:r>
              <a:rPr lang="en-US" sz="2000" dirty="0"/>
              <a:t>If one thread in an address space goes haywire, </a:t>
            </a:r>
            <a:r>
              <a:rPr lang="en-US" sz="2000" i="1" dirty="0"/>
              <a:t>all threads in that address space are at risk</a:t>
            </a:r>
            <a:r>
              <a:rPr lang="en-US" sz="2000" dirty="0"/>
              <a:t>—the misbehaving thread can touch all of the memory state of the other threads</a:t>
            </a:r>
          </a:p>
          <a:p>
            <a:pPr lvl="1"/>
            <a:r>
              <a:rPr lang="en-US" sz="2000" dirty="0"/>
              <a:t>In a multi-process program, if a particular process crashes, starts acting </a:t>
            </a:r>
            <a:r>
              <a:rPr lang="en-US" sz="2000" dirty="0" err="1"/>
              <a:t>buggily</a:t>
            </a:r>
            <a:r>
              <a:rPr lang="en-US" sz="2000" dirty="0"/>
              <a:t>, or is corrupted by an attacker, the other processes are not automatically at danger—the address spaces are isolated!</a:t>
            </a:r>
          </a:p>
          <a:p>
            <a:pPr lvl="2"/>
            <a:r>
              <a:rPr lang="en-US" sz="1800" dirty="0"/>
              <a:t>Ex: Popular web browsers like Firefox, Chrome, and Edge use a multi-process architecture to ensure that one misbehaving tab cannot break the whole browser</a:t>
            </a:r>
          </a:p>
          <a:p>
            <a:pPr lvl="2"/>
            <a:r>
              <a:rPr lang="en-US" sz="1800" dirty="0"/>
              <a:t>Ex: The </a:t>
            </a:r>
            <a:r>
              <a:rPr lang="en-US" sz="1800" dirty="0" err="1"/>
              <a:t>sshd</a:t>
            </a:r>
            <a:r>
              <a:rPr lang="en-US" sz="1800" dirty="0"/>
              <a:t> server allocates a separate process per remote user connection to limit the damage that a malicious user can unleash</a:t>
            </a:r>
          </a:p>
          <a:p>
            <a:r>
              <a:rPr lang="en-US" sz="2400" dirty="0"/>
              <a:t>Note that communicating via IPC is slower than communication via shared memory: IPC requires context switches, whereas writing directly to shared memory does not!</a:t>
            </a:r>
          </a:p>
          <a:p>
            <a:pPr lvl="1"/>
            <a:endParaRPr lang="en-US" sz="2000" dirty="0"/>
          </a:p>
        </p:txBody>
      </p:sp>
      <p:pic>
        <p:nvPicPr>
          <p:cNvPr id="4" name="Picture 3">
            <a:extLst>
              <a:ext uri="{FF2B5EF4-FFF2-40B4-BE49-F238E27FC236}">
                <a16:creationId xmlns:a16="http://schemas.microsoft.com/office/drawing/2014/main" id="{3685BD42-97D4-FD26-4352-B921618F9AF5}"/>
              </a:ext>
            </a:extLst>
          </p:cNvPr>
          <p:cNvPicPr>
            <a:picLocks noChangeAspect="1"/>
          </p:cNvPicPr>
          <p:nvPr/>
        </p:nvPicPr>
        <p:blipFill>
          <a:blip r:embed="rId3"/>
          <a:stretch>
            <a:fillRect/>
          </a:stretch>
        </p:blipFill>
        <p:spPr>
          <a:xfrm>
            <a:off x="0" y="-8129"/>
            <a:ext cx="12192000" cy="6866129"/>
          </a:xfrm>
          <a:prstGeom prst="rect">
            <a:avLst/>
          </a:prstGeom>
        </p:spPr>
      </p:pic>
    </p:spTree>
    <p:extLst>
      <p:ext uri="{BB962C8B-B14F-4D97-AF65-F5344CB8AC3E}">
        <p14:creationId xmlns:p14="http://schemas.microsoft.com/office/powerpoint/2010/main" val="3853506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4904-62AF-3CB5-35C1-83D764BC7C93}"/>
              </a:ext>
            </a:extLst>
          </p:cNvPr>
          <p:cNvSpPr>
            <a:spLocks noGrp="1"/>
          </p:cNvSpPr>
          <p:nvPr>
            <p:ph type="title"/>
          </p:nvPr>
        </p:nvSpPr>
        <p:spPr>
          <a:xfrm>
            <a:off x="838200" y="3078866"/>
            <a:ext cx="10515600" cy="994880"/>
          </a:xfrm>
        </p:spPr>
        <p:txBody>
          <a:bodyPr/>
          <a:lstStyle/>
          <a:p>
            <a:r>
              <a:rPr lang="en-US" dirty="0">
                <a:solidFill>
                  <a:schemeClr val="bg1"/>
                </a:solidFill>
              </a:rPr>
              <a:t>Race Conditions and Atomicity</a:t>
            </a:r>
          </a:p>
        </p:txBody>
      </p:sp>
    </p:spTree>
    <p:extLst>
      <p:ext uri="{BB962C8B-B14F-4D97-AF65-F5344CB8AC3E}">
        <p14:creationId xmlns:p14="http://schemas.microsoft.com/office/powerpoint/2010/main" val="368094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F1A4E-DE38-4ED1-4488-4E837ACA207D}"/>
              </a:ext>
            </a:extLst>
          </p:cNvPr>
          <p:cNvSpPr>
            <a:spLocks noGrp="1"/>
          </p:cNvSpPr>
          <p:nvPr>
            <p:ph type="title"/>
          </p:nvPr>
        </p:nvSpPr>
        <p:spPr>
          <a:xfrm>
            <a:off x="838200" y="269589"/>
            <a:ext cx="10515600" cy="986003"/>
          </a:xfrm>
        </p:spPr>
        <p:txBody>
          <a:bodyPr>
            <a:normAutofit fontScale="90000"/>
          </a:bodyPr>
          <a:lstStyle/>
          <a:p>
            <a:r>
              <a:rPr lang="en-US" dirty="0"/>
              <a:t>Last Lecture: Race Conditions in Memory</a:t>
            </a:r>
          </a:p>
        </p:txBody>
      </p:sp>
      <p:sp>
        <p:nvSpPr>
          <p:cNvPr id="3" name="Content Placeholder 2">
            <a:extLst>
              <a:ext uri="{FF2B5EF4-FFF2-40B4-BE49-F238E27FC236}">
                <a16:creationId xmlns:a16="http://schemas.microsoft.com/office/drawing/2014/main" id="{05A4E884-4668-0B3A-AF02-394A4C2ABC76}"/>
              </a:ext>
            </a:extLst>
          </p:cNvPr>
          <p:cNvSpPr>
            <a:spLocks noGrp="1"/>
          </p:cNvSpPr>
          <p:nvPr>
            <p:ph idx="1"/>
          </p:nvPr>
        </p:nvSpPr>
        <p:spPr>
          <a:xfrm>
            <a:off x="417767" y="1255592"/>
            <a:ext cx="11364930" cy="5602408"/>
          </a:xfrm>
        </p:spPr>
        <p:txBody>
          <a:bodyPr>
            <a:normAutofit/>
          </a:bodyPr>
          <a:lstStyle/>
          <a:p>
            <a:r>
              <a:rPr lang="en-US" sz="3200" dirty="0"/>
              <a:t>A </a:t>
            </a:r>
            <a:r>
              <a:rPr lang="en-US" sz="3200" b="1" i="1" dirty="0"/>
              <a:t>data race</a:t>
            </a:r>
            <a:r>
              <a:rPr lang="en-US" sz="3200" dirty="0"/>
              <a:t> in memory occurs when parallel computations . . .</a:t>
            </a:r>
          </a:p>
          <a:p>
            <a:pPr lvl="1"/>
            <a:r>
              <a:rPr lang="en-US" sz="2800" dirty="0"/>
              <a:t>try to access the same memory location concurrently (i.e., at the same time) . . .</a:t>
            </a:r>
          </a:p>
          <a:p>
            <a:pPr lvl="1"/>
            <a:r>
              <a:rPr lang="en-US" sz="2800" dirty="0"/>
              <a:t>without synchronization, and . . .</a:t>
            </a:r>
          </a:p>
          <a:p>
            <a:pPr lvl="1"/>
            <a:r>
              <a:rPr lang="en-US" sz="2800" dirty="0"/>
              <a:t>at least one of the accesses is a write</a:t>
            </a:r>
          </a:p>
          <a:p>
            <a:r>
              <a:rPr lang="en-US" sz="3200" dirty="0"/>
              <a:t>The result of a data race is </a:t>
            </a:r>
            <a:r>
              <a:rPr lang="en-US" sz="3200" b="1" i="1" dirty="0"/>
              <a:t>undefined behavior</a:t>
            </a:r>
            <a:r>
              <a:rPr lang="en-US" sz="3200" dirty="0"/>
              <a:t>!</a:t>
            </a:r>
          </a:p>
          <a:p>
            <a:pPr lvl="1"/>
            <a:r>
              <a:rPr lang="en-US" sz="2800" dirty="0"/>
              <a:t>If the concurrent accesses are all writes, there is no guarantee about which write will “win” (i.e., be the final one)</a:t>
            </a:r>
          </a:p>
          <a:p>
            <a:pPr lvl="1"/>
            <a:r>
              <a:rPr lang="en-US" sz="2800" dirty="0"/>
              <a:t>If the concurrent accesses are a combination of reads and writes, then:</a:t>
            </a:r>
          </a:p>
          <a:p>
            <a:pPr lvl="2"/>
            <a:r>
              <a:rPr lang="en-US" sz="2400" dirty="0"/>
              <a:t>There is no guarantee about which version of the memory location a read will consume (i.e., the old value? a value created by a concurrent write?)</a:t>
            </a:r>
          </a:p>
          <a:p>
            <a:pPr lvl="2"/>
            <a:r>
              <a:rPr lang="en-US" sz="2400" dirty="0"/>
              <a:t>If there are multiple writes, there is no guarantee about which write will “win”</a:t>
            </a:r>
          </a:p>
        </p:txBody>
      </p:sp>
    </p:spTree>
    <p:extLst>
      <p:ext uri="{BB962C8B-B14F-4D97-AF65-F5344CB8AC3E}">
        <p14:creationId xmlns:p14="http://schemas.microsoft.com/office/powerpoint/2010/main" val="1056493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30694</TotalTime>
  <Words>4176</Words>
  <Application>Microsoft Office PowerPoint</Application>
  <PresentationFormat>Widescreen</PresentationFormat>
  <Paragraphs>480</Paragraphs>
  <Slides>17</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Bahnschrift</vt:lpstr>
      <vt:lpstr>Calibri</vt:lpstr>
      <vt:lpstr>Lucida Console</vt:lpstr>
      <vt:lpstr>Segoe UI</vt:lpstr>
      <vt:lpstr>Segoe UI Light</vt:lpstr>
      <vt:lpstr>Office Theme</vt:lpstr>
      <vt:lpstr>Synchronization, Part II</vt:lpstr>
      <vt:lpstr>Multitasking vs. Multiprocessing vs. Multithreading</vt:lpstr>
      <vt:lpstr>Multitasking vs. Multiprocessing vs. Multithreading</vt:lpstr>
      <vt:lpstr>Creating Threads in C++</vt:lpstr>
      <vt:lpstr>Processes vs. Threads</vt:lpstr>
      <vt:lpstr>Processes vs. Threads</vt:lpstr>
      <vt:lpstr>When To Use Processes vs. Threads?</vt:lpstr>
      <vt:lpstr>Race Conditions and Atomicity</vt:lpstr>
      <vt:lpstr>Last Lecture: Race Conditions in Memory</vt:lpstr>
      <vt:lpstr>The Fundamental Law of Synchronization</vt:lpstr>
      <vt:lpstr>Atomicity at the Instruction Level</vt:lpstr>
      <vt:lpstr>Atomicity at the Instruction Level</vt:lpstr>
      <vt:lpstr>Atomicity at the Instruction Level</vt:lpstr>
      <vt:lpstr>Atomicity at the Instruction Level</vt:lpstr>
      <vt:lpstr>Atomicity at the Instruction Level</vt:lpstr>
      <vt:lpstr>Implementing a Mutex</vt:lpstr>
      <vt:lpstr>Implementing a Mutex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161</dc:title>
  <dc:creator>James Mickens</dc:creator>
  <cp:lastModifiedBy>James Mickens</cp:lastModifiedBy>
  <cp:revision>8718</cp:revision>
  <dcterms:created xsi:type="dcterms:W3CDTF">2017-01-17T01:11:39Z</dcterms:created>
  <dcterms:modified xsi:type="dcterms:W3CDTF">2023-11-30T01:52:15Z</dcterms:modified>
</cp:coreProperties>
</file>