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60" r:id="rId3"/>
    <p:sldId id="370" r:id="rId4"/>
    <p:sldId id="364" r:id="rId5"/>
    <p:sldId id="365" r:id="rId6"/>
    <p:sldId id="366" r:id="rId7"/>
    <p:sldId id="367" r:id="rId8"/>
    <p:sldId id="368" r:id="rId9"/>
    <p:sldId id="371" r:id="rId10"/>
    <p:sldId id="372" r:id="rId11"/>
    <p:sldId id="374" r:id="rId12"/>
    <p:sldId id="375" r:id="rId13"/>
    <p:sldId id="376" r:id="rId14"/>
    <p:sldId id="363" r:id="rId15"/>
    <p:sldId id="377" r:id="rId16"/>
    <p:sldId id="382" r:id="rId17"/>
    <p:sldId id="3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ickens" initials="JM" lastIdx="1" clrIdx="0">
    <p:extLst>
      <p:ext uri="{19B8F6BF-5375-455C-9EA6-DF929625EA0E}">
        <p15:presenceInfo xmlns:p15="http://schemas.microsoft.com/office/powerpoint/2012/main" userId="0f46d2a3b30266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CCCC"/>
    <a:srgbClr val="5BFFC8"/>
    <a:srgbClr val="FF66FF"/>
    <a:srgbClr val="C69C6C"/>
    <a:srgbClr val="FFFDCA"/>
    <a:srgbClr val="B7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83" autoAdjust="0"/>
  </p:normalViewPr>
  <p:slideViewPr>
    <p:cSldViewPr snapToGrid="0">
      <p:cViewPr varScale="1">
        <p:scale>
          <a:sx n="50" d="100"/>
          <a:sy n="50" d="100"/>
        </p:scale>
        <p:origin x="64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https://en.cppreference.com/w/cpp/thread/mutex</a:t>
            </a:r>
          </a:p>
          <a:p>
            <a:r>
              <a:rPr lang="en-US" dirty="0"/>
              <a:t>        https://en.cppreference.com/w/cpp/thread/scoped_lock]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`cat [file1] [file2] …` program will read the specified files, concatenate their contents, and write the concatenated content to </a:t>
            </a:r>
            <a:r>
              <a:rPr lang="en-US" dirty="0" err="1"/>
              <a:t>stdout</a:t>
            </a:r>
            <a:r>
              <a:rPr lang="en-US" dirty="0"/>
              <a:t>. If no filenames are provided, `cat` just writes stdin to </a:t>
            </a:r>
            <a:r>
              <a:rPr lang="en-US" dirty="0" err="1"/>
              <a:t>stdout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[Note that some shells implement a “</a:t>
            </a:r>
            <a:r>
              <a:rPr lang="en-US" dirty="0" err="1"/>
              <a:t>builtin</a:t>
            </a:r>
            <a:r>
              <a:rPr lang="en-US" dirty="0"/>
              <a:t>” version of `echo`, such that running `echo` from the shell prompt will not actually cause a separate `echo` process to be created, but will instead just execute code within the shell process itself. This is (somewhat cryptically) mentioned by the man page for `echo` (https://linux.die.net/man/1/echo), which says that “NOTE: your shell may have its own version of echo, which usually supersedes the version described here.” In the examples above, the use of a full path for `echo` (i.e. `/bin/echo`) ensures that the shell uses the standalone executable version of `echo`.]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4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[Note that these laptops are from 2003, 2013, and 2023---a snapshot of laptop specs at 10 year intervals.]</a:t>
            </a:r>
          </a:p>
          <a:p>
            <a:endParaRPr lang="en-US" sz="1050" dirty="0"/>
          </a:p>
          <a:p>
            <a:r>
              <a:rPr lang="en-US" sz="1050" dirty="0"/>
              <a:t>[Ref: https://everymac.com/systems/apple/ibook/specs/ibook_800_2.html and similar pages.]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[Ref: https://linux.die.net/man/7/sem_overview</a:t>
            </a:r>
          </a:p>
          <a:p>
            <a:r>
              <a:rPr lang="en-US" dirty="0"/>
              <a:t>        https://linux.die.net/man/3/sem_init</a:t>
            </a:r>
          </a:p>
          <a:p>
            <a:r>
              <a:rPr lang="en-US" dirty="0"/>
              <a:t>        https://linux.die.net/man/3/sem_post</a:t>
            </a:r>
          </a:p>
          <a:p>
            <a:r>
              <a:rPr lang="en-US" dirty="0"/>
              <a:t>        https://linux.die.net/man/3/sem_wait]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https://linux.die.net/man/7/sem_overview</a:t>
            </a:r>
          </a:p>
          <a:p>
            <a:r>
              <a:rPr lang="en-US" dirty="0"/>
              <a:t>        https://linux.die.net/man/3/sem_init</a:t>
            </a:r>
          </a:p>
          <a:p>
            <a:r>
              <a:rPr lang="en-US" dirty="0"/>
              <a:t>        https://linux.die.net/man/3/sem_post</a:t>
            </a:r>
          </a:p>
          <a:p>
            <a:r>
              <a:rPr lang="en-US" dirty="0"/>
              <a:t>        https://linux.die.net/man/3/sem_wait]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just one </a:t>
            </a:r>
            <a:r>
              <a:rPr lang="en-US" dirty="0" err="1"/>
              <a:t>sem_post</a:t>
            </a:r>
            <a:r>
              <a:rPr lang="en-US" dirty="0"/>
              <a:t>() is missing(), the problem will take longer to manifest because several paths in the insert() function *do* call </a:t>
            </a:r>
            <a:r>
              <a:rPr lang="en-US" dirty="0" err="1"/>
              <a:t>sem_post</a:t>
            </a:r>
            <a:r>
              <a:rPr lang="en-US" dirty="0"/>
              <a:t>(). So, only when insert() takes the path that doesn’t call </a:t>
            </a:r>
            <a:r>
              <a:rPr lang="en-US" dirty="0" err="1"/>
              <a:t>sem_post</a:t>
            </a:r>
            <a:r>
              <a:rPr lang="en-US" dirty="0"/>
              <a:t>() will the problem manifest.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4318EA-11EE-8458-BE0E-7582F06B00BE}"/>
              </a:ext>
            </a:extLst>
          </p:cNvPr>
          <p:cNvSpPr/>
          <p:nvPr/>
        </p:nvSpPr>
        <p:spPr>
          <a:xfrm>
            <a:off x="0" y="0"/>
            <a:ext cx="69748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890407-7F8D-412F-97C8-95D45395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01736"/>
            <a:ext cx="7145382" cy="1663083"/>
          </a:xfrm>
          <a:noFill/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sz="5600" dirty="0">
                <a:latin typeface="Bahnschrift" panose="020B0502040204020203" pitchFamily="34" charset="0"/>
              </a:rPr>
              <a:t>Synchronization,</a:t>
            </a:r>
            <a:br>
              <a:rPr lang="en-US" sz="5600" dirty="0">
                <a:latin typeface="Bahnschrift" panose="020B0502040204020203" pitchFamily="34" charset="0"/>
              </a:rPr>
            </a:br>
            <a:r>
              <a:rPr lang="en-US" sz="5600" dirty="0">
                <a:latin typeface="Bahnschrift" panose="020B0502040204020203" pitchFamily="34" charset="0"/>
              </a:rPr>
              <a:t>Part 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A541D8-D8C0-7FB8-CE96-0EA6AB041DA3}"/>
              </a:ext>
            </a:extLst>
          </p:cNvPr>
          <p:cNvSpPr txBox="1">
            <a:spLocks/>
          </p:cNvSpPr>
          <p:nvPr/>
        </p:nvSpPr>
        <p:spPr>
          <a:xfrm>
            <a:off x="101665" y="3633537"/>
            <a:ext cx="6634551" cy="136484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4400" dirty="0">
                <a:latin typeface="Bahnschrift" panose="020B0502040204020203" pitchFamily="34" charset="0"/>
              </a:rPr>
              <a:t>CS 61: Lecture 20</a:t>
            </a:r>
            <a:br>
              <a:rPr lang="en-US" sz="4400" dirty="0">
                <a:latin typeface="Bahnschrift" panose="020B0502040204020203" pitchFamily="34" charset="0"/>
              </a:rPr>
            </a:br>
            <a:r>
              <a:rPr lang="en-US" sz="3600" dirty="0">
                <a:latin typeface="Bahnschrift" panose="020B0502040204020203" pitchFamily="34" charset="0"/>
              </a:rPr>
              <a:t>11/20-ish/2023</a:t>
            </a:r>
            <a:endParaRPr lang="en-US" sz="6600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7B5A9-4419-E65B-7D5C-4DE957A86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22762" r="15681" b="27333"/>
          <a:stretch/>
        </p:blipFill>
        <p:spPr>
          <a:xfrm>
            <a:off x="6974831" y="2005148"/>
            <a:ext cx="5217169" cy="2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1"/>
            <a:ext cx="5219702" cy="6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5219701" cy="685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700" dirty="0">
                <a:latin typeface="Lucida Console" panose="020B0609040504020204" pitchFamily="49" charset="0"/>
              </a:rPr>
              <a:t> 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 node;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head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700" dirty="0">
                <a:latin typeface="Lucida Console" panose="020B0609040504020204" pitchFamily="49" charset="0"/>
              </a:rPr>
              <a:t> insert(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(head ==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head-&gt;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!=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5CD2A-389A-F61E-B13E-B99C8E0E3F79}"/>
              </a:ext>
            </a:extLst>
          </p:cNvPr>
          <p:cNvSpPr/>
          <p:nvPr/>
        </p:nvSpPr>
        <p:spPr>
          <a:xfrm>
            <a:off x="0" y="849082"/>
            <a:ext cx="6972296" cy="248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63B12-7559-B882-60B2-A0744017CDF1}"/>
              </a:ext>
            </a:extLst>
          </p:cNvPr>
          <p:cNvSpPr txBox="1"/>
          <p:nvPr/>
        </p:nvSpPr>
        <p:spPr>
          <a:xfrm>
            <a:off x="0" y="830933"/>
            <a:ext cx="6583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900" dirty="0">
                <a:latin typeface="Lucida Console" panose="020B0609040504020204" pitchFamily="49" charset="0"/>
              </a:rPr>
              <a:t> setup(){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sem_init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, ...,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}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sem_wait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sem_post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56A4C7-046B-700C-69C8-EC6623CDADA9}"/>
              </a:ext>
            </a:extLst>
          </p:cNvPr>
          <p:cNvGrpSpPr/>
          <p:nvPr/>
        </p:nvGrpSpPr>
        <p:grpSpPr>
          <a:xfrm>
            <a:off x="3869874" y="914676"/>
            <a:ext cx="3192406" cy="1173528"/>
            <a:chOff x="3869874" y="914676"/>
            <a:chExt cx="3192406" cy="1173528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707F47D-00C0-B688-E3EA-4388AFB81E32}"/>
                </a:ext>
              </a:extLst>
            </p:cNvPr>
            <p:cNvSpPr/>
            <p:nvPr/>
          </p:nvSpPr>
          <p:spPr>
            <a:xfrm>
              <a:off x="3869874" y="914676"/>
              <a:ext cx="457200" cy="1173528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FE8CBDE-04AD-C351-C44F-D9FCC05FD6B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H="1">
              <a:off x="4327073" y="1245140"/>
              <a:ext cx="2735207" cy="256300"/>
            </a:xfrm>
            <a:prstGeom prst="bentConnector5">
              <a:avLst>
                <a:gd name="adj1" fmla="val 32186"/>
                <a:gd name="adj2" fmla="val -686"/>
                <a:gd name="adj3" fmla="val 6671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4FA91-2E8D-9028-AAFB-C5DDD91B4F1E}"/>
              </a:ext>
            </a:extLst>
          </p:cNvPr>
          <p:cNvGrpSpPr/>
          <p:nvPr/>
        </p:nvGrpSpPr>
        <p:grpSpPr>
          <a:xfrm>
            <a:off x="2245355" y="1575882"/>
            <a:ext cx="5180092" cy="1115437"/>
            <a:chOff x="2245355" y="1575882"/>
            <a:chExt cx="5180092" cy="1115437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FCA01A7-C75C-11DA-868E-BAB067FD0C13}"/>
                </a:ext>
              </a:extLst>
            </p:cNvPr>
            <p:cNvSpPr/>
            <p:nvPr/>
          </p:nvSpPr>
          <p:spPr>
            <a:xfrm>
              <a:off x="2245355" y="2303517"/>
              <a:ext cx="457200" cy="387802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386F14F3-C418-FF91-89BC-C4FC726F1475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H="1">
              <a:off x="2702555" y="1575882"/>
              <a:ext cx="4722892" cy="921537"/>
            </a:xfrm>
            <a:prstGeom prst="bentConnector3">
              <a:avLst>
                <a:gd name="adj1" fmla="val 9079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7815223-4F3A-F813-91AB-FA5365D550D4}"/>
              </a:ext>
            </a:extLst>
          </p:cNvPr>
          <p:cNvSpPr/>
          <p:nvPr/>
        </p:nvSpPr>
        <p:spPr>
          <a:xfrm>
            <a:off x="2245355" y="2868081"/>
            <a:ext cx="457200" cy="387802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A74A975-EF6D-EA3D-4EC3-650A7D8DF81B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H="1">
            <a:off x="2702554" y="2229076"/>
            <a:ext cx="5150909" cy="832906"/>
          </a:xfrm>
          <a:prstGeom prst="bentConnector3">
            <a:avLst>
              <a:gd name="adj1" fmla="val 8803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98ECD6B-BBF6-2E68-B6C7-0CF014D0EEC9}"/>
              </a:ext>
            </a:extLst>
          </p:cNvPr>
          <p:cNvCxnSpPr>
            <a:cxnSpLocks/>
          </p:cNvCxnSpPr>
          <p:nvPr/>
        </p:nvCxnSpPr>
        <p:spPr>
          <a:xfrm>
            <a:off x="7256411" y="3061982"/>
            <a:ext cx="597052" cy="464990"/>
          </a:xfrm>
          <a:prstGeom prst="bentConnector3">
            <a:avLst>
              <a:gd name="adj1" fmla="val -32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CA607E17-0BF4-956C-BFE2-2CAF872FEBBC}"/>
              </a:ext>
            </a:extLst>
          </p:cNvPr>
          <p:cNvCxnSpPr>
            <a:cxnSpLocks/>
          </p:cNvCxnSpPr>
          <p:nvPr/>
        </p:nvCxnSpPr>
        <p:spPr>
          <a:xfrm>
            <a:off x="7242470" y="3491256"/>
            <a:ext cx="269338" cy="3110469"/>
          </a:xfrm>
          <a:prstGeom prst="bentConnector3">
            <a:avLst>
              <a:gd name="adj1" fmla="val -32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A1B0D5-8CBD-1960-BDF9-7ACD598FEB65}"/>
              </a:ext>
            </a:extLst>
          </p:cNvPr>
          <p:cNvCxnSpPr>
            <a:cxnSpLocks/>
          </p:cNvCxnSpPr>
          <p:nvPr/>
        </p:nvCxnSpPr>
        <p:spPr>
          <a:xfrm>
            <a:off x="7256411" y="5477933"/>
            <a:ext cx="9985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6CEC00-4D42-53A8-5B21-682071F7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127" y="3285672"/>
            <a:ext cx="7216343" cy="33371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Missing just one </a:t>
            </a:r>
            <a:r>
              <a:rPr lang="en-US" sz="2400" dirty="0" err="1">
                <a:latin typeface="Lucida Console" panose="020B0609040504020204" pitchFamily="49" charset="0"/>
              </a:rPr>
              <a:t>sem_post</a:t>
            </a:r>
            <a:r>
              <a:rPr lang="en-US" sz="2400" dirty="0">
                <a:latin typeface="Lucida Console" panose="020B0609040504020204" pitchFamily="49" charset="0"/>
              </a:rPr>
              <a:t>()</a:t>
            </a:r>
            <a:r>
              <a:rPr lang="en-US" sz="2400" dirty="0"/>
              <a:t> will cause the same problem, but the problem will take longer to manifest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Using C++ destructors can ensure that a piece of code executes regardless of which return flow a function uses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C++ </a:t>
            </a:r>
            <a:r>
              <a:rPr lang="en-US" sz="2000" b="1" i="1" dirty="0"/>
              <a:t>constructor</a:t>
            </a:r>
            <a:r>
              <a:rPr lang="en-US" sz="2000" dirty="0"/>
              <a:t> defines code that runs when a </a:t>
            </a:r>
            <a:r>
              <a:rPr lang="en-US" sz="2000" dirty="0">
                <a:latin typeface="Lucida Console" panose="020B0609040504020204" pitchFamily="49" charset="0"/>
              </a:rPr>
              <a:t>struct</a:t>
            </a:r>
            <a:r>
              <a:rPr lang="en-US" sz="2000" dirty="0"/>
              <a:t> or </a:t>
            </a:r>
            <a:r>
              <a:rPr lang="en-US" sz="2000" dirty="0">
                <a:latin typeface="Lucida Console" panose="020B0609040504020204" pitchFamily="49" charset="0"/>
              </a:rPr>
              <a:t>class</a:t>
            </a:r>
            <a:r>
              <a:rPr lang="en-US" sz="2000" dirty="0"/>
              <a:t> is created (e.g., on the stack or via </a:t>
            </a:r>
            <a:r>
              <a:rPr lang="en-US" sz="2000" dirty="0">
                <a:latin typeface="Lucida Console" panose="020B0609040504020204" pitchFamily="49" charset="0"/>
              </a:rPr>
              <a:t>new</a:t>
            </a:r>
            <a:r>
              <a:rPr lang="en-US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C++ </a:t>
            </a:r>
            <a:r>
              <a:rPr lang="en-US" sz="2000" b="1" i="1" dirty="0"/>
              <a:t>destructor</a:t>
            </a:r>
            <a:r>
              <a:rPr lang="en-US" sz="2000" dirty="0"/>
              <a:t> defines code that runs when a </a:t>
            </a:r>
            <a:r>
              <a:rPr lang="en-US" sz="2000" dirty="0">
                <a:latin typeface="Lucida Console" panose="020B0609040504020204" pitchFamily="49" charset="0"/>
              </a:rPr>
              <a:t>struct</a:t>
            </a:r>
            <a:r>
              <a:rPr lang="en-US" sz="2000" dirty="0"/>
              <a:t> or </a:t>
            </a:r>
            <a:r>
              <a:rPr lang="en-US" sz="2000" dirty="0">
                <a:latin typeface="Lucida Console" panose="020B0609040504020204" pitchFamily="49" charset="0"/>
              </a:rPr>
              <a:t>class</a:t>
            </a:r>
            <a:r>
              <a:rPr lang="en-US" sz="2000" dirty="0"/>
              <a:t> is destroyed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Ex: A local variable’s stack frame is destroyed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Ex: A heap variable (i.e., a </a:t>
            </a:r>
            <a:r>
              <a:rPr lang="en-US" sz="1600" dirty="0">
                <a:latin typeface="Lucida Console" panose="020B0609040504020204" pitchFamily="49" charset="0"/>
              </a:rPr>
              <a:t>new</a:t>
            </a:r>
            <a:r>
              <a:rPr lang="en-US" sz="1600" dirty="0"/>
              <a:t>-allocated variable) is </a:t>
            </a:r>
            <a:r>
              <a:rPr lang="en-US" sz="1600" dirty="0" err="1">
                <a:latin typeface="Lucida Console" panose="020B0609040504020204" pitchFamily="49" charset="0"/>
              </a:rPr>
              <a:t>delete</a:t>
            </a:r>
            <a:r>
              <a:rPr lang="en-US" sz="1600" dirty="0" err="1"/>
              <a:t>’d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42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1"/>
            <a:ext cx="5219702" cy="6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5219701" cy="685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700" dirty="0">
                <a:latin typeface="Lucida Console" panose="020B0609040504020204" pitchFamily="49" charset="0"/>
              </a:rPr>
              <a:t> 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 node;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head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700" dirty="0">
                <a:latin typeface="Lucida Console" panose="020B0609040504020204" pitchFamily="49" charset="0"/>
              </a:rPr>
              <a:t> insert(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(head ==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head-&gt;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!=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5CD2A-389A-F61E-B13E-B99C8E0E3F79}"/>
              </a:ext>
            </a:extLst>
          </p:cNvPr>
          <p:cNvSpPr/>
          <p:nvPr/>
        </p:nvSpPr>
        <p:spPr>
          <a:xfrm>
            <a:off x="0" y="849082"/>
            <a:ext cx="6972296" cy="248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707F47D-00C0-B688-E3EA-4388AFB81E32}"/>
              </a:ext>
            </a:extLst>
          </p:cNvPr>
          <p:cNvSpPr/>
          <p:nvPr/>
        </p:nvSpPr>
        <p:spPr>
          <a:xfrm>
            <a:off x="3869874" y="914676"/>
            <a:ext cx="457200" cy="117352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FE8CBDE-04AD-C351-C44F-D9FCC05FD6BC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>
            <a:off x="4327073" y="1245140"/>
            <a:ext cx="2735207" cy="256300"/>
          </a:xfrm>
          <a:prstGeom prst="bentConnector5">
            <a:avLst>
              <a:gd name="adj1" fmla="val 32186"/>
              <a:gd name="adj2" fmla="val -686"/>
              <a:gd name="adj3" fmla="val 6671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834F51D-E9DD-2404-9D7E-F983BA692079}"/>
              </a:ext>
            </a:extLst>
          </p:cNvPr>
          <p:cNvSpPr/>
          <p:nvPr/>
        </p:nvSpPr>
        <p:spPr>
          <a:xfrm>
            <a:off x="0" y="3331028"/>
            <a:ext cx="6998925" cy="3173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63B12-7559-B882-60B2-A0744017CDF1}"/>
              </a:ext>
            </a:extLst>
          </p:cNvPr>
          <p:cNvSpPr txBox="1"/>
          <p:nvPr/>
        </p:nvSpPr>
        <p:spPr>
          <a:xfrm>
            <a:off x="0" y="830933"/>
            <a:ext cx="658368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900" dirty="0">
                <a:latin typeface="Lucida Console" panose="020B0609040504020204" pitchFamily="49" charset="0"/>
              </a:rPr>
              <a:t> setup(){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sem_init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, ...,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}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typedef struct</a:t>
            </a:r>
            <a:r>
              <a:rPr lang="en-US" sz="19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* s_;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//Constructor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sem_guard</a:t>
            </a:r>
            <a:r>
              <a:rPr lang="en-US" sz="1900" dirty="0">
                <a:latin typeface="Lucida Console" panose="020B0609040504020204" pitchFamily="49" charset="0"/>
              </a:rPr>
              <a:t>(</a:t>
            </a:r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* s) 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    s_ = s;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    </a:t>
            </a:r>
            <a:r>
              <a:rPr lang="en-US" sz="1900" dirty="0" err="1">
                <a:latin typeface="Lucida Console" panose="020B0609040504020204" pitchFamily="49" charset="0"/>
              </a:rPr>
              <a:t>sem_wait</a:t>
            </a:r>
            <a:r>
              <a:rPr lang="en-US" sz="1900" dirty="0">
                <a:latin typeface="Lucida Console" panose="020B0609040504020204" pitchFamily="49" charset="0"/>
              </a:rPr>
              <a:t>(s_);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</a:p>
          <a:p>
            <a:r>
              <a:rPr lang="en-US" sz="1900" dirty="0">
                <a:solidFill>
                  <a:srgbClr val="00B050"/>
                </a:solidFill>
                <a:latin typeface="Lucida Console" panose="020B0609040504020204" pitchFamily="49" charset="0"/>
              </a:rPr>
              <a:t>    //Destructor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~</a:t>
            </a:r>
            <a:r>
              <a:rPr lang="en-US" sz="1900" dirty="0" err="1">
                <a:latin typeface="Lucida Console" panose="020B0609040504020204" pitchFamily="49" charset="0"/>
              </a:rPr>
              <a:t>sem_guard</a:t>
            </a:r>
            <a:r>
              <a:rPr lang="en-US" sz="1900" dirty="0">
                <a:latin typeface="Lucida Console" panose="020B0609040504020204" pitchFamily="49" charset="0"/>
              </a:rPr>
              <a:t>() 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    </a:t>
            </a:r>
            <a:r>
              <a:rPr lang="en-US" sz="1900" dirty="0" err="1">
                <a:latin typeface="Lucida Console" panose="020B0609040504020204" pitchFamily="49" charset="0"/>
              </a:rPr>
              <a:t>sem_post</a:t>
            </a:r>
            <a:r>
              <a:rPr lang="en-US" sz="1900" dirty="0">
                <a:latin typeface="Lucida Console" panose="020B0609040504020204" pitchFamily="49" charset="0"/>
              </a:rPr>
              <a:t>(s_);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} </a:t>
            </a:r>
            <a:r>
              <a:rPr lang="en-US" sz="1900" dirty="0" err="1">
                <a:latin typeface="Lucida Console" panose="020B0609040504020204" pitchFamily="49" charset="0"/>
              </a:rPr>
              <a:t>sem_guard</a:t>
            </a:r>
            <a:r>
              <a:rPr lang="en-US" sz="1900" dirty="0">
                <a:latin typeface="Lucida Console" panose="020B0609040504020204" pitchFamily="49" charset="0"/>
              </a:rPr>
              <a:t>;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A0DA7FA-E6DA-65F4-59CB-2B98D16E2BC1}"/>
              </a:ext>
            </a:extLst>
          </p:cNvPr>
          <p:cNvSpPr/>
          <p:nvPr/>
        </p:nvSpPr>
        <p:spPr>
          <a:xfrm>
            <a:off x="3869874" y="913534"/>
            <a:ext cx="457200" cy="5431500"/>
          </a:xfrm>
          <a:prstGeom prst="rightBrace">
            <a:avLst>
              <a:gd name="adj1" fmla="val 0"/>
              <a:gd name="adj2" fmla="val 107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D2F75D-B3A3-2EC6-B384-6D89BE0C15AE}"/>
              </a:ext>
            </a:extLst>
          </p:cNvPr>
          <p:cNvGrpSpPr/>
          <p:nvPr/>
        </p:nvGrpSpPr>
        <p:grpSpPr>
          <a:xfrm>
            <a:off x="4098474" y="1593333"/>
            <a:ext cx="3680456" cy="2477199"/>
            <a:chOff x="4098474" y="1593333"/>
            <a:chExt cx="3680456" cy="2477199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8ECCB6D-7DDE-8133-DE10-A874F1AF75BD}"/>
                </a:ext>
              </a:extLst>
            </p:cNvPr>
            <p:cNvSpPr/>
            <p:nvPr/>
          </p:nvSpPr>
          <p:spPr>
            <a:xfrm>
              <a:off x="6897858" y="2265457"/>
              <a:ext cx="303038" cy="343138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9D87E8C8-C150-7893-874D-300FAB43A7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069" y="1593333"/>
              <a:ext cx="350678" cy="8436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1D07E-9AA4-92DD-EBE5-E0EB1F741D99}"/>
                </a:ext>
              </a:extLst>
            </p:cNvPr>
            <p:cNvSpPr txBox="1"/>
            <p:nvPr/>
          </p:nvSpPr>
          <p:spPr>
            <a:xfrm>
              <a:off x="4098474" y="2223873"/>
              <a:ext cx="368045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 err="1">
                  <a:latin typeface="Lucida Console" panose="020B0609040504020204" pitchFamily="49" charset="0"/>
                </a:rPr>
                <a:t>sem_guard</a:t>
              </a:r>
              <a:r>
                <a:rPr lang="en-US" sz="1900" dirty="0">
                  <a:latin typeface="Lucida Console" panose="020B0609040504020204" pitchFamily="49" charset="0"/>
                </a:rPr>
                <a:t> sg(&amp;</a:t>
              </a:r>
              <a:r>
                <a:rPr lang="en-US" sz="1900" dirty="0" err="1">
                  <a:latin typeface="Lucida Console" panose="020B0609040504020204" pitchFamily="49" charset="0"/>
                </a:rPr>
                <a:t>sem</a:t>
              </a:r>
              <a:r>
                <a:rPr lang="en-US" sz="1900" dirty="0">
                  <a:latin typeface="Lucida Console" panose="020B0609040504020204" pitchFamily="49" charset="0"/>
                </a:rPr>
                <a:t>);</a:t>
              </a:r>
            </a:p>
            <a:p>
              <a:r>
                <a:rPr lang="en-US" sz="19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//Ensures that the</a:t>
              </a:r>
            </a:p>
            <a:p>
              <a:r>
                <a:rPr lang="en-US" sz="19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//semaphore will be</a:t>
              </a:r>
            </a:p>
            <a:p>
              <a:r>
                <a:rPr lang="en-US" sz="19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//released regardless</a:t>
              </a:r>
            </a:p>
            <a:p>
              <a:r>
                <a:rPr lang="en-US" sz="19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//of how the function</a:t>
              </a:r>
            </a:p>
            <a:p>
              <a:r>
                <a:rPr lang="en-US" sz="1900" dirty="0">
                  <a:solidFill>
                    <a:srgbClr val="00B050"/>
                  </a:solidFill>
                  <a:latin typeface="Lucida Console" panose="020B0609040504020204" pitchFamily="49" charset="0"/>
                </a:rPr>
                <a:t> //returns!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5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81CC-C147-B491-FF9A-6E039D28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29"/>
            <a:ext cx="10515600" cy="784406"/>
          </a:xfrm>
        </p:spPr>
        <p:txBody>
          <a:bodyPr/>
          <a:lstStyle/>
          <a:p>
            <a:r>
              <a:rPr lang="en-US" dirty="0"/>
              <a:t>Semaphore: Usage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AB82-6E8A-DBEB-D73A-A0AB2421D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88" y="796831"/>
            <a:ext cx="10970623" cy="6622871"/>
          </a:xfrm>
        </p:spPr>
        <p:txBody>
          <a:bodyPr>
            <a:normAutofit/>
          </a:bodyPr>
          <a:lstStyle/>
          <a:p>
            <a:r>
              <a:rPr lang="en-US" dirty="0"/>
              <a:t>Depending on the maximum allowed value of a semaphore, a program can implement different synchronization semantics</a:t>
            </a:r>
          </a:p>
          <a:p>
            <a:r>
              <a:rPr lang="en-US" dirty="0"/>
              <a:t>The maximum value for a </a:t>
            </a:r>
            <a:r>
              <a:rPr lang="en-US" b="1" i="1" dirty="0"/>
              <a:t>binary semaphore</a:t>
            </a:r>
            <a:r>
              <a:rPr lang="en-US" dirty="0"/>
              <a:t> is 1</a:t>
            </a:r>
          </a:p>
          <a:p>
            <a:pPr lvl="1"/>
            <a:r>
              <a:rPr lang="en-US" dirty="0"/>
              <a:t>This is the kind of semaphore used in the example from the previous slides</a:t>
            </a:r>
          </a:p>
          <a:p>
            <a:pPr lvl="1"/>
            <a:r>
              <a:rPr lang="en-US" dirty="0"/>
              <a:t>A binary semaphore is helpful for implementing </a:t>
            </a:r>
            <a:r>
              <a:rPr lang="en-US" b="1" i="1" dirty="0"/>
              <a:t>mutual exclusion</a:t>
            </a:r>
            <a:r>
              <a:rPr lang="en-US" dirty="0"/>
              <a:t>: guaranteeing that, at any given time, </a:t>
            </a:r>
            <a:r>
              <a:rPr lang="en-US" b="1" i="1" dirty="0"/>
              <a:t>at most one process</a:t>
            </a:r>
            <a:r>
              <a:rPr lang="en-US" dirty="0"/>
              <a:t> can execute the code protected by the semaphore—the code becomes a </a:t>
            </a:r>
            <a:r>
              <a:rPr lang="en-US" b="1" i="1" dirty="0"/>
              <a:t>critical section</a:t>
            </a:r>
          </a:p>
          <a:p>
            <a:r>
              <a:rPr lang="en-US" dirty="0"/>
              <a:t>The maximum value for a </a:t>
            </a:r>
            <a:r>
              <a:rPr lang="en-US" b="1" i="1" dirty="0"/>
              <a:t>counting semaphore</a:t>
            </a:r>
            <a:r>
              <a:rPr lang="en-US" dirty="0"/>
              <a:t> is N</a:t>
            </a:r>
          </a:p>
          <a:p>
            <a:pPr lvl="1"/>
            <a:r>
              <a:rPr lang="en-US" dirty="0"/>
              <a:t>A counting semaphore is useful for capping the number of parallel processes that can interact with a service (e.g., a database) at any given time</a:t>
            </a:r>
          </a:p>
          <a:p>
            <a:pPr lvl="1"/>
            <a:r>
              <a:rPr lang="en-US" dirty="0"/>
              <a:t>A counting semaphore is also useful when, at any given time, a system has between 0 and N work items to handle</a:t>
            </a:r>
          </a:p>
          <a:p>
            <a:pPr lvl="2"/>
            <a:r>
              <a:rPr lang="en-US" sz="1800" dirty="0"/>
              <a:t>The system creates a worker pool of M &lt;= N processes</a:t>
            </a:r>
          </a:p>
          <a:p>
            <a:pPr lvl="2"/>
            <a:r>
              <a:rPr lang="en-US" sz="1800" dirty="0"/>
              <a:t>When a new work item arrives, the system increments the semaphore</a:t>
            </a:r>
          </a:p>
          <a:p>
            <a:pPr lvl="2"/>
            <a:r>
              <a:rPr lang="en-US" sz="1800" dirty="0"/>
              <a:t>Each worker process loops infinitely, decrementing the semaphore (blocking if necessary) and processing a work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BC6158-67FA-F9BC-1C57-ABAE04578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5379" y="0"/>
            <a:ext cx="672662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BF3D8-7DAF-5C18-6B3C-353D56C83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4653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7CAF0A-1913-0863-E140-62382E4E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096" y="18255"/>
            <a:ext cx="8638903" cy="948399"/>
          </a:xfrm>
        </p:spPr>
        <p:txBody>
          <a:bodyPr/>
          <a:lstStyle/>
          <a:p>
            <a:r>
              <a:rPr lang="en-US" dirty="0"/>
              <a:t>Synchronization via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027D-336F-7CC6-2F95-5315414C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417" y="966654"/>
            <a:ext cx="8364582" cy="607422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 </a:t>
            </a:r>
            <a:r>
              <a:rPr lang="en-US" sz="3200" b="1" i="1" dirty="0"/>
              <a:t>lock</a:t>
            </a:r>
            <a:r>
              <a:rPr lang="en-US" sz="3200" dirty="0"/>
              <a:t> provides the same mutual exclusion semantics that a binary semaphore provides</a:t>
            </a:r>
          </a:p>
          <a:p>
            <a:r>
              <a:rPr lang="en-US" sz="3200" dirty="0"/>
              <a:t>A </a:t>
            </a:r>
            <a:r>
              <a:rPr lang="en-US" sz="3200" dirty="0">
                <a:latin typeface="Lucida Console" panose="020B0609040504020204" pitchFamily="49" charset="0"/>
              </a:rPr>
              <a:t>std::mutex</a:t>
            </a:r>
            <a:r>
              <a:rPr lang="en-US" sz="3200" dirty="0"/>
              <a:t> object defines two primary functions</a:t>
            </a:r>
          </a:p>
          <a:p>
            <a:pPr lvl="1"/>
            <a:r>
              <a:rPr lang="en-US" sz="2800" dirty="0">
                <a:latin typeface="Lucida Console" panose="020B0609040504020204" pitchFamily="49" charset="0"/>
              </a:rPr>
              <a:t>lock()</a:t>
            </a:r>
            <a:r>
              <a:rPr lang="en-US" sz="2800" dirty="0"/>
              <a:t> acquires exclusive ownership of the lock, blocking until no other thread owns the lock</a:t>
            </a:r>
          </a:p>
          <a:p>
            <a:pPr lvl="1"/>
            <a:r>
              <a:rPr lang="en-US" sz="2800" dirty="0">
                <a:latin typeface="Lucida Console" panose="020B0609040504020204" pitchFamily="49" charset="0"/>
              </a:rPr>
              <a:t>unlock()</a:t>
            </a:r>
            <a:r>
              <a:rPr lang="en-US" sz="2800" dirty="0"/>
              <a:t> release exclusive ownership of the lock</a:t>
            </a:r>
          </a:p>
          <a:p>
            <a:pPr lvl="1"/>
            <a:r>
              <a:rPr lang="en-US" sz="2800" dirty="0"/>
              <a:t>The code executed between the </a:t>
            </a:r>
            <a:r>
              <a:rPr lang="en-US" sz="2800" dirty="0">
                <a:latin typeface="Lucida Console" panose="020B0609040504020204" pitchFamily="49" charset="0"/>
              </a:rPr>
              <a:t>lock()</a:t>
            </a:r>
            <a:r>
              <a:rPr lang="en-US" sz="2800" dirty="0"/>
              <a:t> and </a:t>
            </a:r>
            <a:r>
              <a:rPr lang="en-US" sz="2800" dirty="0">
                <a:latin typeface="Lucida Console" panose="020B0609040504020204" pitchFamily="49" charset="0"/>
              </a:rPr>
              <a:t>unlock()</a:t>
            </a:r>
            <a:r>
              <a:rPr lang="en-US" sz="2800" dirty="0"/>
              <a:t> represents a </a:t>
            </a:r>
            <a:r>
              <a:rPr lang="en-US" sz="2800" b="1" i="1" dirty="0"/>
              <a:t>critical section</a:t>
            </a:r>
            <a:r>
              <a:rPr lang="en-US" sz="2800" dirty="0"/>
              <a:t> that is protected by mutual exclusion!</a:t>
            </a:r>
          </a:p>
          <a:p>
            <a:r>
              <a:rPr lang="en-US" sz="3200" dirty="0"/>
              <a:t>A </a:t>
            </a:r>
            <a:r>
              <a:rPr lang="en-US" sz="3200" dirty="0">
                <a:latin typeface="Lucida Console" panose="020B0609040504020204" pitchFamily="49" charset="0"/>
              </a:rPr>
              <a:t>std::</a:t>
            </a:r>
            <a:r>
              <a:rPr lang="en-US" sz="3200" dirty="0" err="1">
                <a:latin typeface="Lucida Console" panose="020B0609040504020204" pitchFamily="49" charset="0"/>
              </a:rPr>
              <a:t>scoped_lock</a:t>
            </a:r>
            <a:r>
              <a:rPr lang="en-US" sz="3200" dirty="0"/>
              <a:t> acquires one or more locks in its constructor, and releases them in its destructor (similar to </a:t>
            </a:r>
            <a:r>
              <a:rPr lang="en-US" sz="3200" dirty="0" err="1">
                <a:latin typeface="Lucida Console" panose="020B0609040504020204" pitchFamily="49" charset="0"/>
              </a:rPr>
              <a:t>sem_guard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26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F978B-80F9-6944-E8FF-F384D206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920"/>
            <a:ext cx="10515600" cy="801938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19: Race Conditions via the Shell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CCCA0-6CFA-C492-1B2D-CF7EB085FA76}"/>
              </a:ext>
            </a:extLst>
          </p:cNvPr>
          <p:cNvSpPr txBox="1"/>
          <p:nvPr/>
        </p:nvSpPr>
        <p:spPr>
          <a:xfrm>
            <a:off x="236624" y="731427"/>
            <a:ext cx="461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Console" panose="020B0609040504020204" pitchFamily="49" charset="0"/>
              </a:rPr>
              <a:t>/bin/echo handoff | cat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ADD82-03F7-2F24-FEAA-7B0D04E85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3883"/>
          <a:stretch/>
        </p:blipFill>
        <p:spPr>
          <a:xfrm>
            <a:off x="236624" y="1100759"/>
            <a:ext cx="4612105" cy="457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B84DB3-22D5-5F8B-CC7F-F69FF7C67A0F}"/>
              </a:ext>
            </a:extLst>
          </p:cNvPr>
          <p:cNvSpPr txBox="1"/>
          <p:nvPr/>
        </p:nvSpPr>
        <p:spPr>
          <a:xfrm>
            <a:off x="5081340" y="731427"/>
            <a:ext cx="718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ucida Console" panose="020B0609040504020204" pitchFamily="49" charset="0"/>
              </a:rPr>
              <a:t>/bin/echo handoff &gt; handoff.txt &amp; cat handoff.txt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4DDE11-A03E-127D-5E00-4A303DAF13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5838"/>
          <a:stretch/>
        </p:blipFill>
        <p:spPr>
          <a:xfrm>
            <a:off x="5686928" y="1100759"/>
            <a:ext cx="5983706" cy="458024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212D37-4202-6742-34B1-68E8669D9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95" y="5727293"/>
            <a:ext cx="11434009" cy="11007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In the first example, the two processes run in parallel </a:t>
            </a:r>
            <a:r>
              <a:rPr lang="en-US" sz="2400" b="1" i="1" dirty="0"/>
              <a:t>but synchronize through the pipe</a:t>
            </a:r>
            <a:r>
              <a:rPr lang="en-US" sz="2400" dirty="0"/>
              <a:t>!</a:t>
            </a:r>
          </a:p>
          <a:p>
            <a:pPr lvl="1"/>
            <a:r>
              <a:rPr lang="en-US" sz="2000" dirty="0">
                <a:latin typeface="Lucida Console" panose="020B0609040504020204" pitchFamily="49" charset="0"/>
              </a:rPr>
              <a:t>cat</a:t>
            </a:r>
            <a:r>
              <a:rPr lang="en-US" sz="2000" dirty="0"/>
              <a:t> will process the output of </a:t>
            </a:r>
            <a:r>
              <a:rPr lang="en-US" sz="2000" dirty="0">
                <a:latin typeface="Lucida Console" panose="020B0609040504020204" pitchFamily="49" charset="0"/>
              </a:rPr>
              <a:t>echo</a:t>
            </a:r>
            <a:r>
              <a:rPr lang="en-US" sz="2000" dirty="0"/>
              <a:t> as that output is generated, blocking whenever no data is ready</a:t>
            </a:r>
          </a:p>
          <a:p>
            <a:pPr lvl="1"/>
            <a:r>
              <a:rPr lang="en-US" sz="2000" dirty="0"/>
              <a:t>Similarly, </a:t>
            </a:r>
            <a:r>
              <a:rPr lang="en-US" sz="2000" dirty="0">
                <a:latin typeface="Lucida Console" panose="020B0609040504020204" pitchFamily="49" charset="0"/>
              </a:rPr>
              <a:t>echo</a:t>
            </a:r>
            <a:r>
              <a:rPr lang="en-US" sz="2000" dirty="0"/>
              <a:t> will eventually block if </a:t>
            </a:r>
            <a:r>
              <a:rPr lang="en-US" sz="2000" dirty="0">
                <a:latin typeface="Lucida Console" panose="020B0609040504020204" pitchFamily="49" charset="0"/>
              </a:rPr>
              <a:t>cat</a:t>
            </a:r>
            <a:r>
              <a:rPr lang="en-US" sz="2000" dirty="0"/>
              <a:t> is not ready to receive new data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B7E8DB-6C5F-2A78-8901-C7CA0986492E}"/>
              </a:ext>
            </a:extLst>
          </p:cNvPr>
          <p:cNvSpPr txBox="1">
            <a:spLocks/>
          </p:cNvSpPr>
          <p:nvPr/>
        </p:nvSpPr>
        <p:spPr>
          <a:xfrm>
            <a:off x="65314" y="5652976"/>
            <a:ext cx="12192000" cy="1299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the second example, the two processes run in parallel and try to synchronize via </a:t>
            </a:r>
            <a:r>
              <a:rPr lang="en-US" sz="2400" dirty="0">
                <a:latin typeface="Lucida Console" panose="020B0609040504020204" pitchFamily="49" charset="0"/>
              </a:rPr>
              <a:t>handoff.txt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However, </a:t>
            </a:r>
            <a:r>
              <a:rPr lang="en-US" sz="2000" dirty="0">
                <a:latin typeface="Lucida Console" panose="020B0609040504020204" pitchFamily="49" charset="0"/>
              </a:rPr>
              <a:t>echo</a:t>
            </a:r>
            <a:r>
              <a:rPr lang="en-US" sz="2000" dirty="0"/>
              <a:t> can write the file at its own pace (subject to when the kernel schedules </a:t>
            </a:r>
            <a:r>
              <a:rPr lang="en-US" sz="2000" dirty="0">
                <a:latin typeface="Lucida Console" panose="020B0609040504020204" pitchFamily="49" charset="0"/>
              </a:rPr>
              <a:t>echo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Similarly, </a:t>
            </a:r>
            <a:r>
              <a:rPr lang="en-US" sz="2000" dirty="0">
                <a:latin typeface="Lucida Console" panose="020B0609040504020204" pitchFamily="49" charset="0"/>
              </a:rPr>
              <a:t>cat</a:t>
            </a:r>
            <a:r>
              <a:rPr lang="en-US" sz="2000" dirty="0"/>
              <a:t> can read the file at its own pace (subject to when the kernel schedules </a:t>
            </a:r>
            <a:r>
              <a:rPr lang="en-US" sz="2000" dirty="0">
                <a:latin typeface="Lucida Console" panose="020B0609040504020204" pitchFamily="49" charset="0"/>
              </a:rPr>
              <a:t>cat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So, there’s no real coordination here!</a:t>
            </a:r>
          </a:p>
        </p:txBody>
      </p:sp>
    </p:spTree>
    <p:extLst>
      <p:ext uri="{BB962C8B-B14F-4D97-AF65-F5344CB8AC3E}">
        <p14:creationId xmlns:p14="http://schemas.microsoft.com/office/powerpoint/2010/main" val="33654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 build="p"/>
      <p:bldP spid="14" grpId="1" uiExpand="1" build="p"/>
      <p:bldP spid="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1A4E-DE38-4ED1-4488-4E837ACA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589"/>
            <a:ext cx="10515600" cy="986003"/>
          </a:xfrm>
        </p:spPr>
        <p:txBody>
          <a:bodyPr/>
          <a:lstStyle/>
          <a:p>
            <a:r>
              <a:rPr lang="en-US" dirty="0"/>
              <a:t>Race Conditions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4E884-4668-0B3A-AF02-394A4C2AB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67" y="1255592"/>
            <a:ext cx="11364930" cy="5602408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i="1" dirty="0"/>
              <a:t>data race</a:t>
            </a:r>
            <a:r>
              <a:rPr lang="en-US" sz="3200" dirty="0"/>
              <a:t> in memory occurs when multiple processes . . .</a:t>
            </a:r>
          </a:p>
          <a:p>
            <a:pPr lvl="1"/>
            <a:r>
              <a:rPr lang="en-US" sz="2800" dirty="0"/>
              <a:t>try to access the same memory location concurrently (i.e., at the same time) . . .</a:t>
            </a:r>
          </a:p>
          <a:p>
            <a:pPr lvl="1"/>
            <a:r>
              <a:rPr lang="en-US" sz="2800" dirty="0"/>
              <a:t>without synchronization, and . . .</a:t>
            </a:r>
          </a:p>
          <a:p>
            <a:pPr lvl="1"/>
            <a:r>
              <a:rPr lang="en-US" sz="2800" dirty="0"/>
              <a:t>at least one of the accesses is a write</a:t>
            </a:r>
          </a:p>
          <a:p>
            <a:r>
              <a:rPr lang="en-US" sz="3200" dirty="0"/>
              <a:t>The result of a data race is </a:t>
            </a:r>
            <a:r>
              <a:rPr lang="en-US" sz="3200" b="1" i="1" dirty="0"/>
              <a:t>undefined behavior</a:t>
            </a:r>
            <a:r>
              <a:rPr lang="en-US" sz="3200" dirty="0"/>
              <a:t>!</a:t>
            </a:r>
          </a:p>
          <a:p>
            <a:pPr lvl="1"/>
            <a:r>
              <a:rPr lang="en-US" sz="2800" dirty="0"/>
              <a:t>If the concurrent accesses are all writes, there is no guarantee about which write will “win” (i.e., be the final one)</a:t>
            </a:r>
          </a:p>
          <a:p>
            <a:pPr lvl="1"/>
            <a:r>
              <a:rPr lang="en-US" sz="2800" dirty="0"/>
              <a:t>If the concurrent accesses are a combination of reads and writes, then:</a:t>
            </a:r>
          </a:p>
          <a:p>
            <a:pPr lvl="2"/>
            <a:r>
              <a:rPr lang="en-US" sz="2400" dirty="0"/>
              <a:t>There is no guarantee about which version of the memory location a read will consume (i.e., the old value? a value created by a concurrent write?)</a:t>
            </a:r>
          </a:p>
          <a:p>
            <a:pPr lvl="2"/>
            <a:r>
              <a:rPr lang="en-US" sz="2400" dirty="0"/>
              <a:t>If there are multiple writes, there is no guarantee about which write will “win”</a:t>
            </a:r>
          </a:p>
        </p:txBody>
      </p:sp>
    </p:spTree>
    <p:extLst>
      <p:ext uri="{BB962C8B-B14F-4D97-AF65-F5344CB8AC3E}">
        <p14:creationId xmlns:p14="http://schemas.microsoft.com/office/powerpoint/2010/main" val="10564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07F-EA22-503A-B89C-A0B46986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78729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Fundamental Law of Synchronization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EE69A-D7F0-3129-0912-183DE47CE0FD}"/>
              </a:ext>
            </a:extLst>
          </p:cNvPr>
          <p:cNvSpPr txBox="1"/>
          <p:nvPr/>
        </p:nvSpPr>
        <p:spPr>
          <a:xfrm>
            <a:off x="0" y="5265893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b="1" u="sng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THOU SHALT NOT HAVE DATA RACES</a:t>
            </a:r>
          </a:p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two threads access the same memory location</a:t>
            </a:r>
          </a:p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concurrently and without synchronization, both</a:t>
            </a:r>
          </a:p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accesses must be reads!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35413A-8D6C-3B8B-3BEB-DAB5A580D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80" y="805550"/>
            <a:ext cx="7383439" cy="42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2AC2-38DE-C793-9B4B-9E3A52F4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5549"/>
            <a:ext cx="6620146" cy="60524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list example, the </a:t>
            </a:r>
            <a:r>
              <a:rPr lang="en-US" dirty="0">
                <a:latin typeface="Lucida Console" panose="020B0609040504020204" pitchFamily="49" charset="0"/>
              </a:rPr>
              <a:t>insert()</a:t>
            </a:r>
            <a:r>
              <a:rPr lang="en-US" dirty="0"/>
              <a:t> function reads and writes several distinct memory locations (namely, the </a:t>
            </a:r>
            <a:r>
              <a:rPr lang="en-US" dirty="0">
                <a:latin typeface="Lucida Console" panose="020B0609040504020204" pitchFamily="49" charset="0"/>
              </a:rPr>
              <a:t>head</a:t>
            </a:r>
            <a:r>
              <a:rPr lang="en-US" dirty="0"/>
              <a:t> pointer and the various </a:t>
            </a:r>
            <a:r>
              <a:rPr lang="en-US" dirty="0">
                <a:latin typeface="Lucida Console" panose="020B0609040504020204" pitchFamily="49" charset="0"/>
              </a:rPr>
              <a:t>next</a:t>
            </a:r>
            <a:r>
              <a:rPr lang="en-US" dirty="0"/>
              <a:t> pointers of list nodes)</a:t>
            </a:r>
          </a:p>
          <a:p>
            <a:r>
              <a:rPr lang="en-US" dirty="0"/>
              <a:t>So, if multiple processes are trying to execute </a:t>
            </a:r>
            <a:r>
              <a:rPr lang="en-US" dirty="0">
                <a:latin typeface="Lucida Console" panose="020B0609040504020204" pitchFamily="49" charset="0"/>
              </a:rPr>
              <a:t>insert()</a:t>
            </a:r>
            <a:r>
              <a:rPr lang="en-US" dirty="0"/>
              <a:t>, there are race conditions on the memory locations storing the pointer variables</a:t>
            </a:r>
          </a:p>
          <a:p>
            <a:r>
              <a:rPr lang="en-US" dirty="0"/>
              <a:t>Using semaphores or locks, we ensure that each call to </a:t>
            </a:r>
            <a:r>
              <a:rPr lang="en-US" dirty="0">
                <a:latin typeface="Lucida Console" panose="020B0609040504020204" pitchFamily="49" charset="0"/>
              </a:rPr>
              <a:t>insert()</a:t>
            </a:r>
            <a:r>
              <a:rPr lang="en-US" dirty="0"/>
              <a:t> executes </a:t>
            </a:r>
            <a:r>
              <a:rPr lang="en-US" b="1" i="1" dirty="0"/>
              <a:t>atomically</a:t>
            </a:r>
          </a:p>
          <a:p>
            <a:pPr lvl="1"/>
            <a:r>
              <a:rPr lang="en-US" dirty="0"/>
              <a:t>Atomicity means that the instructions in different calls to </a:t>
            </a:r>
            <a:r>
              <a:rPr lang="en-US" dirty="0">
                <a:latin typeface="Lucida Console" panose="020B0609040504020204" pitchFamily="49" charset="0"/>
              </a:rPr>
              <a:t>insert()</a:t>
            </a:r>
            <a:r>
              <a:rPr lang="en-US" dirty="0"/>
              <a:t> cannot be interleaved—different calls cannot overlap, but must happen serially</a:t>
            </a:r>
          </a:p>
          <a:p>
            <a:pPr lvl="1"/>
            <a:r>
              <a:rPr lang="en-US" dirty="0"/>
              <a:t>So, there are no data races on the pointers!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022EB-9994-FAA2-5696-BB21B90F497D}"/>
              </a:ext>
            </a:extLst>
          </p:cNvPr>
          <p:cNvSpPr txBox="1"/>
          <p:nvPr/>
        </p:nvSpPr>
        <p:spPr>
          <a:xfrm>
            <a:off x="6620146" y="879380"/>
            <a:ext cx="5342710" cy="5764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>
                <a:latin typeface="Lucida Console" panose="020B0609040504020204" pitchFamily="49" charset="0"/>
              </a:rPr>
              <a:t> insert(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(head ==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 &lt;= head-&gt;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dirty="0">
                <a:latin typeface="Lucida Console" panose="020B0609040504020204" pitchFamily="49" charset="0"/>
              </a:rPr>
              <a:t> node*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!=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      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58AF46-70F3-B040-BD35-B2C31081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787294"/>
          </a:xfrm>
        </p:spPr>
        <p:txBody>
          <a:bodyPr>
            <a:normAutofit/>
          </a:bodyPr>
          <a:lstStyle/>
          <a:p>
            <a:r>
              <a:rPr lang="en-US" sz="4800" dirty="0"/>
              <a:t>The Fundamental Law of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8908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F771-F396-B0D3-A035-A12703EC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32"/>
            <a:ext cx="10515600" cy="732154"/>
          </a:xfrm>
        </p:spPr>
        <p:txBody>
          <a:bodyPr/>
          <a:lstStyle/>
          <a:p>
            <a:r>
              <a:rPr lang="en-US" dirty="0"/>
              <a:t>Multitasking vs. Multiprocessing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96705-11EA-E00C-7B1C-DA92E9778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326"/>
            <a:ext cx="6648994" cy="6518999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Multitasking:</a:t>
            </a:r>
            <a:r>
              <a:rPr lang="en-US" dirty="0"/>
              <a:t> A computer has a single CPU that is shared between all processes</a:t>
            </a:r>
          </a:p>
          <a:p>
            <a:pPr lvl="1"/>
            <a:r>
              <a:rPr lang="en-US" dirty="0"/>
              <a:t>A process that is running on the CPU will eventually relinquish control to the kernel voluntarily (via a system call) or involuntarily (via an exception or interrupt)</a:t>
            </a:r>
          </a:p>
          <a:p>
            <a:pPr lvl="1"/>
            <a:r>
              <a:rPr lang="en-US" dirty="0"/>
              <a:t>The kernel’s scheduler then gets to decide which process will run on the CPU next</a:t>
            </a:r>
          </a:p>
          <a:p>
            <a:pPr lvl="1"/>
            <a:r>
              <a:rPr lang="en-US" dirty="0"/>
              <a:t>Processes execute in serial order, but users perceive that processes run in parallel because the scheduling slices are so small</a:t>
            </a:r>
          </a:p>
          <a:p>
            <a:r>
              <a:rPr lang="en-US" b="1" i="1" dirty="0"/>
              <a:t>Multiprocessing:</a:t>
            </a:r>
            <a:r>
              <a:rPr lang="en-US" dirty="0"/>
              <a:t> A computer has two or more CPUs</a:t>
            </a:r>
          </a:p>
          <a:p>
            <a:pPr lvl="1"/>
            <a:r>
              <a:rPr lang="en-US" dirty="0"/>
              <a:t>Each CPU still runs a single process at a time</a:t>
            </a:r>
          </a:p>
          <a:p>
            <a:pPr lvl="1"/>
            <a:r>
              <a:rPr lang="en-US" dirty="0"/>
              <a:t>However, processes can now truly execute in parallel</a:t>
            </a:r>
          </a:p>
          <a:p>
            <a:pPr lvl="1"/>
            <a:r>
              <a:rPr lang="en-US" dirty="0"/>
              <a:t>On a modern laptop, desktop, server, or smartphone, multicore setups are the default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9CB9842-8439-1DE3-CA46-B89D3390BCD9}"/>
              </a:ext>
            </a:extLst>
          </p:cNvPr>
          <p:cNvGrpSpPr/>
          <p:nvPr/>
        </p:nvGrpSpPr>
        <p:grpSpPr>
          <a:xfrm>
            <a:off x="7278481" y="4814767"/>
            <a:ext cx="4657911" cy="1926301"/>
            <a:chOff x="7278481" y="4814767"/>
            <a:chExt cx="4657911" cy="19263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FFDE7A-AC2A-FF26-7492-6D01FA8331CB}"/>
                </a:ext>
              </a:extLst>
            </p:cNvPr>
            <p:cNvSpPr/>
            <p:nvPr/>
          </p:nvSpPr>
          <p:spPr>
            <a:xfrm>
              <a:off x="7339382" y="5161565"/>
              <a:ext cx="4269217" cy="747268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Hardware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4FB3F2-6FC1-3BB6-B99A-30B694A6602F}"/>
                </a:ext>
              </a:extLst>
            </p:cNvPr>
            <p:cNvSpPr txBox="1"/>
            <p:nvPr/>
          </p:nvSpPr>
          <p:spPr>
            <a:xfrm>
              <a:off x="7278481" y="6371736"/>
              <a:ext cx="842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RAM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272C2F-B97C-FB41-6D6E-C42E28484FF9}"/>
                </a:ext>
              </a:extLst>
            </p:cNvPr>
            <p:cNvSpPr txBox="1"/>
            <p:nvPr/>
          </p:nvSpPr>
          <p:spPr>
            <a:xfrm>
              <a:off x="8120937" y="6371736"/>
              <a:ext cx="98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SSD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42C7C-338D-9359-DDF1-42B835C741A5}"/>
                </a:ext>
              </a:extLst>
            </p:cNvPr>
            <p:cNvSpPr txBox="1"/>
            <p:nvPr/>
          </p:nvSpPr>
          <p:spPr>
            <a:xfrm>
              <a:off x="9094698" y="6371736"/>
              <a:ext cx="1456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UX devices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65873-7418-FE03-D3BB-E8763E24CF65}"/>
                </a:ext>
              </a:extLst>
            </p:cNvPr>
            <p:cNvSpPr txBox="1"/>
            <p:nvPr/>
          </p:nvSpPr>
          <p:spPr>
            <a:xfrm>
              <a:off x="10479646" y="6371736"/>
              <a:ext cx="1456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Network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51F78B-CEEA-F3EE-B51D-43B6DBDD5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38" b="22330"/>
            <a:stretch/>
          </p:blipFill>
          <p:spPr>
            <a:xfrm>
              <a:off x="7320689" y="6011226"/>
              <a:ext cx="754308" cy="436228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C40EA5-CC9D-AAE7-A93C-6EA4B628A8E4}"/>
                </a:ext>
              </a:extLst>
            </p:cNvPr>
            <p:cNvCxnSpPr/>
            <p:nvPr/>
          </p:nvCxnSpPr>
          <p:spPr>
            <a:xfrm>
              <a:off x="7665469" y="5896251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53F874-8968-FCB9-C677-8E8F1E69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8316479" y="5869475"/>
              <a:ext cx="598815" cy="71973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A7DAFE3-3BA1-57DF-6B60-5457D8F1E439}"/>
                </a:ext>
              </a:extLst>
            </p:cNvPr>
            <p:cNvCxnSpPr/>
            <p:nvPr/>
          </p:nvCxnSpPr>
          <p:spPr>
            <a:xfrm>
              <a:off x="8584580" y="5838096"/>
              <a:ext cx="0" cy="1988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7C279E-5D5B-28BD-A1AB-247EE2D0D001}"/>
                </a:ext>
              </a:extLst>
            </p:cNvPr>
            <p:cNvGrpSpPr/>
            <p:nvPr/>
          </p:nvGrpSpPr>
          <p:grpSpPr>
            <a:xfrm>
              <a:off x="9006100" y="5760155"/>
              <a:ext cx="1603868" cy="768593"/>
              <a:chOff x="9486633" y="5877087"/>
              <a:chExt cx="1603868" cy="76859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CAFA0C8-6A01-FDD6-16D7-FE7E44A3D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6633" y="5877087"/>
                <a:ext cx="1603868" cy="768593"/>
              </a:xfrm>
              <a:prstGeom prst="rect">
                <a:avLst/>
              </a:prstGeom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E8AE472-D4A1-45E6-3F50-D54D91B06C95}"/>
                  </a:ext>
                </a:extLst>
              </p:cNvPr>
              <p:cNvCxnSpPr/>
              <p:nvPr/>
            </p:nvCxnSpPr>
            <p:spPr>
              <a:xfrm>
                <a:off x="10144796" y="5960712"/>
                <a:ext cx="0" cy="1988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BDFA25-FB02-B69B-2BC1-759067BD4075}"/>
                  </a:ext>
                </a:extLst>
              </p:cNvPr>
              <p:cNvCxnSpPr/>
              <p:nvPr/>
            </p:nvCxnSpPr>
            <p:spPr>
              <a:xfrm>
                <a:off x="10851244" y="5958799"/>
                <a:ext cx="0" cy="19886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9C4AD9-78DE-2817-677C-8ABAAA35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10830745" y="5817909"/>
              <a:ext cx="766934" cy="70061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2CB19-468E-DD8C-82B7-F20889B56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6194" y="4814767"/>
              <a:ext cx="560425" cy="56042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3098F23-FB11-B152-1D64-865095CC10A0}"/>
                </a:ext>
              </a:extLst>
            </p:cNvPr>
            <p:cNvGrpSpPr/>
            <p:nvPr/>
          </p:nvGrpSpPr>
          <p:grpSpPr>
            <a:xfrm>
              <a:off x="8489561" y="4814768"/>
              <a:ext cx="2883059" cy="564196"/>
              <a:chOff x="8957216" y="4931700"/>
              <a:chExt cx="2883059" cy="56419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DCA2FC4-54C5-196A-EAF7-276BB1378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7216" y="4931700"/>
                <a:ext cx="560425" cy="560425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F2AFD3F-2C2A-4E9F-BDFC-F60F5032FAB4}"/>
                  </a:ext>
                </a:extLst>
              </p:cNvPr>
              <p:cNvGrpSpPr/>
              <p:nvPr/>
            </p:nvGrpSpPr>
            <p:grpSpPr>
              <a:xfrm>
                <a:off x="10366483" y="4935470"/>
                <a:ext cx="1473792" cy="560426"/>
                <a:chOff x="8043849" y="4931699"/>
                <a:chExt cx="1473792" cy="560426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BA12A1F2-DE35-7153-F68B-D513F2A9DA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3849" y="4931699"/>
                  <a:ext cx="560425" cy="560425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B0A71F1-B077-D5A8-B377-1E1E9AAC3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57216" y="4931700"/>
                  <a:ext cx="560425" cy="5604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2B1EB6-5063-9E24-8E89-83D45A1227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99774" y="4952539"/>
              <a:ext cx="466605" cy="284880"/>
              <a:chOff x="7946524" y="5652130"/>
              <a:chExt cx="554518" cy="338554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C623B76-1CE6-31E2-97C4-A76A5F41F072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F19C17-B992-6F94-6F72-FBCF7E343895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0D98934-308B-D3AF-4A13-9F79E28429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78409" y="4956310"/>
              <a:ext cx="466605" cy="284880"/>
              <a:chOff x="7946524" y="5652130"/>
              <a:chExt cx="554518" cy="338554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C1CB072B-1BCE-AF2D-E217-0508D58147A7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91E305-44C3-08E6-772D-A288D7291145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41AF14-DFD3-C649-DA7E-DC93C98F22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03800" y="4956678"/>
              <a:ext cx="466605" cy="284880"/>
              <a:chOff x="7946524" y="5652130"/>
              <a:chExt cx="554518" cy="338554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C98E0FC-5FEB-173A-0CC7-34447CFD938D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A2A1CF-31FC-35DF-DBD9-E9D7C7CDB31B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8248DE-A3F0-BDD4-DD26-6510955572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175622" y="4951312"/>
              <a:ext cx="466605" cy="284880"/>
              <a:chOff x="7946524" y="5652130"/>
              <a:chExt cx="554518" cy="33855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F8836F2-B66D-6C57-4A9F-8A1672745581}"/>
                  </a:ext>
                </a:extLst>
              </p:cNvPr>
              <p:cNvSpPr/>
              <p:nvPr/>
            </p:nvSpPr>
            <p:spPr>
              <a:xfrm>
                <a:off x="8016001" y="5652130"/>
                <a:ext cx="405114" cy="338554"/>
              </a:xfrm>
              <a:prstGeom prst="round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E42660-B567-DBE9-07D6-32882A34D20E}"/>
                  </a:ext>
                </a:extLst>
              </p:cNvPr>
              <p:cNvSpPr txBox="1"/>
              <p:nvPr/>
            </p:nvSpPr>
            <p:spPr>
              <a:xfrm>
                <a:off x="7946524" y="5652130"/>
                <a:ext cx="554518" cy="32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Lucida Console" panose="020B0609040504020204" pitchFamily="49" charset="0"/>
                  </a:rPr>
                  <a:t>MMU</a:t>
                </a:r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7C2212C-6F42-9EBE-57B1-BD025D7B6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738117" y="5155183"/>
              <a:ext cx="256314" cy="25599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81B24BC-7C79-81B0-11A1-73CB87DBA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8650090" y="5161565"/>
              <a:ext cx="256314" cy="25599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D8EBFD3-4B89-2C84-C8D5-DAF99D139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065699" y="5161565"/>
              <a:ext cx="256314" cy="25599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6D15378-F05E-AADC-479E-C6CB1A4C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10980555" y="5151511"/>
              <a:ext cx="256314" cy="255994"/>
            </a:xfrm>
            <a:prstGeom prst="rect">
              <a:avLst/>
            </a:prstGeom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605735E-4334-63C4-A0FE-FAF307C4A192}"/>
              </a:ext>
            </a:extLst>
          </p:cNvPr>
          <p:cNvGrpSpPr/>
          <p:nvPr/>
        </p:nvGrpSpPr>
        <p:grpSpPr>
          <a:xfrm>
            <a:off x="6772436" y="939410"/>
            <a:ext cx="4547076" cy="3827312"/>
            <a:chOff x="6772436" y="939410"/>
            <a:chExt cx="4547076" cy="382731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A1577C-3B78-42EF-F374-7566AA0E6A9D}"/>
                </a:ext>
              </a:extLst>
            </p:cNvPr>
            <p:cNvGrpSpPr/>
            <p:nvPr/>
          </p:nvGrpSpPr>
          <p:grpSpPr>
            <a:xfrm>
              <a:off x="6816153" y="2390749"/>
              <a:ext cx="4319198" cy="2375973"/>
              <a:chOff x="7383282" y="3412673"/>
              <a:chExt cx="4319198" cy="2375973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FC4A8A5-3762-41EA-AFB6-A6EC186D84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282" y="3570351"/>
                <a:ext cx="797764" cy="221829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F45200-CE6E-FEB9-7426-3422E028A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1560" y="3557605"/>
                <a:ext cx="3076629" cy="223104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29747E3F-45C2-F817-0248-CF3F0011EA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037" y="3412673"/>
                <a:ext cx="4316443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D90AF6E-EF79-F4D9-D6FC-F27E9F9207C7}"/>
                  </a:ext>
                </a:extLst>
              </p:cNvPr>
              <p:cNvSpPr txBox="1"/>
              <p:nvPr/>
            </p:nvSpPr>
            <p:spPr>
              <a:xfrm>
                <a:off x="7613023" y="3413519"/>
                <a:ext cx="35218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Flow of time from the perspective of the leftmost CPU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5027E28-1815-3A92-A160-627723C4A6B2}"/>
                </a:ext>
              </a:extLst>
            </p:cNvPr>
            <p:cNvSpPr/>
            <p:nvPr/>
          </p:nvSpPr>
          <p:spPr>
            <a:xfrm>
              <a:off x="6772436" y="946123"/>
              <a:ext cx="584749" cy="1325685"/>
            </a:xfrm>
            <a:prstGeom prst="rect">
              <a:avLst/>
            </a:prstGeom>
            <a:solidFill>
              <a:srgbClr val="FF8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8F7763D-0D13-6197-3CDC-571C9569BFA9}"/>
                </a:ext>
              </a:extLst>
            </p:cNvPr>
            <p:cNvGrpSpPr/>
            <p:nvPr/>
          </p:nvGrpSpPr>
          <p:grpSpPr>
            <a:xfrm>
              <a:off x="6858043" y="946122"/>
              <a:ext cx="1586033" cy="1325681"/>
              <a:chOff x="7425172" y="1968046"/>
              <a:chExt cx="1586033" cy="132568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F123BE-82F7-5C4B-6AE2-70BC0269D6FE}"/>
                  </a:ext>
                </a:extLst>
              </p:cNvPr>
              <p:cNvSpPr/>
              <p:nvPr/>
            </p:nvSpPr>
            <p:spPr>
              <a:xfrm>
                <a:off x="8034027" y="1968046"/>
                <a:ext cx="977178" cy="1325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904B0013-CE7F-4889-1E38-5A89D6BEBA2E}"/>
                  </a:ext>
                </a:extLst>
              </p:cNvPr>
              <p:cNvSpPr/>
              <p:nvPr/>
            </p:nvSpPr>
            <p:spPr>
              <a:xfrm>
                <a:off x="7747410" y="2393334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(1)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FBC437A-42C9-EFAD-8864-202474A8F437}"/>
                  </a:ext>
                </a:extLst>
              </p:cNvPr>
              <p:cNvSpPr txBox="1"/>
              <p:nvPr/>
            </p:nvSpPr>
            <p:spPr>
              <a:xfrm rot="16200000">
                <a:off x="7146850" y="2478815"/>
                <a:ext cx="925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syscall</a:t>
                </a:r>
                <a:endParaRPr lang="en-US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095CB27-3115-EB41-4126-19B5253322B8}"/>
                </a:ext>
              </a:extLst>
            </p:cNvPr>
            <p:cNvGrpSpPr/>
            <p:nvPr/>
          </p:nvGrpSpPr>
          <p:grpSpPr>
            <a:xfrm>
              <a:off x="7931266" y="943229"/>
              <a:ext cx="1846891" cy="1339124"/>
              <a:chOff x="8498395" y="1965153"/>
              <a:chExt cx="1846891" cy="133912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2CB8455-22A3-7214-B8C9-A9EBDB5FD4CF}"/>
                  </a:ext>
                </a:extLst>
              </p:cNvPr>
              <p:cNvSpPr/>
              <p:nvPr/>
            </p:nvSpPr>
            <p:spPr>
              <a:xfrm>
                <a:off x="9110901" y="1965153"/>
                <a:ext cx="1234385" cy="1332570"/>
              </a:xfrm>
              <a:prstGeom prst="rect">
                <a:avLst/>
              </a:prstGeom>
              <a:solidFill>
                <a:srgbClr val="50FF1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5020D304-FD3A-8882-2620-AA1A5B3B022D}"/>
                  </a:ext>
                </a:extLst>
              </p:cNvPr>
              <p:cNvSpPr/>
              <p:nvPr/>
            </p:nvSpPr>
            <p:spPr>
              <a:xfrm>
                <a:off x="8804195" y="2413972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(2)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44C794-828C-F7B5-1015-F499F2BE20D3}"/>
                  </a:ext>
                </a:extLst>
              </p:cNvPr>
              <p:cNvSpPr txBox="1"/>
              <p:nvPr/>
            </p:nvSpPr>
            <p:spPr>
              <a:xfrm rot="16200000">
                <a:off x="8020218" y="2456768"/>
                <a:ext cx="1325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schedule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D54116E-7AB7-CC92-50CE-3DED0F413A91}"/>
                </a:ext>
              </a:extLst>
            </p:cNvPr>
            <p:cNvGrpSpPr/>
            <p:nvPr/>
          </p:nvGrpSpPr>
          <p:grpSpPr>
            <a:xfrm>
              <a:off x="8874129" y="941193"/>
              <a:ext cx="1494288" cy="1344430"/>
              <a:chOff x="9441258" y="1963117"/>
              <a:chExt cx="1494288" cy="134443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90FFA07-90AC-3DE7-C494-5C101381DA45}"/>
                  </a:ext>
                </a:extLst>
              </p:cNvPr>
              <p:cNvSpPr/>
              <p:nvPr/>
            </p:nvSpPr>
            <p:spPr>
              <a:xfrm>
                <a:off x="10426814" y="1963117"/>
                <a:ext cx="508732" cy="133181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F609A1B-1E63-B29F-B624-6F4720E16A35}"/>
                  </a:ext>
                </a:extLst>
              </p:cNvPr>
              <p:cNvGrpSpPr/>
              <p:nvPr/>
            </p:nvGrpSpPr>
            <p:grpSpPr>
              <a:xfrm>
                <a:off x="9441258" y="1981861"/>
                <a:ext cx="1054917" cy="1325686"/>
                <a:chOff x="9441258" y="1981861"/>
                <a:chExt cx="1054917" cy="1325686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4E362093-F57A-679D-ECD4-474D83D1156A}"/>
                    </a:ext>
                  </a:extLst>
                </p:cNvPr>
                <p:cNvSpPr txBox="1"/>
                <p:nvPr/>
              </p:nvSpPr>
              <p:spPr>
                <a:xfrm rot="16200000">
                  <a:off x="9019026" y="2404093"/>
                  <a:ext cx="1325686" cy="4812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500"/>
                    </a:lnSpc>
                  </a:pPr>
                  <a:r>
                    <a:rPr lang="en-US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timer interrupt</a:t>
                  </a:r>
                </a:p>
              </p:txBody>
            </p:sp>
            <p:sp>
              <p:nvSpPr>
                <p:cNvPr id="58" name="Arrow: Right 57">
                  <a:extLst>
                    <a:ext uri="{FF2B5EF4-FFF2-40B4-BE49-F238E27FC236}">
                      <a16:creationId xmlns:a16="http://schemas.microsoft.com/office/drawing/2014/main" id="{B1BDCC1D-B83F-C2E1-8459-45A4948D56B3}"/>
                    </a:ext>
                  </a:extLst>
                </p:cNvPr>
                <p:cNvSpPr/>
                <p:nvPr/>
              </p:nvSpPr>
              <p:spPr>
                <a:xfrm>
                  <a:off x="9882763" y="2413972"/>
                  <a:ext cx="613412" cy="505408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(3)</a:t>
                  </a:r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0FD15C4-6739-C32E-19CF-3E9AD3DF14AF}"/>
                </a:ext>
              </a:extLst>
            </p:cNvPr>
            <p:cNvGrpSpPr/>
            <p:nvPr/>
          </p:nvGrpSpPr>
          <p:grpSpPr>
            <a:xfrm>
              <a:off x="9949970" y="939410"/>
              <a:ext cx="1369542" cy="1368185"/>
              <a:chOff x="10517099" y="1961334"/>
              <a:chExt cx="1369542" cy="136818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A520598-0C68-73FC-AEEA-F77C7ED6F4F3}"/>
                  </a:ext>
                </a:extLst>
              </p:cNvPr>
              <p:cNvSpPr/>
              <p:nvPr/>
            </p:nvSpPr>
            <p:spPr>
              <a:xfrm>
                <a:off x="11049430" y="1961334"/>
                <a:ext cx="837211" cy="133119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1" name="Arrow: Right 60">
                <a:extLst>
                  <a:ext uri="{FF2B5EF4-FFF2-40B4-BE49-F238E27FC236}">
                    <a16:creationId xmlns:a16="http://schemas.microsoft.com/office/drawing/2014/main" id="{837D254B-BC9F-9A60-81E9-A41C7D85A65A}"/>
                  </a:ext>
                </a:extLst>
              </p:cNvPr>
              <p:cNvSpPr/>
              <p:nvPr/>
            </p:nvSpPr>
            <p:spPr>
              <a:xfrm>
                <a:off x="10873814" y="2417421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(4)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52B2145-33B8-E23C-C32A-99A472B4E587}"/>
                  </a:ext>
                </a:extLst>
              </p:cNvPr>
              <p:cNvSpPr txBox="1"/>
              <p:nvPr/>
            </p:nvSpPr>
            <p:spPr>
              <a:xfrm rot="16200000">
                <a:off x="10038922" y="2482010"/>
                <a:ext cx="1325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B5F278-C095-001D-6121-EDA33FACF231}"/>
              </a:ext>
            </a:extLst>
          </p:cNvPr>
          <p:cNvGrpSpPr>
            <a:grpSpLocks noChangeAspect="1"/>
          </p:cNvGrpSpPr>
          <p:nvPr/>
        </p:nvGrpSpPr>
        <p:grpSpPr>
          <a:xfrm>
            <a:off x="7392101" y="2949408"/>
            <a:ext cx="2023086" cy="1898376"/>
            <a:chOff x="6746319" y="810127"/>
            <a:chExt cx="4573193" cy="42912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625E2AB-CD0F-1178-5EFD-C148AB184909}"/>
                </a:ext>
              </a:extLst>
            </p:cNvPr>
            <p:cNvGrpSpPr/>
            <p:nvPr/>
          </p:nvGrpSpPr>
          <p:grpSpPr>
            <a:xfrm>
              <a:off x="6816153" y="2400783"/>
              <a:ext cx="4443778" cy="2700628"/>
              <a:chOff x="7383282" y="3422707"/>
              <a:chExt cx="4443778" cy="2700628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B69AB1E-A355-0CE0-808D-08FC05A167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282" y="3422707"/>
                <a:ext cx="2438261" cy="2700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5FF97E7-1CBE-D575-6D9C-1A6730E213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15245" y="3432863"/>
                <a:ext cx="911815" cy="262845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61059F9-047A-E1C3-A7D8-6033D71F10E9}"/>
                </a:ext>
              </a:extLst>
            </p:cNvPr>
            <p:cNvSpPr/>
            <p:nvPr/>
          </p:nvSpPr>
          <p:spPr>
            <a:xfrm>
              <a:off x="6772436" y="946123"/>
              <a:ext cx="584749" cy="132568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5FFC341-34AE-9BBD-E113-8255B43071A7}"/>
                </a:ext>
              </a:extLst>
            </p:cNvPr>
            <p:cNvGrpSpPr/>
            <p:nvPr/>
          </p:nvGrpSpPr>
          <p:grpSpPr>
            <a:xfrm>
              <a:off x="6746319" y="929630"/>
              <a:ext cx="1697757" cy="1411942"/>
              <a:chOff x="7313448" y="1951554"/>
              <a:chExt cx="1697757" cy="141194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F38BC8D-CB39-5430-BCCE-8D42B2304608}"/>
                  </a:ext>
                </a:extLst>
              </p:cNvPr>
              <p:cNvSpPr/>
              <p:nvPr/>
            </p:nvSpPr>
            <p:spPr>
              <a:xfrm>
                <a:off x="8034027" y="1968046"/>
                <a:ext cx="977178" cy="1325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Arrow: Right 82">
                <a:extLst>
                  <a:ext uri="{FF2B5EF4-FFF2-40B4-BE49-F238E27FC236}">
                    <a16:creationId xmlns:a16="http://schemas.microsoft.com/office/drawing/2014/main" id="{D9D4F46A-4A6C-26A0-7990-62C572D03840}"/>
                  </a:ext>
                </a:extLst>
              </p:cNvPr>
              <p:cNvSpPr/>
              <p:nvPr/>
            </p:nvSpPr>
            <p:spPr>
              <a:xfrm>
                <a:off x="7747410" y="2393333"/>
                <a:ext cx="731141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DD440BF-3C4B-AD27-6E48-2A180A7C77BA}"/>
                  </a:ext>
                </a:extLst>
              </p:cNvPr>
              <p:cNvSpPr txBox="1"/>
              <p:nvPr/>
            </p:nvSpPr>
            <p:spPr>
              <a:xfrm rot="16200000">
                <a:off x="6868376" y="2396626"/>
                <a:ext cx="1411942" cy="521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syscall</a:t>
                </a:r>
                <a:endParaRPr lang="en-US" sz="9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32808E9-1409-CC69-FF5B-283CA8EA1882}"/>
                </a:ext>
              </a:extLst>
            </p:cNvPr>
            <p:cNvGrpSpPr/>
            <p:nvPr/>
          </p:nvGrpSpPr>
          <p:grpSpPr>
            <a:xfrm>
              <a:off x="7766382" y="810127"/>
              <a:ext cx="1989699" cy="1589757"/>
              <a:chOff x="8333511" y="1832051"/>
              <a:chExt cx="1989699" cy="158975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586E335-90A2-8583-7EE4-B99F37F1AC5F}"/>
                  </a:ext>
                </a:extLst>
              </p:cNvPr>
              <p:cNvSpPr/>
              <p:nvPr/>
            </p:nvSpPr>
            <p:spPr>
              <a:xfrm>
                <a:off x="9122320" y="1965154"/>
                <a:ext cx="1200890" cy="1332571"/>
              </a:xfrm>
              <a:prstGeom prst="rect">
                <a:avLst/>
              </a:prstGeom>
              <a:solidFill>
                <a:srgbClr val="FF66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0" name="Arrow: Right 79">
                <a:extLst>
                  <a:ext uri="{FF2B5EF4-FFF2-40B4-BE49-F238E27FC236}">
                    <a16:creationId xmlns:a16="http://schemas.microsoft.com/office/drawing/2014/main" id="{4E00021F-D7C7-18B7-F6F2-DAE2047F858A}"/>
                  </a:ext>
                </a:extLst>
              </p:cNvPr>
              <p:cNvSpPr/>
              <p:nvPr/>
            </p:nvSpPr>
            <p:spPr>
              <a:xfrm>
                <a:off x="8804195" y="2413972"/>
                <a:ext cx="629209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026BB76-E8F1-ACC2-265B-9440B71FEA14}"/>
                  </a:ext>
                </a:extLst>
              </p:cNvPr>
              <p:cNvSpPr txBox="1"/>
              <p:nvPr/>
            </p:nvSpPr>
            <p:spPr>
              <a:xfrm rot="16200000">
                <a:off x="7799531" y="2366031"/>
                <a:ext cx="1589757" cy="521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schedule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82F4DAB-93A9-0D5B-9A19-8B3419275434}"/>
                </a:ext>
              </a:extLst>
            </p:cNvPr>
            <p:cNvGrpSpPr/>
            <p:nvPr/>
          </p:nvGrpSpPr>
          <p:grpSpPr>
            <a:xfrm>
              <a:off x="8706971" y="823184"/>
              <a:ext cx="1661446" cy="1593022"/>
              <a:chOff x="9274100" y="1845108"/>
              <a:chExt cx="1661446" cy="159302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C6DC8E1-5306-B37C-2349-F27721546747}"/>
                  </a:ext>
                </a:extLst>
              </p:cNvPr>
              <p:cNvSpPr/>
              <p:nvPr/>
            </p:nvSpPr>
            <p:spPr>
              <a:xfrm>
                <a:off x="10426814" y="1963117"/>
                <a:ext cx="508732" cy="133181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296108E3-6666-4AE1-EA40-63C3F8B21129}"/>
                  </a:ext>
                </a:extLst>
              </p:cNvPr>
              <p:cNvGrpSpPr/>
              <p:nvPr/>
            </p:nvGrpSpPr>
            <p:grpSpPr>
              <a:xfrm>
                <a:off x="9274100" y="1845108"/>
                <a:ext cx="1222075" cy="1593022"/>
                <a:chOff x="9274100" y="1845108"/>
                <a:chExt cx="1222075" cy="1593022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9C4769B-950F-38ED-DD73-2B70B5EBB73A}"/>
                    </a:ext>
                  </a:extLst>
                </p:cNvPr>
                <p:cNvSpPr txBox="1"/>
                <p:nvPr/>
              </p:nvSpPr>
              <p:spPr>
                <a:xfrm rot="16200000">
                  <a:off x="8842847" y="2276361"/>
                  <a:ext cx="1593022" cy="730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en-US" sz="9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timer interrupt</a:t>
                  </a:r>
                </a:p>
              </p:txBody>
            </p:sp>
            <p:sp>
              <p:nvSpPr>
                <p:cNvPr id="78" name="Arrow: Right 77">
                  <a:extLst>
                    <a:ext uri="{FF2B5EF4-FFF2-40B4-BE49-F238E27FC236}">
                      <a16:creationId xmlns:a16="http://schemas.microsoft.com/office/drawing/2014/main" id="{5CED02B7-2570-3591-A809-450168C8245C}"/>
                    </a:ext>
                  </a:extLst>
                </p:cNvPr>
                <p:cNvSpPr/>
                <p:nvPr/>
              </p:nvSpPr>
              <p:spPr>
                <a:xfrm>
                  <a:off x="9882763" y="2413972"/>
                  <a:ext cx="613412" cy="505408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8280342-4564-EA39-2380-336E4E089FBB}"/>
                </a:ext>
              </a:extLst>
            </p:cNvPr>
            <p:cNvGrpSpPr/>
            <p:nvPr/>
          </p:nvGrpSpPr>
          <p:grpSpPr>
            <a:xfrm>
              <a:off x="9873743" y="810127"/>
              <a:ext cx="1445769" cy="1497471"/>
              <a:chOff x="10440872" y="1832051"/>
              <a:chExt cx="1445769" cy="149747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B72B006-C98A-8C5D-AC14-62289F2552F8}"/>
                  </a:ext>
                </a:extLst>
              </p:cNvPr>
              <p:cNvSpPr/>
              <p:nvPr/>
            </p:nvSpPr>
            <p:spPr>
              <a:xfrm>
                <a:off x="11049430" y="1961334"/>
                <a:ext cx="837211" cy="1331193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C527EC0D-47E2-9829-28FF-FE53765833D3}"/>
                  </a:ext>
                </a:extLst>
              </p:cNvPr>
              <p:cNvSpPr/>
              <p:nvPr/>
            </p:nvSpPr>
            <p:spPr>
              <a:xfrm>
                <a:off x="10873814" y="2417421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D103F0D-BEB7-9B4C-1E6D-DFF6BFEB0547}"/>
                  </a:ext>
                </a:extLst>
              </p:cNvPr>
              <p:cNvSpPr txBox="1"/>
              <p:nvPr/>
            </p:nvSpPr>
            <p:spPr>
              <a:xfrm rot="16200000">
                <a:off x="9953035" y="2319888"/>
                <a:ext cx="1497471" cy="521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4942788-45A7-8BBD-0895-59D34F5D8E1D}"/>
              </a:ext>
            </a:extLst>
          </p:cNvPr>
          <p:cNvGrpSpPr>
            <a:grpSpLocks noChangeAspect="1"/>
          </p:cNvGrpSpPr>
          <p:nvPr/>
        </p:nvGrpSpPr>
        <p:grpSpPr>
          <a:xfrm>
            <a:off x="9929046" y="2659229"/>
            <a:ext cx="2001120" cy="2189662"/>
            <a:chOff x="6766082" y="821516"/>
            <a:chExt cx="4523546" cy="494973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722E03B-DE57-23E8-6BCF-026810A347F3}"/>
                </a:ext>
              </a:extLst>
            </p:cNvPr>
            <p:cNvGrpSpPr/>
            <p:nvPr/>
          </p:nvGrpSpPr>
          <p:grpSpPr>
            <a:xfrm>
              <a:off x="6816153" y="2400783"/>
              <a:ext cx="4473475" cy="3370468"/>
              <a:chOff x="7383282" y="3422707"/>
              <a:chExt cx="4473475" cy="3370468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DC1AA15-963C-F756-0649-827E6E6319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3282" y="3422707"/>
                <a:ext cx="78541" cy="3316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6965626-A6EB-7F10-80C5-9398DF1A0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3693" y="3438130"/>
                <a:ext cx="3443064" cy="335504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0D84B8E-B51D-5B78-1ED6-CEC68D4FC523}"/>
                </a:ext>
              </a:extLst>
            </p:cNvPr>
            <p:cNvSpPr/>
            <p:nvPr/>
          </p:nvSpPr>
          <p:spPr>
            <a:xfrm>
              <a:off x="7851631" y="946123"/>
              <a:ext cx="584749" cy="1325685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D2B802E-9233-F7A5-CC98-584C6939E39D}"/>
                </a:ext>
              </a:extLst>
            </p:cNvPr>
            <p:cNvGrpSpPr/>
            <p:nvPr/>
          </p:nvGrpSpPr>
          <p:grpSpPr>
            <a:xfrm>
              <a:off x="6766082" y="929665"/>
              <a:ext cx="1581228" cy="1411942"/>
              <a:chOff x="7333211" y="1951589"/>
              <a:chExt cx="1581228" cy="1411942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77E408D-0D37-E2A9-0A99-505C4B00A1CA}"/>
                  </a:ext>
                </a:extLst>
              </p:cNvPr>
              <p:cNvSpPr/>
              <p:nvPr/>
            </p:nvSpPr>
            <p:spPr>
              <a:xfrm>
                <a:off x="7333211" y="1979436"/>
                <a:ext cx="981734" cy="1325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8" name="Arrow: Right 107">
                <a:extLst>
                  <a:ext uri="{FF2B5EF4-FFF2-40B4-BE49-F238E27FC236}">
                    <a16:creationId xmlns:a16="http://schemas.microsoft.com/office/drawing/2014/main" id="{0AF04526-0C41-60EE-E272-D3572D688D20}"/>
                  </a:ext>
                </a:extLst>
              </p:cNvPr>
              <p:cNvSpPr/>
              <p:nvPr/>
            </p:nvSpPr>
            <p:spPr>
              <a:xfrm>
                <a:off x="7800282" y="2393334"/>
                <a:ext cx="613412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89C30E6-F110-7EE8-FA4F-F8079DCDF30F}"/>
                  </a:ext>
                </a:extLst>
              </p:cNvPr>
              <p:cNvSpPr txBox="1"/>
              <p:nvPr/>
            </p:nvSpPr>
            <p:spPr>
              <a:xfrm rot="16200000">
                <a:off x="7947570" y="2396662"/>
                <a:ext cx="1411942" cy="52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syscall</a:t>
                </a:r>
                <a:endParaRPr lang="en-US" sz="9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5329CA70-A971-560F-2463-A5335D5466E6}"/>
                </a:ext>
              </a:extLst>
            </p:cNvPr>
            <p:cNvGrpSpPr/>
            <p:nvPr/>
          </p:nvGrpSpPr>
          <p:grpSpPr>
            <a:xfrm>
              <a:off x="6768651" y="821516"/>
              <a:ext cx="2973740" cy="1589757"/>
              <a:chOff x="7335780" y="1843440"/>
              <a:chExt cx="2973740" cy="1589757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763B93A-EBC4-7950-3037-4D1B68EF658F}"/>
                  </a:ext>
                </a:extLst>
              </p:cNvPr>
              <p:cNvSpPr/>
              <p:nvPr/>
            </p:nvSpPr>
            <p:spPr>
              <a:xfrm>
                <a:off x="9110904" y="1965152"/>
                <a:ext cx="1198616" cy="133257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6CA52526-A594-C909-4784-DB9F55660AB4}"/>
                  </a:ext>
                </a:extLst>
              </p:cNvPr>
              <p:cNvSpPr/>
              <p:nvPr/>
            </p:nvSpPr>
            <p:spPr>
              <a:xfrm>
                <a:off x="8804194" y="2413973"/>
                <a:ext cx="676950" cy="505408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93FE7C8-6F95-29CB-5AA6-07A9DBFFCBD2}"/>
                  </a:ext>
                </a:extLst>
              </p:cNvPr>
              <p:cNvSpPr txBox="1"/>
              <p:nvPr/>
            </p:nvSpPr>
            <p:spPr>
              <a:xfrm rot="16200000">
                <a:off x="6801800" y="2377420"/>
                <a:ext cx="1589757" cy="521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schedule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72BBA02F-E415-F3DA-F68C-1A63F9BE2337}"/>
                </a:ext>
              </a:extLst>
            </p:cNvPr>
            <p:cNvGrpSpPr/>
            <p:nvPr/>
          </p:nvGrpSpPr>
          <p:grpSpPr>
            <a:xfrm>
              <a:off x="8837419" y="823185"/>
              <a:ext cx="2428175" cy="1593022"/>
              <a:chOff x="9404548" y="1845109"/>
              <a:chExt cx="2428175" cy="1593022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2189A0A9-5010-D1CB-FA06-E0957832767C}"/>
                  </a:ext>
                </a:extLst>
              </p:cNvPr>
              <p:cNvSpPr/>
              <p:nvPr/>
            </p:nvSpPr>
            <p:spPr>
              <a:xfrm>
                <a:off x="10426815" y="1963116"/>
                <a:ext cx="1405908" cy="13318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endParaRPr lang="en-US" sz="1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E8E20A76-1B64-79A2-6A44-4DA658E778BD}"/>
                  </a:ext>
                </a:extLst>
              </p:cNvPr>
              <p:cNvGrpSpPr/>
              <p:nvPr/>
            </p:nvGrpSpPr>
            <p:grpSpPr>
              <a:xfrm>
                <a:off x="9404548" y="1845109"/>
                <a:ext cx="1513188" cy="1593022"/>
                <a:chOff x="9404548" y="1845109"/>
                <a:chExt cx="1513188" cy="1593022"/>
              </a:xfrm>
            </p:grpSpPr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B1E6A0DD-93A1-1BCC-383A-D56F71B26DCC}"/>
                    </a:ext>
                  </a:extLst>
                </p:cNvPr>
                <p:cNvSpPr txBox="1"/>
                <p:nvPr/>
              </p:nvSpPr>
              <p:spPr>
                <a:xfrm rot="16200000">
                  <a:off x="8842846" y="2406811"/>
                  <a:ext cx="1593022" cy="469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900"/>
                    </a:lnSpc>
                  </a:pPr>
                  <a:r>
                    <a:rPr lang="en-US" sz="9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schedule</a:t>
                  </a:r>
                </a:p>
              </p:txBody>
            </p:sp>
            <p:sp>
              <p:nvSpPr>
                <p:cNvPr id="103" name="Arrow: Right 102">
                  <a:extLst>
                    <a:ext uri="{FF2B5EF4-FFF2-40B4-BE49-F238E27FC236}">
                      <a16:creationId xmlns:a16="http://schemas.microsoft.com/office/drawing/2014/main" id="{10559956-50E0-0E4D-0CB1-A75B5FCB438D}"/>
                    </a:ext>
                  </a:extLst>
                </p:cNvPr>
                <p:cNvSpPr/>
                <p:nvPr/>
              </p:nvSpPr>
              <p:spPr>
                <a:xfrm>
                  <a:off x="9882762" y="2413971"/>
                  <a:ext cx="1034974" cy="505408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4260535-DF43-74CB-CCF5-4420A5221C3E}"/>
              </a:ext>
            </a:extLst>
          </p:cNvPr>
          <p:cNvGrpSpPr/>
          <p:nvPr/>
        </p:nvGrpSpPr>
        <p:grpSpPr>
          <a:xfrm>
            <a:off x="10070116" y="3640185"/>
            <a:ext cx="1996728" cy="1213227"/>
            <a:chOff x="7392102" y="2949408"/>
            <a:chExt cx="1996728" cy="1213227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BD23E6D-D95A-9B7E-7CD5-4380C1506D97}"/>
                </a:ext>
              </a:extLst>
            </p:cNvPr>
            <p:cNvSpPr/>
            <p:nvPr/>
          </p:nvSpPr>
          <p:spPr>
            <a:xfrm>
              <a:off x="8635917" y="3009571"/>
              <a:ext cx="313328" cy="5864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24541E-B3ED-F291-8A6D-46E9FE165F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92102" y="2949408"/>
              <a:ext cx="1996728" cy="1213227"/>
              <a:chOff x="6746319" y="810126"/>
              <a:chExt cx="4513612" cy="2742503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7C3045F3-679E-3174-5C69-6A812719E51D}"/>
                  </a:ext>
                </a:extLst>
              </p:cNvPr>
              <p:cNvGrpSpPr/>
              <p:nvPr/>
            </p:nvGrpSpPr>
            <p:grpSpPr>
              <a:xfrm>
                <a:off x="6816153" y="2400783"/>
                <a:ext cx="4443778" cy="1151846"/>
                <a:chOff x="7383282" y="3422707"/>
                <a:chExt cx="4443778" cy="1151846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05E5FD8C-2811-3D5D-2C61-D8B55C18D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282" y="3422707"/>
                  <a:ext cx="1759206" cy="10905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5322A52-C447-36FF-D10B-C738751534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145980" y="3432863"/>
                  <a:ext cx="1681080" cy="11416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68920ED-0D29-DB82-7B7F-0F553DFE2531}"/>
                  </a:ext>
                </a:extLst>
              </p:cNvPr>
              <p:cNvSpPr/>
              <p:nvPr/>
            </p:nvSpPr>
            <p:spPr>
              <a:xfrm>
                <a:off x="6772436" y="946123"/>
                <a:ext cx="584749" cy="132568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596A9397-9DF3-39EC-FEE1-CC58957F1CF1}"/>
                  </a:ext>
                </a:extLst>
              </p:cNvPr>
              <p:cNvGrpSpPr/>
              <p:nvPr/>
            </p:nvGrpSpPr>
            <p:grpSpPr>
              <a:xfrm>
                <a:off x="6746319" y="929630"/>
                <a:ext cx="1697757" cy="1411942"/>
                <a:chOff x="7313448" y="1951554"/>
                <a:chExt cx="1697757" cy="141194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BFD51661-AEE5-833B-B808-1ECF6F883039}"/>
                    </a:ext>
                  </a:extLst>
                </p:cNvPr>
                <p:cNvSpPr/>
                <p:nvPr/>
              </p:nvSpPr>
              <p:spPr>
                <a:xfrm>
                  <a:off x="8034027" y="1968046"/>
                  <a:ext cx="977178" cy="1325681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2500"/>
                    </a:lnSpc>
                  </a:pPr>
                  <a:endParaRPr lang="en-US" sz="14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7" name="Arrow: Right 156">
                  <a:extLst>
                    <a:ext uri="{FF2B5EF4-FFF2-40B4-BE49-F238E27FC236}">
                      <a16:creationId xmlns:a16="http://schemas.microsoft.com/office/drawing/2014/main" id="{34D7F3CB-46C7-A036-18D0-C01AE565CB9B}"/>
                    </a:ext>
                  </a:extLst>
                </p:cNvPr>
                <p:cNvSpPr/>
                <p:nvPr/>
              </p:nvSpPr>
              <p:spPr>
                <a:xfrm>
                  <a:off x="7747413" y="2393332"/>
                  <a:ext cx="624193" cy="505407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7F229085-34C0-A243-C495-D97D469472B6}"/>
                    </a:ext>
                  </a:extLst>
                </p:cNvPr>
                <p:cNvSpPr txBox="1"/>
                <p:nvPr/>
              </p:nvSpPr>
              <p:spPr>
                <a:xfrm rot="16200000">
                  <a:off x="6868376" y="2396626"/>
                  <a:ext cx="1411942" cy="521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 err="1">
                      <a:latin typeface="Segoe UI" panose="020B0502040204020203" pitchFamily="34" charset="0"/>
                      <a:cs typeface="Segoe UI" panose="020B0502040204020203" pitchFamily="34" charset="0"/>
                    </a:rPr>
                    <a:t>syscall</a:t>
                  </a:r>
                  <a:endParaRPr lang="en-US" sz="900" b="1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1B306106-6D9B-6714-D2C4-152F40F5F0D4}"/>
                  </a:ext>
                </a:extLst>
              </p:cNvPr>
              <p:cNvGrpSpPr/>
              <p:nvPr/>
            </p:nvGrpSpPr>
            <p:grpSpPr>
              <a:xfrm>
                <a:off x="7637533" y="810126"/>
                <a:ext cx="1791059" cy="1589757"/>
                <a:chOff x="8204662" y="1832050"/>
                <a:chExt cx="1791059" cy="1589757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FC2000D5-0315-655B-6542-8C3CDA6186AF}"/>
                    </a:ext>
                  </a:extLst>
                </p:cNvPr>
                <p:cNvSpPr/>
                <p:nvPr/>
              </p:nvSpPr>
              <p:spPr>
                <a:xfrm>
                  <a:off x="9120915" y="1968046"/>
                  <a:ext cx="874806" cy="1332571"/>
                </a:xfrm>
                <a:prstGeom prst="rect">
                  <a:avLst/>
                </a:prstGeom>
                <a:solidFill>
                  <a:srgbClr val="FF66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54" name="Arrow: Right 153">
                  <a:extLst>
                    <a:ext uri="{FF2B5EF4-FFF2-40B4-BE49-F238E27FC236}">
                      <a16:creationId xmlns:a16="http://schemas.microsoft.com/office/drawing/2014/main" id="{50106216-D909-E0ED-CEA9-E4F1118B9F31}"/>
                    </a:ext>
                  </a:extLst>
                </p:cNvPr>
                <p:cNvSpPr/>
                <p:nvPr/>
              </p:nvSpPr>
              <p:spPr>
                <a:xfrm>
                  <a:off x="8651955" y="2413971"/>
                  <a:ext cx="541031" cy="505408"/>
                </a:xfrm>
                <a:prstGeom prst="right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E33AE5B8-7D01-B154-DED9-B74B281949D5}"/>
                    </a:ext>
                  </a:extLst>
                </p:cNvPr>
                <p:cNvSpPr txBox="1"/>
                <p:nvPr/>
              </p:nvSpPr>
              <p:spPr>
                <a:xfrm rot="16200000">
                  <a:off x="7670682" y="2366030"/>
                  <a:ext cx="1589757" cy="521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schedule</a:t>
                  </a: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1D91B03-79F9-B241-5D97-C09449B19FBC}"/>
                  </a:ext>
                </a:extLst>
              </p:cNvPr>
              <p:cNvGrpSpPr/>
              <p:nvPr/>
            </p:nvGrpSpPr>
            <p:grpSpPr>
              <a:xfrm>
                <a:off x="8588853" y="826071"/>
                <a:ext cx="2622468" cy="1593023"/>
                <a:chOff x="9155982" y="1847995"/>
                <a:chExt cx="2622468" cy="1593023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AA01FC9C-38CE-0F8E-0BCF-FD3659A8FE0F}"/>
                    </a:ext>
                  </a:extLst>
                </p:cNvPr>
                <p:cNvSpPr/>
                <p:nvPr/>
              </p:nvSpPr>
              <p:spPr>
                <a:xfrm>
                  <a:off x="10960276" y="1963118"/>
                  <a:ext cx="818174" cy="1331818"/>
                </a:xfrm>
                <a:prstGeom prst="rect">
                  <a:avLst/>
                </a:prstGeom>
                <a:solidFill>
                  <a:srgbClr val="C69C6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ts val="2500"/>
                    </a:lnSpc>
                  </a:pPr>
                  <a:endParaRPr lang="en-US" sz="1400" b="1" dirty="0">
                    <a:ln w="31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760EBAC7-7F21-3D94-D903-8F0A5A2E2157}"/>
                    </a:ext>
                  </a:extLst>
                </p:cNvPr>
                <p:cNvGrpSpPr/>
                <p:nvPr/>
              </p:nvGrpSpPr>
              <p:grpSpPr>
                <a:xfrm>
                  <a:off x="9155982" y="1847995"/>
                  <a:ext cx="1355260" cy="1593023"/>
                  <a:chOff x="9155982" y="1847995"/>
                  <a:chExt cx="1355260" cy="1593023"/>
                </a:xfrm>
              </p:grpSpPr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11AE839D-E8B6-CACE-180D-A2EEF7C0284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724731" y="2279246"/>
                    <a:ext cx="1593023" cy="7305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900"/>
                      </a:lnSpc>
                    </a:pPr>
                    <a:r>
                      <a:rPr lang="en-US" sz="900" b="1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timer interrupt</a:t>
                    </a:r>
                  </a:p>
                </p:txBody>
              </p:sp>
              <p:sp>
                <p:nvSpPr>
                  <p:cNvPr id="152" name="Arrow: Right 151">
                    <a:extLst>
                      <a:ext uri="{FF2B5EF4-FFF2-40B4-BE49-F238E27FC236}">
                        <a16:creationId xmlns:a16="http://schemas.microsoft.com/office/drawing/2014/main" id="{46F83600-9DFC-ABB5-C1CE-448050F55DB3}"/>
                      </a:ext>
                    </a:extLst>
                  </p:cNvPr>
                  <p:cNvSpPr/>
                  <p:nvPr/>
                </p:nvSpPr>
                <p:spPr>
                  <a:xfrm>
                    <a:off x="9780717" y="2413973"/>
                    <a:ext cx="730525" cy="505407"/>
                  </a:xfrm>
                  <a:prstGeom prst="rightArrow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148" name="Arrow: Right 147">
                <a:extLst>
                  <a:ext uri="{FF2B5EF4-FFF2-40B4-BE49-F238E27FC236}">
                    <a16:creationId xmlns:a16="http://schemas.microsoft.com/office/drawing/2014/main" id="{225ED9F8-AC59-19A8-15C6-159428716636}"/>
                  </a:ext>
                </a:extLst>
              </p:cNvPr>
              <p:cNvSpPr/>
              <p:nvPr/>
            </p:nvSpPr>
            <p:spPr>
              <a:xfrm>
                <a:off x="10156911" y="1395497"/>
                <a:ext cx="624738" cy="505407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A2CA596-7B0F-09F3-7A8B-700365A3951B}"/>
                </a:ext>
              </a:extLst>
            </p:cNvPr>
            <p:cNvSpPr txBox="1"/>
            <p:nvPr/>
          </p:nvSpPr>
          <p:spPr>
            <a:xfrm rot="16200000">
              <a:off x="8502911" y="3179787"/>
              <a:ext cx="6774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5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324A45-D69D-7D91-F5D4-B05FDB468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" y="0"/>
            <a:ext cx="12179085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D42E1B-1AD4-B93E-D5FC-211B5FE059C3}"/>
              </a:ext>
            </a:extLst>
          </p:cNvPr>
          <p:cNvSpPr/>
          <p:nvPr/>
        </p:nvSpPr>
        <p:spPr>
          <a:xfrm>
            <a:off x="5447211" y="4127863"/>
            <a:ext cx="3213463" cy="705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CF3904-B6A1-8F5D-C7F2-F3C56274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" y="0"/>
            <a:ext cx="12169083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06ABCE9-654D-4BB6-1CDA-5509FF9407C3}"/>
              </a:ext>
            </a:extLst>
          </p:cNvPr>
          <p:cNvSpPr/>
          <p:nvPr/>
        </p:nvSpPr>
        <p:spPr>
          <a:xfrm>
            <a:off x="3383281" y="4127862"/>
            <a:ext cx="5277394" cy="1972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9D5BA8-EE4A-BB60-62C0-CE167F806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" y="0"/>
            <a:ext cx="12179085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CDF815-6A8D-201F-82A7-5E3EBCDC9A5B}"/>
              </a:ext>
            </a:extLst>
          </p:cNvPr>
          <p:cNvSpPr/>
          <p:nvPr/>
        </p:nvSpPr>
        <p:spPr>
          <a:xfrm>
            <a:off x="3378279" y="4127861"/>
            <a:ext cx="5383583" cy="1344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2C5108-CB91-BD8F-4E92-190A2E491A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F9418DC-C462-5028-E55A-CD92F4CFD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09437"/>
              </p:ext>
            </p:extLst>
          </p:nvPr>
        </p:nvGraphicFramePr>
        <p:xfrm>
          <a:off x="472117" y="449453"/>
          <a:ext cx="11099721" cy="312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098">
                  <a:extLst>
                    <a:ext uri="{9D8B030D-6E8A-4147-A177-3AD203B41FA5}">
                      <a16:colId xmlns:a16="http://schemas.microsoft.com/office/drawing/2014/main" val="1910980563"/>
                    </a:ext>
                  </a:extLst>
                </a:gridCol>
                <a:gridCol w="3014541">
                  <a:extLst>
                    <a:ext uri="{9D8B030D-6E8A-4147-A177-3AD203B41FA5}">
                      <a16:colId xmlns:a16="http://schemas.microsoft.com/office/drawing/2014/main" val="2278445838"/>
                    </a:ext>
                  </a:extLst>
                </a:gridCol>
                <a:gridCol w="3014541">
                  <a:extLst>
                    <a:ext uri="{9D8B030D-6E8A-4147-A177-3AD203B41FA5}">
                      <a16:colId xmlns:a16="http://schemas.microsoft.com/office/drawing/2014/main" val="4137498141"/>
                    </a:ext>
                  </a:extLst>
                </a:gridCol>
                <a:gridCol w="3014541">
                  <a:extLst>
                    <a:ext uri="{9D8B030D-6E8A-4147-A177-3AD203B41FA5}">
                      <a16:colId xmlns:a16="http://schemas.microsoft.com/office/drawing/2014/main" val="4231043690"/>
                    </a:ext>
                  </a:extLst>
                </a:gridCol>
              </a:tblGrid>
              <a:tr h="474333">
                <a:tc>
                  <a:txBody>
                    <a:bodyPr/>
                    <a:lstStyle/>
                    <a:p>
                      <a:endParaRPr lang="en-US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08036"/>
                  </a:ext>
                </a:extLst>
              </a:tr>
              <a:tr h="1095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CPU speed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 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 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3.49 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600180"/>
                  </a:ext>
                </a:extLst>
              </a:tr>
              <a:tr h="1095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# of cores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CPU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CPUs</a:t>
                      </a:r>
                    </a:p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GPU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CPUs</a:t>
                      </a:r>
                    </a:p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10-core GPU</a:t>
                      </a:r>
                    </a:p>
                    <a:p>
                      <a:r>
                        <a:rPr lang="en-US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16-core neural engine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65169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2FB34B-08FC-BB37-7A35-80FAB99186EE}"/>
              </a:ext>
            </a:extLst>
          </p:cNvPr>
          <p:cNvSpPr txBox="1"/>
          <p:nvPr/>
        </p:nvSpPr>
        <p:spPr>
          <a:xfrm>
            <a:off x="1517664" y="3856926"/>
            <a:ext cx="9104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 speeds have gone up by 4.36x.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number of cores has gone up by 36x!</a:t>
            </a:r>
          </a:p>
        </p:txBody>
      </p:sp>
    </p:spTree>
    <p:extLst>
      <p:ext uri="{BB962C8B-B14F-4D97-AF65-F5344CB8AC3E}">
        <p14:creationId xmlns:p14="http://schemas.microsoft.com/office/powerpoint/2010/main" val="6063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D5AEB3F9-86A9-A5BA-3698-8F93A662DCA4}"/>
              </a:ext>
            </a:extLst>
          </p:cNvPr>
          <p:cNvCxnSpPr>
            <a:cxnSpLocks/>
            <a:stCxn id="122" idx="1"/>
            <a:endCxn id="124" idx="1"/>
          </p:cNvCxnSpPr>
          <p:nvPr/>
        </p:nvCxnSpPr>
        <p:spPr>
          <a:xfrm rot="10800000">
            <a:off x="7021786" y="1221748"/>
            <a:ext cx="1382575" cy="4912596"/>
          </a:xfrm>
          <a:prstGeom prst="bentConnector3">
            <a:avLst>
              <a:gd name="adj1" fmla="val 11653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47CA-AC3B-F80B-7656-3A41D55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19"/>
            <a:ext cx="6555947" cy="636244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Recall that, via the </a:t>
            </a:r>
            <a:r>
              <a:rPr lang="en-US" sz="3200" dirty="0" err="1">
                <a:latin typeface="Lucida Console" panose="020B0609040504020204" pitchFamily="49" charset="0"/>
              </a:rPr>
              <a:t>shmget</a:t>
            </a:r>
            <a:r>
              <a:rPr lang="en-US" sz="3200" dirty="0">
                <a:latin typeface="Lucida Console" panose="020B0609040504020204" pitchFamily="49" charset="0"/>
              </a:rPr>
              <a:t>()</a:t>
            </a:r>
            <a:r>
              <a:rPr lang="en-US" sz="3200" dirty="0"/>
              <a:t> system call, two processes can map a single set of physical pages into both of the virtual address spaces</a:t>
            </a:r>
          </a:p>
          <a:p>
            <a:r>
              <a:rPr lang="en-US" sz="3200" dirty="0"/>
              <a:t>Suppose that two processes share the memory pages corresponding to the heap and the global variable section</a:t>
            </a:r>
          </a:p>
          <a:p>
            <a:pPr lvl="1"/>
            <a:r>
              <a:rPr lang="en-US" sz="2800" dirty="0"/>
              <a:t>Both processes have separate code regions and separate stacks, and thus could be executing completely different functions at a particular time!</a:t>
            </a:r>
          </a:p>
          <a:p>
            <a:pPr lvl="1"/>
            <a:r>
              <a:rPr lang="en-US" sz="2800" dirty="0"/>
              <a:t>However, both functions can manipulate the data structures in the shared heap and global variable section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Problems may arise if the processes access the data structure in parallel!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3BF5FAB-458B-A1BD-D933-263C39683DFA}"/>
              </a:ext>
            </a:extLst>
          </p:cNvPr>
          <p:cNvSpPr/>
          <p:nvPr/>
        </p:nvSpPr>
        <p:spPr>
          <a:xfrm flipH="1">
            <a:off x="10078055" y="5909141"/>
            <a:ext cx="186847" cy="450406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737C13A-10AB-200C-8346-2520B8422B0D}"/>
              </a:ext>
            </a:extLst>
          </p:cNvPr>
          <p:cNvCxnSpPr>
            <a:cxnSpLocks/>
            <a:stCxn id="23" idx="1"/>
            <a:endCxn id="123" idx="1"/>
          </p:cNvCxnSpPr>
          <p:nvPr/>
        </p:nvCxnSpPr>
        <p:spPr>
          <a:xfrm flipV="1">
            <a:off x="10264902" y="1235901"/>
            <a:ext cx="1336547" cy="4898443"/>
          </a:xfrm>
          <a:prstGeom prst="bentConnector3">
            <a:avLst>
              <a:gd name="adj1" fmla="val 11710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22670B7-BCC5-DF84-B46E-40D2D26C52DF}"/>
              </a:ext>
            </a:extLst>
          </p:cNvPr>
          <p:cNvCxnSpPr>
            <a:cxnSpLocks/>
            <a:stCxn id="57" idx="3"/>
            <a:endCxn id="68" idx="3"/>
          </p:cNvCxnSpPr>
          <p:nvPr/>
        </p:nvCxnSpPr>
        <p:spPr>
          <a:xfrm flipH="1">
            <a:off x="10052190" y="3155744"/>
            <a:ext cx="1226879" cy="2461118"/>
          </a:xfrm>
          <a:prstGeom prst="bentConnector3">
            <a:avLst>
              <a:gd name="adj1" fmla="val -1863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034059B-24D9-D92B-E502-8478EA766007}"/>
              </a:ext>
            </a:extLst>
          </p:cNvPr>
          <p:cNvCxnSpPr>
            <a:cxnSpLocks/>
            <a:stCxn id="40" idx="1"/>
            <a:endCxn id="79" idx="1"/>
          </p:cNvCxnSpPr>
          <p:nvPr/>
        </p:nvCxnSpPr>
        <p:spPr>
          <a:xfrm rot="10800000" flipH="1" flipV="1">
            <a:off x="7340041" y="3861650"/>
            <a:ext cx="1278742" cy="586859"/>
          </a:xfrm>
          <a:prstGeom prst="bentConnector3">
            <a:avLst>
              <a:gd name="adj1" fmla="val -331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95A0837-C257-B0BD-AD6A-EC2366349D80}"/>
              </a:ext>
            </a:extLst>
          </p:cNvPr>
          <p:cNvGrpSpPr/>
          <p:nvPr/>
        </p:nvGrpSpPr>
        <p:grpSpPr>
          <a:xfrm>
            <a:off x="8251572" y="4388985"/>
            <a:ext cx="2167860" cy="2421378"/>
            <a:chOff x="8625014" y="4455528"/>
            <a:chExt cx="2167860" cy="242137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EC23DFB-8675-C1BD-0AF9-600E81B3ED14}"/>
                </a:ext>
              </a:extLst>
            </p:cNvPr>
            <p:cNvSpPr txBox="1"/>
            <p:nvPr/>
          </p:nvSpPr>
          <p:spPr>
            <a:xfrm>
              <a:off x="8625014" y="6562974"/>
              <a:ext cx="216786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Physical RAM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AC8A04E-F285-DB52-B8B2-B551FDB7AE33}"/>
                </a:ext>
              </a:extLst>
            </p:cNvPr>
            <p:cNvSpPr/>
            <p:nvPr/>
          </p:nvSpPr>
          <p:spPr>
            <a:xfrm>
              <a:off x="8992253" y="4455528"/>
              <a:ext cx="1433381" cy="1975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F35CA5B-767E-9CCD-5991-960689B929AD}"/>
                </a:ext>
              </a:extLst>
            </p:cNvPr>
            <p:cNvSpPr/>
            <p:nvPr/>
          </p:nvSpPr>
          <p:spPr>
            <a:xfrm>
              <a:off x="8992253" y="5623881"/>
              <a:ext cx="1433379" cy="119048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2B6426-8FC6-F9D2-6085-62BEE3121729}"/>
                </a:ext>
              </a:extLst>
            </p:cNvPr>
            <p:cNvSpPr/>
            <p:nvPr/>
          </p:nvSpPr>
          <p:spPr>
            <a:xfrm>
              <a:off x="8992249" y="4686997"/>
              <a:ext cx="1433379" cy="119048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6B45C3-48FB-5712-7675-040A469A33B4}"/>
                </a:ext>
              </a:extLst>
            </p:cNvPr>
            <p:cNvSpPr/>
            <p:nvPr/>
          </p:nvSpPr>
          <p:spPr>
            <a:xfrm>
              <a:off x="8992249" y="5738358"/>
              <a:ext cx="1433379" cy="119048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696F5DA-A0BE-41F8-099A-5D5CE7AA87C5}"/>
                </a:ext>
              </a:extLst>
            </p:cNvPr>
            <p:cNvSpPr/>
            <p:nvPr/>
          </p:nvSpPr>
          <p:spPr>
            <a:xfrm>
              <a:off x="8992249" y="5507865"/>
              <a:ext cx="1433379" cy="119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261EFE-3C93-0A44-7BE1-CA2D7AAAD2C3}"/>
                </a:ext>
              </a:extLst>
            </p:cNvPr>
            <p:cNvSpPr/>
            <p:nvPr/>
          </p:nvSpPr>
          <p:spPr>
            <a:xfrm>
              <a:off x="8992249" y="5159601"/>
              <a:ext cx="1433379" cy="119048"/>
            </a:xfrm>
            <a:prstGeom prst="rect">
              <a:avLst/>
            </a:prstGeom>
            <a:solidFill>
              <a:srgbClr val="99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5004FE8-2836-113A-3CFD-FADB1F083EE5}"/>
                </a:ext>
              </a:extLst>
            </p:cNvPr>
            <p:cNvSpPr/>
            <p:nvPr/>
          </p:nvSpPr>
          <p:spPr>
            <a:xfrm>
              <a:off x="8992248" y="6310293"/>
              <a:ext cx="1433379" cy="119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5DC3A81-E146-0F3E-2475-26677CA20683}"/>
                </a:ext>
              </a:extLst>
            </p:cNvPr>
            <p:cNvSpPr/>
            <p:nvPr/>
          </p:nvSpPr>
          <p:spPr>
            <a:xfrm>
              <a:off x="8992241" y="6192839"/>
              <a:ext cx="1433379" cy="119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D8702DA-CEF3-535F-16C9-8D3AF88267FB}"/>
                </a:ext>
              </a:extLst>
            </p:cNvPr>
            <p:cNvSpPr/>
            <p:nvPr/>
          </p:nvSpPr>
          <p:spPr>
            <a:xfrm>
              <a:off x="8992241" y="6081839"/>
              <a:ext cx="1433379" cy="119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CFC9234-1C3C-6939-CC2B-60C32496FE9B}"/>
                </a:ext>
              </a:extLst>
            </p:cNvPr>
            <p:cNvSpPr/>
            <p:nvPr/>
          </p:nvSpPr>
          <p:spPr>
            <a:xfrm>
              <a:off x="8992227" y="5970824"/>
              <a:ext cx="1433379" cy="1190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9A8551F-F886-DD5D-9447-989054BFFAE8}"/>
                </a:ext>
              </a:extLst>
            </p:cNvPr>
            <p:cNvSpPr/>
            <p:nvPr/>
          </p:nvSpPr>
          <p:spPr>
            <a:xfrm>
              <a:off x="8992226" y="5390886"/>
              <a:ext cx="1433379" cy="1190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22B16F-8351-B836-AF32-146CAC606416}"/>
                </a:ext>
              </a:extLst>
            </p:cNvPr>
            <p:cNvSpPr/>
            <p:nvPr/>
          </p:nvSpPr>
          <p:spPr>
            <a:xfrm>
              <a:off x="8992225" y="4455529"/>
              <a:ext cx="1433379" cy="1190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C1C0DF17-25B6-E371-A6F6-10219F515D9C}"/>
              </a:ext>
            </a:extLst>
          </p:cNvPr>
          <p:cNvCxnSpPr>
            <a:cxnSpLocks/>
            <a:stCxn id="42" idx="1"/>
            <a:endCxn id="68" idx="1"/>
          </p:cNvCxnSpPr>
          <p:nvPr/>
        </p:nvCxnSpPr>
        <p:spPr>
          <a:xfrm rot="10800000" flipH="1" flipV="1">
            <a:off x="7340041" y="3157330"/>
            <a:ext cx="1278770" cy="2459531"/>
          </a:xfrm>
          <a:prstGeom prst="bentConnector3">
            <a:avLst>
              <a:gd name="adj1" fmla="val -178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7E429379-5295-F555-D5BA-A466A0BC9935}"/>
              </a:ext>
            </a:extLst>
          </p:cNvPr>
          <p:cNvCxnSpPr>
            <a:cxnSpLocks/>
            <a:stCxn id="41" idx="1"/>
            <a:endCxn id="73" idx="1"/>
          </p:cNvCxnSpPr>
          <p:nvPr/>
        </p:nvCxnSpPr>
        <p:spPr>
          <a:xfrm rot="10800000" flipH="1" flipV="1">
            <a:off x="7340041" y="3509490"/>
            <a:ext cx="1278766" cy="1643091"/>
          </a:xfrm>
          <a:prstGeom prst="bentConnector3">
            <a:avLst>
              <a:gd name="adj1" fmla="val -966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A4E2EED6-BB43-8750-6861-2962BFE668CB}"/>
              </a:ext>
            </a:extLst>
          </p:cNvPr>
          <p:cNvCxnSpPr>
            <a:cxnSpLocks/>
            <a:stCxn id="39" idx="1"/>
            <a:endCxn id="78" idx="1"/>
          </p:cNvCxnSpPr>
          <p:nvPr/>
        </p:nvCxnSpPr>
        <p:spPr>
          <a:xfrm rot="10800000" flipH="1" flipV="1">
            <a:off x="7340042" y="2587155"/>
            <a:ext cx="1278741" cy="2796712"/>
          </a:xfrm>
          <a:prstGeom prst="bentConnector3">
            <a:avLst>
              <a:gd name="adj1" fmla="val -3641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CFECDD6-EFA2-3F03-6866-91A500EC5F9C}"/>
              </a:ext>
            </a:extLst>
          </p:cNvPr>
          <p:cNvGrpSpPr/>
          <p:nvPr/>
        </p:nvGrpSpPr>
        <p:grpSpPr>
          <a:xfrm>
            <a:off x="6329778" y="64068"/>
            <a:ext cx="2549622" cy="3973662"/>
            <a:chOff x="6329778" y="64068"/>
            <a:chExt cx="2549622" cy="397366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662C58B-EEC5-3CE0-6427-3DA5158719D6}"/>
                </a:ext>
              </a:extLst>
            </p:cNvPr>
            <p:cNvSpPr/>
            <p:nvPr/>
          </p:nvSpPr>
          <p:spPr>
            <a:xfrm>
              <a:off x="6471920" y="1959721"/>
              <a:ext cx="806027" cy="928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BD178-C228-07C4-02B9-20BCCECA8D71}"/>
                </a:ext>
              </a:extLst>
            </p:cNvPr>
            <p:cNvGrpSpPr/>
            <p:nvPr/>
          </p:nvGrpSpPr>
          <p:grpSpPr>
            <a:xfrm>
              <a:off x="6329778" y="64068"/>
              <a:ext cx="2549622" cy="3973662"/>
              <a:chOff x="6898064" y="-380148"/>
              <a:chExt cx="2549622" cy="39736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00BBCC-EB0F-DEEC-D653-05493427AA0B}"/>
                  </a:ext>
                </a:extLst>
              </p:cNvPr>
              <p:cNvSpPr txBox="1"/>
              <p:nvPr/>
            </p:nvSpPr>
            <p:spPr>
              <a:xfrm>
                <a:off x="6936141" y="1508073"/>
                <a:ext cx="101023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Kernel memory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9BD83BF-96E2-EB65-3D72-985A31633161}"/>
                  </a:ext>
                </a:extLst>
              </p:cNvPr>
              <p:cNvSpPr/>
              <p:nvPr/>
            </p:nvSpPr>
            <p:spPr>
              <a:xfrm>
                <a:off x="7908331" y="80916"/>
                <a:ext cx="1433381" cy="18843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B991815-EA72-B6FD-1C5F-7C8DFEF79A1D}"/>
                  </a:ext>
                </a:extLst>
              </p:cNvPr>
              <p:cNvSpPr/>
              <p:nvPr/>
            </p:nvSpPr>
            <p:spPr>
              <a:xfrm>
                <a:off x="7908329" y="1966858"/>
                <a:ext cx="1433381" cy="1626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09B5D1E-08A5-627B-C41F-0A16519D049F}"/>
                  </a:ext>
                </a:extLst>
              </p:cNvPr>
              <p:cNvSpPr/>
              <p:nvPr/>
            </p:nvSpPr>
            <p:spPr>
              <a:xfrm>
                <a:off x="7908329" y="1966859"/>
                <a:ext cx="1433379" cy="3521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Stack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67A35F-46F9-840C-8167-07E2441DE6A7}"/>
                  </a:ext>
                </a:extLst>
              </p:cNvPr>
              <p:cNvSpPr/>
              <p:nvPr/>
            </p:nvSpPr>
            <p:spPr>
              <a:xfrm>
                <a:off x="7908327" y="3241355"/>
                <a:ext cx="1433379" cy="3521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Code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04FE5DF-CD66-4683-6804-2C7C7418C1B1}"/>
                  </a:ext>
                </a:extLst>
              </p:cNvPr>
              <p:cNvSpPr/>
              <p:nvPr/>
            </p:nvSpPr>
            <p:spPr>
              <a:xfrm>
                <a:off x="7908327" y="2889195"/>
                <a:ext cx="1433379" cy="35215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Static data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3CE83EF-EBE0-1D25-5977-9197723628FE}"/>
                  </a:ext>
                </a:extLst>
              </p:cNvPr>
              <p:cNvSpPr/>
              <p:nvPr/>
            </p:nvSpPr>
            <p:spPr>
              <a:xfrm>
                <a:off x="7908327" y="2537035"/>
                <a:ext cx="1433379" cy="35215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Heap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6880E8-AC9B-9118-3729-2B8371C52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4216" y="1966856"/>
                <a:ext cx="914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045060-7A61-4B85-F0B1-488EC8D18A5D}"/>
                  </a:ext>
                </a:extLst>
              </p:cNvPr>
              <p:cNvSpPr/>
              <p:nvPr/>
            </p:nvSpPr>
            <p:spPr>
              <a:xfrm>
                <a:off x="7908327" y="426861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Code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0EE23A-4046-A683-9557-E4683FE1C61F}"/>
                  </a:ext>
                </a:extLst>
              </p:cNvPr>
              <p:cNvSpPr/>
              <p:nvPr/>
            </p:nvSpPr>
            <p:spPr>
              <a:xfrm>
                <a:off x="7908327" y="74701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Static data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47D4EC-D02A-C0AD-B0B2-90A76CAD8365}"/>
                  </a:ext>
                </a:extLst>
              </p:cNvPr>
              <p:cNvSpPr/>
              <p:nvPr/>
            </p:nvSpPr>
            <p:spPr>
              <a:xfrm>
                <a:off x="7908326" y="779020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Heap+stack</a:t>
                </a:r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0EEA4E-18F4-E821-9342-0EEA2420A502}"/>
                  </a:ext>
                </a:extLst>
              </p:cNvPr>
              <p:cNvSpPr/>
              <p:nvPr/>
            </p:nvSpPr>
            <p:spPr>
              <a:xfrm>
                <a:off x="7908325" y="1130168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Other stuff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4697FE1-78FC-4F75-9AD1-61A4387C7840}"/>
                  </a:ext>
                </a:extLst>
              </p:cNvPr>
              <p:cNvSpPr txBox="1"/>
              <p:nvPr/>
            </p:nvSpPr>
            <p:spPr>
              <a:xfrm>
                <a:off x="7279826" y="-380148"/>
                <a:ext cx="2167860" cy="5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7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Process X’s</a:t>
                </a:r>
              </a:p>
              <a:p>
                <a:pPr algn="r">
                  <a:lnSpc>
                    <a:spcPts val="17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virtual memory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FAE3F4-DE7D-A87D-9300-6124DE19DAE1}"/>
                  </a:ext>
                </a:extLst>
              </p:cNvPr>
              <p:cNvSpPr txBox="1"/>
              <p:nvPr/>
            </p:nvSpPr>
            <p:spPr>
              <a:xfrm>
                <a:off x="6898064" y="1957641"/>
                <a:ext cx="100025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User memory</a:t>
                </a:r>
              </a:p>
            </p:txBody>
          </p:sp>
        </p:grpSp>
      </p:grp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5FAE9620-6DAD-305D-8E30-3DEB08199F7F}"/>
              </a:ext>
            </a:extLst>
          </p:cNvPr>
          <p:cNvCxnSpPr>
            <a:cxnSpLocks/>
            <a:stCxn id="55" idx="3"/>
            <a:endCxn id="71" idx="3"/>
          </p:cNvCxnSpPr>
          <p:nvPr/>
        </p:nvCxnSpPr>
        <p:spPr>
          <a:xfrm flipH="1">
            <a:off x="10052186" y="3860064"/>
            <a:ext cx="1226883" cy="1871275"/>
          </a:xfrm>
          <a:prstGeom prst="bentConnector3">
            <a:avLst>
              <a:gd name="adj1" fmla="val -1085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E2C21D94-AFE8-750F-A107-B2D74C98E5D9}"/>
              </a:ext>
            </a:extLst>
          </p:cNvPr>
          <p:cNvCxnSpPr>
            <a:cxnSpLocks/>
            <a:stCxn id="56" idx="3"/>
            <a:endCxn id="73" idx="3"/>
          </p:cNvCxnSpPr>
          <p:nvPr/>
        </p:nvCxnSpPr>
        <p:spPr>
          <a:xfrm flipH="1">
            <a:off x="10052186" y="3507904"/>
            <a:ext cx="1226883" cy="1644678"/>
          </a:xfrm>
          <a:prstGeom prst="bentConnector3">
            <a:avLst>
              <a:gd name="adj1" fmla="val -585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id="{9103A2C3-C1B1-2142-2D5A-C1ADE77CA26B}"/>
              </a:ext>
            </a:extLst>
          </p:cNvPr>
          <p:cNvCxnSpPr>
            <a:cxnSpLocks/>
            <a:stCxn id="54" idx="3"/>
            <a:endCxn id="70" idx="3"/>
          </p:cNvCxnSpPr>
          <p:nvPr/>
        </p:nvCxnSpPr>
        <p:spPr>
          <a:xfrm flipH="1">
            <a:off x="10052186" y="2585568"/>
            <a:ext cx="1226885" cy="2094410"/>
          </a:xfrm>
          <a:prstGeom prst="bentConnector3">
            <a:avLst>
              <a:gd name="adj1" fmla="val -2305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498EEF5-1FEB-84F4-9FEB-6D59A6A7F893}"/>
              </a:ext>
            </a:extLst>
          </p:cNvPr>
          <p:cNvGrpSpPr/>
          <p:nvPr/>
        </p:nvGrpSpPr>
        <p:grpSpPr>
          <a:xfrm>
            <a:off x="9752768" y="75544"/>
            <a:ext cx="2487624" cy="3960599"/>
            <a:chOff x="9752768" y="75544"/>
            <a:chExt cx="2487624" cy="3960599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6E99D2E-FAE4-7A4F-5218-F4C7F8EF0EED}"/>
                </a:ext>
              </a:extLst>
            </p:cNvPr>
            <p:cNvSpPr/>
            <p:nvPr/>
          </p:nvSpPr>
          <p:spPr>
            <a:xfrm>
              <a:off x="11347814" y="1995287"/>
              <a:ext cx="781539" cy="909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2B00168-C925-0CBA-E34E-776A3E1C1B47}"/>
                </a:ext>
              </a:extLst>
            </p:cNvPr>
            <p:cNvGrpSpPr/>
            <p:nvPr/>
          </p:nvGrpSpPr>
          <p:grpSpPr>
            <a:xfrm>
              <a:off x="9752768" y="75544"/>
              <a:ext cx="2487624" cy="3960599"/>
              <a:chOff x="7815405" y="-367085"/>
              <a:chExt cx="2487624" cy="396059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63D484-232A-4773-8BA3-C71B703FE8AD}"/>
                  </a:ext>
                </a:extLst>
              </p:cNvPr>
              <p:cNvSpPr txBox="1"/>
              <p:nvPr/>
            </p:nvSpPr>
            <p:spPr>
              <a:xfrm>
                <a:off x="9263802" y="1508073"/>
                <a:ext cx="101023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Kernel memory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CC4D94B-4B51-5CB3-54D9-A6B9944C9732}"/>
                  </a:ext>
                </a:extLst>
              </p:cNvPr>
              <p:cNvSpPr/>
              <p:nvPr/>
            </p:nvSpPr>
            <p:spPr>
              <a:xfrm>
                <a:off x="7908331" y="80916"/>
                <a:ext cx="1433381" cy="18843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141A3D-5B86-21E4-AE0B-BF8870702BE1}"/>
                  </a:ext>
                </a:extLst>
              </p:cNvPr>
              <p:cNvSpPr/>
              <p:nvPr/>
            </p:nvSpPr>
            <p:spPr>
              <a:xfrm>
                <a:off x="7908329" y="1966858"/>
                <a:ext cx="1433381" cy="16266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92EBDF6-AD17-1788-4445-2639030D520C}"/>
                  </a:ext>
                </a:extLst>
              </p:cNvPr>
              <p:cNvSpPr/>
              <p:nvPr/>
            </p:nvSpPr>
            <p:spPr>
              <a:xfrm>
                <a:off x="7908329" y="1966859"/>
                <a:ext cx="1433379" cy="352159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Stack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62089AD-3BE5-8FE5-D895-8A9DA8A906A8}"/>
                  </a:ext>
                </a:extLst>
              </p:cNvPr>
              <p:cNvSpPr/>
              <p:nvPr/>
            </p:nvSpPr>
            <p:spPr>
              <a:xfrm>
                <a:off x="7908327" y="3241355"/>
                <a:ext cx="1433379" cy="352159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Code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311C708-78D3-B2B4-E7A4-3847EBB68649}"/>
                  </a:ext>
                </a:extLst>
              </p:cNvPr>
              <p:cNvSpPr/>
              <p:nvPr/>
            </p:nvSpPr>
            <p:spPr>
              <a:xfrm>
                <a:off x="7908327" y="2889195"/>
                <a:ext cx="1433379" cy="35215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Static data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089ABFE-8AC1-799B-8976-0B685767B969}"/>
                  </a:ext>
                </a:extLst>
              </p:cNvPr>
              <p:cNvSpPr/>
              <p:nvPr/>
            </p:nvSpPr>
            <p:spPr>
              <a:xfrm>
                <a:off x="7908327" y="2537035"/>
                <a:ext cx="1433379" cy="352159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Heap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AD316B0-B5C5-004F-BA66-B5EF3567F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4345" y="1966856"/>
                <a:ext cx="9141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0F762B8-88D7-20BF-BC98-8ADB62AA660D}"/>
                  </a:ext>
                </a:extLst>
              </p:cNvPr>
              <p:cNvSpPr/>
              <p:nvPr/>
            </p:nvSpPr>
            <p:spPr>
              <a:xfrm>
                <a:off x="7908327" y="426861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Code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DD93A35-E05F-8758-A5DF-C6E84EC0CD09}"/>
                  </a:ext>
                </a:extLst>
              </p:cNvPr>
              <p:cNvSpPr/>
              <p:nvPr/>
            </p:nvSpPr>
            <p:spPr>
              <a:xfrm>
                <a:off x="7908327" y="74701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Static data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AEA6F6E-C637-B55C-F266-C8F571D90035}"/>
                  </a:ext>
                </a:extLst>
              </p:cNvPr>
              <p:cNvSpPr/>
              <p:nvPr/>
            </p:nvSpPr>
            <p:spPr>
              <a:xfrm>
                <a:off x="7908326" y="779020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Heap+stack</a:t>
                </a:r>
                <a:endParaRPr lang="en-US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5708AB-2ECD-97FB-B45E-13B428CC8B7E}"/>
                  </a:ext>
                </a:extLst>
              </p:cNvPr>
              <p:cNvSpPr/>
              <p:nvPr/>
            </p:nvSpPr>
            <p:spPr>
              <a:xfrm>
                <a:off x="7908325" y="1130168"/>
                <a:ext cx="1433379" cy="35215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Other stuff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02359B-3DE6-88F0-D455-572DDC66F013}"/>
                  </a:ext>
                </a:extLst>
              </p:cNvPr>
              <p:cNvSpPr txBox="1"/>
              <p:nvPr/>
            </p:nvSpPr>
            <p:spPr>
              <a:xfrm>
                <a:off x="7815405" y="-367085"/>
                <a:ext cx="2167860" cy="5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Process Y’s</a:t>
                </a:r>
              </a:p>
              <a:p>
                <a:pPr>
                  <a:lnSpc>
                    <a:spcPts val="1700"/>
                  </a:lnSpc>
                </a:pPr>
                <a:r>
                  <a:rPr lang="en-US" sz="2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virtual memory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FAFCC5-7692-08B4-C807-66B05D7B2C59}"/>
                  </a:ext>
                </a:extLst>
              </p:cNvPr>
              <p:cNvSpPr txBox="1"/>
              <p:nvPr/>
            </p:nvSpPr>
            <p:spPr>
              <a:xfrm>
                <a:off x="9292792" y="1959228"/>
                <a:ext cx="101023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User memory</a:t>
                </a:r>
              </a:p>
            </p:txBody>
          </p:sp>
        </p:grpSp>
      </p:grpSp>
      <p:sp>
        <p:nvSpPr>
          <p:cNvPr id="122" name="Left Brace 121">
            <a:extLst>
              <a:ext uri="{FF2B5EF4-FFF2-40B4-BE49-F238E27FC236}">
                <a16:creationId xmlns:a16="http://schemas.microsoft.com/office/drawing/2014/main" id="{DD45BEBA-64FA-398E-F933-A80048860FEA}"/>
              </a:ext>
            </a:extLst>
          </p:cNvPr>
          <p:cNvSpPr/>
          <p:nvPr/>
        </p:nvSpPr>
        <p:spPr>
          <a:xfrm>
            <a:off x="8404360" y="5909141"/>
            <a:ext cx="186847" cy="450406"/>
          </a:xfrm>
          <a:prstGeom prst="leftBrace">
            <a:avLst>
              <a:gd name="adj1" fmla="val 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Left Brace 122">
            <a:extLst>
              <a:ext uri="{FF2B5EF4-FFF2-40B4-BE49-F238E27FC236}">
                <a16:creationId xmlns:a16="http://schemas.microsoft.com/office/drawing/2014/main" id="{D482F6EF-E0D3-5663-D53C-D01C723ED69D}"/>
              </a:ext>
            </a:extLst>
          </p:cNvPr>
          <p:cNvSpPr/>
          <p:nvPr/>
        </p:nvSpPr>
        <p:spPr>
          <a:xfrm flipH="1">
            <a:off x="11304555" y="544542"/>
            <a:ext cx="296894" cy="1404402"/>
          </a:xfrm>
          <a:prstGeom prst="leftBrace">
            <a:avLst>
              <a:gd name="adj1" fmla="val 0"/>
              <a:gd name="adj2" fmla="val 492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eft Brace 123">
            <a:extLst>
              <a:ext uri="{FF2B5EF4-FFF2-40B4-BE49-F238E27FC236}">
                <a16:creationId xmlns:a16="http://schemas.microsoft.com/office/drawing/2014/main" id="{D49574FF-D22C-6801-2C87-DCCB1CA42E7C}"/>
              </a:ext>
            </a:extLst>
          </p:cNvPr>
          <p:cNvSpPr/>
          <p:nvPr/>
        </p:nvSpPr>
        <p:spPr>
          <a:xfrm>
            <a:off x="7021785" y="515123"/>
            <a:ext cx="296894" cy="1404402"/>
          </a:xfrm>
          <a:prstGeom prst="leftBrace">
            <a:avLst>
              <a:gd name="adj1" fmla="val 0"/>
              <a:gd name="adj2" fmla="val 5031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2"/>
            <a:ext cx="5219702" cy="12280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47CA-AC3B-F80B-7656-3A41D55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6019"/>
            <a:ext cx="6675120" cy="637467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Recall that, via the </a:t>
            </a:r>
            <a:r>
              <a:rPr lang="en-US" sz="3200" dirty="0" err="1">
                <a:latin typeface="Lucida Console" panose="020B0609040504020204" pitchFamily="49" charset="0"/>
              </a:rPr>
              <a:t>shmget</a:t>
            </a:r>
            <a:r>
              <a:rPr lang="en-US" sz="3200" dirty="0">
                <a:latin typeface="Lucida Console" panose="020B0609040504020204" pitchFamily="49" charset="0"/>
              </a:rPr>
              <a:t>()</a:t>
            </a:r>
            <a:r>
              <a:rPr lang="en-US" sz="3200" dirty="0"/>
              <a:t> system call, two processes can map a single set of physical pages into both of the virtual address spaces</a:t>
            </a:r>
          </a:p>
          <a:p>
            <a:r>
              <a:rPr lang="en-US" sz="3200" dirty="0"/>
              <a:t>Suppose that two processes share the memory pages corresponding to the heap and the global variable section</a:t>
            </a:r>
          </a:p>
          <a:p>
            <a:pPr lvl="1"/>
            <a:r>
              <a:rPr lang="en-US" sz="2800" dirty="0"/>
              <a:t>Both processes have separate code regions and separate stacks, and thus could be executing completely different functions at a particular time!</a:t>
            </a:r>
          </a:p>
          <a:p>
            <a:pPr lvl="1"/>
            <a:r>
              <a:rPr lang="en-US" sz="2800" dirty="0"/>
              <a:t>However, both functions can manipulate the data structures in the shared heap and global variable section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Problems may arise if the processes access the data structure in parallel!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61591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next;</a:t>
            </a:r>
          </a:p>
          <a:p>
            <a:r>
              <a:rPr lang="en-US" dirty="0">
                <a:latin typeface="Lucida Console" panose="020B0609040504020204" pitchFamily="49" charset="0"/>
              </a:rPr>
              <a:t>} node;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head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//Insert a new node into a list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//whose values ascend.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>
                <a:latin typeface="Lucida Console" panose="020B0609040504020204" pitchFamily="49" charset="0"/>
              </a:rPr>
              <a:t> insert(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(head ==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 &lt;= head-&gt;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head;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2"/>
            <a:ext cx="5219702" cy="12280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47CA-AC3B-F80B-7656-3A41D55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19"/>
            <a:ext cx="6555947" cy="62048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Recall that, via the </a:t>
            </a:r>
            <a:r>
              <a:rPr lang="en-US" sz="3200" dirty="0" err="1">
                <a:latin typeface="Lucida Console" panose="020B0609040504020204" pitchFamily="49" charset="0"/>
              </a:rPr>
              <a:t>shmget</a:t>
            </a:r>
            <a:r>
              <a:rPr lang="en-US" sz="3200" dirty="0">
                <a:latin typeface="Lucida Console" panose="020B0609040504020204" pitchFamily="49" charset="0"/>
              </a:rPr>
              <a:t>()</a:t>
            </a:r>
            <a:r>
              <a:rPr lang="en-US" sz="3200" dirty="0"/>
              <a:t> system call, two processes can map a single set of physical pages into both of the virtual address spaces</a:t>
            </a:r>
          </a:p>
          <a:p>
            <a:r>
              <a:rPr lang="en-US" sz="3200" dirty="0"/>
              <a:t>Suppose that two processes share the memory pages corresponding to the heap and the global variable section</a:t>
            </a:r>
          </a:p>
          <a:p>
            <a:pPr lvl="1"/>
            <a:r>
              <a:rPr lang="en-US" sz="2800" dirty="0"/>
              <a:t>Both processes have separate code regions and separate stacks, and thus could be executing completely different functions at a particular time!</a:t>
            </a:r>
          </a:p>
          <a:p>
            <a:pPr lvl="1"/>
            <a:r>
              <a:rPr lang="en-US" sz="2800" dirty="0"/>
              <a:t>However, both functions can manipulate the data structures in the shared heap and global variable section</a:t>
            </a:r>
          </a:p>
          <a:p>
            <a:r>
              <a:rPr lang="en-US" sz="3200" dirty="0"/>
              <a:t>Problems may arise if the processes access the data structure in parallel!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6159136" cy="1255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next;</a:t>
            </a:r>
          </a:p>
          <a:p>
            <a:r>
              <a:rPr lang="en-US" dirty="0">
                <a:latin typeface="Lucida Console" panose="020B0609040504020204" pitchFamily="49" charset="0"/>
              </a:rPr>
              <a:t>} node;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head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//Insert a new node into a list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//whose values ascend.</a:t>
            </a:r>
          </a:p>
          <a:p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dirty="0">
                <a:latin typeface="Lucida Console" panose="020B0609040504020204" pitchFamily="49" charset="0"/>
              </a:rPr>
              <a:t> insert(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(head ==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 &lt;= head-&gt;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head;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head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//If we get here, we know that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//the list has at least one item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//and that 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new_node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shouldn't go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//at the very beginning of the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//list. During every iteration of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//the loop, we know that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curr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!= 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and that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new_node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-&gt;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val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&gt; 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curr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-&gt;val.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dirty="0">
                <a:latin typeface="Lucida Console" panose="020B0609040504020204" pitchFamily="49" charset="0"/>
              </a:rPr>
              <a:t> node*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 = head;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!=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(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 &lt;= 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   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-&gt;next-&gt;</a:t>
            </a:r>
            <a:r>
              <a:rPr lang="en-US" dirty="0" err="1">
                <a:latin typeface="Lucida Console" panose="020B0609040504020204" pitchFamily="49" charset="0"/>
              </a:rPr>
              <a:t>val</a:t>
            </a:r>
            <a:r>
              <a:rPr lang="en-US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  }</a:t>
            </a:r>
          </a:p>
          <a:p>
            <a:r>
              <a:rPr lang="en-US" dirty="0">
                <a:latin typeface="Lucida Console" panose="020B0609040504020204" pitchFamily="49" charset="0"/>
              </a:rPr>
              <a:t>   }</a:t>
            </a:r>
          </a:p>
          <a:p>
            <a:r>
              <a:rPr lang="en-US" dirty="0">
                <a:latin typeface="Lucida Console" panose="020B0609040504020204" pitchFamily="49" charset="0"/>
              </a:rPr>
              <a:t>    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</a:t>
            </a:r>
            <a:r>
              <a:rPr lang="en-US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new_node</a:t>
            </a:r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was the largest item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//in the list, so add it to the</a:t>
            </a:r>
          </a:p>
          <a:p>
            <a:r>
              <a:rPr lang="en-US" dirty="0">
                <a:solidFill>
                  <a:srgbClr val="00B050"/>
                </a:solidFill>
                <a:latin typeface="Lucida Console" panose="020B0609040504020204" pitchFamily="49" charset="0"/>
              </a:rPr>
              <a:t>   //end!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 err="1">
                <a:latin typeface="Lucida Console" panose="020B0609040504020204" pitchFamily="49" charset="0"/>
              </a:rPr>
              <a:t>curr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   </a:t>
            </a:r>
            <a:r>
              <a:rPr lang="en-US" dirty="0" err="1">
                <a:latin typeface="Lucida Console" panose="020B0609040504020204" pitchFamily="49" charset="0"/>
              </a:rPr>
              <a:t>new_node</a:t>
            </a:r>
            <a:r>
              <a:rPr lang="en-US" dirty="0">
                <a:latin typeface="Lucida Console" panose="020B0609040504020204" pitchFamily="49" charset="0"/>
              </a:rPr>
              <a:t>-&gt;next = </a:t>
            </a:r>
            <a:r>
              <a:rPr lang="en-US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dirty="0"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07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52 -0.54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54676 L 0.00156 -0.8240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1"/>
            <a:ext cx="5219702" cy="6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47CA-AC3B-F80B-7656-3A41D55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19"/>
            <a:ext cx="6688183" cy="62701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Suppose that two processes on a dual-core machine store a list in the shared heap and global variable pages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Remember that </a:t>
            </a:r>
            <a:r>
              <a:rPr lang="en-US" sz="2800" dirty="0">
                <a:latin typeface="Lucida Console" panose="020B0609040504020204" pitchFamily="49" charset="0"/>
                <a:sym typeface="Wingdings" panose="05000000000000000000" pitchFamily="2" charset="2"/>
              </a:rPr>
              <a:t>head</a:t>
            </a:r>
            <a:r>
              <a:rPr lang="en-US" sz="2800" dirty="0">
                <a:sym typeface="Wingdings" panose="05000000000000000000" pitchFamily="2" charset="2"/>
              </a:rPr>
              <a:t> lives in the shared global variable area, and that the </a:t>
            </a:r>
            <a:r>
              <a:rPr lang="en-US" sz="2800" dirty="0">
                <a:latin typeface="Lucida Console" panose="020B0609040504020204" pitchFamily="49" charset="0"/>
                <a:sym typeface="Wingdings" panose="05000000000000000000" pitchFamily="2" charset="2"/>
              </a:rPr>
              <a:t>nodes</a:t>
            </a:r>
            <a:r>
              <a:rPr lang="en-US" sz="2800" dirty="0">
                <a:sym typeface="Wingdings" panose="05000000000000000000" pitchFamily="2" charset="2"/>
              </a:rPr>
              <a:t> reside in the shared heap</a:t>
            </a:r>
          </a:p>
          <a:p>
            <a:pPr lvl="1"/>
            <a:r>
              <a:rPr lang="en-US" sz="2800" dirty="0"/>
              <a:t>Imagine that the list currently holds the values 3</a:t>
            </a:r>
            <a:r>
              <a:rPr lang="en-US" sz="2800" dirty="0">
                <a:sym typeface="Wingdings" panose="05000000000000000000" pitchFamily="2" charset="2"/>
              </a:rPr>
              <a:t>510</a:t>
            </a:r>
          </a:p>
          <a:p>
            <a:r>
              <a:rPr lang="en-US" sz="3200" dirty="0">
                <a:sym typeface="Wingdings" panose="05000000000000000000" pitchFamily="2" charset="2"/>
              </a:rPr>
              <a:t>Suppose that: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The first process on the first core tries to insert 1 and gets to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here</a:t>
            </a:r>
            <a:r>
              <a:rPr lang="en-US" sz="2800" dirty="0">
                <a:sym typeface="Wingdings" panose="05000000000000000000" pitchFamily="2" charset="2"/>
              </a:rPr>
              <a:t> before being kicked off the CPU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Then, the second process on the second core tries to insert 2, and gets to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here</a:t>
            </a:r>
            <a:r>
              <a:rPr lang="en-US" sz="2800" dirty="0">
                <a:sym typeface="Wingdings" panose="05000000000000000000" pitchFamily="2" charset="2"/>
              </a:rPr>
              <a:t> before being kicked off the CPU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Then, the first process runs again .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5219701" cy="685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700" dirty="0">
                <a:latin typeface="Lucida Console" panose="020B0609040504020204" pitchFamily="49" charset="0"/>
              </a:rPr>
              <a:t> 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 node;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head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700" dirty="0">
                <a:latin typeface="Lucida Console" panose="020B0609040504020204" pitchFamily="49" charset="0"/>
              </a:rPr>
              <a:t> insert(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(head ==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head-&gt;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!=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600" dirty="0" err="1">
                <a:latin typeface="Lucida Console" panose="020B0609040504020204" pitchFamily="49" charset="0"/>
              </a:rPr>
              <a:t>new_node</a:t>
            </a:r>
            <a:r>
              <a:rPr lang="en-US" sz="1600" dirty="0">
                <a:latin typeface="Lucida Console" panose="020B0609040504020204" pitchFamily="49" charset="0"/>
              </a:rPr>
              <a:t>-&gt;next = </a:t>
            </a:r>
            <a:r>
              <a:rPr lang="en-US" sz="16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5C155E-1EA6-EB27-E666-F7D2443BD883}"/>
              </a:ext>
            </a:extLst>
          </p:cNvPr>
          <p:cNvSpPr/>
          <p:nvPr/>
        </p:nvSpPr>
        <p:spPr>
          <a:xfrm>
            <a:off x="6998926" y="3978459"/>
            <a:ext cx="5193074" cy="29056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54F30-B6A9-A1F5-D292-9E18D3947437}"/>
              </a:ext>
            </a:extLst>
          </p:cNvPr>
          <p:cNvSpPr/>
          <p:nvPr/>
        </p:nvSpPr>
        <p:spPr>
          <a:xfrm>
            <a:off x="8059784" y="5441500"/>
            <a:ext cx="640080" cy="561703"/>
          </a:xfrm>
          <a:prstGeom prst="rect">
            <a:avLst/>
          </a:prstGeom>
          <a:solidFill>
            <a:srgbClr val="5BFFC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ucida Console" panose="020B0609040504020204" pitchFamily="49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DC5F0-4D2A-884E-0687-7A03A6EEA1DF}"/>
              </a:ext>
            </a:extLst>
          </p:cNvPr>
          <p:cNvSpPr/>
          <p:nvPr/>
        </p:nvSpPr>
        <p:spPr>
          <a:xfrm>
            <a:off x="9275423" y="5441499"/>
            <a:ext cx="640080" cy="561703"/>
          </a:xfrm>
          <a:prstGeom prst="rect">
            <a:avLst/>
          </a:prstGeom>
          <a:solidFill>
            <a:srgbClr val="5BFFC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ucida Console" panose="020B0609040504020204" pitchFamily="49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28D701-5D2D-86CF-DEBE-17C2770F3691}"/>
              </a:ext>
            </a:extLst>
          </p:cNvPr>
          <p:cNvSpPr/>
          <p:nvPr/>
        </p:nvSpPr>
        <p:spPr>
          <a:xfrm>
            <a:off x="10491062" y="5441498"/>
            <a:ext cx="640080" cy="561703"/>
          </a:xfrm>
          <a:prstGeom prst="rect">
            <a:avLst/>
          </a:prstGeom>
          <a:solidFill>
            <a:srgbClr val="5BFFC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ucida Console" panose="020B0609040504020204" pitchFamily="49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88975-15F7-F32C-1517-FD3E944C62B4}"/>
              </a:ext>
            </a:extLst>
          </p:cNvPr>
          <p:cNvSpPr txBox="1"/>
          <p:nvPr/>
        </p:nvSpPr>
        <p:spPr>
          <a:xfrm>
            <a:off x="6998925" y="6408118"/>
            <a:ext cx="120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ucida Console" panose="020B0609040504020204" pitchFamily="49" charset="0"/>
              </a:rPr>
              <a:t>head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3484D13-66AD-6554-2672-185D0B5F35B9}"/>
              </a:ext>
            </a:extLst>
          </p:cNvPr>
          <p:cNvCxnSpPr>
            <a:stCxn id="10" idx="0"/>
            <a:endCxn id="5" idx="1"/>
          </p:cNvCxnSpPr>
          <p:nvPr/>
        </p:nvCxnSpPr>
        <p:spPr>
          <a:xfrm rot="5400000" flipH="1" flipV="1">
            <a:off x="7486917" y="5835252"/>
            <a:ext cx="685766" cy="459967"/>
          </a:xfrm>
          <a:prstGeom prst="bentConnector2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E31983-A17B-BC05-9E8E-868CDD1F958C}"/>
              </a:ext>
            </a:extLst>
          </p:cNvPr>
          <p:cNvCxnSpPr>
            <a:stCxn id="5" idx="3"/>
            <a:endCxn id="8" idx="1"/>
          </p:cNvCxnSpPr>
          <p:nvPr/>
        </p:nvCxnSpPr>
        <p:spPr>
          <a:xfrm flipV="1">
            <a:off x="8699864" y="5722351"/>
            <a:ext cx="575559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2CAA5C-EBBE-9470-4D47-E7597DC7C32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915503" y="5722350"/>
            <a:ext cx="57555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9EF7B8-977D-3A12-1B32-EF7427BB2542}"/>
              </a:ext>
            </a:extLst>
          </p:cNvPr>
          <p:cNvGrpSpPr/>
          <p:nvPr/>
        </p:nvGrpSpPr>
        <p:grpSpPr>
          <a:xfrm>
            <a:off x="11131142" y="5551276"/>
            <a:ext cx="575559" cy="342147"/>
            <a:chOff x="11131141" y="5478611"/>
            <a:chExt cx="575559" cy="34214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F24154C-162B-9846-A6E6-8315E1219BBF}"/>
                </a:ext>
              </a:extLst>
            </p:cNvPr>
            <p:cNvCxnSpPr>
              <a:cxnSpLocks/>
            </p:cNvCxnSpPr>
            <p:nvPr/>
          </p:nvCxnSpPr>
          <p:spPr>
            <a:xfrm>
              <a:off x="11131141" y="5649685"/>
              <a:ext cx="57555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38A5D7-C950-3C52-7DCF-64AAA907E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6700" y="5478611"/>
              <a:ext cx="0" cy="34214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F8A2926-9725-F6A9-F4E7-D06AFBC766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94483" y="5478611"/>
              <a:ext cx="0" cy="34214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B29438-126F-9ECA-863F-28C03F74144A}"/>
              </a:ext>
            </a:extLst>
          </p:cNvPr>
          <p:cNvGrpSpPr/>
          <p:nvPr/>
        </p:nvGrpSpPr>
        <p:grpSpPr>
          <a:xfrm>
            <a:off x="6815541" y="3912088"/>
            <a:ext cx="2456805" cy="912698"/>
            <a:chOff x="6815540" y="3904738"/>
            <a:chExt cx="2456805" cy="9126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2CDBBC-4435-746F-008F-727A87BB4D5A}"/>
                </a:ext>
              </a:extLst>
            </p:cNvPr>
            <p:cNvSpPr txBox="1"/>
            <p:nvPr/>
          </p:nvSpPr>
          <p:spPr>
            <a:xfrm>
              <a:off x="6833756" y="3904738"/>
              <a:ext cx="2373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FFFF00"/>
                  </a:solidFill>
                  <a:latin typeface="Lucida Console" panose="020B0609040504020204" pitchFamily="49" charset="0"/>
                </a:rPr>
                <a:t>Process 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EBA5D6-B8C8-CC2E-2376-D9842C2AC493}"/>
                </a:ext>
              </a:extLst>
            </p:cNvPr>
            <p:cNvSpPr txBox="1"/>
            <p:nvPr/>
          </p:nvSpPr>
          <p:spPr>
            <a:xfrm>
              <a:off x="6815540" y="4294216"/>
              <a:ext cx="196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latin typeface="Lucida Console" panose="020B0609040504020204" pitchFamily="49" charset="0"/>
                </a:rPr>
                <a:t>new_node</a:t>
              </a:r>
              <a:endParaRPr lang="en-US" sz="2400" b="1" dirty="0">
                <a:solidFill>
                  <a:srgbClr val="FFFF00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2AE75B7-7373-6749-4F90-59F983AF6FCE}"/>
                </a:ext>
              </a:extLst>
            </p:cNvPr>
            <p:cNvGrpSpPr/>
            <p:nvPr/>
          </p:nvGrpSpPr>
          <p:grpSpPr>
            <a:xfrm>
              <a:off x="8563731" y="4389980"/>
              <a:ext cx="708614" cy="427456"/>
              <a:chOff x="8563731" y="4389980"/>
              <a:chExt cx="708614" cy="42745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30BDAC-B641-807E-BE01-7C2953F8273C}"/>
                  </a:ext>
                </a:extLst>
              </p:cNvPr>
              <p:cNvSpPr/>
              <p:nvPr/>
            </p:nvSpPr>
            <p:spPr>
              <a:xfrm>
                <a:off x="8900851" y="4389980"/>
                <a:ext cx="371494" cy="427456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1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DCD85FB-9EC7-CD36-0EF5-690F69E21E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3731" y="4601008"/>
                <a:ext cx="337120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87FFAD4-BFD7-6572-DEEB-8342845FA505}"/>
              </a:ext>
            </a:extLst>
          </p:cNvPr>
          <p:cNvSpPr/>
          <p:nvPr/>
        </p:nvSpPr>
        <p:spPr>
          <a:xfrm>
            <a:off x="7079814" y="3105731"/>
            <a:ext cx="718457" cy="400058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E5C40EF-7C73-788E-C72E-637F7BCF30CC}"/>
              </a:ext>
            </a:extLst>
          </p:cNvPr>
          <p:cNvSpPr/>
          <p:nvPr/>
        </p:nvSpPr>
        <p:spPr>
          <a:xfrm>
            <a:off x="7079814" y="3308540"/>
            <a:ext cx="718457" cy="40005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D81F0A2-32ED-465C-890C-BBD16D8778C1}"/>
              </a:ext>
            </a:extLst>
          </p:cNvPr>
          <p:cNvCxnSpPr>
            <a:stCxn id="27" idx="3"/>
            <a:endCxn id="5" idx="0"/>
          </p:cNvCxnSpPr>
          <p:nvPr/>
        </p:nvCxnSpPr>
        <p:spPr>
          <a:xfrm flipH="1">
            <a:off x="8379824" y="4611058"/>
            <a:ext cx="892522" cy="830442"/>
          </a:xfrm>
          <a:prstGeom prst="bentConnector4">
            <a:avLst>
              <a:gd name="adj1" fmla="val -25613"/>
              <a:gd name="adj2" fmla="val 69442"/>
            </a:avLst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CEBB042-1CD0-DDBE-A698-24E0C02FC990}"/>
              </a:ext>
            </a:extLst>
          </p:cNvPr>
          <p:cNvCxnSpPr>
            <a:cxnSpLocks/>
            <a:stCxn id="33" idx="2"/>
            <a:endCxn id="5" idx="2"/>
          </p:cNvCxnSpPr>
          <p:nvPr/>
        </p:nvCxnSpPr>
        <p:spPr>
          <a:xfrm rot="5400000">
            <a:off x="8647407" y="4562020"/>
            <a:ext cx="1173601" cy="1708765"/>
          </a:xfrm>
          <a:prstGeom prst="bentConnector3">
            <a:avLst>
              <a:gd name="adj1" fmla="val 142737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714629A-ADB4-CFC9-E100-9F6C9DE53B78}"/>
              </a:ext>
            </a:extLst>
          </p:cNvPr>
          <p:cNvGrpSpPr/>
          <p:nvPr/>
        </p:nvGrpSpPr>
        <p:grpSpPr>
          <a:xfrm>
            <a:off x="9902842" y="3910544"/>
            <a:ext cx="2438589" cy="919058"/>
            <a:chOff x="9902841" y="3903194"/>
            <a:chExt cx="2438589" cy="9190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F41172-8328-24E4-9E5A-8E868E955574}"/>
                </a:ext>
              </a:extLst>
            </p:cNvPr>
            <p:cNvSpPr txBox="1"/>
            <p:nvPr/>
          </p:nvSpPr>
          <p:spPr>
            <a:xfrm>
              <a:off x="9967754" y="3903194"/>
              <a:ext cx="2373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FF0000"/>
                  </a:solidFill>
                  <a:latin typeface="Lucida Console" panose="020B0609040504020204" pitchFamily="49" charset="0"/>
                </a:rPr>
                <a:t>Process 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1DF33F-8816-1673-6636-0BD555662099}"/>
                </a:ext>
              </a:extLst>
            </p:cNvPr>
            <p:cNvSpPr txBox="1"/>
            <p:nvPr/>
          </p:nvSpPr>
          <p:spPr>
            <a:xfrm>
              <a:off x="10367553" y="4292672"/>
              <a:ext cx="196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Lucida Console" panose="020B0609040504020204" pitchFamily="49" charset="0"/>
                </a:rPr>
                <a:t>new_node</a:t>
              </a:r>
              <a:endParaRPr lang="en-US" sz="2400" b="1" dirty="0">
                <a:solidFill>
                  <a:srgbClr val="FF0000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E1C378-070F-56A3-1EE4-F49BEC8F564B}"/>
                </a:ext>
              </a:extLst>
            </p:cNvPr>
            <p:cNvGrpSpPr/>
            <p:nvPr/>
          </p:nvGrpSpPr>
          <p:grpSpPr>
            <a:xfrm flipH="1">
              <a:off x="9902841" y="4394796"/>
              <a:ext cx="708614" cy="427456"/>
              <a:chOff x="8563731" y="4389980"/>
              <a:chExt cx="708614" cy="42745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BC5986-43A1-DCA4-9CAB-0DEE0C0DA107}"/>
                  </a:ext>
                </a:extLst>
              </p:cNvPr>
              <p:cNvSpPr/>
              <p:nvPr/>
            </p:nvSpPr>
            <p:spPr>
              <a:xfrm>
                <a:off x="8900851" y="4389980"/>
                <a:ext cx="371494" cy="42745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Lucida Console" panose="020B0609040504020204" pitchFamily="49" charset="0"/>
                  </a:rPr>
                  <a:t>2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14AE721-CE07-51AA-3566-BFF2C8018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3731" y="4601008"/>
                <a:ext cx="33712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C8BA3-7D2E-BC39-2519-6AA08E7B73E3}"/>
              </a:ext>
            </a:extLst>
          </p:cNvPr>
          <p:cNvGrpSpPr/>
          <p:nvPr/>
        </p:nvGrpSpPr>
        <p:grpSpPr>
          <a:xfrm>
            <a:off x="8132344" y="4824786"/>
            <a:ext cx="2083887" cy="1844942"/>
            <a:chOff x="8132343" y="4817436"/>
            <a:chExt cx="2083887" cy="184494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F36BFFD-CBB3-A193-45ED-6A2B3AE6BD3E}"/>
                </a:ext>
              </a:extLst>
            </p:cNvPr>
            <p:cNvCxnSpPr>
              <a:cxnSpLocks/>
            </p:cNvCxnSpPr>
            <p:nvPr/>
          </p:nvCxnSpPr>
          <p:spPr>
            <a:xfrm>
              <a:off x="8132343" y="6662378"/>
              <a:ext cx="20838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B5D7D43-F2A9-9CC7-FFE5-139C48196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6358" y="4817436"/>
              <a:ext cx="0" cy="1844942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B6D0D234-8A23-632B-5801-96193CBEE01E}"/>
              </a:ext>
            </a:extLst>
          </p:cNvPr>
          <p:cNvCxnSpPr>
            <a:cxnSpLocks/>
            <a:stCxn id="10" idx="0"/>
            <a:endCxn id="27" idx="2"/>
          </p:cNvCxnSpPr>
          <p:nvPr/>
        </p:nvCxnSpPr>
        <p:spPr>
          <a:xfrm rot="5400000" flipH="1" flipV="1">
            <a:off x="7551542" y="4873061"/>
            <a:ext cx="1583332" cy="1486782"/>
          </a:xfrm>
          <a:prstGeom prst="bentConnector3">
            <a:avLst>
              <a:gd name="adj1" fmla="val 82755"/>
            </a:avLst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9EEA46-D805-6B88-3A91-59E37A305265}"/>
              </a:ext>
            </a:extLst>
          </p:cNvPr>
          <p:cNvGrpSpPr/>
          <p:nvPr/>
        </p:nvGrpSpPr>
        <p:grpSpPr>
          <a:xfrm>
            <a:off x="908545" y="976570"/>
            <a:ext cx="4889242" cy="5402591"/>
            <a:chOff x="908545" y="976570"/>
            <a:chExt cx="4889242" cy="540259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643E8DE-FD9E-0993-7856-DC043408AA04}"/>
                </a:ext>
              </a:extLst>
            </p:cNvPr>
            <p:cNvSpPr txBox="1"/>
            <p:nvPr/>
          </p:nvSpPr>
          <p:spPr>
            <a:xfrm>
              <a:off x="908545" y="5855941"/>
              <a:ext cx="4889242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Process 2’s update is lost!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379124-44F6-1326-34EF-D30D28E2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16" y="976570"/>
              <a:ext cx="4879371" cy="4879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2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0026 0.0650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  <p:bldP spid="35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1"/>
            <a:ext cx="5219702" cy="6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47CA-AC3B-F80B-7656-3A41D55B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6019"/>
            <a:ext cx="6688183" cy="62701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To avoid problems like this, the two processes must </a:t>
            </a:r>
            <a:r>
              <a:rPr lang="en-US" sz="3200" b="1" i="1" dirty="0"/>
              <a:t>synchronize</a:t>
            </a:r>
            <a:r>
              <a:rPr lang="en-US" sz="3200" dirty="0"/>
              <a:t> their accesses to shared memory</a:t>
            </a:r>
          </a:p>
          <a:p>
            <a:r>
              <a:rPr lang="en-US" dirty="0"/>
              <a:t>A POSIX </a:t>
            </a:r>
            <a:r>
              <a:rPr lang="en-US" b="1" i="1" dirty="0"/>
              <a:t>semaphore</a:t>
            </a:r>
            <a:r>
              <a:rPr lang="en-US" dirty="0"/>
              <a:t> provides one possible coordination mechanism</a:t>
            </a:r>
          </a:p>
          <a:p>
            <a:pPr lvl="1"/>
            <a:r>
              <a:rPr lang="en-US" dirty="0"/>
              <a:t>Abstractly speaking, a semaphore is an integer whose value cannot drop below 0</a:t>
            </a:r>
          </a:p>
          <a:p>
            <a:pPr lvl="1"/>
            <a:r>
              <a:rPr lang="en-US" sz="2200" dirty="0" err="1">
                <a:latin typeface="Lucida Console" panose="020B0609040504020204" pitchFamily="49" charset="0"/>
              </a:rPr>
              <a:t>sem_init</a:t>
            </a:r>
            <a:r>
              <a:rPr lang="en-US" sz="2200" dirty="0">
                <a:latin typeface="Lucida Console" panose="020B0609040504020204" pitchFamily="49" charset="0"/>
              </a:rPr>
              <a:t>(</a:t>
            </a:r>
            <a:r>
              <a:rPr lang="en-US" sz="2200" dirty="0" err="1">
                <a:latin typeface="Lucida Console" panose="020B0609040504020204" pitchFamily="49" charset="0"/>
              </a:rPr>
              <a:t>sem_t</a:t>
            </a:r>
            <a:r>
              <a:rPr lang="en-US" sz="2200" dirty="0">
                <a:latin typeface="Lucida Console" panose="020B0609040504020204" pitchFamily="49" charset="0"/>
              </a:rPr>
              <a:t> *</a:t>
            </a:r>
            <a:r>
              <a:rPr lang="en-US" sz="2200" dirty="0" err="1">
                <a:latin typeface="Lucida Console" panose="020B0609040504020204" pitchFamily="49" charset="0"/>
              </a:rPr>
              <a:t>sem</a:t>
            </a:r>
            <a:r>
              <a:rPr lang="en-US" sz="2200" dirty="0">
                <a:latin typeface="Lucida Console" panose="020B0609040504020204" pitchFamily="49" charset="0"/>
              </a:rPr>
              <a:t>, ..., unsigned int value)</a:t>
            </a:r>
            <a:r>
              <a:rPr lang="en-US" dirty="0"/>
              <a:t>: Initialize the semaphore (which lives in a shared page) to the given value</a:t>
            </a:r>
          </a:p>
          <a:p>
            <a:pPr lvl="1"/>
            <a:r>
              <a:rPr lang="pt-BR" sz="2200" dirty="0">
                <a:latin typeface="Lucida Console" panose="020B0609040504020204" pitchFamily="49" charset="0"/>
              </a:rPr>
              <a:t>sem_wait(sem_t *sem)</a:t>
            </a:r>
            <a:r>
              <a:rPr lang="pt-BR" dirty="0"/>
              <a:t>: Decrement the semaphore value</a:t>
            </a:r>
          </a:p>
          <a:p>
            <a:pPr lvl="2"/>
            <a:r>
              <a:rPr lang="en-US" dirty="0"/>
              <a:t>Returns immediately if the value is currently greater than 0 (and thus can be decremented immediately)</a:t>
            </a:r>
          </a:p>
          <a:p>
            <a:pPr lvl="2"/>
            <a:r>
              <a:rPr lang="en-US" dirty="0"/>
              <a:t>Blocks if the semaphore value is currently 0, and only unblocks once the value rises above 0</a:t>
            </a:r>
          </a:p>
          <a:p>
            <a:pPr lvl="1"/>
            <a:r>
              <a:rPr lang="pt-BR" sz="2200" dirty="0">
                <a:latin typeface="Lucida Console" panose="020B0609040504020204" pitchFamily="49" charset="0"/>
              </a:rPr>
              <a:t>sem_post(sem_t *sem)</a:t>
            </a:r>
            <a:r>
              <a:rPr lang="en-US" dirty="0"/>
              <a:t>: Increment the semaphore value, possibly unblocking another process who is stuck in </a:t>
            </a:r>
            <a:r>
              <a:rPr lang="en-US" sz="2200" dirty="0" err="1">
                <a:latin typeface="Lucida Console" panose="020B0609040504020204" pitchFamily="49" charset="0"/>
              </a:rPr>
              <a:t>sem_wait</a:t>
            </a:r>
            <a:r>
              <a:rPr lang="en-US" sz="2200" dirty="0">
                <a:latin typeface="Lucida Console" panose="020B0609040504020204" pitchFamily="49" charset="0"/>
              </a:rPr>
              <a:t>()</a:t>
            </a:r>
          </a:p>
          <a:p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5219701" cy="712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700" dirty="0">
                <a:latin typeface="Lucida Console" panose="020B0609040504020204" pitchFamily="49" charset="0"/>
              </a:rPr>
              <a:t> 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 node;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head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700" dirty="0">
                <a:latin typeface="Lucida Console" panose="020B0609040504020204" pitchFamily="49" charset="0"/>
              </a:rPr>
              <a:t> insert(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(head ==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head-&gt;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!=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5CD2A-389A-F61E-B13E-B99C8E0E3F79}"/>
              </a:ext>
            </a:extLst>
          </p:cNvPr>
          <p:cNvSpPr/>
          <p:nvPr/>
        </p:nvSpPr>
        <p:spPr>
          <a:xfrm>
            <a:off x="0" y="849082"/>
            <a:ext cx="6972296" cy="248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63B12-7559-B882-60B2-A0744017CDF1}"/>
              </a:ext>
            </a:extLst>
          </p:cNvPr>
          <p:cNvSpPr txBox="1"/>
          <p:nvPr/>
        </p:nvSpPr>
        <p:spPr>
          <a:xfrm>
            <a:off x="0" y="830933"/>
            <a:ext cx="6583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900" dirty="0">
                <a:latin typeface="Lucida Console" panose="020B0609040504020204" pitchFamily="49" charset="0"/>
              </a:rPr>
              <a:t> setup(){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sem_init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, ...,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}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sem_wait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sem_post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56A4C7-046B-700C-69C8-EC6623CDADA9}"/>
              </a:ext>
            </a:extLst>
          </p:cNvPr>
          <p:cNvGrpSpPr/>
          <p:nvPr/>
        </p:nvGrpSpPr>
        <p:grpSpPr>
          <a:xfrm>
            <a:off x="3869874" y="914676"/>
            <a:ext cx="3192406" cy="1173528"/>
            <a:chOff x="3869874" y="914676"/>
            <a:chExt cx="3192406" cy="1173528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707F47D-00C0-B688-E3EA-4388AFB81E32}"/>
                </a:ext>
              </a:extLst>
            </p:cNvPr>
            <p:cNvSpPr/>
            <p:nvPr/>
          </p:nvSpPr>
          <p:spPr>
            <a:xfrm>
              <a:off x="3869874" y="914676"/>
              <a:ext cx="457200" cy="1173528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FE8CBDE-04AD-C351-C44F-D9FCC05FD6B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H="1">
              <a:off x="4327073" y="1245140"/>
              <a:ext cx="2735207" cy="256300"/>
            </a:xfrm>
            <a:prstGeom prst="bentConnector5">
              <a:avLst>
                <a:gd name="adj1" fmla="val 32186"/>
                <a:gd name="adj2" fmla="val -686"/>
                <a:gd name="adj3" fmla="val 6671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4FA91-2E8D-9028-AAFB-C5DDD91B4F1E}"/>
              </a:ext>
            </a:extLst>
          </p:cNvPr>
          <p:cNvGrpSpPr/>
          <p:nvPr/>
        </p:nvGrpSpPr>
        <p:grpSpPr>
          <a:xfrm>
            <a:off x="2245355" y="1575882"/>
            <a:ext cx="5180092" cy="1115437"/>
            <a:chOff x="2245355" y="1575882"/>
            <a:chExt cx="5180092" cy="1115437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FCA01A7-C75C-11DA-868E-BAB067FD0C13}"/>
                </a:ext>
              </a:extLst>
            </p:cNvPr>
            <p:cNvSpPr/>
            <p:nvPr/>
          </p:nvSpPr>
          <p:spPr>
            <a:xfrm>
              <a:off x="2245355" y="2303517"/>
              <a:ext cx="457200" cy="387802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386F14F3-C418-FF91-89BC-C4FC726F1475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H="1">
              <a:off x="2702555" y="1575882"/>
              <a:ext cx="4722892" cy="921537"/>
            </a:xfrm>
            <a:prstGeom prst="bentConnector3">
              <a:avLst>
                <a:gd name="adj1" fmla="val 9079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568B4A-23E0-9487-6582-B9B27A0A6AC8}"/>
              </a:ext>
            </a:extLst>
          </p:cNvPr>
          <p:cNvGrpSpPr/>
          <p:nvPr/>
        </p:nvGrpSpPr>
        <p:grpSpPr>
          <a:xfrm>
            <a:off x="2245355" y="2229076"/>
            <a:ext cx="6009645" cy="4535361"/>
            <a:chOff x="2245355" y="2229076"/>
            <a:chExt cx="6009645" cy="4535361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F7815223-4F3A-F813-91AB-FA5365D550D4}"/>
                </a:ext>
              </a:extLst>
            </p:cNvPr>
            <p:cNvSpPr/>
            <p:nvPr/>
          </p:nvSpPr>
          <p:spPr>
            <a:xfrm>
              <a:off x="2245355" y="2868081"/>
              <a:ext cx="457200" cy="387802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4A74A975-EF6D-EA3D-4EC3-650A7D8DF81B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H="1">
              <a:off x="2702554" y="2229076"/>
              <a:ext cx="5150909" cy="832906"/>
            </a:xfrm>
            <a:prstGeom prst="bentConnector3">
              <a:avLst>
                <a:gd name="adj1" fmla="val 8803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298ECD6B-BBF6-2E68-B6C7-0CF014D0EEC9}"/>
                </a:ext>
              </a:extLst>
            </p:cNvPr>
            <p:cNvCxnSpPr>
              <a:cxnSpLocks/>
            </p:cNvCxnSpPr>
            <p:nvPr/>
          </p:nvCxnSpPr>
          <p:spPr>
            <a:xfrm>
              <a:off x="7256411" y="3061982"/>
              <a:ext cx="597052" cy="464990"/>
            </a:xfrm>
            <a:prstGeom prst="bentConnector3">
              <a:avLst>
                <a:gd name="adj1" fmla="val -3223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A607E17-0BF4-956C-BFE2-2CAF872FEBBC}"/>
                </a:ext>
              </a:extLst>
            </p:cNvPr>
            <p:cNvCxnSpPr>
              <a:cxnSpLocks/>
            </p:cNvCxnSpPr>
            <p:nvPr/>
          </p:nvCxnSpPr>
          <p:spPr>
            <a:xfrm>
              <a:off x="7242470" y="3328544"/>
              <a:ext cx="269338" cy="3435893"/>
            </a:xfrm>
            <a:prstGeom prst="bentConnector3">
              <a:avLst>
                <a:gd name="adj1" fmla="val -3223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3A1B0D5-8CBD-1960-BDF9-7ACD598FEB65}"/>
                </a:ext>
              </a:extLst>
            </p:cNvPr>
            <p:cNvCxnSpPr>
              <a:cxnSpLocks/>
            </p:cNvCxnSpPr>
            <p:nvPr/>
          </p:nvCxnSpPr>
          <p:spPr>
            <a:xfrm>
              <a:off x="7256411" y="5477933"/>
              <a:ext cx="9985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3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6B3B7-D86B-E9D1-AF70-A00C02EBCA1F}"/>
              </a:ext>
            </a:extLst>
          </p:cNvPr>
          <p:cNvSpPr/>
          <p:nvPr/>
        </p:nvSpPr>
        <p:spPr>
          <a:xfrm>
            <a:off x="6972297" y="-1"/>
            <a:ext cx="5219702" cy="6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070DA-DEC2-17FD-998B-1D60BF2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88"/>
            <a:ext cx="6998924" cy="9280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600" dirty="0"/>
              <a:t>Cross-process Synchronization: Semaphores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9E2C-85E4-F4F1-8A93-1AB1D4029F1C}"/>
              </a:ext>
            </a:extLst>
          </p:cNvPr>
          <p:cNvSpPr txBox="1"/>
          <p:nvPr/>
        </p:nvSpPr>
        <p:spPr>
          <a:xfrm>
            <a:off x="6972298" y="25488"/>
            <a:ext cx="5219701" cy="685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1700" dirty="0">
                <a:latin typeface="Lucida Console" panose="020B0609040504020204" pitchFamily="49" charset="0"/>
              </a:rPr>
              <a:t> 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 node;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head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700" dirty="0">
                <a:latin typeface="Lucida Console" panose="020B0609040504020204" pitchFamily="49" charset="0"/>
              </a:rPr>
              <a:t> insert(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(head ==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head-&gt;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head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endParaRPr lang="en-US" sz="1700" dirty="0">
              <a:latin typeface="Lucida Console" panose="020B0609040504020204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struct</a:t>
            </a:r>
            <a:r>
              <a:rPr lang="en-US" sz="1700" dirty="0">
                <a:latin typeface="Lucida Console" panose="020B0609040504020204" pitchFamily="49" charset="0"/>
              </a:rPr>
              <a:t> node*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 = head;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while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!= </a:t>
            </a:r>
            <a:r>
              <a:rPr lang="en-US" sz="17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nullptr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if</a:t>
            </a:r>
            <a:r>
              <a:rPr lang="en-US" sz="1700" dirty="0">
                <a:latin typeface="Lucida Console" panose="020B0609040504020204" pitchFamily="49" charset="0"/>
              </a:rPr>
              <a:t> (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 &lt;=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-&gt;next-&gt;</a:t>
            </a:r>
            <a:r>
              <a:rPr lang="en-US" sz="1700" dirty="0" err="1">
                <a:latin typeface="Lucida Console" panose="020B0609040504020204" pitchFamily="49" charset="0"/>
              </a:rPr>
              <a:t>val</a:t>
            </a:r>
            <a:r>
              <a:rPr lang="en-US" sz="1700" dirty="0">
                <a:latin typeface="Lucida Console" panose="020B0609040504020204" pitchFamily="49" charset="0"/>
              </a:rPr>
              <a:t>) {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   </a:t>
            </a:r>
            <a:r>
              <a:rPr lang="en-US" sz="17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}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 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   </a:t>
            </a:r>
            <a:r>
              <a:rPr lang="en-US" sz="1700" dirty="0" err="1">
                <a:latin typeface="Lucida Console" panose="020B0609040504020204" pitchFamily="49" charset="0"/>
              </a:rPr>
              <a:t>curr</a:t>
            </a:r>
            <a:r>
              <a:rPr lang="en-US" sz="1700" dirty="0">
                <a:latin typeface="Lucida Console" panose="020B0609040504020204" pitchFamily="49" charset="0"/>
              </a:rPr>
              <a:t>-&gt;next = </a:t>
            </a:r>
            <a:r>
              <a:rPr lang="en-US" sz="1700" dirty="0" err="1">
                <a:latin typeface="Lucida Console" panose="020B0609040504020204" pitchFamily="49" charset="0"/>
              </a:rPr>
              <a:t>new_node</a:t>
            </a:r>
            <a:r>
              <a:rPr lang="en-US" sz="1700" dirty="0">
                <a:latin typeface="Lucida Console" panose="020B0609040504020204" pitchFamily="49" charset="0"/>
              </a:rPr>
              <a:t>;</a:t>
            </a:r>
          </a:p>
          <a:p>
            <a:pPr>
              <a:lnSpc>
                <a:spcPts val="1700"/>
              </a:lnSpc>
            </a:pPr>
            <a:r>
              <a:rPr lang="en-US" sz="17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5CD2A-389A-F61E-B13E-B99C8E0E3F79}"/>
              </a:ext>
            </a:extLst>
          </p:cNvPr>
          <p:cNvSpPr/>
          <p:nvPr/>
        </p:nvSpPr>
        <p:spPr>
          <a:xfrm>
            <a:off x="0" y="849082"/>
            <a:ext cx="6972296" cy="2481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63B12-7559-B882-60B2-A0744017CDF1}"/>
              </a:ext>
            </a:extLst>
          </p:cNvPr>
          <p:cNvSpPr txBox="1"/>
          <p:nvPr/>
        </p:nvSpPr>
        <p:spPr>
          <a:xfrm>
            <a:off x="0" y="830933"/>
            <a:ext cx="65836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Lucida Console" panose="020B0609040504020204" pitchFamily="49" charset="0"/>
              </a:rPr>
              <a:t>sem_t</a:t>
            </a:r>
            <a:r>
              <a:rPr lang="en-US" sz="1900" dirty="0">
                <a:latin typeface="Lucida Console" panose="020B0609040504020204" pitchFamily="49" charset="0"/>
              </a:rPr>
              <a:t> 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9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1900" dirty="0">
                <a:latin typeface="Lucida Console" panose="020B0609040504020204" pitchFamily="49" charset="0"/>
              </a:rPr>
              <a:t> setup(){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    </a:t>
            </a:r>
            <a:r>
              <a:rPr lang="en-US" sz="1900" dirty="0" err="1">
                <a:latin typeface="Lucida Console" panose="020B0609040504020204" pitchFamily="49" charset="0"/>
              </a:rPr>
              <a:t>sem_init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, ..., </a:t>
            </a:r>
            <a:r>
              <a:rPr lang="en-US" sz="1900" dirty="0">
                <a:solidFill>
                  <a:schemeClr val="accent2"/>
                </a:solidFill>
                <a:latin typeface="Lucida Console" panose="020B0609040504020204" pitchFamily="49" charset="0"/>
              </a:rPr>
              <a:t>1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900" dirty="0">
                <a:latin typeface="Lucida Console" panose="020B0609040504020204" pitchFamily="49" charset="0"/>
              </a:rPr>
              <a:t>}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sem_wait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  <a:p>
            <a:endParaRPr lang="en-US" sz="1900" dirty="0">
              <a:latin typeface="Lucida Console" panose="020B0609040504020204" pitchFamily="49" charset="0"/>
            </a:endParaRPr>
          </a:p>
          <a:p>
            <a:r>
              <a:rPr lang="en-US" sz="1900" dirty="0" err="1">
                <a:latin typeface="Lucida Console" panose="020B0609040504020204" pitchFamily="49" charset="0"/>
              </a:rPr>
              <a:t>sem_post</a:t>
            </a:r>
            <a:r>
              <a:rPr lang="en-US" sz="1900" dirty="0">
                <a:latin typeface="Lucida Console" panose="020B0609040504020204" pitchFamily="49" charset="0"/>
              </a:rPr>
              <a:t>(&amp;</a:t>
            </a:r>
            <a:r>
              <a:rPr lang="en-US" sz="1900" dirty="0" err="1">
                <a:latin typeface="Lucida Console" panose="020B0609040504020204" pitchFamily="49" charset="0"/>
              </a:rPr>
              <a:t>sem</a:t>
            </a:r>
            <a:r>
              <a:rPr lang="en-US" sz="1900" dirty="0">
                <a:latin typeface="Lucida Console" panose="020B0609040504020204" pitchFamily="49" charset="0"/>
              </a:rPr>
              <a:t>);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56A4C7-046B-700C-69C8-EC6623CDADA9}"/>
              </a:ext>
            </a:extLst>
          </p:cNvPr>
          <p:cNvGrpSpPr/>
          <p:nvPr/>
        </p:nvGrpSpPr>
        <p:grpSpPr>
          <a:xfrm>
            <a:off x="3869874" y="914676"/>
            <a:ext cx="3192406" cy="1173528"/>
            <a:chOff x="3869874" y="914676"/>
            <a:chExt cx="3192406" cy="1173528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707F47D-00C0-B688-E3EA-4388AFB81E32}"/>
                </a:ext>
              </a:extLst>
            </p:cNvPr>
            <p:cNvSpPr/>
            <p:nvPr/>
          </p:nvSpPr>
          <p:spPr>
            <a:xfrm>
              <a:off x="3869874" y="914676"/>
              <a:ext cx="457200" cy="1173528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AFE8CBDE-04AD-C351-C44F-D9FCC05FD6B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H="1">
              <a:off x="4327073" y="1245140"/>
              <a:ext cx="2735207" cy="256300"/>
            </a:xfrm>
            <a:prstGeom prst="bentConnector5">
              <a:avLst>
                <a:gd name="adj1" fmla="val 32186"/>
                <a:gd name="adj2" fmla="val -686"/>
                <a:gd name="adj3" fmla="val 66715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D4FA91-2E8D-9028-AAFB-C5DDD91B4F1E}"/>
              </a:ext>
            </a:extLst>
          </p:cNvPr>
          <p:cNvGrpSpPr/>
          <p:nvPr/>
        </p:nvGrpSpPr>
        <p:grpSpPr>
          <a:xfrm>
            <a:off x="2245355" y="1575882"/>
            <a:ext cx="5180092" cy="1115437"/>
            <a:chOff x="2245355" y="1575882"/>
            <a:chExt cx="5180092" cy="1115437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FCA01A7-C75C-11DA-868E-BAB067FD0C13}"/>
                </a:ext>
              </a:extLst>
            </p:cNvPr>
            <p:cNvSpPr/>
            <p:nvPr/>
          </p:nvSpPr>
          <p:spPr>
            <a:xfrm>
              <a:off x="2245355" y="2303517"/>
              <a:ext cx="457200" cy="387802"/>
            </a:xfrm>
            <a:prstGeom prst="rightBrace">
              <a:avLst>
                <a:gd name="adj1" fmla="val 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386F14F3-C418-FF91-89BC-C4FC726F1475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H="1">
              <a:off x="2702555" y="1575882"/>
              <a:ext cx="4722892" cy="921537"/>
            </a:xfrm>
            <a:prstGeom prst="bentConnector3">
              <a:avLst>
                <a:gd name="adj1" fmla="val 90797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7815223-4F3A-F813-91AB-FA5365D550D4}"/>
              </a:ext>
            </a:extLst>
          </p:cNvPr>
          <p:cNvSpPr/>
          <p:nvPr/>
        </p:nvSpPr>
        <p:spPr>
          <a:xfrm>
            <a:off x="2245355" y="2868081"/>
            <a:ext cx="457200" cy="387802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A74A975-EF6D-EA3D-4EC3-650A7D8DF81B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H="1">
            <a:off x="2702554" y="2229076"/>
            <a:ext cx="5150909" cy="832906"/>
          </a:xfrm>
          <a:prstGeom prst="bentConnector3">
            <a:avLst>
              <a:gd name="adj1" fmla="val 8803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98ECD6B-BBF6-2E68-B6C7-0CF014D0EEC9}"/>
              </a:ext>
            </a:extLst>
          </p:cNvPr>
          <p:cNvCxnSpPr>
            <a:cxnSpLocks/>
          </p:cNvCxnSpPr>
          <p:nvPr/>
        </p:nvCxnSpPr>
        <p:spPr>
          <a:xfrm>
            <a:off x="7256411" y="3061982"/>
            <a:ext cx="597052" cy="464990"/>
          </a:xfrm>
          <a:prstGeom prst="bentConnector3">
            <a:avLst>
              <a:gd name="adj1" fmla="val -32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A1B0D5-8CBD-1960-BDF9-7ACD598FEB65}"/>
              </a:ext>
            </a:extLst>
          </p:cNvPr>
          <p:cNvCxnSpPr>
            <a:cxnSpLocks/>
          </p:cNvCxnSpPr>
          <p:nvPr/>
        </p:nvCxnSpPr>
        <p:spPr>
          <a:xfrm>
            <a:off x="7256411" y="5477933"/>
            <a:ext cx="9985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76CEC00-4D42-53A8-5B21-682071F7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" y="3285672"/>
            <a:ext cx="6946171" cy="33371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Improper balancing of </a:t>
            </a:r>
            <a:r>
              <a:rPr lang="en-US" sz="2400" dirty="0" err="1">
                <a:latin typeface="Lucida Console" panose="020B0609040504020204" pitchFamily="49" charset="0"/>
              </a:rPr>
              <a:t>sem_wait</a:t>
            </a:r>
            <a:r>
              <a:rPr lang="en-US" sz="2400" dirty="0">
                <a:latin typeface="Lucida Console" panose="020B0609040504020204" pitchFamily="49" charset="0"/>
              </a:rPr>
              <a:t>()</a:t>
            </a:r>
            <a:r>
              <a:rPr lang="en-US" sz="2400" dirty="0"/>
              <a:t>s and </a:t>
            </a:r>
            <a:r>
              <a:rPr lang="en-US" sz="2400" dirty="0" err="1">
                <a:latin typeface="Lucida Console" panose="020B0609040504020204" pitchFamily="49" charset="0"/>
              </a:rPr>
              <a:t>sem_post</a:t>
            </a:r>
            <a:r>
              <a:rPr lang="en-US" sz="2400" dirty="0">
                <a:latin typeface="Lucida Console" panose="020B0609040504020204" pitchFamily="49" charset="0"/>
              </a:rPr>
              <a:t>()</a:t>
            </a:r>
            <a:r>
              <a:rPr lang="en-US" sz="2400" dirty="0"/>
              <a:t>s will lead to problems!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 example, if </a:t>
            </a:r>
            <a:r>
              <a:rPr lang="en-US" sz="2400" dirty="0">
                <a:latin typeface="Lucida Console" panose="020B0609040504020204" pitchFamily="49" charset="0"/>
              </a:rPr>
              <a:t>insert()</a:t>
            </a:r>
            <a:r>
              <a:rPr lang="en-US" sz="2400" dirty="0"/>
              <a:t> contains no </a:t>
            </a:r>
            <a:r>
              <a:rPr lang="en-US" sz="2400" dirty="0" err="1">
                <a:latin typeface="Lucida Console" panose="020B0609040504020204" pitchFamily="49" charset="0"/>
              </a:rPr>
              <a:t>sem_post</a:t>
            </a:r>
            <a:r>
              <a:rPr lang="en-US" sz="2400" dirty="0">
                <a:latin typeface="Lucida Console" panose="020B0609040504020204" pitchFamily="49" charset="0"/>
              </a:rPr>
              <a:t>()</a:t>
            </a:r>
            <a:r>
              <a:rPr lang="en-US" sz="2400" dirty="0"/>
              <a:t>s at all, then only one </a:t>
            </a:r>
            <a:r>
              <a:rPr lang="en-US" sz="2400" dirty="0">
                <a:latin typeface="Lucida Console" panose="020B0609040504020204" pitchFamily="49" charset="0"/>
              </a:rPr>
              <a:t>insert()</a:t>
            </a:r>
            <a:r>
              <a:rPr lang="en-US" sz="2400" dirty="0"/>
              <a:t> will happen and then the program will hang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Suppose that P1 runs on the first core, invoking </a:t>
            </a:r>
            <a:r>
              <a:rPr lang="en-US" sz="1800" dirty="0">
                <a:latin typeface="Lucida Console" panose="020B0609040504020204" pitchFamily="49" charset="0"/>
              </a:rPr>
              <a:t>setup()</a:t>
            </a:r>
            <a:r>
              <a:rPr lang="en-US" sz="1800" dirty="0"/>
              <a:t> (setting the semaphore to 1) and starting to execute </a:t>
            </a:r>
            <a:r>
              <a:rPr lang="en-US" sz="1800" dirty="0">
                <a:latin typeface="Lucida Console" panose="020B0609040504020204" pitchFamily="49" charset="0"/>
              </a:rPr>
              <a:t>insert()</a:t>
            </a:r>
            <a:r>
              <a:rPr lang="en-US" sz="1800" dirty="0"/>
              <a:t> (thereby decrementing the semaphore to 0)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Now, P2 runs on another core and calls </a:t>
            </a:r>
            <a:r>
              <a:rPr lang="en-US" sz="1800" dirty="0">
                <a:latin typeface="Lucida Console" panose="020B0609040504020204" pitchFamily="49" charset="0"/>
              </a:rPr>
              <a:t>insert()</a:t>
            </a:r>
            <a:r>
              <a:rPr lang="en-US" sz="1800" dirty="0"/>
              <a:t>; P2 tries to decrement the semaphore, but must block until the semaphore is incremented to at least 1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P1 exits but never increments the semaphore, blocking P2 forever!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9E519E4-AFE7-7997-1202-322F1F602843}"/>
              </a:ext>
            </a:extLst>
          </p:cNvPr>
          <p:cNvCxnSpPr>
            <a:cxnSpLocks/>
          </p:cNvCxnSpPr>
          <p:nvPr/>
        </p:nvCxnSpPr>
        <p:spPr>
          <a:xfrm>
            <a:off x="7242470" y="3328544"/>
            <a:ext cx="269338" cy="3435893"/>
          </a:xfrm>
          <a:prstGeom prst="bentConnector3">
            <a:avLst>
              <a:gd name="adj1" fmla="val -322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7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29718</TotalTime>
  <Words>3953</Words>
  <Application>Microsoft Office PowerPoint</Application>
  <PresentationFormat>Widescreen</PresentationFormat>
  <Paragraphs>517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Bahnschrift</vt:lpstr>
      <vt:lpstr>Calibri</vt:lpstr>
      <vt:lpstr>Lucida Console</vt:lpstr>
      <vt:lpstr>Segoe UI</vt:lpstr>
      <vt:lpstr>Segoe UI Light</vt:lpstr>
      <vt:lpstr>Office Theme</vt:lpstr>
      <vt:lpstr>Synchronization, Part I</vt:lpstr>
      <vt:lpstr>Multitasking vs. Multiprocessing</vt:lpstr>
      <vt:lpstr>PowerPoint Presentation</vt:lpstr>
      <vt:lpstr>Cross-process Synchronization: Semaphores</vt:lpstr>
      <vt:lpstr>Cross-process Synchronization: Semaphores</vt:lpstr>
      <vt:lpstr>Cross-process Synchronization: Semaphores</vt:lpstr>
      <vt:lpstr>Cross-process Synchronization: Semaphores</vt:lpstr>
      <vt:lpstr>Cross-process Synchronization: Semaphores</vt:lpstr>
      <vt:lpstr>Cross-process Synchronization: Semaphores</vt:lpstr>
      <vt:lpstr>Cross-process Synchronization: Semaphores</vt:lpstr>
      <vt:lpstr>Cross-process Synchronization: Semaphores</vt:lpstr>
      <vt:lpstr>Semaphore: Usage Models</vt:lpstr>
      <vt:lpstr>Synchronization via Locks</vt:lpstr>
      <vt:lpstr>Lecture 19: Race Conditions via the Shell</vt:lpstr>
      <vt:lpstr>Race Conditions in Memory</vt:lpstr>
      <vt:lpstr>The Fundamental Law of Synchronization</vt:lpstr>
      <vt:lpstr>The Fundamental Law of Synchronization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8218</cp:revision>
  <dcterms:created xsi:type="dcterms:W3CDTF">2017-01-17T01:11:39Z</dcterms:created>
  <dcterms:modified xsi:type="dcterms:W3CDTF">2023-11-24T18:05:27Z</dcterms:modified>
</cp:coreProperties>
</file>