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74" r:id="rId4"/>
    <p:sldId id="273" r:id="rId5"/>
    <p:sldId id="275" r:id="rId6"/>
    <p:sldId id="276" r:id="rId7"/>
    <p:sldId id="278" r:id="rId8"/>
    <p:sldId id="279" r:id="rId9"/>
    <p:sldId id="291" r:id="rId10"/>
    <p:sldId id="295" r:id="rId11"/>
    <p:sldId id="293" r:id="rId12"/>
    <p:sldId id="296" r:id="rId13"/>
    <p:sldId id="294" r:id="rId14"/>
    <p:sldId id="292" r:id="rId15"/>
    <p:sldId id="281" r:id="rId16"/>
    <p:sldId id="283" r:id="rId17"/>
    <p:sldId id="284" r:id="rId18"/>
    <p:sldId id="287" r:id="rId19"/>
    <p:sldId id="288" r:id="rId20"/>
    <p:sldId id="289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FF19"/>
    <a:srgbClr val="FF89FF"/>
    <a:srgbClr val="990099"/>
    <a:srgbClr val="B4F2FA"/>
    <a:srgbClr val="FFA3A3"/>
    <a:srgbClr val="A3FFDA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27" autoAdjust="0"/>
  </p:normalViewPr>
  <p:slideViewPr>
    <p:cSldViewPr snapToGrid="0">
      <p:cViewPr varScale="1">
        <p:scale>
          <a:sx n="55" d="100"/>
          <a:sy n="55" d="100"/>
        </p:scale>
        <p:origin x="448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8668C-1383-4E91-907E-8D1B5C92DF52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435F9-9C11-46D4-B977-888AB3BA3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4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2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[The code and static data section of the address space are initialized using information contained by the on-storage executable. This means that a so-called “executable” file doesn’t just contain executable instructions—it also contains the initial values for global variables! [If you want to know more about the exact structure of an executable file on Linux, do some Internet searching about the ELF (“Executable and Linkable File”) format; for example, check out https://wiki.osdev.org/ELF.]]</a:t>
            </a:r>
          </a:p>
          <a:p>
            <a:endParaRPr lang="en-US" dirty="0"/>
          </a:p>
          <a:p>
            <a:r>
              <a:rPr lang="en-US" dirty="0"/>
              <a:t>[In practice, the compiler may choose to store a local variable in stack memory *or* in a CPU register. Placing the variable in a register allows the CPU to access the variable faster than if the variable were in memory. We’ll examine this topic in more detail in Lecture 4.]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7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https://cs61.seas.harvard.edu/site/2023/Datarep/#Segments //See discussion about variable lifetimes: static vs. automatic vs. dynamic]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5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2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Arithmetic operations perform the kind of math that you learned in algebra class: +, -, *, /, and 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Comparison operations test an operand in relationship to another: &lt;, &lt;=, ==, &gt;=, &gt;, and !=.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Bitwise operations manipulate the binary representation of a value: ~ (invert), &amp; (bitwise AND), | (bitwise OR), ^ (bitwise XOR), &lt;&lt; (left shift), &gt;&gt; (right shift).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[To read about the low-level technical details of these operations, see https://en.cppreference.com/w/cpp/language/operator_arithmetic.]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0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[“NAN” stands for “not a number.” As the ever-infallible Wikipedia states at https://en.wikipedia.org/wiki/NaN, a NAN value represents a value for a numeric type where that value is “undefined or unrepresentable, such as the result of zero divided by zero.” Another example of a NAN value is the square root of a negative number; such a value is a complex number, but standard C++ floating point types can only contain real number values.]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[Ref: https://en.cppreference.com/w/cpp/header/cmath //Info on floating-point constants like INFINITY]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3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[If you need a refresher about how the bit-level pattern is interpreted as decimal, see the discussion “Unsigned integer representation” in https://cs61.seas.harvard.edu/site/2023/Datarep/#Unsigned-integers. For a more general discussion of what it means to use a particular base (e.g., 2 as in binary, 10 as in decimal, or 16 as in hex) in a number system, see https://condor.depaul.edu/sjost/lsp121/documents/binary-tutorial.htm.]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9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9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2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C++ uses IEEE standards to define the sizes and bit-level representations of floating point numbers. For example, the two most common types of floating-point numbers in C++ (`float` and `double`) are 4 bytes and 8 bytes long, respectively, and follow IEEE semantics for bit-level representations of exponents etc.</a:t>
            </a:r>
          </a:p>
          <a:p>
            <a:endParaRPr lang="en-US" dirty="0"/>
          </a:p>
          <a:p>
            <a:r>
              <a:rPr lang="en-US" dirty="0"/>
              <a:t>[Ref: https://cs61.seas.harvard.edu/site/2023/Datarep/#gsc.tab=0</a:t>
            </a:r>
          </a:p>
          <a:p>
            <a:r>
              <a:rPr lang="en-US" dirty="0"/>
              <a:t>        https://en.cppreference.com/w/cpp/language/types]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95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See the discussion of “Objects” in https://cs61.seas.harvard.edu/site/2023/Datarep/#Objects.]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2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[We’ll discuss exactly how logical memory is mapped to physical RAM in a few lectures! For now, suffice it to say that the mapping is not 1-1. A process’s logical view of memory (called virtual memory) typically contains many more bytes than physical RAM; furthermore, physical RAM is typically shared by many processes. So, the mapping between a location in a process’s virtual memory and the “real” location in physical RAM couldn’t possibly be a straightforward 1-1 mapping like “virtual location 12 maps to physical location 12.”]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3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9F00-9A94-4E7D-8847-A3B3FD7E9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50A0B-A799-493C-AAAB-492E011A0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F7F6C-3239-46BD-BCF5-928C7A7D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A60D-F912-4F19-A572-C08725D240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FEC72-F9A3-422B-80CB-37F7ABE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F3F07-61BE-4CE8-95CE-1B62738F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F467-6D46-439F-8B1E-926511D9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F2C52-EAD0-4EB3-BB7F-E3917336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E5816-0B32-4AC2-BB1A-FDFA2457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9BF8A-18ED-4910-ACA8-C2744B05D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A60D-F912-4F19-A572-C08725D240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939D1-CB22-4FC8-9A18-0942FBE0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9AAFF-035C-42ED-871A-61D1D957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F467-6D46-439F-8B1E-926511D9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0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F17A24-37BC-45F6-8B17-B73896E49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FC49B-74D3-41FD-92D0-491F12F9C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E43F4-1C30-41FD-B0C8-93B8BCA9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A60D-F912-4F19-A572-C08725D240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14C4B-4A8E-46BF-808B-CEAD6123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2B419-2F09-4B41-B9A2-2F63D4E9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F467-6D46-439F-8B1E-926511D9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0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209C-1E3C-4367-8897-A89252B0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C6BFC-B8BA-4190-A13B-AEA6C280D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87F20-350B-454E-9B27-579B807B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A60D-F912-4F19-A572-C08725D240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6E5A5-F097-4626-B17C-7DEBA9BC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C5331-EAD3-4986-822C-4BDFF6BA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F467-6D46-439F-8B1E-926511D9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3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85EA9-6651-4C33-92EE-BD790A241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8ED97-4BA3-4BAF-8305-407779DAD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72D7B-4FA5-4119-937D-9317C9D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A60D-F912-4F19-A572-C08725D240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F4D66-5C2D-449B-8B05-5D1BD1F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293C3-7258-4427-8430-0A013D1A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F467-6D46-439F-8B1E-926511D9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0DAD4-B95D-46E2-B4B5-F23FA74E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7D0B7-B8C7-47DA-9DE5-01ADEC4C7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18885-86C6-425B-ABF5-206CDB9B7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42B59-05AF-4F85-BEFB-389E0100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A60D-F912-4F19-A572-C08725D240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10679-4598-4B78-9562-4340DBFB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EFF92-591D-4D96-BD6B-1ADE5F73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F467-6D46-439F-8B1E-926511D9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2DB4-A0F0-4671-8350-F50888C8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5D001-A874-40CE-B68B-914BA5489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F6643-D1AA-4E4C-A38C-688D81B28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984A9-8D59-44A7-B414-E5AD1016D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48DF3-17DD-44D2-B6FB-9C15FDD06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15A28-6192-4A50-A4B3-BF84B4A9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A60D-F912-4F19-A572-C08725D240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B0EE51-B825-4CD2-944F-0A5A42AE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B1E5A3-C679-433F-B199-5B9121A9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F467-6D46-439F-8B1E-926511D9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5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9D106-3B36-46CB-893E-897624FA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37138-49F0-4FF6-B653-1D310230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A60D-F912-4F19-A572-C08725D240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9F886-0DA4-48F0-A6DB-1193F4FD6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5E717-0C42-41C5-B951-059F030C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F467-6D46-439F-8B1E-926511D9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81A2A-782E-4F3B-8CFE-108B6F00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A60D-F912-4F19-A572-C08725D240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17438-14F1-4D97-9E3D-C25FF31E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7B884-C680-46C7-A5FF-692221CE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F467-6D46-439F-8B1E-926511D9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3628-1B22-4053-950F-8528F3BD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B598E-2071-42F5-A482-37219504A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B30F6-AB3D-4B45-94D6-B4C1A958C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ECF45-94FA-40A9-8CE8-7B193505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A60D-F912-4F19-A572-C08725D240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7C552-A1A5-412E-8D0E-69A44F23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1FA8F-7831-4565-B20D-D513400C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F467-6D46-439F-8B1E-926511D9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5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34A6-FE5D-466F-A170-1C6EEFDA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9D2149-C8DD-4EC7-BD7E-74DC0C9D4D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52A16-8263-4D19-BCDD-E1BF358B6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E6F35-F025-4572-9C34-54DD348A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A60D-F912-4F19-A572-C08725D240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7FC14-1BBC-47DE-93EC-E580896E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C15E-80EA-4077-B703-C977E70D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F467-6D46-439F-8B1E-926511D9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9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1BE482-6608-4257-9F76-F1CE14E2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F66ED-2580-40DB-B0D8-03B2F92B9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09FB-2C7A-456C-83FB-523C84B85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9A60D-F912-4F19-A572-C08725D2401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56BB5-E51A-45A8-8B83-044CD4071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D0B08-33FF-4065-86F0-22C1CA723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F467-6D46-439F-8B1E-926511D9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2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890407-7F8D-412F-97C8-95D453954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13054"/>
            <a:ext cx="5334000" cy="1877992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ts val="6500"/>
              </a:lnSpc>
            </a:pPr>
            <a:r>
              <a:rPr lang="en-US" sz="6600" dirty="0">
                <a:solidFill>
                  <a:schemeClr val="bg1"/>
                </a:solidFill>
                <a:latin typeface="Bahnschrift" panose="020B0502040204020203" pitchFamily="34" charset="0"/>
              </a:rPr>
              <a:t>Types and Memory, Part 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206FA-653E-8DDD-C8A6-F65426387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0A541D8-D8C0-7FB8-CE96-0EA6AB041DA3}"/>
              </a:ext>
            </a:extLst>
          </p:cNvPr>
          <p:cNvSpPr txBox="1">
            <a:spLocks/>
          </p:cNvSpPr>
          <p:nvPr/>
        </p:nvSpPr>
        <p:spPr>
          <a:xfrm>
            <a:off x="0" y="3481086"/>
            <a:ext cx="5334000" cy="13648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>
                <a:solidFill>
                  <a:schemeClr val="bg1"/>
                </a:solidFill>
                <a:latin typeface="Bahnschrift" panose="020B0502040204020203" pitchFamily="34" charset="0"/>
              </a:rPr>
              <a:t>CS 61</a:t>
            </a:r>
            <a: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</a:rPr>
              <a:t>: Lecture 2</a:t>
            </a:r>
            <a:b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Bahnschrift" panose="020B0502040204020203" pitchFamily="34" charset="0"/>
              </a:rPr>
              <a:t>9/11/2023</a:t>
            </a:r>
            <a:endParaRPr lang="en-US" sz="6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1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3CBA32-4356-372E-1EC0-1E613F7A1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380" y="4625195"/>
            <a:ext cx="3038841" cy="18093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C7B2F-A8BC-2B0F-0C21-EC64C0A31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861"/>
            <a:ext cx="10515600" cy="4723348"/>
          </a:xfrm>
        </p:spPr>
        <p:txBody>
          <a:bodyPr>
            <a:normAutofit/>
          </a:bodyPr>
          <a:lstStyle/>
          <a:p>
            <a:r>
              <a:rPr lang="en-US" sz="3200" dirty="0"/>
              <a:t>CPU instructions manipulate </a:t>
            </a:r>
            <a:r>
              <a:rPr lang="en-US" sz="3200" b="1" i="1" dirty="0"/>
              <a:t>bits</a:t>
            </a:r>
            <a:r>
              <a:rPr lang="en-US" sz="3200" dirty="0"/>
              <a:t> (zeroes and ones) that are stored in registers and memory</a:t>
            </a:r>
          </a:p>
          <a:p>
            <a:pPr lvl="1"/>
            <a:r>
              <a:rPr lang="en-US" sz="2800" dirty="0"/>
              <a:t>8 bits is called a </a:t>
            </a:r>
            <a:r>
              <a:rPr lang="en-US" sz="2800" b="1" i="1" dirty="0"/>
              <a:t>byte</a:t>
            </a:r>
          </a:p>
          <a:p>
            <a:pPr lvl="1"/>
            <a:r>
              <a:rPr lang="en-US" sz="2800" dirty="0"/>
              <a:t>An “x-bit” CPU has registers that are x bits in size, e.g., a 64-bit Intel CPU has registers that are 64 bits (i.e., 8 bytes) large</a:t>
            </a:r>
          </a:p>
          <a:p>
            <a:r>
              <a:rPr lang="en-US" sz="3200" dirty="0"/>
              <a:t>A bit pattern can be represented in various ways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39F42-C8D9-80D9-143E-EA4C770E7B66}"/>
              </a:ext>
            </a:extLst>
          </p:cNvPr>
          <p:cNvSpPr txBox="1"/>
          <p:nvPr/>
        </p:nvSpPr>
        <p:spPr>
          <a:xfrm>
            <a:off x="1924292" y="4354836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Raw bits: </a:t>
            </a:r>
            <a:r>
              <a:rPr lang="en-US" sz="2400" dirty="0">
                <a:latin typeface="Lucida Console" panose="020B0609040504020204" pitchFamily="49" charset="0"/>
              </a:rPr>
              <a:t>01100111’11000011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D7FEC-46F2-5CE8-6DE6-7F66DFC0D7BA}"/>
              </a:ext>
            </a:extLst>
          </p:cNvPr>
          <p:cNvSpPr txBox="1"/>
          <p:nvPr/>
        </p:nvSpPr>
        <p:spPr>
          <a:xfrm>
            <a:off x="1924292" y="3888044"/>
            <a:ext cx="684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Consider this 16-bit (i.e., 2 byte) pattern . .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B1137-739A-7B43-31E7-6759B32D5634}"/>
              </a:ext>
            </a:extLst>
          </p:cNvPr>
          <p:cNvSpPr txBox="1"/>
          <p:nvPr/>
        </p:nvSpPr>
        <p:spPr>
          <a:xfrm>
            <a:off x="1047510" y="4816501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Hex: </a:t>
            </a:r>
            <a:r>
              <a:rPr lang="en-US" sz="2400" dirty="0">
                <a:latin typeface="Lucida Console" panose="020B0609040504020204" pitchFamily="49" charset="0"/>
                <a:cs typeface="Segoe UI" panose="020B0502040204020203" pitchFamily="34" charset="0"/>
              </a:rPr>
              <a:t>67C3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D54FF-4892-E85D-2A61-A643FC3B1245}"/>
              </a:ext>
            </a:extLst>
          </p:cNvPr>
          <p:cNvSpPr txBox="1"/>
          <p:nvPr/>
        </p:nvSpPr>
        <p:spPr>
          <a:xfrm>
            <a:off x="879679" y="5277646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Decimal: </a:t>
            </a:r>
            <a:r>
              <a:rPr lang="en-US" sz="2400" dirty="0">
                <a:latin typeface="Lucida Console" panose="020B0609040504020204" pitchFamily="49" charset="0"/>
                <a:cs typeface="Segoe UI" panose="020B0502040204020203" pitchFamily="34" charset="0"/>
              </a:rPr>
              <a:t>26563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6EB768AD-E171-7E05-3A75-C19E32DA0692}"/>
              </a:ext>
            </a:extLst>
          </p:cNvPr>
          <p:cNvSpPr/>
          <p:nvPr/>
        </p:nvSpPr>
        <p:spPr>
          <a:xfrm rot="5400000">
            <a:off x="4613082" y="4390604"/>
            <a:ext cx="50361" cy="68911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9D08E0F4-472A-F00C-6B7A-DEB7698D21F5}"/>
              </a:ext>
            </a:extLst>
          </p:cNvPr>
          <p:cNvSpPr/>
          <p:nvPr/>
        </p:nvSpPr>
        <p:spPr>
          <a:xfrm rot="5400000">
            <a:off x="5385683" y="4390604"/>
            <a:ext cx="50361" cy="68911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025E900C-87FF-8F07-FE30-D29814C11EC3}"/>
              </a:ext>
            </a:extLst>
          </p:cNvPr>
          <p:cNvSpPr/>
          <p:nvPr/>
        </p:nvSpPr>
        <p:spPr>
          <a:xfrm rot="5400000">
            <a:off x="6263126" y="4388172"/>
            <a:ext cx="50361" cy="68911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6F2D12-F561-B982-41D4-8E3A0B2AFEC0}"/>
              </a:ext>
            </a:extLst>
          </p:cNvPr>
          <p:cNvCxnSpPr>
            <a:cxnSpLocks/>
          </p:cNvCxnSpPr>
          <p:nvPr/>
        </p:nvCxnSpPr>
        <p:spPr>
          <a:xfrm>
            <a:off x="4391013" y="4757909"/>
            <a:ext cx="0" cy="1637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C3BCD57-A7B6-2700-6AAC-51BD8F49249B}"/>
              </a:ext>
            </a:extLst>
          </p:cNvPr>
          <p:cNvCxnSpPr>
            <a:cxnSpLocks/>
          </p:cNvCxnSpPr>
          <p:nvPr/>
        </p:nvCxnSpPr>
        <p:spPr>
          <a:xfrm>
            <a:off x="4568024" y="4793785"/>
            <a:ext cx="0" cy="1260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5DAD48-F8EA-34DC-53BC-AD5CC5AC9BF7}"/>
              </a:ext>
            </a:extLst>
          </p:cNvPr>
          <p:cNvCxnSpPr>
            <a:cxnSpLocks/>
          </p:cNvCxnSpPr>
          <p:nvPr/>
        </p:nvCxnSpPr>
        <p:spPr>
          <a:xfrm>
            <a:off x="4558559" y="4793785"/>
            <a:ext cx="84283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EA113B-C0DE-C312-A878-B1339AD3D3EE}"/>
              </a:ext>
            </a:extLst>
          </p:cNvPr>
          <p:cNvCxnSpPr>
            <a:cxnSpLocks/>
          </p:cNvCxnSpPr>
          <p:nvPr/>
        </p:nvCxnSpPr>
        <p:spPr>
          <a:xfrm>
            <a:off x="5401398" y="4750106"/>
            <a:ext cx="0" cy="51483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73A874D-7153-1B84-A407-48123C7150E8}"/>
              </a:ext>
            </a:extLst>
          </p:cNvPr>
          <p:cNvCxnSpPr>
            <a:cxnSpLocks/>
          </p:cNvCxnSpPr>
          <p:nvPr/>
        </p:nvCxnSpPr>
        <p:spPr>
          <a:xfrm>
            <a:off x="4763967" y="4816501"/>
            <a:ext cx="0" cy="1033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E6971E1-D405-44F8-9827-4B3461E9E5CB}"/>
              </a:ext>
            </a:extLst>
          </p:cNvPr>
          <p:cNvCxnSpPr>
            <a:cxnSpLocks/>
          </p:cNvCxnSpPr>
          <p:nvPr/>
        </p:nvCxnSpPr>
        <p:spPr>
          <a:xfrm>
            <a:off x="4754501" y="4818394"/>
            <a:ext cx="1533805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170BE76-FBAC-5447-51C7-F676F9DF8EC7}"/>
              </a:ext>
            </a:extLst>
          </p:cNvPr>
          <p:cNvCxnSpPr>
            <a:cxnSpLocks/>
          </p:cNvCxnSpPr>
          <p:nvPr/>
        </p:nvCxnSpPr>
        <p:spPr>
          <a:xfrm>
            <a:off x="6279684" y="4751430"/>
            <a:ext cx="0" cy="56869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3584AAA-A8D2-8E5B-B08E-EDCBDD0BA6EA}"/>
              </a:ext>
            </a:extLst>
          </p:cNvPr>
          <p:cNvGrpSpPr/>
          <p:nvPr/>
        </p:nvGrpSpPr>
        <p:grpSpPr>
          <a:xfrm>
            <a:off x="4971327" y="4707548"/>
            <a:ext cx="2434137" cy="215789"/>
            <a:chOff x="4971327" y="3885756"/>
            <a:chExt cx="2434137" cy="215789"/>
          </a:xfrm>
        </p:grpSpPr>
        <p:sp>
          <p:nvSpPr>
            <p:cNvPr id="13" name="Right Bracket 12">
              <a:extLst>
                <a:ext uri="{FF2B5EF4-FFF2-40B4-BE49-F238E27FC236}">
                  <a16:creationId xmlns:a16="http://schemas.microsoft.com/office/drawing/2014/main" id="{EA0CC821-B07F-9328-0593-6362A8AAC921}"/>
                </a:ext>
              </a:extLst>
            </p:cNvPr>
            <p:cNvSpPr/>
            <p:nvPr/>
          </p:nvSpPr>
          <p:spPr>
            <a:xfrm rot="5400000">
              <a:off x="7035727" y="3566380"/>
              <a:ext cx="50361" cy="689113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381CDF6-7AFE-508E-7D29-A93DE9B42A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1327" y="4024365"/>
              <a:ext cx="58689" cy="771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33F091E-34C9-266C-7793-DA6B30F0D8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4278" y="4024365"/>
              <a:ext cx="2052383" cy="22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EBA97CC-7579-0D70-1998-FA5C59335966}"/>
                </a:ext>
              </a:extLst>
            </p:cNvPr>
            <p:cNvCxnSpPr>
              <a:cxnSpLocks/>
            </p:cNvCxnSpPr>
            <p:nvPr/>
          </p:nvCxnSpPr>
          <p:spPr>
            <a:xfrm>
              <a:off x="7066586" y="3937840"/>
              <a:ext cx="0" cy="865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41EFE01F-F410-01FB-F41B-F37B8B49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9113"/>
          </a:xfrm>
        </p:spPr>
        <p:txBody>
          <a:bodyPr/>
          <a:lstStyle/>
          <a:p>
            <a:r>
              <a:rPr lang="en-US" dirty="0"/>
              <a:t>Values in C++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CD8E8C6-592B-E312-49FA-BF01FC222D42}"/>
              </a:ext>
            </a:extLst>
          </p:cNvPr>
          <p:cNvSpPr/>
          <p:nvPr/>
        </p:nvSpPr>
        <p:spPr>
          <a:xfrm>
            <a:off x="5755420" y="4349709"/>
            <a:ext cx="185386" cy="451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17626C-DAAB-F957-B835-930BAE11D2AF}"/>
              </a:ext>
            </a:extLst>
          </p:cNvPr>
          <p:cNvCxnSpPr>
            <a:cxnSpLocks/>
          </p:cNvCxnSpPr>
          <p:nvPr/>
        </p:nvCxnSpPr>
        <p:spPr>
          <a:xfrm flipH="1" flipV="1">
            <a:off x="5862722" y="4812232"/>
            <a:ext cx="861907" cy="7850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22762E9-2520-F9A0-16D8-F6F606971BCC}"/>
              </a:ext>
            </a:extLst>
          </p:cNvPr>
          <p:cNvSpPr txBox="1"/>
          <p:nvPr/>
        </p:nvSpPr>
        <p:spPr>
          <a:xfrm>
            <a:off x="4181847" y="6269469"/>
            <a:ext cx="8135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apostrophe does not exist in the actual binary representation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not waste time trying to find it</a:t>
            </a:r>
          </a:p>
        </p:txBody>
      </p:sp>
    </p:spTree>
    <p:extLst>
      <p:ext uri="{BB962C8B-B14F-4D97-AF65-F5344CB8AC3E}">
        <p14:creationId xmlns:p14="http://schemas.microsoft.com/office/powerpoint/2010/main" val="39398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8FEDE-AA82-BAE4-6C3E-B3C917113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6782"/>
            <a:ext cx="11095359" cy="6061218"/>
          </a:xfrm>
        </p:spPr>
        <p:txBody>
          <a:bodyPr>
            <a:normAutofit/>
          </a:bodyPr>
          <a:lstStyle/>
          <a:p>
            <a:r>
              <a:rPr lang="en-US" sz="3600" dirty="0"/>
              <a:t>Recall that:</a:t>
            </a:r>
          </a:p>
          <a:p>
            <a:pPr lvl="1"/>
            <a:r>
              <a:rPr lang="en-US" sz="2800" dirty="0"/>
              <a:t>C++ programs execute on an abstract machine which defines stuff like:</a:t>
            </a:r>
          </a:p>
          <a:p>
            <a:pPr lvl="2"/>
            <a:r>
              <a:rPr lang="en-US" sz="2800" dirty="0"/>
              <a:t>A memory model</a:t>
            </a:r>
          </a:p>
          <a:p>
            <a:pPr lvl="2"/>
            <a:r>
              <a:rPr lang="en-US" sz="2800" dirty="0"/>
              <a:t>Valid data types</a:t>
            </a:r>
          </a:p>
          <a:p>
            <a:pPr lvl="2"/>
            <a:r>
              <a:rPr lang="en-US" sz="2800" dirty="0"/>
              <a:t>Control flow operations (e.g., </a:t>
            </a:r>
            <a:r>
              <a:rPr lang="en-US" sz="2800" dirty="0">
                <a:latin typeface="Lucida Console" panose="020B0609040504020204" pitchFamily="49" charset="0"/>
              </a:rPr>
              <a:t>if-else</a:t>
            </a:r>
            <a:r>
              <a:rPr lang="en-US" sz="2800" dirty="0"/>
              <a:t>)</a:t>
            </a:r>
          </a:p>
          <a:p>
            <a:pPr lvl="1"/>
            <a:r>
              <a:rPr lang="en-US" sz="3200" dirty="0"/>
              <a:t>The compiler translates a program’s manipulation of the abstract machine to actual CPU instructions that can execute on real hardware</a:t>
            </a:r>
          </a:p>
          <a:p>
            <a:r>
              <a:rPr lang="en-US" sz="3600" dirty="0"/>
              <a:t>The C++ standard defines minimum sizes for integer data types, but allows a compiler to represent them using more bits (as appropriate for a particular CPU)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1736D2-6390-642B-8939-97FFCBDB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9113"/>
          </a:xfrm>
        </p:spPr>
        <p:txBody>
          <a:bodyPr/>
          <a:lstStyle/>
          <a:p>
            <a:r>
              <a:rPr lang="en-US" dirty="0"/>
              <a:t>Values in C++</a:t>
            </a:r>
          </a:p>
        </p:txBody>
      </p:sp>
    </p:spTree>
    <p:extLst>
      <p:ext uri="{BB962C8B-B14F-4D97-AF65-F5344CB8AC3E}">
        <p14:creationId xmlns:p14="http://schemas.microsoft.com/office/powerpoint/2010/main" val="36236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1736D2-6390-642B-8939-97FFCBDB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9113"/>
          </a:xfrm>
        </p:spPr>
        <p:txBody>
          <a:bodyPr/>
          <a:lstStyle/>
          <a:p>
            <a:r>
              <a:rPr lang="en-US" dirty="0"/>
              <a:t>Values in C++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7C9523-8885-F39C-FD03-F0CEFC05C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245896"/>
            <a:ext cx="10191750" cy="37570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EDD79C-0A33-64C2-AF26-3501F0570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4" y="4193036"/>
            <a:ext cx="10191751" cy="22773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33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3B91-5431-3B16-EEBA-CCBFD95E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955"/>
            <a:ext cx="10515600" cy="989113"/>
          </a:xfrm>
        </p:spPr>
        <p:txBody>
          <a:bodyPr/>
          <a:lstStyle/>
          <a:p>
            <a:r>
              <a:rPr lang="en-US" dirty="0"/>
              <a:t>Values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C7B2F-A8BC-2B0F-0C21-EC64C0A31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68" y="1412111"/>
            <a:ext cx="5929131" cy="5445889"/>
          </a:xfrm>
        </p:spPr>
        <p:txBody>
          <a:bodyPr>
            <a:normAutofit/>
          </a:bodyPr>
          <a:lstStyle/>
          <a:p>
            <a:r>
              <a:rPr lang="en-US" sz="3200" dirty="0"/>
              <a:t>Different types have different rules for interpreting the bits in a value</a:t>
            </a:r>
          </a:p>
          <a:p>
            <a:r>
              <a:rPr lang="en-US" sz="3200" dirty="0"/>
              <a:t>So, the same set of bits mean different things when interpreted as different types!</a:t>
            </a:r>
          </a:p>
          <a:p>
            <a:r>
              <a:rPr lang="en-US" sz="3200" dirty="0"/>
              <a:t>This means that </a:t>
            </a:r>
            <a:r>
              <a:rPr lang="en-US" sz="3200" b="1" i="1" dirty="0"/>
              <a:t>you cannot tell the type of a value just by looking at its bit values</a:t>
            </a:r>
            <a:r>
              <a:rPr lang="en-US" sz="3200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42DB19-52D7-B6D4-F4F3-74B94430BCB7}"/>
              </a:ext>
            </a:extLst>
          </p:cNvPr>
          <p:cNvSpPr txBox="1"/>
          <p:nvPr/>
        </p:nvSpPr>
        <p:spPr>
          <a:xfrm>
            <a:off x="6230074" y="1412111"/>
            <a:ext cx="5795057" cy="334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50" dirty="0">
                <a:solidFill>
                  <a:srgbClr val="00B050"/>
                </a:solidFill>
                <a:latin typeface="Lucida Console" panose="020B0609040504020204" pitchFamily="49" charset="0"/>
              </a:rPr>
              <a:t>//On x86-64, all of these</a:t>
            </a:r>
          </a:p>
          <a:p>
            <a:r>
              <a:rPr lang="en-US" sz="2350" dirty="0">
                <a:solidFill>
                  <a:srgbClr val="00B050"/>
                </a:solidFill>
                <a:latin typeface="Lucida Console" panose="020B0609040504020204" pitchFamily="49" charset="0"/>
              </a:rPr>
              <a:t>//values have the same size</a:t>
            </a:r>
          </a:p>
          <a:p>
            <a:r>
              <a:rPr lang="en-US" sz="2350" dirty="0">
                <a:solidFill>
                  <a:srgbClr val="00B050"/>
                </a:solidFill>
                <a:latin typeface="Lucida Console" panose="020B0609040504020204" pitchFamily="49" charset="0"/>
              </a:rPr>
              <a:t>//and the same bit-level</a:t>
            </a:r>
          </a:p>
          <a:p>
            <a:r>
              <a:rPr lang="en-US" sz="2350" dirty="0">
                <a:solidFill>
                  <a:srgbClr val="00B050"/>
                </a:solidFill>
                <a:latin typeface="Lucida Console" panose="020B0609040504020204" pitchFamily="49" charset="0"/>
              </a:rPr>
              <a:t>//representation!</a:t>
            </a:r>
          </a:p>
          <a:p>
            <a:r>
              <a:rPr lang="en-US" sz="235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2350" dirty="0">
                <a:latin typeface="Lucida Console" panose="020B0609040504020204" pitchFamily="49" charset="0"/>
              </a:rPr>
              <a:t> a1 = </a:t>
            </a:r>
            <a:r>
              <a:rPr lang="en-US" sz="235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35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2350" dirty="0">
                <a:solidFill>
                  <a:schemeClr val="accent1"/>
                </a:solidFill>
                <a:latin typeface="Lucida Console" panose="020B0609040504020204" pitchFamily="49" charset="0"/>
              </a:rPr>
              <a:t>unsigned char </a:t>
            </a:r>
            <a:r>
              <a:rPr lang="en-US" sz="2350" dirty="0">
                <a:latin typeface="Lucida Console" panose="020B0609040504020204" pitchFamily="49" charset="0"/>
              </a:rPr>
              <a:t>a2[] = {</a:t>
            </a:r>
            <a:r>
              <a:rPr lang="en-US" sz="235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350" dirty="0">
                <a:latin typeface="Lucida Console" panose="020B0609040504020204" pitchFamily="49" charset="0"/>
              </a:rPr>
              <a:t>,</a:t>
            </a:r>
            <a:r>
              <a:rPr lang="en-US" sz="235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2350" dirty="0">
                <a:latin typeface="Lucida Console" panose="020B0609040504020204" pitchFamily="49" charset="0"/>
              </a:rPr>
              <a:t>,</a:t>
            </a:r>
            <a:r>
              <a:rPr lang="en-US" sz="235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2350" dirty="0">
                <a:latin typeface="Lucida Console" panose="020B0609040504020204" pitchFamily="49" charset="0"/>
              </a:rPr>
              <a:t>,</a:t>
            </a:r>
            <a:r>
              <a:rPr lang="en-US" sz="235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2350" dirty="0">
                <a:latin typeface="Lucida Console" panose="020B0609040504020204" pitchFamily="49" charset="0"/>
              </a:rPr>
              <a:t>};</a:t>
            </a:r>
          </a:p>
          <a:p>
            <a:r>
              <a:rPr lang="en-US" sz="2350" dirty="0">
                <a:solidFill>
                  <a:schemeClr val="accent1"/>
                </a:solidFill>
                <a:latin typeface="Lucida Console" panose="020B0609040504020204" pitchFamily="49" charset="0"/>
              </a:rPr>
              <a:t>unsigned short </a:t>
            </a:r>
            <a:r>
              <a:rPr lang="en-US" sz="2350" dirty="0">
                <a:latin typeface="Lucida Console" panose="020B0609040504020204" pitchFamily="49" charset="0"/>
              </a:rPr>
              <a:t>a3[] = {</a:t>
            </a:r>
            <a:r>
              <a:rPr lang="en-US" sz="235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350" dirty="0">
                <a:latin typeface="Lucida Console" panose="020B0609040504020204" pitchFamily="49" charset="0"/>
              </a:rPr>
              <a:t>,</a:t>
            </a:r>
            <a:r>
              <a:rPr lang="en-US" sz="235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2350" dirty="0">
                <a:latin typeface="Lucida Console" panose="020B0609040504020204" pitchFamily="49" charset="0"/>
              </a:rPr>
              <a:t>};</a:t>
            </a:r>
          </a:p>
          <a:p>
            <a:r>
              <a:rPr lang="en-US" sz="2350" dirty="0">
                <a:solidFill>
                  <a:schemeClr val="accent1"/>
                </a:solidFill>
                <a:latin typeface="Lucida Console" panose="020B0609040504020204" pitchFamily="49" charset="0"/>
              </a:rPr>
              <a:t>unsigned</a:t>
            </a:r>
            <a:r>
              <a:rPr lang="en-US" sz="2350" dirty="0">
                <a:latin typeface="Lucida Console" panose="020B0609040504020204" pitchFamily="49" charset="0"/>
              </a:rPr>
              <a:t> a4 = </a:t>
            </a:r>
            <a:r>
              <a:rPr lang="en-US" sz="235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235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2350" dirty="0">
                <a:solidFill>
                  <a:schemeClr val="accent1"/>
                </a:solidFill>
                <a:latin typeface="Lucida Console" panose="020B0609040504020204" pitchFamily="49" charset="0"/>
              </a:rPr>
              <a:t>float</a:t>
            </a:r>
            <a:r>
              <a:rPr lang="en-US" sz="2350" dirty="0">
                <a:latin typeface="Lucida Console" panose="020B0609040504020204" pitchFamily="49" charset="0"/>
              </a:rPr>
              <a:t> a5 = </a:t>
            </a:r>
            <a:r>
              <a:rPr lang="en-US" sz="2350" dirty="0">
                <a:solidFill>
                  <a:schemeClr val="accent2"/>
                </a:solidFill>
                <a:latin typeface="Lucida Console" panose="020B0609040504020204" pitchFamily="49" charset="0"/>
              </a:rPr>
              <a:t>1.4013e-45</a:t>
            </a:r>
            <a:r>
              <a:rPr lang="en-US" sz="2350" dirty="0">
                <a:latin typeface="Lucida Console" panose="020B06090405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10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5F25-BC94-AFD9-2F43-1D8DC4A1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Lucida Console" panose="020B0609040504020204" pitchFamily="49" charset="0"/>
              </a:rPr>
              <a:t>sizeof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  <a:r>
              <a:rPr lang="en-US" dirty="0"/>
              <a:t> operator in C++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0A603-D4B3-17D4-E213-43388ACD8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2416"/>
          </a:xfrm>
        </p:spPr>
        <p:txBody>
          <a:bodyPr>
            <a:normAutofit/>
          </a:bodyPr>
          <a:lstStyle/>
          <a:p>
            <a:r>
              <a:rPr lang="en-US" dirty="0"/>
              <a:t>The C++ operator </a:t>
            </a:r>
            <a:r>
              <a:rPr lang="en-US" dirty="0" err="1">
                <a:latin typeface="Lucida Console" panose="020B0609040504020204" pitchFamily="49" charset="0"/>
              </a:rPr>
              <a:t>sizeof</a:t>
            </a:r>
            <a:r>
              <a:rPr lang="en-US" dirty="0">
                <a:latin typeface="Lucida Console" panose="020B0609040504020204" pitchFamily="49" charset="0"/>
              </a:rPr>
              <a:t>(x)</a:t>
            </a:r>
            <a:r>
              <a:rPr lang="en-US" dirty="0"/>
              <a:t> allows a program to retrieve the size in bytes of the value belonging to </a:t>
            </a:r>
            <a:r>
              <a:rPr lang="en-US" dirty="0">
                <a:latin typeface="Lucida Console" panose="020B0609040504020204" pitchFamily="49" charset="0"/>
              </a:rPr>
              <a:t>x</a:t>
            </a:r>
            <a:r>
              <a:rPr lang="en-US" dirty="0"/>
              <a:t> (as defined by </a:t>
            </a:r>
            <a:r>
              <a:rPr lang="en-US" dirty="0">
                <a:latin typeface="Lucida Console" panose="020B0609040504020204" pitchFamily="49" charset="0"/>
              </a:rPr>
              <a:t>x</a:t>
            </a:r>
            <a:r>
              <a:rPr lang="en-US" dirty="0"/>
              <a:t>’s type)</a:t>
            </a:r>
          </a:p>
          <a:p>
            <a:pPr lvl="1"/>
            <a:r>
              <a:rPr lang="en-US" dirty="0"/>
              <a:t>Ex: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dirty="0">
                <a:latin typeface="Lucida Console" panose="020B0609040504020204" pitchFamily="49" charset="0"/>
              </a:rPr>
              <a:t> x =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42</a:t>
            </a:r>
            <a:r>
              <a:rPr lang="en-US" dirty="0">
                <a:latin typeface="Lucida Console" panose="020B0609040504020204" pitchFamily="49" charset="0"/>
              </a:rPr>
              <a:t>; </a:t>
            </a:r>
            <a:r>
              <a:rPr lang="en-US" dirty="0" err="1">
                <a:latin typeface="Lucida Console" panose="020B0609040504020204" pitchFamily="49" charset="0"/>
              </a:rPr>
              <a:t>printf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“%d\n”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sizeof</a:t>
            </a:r>
            <a:r>
              <a:rPr lang="en-US" dirty="0">
                <a:latin typeface="Lucida Console" panose="020B0609040504020204" pitchFamily="49" charset="0"/>
              </a:rPr>
              <a:t>(x));</a:t>
            </a:r>
          </a:p>
          <a:p>
            <a:pPr lvl="1"/>
            <a:r>
              <a:rPr lang="en-US" dirty="0"/>
              <a:t>Ex: </a:t>
            </a:r>
            <a:r>
              <a:rPr lang="en-US" dirty="0" err="1">
                <a:latin typeface="Lucida Console" panose="020B0609040504020204" pitchFamily="49" charset="0"/>
              </a:rPr>
              <a:t>printf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“%d\n”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sizeof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dirty="0">
                <a:latin typeface="Lucida Console" panose="020B0609040504020204" pitchFamily="49" charset="0"/>
              </a:rPr>
              <a:t>)); </a:t>
            </a: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//i.e., you can also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  //pass a type name to </a:t>
            </a:r>
            <a:r>
              <a:rPr lang="en-US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sizeof</a:t>
            </a: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()</a:t>
            </a:r>
          </a:p>
          <a:p>
            <a:r>
              <a:rPr lang="en-US" dirty="0"/>
              <a:t>For example, on a Linux x86-64 machine:</a:t>
            </a:r>
          </a:p>
          <a:p>
            <a:pPr marL="4572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sizeof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char</a:t>
            </a:r>
            <a:r>
              <a:rPr lang="en-US" dirty="0">
                <a:latin typeface="Lucida Console" panose="020B0609040504020204" pitchFamily="49" charset="0"/>
              </a:rPr>
              <a:t>):</a:t>
            </a:r>
            <a:r>
              <a:rPr lang="en-US" dirty="0"/>
              <a:t> 1		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sizeof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unsigned char</a:t>
            </a:r>
            <a:r>
              <a:rPr lang="en-US" dirty="0">
                <a:latin typeface="Lucida Console" panose="020B0609040504020204" pitchFamily="49" charset="0"/>
              </a:rPr>
              <a:t>):</a:t>
            </a:r>
            <a:r>
              <a:rPr lang="en-US" dirty="0"/>
              <a:t> 1</a:t>
            </a:r>
          </a:p>
          <a:p>
            <a:pPr marL="4572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sizeof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short</a:t>
            </a:r>
            <a:r>
              <a:rPr lang="en-US" dirty="0">
                <a:latin typeface="Lucida Console" panose="020B0609040504020204" pitchFamily="49" charset="0"/>
              </a:rPr>
              <a:t>):</a:t>
            </a:r>
            <a:r>
              <a:rPr lang="en-US" dirty="0"/>
              <a:t> 2		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sizeof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unsighed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 short</a:t>
            </a:r>
            <a:r>
              <a:rPr lang="en-US" dirty="0">
                <a:latin typeface="Lucida Console" panose="020B0609040504020204" pitchFamily="49" charset="0"/>
              </a:rPr>
              <a:t>):</a:t>
            </a:r>
            <a:r>
              <a:rPr lang="en-US" dirty="0"/>
              <a:t> 2</a:t>
            </a:r>
          </a:p>
          <a:p>
            <a:pPr marL="4572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sizeof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dirty="0">
                <a:latin typeface="Lucida Console" panose="020B0609040504020204" pitchFamily="49" charset="0"/>
              </a:rPr>
              <a:t>):</a:t>
            </a:r>
            <a:r>
              <a:rPr lang="en-US" dirty="0"/>
              <a:t> 4		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sizeof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unsigned int</a:t>
            </a:r>
            <a:r>
              <a:rPr lang="en-US" dirty="0">
                <a:latin typeface="Lucida Console" panose="020B0609040504020204" pitchFamily="49" charset="0"/>
              </a:rPr>
              <a:t>):</a:t>
            </a:r>
            <a:r>
              <a:rPr lang="en-US" dirty="0"/>
              <a:t> 4</a:t>
            </a:r>
          </a:p>
          <a:p>
            <a:pPr marL="4572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sizeof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long</a:t>
            </a:r>
            <a:r>
              <a:rPr lang="en-US" dirty="0">
                <a:latin typeface="Lucida Console" panose="020B0609040504020204" pitchFamily="49" charset="0"/>
              </a:rPr>
              <a:t>):</a:t>
            </a:r>
            <a:r>
              <a:rPr lang="en-US" dirty="0"/>
              <a:t> 8		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sizeof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unsigned long</a:t>
            </a:r>
            <a:r>
              <a:rPr lang="en-US" dirty="0">
                <a:latin typeface="Lucida Console" panose="020B0609040504020204" pitchFamily="49" charset="0"/>
              </a:rPr>
              <a:t>):</a:t>
            </a:r>
            <a:r>
              <a:rPr lang="en-US" dirty="0"/>
              <a:t> 8</a:t>
            </a:r>
          </a:p>
          <a:p>
            <a:pPr marL="4572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sizeof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float</a:t>
            </a:r>
            <a:r>
              <a:rPr lang="en-US" dirty="0">
                <a:latin typeface="Lucida Console" panose="020B0609040504020204" pitchFamily="49" charset="0"/>
              </a:rPr>
              <a:t>):</a:t>
            </a:r>
            <a:r>
              <a:rPr lang="en-US" dirty="0"/>
              <a:t> 4</a:t>
            </a:r>
          </a:p>
          <a:p>
            <a:pPr marL="4572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sizeof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double</a:t>
            </a:r>
            <a:r>
              <a:rPr lang="en-US" dirty="0">
                <a:latin typeface="Lucida Console" panose="020B0609040504020204" pitchFamily="49" charset="0"/>
              </a:rPr>
              <a:t>):</a:t>
            </a:r>
            <a:r>
              <a:rPr lang="en-US" dirty="0"/>
              <a:t> 8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6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CC1F-A902-C7D9-EFA3-9A861C5C0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5"/>
            <a:ext cx="10481841" cy="1012262"/>
          </a:xfrm>
        </p:spPr>
        <p:txBody>
          <a:bodyPr/>
          <a:lstStyle/>
          <a:p>
            <a:r>
              <a:rPr lang="en-US" dirty="0"/>
              <a:t>Objects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13FB-51AC-5CE4-9070-A98F8ED59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7" y="891209"/>
            <a:ext cx="6539166" cy="60999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</a:t>
            </a:r>
            <a:r>
              <a:rPr lang="en-US" b="1" i="1" dirty="0"/>
              <a:t>object</a:t>
            </a:r>
            <a:r>
              <a:rPr lang="en-US" dirty="0"/>
              <a:t> is a </a:t>
            </a:r>
            <a:r>
              <a:rPr lang="en-US" b="1" i="1" dirty="0"/>
              <a:t>value</a:t>
            </a:r>
            <a:r>
              <a:rPr lang="en-US" dirty="0"/>
              <a:t> stored in </a:t>
            </a:r>
            <a:r>
              <a:rPr lang="en-US" b="1" i="1" dirty="0"/>
              <a:t>one or more adjacent memory locations</a:t>
            </a:r>
          </a:p>
          <a:p>
            <a:pPr lvl="1"/>
            <a:r>
              <a:rPr lang="en-US" u="sng" dirty="0"/>
              <a:t>Values</a:t>
            </a:r>
            <a:r>
              <a:rPr lang="en-US" dirty="0"/>
              <a:t> like 42 or </a:t>
            </a:r>
            <a:r>
              <a:rPr lang="en-US" dirty="0">
                <a:latin typeface="Lucida Console" panose="020B0609040504020204" pitchFamily="49" charset="0"/>
              </a:rPr>
              <a:t>false</a:t>
            </a:r>
            <a:r>
              <a:rPr lang="en-US" dirty="0"/>
              <a:t> are Platonic: they exist in the spirit world and can never change</a:t>
            </a:r>
          </a:p>
          <a:p>
            <a:pPr lvl="1"/>
            <a:r>
              <a:rPr lang="en-US" dirty="0"/>
              <a:t>However, an </a:t>
            </a:r>
            <a:r>
              <a:rPr lang="en-US" u="sng" dirty="0"/>
              <a:t>object</a:t>
            </a:r>
            <a:r>
              <a:rPr lang="en-US" dirty="0"/>
              <a:t> might contain different values over time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dirty="0">
                <a:latin typeface="Lucida Console" panose="020B0609040504020204" pitchFamily="49" charset="0"/>
              </a:rPr>
              <a:t> x =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dirty="0">
                <a:latin typeface="Lucida Console" panose="020B0609040504020204" pitchFamily="49" charset="0"/>
              </a:rPr>
              <a:t>; </a:t>
            </a: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//x is an object living 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//somewhere in memory;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//the object’s current 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//value is 0.</a:t>
            </a:r>
          </a:p>
          <a:p>
            <a:pPr marL="914400" lvl="2" indent="0">
              <a:buNone/>
            </a:pPr>
            <a:r>
              <a:rPr lang="en-US" dirty="0">
                <a:latin typeface="Lucida Console" panose="020B0609040504020204" pitchFamily="49" charset="0"/>
              </a:rPr>
              <a:t>x = </a:t>
            </a:r>
            <a:r>
              <a:rPr lang="en-US" dirty="0">
                <a:solidFill>
                  <a:schemeClr val="accent2"/>
                </a:solidFill>
                <a:latin typeface="Lucida Console" panose="020B0609040504020204" pitchFamily="49" charset="0"/>
              </a:rPr>
              <a:t>42</a:t>
            </a:r>
            <a:r>
              <a:rPr lang="en-US" dirty="0">
                <a:latin typeface="Lucida Console" panose="020B0609040504020204" pitchFamily="49" charset="0"/>
              </a:rPr>
              <a:t>;    </a:t>
            </a: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//The memory location 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//belonging to object x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//now stores the value 42.</a:t>
            </a:r>
          </a:p>
          <a:p>
            <a:r>
              <a:rPr lang="en-US" dirty="0"/>
              <a:t>A computer uses RAM (“random access memory”) hardware to store objects</a:t>
            </a:r>
          </a:p>
          <a:p>
            <a:pPr lvl="1"/>
            <a:r>
              <a:rPr lang="en-US" dirty="0"/>
              <a:t>A modern laptop or desktop has ~8GB—32GB of RAM</a:t>
            </a:r>
          </a:p>
          <a:p>
            <a:pPr lvl="1"/>
            <a:r>
              <a:rPr lang="en-US" dirty="0"/>
              <a:t>An iPhone 14 has 6GB of RAM</a:t>
            </a:r>
          </a:p>
          <a:p>
            <a:pPr lvl="1"/>
            <a:r>
              <a:rPr lang="en-US" dirty="0"/>
              <a:t>A datacenter server has ~16GB—1TB of RAM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6A2DB-C474-EFC7-90F9-416F41EAB03D}"/>
              </a:ext>
            </a:extLst>
          </p:cNvPr>
          <p:cNvSpPr txBox="1"/>
          <p:nvPr/>
        </p:nvSpPr>
        <p:spPr>
          <a:xfrm rot="5400000">
            <a:off x="7416905" y="2543777"/>
            <a:ext cx="6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. .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48B12-39A6-7A7A-DED2-B0E20F3F818F}"/>
              </a:ext>
            </a:extLst>
          </p:cNvPr>
          <p:cNvSpPr txBox="1"/>
          <p:nvPr/>
        </p:nvSpPr>
        <p:spPr>
          <a:xfrm>
            <a:off x="7797549" y="6124943"/>
            <a:ext cx="1550876" cy="48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Byte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DBD88D-14F7-A546-3FA4-D787711AEF38}"/>
              </a:ext>
            </a:extLst>
          </p:cNvPr>
          <p:cNvSpPr txBox="1"/>
          <p:nvPr/>
        </p:nvSpPr>
        <p:spPr>
          <a:xfrm>
            <a:off x="7978943" y="1670819"/>
            <a:ext cx="1550876" cy="48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Byte N-1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A5A98E-8E96-E700-1C02-B5F3525C27AB}"/>
              </a:ext>
            </a:extLst>
          </p:cNvPr>
          <p:cNvSpPr txBox="1"/>
          <p:nvPr/>
        </p:nvSpPr>
        <p:spPr>
          <a:xfrm>
            <a:off x="7211028" y="1018569"/>
            <a:ext cx="1805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Logical view of memory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F08EF-C59E-45E2-0F59-0A01BC1762FF}"/>
              </a:ext>
            </a:extLst>
          </p:cNvPr>
          <p:cNvSpPr/>
          <p:nvPr/>
        </p:nvSpPr>
        <p:spPr>
          <a:xfrm>
            <a:off x="7155606" y="1727556"/>
            <a:ext cx="1049064" cy="47220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2E1DDB7-E560-C1BD-BA05-904EE4EB1925}"/>
              </a:ext>
            </a:extLst>
          </p:cNvPr>
          <p:cNvGrpSpPr/>
          <p:nvPr/>
        </p:nvGrpSpPr>
        <p:grpSpPr>
          <a:xfrm>
            <a:off x="7199960" y="5725501"/>
            <a:ext cx="960356" cy="677108"/>
            <a:chOff x="7199960" y="5472382"/>
            <a:chExt cx="960356" cy="67710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211C5F1-8D85-07A3-95AB-8B4E06567AE6}"/>
                </a:ext>
              </a:extLst>
            </p:cNvPr>
            <p:cNvGrpSpPr/>
            <p:nvPr/>
          </p:nvGrpSpPr>
          <p:grpSpPr>
            <a:xfrm>
              <a:off x="7199960" y="5810936"/>
              <a:ext cx="960356" cy="338554"/>
              <a:chOff x="7199960" y="5810936"/>
              <a:chExt cx="960356" cy="338554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F2BD32-D228-CD86-F225-ED416286FB57}"/>
                  </a:ext>
                </a:extLst>
              </p:cNvPr>
              <p:cNvSpPr txBox="1"/>
              <p:nvPr/>
            </p:nvSpPr>
            <p:spPr>
              <a:xfrm>
                <a:off x="7199960" y="5980213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7C2481-F022-FECC-853C-AABA6CF364AA}"/>
                  </a:ext>
                </a:extLst>
              </p:cNvPr>
              <p:cNvSpPr txBox="1"/>
              <p:nvPr/>
            </p:nvSpPr>
            <p:spPr>
              <a:xfrm>
                <a:off x="7199960" y="5810936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A3BBF2A-3A73-E356-FE76-189802455702}"/>
                </a:ext>
              </a:extLst>
            </p:cNvPr>
            <p:cNvGrpSpPr/>
            <p:nvPr/>
          </p:nvGrpSpPr>
          <p:grpSpPr>
            <a:xfrm>
              <a:off x="7199960" y="5472382"/>
              <a:ext cx="960356" cy="338554"/>
              <a:chOff x="7199960" y="5810936"/>
              <a:chExt cx="960356" cy="33855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08969C-765F-ECC1-8CF4-77D29D9DB656}"/>
                  </a:ext>
                </a:extLst>
              </p:cNvPr>
              <p:cNvSpPr txBox="1"/>
              <p:nvPr/>
            </p:nvSpPr>
            <p:spPr>
              <a:xfrm>
                <a:off x="7199960" y="5980213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B8AC68-EAEC-CA89-B1EB-EB80BCBE5ADD}"/>
                  </a:ext>
                </a:extLst>
              </p:cNvPr>
              <p:cNvSpPr txBox="1"/>
              <p:nvPr/>
            </p:nvSpPr>
            <p:spPr>
              <a:xfrm>
                <a:off x="7199960" y="5810936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6782C7-291B-35A6-F91A-3CE504E21129}"/>
              </a:ext>
            </a:extLst>
          </p:cNvPr>
          <p:cNvGrpSpPr/>
          <p:nvPr/>
        </p:nvGrpSpPr>
        <p:grpSpPr>
          <a:xfrm>
            <a:off x="7199960" y="5048393"/>
            <a:ext cx="960356" cy="677108"/>
            <a:chOff x="7199960" y="5472382"/>
            <a:chExt cx="960356" cy="67710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80B1F04-61D4-0D46-D014-5F99D83DB31B}"/>
                </a:ext>
              </a:extLst>
            </p:cNvPr>
            <p:cNvGrpSpPr/>
            <p:nvPr/>
          </p:nvGrpSpPr>
          <p:grpSpPr>
            <a:xfrm>
              <a:off x="7199960" y="5810936"/>
              <a:ext cx="960356" cy="338554"/>
              <a:chOff x="7199960" y="5810936"/>
              <a:chExt cx="960356" cy="338554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C5B0A9F-4216-C45A-08A0-90783DD2C0A9}"/>
                  </a:ext>
                </a:extLst>
              </p:cNvPr>
              <p:cNvSpPr txBox="1"/>
              <p:nvPr/>
            </p:nvSpPr>
            <p:spPr>
              <a:xfrm>
                <a:off x="7199960" y="5980213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F7EE51E-7710-044A-9515-C260136A093D}"/>
                  </a:ext>
                </a:extLst>
              </p:cNvPr>
              <p:cNvSpPr txBox="1"/>
              <p:nvPr/>
            </p:nvSpPr>
            <p:spPr>
              <a:xfrm>
                <a:off x="7199960" y="5810936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CD5910A-C5DC-3708-9C3F-A3B220DC1876}"/>
                </a:ext>
              </a:extLst>
            </p:cNvPr>
            <p:cNvGrpSpPr/>
            <p:nvPr/>
          </p:nvGrpSpPr>
          <p:grpSpPr>
            <a:xfrm>
              <a:off x="7199960" y="5472382"/>
              <a:ext cx="960356" cy="338554"/>
              <a:chOff x="7199960" y="5810936"/>
              <a:chExt cx="960356" cy="33855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E97944-47E2-9225-F3F7-BA0C5EF489AE}"/>
                  </a:ext>
                </a:extLst>
              </p:cNvPr>
              <p:cNvSpPr txBox="1"/>
              <p:nvPr/>
            </p:nvSpPr>
            <p:spPr>
              <a:xfrm>
                <a:off x="7199960" y="5980213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6BC750-8C3E-B6F4-C81A-BA525ED0CE99}"/>
                  </a:ext>
                </a:extLst>
              </p:cNvPr>
              <p:cNvSpPr txBox="1"/>
              <p:nvPr/>
            </p:nvSpPr>
            <p:spPr>
              <a:xfrm>
                <a:off x="7199960" y="5810936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A4B775A-F7B9-3F4A-A0B8-81A1BCCA3FFE}"/>
              </a:ext>
            </a:extLst>
          </p:cNvPr>
          <p:cNvSpPr txBox="1"/>
          <p:nvPr/>
        </p:nvSpPr>
        <p:spPr>
          <a:xfrm>
            <a:off x="7199960" y="4879116"/>
            <a:ext cx="960356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03D05-26F8-D2ED-AA30-035101E08463}"/>
              </a:ext>
            </a:extLst>
          </p:cNvPr>
          <p:cNvSpPr txBox="1"/>
          <p:nvPr/>
        </p:nvSpPr>
        <p:spPr>
          <a:xfrm>
            <a:off x="7199960" y="4709839"/>
            <a:ext cx="960356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C29A7D-2E58-A7DE-CC73-C887F5F69BA8}"/>
              </a:ext>
            </a:extLst>
          </p:cNvPr>
          <p:cNvSpPr txBox="1"/>
          <p:nvPr/>
        </p:nvSpPr>
        <p:spPr>
          <a:xfrm>
            <a:off x="7199960" y="4540562"/>
            <a:ext cx="960356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B03BF0-067E-9238-0EA4-6859CE54836E}"/>
              </a:ext>
            </a:extLst>
          </p:cNvPr>
          <p:cNvSpPr txBox="1"/>
          <p:nvPr/>
        </p:nvSpPr>
        <p:spPr>
          <a:xfrm>
            <a:off x="7199960" y="4371285"/>
            <a:ext cx="960356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83AE19-82C0-455A-41F1-682FB96D88DF}"/>
              </a:ext>
            </a:extLst>
          </p:cNvPr>
          <p:cNvSpPr txBox="1"/>
          <p:nvPr/>
        </p:nvSpPr>
        <p:spPr>
          <a:xfrm>
            <a:off x="7199960" y="4202008"/>
            <a:ext cx="960356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97349A-0B1F-7BB9-54CC-7C8B8852DC34}"/>
              </a:ext>
            </a:extLst>
          </p:cNvPr>
          <p:cNvSpPr txBox="1"/>
          <p:nvPr/>
        </p:nvSpPr>
        <p:spPr>
          <a:xfrm>
            <a:off x="7199960" y="4032731"/>
            <a:ext cx="960356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349956-EFCA-23C2-F2B5-FC7E37FB80B2}"/>
              </a:ext>
            </a:extLst>
          </p:cNvPr>
          <p:cNvSpPr txBox="1"/>
          <p:nvPr/>
        </p:nvSpPr>
        <p:spPr>
          <a:xfrm>
            <a:off x="7199960" y="3863454"/>
            <a:ext cx="960356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D7F7F3-2CF1-FF86-BF66-381BB4971D09}"/>
              </a:ext>
            </a:extLst>
          </p:cNvPr>
          <p:cNvSpPr txBox="1"/>
          <p:nvPr/>
        </p:nvSpPr>
        <p:spPr>
          <a:xfrm>
            <a:off x="7199960" y="3694177"/>
            <a:ext cx="960356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5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991CB30-1DEA-56F8-26A2-CF559C8093A8}"/>
              </a:ext>
            </a:extLst>
          </p:cNvPr>
          <p:cNvGrpSpPr/>
          <p:nvPr/>
        </p:nvGrpSpPr>
        <p:grpSpPr>
          <a:xfrm>
            <a:off x="7199960" y="1771948"/>
            <a:ext cx="960356" cy="677108"/>
            <a:chOff x="7199960" y="5472382"/>
            <a:chExt cx="960356" cy="67710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087A343-1DD2-5882-4D4A-4DE2AEE32B41}"/>
                </a:ext>
              </a:extLst>
            </p:cNvPr>
            <p:cNvGrpSpPr/>
            <p:nvPr/>
          </p:nvGrpSpPr>
          <p:grpSpPr>
            <a:xfrm>
              <a:off x="7199960" y="5810936"/>
              <a:ext cx="960356" cy="338554"/>
              <a:chOff x="7199960" y="5810936"/>
              <a:chExt cx="960356" cy="338554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AC6572-DE0A-58C8-AE3F-DB8FB3CA6184}"/>
                  </a:ext>
                </a:extLst>
              </p:cNvPr>
              <p:cNvSpPr txBox="1"/>
              <p:nvPr/>
            </p:nvSpPr>
            <p:spPr>
              <a:xfrm>
                <a:off x="7199960" y="5980213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10F834F-131C-C240-9D96-17686B201995}"/>
                  </a:ext>
                </a:extLst>
              </p:cNvPr>
              <p:cNvSpPr txBox="1"/>
              <p:nvPr/>
            </p:nvSpPr>
            <p:spPr>
              <a:xfrm>
                <a:off x="7199960" y="5810936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93BDC80-0AA2-C5F6-9F3D-E9FA7ACC3AE2}"/>
                </a:ext>
              </a:extLst>
            </p:cNvPr>
            <p:cNvGrpSpPr/>
            <p:nvPr/>
          </p:nvGrpSpPr>
          <p:grpSpPr>
            <a:xfrm>
              <a:off x="7199960" y="5472382"/>
              <a:ext cx="960356" cy="338554"/>
              <a:chOff x="7199960" y="5810936"/>
              <a:chExt cx="960356" cy="338554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D8F53F4-D6F0-521C-2CB9-50A548693113}"/>
                  </a:ext>
                </a:extLst>
              </p:cNvPr>
              <p:cNvSpPr txBox="1"/>
              <p:nvPr/>
            </p:nvSpPr>
            <p:spPr>
              <a:xfrm>
                <a:off x="7199960" y="5980213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59B2692-BA56-A375-A81A-DA96D3F194CC}"/>
                  </a:ext>
                </a:extLst>
              </p:cNvPr>
              <p:cNvSpPr txBox="1"/>
              <p:nvPr/>
            </p:nvSpPr>
            <p:spPr>
              <a:xfrm>
                <a:off x="7199960" y="5810936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DFF47B6-B38B-2DCE-DDEF-BE4A33090672}"/>
              </a:ext>
            </a:extLst>
          </p:cNvPr>
          <p:cNvGrpSpPr/>
          <p:nvPr/>
        </p:nvGrpSpPr>
        <p:grpSpPr>
          <a:xfrm>
            <a:off x="7199960" y="3016504"/>
            <a:ext cx="960356" cy="677108"/>
            <a:chOff x="7199960" y="5472382"/>
            <a:chExt cx="960356" cy="67710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96AC338-D415-97F5-64C3-89FDB20EF922}"/>
                </a:ext>
              </a:extLst>
            </p:cNvPr>
            <p:cNvGrpSpPr/>
            <p:nvPr/>
          </p:nvGrpSpPr>
          <p:grpSpPr>
            <a:xfrm>
              <a:off x="7199960" y="5810936"/>
              <a:ext cx="960356" cy="338554"/>
              <a:chOff x="7199960" y="5810936"/>
              <a:chExt cx="960356" cy="33855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5FC3655-7EB7-F9A5-9391-8DF444BF59CC}"/>
                  </a:ext>
                </a:extLst>
              </p:cNvPr>
              <p:cNvSpPr txBox="1"/>
              <p:nvPr/>
            </p:nvSpPr>
            <p:spPr>
              <a:xfrm>
                <a:off x="7199960" y="5980213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4F70829-D195-6B18-7513-CE6D4C1BDC42}"/>
                  </a:ext>
                </a:extLst>
              </p:cNvPr>
              <p:cNvSpPr txBox="1"/>
              <p:nvPr/>
            </p:nvSpPr>
            <p:spPr>
              <a:xfrm>
                <a:off x="7199960" y="5810936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E8AFF19-596B-EFCF-68E6-D65CAABA28B1}"/>
                </a:ext>
              </a:extLst>
            </p:cNvPr>
            <p:cNvGrpSpPr/>
            <p:nvPr/>
          </p:nvGrpSpPr>
          <p:grpSpPr>
            <a:xfrm>
              <a:off x="7199960" y="5472382"/>
              <a:ext cx="960356" cy="338554"/>
              <a:chOff x="7199960" y="5810936"/>
              <a:chExt cx="960356" cy="338554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6B64BFE-C7D3-93B2-AB67-0B3883D5D3D6}"/>
                  </a:ext>
                </a:extLst>
              </p:cNvPr>
              <p:cNvSpPr txBox="1"/>
              <p:nvPr/>
            </p:nvSpPr>
            <p:spPr>
              <a:xfrm>
                <a:off x="7199960" y="5980213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24BCB0E-5386-B82D-6736-AC35BBE99EEA}"/>
                  </a:ext>
                </a:extLst>
              </p:cNvPr>
              <p:cNvSpPr txBox="1"/>
              <p:nvPr/>
            </p:nvSpPr>
            <p:spPr>
              <a:xfrm>
                <a:off x="7199960" y="5810936"/>
                <a:ext cx="960356" cy="1692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500" dirty="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C07C45-11C4-21E0-4CF3-898754546EE4}"/>
              </a:ext>
            </a:extLst>
          </p:cNvPr>
          <p:cNvGrpSpPr/>
          <p:nvPr/>
        </p:nvGrpSpPr>
        <p:grpSpPr>
          <a:xfrm>
            <a:off x="10410722" y="1064062"/>
            <a:ext cx="1805651" cy="5627337"/>
            <a:chOff x="10225522" y="1064062"/>
            <a:chExt cx="1805651" cy="562733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6CCBFC0-AC90-BCAB-001B-42C993C4A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8620336" y="3479341"/>
              <a:ext cx="5020578" cy="140353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BE49B91-38E8-964E-39BC-7B26F19C4D2D}"/>
                </a:ext>
              </a:extLst>
            </p:cNvPr>
            <p:cNvSpPr txBox="1"/>
            <p:nvPr/>
          </p:nvSpPr>
          <p:spPr>
            <a:xfrm>
              <a:off x="10225522" y="1064062"/>
              <a:ext cx="18056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Actual physical RAM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88E5C6F-F3F1-6C10-AA97-7F0D004D3A98}"/>
              </a:ext>
            </a:extLst>
          </p:cNvPr>
          <p:cNvGrpSpPr/>
          <p:nvPr/>
        </p:nvGrpSpPr>
        <p:grpSpPr>
          <a:xfrm>
            <a:off x="8253421" y="4244647"/>
            <a:ext cx="2198516" cy="923330"/>
            <a:chOff x="8253421" y="4066697"/>
            <a:chExt cx="2198516" cy="923330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D59A931B-5747-4121-0026-EF2DCDAADE6C}"/>
                </a:ext>
              </a:extLst>
            </p:cNvPr>
            <p:cNvSpPr/>
            <p:nvPr/>
          </p:nvSpPr>
          <p:spPr>
            <a:xfrm>
              <a:off x="8253421" y="4202832"/>
              <a:ext cx="323421" cy="677673"/>
            </a:xfrm>
            <a:prstGeom prst="rightBrace">
              <a:avLst>
                <a:gd name="adj1" fmla="val 0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5374C0-4FBB-A038-37B4-6DBB54A4553A}"/>
                </a:ext>
              </a:extLst>
            </p:cNvPr>
            <p:cNvSpPr txBox="1"/>
            <p:nvPr/>
          </p:nvSpPr>
          <p:spPr>
            <a:xfrm>
              <a:off x="8518800" y="4066697"/>
              <a:ext cx="19331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Stores the binary representation of the value 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5E4D5A-0364-A7AE-53DA-6FA2659F9C73}"/>
              </a:ext>
            </a:extLst>
          </p:cNvPr>
          <p:cNvGrpSpPr/>
          <p:nvPr/>
        </p:nvGrpSpPr>
        <p:grpSpPr>
          <a:xfrm>
            <a:off x="9529819" y="4890991"/>
            <a:ext cx="197278" cy="208131"/>
            <a:chOff x="9529819" y="4540562"/>
            <a:chExt cx="197278" cy="2081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39EC57-01AA-65AC-2988-FFEB295FC35F}"/>
                </a:ext>
              </a:extLst>
            </p:cNvPr>
            <p:cNvSpPr/>
            <p:nvPr/>
          </p:nvSpPr>
          <p:spPr>
            <a:xfrm>
              <a:off x="9529819" y="4540562"/>
              <a:ext cx="192161" cy="205408"/>
            </a:xfrm>
            <a:custGeom>
              <a:avLst/>
              <a:gdLst>
                <a:gd name="connsiteX0" fmla="*/ 0 w 192161"/>
                <a:gd name="connsiteY0" fmla="*/ 0 h 205408"/>
                <a:gd name="connsiteX1" fmla="*/ 77305 w 192161"/>
                <a:gd name="connsiteY1" fmla="*/ 48591 h 205408"/>
                <a:gd name="connsiteX2" fmla="*/ 94974 w 192161"/>
                <a:gd name="connsiteY2" fmla="*/ 66261 h 205408"/>
                <a:gd name="connsiteX3" fmla="*/ 125896 w 192161"/>
                <a:gd name="connsiteY3" fmla="*/ 114852 h 205408"/>
                <a:gd name="connsiteX4" fmla="*/ 139148 w 192161"/>
                <a:gd name="connsiteY4" fmla="*/ 136939 h 205408"/>
                <a:gd name="connsiteX5" fmla="*/ 147983 w 192161"/>
                <a:gd name="connsiteY5" fmla="*/ 154608 h 205408"/>
                <a:gd name="connsiteX6" fmla="*/ 172279 w 192161"/>
                <a:gd name="connsiteY6" fmla="*/ 187739 h 205408"/>
                <a:gd name="connsiteX7" fmla="*/ 178905 w 192161"/>
                <a:gd name="connsiteY7" fmla="*/ 194365 h 205408"/>
                <a:gd name="connsiteX8" fmla="*/ 192157 w 192161"/>
                <a:gd name="connsiteY8" fmla="*/ 205408 h 20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61" h="205408">
                  <a:moveTo>
                    <a:pt x="0" y="0"/>
                  </a:moveTo>
                  <a:cubicBezTo>
                    <a:pt x="15731" y="9322"/>
                    <a:pt x="57157" y="30961"/>
                    <a:pt x="77305" y="48591"/>
                  </a:cubicBezTo>
                  <a:cubicBezTo>
                    <a:pt x="83574" y="54076"/>
                    <a:pt x="90048" y="59544"/>
                    <a:pt x="94974" y="66261"/>
                  </a:cubicBezTo>
                  <a:cubicBezTo>
                    <a:pt x="106327" y="81743"/>
                    <a:pt x="115721" y="98572"/>
                    <a:pt x="125896" y="114852"/>
                  </a:cubicBezTo>
                  <a:cubicBezTo>
                    <a:pt x="130447" y="122133"/>
                    <a:pt x="135308" y="129260"/>
                    <a:pt x="139148" y="136939"/>
                  </a:cubicBezTo>
                  <a:cubicBezTo>
                    <a:pt x="142093" y="142829"/>
                    <a:pt x="144644" y="148932"/>
                    <a:pt x="147983" y="154608"/>
                  </a:cubicBezTo>
                  <a:cubicBezTo>
                    <a:pt x="155794" y="167886"/>
                    <a:pt x="162369" y="176590"/>
                    <a:pt x="172279" y="187739"/>
                  </a:cubicBezTo>
                  <a:cubicBezTo>
                    <a:pt x="174354" y="190074"/>
                    <a:pt x="176439" y="192447"/>
                    <a:pt x="178905" y="194365"/>
                  </a:cubicBezTo>
                  <a:cubicBezTo>
                    <a:pt x="192769" y="205149"/>
                    <a:pt x="192157" y="197677"/>
                    <a:pt x="192157" y="20540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99AD5EB-AC20-0B5A-948F-B7AED26CFF44}"/>
                </a:ext>
              </a:extLst>
            </p:cNvPr>
            <p:cNvSpPr/>
            <p:nvPr/>
          </p:nvSpPr>
          <p:spPr>
            <a:xfrm>
              <a:off x="9574695" y="4545493"/>
              <a:ext cx="152402" cy="203200"/>
            </a:xfrm>
            <a:custGeom>
              <a:avLst/>
              <a:gdLst>
                <a:gd name="connsiteX0" fmla="*/ 152402 w 152402"/>
                <a:gd name="connsiteY0" fmla="*/ 0 h 203200"/>
                <a:gd name="connsiteX1" fmla="*/ 136941 w 152402"/>
                <a:gd name="connsiteY1" fmla="*/ 11043 h 203200"/>
                <a:gd name="connsiteX2" fmla="*/ 106019 w 152402"/>
                <a:gd name="connsiteY2" fmla="*/ 30922 h 203200"/>
                <a:gd name="connsiteX3" fmla="*/ 90558 w 152402"/>
                <a:gd name="connsiteY3" fmla="*/ 46383 h 203200"/>
                <a:gd name="connsiteX4" fmla="*/ 70680 w 152402"/>
                <a:gd name="connsiteY4" fmla="*/ 70678 h 203200"/>
                <a:gd name="connsiteX5" fmla="*/ 59637 w 152402"/>
                <a:gd name="connsiteY5" fmla="*/ 92765 h 203200"/>
                <a:gd name="connsiteX6" fmla="*/ 50802 w 152402"/>
                <a:gd name="connsiteY6" fmla="*/ 101600 h 203200"/>
                <a:gd name="connsiteX7" fmla="*/ 33132 w 152402"/>
                <a:gd name="connsiteY7" fmla="*/ 132522 h 203200"/>
                <a:gd name="connsiteX8" fmla="*/ 26506 w 152402"/>
                <a:gd name="connsiteY8" fmla="*/ 147983 h 203200"/>
                <a:gd name="connsiteX9" fmla="*/ 13254 w 152402"/>
                <a:gd name="connsiteY9" fmla="*/ 163443 h 203200"/>
                <a:gd name="connsiteX10" fmla="*/ 6628 w 152402"/>
                <a:gd name="connsiteY10" fmla="*/ 187739 h 203200"/>
                <a:gd name="connsiteX11" fmla="*/ 2 w 152402"/>
                <a:gd name="connsiteY11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2" h="203200">
                  <a:moveTo>
                    <a:pt x="152402" y="0"/>
                  </a:moveTo>
                  <a:cubicBezTo>
                    <a:pt x="147248" y="3681"/>
                    <a:pt x="142211" y="7530"/>
                    <a:pt x="136941" y="11043"/>
                  </a:cubicBezTo>
                  <a:cubicBezTo>
                    <a:pt x="126745" y="17840"/>
                    <a:pt x="114684" y="22257"/>
                    <a:pt x="106019" y="30922"/>
                  </a:cubicBezTo>
                  <a:cubicBezTo>
                    <a:pt x="100865" y="36076"/>
                    <a:pt x="95224" y="40784"/>
                    <a:pt x="90558" y="46383"/>
                  </a:cubicBezTo>
                  <a:cubicBezTo>
                    <a:pt x="57757" y="85744"/>
                    <a:pt x="120381" y="20977"/>
                    <a:pt x="70680" y="70678"/>
                  </a:cubicBezTo>
                  <a:cubicBezTo>
                    <a:pt x="66999" y="78040"/>
                    <a:pt x="65457" y="86945"/>
                    <a:pt x="59637" y="92765"/>
                  </a:cubicBezTo>
                  <a:cubicBezTo>
                    <a:pt x="56692" y="95710"/>
                    <a:pt x="53112" y="98135"/>
                    <a:pt x="50802" y="101600"/>
                  </a:cubicBezTo>
                  <a:cubicBezTo>
                    <a:pt x="44217" y="111478"/>
                    <a:pt x="37808" y="121610"/>
                    <a:pt x="33132" y="132522"/>
                  </a:cubicBezTo>
                  <a:cubicBezTo>
                    <a:pt x="30923" y="137676"/>
                    <a:pt x="29538" y="143267"/>
                    <a:pt x="26506" y="147983"/>
                  </a:cubicBezTo>
                  <a:cubicBezTo>
                    <a:pt x="22836" y="153692"/>
                    <a:pt x="17671" y="158290"/>
                    <a:pt x="13254" y="163443"/>
                  </a:cubicBezTo>
                  <a:cubicBezTo>
                    <a:pt x="12883" y="164925"/>
                    <a:pt x="8989" y="182427"/>
                    <a:pt x="6628" y="187739"/>
                  </a:cubicBezTo>
                  <a:cubicBezTo>
                    <a:pt x="-327" y="203388"/>
                    <a:pt x="2" y="195793"/>
                    <a:pt x="2" y="2032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E8E8F98-7086-35C7-07B8-E8E272705904}"/>
              </a:ext>
            </a:extLst>
          </p:cNvPr>
          <p:cNvSpPr txBox="1"/>
          <p:nvPr/>
        </p:nvSpPr>
        <p:spPr>
          <a:xfrm>
            <a:off x="9688334" y="4793172"/>
            <a:ext cx="45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42</a:t>
            </a: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B21D8011-62AA-2246-B82D-D731F94E71FB}"/>
              </a:ext>
            </a:extLst>
          </p:cNvPr>
          <p:cNvSpPr/>
          <p:nvPr/>
        </p:nvSpPr>
        <p:spPr>
          <a:xfrm>
            <a:off x="8278135" y="2171391"/>
            <a:ext cx="2465371" cy="1917192"/>
          </a:xfrm>
          <a:prstGeom prst="leftRightArrow">
            <a:avLst>
              <a:gd name="adj1" fmla="val 56038"/>
              <a:gd name="adj2" fmla="val 282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We’ll talk about the mapping in a few weeks!</a:t>
            </a:r>
          </a:p>
        </p:txBody>
      </p:sp>
    </p:spTree>
    <p:extLst>
      <p:ext uri="{BB962C8B-B14F-4D97-AF65-F5344CB8AC3E}">
        <p14:creationId xmlns:p14="http://schemas.microsoft.com/office/powerpoint/2010/main" val="11677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0" grpId="0" animBg="1"/>
      <p:bldP spid="41" grpId="0" animBg="1"/>
      <p:bldP spid="11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B229-0A97-4880-2F48-8972695D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01" y="319035"/>
            <a:ext cx="3466501" cy="1325563"/>
          </a:xfrm>
        </p:spPr>
        <p:txBody>
          <a:bodyPr/>
          <a:lstStyle/>
          <a:p>
            <a:r>
              <a:rPr lang="en-US" dirty="0"/>
              <a:t>Lifecycle of a Process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FB1457-404C-16B3-F4F8-C6F03AED88F2}"/>
              </a:ext>
            </a:extLst>
          </p:cNvPr>
          <p:cNvGrpSpPr/>
          <p:nvPr/>
        </p:nvGrpSpPr>
        <p:grpSpPr>
          <a:xfrm>
            <a:off x="3282949" y="5404070"/>
            <a:ext cx="1160862" cy="1241105"/>
            <a:chOff x="810227" y="3222352"/>
            <a:chExt cx="1160862" cy="12411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C5D254-C562-7C3D-6C66-F0C9D9784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0227" y="3222352"/>
              <a:ext cx="1160862" cy="12411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E1572A-91F8-715C-6E2A-E38B293135C2}"/>
                </a:ext>
              </a:extLst>
            </p:cNvPr>
            <p:cNvSpPr txBox="1"/>
            <p:nvPr/>
          </p:nvSpPr>
          <p:spPr>
            <a:xfrm>
              <a:off x="1129627" y="3842904"/>
              <a:ext cx="700366" cy="3947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.</a:t>
              </a:r>
              <a:r>
                <a:rPr lang="en-US" sz="2400" b="1" dirty="0" err="1">
                  <a:solidFill>
                    <a:schemeClr val="bg1"/>
                  </a:solidFill>
                </a:rPr>
                <a:t>hh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BABDDC-2108-0245-4B6E-34A34B68627B}"/>
              </a:ext>
            </a:extLst>
          </p:cNvPr>
          <p:cNvSpPr txBox="1"/>
          <p:nvPr/>
        </p:nvSpPr>
        <p:spPr>
          <a:xfrm>
            <a:off x="52784" y="2160857"/>
            <a:ext cx="3912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panose="020B0609040504020204" pitchFamily="49" charset="0"/>
              </a:rPr>
              <a:t>//Pseudocode to sort an array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//of length n.</a:t>
            </a:r>
          </a:p>
          <a:p>
            <a:r>
              <a:rPr lang="en-US" sz="1400" dirty="0" err="1">
                <a:latin typeface="Lucida Console" panose="020B0609040504020204" pitchFamily="49" charset="0"/>
              </a:rPr>
              <a:t>bubblesort</a:t>
            </a:r>
            <a:r>
              <a:rPr lang="en-US" sz="1400" dirty="0">
                <a:latin typeface="Lucida Console" panose="020B0609040504020204" pitchFamily="49" charset="0"/>
              </a:rPr>
              <a:t>(</a:t>
            </a:r>
            <a:r>
              <a:rPr lang="en-US" sz="1400" dirty="0" err="1">
                <a:latin typeface="Lucida Console" panose="020B0609040504020204" pitchFamily="49" charset="0"/>
              </a:rPr>
              <a:t>arr</a:t>
            </a:r>
            <a:r>
              <a:rPr lang="en-US" sz="1400" dirty="0">
                <a:latin typeface="Lucida Console" panose="020B0609040504020204" pitchFamily="49" charset="0"/>
              </a:rPr>
              <a:t>, n):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for(</a:t>
            </a:r>
            <a:r>
              <a:rPr lang="en-US" sz="1400" dirty="0" err="1">
                <a:latin typeface="Lucida Console" panose="020B0609040504020204" pitchFamily="49" charset="0"/>
              </a:rPr>
              <a:t>i</a:t>
            </a:r>
            <a:r>
              <a:rPr lang="en-US" sz="1400" dirty="0">
                <a:latin typeface="Lucida Console" panose="020B0609040504020204" pitchFamily="49" charset="0"/>
              </a:rPr>
              <a:t>=0; </a:t>
            </a:r>
            <a:r>
              <a:rPr lang="en-US" sz="1400" dirty="0" err="1">
                <a:latin typeface="Lucida Console" panose="020B0609040504020204" pitchFamily="49" charset="0"/>
              </a:rPr>
              <a:t>i</a:t>
            </a:r>
            <a:r>
              <a:rPr lang="en-US" sz="1400" dirty="0">
                <a:latin typeface="Lucida Console" panose="020B0609040504020204" pitchFamily="49" charset="0"/>
              </a:rPr>
              <a:t>&lt;(n-1); </a:t>
            </a:r>
            <a:r>
              <a:rPr lang="en-US" sz="1400" dirty="0" err="1">
                <a:latin typeface="Lucida Console" panose="020B0609040504020204" pitchFamily="49" charset="0"/>
              </a:rPr>
              <a:t>i</a:t>
            </a:r>
            <a:r>
              <a:rPr lang="en-US" sz="1400" dirty="0">
                <a:latin typeface="Lucida Console" panose="020B0609040504020204" pitchFamily="49" charset="0"/>
              </a:rPr>
              <a:t>++):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  for(j=0; j&lt;(n-i-1); </a:t>
            </a:r>
            <a:r>
              <a:rPr lang="en-US" sz="1400" dirty="0" err="1">
                <a:latin typeface="Lucida Console" panose="020B0609040504020204" pitchFamily="49" charset="0"/>
              </a:rPr>
              <a:t>j++</a:t>
            </a:r>
            <a:r>
              <a:rPr lang="en-US" sz="1400" dirty="0">
                <a:latin typeface="Lucida Console" panose="020B0609040504020204" pitchFamily="49" charset="0"/>
              </a:rPr>
              <a:t>):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     if(</a:t>
            </a:r>
            <a:r>
              <a:rPr lang="en-US" sz="1400" dirty="0" err="1">
                <a:latin typeface="Lucida Console" panose="020B0609040504020204" pitchFamily="49" charset="0"/>
              </a:rPr>
              <a:t>arr</a:t>
            </a:r>
            <a:r>
              <a:rPr lang="en-US" sz="1400" dirty="0">
                <a:latin typeface="Lucida Console" panose="020B0609040504020204" pitchFamily="49" charset="0"/>
              </a:rPr>
              <a:t>[j] &gt; </a:t>
            </a:r>
            <a:r>
              <a:rPr lang="en-US" sz="1400" dirty="0" err="1">
                <a:latin typeface="Lucida Console" panose="020B0609040504020204" pitchFamily="49" charset="0"/>
              </a:rPr>
              <a:t>arr</a:t>
            </a:r>
            <a:r>
              <a:rPr lang="en-US" sz="1400" dirty="0">
                <a:latin typeface="Lucida Console" panose="020B0609040504020204" pitchFamily="49" charset="0"/>
              </a:rPr>
              <a:t>[j+1]):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        </a:t>
            </a:r>
            <a:r>
              <a:rPr lang="en-US" sz="1400" dirty="0" err="1">
                <a:latin typeface="Lucida Console" panose="020B0609040504020204" pitchFamily="49" charset="0"/>
              </a:rPr>
              <a:t>tmp</a:t>
            </a:r>
            <a:r>
              <a:rPr lang="en-US" sz="1400" dirty="0">
                <a:latin typeface="Lucida Console" panose="020B0609040504020204" pitchFamily="49" charset="0"/>
              </a:rPr>
              <a:t> = </a:t>
            </a:r>
            <a:r>
              <a:rPr lang="en-US" sz="1400" dirty="0" err="1">
                <a:latin typeface="Lucida Console" panose="020B0609040504020204" pitchFamily="49" charset="0"/>
              </a:rPr>
              <a:t>arr</a:t>
            </a:r>
            <a:r>
              <a:rPr lang="en-US" sz="1400" dirty="0">
                <a:latin typeface="Lucida Console" panose="020B0609040504020204" pitchFamily="49" charset="0"/>
              </a:rPr>
              <a:t>[j];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        </a:t>
            </a:r>
            <a:r>
              <a:rPr lang="en-US" sz="1400" dirty="0" err="1">
                <a:latin typeface="Lucida Console" panose="020B0609040504020204" pitchFamily="49" charset="0"/>
              </a:rPr>
              <a:t>arr</a:t>
            </a:r>
            <a:r>
              <a:rPr lang="en-US" sz="1400" dirty="0">
                <a:latin typeface="Lucida Console" panose="020B0609040504020204" pitchFamily="49" charset="0"/>
              </a:rPr>
              <a:t>[j] = </a:t>
            </a:r>
            <a:r>
              <a:rPr lang="en-US" sz="1400" dirty="0" err="1">
                <a:latin typeface="Lucida Console" panose="020B0609040504020204" pitchFamily="49" charset="0"/>
              </a:rPr>
              <a:t>arr</a:t>
            </a:r>
            <a:r>
              <a:rPr lang="en-US" sz="1400" dirty="0">
                <a:latin typeface="Lucida Console" panose="020B0609040504020204" pitchFamily="49" charset="0"/>
              </a:rPr>
              <a:t>[j+1];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        </a:t>
            </a:r>
            <a:r>
              <a:rPr lang="en-US" sz="1400" dirty="0" err="1">
                <a:latin typeface="Lucida Console" panose="020B0609040504020204" pitchFamily="49" charset="0"/>
              </a:rPr>
              <a:t>arr</a:t>
            </a:r>
            <a:r>
              <a:rPr lang="en-US" sz="1400" dirty="0">
                <a:latin typeface="Lucida Console" panose="020B0609040504020204" pitchFamily="49" charset="0"/>
              </a:rPr>
              <a:t>[j+1] = </a:t>
            </a:r>
            <a:r>
              <a:rPr lang="en-US" sz="1400" dirty="0" err="1">
                <a:latin typeface="Lucida Console" panose="020B0609040504020204" pitchFamily="49" charset="0"/>
              </a:rPr>
              <a:t>tmp</a:t>
            </a:r>
            <a:r>
              <a:rPr lang="en-US" sz="1400" dirty="0">
                <a:latin typeface="Lucida Console" panose="020B0609040504020204" pitchFamily="49" charset="0"/>
              </a:rPr>
              <a:t>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E2D8D0-22F3-4173-C90A-CC5D67214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" y="4819329"/>
            <a:ext cx="1461990" cy="19584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EDF0B1-1547-9F3C-17C5-C3E33338B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12" y="4932346"/>
            <a:ext cx="1746753" cy="17467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C6F6EAB-60C7-8630-1893-A22DC27DE747}"/>
              </a:ext>
            </a:extLst>
          </p:cNvPr>
          <p:cNvGrpSpPr/>
          <p:nvPr/>
        </p:nvGrpSpPr>
        <p:grpSpPr>
          <a:xfrm>
            <a:off x="2702518" y="4737217"/>
            <a:ext cx="1160862" cy="1241105"/>
            <a:chOff x="810227" y="3222352"/>
            <a:chExt cx="1160862" cy="12411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70BE18-897C-D215-D08E-F2BB44031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0227" y="3222352"/>
              <a:ext cx="1160862" cy="124110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08262-ACA2-CE58-B41B-93F49C58FB97}"/>
                </a:ext>
              </a:extLst>
            </p:cNvPr>
            <p:cNvSpPr txBox="1"/>
            <p:nvPr/>
          </p:nvSpPr>
          <p:spPr>
            <a:xfrm>
              <a:off x="1068584" y="3842904"/>
              <a:ext cx="841462" cy="3947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.cc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F8E8A41-B726-5D00-F90A-BA20923B4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559" y="180676"/>
            <a:ext cx="1801603" cy="15264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CBD7E2-0C29-9EFE-338A-687038299919}"/>
              </a:ext>
            </a:extLst>
          </p:cNvPr>
          <p:cNvSpPr txBox="1"/>
          <p:nvPr/>
        </p:nvSpPr>
        <p:spPr>
          <a:xfrm>
            <a:off x="10438365" y="583158"/>
            <a:ext cx="18819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Lucida Console" panose="020B0609040504020204" pitchFamily="49" charset="0"/>
              </a:rPr>
              <a:t>&gt; </a:t>
            </a:r>
            <a:r>
              <a:rPr lang="en-US" sz="1300" b="1" dirty="0" err="1">
                <a:latin typeface="Lucida Console" panose="020B0609040504020204" pitchFamily="49" charset="0"/>
              </a:rPr>
              <a:t>bsort</a:t>
            </a:r>
            <a:r>
              <a:rPr lang="en-US" sz="1300" b="1" dirty="0">
                <a:latin typeface="Lucida Console" panose="020B0609040504020204" pitchFamily="49" charset="0"/>
              </a:rPr>
              <a:t> in.txt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337CF2-D3DE-7D2D-06A6-B882A075C867}"/>
              </a:ext>
            </a:extLst>
          </p:cNvPr>
          <p:cNvCxnSpPr>
            <a:cxnSpLocks/>
          </p:cNvCxnSpPr>
          <p:nvPr/>
        </p:nvCxnSpPr>
        <p:spPr>
          <a:xfrm flipH="1" flipV="1">
            <a:off x="4695655" y="4621154"/>
            <a:ext cx="1182396" cy="62108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B34C1D38-E534-3A4D-111C-78DCD8D9D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44" y="3546242"/>
            <a:ext cx="1144675" cy="114467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D1167-00B4-54C9-39B9-7D6E7BECB298}"/>
              </a:ext>
            </a:extLst>
          </p:cNvPr>
          <p:cNvCxnSpPr>
            <a:cxnSpLocks/>
          </p:cNvCxnSpPr>
          <p:nvPr/>
        </p:nvCxnSpPr>
        <p:spPr>
          <a:xfrm flipV="1">
            <a:off x="196769" y="2916817"/>
            <a:ext cx="0" cy="253692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BE4F3E-6C2F-0AC0-CD17-3184CE5AB474}"/>
              </a:ext>
            </a:extLst>
          </p:cNvPr>
          <p:cNvCxnSpPr>
            <a:cxnSpLocks/>
          </p:cNvCxnSpPr>
          <p:nvPr/>
        </p:nvCxnSpPr>
        <p:spPr>
          <a:xfrm flipH="1">
            <a:off x="161934" y="5429625"/>
            <a:ext cx="236813" cy="0"/>
          </a:xfrm>
          <a:prstGeom prst="straightConnector1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889EA21-50F8-4E00-DA4C-065F077126EF}"/>
              </a:ext>
            </a:extLst>
          </p:cNvPr>
          <p:cNvSpPr txBox="1"/>
          <p:nvPr/>
        </p:nvSpPr>
        <p:spPr>
          <a:xfrm>
            <a:off x="170664" y="4173909"/>
            <a:ext cx="154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(1) Design the program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00BBE3-8666-9C48-999B-0D3EF417430C}"/>
              </a:ext>
            </a:extLst>
          </p:cNvPr>
          <p:cNvCxnSpPr>
            <a:cxnSpLocks/>
          </p:cNvCxnSpPr>
          <p:nvPr/>
        </p:nvCxnSpPr>
        <p:spPr>
          <a:xfrm>
            <a:off x="1924603" y="6116583"/>
            <a:ext cx="129070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591292C-4570-E889-66AE-416421D88956}"/>
              </a:ext>
            </a:extLst>
          </p:cNvPr>
          <p:cNvCxnSpPr>
            <a:cxnSpLocks/>
          </p:cNvCxnSpPr>
          <p:nvPr/>
        </p:nvCxnSpPr>
        <p:spPr>
          <a:xfrm flipH="1">
            <a:off x="1956525" y="4220064"/>
            <a:ext cx="7492" cy="1868636"/>
          </a:xfrm>
          <a:prstGeom prst="straightConnector1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48E8C5A-C264-CD6A-ED87-2C02863BF071}"/>
              </a:ext>
            </a:extLst>
          </p:cNvPr>
          <p:cNvSpPr txBox="1"/>
          <p:nvPr/>
        </p:nvSpPr>
        <p:spPr>
          <a:xfrm>
            <a:off x="1697514" y="6155523"/>
            <a:ext cx="169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(2) Translate design to code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4E2F12-EC81-7B87-22AC-5CF227E8960D}"/>
              </a:ext>
            </a:extLst>
          </p:cNvPr>
          <p:cNvGrpSpPr/>
          <p:nvPr/>
        </p:nvGrpSpPr>
        <p:grpSpPr>
          <a:xfrm>
            <a:off x="4478533" y="6128158"/>
            <a:ext cx="1696024" cy="667571"/>
            <a:chOff x="4478533" y="6128158"/>
            <a:chExt cx="1696024" cy="667571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EC790B3-1DED-839A-8BD0-EE3D91DEE51F}"/>
                </a:ext>
              </a:extLst>
            </p:cNvPr>
            <p:cNvCxnSpPr>
              <a:cxnSpLocks/>
            </p:cNvCxnSpPr>
            <p:nvPr/>
          </p:nvCxnSpPr>
          <p:spPr>
            <a:xfrm>
              <a:off x="4537090" y="6128158"/>
              <a:ext cx="129070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CA9A11-EABC-7104-4468-B60FCB018BD0}"/>
                </a:ext>
              </a:extLst>
            </p:cNvPr>
            <p:cNvSpPr txBox="1"/>
            <p:nvPr/>
          </p:nvSpPr>
          <p:spPr>
            <a:xfrm>
              <a:off x="4478533" y="6149398"/>
              <a:ext cx="1696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ahnschrift SemiBold" panose="020B0502040204020203" pitchFamily="34" charset="0"/>
                </a:rPr>
                <a:t>(3) Compile the program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F6CCA4A-65C8-0A13-94B1-E1BF16B93BDF}"/>
              </a:ext>
            </a:extLst>
          </p:cNvPr>
          <p:cNvCxnSpPr>
            <a:cxnSpLocks/>
          </p:cNvCxnSpPr>
          <p:nvPr/>
        </p:nvCxnSpPr>
        <p:spPr>
          <a:xfrm flipV="1">
            <a:off x="7729459" y="2086121"/>
            <a:ext cx="0" cy="15264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94A8FF1-FB50-D8C3-6F24-D012B3C9C917}"/>
              </a:ext>
            </a:extLst>
          </p:cNvPr>
          <p:cNvSpPr txBox="1"/>
          <p:nvPr/>
        </p:nvSpPr>
        <p:spPr>
          <a:xfrm>
            <a:off x="3802337" y="2348187"/>
            <a:ext cx="3887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(4) The binary (“executable”) arrives on a user’s storage device (e.g., via an Internet download, a USB stick, or a local compilation)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B7899D-E742-4DC4-9D28-E8CB9DFD9E8B}"/>
              </a:ext>
            </a:extLst>
          </p:cNvPr>
          <p:cNvSpPr txBox="1"/>
          <p:nvPr/>
        </p:nvSpPr>
        <p:spPr>
          <a:xfrm>
            <a:off x="6957168" y="-54668"/>
            <a:ext cx="3068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(5) Via the terminal shell or a graphical interface, the user requests the launching of a new instance of the executable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0B731A3-89B4-0762-5A39-2B128EDD5359}"/>
              </a:ext>
            </a:extLst>
          </p:cNvPr>
          <p:cNvCxnSpPr>
            <a:cxnSpLocks/>
          </p:cNvCxnSpPr>
          <p:nvPr/>
        </p:nvCxnSpPr>
        <p:spPr>
          <a:xfrm>
            <a:off x="4589906" y="3604480"/>
            <a:ext cx="3163144" cy="0"/>
          </a:xfrm>
          <a:prstGeom prst="straightConnector1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2B1CEB-5E20-B372-489C-9CF099849838}"/>
              </a:ext>
            </a:extLst>
          </p:cNvPr>
          <p:cNvGrpSpPr/>
          <p:nvPr/>
        </p:nvGrpSpPr>
        <p:grpSpPr>
          <a:xfrm>
            <a:off x="7162989" y="1257232"/>
            <a:ext cx="1132939" cy="942605"/>
            <a:chOff x="7162989" y="1257232"/>
            <a:chExt cx="1132939" cy="942605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020A8AA-D3CE-C53E-9A88-4F463900A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7258156" y="1162065"/>
              <a:ext cx="942605" cy="11329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2F56528-FCCC-A3A0-5593-238FE1FEBEEA}"/>
                </a:ext>
              </a:extLst>
            </p:cNvPr>
            <p:cNvSpPr txBox="1"/>
            <p:nvPr/>
          </p:nvSpPr>
          <p:spPr>
            <a:xfrm>
              <a:off x="7312202" y="1519855"/>
              <a:ext cx="755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SSD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57FDACF-AA58-6133-5522-FBE2D0673E47}"/>
              </a:ext>
            </a:extLst>
          </p:cNvPr>
          <p:cNvCxnSpPr>
            <a:cxnSpLocks/>
          </p:cNvCxnSpPr>
          <p:nvPr/>
        </p:nvCxnSpPr>
        <p:spPr>
          <a:xfrm>
            <a:off x="8295928" y="1637409"/>
            <a:ext cx="1750897" cy="0"/>
          </a:xfrm>
          <a:prstGeom prst="straightConnector1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EF2A639-B694-5813-CE07-E83F223AD39E}"/>
              </a:ext>
            </a:extLst>
          </p:cNvPr>
          <p:cNvCxnSpPr>
            <a:cxnSpLocks/>
          </p:cNvCxnSpPr>
          <p:nvPr/>
        </p:nvCxnSpPr>
        <p:spPr>
          <a:xfrm>
            <a:off x="10025382" y="600312"/>
            <a:ext cx="0" cy="1069380"/>
          </a:xfrm>
          <a:prstGeom prst="straightConnector1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13BA006-7CBE-6ABD-559B-5B440CF450FE}"/>
              </a:ext>
            </a:extLst>
          </p:cNvPr>
          <p:cNvCxnSpPr>
            <a:cxnSpLocks/>
          </p:cNvCxnSpPr>
          <p:nvPr/>
        </p:nvCxnSpPr>
        <p:spPr>
          <a:xfrm>
            <a:off x="9988866" y="617883"/>
            <a:ext cx="40114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1D6C8DD-BCF4-C281-C91E-7606279EA43C}"/>
              </a:ext>
            </a:extLst>
          </p:cNvPr>
          <p:cNvSpPr txBox="1"/>
          <p:nvPr/>
        </p:nvSpPr>
        <p:spPr>
          <a:xfrm>
            <a:off x="9210417" y="1792377"/>
            <a:ext cx="29815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(6) The shell or GUI uses system calls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ahnschrift SemiBold" panose="020B0502040204020203" pitchFamily="34" charset="0"/>
              </a:rPr>
              <a:t>Create a new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ahnschrift SemiBold" panose="020B0502040204020203" pitchFamily="34" charset="0"/>
              </a:rPr>
              <a:t>Read the code and static data from the on-disk  executable; place that information into the memory region that belongs to the new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ahnschrift SemiBold" panose="020B0502040204020203" pitchFamily="34" charset="0"/>
              </a:rPr>
              <a:t>Have the new process start running the loaded code!</a:t>
            </a:r>
          </a:p>
        </p:txBody>
      </p:sp>
    </p:spTree>
    <p:extLst>
      <p:ext uri="{BB962C8B-B14F-4D97-AF65-F5344CB8AC3E}">
        <p14:creationId xmlns:p14="http://schemas.microsoft.com/office/powerpoint/2010/main" val="67406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2D12B-5414-1326-2C66-E8DB7888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3AA537-AAFB-2FFB-8E68-1DD1811059C9}"/>
              </a:ext>
            </a:extLst>
          </p:cNvPr>
          <p:cNvSpPr txBox="1"/>
          <p:nvPr/>
        </p:nvSpPr>
        <p:spPr>
          <a:xfrm>
            <a:off x="10649072" y="5916271"/>
            <a:ext cx="155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Byte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92B95-1C59-0962-635A-65DAC2595959}"/>
              </a:ext>
            </a:extLst>
          </p:cNvPr>
          <p:cNvSpPr txBox="1"/>
          <p:nvPr/>
        </p:nvSpPr>
        <p:spPr>
          <a:xfrm>
            <a:off x="10803170" y="1462147"/>
            <a:ext cx="155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Byte N-1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54643-7420-2792-CC55-E05ECC3964EC}"/>
              </a:ext>
            </a:extLst>
          </p:cNvPr>
          <p:cNvSpPr txBox="1"/>
          <p:nvPr/>
        </p:nvSpPr>
        <p:spPr>
          <a:xfrm>
            <a:off x="9051432" y="868031"/>
            <a:ext cx="1950169" cy="63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Address space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82734-A362-ABCF-8547-F8E5D12AAD05}"/>
              </a:ext>
            </a:extLst>
          </p:cNvPr>
          <p:cNvSpPr/>
          <p:nvPr/>
        </p:nvSpPr>
        <p:spPr>
          <a:xfrm>
            <a:off x="9051432" y="1518884"/>
            <a:ext cx="1950169" cy="47220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061A7B-8CFC-6700-D941-0A71B6A4DD85}"/>
              </a:ext>
            </a:extLst>
          </p:cNvPr>
          <p:cNvSpPr/>
          <p:nvPr/>
        </p:nvSpPr>
        <p:spPr>
          <a:xfrm>
            <a:off x="9099793" y="5226180"/>
            <a:ext cx="1863454" cy="98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41D899-CABC-98B5-4F8F-68D2411096B4}"/>
              </a:ext>
            </a:extLst>
          </p:cNvPr>
          <p:cNvSpPr/>
          <p:nvPr/>
        </p:nvSpPr>
        <p:spPr>
          <a:xfrm>
            <a:off x="9094787" y="4616899"/>
            <a:ext cx="1863454" cy="545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Static data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38A57D-F079-D479-319B-BB1E5E8C18FB}"/>
              </a:ext>
            </a:extLst>
          </p:cNvPr>
          <p:cNvGrpSpPr/>
          <p:nvPr/>
        </p:nvGrpSpPr>
        <p:grpSpPr>
          <a:xfrm>
            <a:off x="9094787" y="1550359"/>
            <a:ext cx="1863454" cy="1395676"/>
            <a:chOff x="9094787" y="1550359"/>
            <a:chExt cx="1863454" cy="13956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E26590-A907-7301-C45A-EE02C061ACD4}"/>
                </a:ext>
              </a:extLst>
            </p:cNvPr>
            <p:cNvSpPr/>
            <p:nvPr/>
          </p:nvSpPr>
          <p:spPr>
            <a:xfrm>
              <a:off x="9094787" y="1550359"/>
              <a:ext cx="1863454" cy="8244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77D659F-328C-2812-41FE-5F6BF025EF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28572" y="2374832"/>
              <a:ext cx="735" cy="5712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7841803-C946-D9BE-6CC3-66AF533BB176}"/>
              </a:ext>
            </a:extLst>
          </p:cNvPr>
          <p:cNvSpPr txBox="1"/>
          <p:nvPr/>
        </p:nvSpPr>
        <p:spPr>
          <a:xfrm>
            <a:off x="3132929" y="35789"/>
            <a:ext cx="476287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//C++ variables declared outside of</a:t>
            </a:r>
          </a:p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//a function are </a:t>
            </a:r>
            <a:r>
              <a:rPr lang="en-US" sz="14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globals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(i.e.,</a:t>
            </a:r>
          </a:p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//visible to any function). They</a:t>
            </a:r>
          </a:p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//have a static duration---they</a:t>
            </a:r>
          </a:p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//are created when the program</a:t>
            </a:r>
          </a:p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//launches and destroyed when the</a:t>
            </a:r>
          </a:p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//program exits.</a:t>
            </a:r>
          </a:p>
          <a:p>
            <a:r>
              <a:rPr lang="en-US" sz="14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latin typeface="Lucida Console" panose="020B0609040504020204" pitchFamily="49" charset="0"/>
              </a:rPr>
              <a:t> g = </a:t>
            </a:r>
            <a:r>
              <a:rPr lang="en-US" sz="1400" dirty="0">
                <a:solidFill>
                  <a:schemeClr val="accent2"/>
                </a:solidFill>
                <a:latin typeface="Lucida Console" panose="020B0609040504020204" pitchFamily="49" charset="0"/>
              </a:rPr>
              <a:t>42</a:t>
            </a:r>
            <a:r>
              <a:rPr lang="en-US" sz="1400" dirty="0">
                <a:latin typeface="Lucida Console" panose="020B0609040504020204" pitchFamily="49" charset="0"/>
              </a:rPr>
              <a:t>;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//Initial value is 42.</a:t>
            </a: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1400" dirty="0">
                <a:latin typeface="Lucida Console" panose="020B0609040504020204" pitchFamily="49" charset="0"/>
              </a:rPr>
              <a:t> increment(</a:t>
            </a:r>
            <a:r>
              <a:rPr lang="en-US" sz="1400" dirty="0">
                <a:solidFill>
                  <a:schemeClr val="accent1"/>
                </a:solidFill>
                <a:latin typeface="Lucida Console" panose="020B0609040504020204" pitchFamily="49" charset="0"/>
              </a:rPr>
              <a:t>bool</a:t>
            </a:r>
            <a:r>
              <a:rPr lang="en-US" sz="1400" dirty="0"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latin typeface="Lucida Console" panose="020B0609040504020204" pitchFamily="49" charset="0"/>
              </a:rPr>
              <a:t>do_print</a:t>
            </a:r>
            <a:r>
              <a:rPr lang="en-US" sz="1400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</a:t>
            </a:r>
            <a:r>
              <a:rPr lang="en-US" sz="1400" dirty="0">
                <a:solidFill>
                  <a:schemeClr val="accent1"/>
                </a:solidFill>
                <a:latin typeface="Lucida Console" panose="020B0609040504020204" pitchFamily="49" charset="0"/>
              </a:rPr>
              <a:t>bool</a:t>
            </a:r>
            <a:r>
              <a:rPr lang="en-US" sz="1400" dirty="0"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latin typeface="Lucida Console" panose="020B0609040504020204" pitchFamily="49" charset="0"/>
              </a:rPr>
              <a:t>is_even</a:t>
            </a:r>
            <a:r>
              <a:rPr lang="en-US" sz="1400" dirty="0">
                <a:latin typeface="Lucida Console" panose="020B0609040504020204" pitchFamily="49" charset="0"/>
              </a:rPr>
              <a:t>;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//This variable is a</a:t>
            </a:r>
          </a:p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//local variable: it’s created</a:t>
            </a:r>
          </a:p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//when the enclosing function</a:t>
            </a:r>
          </a:p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//starts, is only visible to</a:t>
            </a:r>
          </a:p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//that function, and dies when</a:t>
            </a:r>
          </a:p>
          <a:p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//the function returns.</a:t>
            </a: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r>
              <a:rPr lang="en-US" sz="1400" dirty="0">
                <a:latin typeface="Lucida Console" panose="020B0609040504020204" pitchFamily="49" charset="0"/>
              </a:rPr>
              <a:t>    g++;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</a:t>
            </a:r>
            <a:r>
              <a:rPr lang="en-US" sz="1400" dirty="0" err="1">
                <a:latin typeface="Lucida Console" panose="020B0609040504020204" pitchFamily="49" charset="0"/>
              </a:rPr>
              <a:t>is_even</a:t>
            </a:r>
            <a:r>
              <a:rPr lang="en-US" sz="1400" dirty="0">
                <a:latin typeface="Lucida Console" panose="020B0609040504020204" pitchFamily="49" charset="0"/>
              </a:rPr>
              <a:t> = ((g % </a:t>
            </a:r>
            <a:r>
              <a:rPr lang="en-US" sz="1400" dirty="0">
                <a:solidFill>
                  <a:schemeClr val="accent2"/>
                </a:solidFill>
                <a:latin typeface="Lucida Console" panose="020B0609040504020204" pitchFamily="49" charset="0"/>
              </a:rPr>
              <a:t>2</a:t>
            </a:r>
            <a:r>
              <a:rPr lang="en-US" sz="1400" dirty="0">
                <a:latin typeface="Lucida Console" panose="020B0609040504020204" pitchFamily="49" charset="0"/>
              </a:rPr>
              <a:t>)==</a:t>
            </a:r>
            <a:r>
              <a:rPr lang="en-US" sz="140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14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if (</a:t>
            </a:r>
            <a:r>
              <a:rPr lang="en-US" sz="1400" dirty="0" err="1">
                <a:latin typeface="Lucida Console" panose="020B0609040504020204" pitchFamily="49" charset="0"/>
              </a:rPr>
              <a:t>do_print</a:t>
            </a:r>
            <a:r>
              <a:rPr lang="en-US" sz="1400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    </a:t>
            </a:r>
            <a:r>
              <a:rPr lang="en-US" sz="1400" dirty="0" err="1">
                <a:latin typeface="Lucida Console" panose="020B0609040504020204" pitchFamily="49" charset="0"/>
              </a:rPr>
              <a:t>printf</a:t>
            </a:r>
            <a:r>
              <a:rPr lang="en-US" sz="1400" dirty="0">
                <a:latin typeface="Lucida Console" panose="020B0609040504020204" pitchFamily="49" charset="0"/>
              </a:rPr>
              <a:t>(</a:t>
            </a:r>
            <a:r>
              <a:rPr lang="en-US" sz="1400" dirty="0">
                <a:solidFill>
                  <a:schemeClr val="accent2"/>
                </a:solidFill>
                <a:latin typeface="Lucida Console" panose="020B0609040504020204" pitchFamily="49" charset="0"/>
              </a:rPr>
              <a:t>“%d\t”</a:t>
            </a:r>
            <a:r>
              <a:rPr lang="en-US" sz="1400" dirty="0">
                <a:latin typeface="Lucida Console" panose="020B0609040504020204" pitchFamily="49" charset="0"/>
              </a:rPr>
              <a:t>, g);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    </a:t>
            </a:r>
            <a:r>
              <a:rPr lang="en-US" sz="1400" dirty="0" err="1">
                <a:latin typeface="Lucida Console" panose="020B0609040504020204" pitchFamily="49" charset="0"/>
              </a:rPr>
              <a:t>printf</a:t>
            </a:r>
            <a:r>
              <a:rPr lang="en-US" sz="1400" dirty="0">
                <a:latin typeface="Lucida Console" panose="020B0609040504020204" pitchFamily="49" charset="0"/>
              </a:rPr>
              <a:t>(</a:t>
            </a:r>
            <a:r>
              <a:rPr lang="en-US" sz="1400" dirty="0">
                <a:solidFill>
                  <a:schemeClr val="accent2"/>
                </a:solidFill>
                <a:latin typeface="Lucida Console" panose="020B0609040504020204" pitchFamily="49" charset="0"/>
              </a:rPr>
              <a:t>“even: %s\n”</a:t>
            </a:r>
            <a:r>
              <a:rPr lang="en-US" sz="1400" dirty="0">
                <a:latin typeface="Lucida Console" panose="020B0609040504020204" pitchFamily="49" charset="0"/>
              </a:rPr>
              <a:t>,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           </a:t>
            </a:r>
            <a:r>
              <a:rPr lang="en-US" sz="1400" dirty="0" err="1">
                <a:latin typeface="Lucida Console" panose="020B0609040504020204" pitchFamily="49" charset="0"/>
              </a:rPr>
              <a:t>is_even</a:t>
            </a:r>
            <a:r>
              <a:rPr lang="en-US" sz="1400" dirty="0">
                <a:latin typeface="Lucida Console" panose="020B0609040504020204" pitchFamily="49" charset="0"/>
              </a:rPr>
              <a:t> ? </a:t>
            </a:r>
            <a:r>
              <a:rPr lang="en-US" sz="1400" dirty="0">
                <a:solidFill>
                  <a:schemeClr val="accent2"/>
                </a:solidFill>
                <a:latin typeface="Lucida Console" panose="020B0609040504020204" pitchFamily="49" charset="0"/>
              </a:rPr>
              <a:t>“true”</a:t>
            </a:r>
            <a:r>
              <a:rPr lang="en-US" sz="1400" dirty="0">
                <a:latin typeface="Lucida Console" panose="020B0609040504020204" pitchFamily="49" charset="0"/>
              </a:rPr>
              <a:t>: </a:t>
            </a:r>
            <a:r>
              <a:rPr lang="en-US" sz="1400" dirty="0">
                <a:solidFill>
                  <a:schemeClr val="accent2"/>
                </a:solidFill>
                <a:latin typeface="Lucida Console" panose="020B0609040504020204" pitchFamily="49" charset="0"/>
              </a:rPr>
              <a:t>“false”</a:t>
            </a:r>
            <a:r>
              <a:rPr lang="en-US" sz="14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}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}</a:t>
            </a: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r>
              <a:rPr lang="en-US" sz="14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400" dirty="0">
                <a:latin typeface="Lucida Console" panose="020B0609040504020204" pitchFamily="49" charset="0"/>
              </a:rPr>
              <a:t> main() {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increment(</a:t>
            </a:r>
            <a:r>
              <a:rPr lang="en-US" sz="1400" dirty="0">
                <a:solidFill>
                  <a:schemeClr val="accent2"/>
                </a:solidFill>
                <a:latin typeface="Lucida Console" panose="020B0609040504020204" pitchFamily="49" charset="0"/>
              </a:rPr>
              <a:t>true</a:t>
            </a:r>
            <a:r>
              <a:rPr lang="en-US" sz="1400" dirty="0">
                <a:latin typeface="Lucida Console" panose="020B0609040504020204" pitchFamily="49" charset="0"/>
              </a:rPr>
              <a:t>);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//Prints “43 false”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increment(</a:t>
            </a:r>
            <a:r>
              <a:rPr lang="en-US" sz="1400" dirty="0">
                <a:solidFill>
                  <a:schemeClr val="accent2"/>
                </a:solidFill>
                <a:latin typeface="Lucida Console" panose="020B0609040504020204" pitchFamily="49" charset="0"/>
              </a:rPr>
              <a:t>true</a:t>
            </a:r>
            <a:r>
              <a:rPr lang="en-US" sz="1400" dirty="0">
                <a:latin typeface="Lucida Console" panose="020B0609040504020204" pitchFamily="49" charset="0"/>
              </a:rPr>
              <a:t>); </a:t>
            </a:r>
            <a:r>
              <a:rPr lang="en-US" sz="1400" dirty="0">
                <a:solidFill>
                  <a:srgbClr val="00B050"/>
                </a:solidFill>
                <a:latin typeface="Lucida Console" panose="020B0609040504020204" pitchFamily="49" charset="0"/>
              </a:rPr>
              <a:t>//Prints “44 true”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  return </a:t>
            </a:r>
            <a:r>
              <a:rPr lang="en-US" sz="1400" dirty="0">
                <a:solidFill>
                  <a:schemeClr val="accent2"/>
                </a:solidFill>
                <a:latin typeface="Lucida Console" panose="020B0609040504020204" pitchFamily="49" charset="0"/>
              </a:rPr>
              <a:t>0</a:t>
            </a:r>
            <a:r>
              <a:rPr lang="en-US" sz="14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}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CDB43E-790E-310B-7C45-0FDC620B041D}"/>
              </a:ext>
            </a:extLst>
          </p:cNvPr>
          <p:cNvGrpSpPr/>
          <p:nvPr/>
        </p:nvGrpSpPr>
        <p:grpSpPr>
          <a:xfrm>
            <a:off x="7376204" y="3906271"/>
            <a:ext cx="1679213" cy="2951729"/>
            <a:chOff x="7376204" y="3906271"/>
            <a:chExt cx="1679213" cy="295172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985CBC0-650A-B860-3FAF-9D41B95E9C93}"/>
                </a:ext>
              </a:extLst>
            </p:cNvPr>
            <p:cNvGrpSpPr/>
            <p:nvPr/>
          </p:nvGrpSpPr>
          <p:grpSpPr>
            <a:xfrm>
              <a:off x="7376204" y="5915395"/>
              <a:ext cx="1132939" cy="942605"/>
              <a:chOff x="7162989" y="1257232"/>
              <a:chExt cx="1132939" cy="94260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03CDCB7-39FF-6592-1DAF-471C52B1D3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7258156" y="1162065"/>
                <a:ext cx="942605" cy="1132939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7FB9FE-023C-C3A9-480D-2582DE8E2C27}"/>
                  </a:ext>
                </a:extLst>
              </p:cNvPr>
              <p:cNvSpPr txBox="1"/>
              <p:nvPr/>
            </p:nvSpPr>
            <p:spPr>
              <a:xfrm>
                <a:off x="7312202" y="1519855"/>
                <a:ext cx="7554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SSD</a:t>
                </a:r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CC4E5B2-444A-896C-9247-E41C81D917AF}"/>
                </a:ext>
              </a:extLst>
            </p:cNvPr>
            <p:cNvSpPr/>
            <p:nvPr/>
          </p:nvSpPr>
          <p:spPr>
            <a:xfrm>
              <a:off x="7905509" y="5585247"/>
              <a:ext cx="1111170" cy="445164"/>
            </a:xfrm>
            <a:custGeom>
              <a:avLst/>
              <a:gdLst>
                <a:gd name="connsiteX0" fmla="*/ 0 w 1111170"/>
                <a:gd name="connsiteY0" fmla="*/ 445164 h 445164"/>
                <a:gd name="connsiteX1" fmla="*/ 162046 w 1111170"/>
                <a:gd name="connsiteY1" fmla="*/ 225245 h 445164"/>
                <a:gd name="connsiteX2" fmla="*/ 682907 w 1111170"/>
                <a:gd name="connsiteY2" fmla="*/ 28475 h 445164"/>
                <a:gd name="connsiteX3" fmla="*/ 1111170 w 1111170"/>
                <a:gd name="connsiteY3" fmla="*/ 5326 h 44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170" h="445164">
                  <a:moveTo>
                    <a:pt x="0" y="445164"/>
                  </a:moveTo>
                  <a:cubicBezTo>
                    <a:pt x="24114" y="369928"/>
                    <a:pt x="48228" y="294693"/>
                    <a:pt x="162046" y="225245"/>
                  </a:cubicBezTo>
                  <a:cubicBezTo>
                    <a:pt x="275864" y="155797"/>
                    <a:pt x="524720" y="65128"/>
                    <a:pt x="682907" y="28475"/>
                  </a:cubicBezTo>
                  <a:cubicBezTo>
                    <a:pt x="841094" y="-8178"/>
                    <a:pt x="976132" y="-1426"/>
                    <a:pt x="1111170" y="532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9F8D8B-2A12-9D40-E71D-962122808361}"/>
                </a:ext>
              </a:extLst>
            </p:cNvPr>
            <p:cNvSpPr/>
            <p:nvPr/>
          </p:nvSpPr>
          <p:spPr>
            <a:xfrm>
              <a:off x="7853085" y="4831307"/>
              <a:ext cx="1163594" cy="1215400"/>
            </a:xfrm>
            <a:custGeom>
              <a:avLst/>
              <a:gdLst>
                <a:gd name="connsiteX0" fmla="*/ 0 w 1111170"/>
                <a:gd name="connsiteY0" fmla="*/ 445164 h 445164"/>
                <a:gd name="connsiteX1" fmla="*/ 162046 w 1111170"/>
                <a:gd name="connsiteY1" fmla="*/ 225245 h 445164"/>
                <a:gd name="connsiteX2" fmla="*/ 682907 w 1111170"/>
                <a:gd name="connsiteY2" fmla="*/ 28475 h 445164"/>
                <a:gd name="connsiteX3" fmla="*/ 1111170 w 1111170"/>
                <a:gd name="connsiteY3" fmla="*/ 5326 h 44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170" h="445164">
                  <a:moveTo>
                    <a:pt x="0" y="445164"/>
                  </a:moveTo>
                  <a:cubicBezTo>
                    <a:pt x="24114" y="369928"/>
                    <a:pt x="48228" y="294693"/>
                    <a:pt x="162046" y="225245"/>
                  </a:cubicBezTo>
                  <a:cubicBezTo>
                    <a:pt x="275864" y="155797"/>
                    <a:pt x="524720" y="65128"/>
                    <a:pt x="682907" y="28475"/>
                  </a:cubicBezTo>
                  <a:cubicBezTo>
                    <a:pt x="841094" y="-8178"/>
                    <a:pt x="976132" y="-1426"/>
                    <a:pt x="1111170" y="532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6BFFBB-8E1A-0982-A976-6DF6B594A40B}"/>
                </a:ext>
              </a:extLst>
            </p:cNvPr>
            <p:cNvSpPr txBox="1"/>
            <p:nvPr/>
          </p:nvSpPr>
          <p:spPr>
            <a:xfrm>
              <a:off x="7891823" y="3906271"/>
              <a:ext cx="11635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ahnschrift SemiBold" panose="020B0502040204020203" pitchFamily="34" charset="0"/>
                </a:rPr>
                <a:t>Pulled from executable into RAM during (6)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77E89B-AF13-8C7D-FE3A-3AB234BCD6A7}"/>
                </a:ext>
              </a:extLst>
            </p:cNvPr>
            <p:cNvSpPr/>
            <p:nvPr/>
          </p:nvSpPr>
          <p:spPr>
            <a:xfrm>
              <a:off x="8194876" y="4889450"/>
              <a:ext cx="509286" cy="97791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906AD6-74C7-CE1D-6CE5-03EF3FAF8014}"/>
              </a:ext>
            </a:extLst>
          </p:cNvPr>
          <p:cNvGrpSpPr/>
          <p:nvPr/>
        </p:nvGrpSpPr>
        <p:grpSpPr>
          <a:xfrm>
            <a:off x="7530802" y="1338828"/>
            <a:ext cx="1491623" cy="1169551"/>
            <a:chOff x="7530802" y="1338828"/>
            <a:chExt cx="1491623" cy="1169551"/>
          </a:xfrm>
        </p:grpSpPr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90716304-2917-623A-C63B-08A02BC08303}"/>
                </a:ext>
              </a:extLst>
            </p:cNvPr>
            <p:cNvSpPr/>
            <p:nvPr/>
          </p:nvSpPr>
          <p:spPr>
            <a:xfrm>
              <a:off x="8907673" y="1506252"/>
              <a:ext cx="114752" cy="912685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29A554-792A-8BF1-1820-58C4621C3EF9}"/>
                </a:ext>
              </a:extLst>
            </p:cNvPr>
            <p:cNvSpPr txBox="1"/>
            <p:nvPr/>
          </p:nvSpPr>
          <p:spPr>
            <a:xfrm>
              <a:off x="7530802" y="1338828"/>
              <a:ext cx="14254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Bahnschrift SemiBold" panose="020B0502040204020203" pitchFamily="34" charset="0"/>
                </a:rPr>
                <a:t>Stores info about active functions (e.g., the values of local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325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5443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E14E-E3A8-FE80-35A0-FFB42266A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56099" cy="362287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OK . . . but what if you can’t predict how many variables your program will need?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860CA1-C33B-BB76-DE58-46DBE2744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74" y="0"/>
            <a:ext cx="8024326" cy="6858000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56D2CA-3A12-F330-5E40-A0D7F6B3DC92}"/>
              </a:ext>
            </a:extLst>
          </p:cNvPr>
          <p:cNvSpPr txBox="1">
            <a:spLocks/>
          </p:cNvSpPr>
          <p:nvPr/>
        </p:nvSpPr>
        <p:spPr>
          <a:xfrm>
            <a:off x="124339" y="3541849"/>
            <a:ext cx="3907420" cy="3339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Ex: Your audio mixing program cannot predict how long a new track will be</a:t>
            </a:r>
          </a:p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Ex: Your ML program reads training data from a live stream and you don’t know the stream length a priori</a:t>
            </a:r>
          </a:p>
        </p:txBody>
      </p:sp>
    </p:spTree>
    <p:extLst>
      <p:ext uri="{BB962C8B-B14F-4D97-AF65-F5344CB8AC3E}">
        <p14:creationId xmlns:p14="http://schemas.microsoft.com/office/powerpoint/2010/main" val="534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C656EC-666A-8E99-600F-0058D0C60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0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BA6E85-ABEB-EE12-76EE-5B33FC9F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9627"/>
          </a:xfrm>
        </p:spPr>
        <p:txBody>
          <a:bodyPr>
            <a:normAutofit/>
          </a:bodyPr>
          <a:lstStyle/>
          <a:p>
            <a:r>
              <a:rPr lang="en-US" dirty="0"/>
              <a:t>Dynamic memory allocation to the rescue!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FA7EDE-D31E-BEF4-2D34-FEB78665A6DB}"/>
              </a:ext>
            </a:extLst>
          </p:cNvPr>
          <p:cNvSpPr txBox="1">
            <a:spLocks/>
          </p:cNvSpPr>
          <p:nvPr/>
        </p:nvSpPr>
        <p:spPr>
          <a:xfrm>
            <a:off x="6238753" y="813117"/>
            <a:ext cx="5953247" cy="5231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Instead of determining how many variables you need at </a:t>
            </a:r>
            <a:r>
              <a:rPr lang="en-US" b="1" i="1" dirty="0">
                <a:latin typeface="Segoe UI" panose="020B0502040204020203" pitchFamily="34" charset="0"/>
                <a:cs typeface="Segoe UI" panose="020B0502040204020203" pitchFamily="34" charset="0"/>
              </a:rPr>
              <a:t>program development time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. . .</a:t>
            </a:r>
          </a:p>
          <a:p>
            <a:pPr marL="0" indent="0">
              <a:buNone/>
            </a:pPr>
            <a:r>
              <a:rPr lang="en-US" sz="2100" dirty="0">
                <a:latin typeface="Lucida Console" panose="020B0609040504020204" pitchFamily="49" charset="0"/>
                <a:cs typeface="Segoe UI" panose="020B0502040204020203" pitchFamily="34" charset="0"/>
              </a:rPr>
              <a:t>	void f() {</a:t>
            </a:r>
          </a:p>
          <a:p>
            <a:pPr marL="0" indent="0">
              <a:buNone/>
            </a:pPr>
            <a:r>
              <a:rPr lang="en-US" sz="2100" dirty="0">
                <a:latin typeface="Lucida Console" panose="020B0609040504020204" pitchFamily="49" charset="0"/>
                <a:cs typeface="Segoe UI" panose="020B0502040204020203" pitchFamily="34" charset="0"/>
              </a:rPr>
              <a:t>	    int x, y; //f </a:t>
            </a:r>
            <a:r>
              <a:rPr lang="en-US" sz="2100" u="sng" dirty="0">
                <a:latin typeface="Lucida Console" panose="020B0609040504020204" pitchFamily="49" charset="0"/>
                <a:cs typeface="Segoe UI" panose="020B0502040204020203" pitchFamily="34" charset="0"/>
              </a:rPr>
              <a:t>always</a:t>
            </a:r>
            <a:r>
              <a:rPr lang="en-US" sz="2100" dirty="0">
                <a:latin typeface="Lucida Console" panose="020B0609040504020204" pitchFamily="49" charset="0"/>
                <a:cs typeface="Segoe UI" panose="020B0502040204020203" pitchFamily="34" charset="0"/>
              </a:rPr>
              <a:t> gets</a:t>
            </a:r>
          </a:p>
          <a:p>
            <a:pPr marL="0" indent="0">
              <a:buNone/>
            </a:pPr>
            <a:r>
              <a:rPr lang="en-US" sz="2100" dirty="0">
                <a:latin typeface="Lucida Console" panose="020B0609040504020204" pitchFamily="49" charset="0"/>
                <a:cs typeface="Segoe UI" panose="020B0502040204020203" pitchFamily="34" charset="0"/>
              </a:rPr>
              <a:t>	              //two </a:t>
            </a:r>
            <a:r>
              <a:rPr lang="en-US" sz="2100" dirty="0" err="1">
                <a:latin typeface="Lucida Console" panose="020B0609040504020204" pitchFamily="49" charset="0"/>
                <a:cs typeface="Segoe UI" panose="020B0502040204020203" pitchFamily="34" charset="0"/>
              </a:rPr>
              <a:t>ints</a:t>
            </a:r>
            <a:endParaRPr lang="en-US" sz="2100" dirty="0">
              <a:latin typeface="Lucida Console" panose="020B0609040504020204" pitchFamily="49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 . . allocate the needed amount of memory at </a:t>
            </a:r>
            <a:r>
              <a:rPr lang="en-US" b="1" i="1" dirty="0">
                <a:latin typeface="Segoe UI" panose="020B0502040204020203" pitchFamily="34" charset="0"/>
                <a:cs typeface="Segoe UI" panose="020B0502040204020203" pitchFamily="34" charset="0"/>
              </a:rPr>
              <a:t>program execution time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en-US" sz="2100" dirty="0">
                <a:latin typeface="Lucida Console" panose="020B0609040504020204" pitchFamily="49" charset="0"/>
                <a:cs typeface="Segoe UI" panose="020B0502040204020203" pitchFamily="34" charset="0"/>
              </a:rPr>
              <a:t>	void f() {</a:t>
            </a:r>
          </a:p>
          <a:p>
            <a:pPr marL="0" indent="0">
              <a:buNone/>
            </a:pPr>
            <a:r>
              <a:rPr lang="en-US" sz="2100" dirty="0">
                <a:latin typeface="Lucida Console" panose="020B0609040504020204" pitchFamily="49" charset="0"/>
                <a:cs typeface="Segoe UI" panose="020B0502040204020203" pitchFamily="34" charset="0"/>
              </a:rPr>
              <a:t>	    int n = </a:t>
            </a:r>
            <a:r>
              <a:rPr lang="en-US" sz="2100" dirty="0" err="1">
                <a:latin typeface="Lucida Console" panose="020B0609040504020204" pitchFamily="49" charset="0"/>
                <a:cs typeface="Segoe UI" panose="020B0502040204020203" pitchFamily="34" charset="0"/>
              </a:rPr>
              <a:t>read_int_from_user</a:t>
            </a:r>
            <a:r>
              <a:rPr lang="en-US" sz="2100" dirty="0">
                <a:latin typeface="Lucida Console" panose="020B0609040504020204" pitchFamily="49" charset="0"/>
                <a:cs typeface="Segoe UI" panose="020B0502040204020203" pitchFamily="34" charset="0"/>
              </a:rPr>
              <a:t>();</a:t>
            </a:r>
          </a:p>
          <a:p>
            <a:pPr marL="0" indent="0">
              <a:buNone/>
            </a:pPr>
            <a:r>
              <a:rPr lang="en-US" sz="2100" dirty="0">
                <a:latin typeface="Lucida Console" panose="020B0609040504020204" pitchFamily="49" charset="0"/>
                <a:cs typeface="Segoe UI" panose="020B0502040204020203" pitchFamily="34" charset="0"/>
              </a:rPr>
              <a:t>	    int* data = new int[n];</a:t>
            </a:r>
          </a:p>
          <a:p>
            <a:pPr marL="0" indent="0">
              <a:buNone/>
            </a:pPr>
            <a:r>
              <a:rPr lang="en-US" sz="2100" dirty="0">
                <a:latin typeface="Lucida Console" panose="020B0609040504020204" pitchFamily="49" charset="0"/>
                <a:cs typeface="Segoe UI" panose="020B0502040204020203" pitchFamily="34" charset="0"/>
              </a:rPr>
              <a:t>	    for (int </a:t>
            </a:r>
            <a:r>
              <a:rPr lang="en-US" sz="2100" dirty="0" err="1">
                <a:latin typeface="Lucida Console" panose="020B0609040504020204" pitchFamily="49" charset="0"/>
                <a:cs typeface="Segoe UI" panose="020B0502040204020203" pitchFamily="34" charset="0"/>
              </a:rPr>
              <a:t>i</a:t>
            </a:r>
            <a:r>
              <a:rPr lang="en-US" sz="2100" dirty="0">
                <a:latin typeface="Lucida Console" panose="020B0609040504020204" pitchFamily="49" charset="0"/>
                <a:cs typeface="Segoe UI" panose="020B0502040204020203" pitchFamily="34" charset="0"/>
              </a:rPr>
              <a:t> = 0; </a:t>
            </a:r>
            <a:r>
              <a:rPr lang="en-US" sz="2100" dirty="0" err="1">
                <a:latin typeface="Lucida Console" panose="020B0609040504020204" pitchFamily="49" charset="0"/>
                <a:cs typeface="Segoe UI" panose="020B0502040204020203" pitchFamily="34" charset="0"/>
              </a:rPr>
              <a:t>i</a:t>
            </a:r>
            <a:r>
              <a:rPr lang="en-US" sz="2100" dirty="0">
                <a:latin typeface="Lucida Console" panose="020B0609040504020204" pitchFamily="49" charset="0"/>
                <a:cs typeface="Segoe UI" panose="020B0502040204020203" pitchFamily="34" charset="0"/>
              </a:rPr>
              <a:t> &lt; n; </a:t>
            </a:r>
            <a:r>
              <a:rPr lang="en-US" sz="2100" dirty="0" err="1">
                <a:latin typeface="Lucida Console" panose="020B0609040504020204" pitchFamily="49" charset="0"/>
                <a:cs typeface="Segoe UI" panose="020B0502040204020203" pitchFamily="34" charset="0"/>
              </a:rPr>
              <a:t>i</a:t>
            </a:r>
            <a:r>
              <a:rPr lang="en-US" sz="2100" dirty="0">
                <a:latin typeface="Lucida Console" panose="020B0609040504020204" pitchFamily="49" charset="0"/>
                <a:cs typeface="Segoe UI" panose="020B0502040204020203" pitchFamily="34" charset="0"/>
              </a:rPr>
              <a:t>++) {</a:t>
            </a:r>
          </a:p>
          <a:p>
            <a:pPr marL="0" indent="0">
              <a:buNone/>
            </a:pPr>
            <a:r>
              <a:rPr lang="en-US" sz="2100" dirty="0">
                <a:latin typeface="Lucida Console" panose="020B0609040504020204" pitchFamily="49" charset="0"/>
                <a:cs typeface="Segoe UI" panose="020B0502040204020203" pitchFamily="34" charset="0"/>
              </a:rPr>
              <a:t>	        </a:t>
            </a:r>
            <a:r>
              <a:rPr lang="en-US" sz="2100" dirty="0" err="1">
                <a:latin typeface="Lucida Console" panose="020B0609040504020204" pitchFamily="49" charset="0"/>
                <a:cs typeface="Segoe UI" panose="020B0502040204020203" pitchFamily="34" charset="0"/>
              </a:rPr>
              <a:t>do_stuff</a:t>
            </a:r>
            <a:r>
              <a:rPr lang="en-US" sz="2100" dirty="0">
                <a:latin typeface="Lucida Console" panose="020B0609040504020204" pitchFamily="49" charset="0"/>
                <a:cs typeface="Segoe UI" panose="020B0502040204020203" pitchFamily="34" charset="0"/>
              </a:rPr>
              <a:t>(data[</a:t>
            </a:r>
            <a:r>
              <a:rPr lang="en-US" sz="2100" dirty="0" err="1">
                <a:latin typeface="Lucida Console" panose="020B0609040504020204" pitchFamily="49" charset="0"/>
                <a:cs typeface="Segoe UI" panose="020B0502040204020203" pitchFamily="34" charset="0"/>
              </a:rPr>
              <a:t>i</a:t>
            </a:r>
            <a:r>
              <a:rPr lang="en-US" sz="2100" dirty="0">
                <a:latin typeface="Lucida Console" panose="020B0609040504020204" pitchFamily="49" charset="0"/>
                <a:cs typeface="Segoe UI" panose="020B0502040204020203" pitchFamily="34" charset="0"/>
              </a:rPr>
              <a:t>]);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AA5F7B-6FBB-8BBC-1005-097A6EF5DE18}"/>
              </a:ext>
            </a:extLst>
          </p:cNvPr>
          <p:cNvGrpSpPr/>
          <p:nvPr/>
        </p:nvGrpSpPr>
        <p:grpSpPr>
          <a:xfrm>
            <a:off x="3250475" y="4121660"/>
            <a:ext cx="4504563" cy="2782638"/>
            <a:chOff x="3250475" y="4121660"/>
            <a:chExt cx="4504563" cy="278263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3DE0CE-117A-A9E6-4661-F9E250165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297">
              <a:off x="3250475" y="4121660"/>
              <a:ext cx="2776413" cy="278263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FF5179B-EB1B-0C9F-EB64-2A3240777732}"/>
                </a:ext>
              </a:extLst>
            </p:cNvPr>
            <p:cNvCxnSpPr>
              <a:cxnSpLocks/>
            </p:cNvCxnSpPr>
            <p:nvPr/>
          </p:nvCxnSpPr>
          <p:spPr>
            <a:xfrm>
              <a:off x="5822066" y="4467828"/>
              <a:ext cx="1932972" cy="33566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A99AF32-5BD7-C7B4-7D69-81EA6D3012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3248" y="5007496"/>
              <a:ext cx="1801790" cy="10694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05B52D-E565-D578-235E-6875E07EF3A0}"/>
              </a:ext>
            </a:extLst>
          </p:cNvPr>
          <p:cNvSpPr txBox="1"/>
          <p:nvPr/>
        </p:nvSpPr>
        <p:spPr>
          <a:xfrm>
            <a:off x="5787341" y="5410393"/>
            <a:ext cx="1559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where does this data live in the address space?</a:t>
            </a:r>
          </a:p>
        </p:txBody>
      </p:sp>
    </p:spTree>
    <p:extLst>
      <p:ext uri="{BB962C8B-B14F-4D97-AF65-F5344CB8AC3E}">
        <p14:creationId xmlns:p14="http://schemas.microsoft.com/office/powerpoint/2010/main" val="196404710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B085-1834-D016-2270-D6BE57A8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08"/>
            <a:ext cx="10515600" cy="968161"/>
          </a:xfrm>
        </p:spPr>
        <p:txBody>
          <a:bodyPr/>
          <a:lstStyle/>
          <a:p>
            <a:r>
              <a:rPr lang="en-US" dirty="0"/>
              <a:t>Recap of Lecture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6786C-3DB1-2CCD-58BF-287936B95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6" y="1166424"/>
            <a:ext cx="7401607" cy="1183238"/>
          </a:xfrm>
        </p:spPr>
        <p:txBody>
          <a:bodyPr>
            <a:normAutofit/>
          </a:bodyPr>
          <a:lstStyle/>
          <a:p>
            <a:r>
              <a:rPr lang="en-US" sz="2400" dirty="0"/>
              <a:t>User-level processes interact with each other and the hardware via the operating system—in particular, via </a:t>
            </a:r>
            <a:r>
              <a:rPr lang="en-US" sz="2400" b="1" i="1" dirty="0"/>
              <a:t>system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6DFE4-B28A-EA2B-346F-61CA279B2D90}"/>
              </a:ext>
            </a:extLst>
          </p:cNvPr>
          <p:cNvSpPr/>
          <p:nvPr/>
        </p:nvSpPr>
        <p:spPr>
          <a:xfrm>
            <a:off x="7807037" y="5278497"/>
            <a:ext cx="4269217" cy="74726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11F19-8EEF-DE7E-C90C-264DB1C102B5}"/>
              </a:ext>
            </a:extLst>
          </p:cNvPr>
          <p:cNvSpPr/>
          <p:nvPr/>
        </p:nvSpPr>
        <p:spPr>
          <a:xfrm>
            <a:off x="7807037" y="3977523"/>
            <a:ext cx="4269217" cy="85917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Operating system</a:t>
            </a:r>
          </a:p>
          <a:p>
            <a:pPr algn="ctr">
              <a:lnSpc>
                <a:spcPts val="2500"/>
              </a:lnSpc>
            </a:pPr>
            <a:r>
              <a:rPr lang="en-US" sz="2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(Kernel-level code)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E88B88-480F-212F-F8C0-64762805C88D}"/>
              </a:ext>
            </a:extLst>
          </p:cNvPr>
          <p:cNvSpPr/>
          <p:nvPr/>
        </p:nvSpPr>
        <p:spPr>
          <a:xfrm>
            <a:off x="9331036" y="1166423"/>
            <a:ext cx="1221217" cy="248119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13B3A-4228-C387-EFD1-5E52E728DD4E}"/>
              </a:ext>
            </a:extLst>
          </p:cNvPr>
          <p:cNvSpPr/>
          <p:nvPr/>
        </p:nvSpPr>
        <p:spPr>
          <a:xfrm>
            <a:off x="10855037" y="1166423"/>
            <a:ext cx="1221217" cy="2481198"/>
          </a:xfrm>
          <a:prstGeom prst="rect">
            <a:avLst/>
          </a:prstGeom>
          <a:solidFill>
            <a:srgbClr val="50FF1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8C2E5-9CFC-E4F8-5BFC-6FEE03EAF8AD}"/>
              </a:ext>
            </a:extLst>
          </p:cNvPr>
          <p:cNvSpPr/>
          <p:nvPr/>
        </p:nvSpPr>
        <p:spPr>
          <a:xfrm>
            <a:off x="7831018" y="1166423"/>
            <a:ext cx="1221217" cy="2481198"/>
          </a:xfrm>
          <a:prstGeom prst="rect">
            <a:avLst/>
          </a:prstGeom>
          <a:solidFill>
            <a:srgbClr val="FF8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0EA10-2A51-F156-C43C-AFD846A956F1}"/>
              </a:ext>
            </a:extLst>
          </p:cNvPr>
          <p:cNvSpPr txBox="1"/>
          <p:nvPr/>
        </p:nvSpPr>
        <p:spPr>
          <a:xfrm>
            <a:off x="7746136" y="2081360"/>
            <a:ext cx="140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User-level process 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D3A73-D6F0-D2C2-1A97-D14312DC0144}"/>
              </a:ext>
            </a:extLst>
          </p:cNvPr>
          <p:cNvSpPr txBox="1"/>
          <p:nvPr/>
        </p:nvSpPr>
        <p:spPr>
          <a:xfrm>
            <a:off x="9237429" y="2081360"/>
            <a:ext cx="140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User-level process 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008C7A-EEEA-E4F1-270C-F76E4FF14D65}"/>
              </a:ext>
            </a:extLst>
          </p:cNvPr>
          <p:cNvSpPr txBox="1"/>
          <p:nvPr/>
        </p:nvSpPr>
        <p:spPr>
          <a:xfrm>
            <a:off x="10761430" y="2081359"/>
            <a:ext cx="140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User-level process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77CCB-F3E7-4D29-2A72-FC99AF359779}"/>
              </a:ext>
            </a:extLst>
          </p:cNvPr>
          <p:cNvSpPr txBox="1"/>
          <p:nvPr/>
        </p:nvSpPr>
        <p:spPr>
          <a:xfrm>
            <a:off x="7746136" y="6488668"/>
            <a:ext cx="8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13FF4-F46F-DDC4-3E7C-1731232FCE8C}"/>
              </a:ext>
            </a:extLst>
          </p:cNvPr>
          <p:cNvSpPr txBox="1"/>
          <p:nvPr/>
        </p:nvSpPr>
        <p:spPr>
          <a:xfrm>
            <a:off x="8588592" y="6488668"/>
            <a:ext cx="98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SSD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A7C1C-458D-9BC2-FBF0-84D2209A7BBF}"/>
              </a:ext>
            </a:extLst>
          </p:cNvPr>
          <p:cNvSpPr txBox="1"/>
          <p:nvPr/>
        </p:nvSpPr>
        <p:spPr>
          <a:xfrm>
            <a:off x="9562353" y="6488668"/>
            <a:ext cx="145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UX devices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DB3A9-8ABF-6287-75A4-0BD11FFED1F1}"/>
              </a:ext>
            </a:extLst>
          </p:cNvPr>
          <p:cNvSpPr txBox="1"/>
          <p:nvPr/>
        </p:nvSpPr>
        <p:spPr>
          <a:xfrm>
            <a:off x="10947301" y="6488668"/>
            <a:ext cx="145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Network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DFD63A-A6AE-2B47-40E4-26F49A8EE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8" b="22330"/>
          <a:stretch/>
        </p:blipFill>
        <p:spPr>
          <a:xfrm>
            <a:off x="7788344" y="6128158"/>
            <a:ext cx="754308" cy="43622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9E18F6-DF52-1396-C3CA-B9E7F5A61E50}"/>
              </a:ext>
            </a:extLst>
          </p:cNvPr>
          <p:cNvCxnSpPr/>
          <p:nvPr/>
        </p:nvCxnSpPr>
        <p:spPr>
          <a:xfrm>
            <a:off x="8133124" y="6013183"/>
            <a:ext cx="0" cy="198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ED812C3-1979-151E-2B40-BBCE183BA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84134" y="5986407"/>
            <a:ext cx="598815" cy="71973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2FF9A6-E092-079F-236A-DF2DAF616ED0}"/>
              </a:ext>
            </a:extLst>
          </p:cNvPr>
          <p:cNvCxnSpPr/>
          <p:nvPr/>
        </p:nvCxnSpPr>
        <p:spPr>
          <a:xfrm>
            <a:off x="9052235" y="5955028"/>
            <a:ext cx="0" cy="198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BE0475-F515-326F-329D-AB194E397340}"/>
              </a:ext>
            </a:extLst>
          </p:cNvPr>
          <p:cNvGrpSpPr/>
          <p:nvPr/>
        </p:nvGrpSpPr>
        <p:grpSpPr>
          <a:xfrm>
            <a:off x="9473755" y="5877087"/>
            <a:ext cx="1603868" cy="768593"/>
            <a:chOff x="9486633" y="5877087"/>
            <a:chExt cx="1603868" cy="7685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9B7495A-B6A1-6DAB-6376-00F7708B4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86633" y="5877087"/>
              <a:ext cx="1603868" cy="768593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F814D13-479A-35F8-A3E5-34B2FEBF931C}"/>
                </a:ext>
              </a:extLst>
            </p:cNvPr>
            <p:cNvCxnSpPr/>
            <p:nvPr/>
          </p:nvCxnSpPr>
          <p:spPr>
            <a:xfrm>
              <a:off x="10144796" y="5960712"/>
              <a:ext cx="0" cy="1988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4ACBC91-9007-4B8D-394A-73E89F385C63}"/>
                </a:ext>
              </a:extLst>
            </p:cNvPr>
            <p:cNvCxnSpPr/>
            <p:nvPr/>
          </p:nvCxnSpPr>
          <p:spPr>
            <a:xfrm>
              <a:off x="10851244" y="5958799"/>
              <a:ext cx="0" cy="1988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D6026F6-779D-E3E1-E04F-88F7FDE6D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1298400" y="5934841"/>
            <a:ext cx="766934" cy="7006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73F52A-13C1-E734-DAD6-52AE6FC69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3849" y="4931699"/>
            <a:ext cx="560425" cy="56042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01037DC-EEC3-E7A9-978E-73746AE3B6CA}"/>
              </a:ext>
            </a:extLst>
          </p:cNvPr>
          <p:cNvGrpSpPr/>
          <p:nvPr/>
        </p:nvGrpSpPr>
        <p:grpSpPr>
          <a:xfrm>
            <a:off x="8957216" y="4931700"/>
            <a:ext cx="2883059" cy="564196"/>
            <a:chOff x="8957216" y="4931700"/>
            <a:chExt cx="2883059" cy="56419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1790705-DF90-C7D5-AB0A-DD6C557F2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57216" y="4931700"/>
              <a:ext cx="560425" cy="560425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FC1F4D9-3018-72F3-66B9-1CB62369BBE4}"/>
                </a:ext>
              </a:extLst>
            </p:cNvPr>
            <p:cNvGrpSpPr/>
            <p:nvPr/>
          </p:nvGrpSpPr>
          <p:grpSpPr>
            <a:xfrm>
              <a:off x="10366483" y="4935470"/>
              <a:ext cx="1473792" cy="560426"/>
              <a:chOff x="8043849" y="4931699"/>
              <a:chExt cx="1473792" cy="560426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8899AD0-9F5B-EBBA-29AB-DF9A9DC1C0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43849" y="4931699"/>
                <a:ext cx="560425" cy="56042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02BF276-AAF4-E0CC-AF32-95D69343F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57216" y="4931700"/>
                <a:ext cx="560425" cy="560425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8F2918-F93D-43B3-6C03-51E179F0BD0A}"/>
              </a:ext>
            </a:extLst>
          </p:cNvPr>
          <p:cNvGrpSpPr>
            <a:grpSpLocks noChangeAspect="1"/>
          </p:cNvGrpSpPr>
          <p:nvPr/>
        </p:nvGrpSpPr>
        <p:grpSpPr>
          <a:xfrm>
            <a:off x="7767429" y="5069471"/>
            <a:ext cx="466605" cy="284880"/>
            <a:chOff x="7946524" y="5652130"/>
            <a:chExt cx="554518" cy="33855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9732862-E79A-F531-9A7D-2DCC1023CBEB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5E6650-054B-323C-92EB-80BB4E8B2D9D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4A7B80-D6BC-F009-EEBA-AED31E463423}"/>
              </a:ext>
            </a:extLst>
          </p:cNvPr>
          <p:cNvGrpSpPr>
            <a:grpSpLocks noChangeAspect="1"/>
          </p:cNvGrpSpPr>
          <p:nvPr/>
        </p:nvGrpSpPr>
        <p:grpSpPr>
          <a:xfrm>
            <a:off x="9346064" y="5073242"/>
            <a:ext cx="466605" cy="284880"/>
            <a:chOff x="7946524" y="5652130"/>
            <a:chExt cx="554518" cy="338554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9A8F954-3E0F-0C30-2CA8-774158B299E6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A99AA0-2628-39FA-9C69-DCA684C8F024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591721-217C-8E77-6400-FAADA6704401}"/>
              </a:ext>
            </a:extLst>
          </p:cNvPr>
          <p:cNvGrpSpPr>
            <a:grpSpLocks noChangeAspect="1"/>
          </p:cNvGrpSpPr>
          <p:nvPr/>
        </p:nvGrpSpPr>
        <p:grpSpPr>
          <a:xfrm>
            <a:off x="10071455" y="5073610"/>
            <a:ext cx="466605" cy="284880"/>
            <a:chOff x="7946524" y="5652130"/>
            <a:chExt cx="554518" cy="33855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18C15310-336E-C7CF-8005-4184D8980898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9F408A-DB13-AD23-4ABC-83CFB264BF83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CA5047-81EF-EB5D-9D23-A38D52531FC4}"/>
              </a:ext>
            </a:extLst>
          </p:cNvPr>
          <p:cNvGrpSpPr>
            <a:grpSpLocks noChangeAspect="1"/>
          </p:cNvGrpSpPr>
          <p:nvPr/>
        </p:nvGrpSpPr>
        <p:grpSpPr>
          <a:xfrm>
            <a:off x="11643277" y="5068244"/>
            <a:ext cx="466605" cy="284880"/>
            <a:chOff x="7946524" y="5652130"/>
            <a:chExt cx="554518" cy="338554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22884CE-A5FB-7775-EB1B-67F88825A992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DE8443-62A6-800F-C692-749D8C0FBF08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29F22A-49B4-00B1-6CD3-9623E6357B68}"/>
              </a:ext>
            </a:extLst>
          </p:cNvPr>
          <p:cNvGrpSpPr/>
          <p:nvPr/>
        </p:nvGrpSpPr>
        <p:grpSpPr>
          <a:xfrm>
            <a:off x="7868335" y="3785393"/>
            <a:ext cx="4143175" cy="270958"/>
            <a:chOff x="7868335" y="3785393"/>
            <a:chExt cx="4143175" cy="27095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75A9B66-A0B3-DB57-8A67-EB2E5A5DBB12}"/>
                </a:ext>
              </a:extLst>
            </p:cNvPr>
            <p:cNvGrpSpPr/>
            <p:nvPr/>
          </p:nvGrpSpPr>
          <p:grpSpPr>
            <a:xfrm>
              <a:off x="7868335" y="3785393"/>
              <a:ext cx="1184499" cy="270958"/>
              <a:chOff x="7868335" y="3785393"/>
              <a:chExt cx="1184499" cy="270958"/>
            </a:xfrm>
          </p:grpSpPr>
          <p:sp>
            <p:nvSpPr>
              <p:cNvPr id="53" name="Double Bracket 52">
                <a:extLst>
                  <a:ext uri="{FF2B5EF4-FFF2-40B4-BE49-F238E27FC236}">
                    <a16:creationId xmlns:a16="http://schemas.microsoft.com/office/drawing/2014/main" id="{2C388913-5508-372A-4582-641B71F74F70}"/>
                  </a:ext>
                </a:extLst>
              </p:cNvPr>
              <p:cNvSpPr/>
              <p:nvPr/>
            </p:nvSpPr>
            <p:spPr>
              <a:xfrm>
                <a:off x="7868335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Double Bracket 53">
                <a:extLst>
                  <a:ext uri="{FF2B5EF4-FFF2-40B4-BE49-F238E27FC236}">
                    <a16:creationId xmlns:a16="http://schemas.microsoft.com/office/drawing/2014/main" id="{0EF0646C-8A8C-2985-8543-6FE1FE1FCE3A}"/>
                  </a:ext>
                </a:extLst>
              </p:cNvPr>
              <p:cNvSpPr/>
              <p:nvPr/>
            </p:nvSpPr>
            <p:spPr>
              <a:xfrm>
                <a:off x="8365492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Double Bracket 54">
                <a:extLst>
                  <a:ext uri="{FF2B5EF4-FFF2-40B4-BE49-F238E27FC236}">
                    <a16:creationId xmlns:a16="http://schemas.microsoft.com/office/drawing/2014/main" id="{4729B6A6-C1A9-4F30-73D7-2B009EF74C10}"/>
                  </a:ext>
                </a:extLst>
              </p:cNvPr>
              <p:cNvSpPr/>
              <p:nvPr/>
            </p:nvSpPr>
            <p:spPr>
              <a:xfrm>
                <a:off x="8862649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DF2E214-7959-6876-3B5A-69D1655854CE}"/>
                </a:ext>
              </a:extLst>
            </p:cNvPr>
            <p:cNvGrpSpPr/>
            <p:nvPr/>
          </p:nvGrpSpPr>
          <p:grpSpPr>
            <a:xfrm>
              <a:off x="9349394" y="3785393"/>
              <a:ext cx="1184499" cy="270958"/>
              <a:chOff x="7868335" y="3785393"/>
              <a:chExt cx="1184499" cy="270958"/>
            </a:xfrm>
          </p:grpSpPr>
          <p:sp>
            <p:nvSpPr>
              <p:cNvPr id="50" name="Double Bracket 49">
                <a:extLst>
                  <a:ext uri="{FF2B5EF4-FFF2-40B4-BE49-F238E27FC236}">
                    <a16:creationId xmlns:a16="http://schemas.microsoft.com/office/drawing/2014/main" id="{057E374C-C3B5-58EC-2A92-69EB2697BB17}"/>
                  </a:ext>
                </a:extLst>
              </p:cNvPr>
              <p:cNvSpPr/>
              <p:nvPr/>
            </p:nvSpPr>
            <p:spPr>
              <a:xfrm>
                <a:off x="7868335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Double Bracket 50">
                <a:extLst>
                  <a:ext uri="{FF2B5EF4-FFF2-40B4-BE49-F238E27FC236}">
                    <a16:creationId xmlns:a16="http://schemas.microsoft.com/office/drawing/2014/main" id="{459FA627-C5C3-5990-72B5-74BB01A23748}"/>
                  </a:ext>
                </a:extLst>
              </p:cNvPr>
              <p:cNvSpPr/>
              <p:nvPr/>
            </p:nvSpPr>
            <p:spPr>
              <a:xfrm>
                <a:off x="8365492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Double Bracket 51">
                <a:extLst>
                  <a:ext uri="{FF2B5EF4-FFF2-40B4-BE49-F238E27FC236}">
                    <a16:creationId xmlns:a16="http://schemas.microsoft.com/office/drawing/2014/main" id="{8439C97B-D17A-D39D-4193-82A7EDF0FBC2}"/>
                  </a:ext>
                </a:extLst>
              </p:cNvPr>
              <p:cNvSpPr/>
              <p:nvPr/>
            </p:nvSpPr>
            <p:spPr>
              <a:xfrm>
                <a:off x="8862649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DE1FC6E-9347-4774-4E49-2A4FEEADA038}"/>
                </a:ext>
              </a:extLst>
            </p:cNvPr>
            <p:cNvGrpSpPr/>
            <p:nvPr/>
          </p:nvGrpSpPr>
          <p:grpSpPr>
            <a:xfrm>
              <a:off x="10827011" y="3785393"/>
              <a:ext cx="1184499" cy="270958"/>
              <a:chOff x="7868335" y="3785393"/>
              <a:chExt cx="1184499" cy="270958"/>
            </a:xfrm>
          </p:grpSpPr>
          <p:sp>
            <p:nvSpPr>
              <p:cNvPr id="47" name="Double Bracket 46">
                <a:extLst>
                  <a:ext uri="{FF2B5EF4-FFF2-40B4-BE49-F238E27FC236}">
                    <a16:creationId xmlns:a16="http://schemas.microsoft.com/office/drawing/2014/main" id="{846802EA-48EE-4D54-CB14-151BEACC088F}"/>
                  </a:ext>
                </a:extLst>
              </p:cNvPr>
              <p:cNvSpPr/>
              <p:nvPr/>
            </p:nvSpPr>
            <p:spPr>
              <a:xfrm>
                <a:off x="7868335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Double Bracket 47">
                <a:extLst>
                  <a:ext uri="{FF2B5EF4-FFF2-40B4-BE49-F238E27FC236}">
                    <a16:creationId xmlns:a16="http://schemas.microsoft.com/office/drawing/2014/main" id="{C5E903D6-EC02-7B35-885C-ED586699A6D6}"/>
                  </a:ext>
                </a:extLst>
              </p:cNvPr>
              <p:cNvSpPr/>
              <p:nvPr/>
            </p:nvSpPr>
            <p:spPr>
              <a:xfrm>
                <a:off x="8365492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Double Bracket 48">
                <a:extLst>
                  <a:ext uri="{FF2B5EF4-FFF2-40B4-BE49-F238E27FC236}">
                    <a16:creationId xmlns:a16="http://schemas.microsoft.com/office/drawing/2014/main" id="{B47CF6C1-AECF-0F27-6638-22C970AA2F27}"/>
                  </a:ext>
                </a:extLst>
              </p:cNvPr>
              <p:cNvSpPr/>
              <p:nvPr/>
            </p:nvSpPr>
            <p:spPr>
              <a:xfrm>
                <a:off x="8862649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BDA70887-2FD2-441F-8BEB-4F6B4F62A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05772" y="5272115"/>
            <a:ext cx="256314" cy="2559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0E4C541-D7BD-2934-5F2C-57CDF6B74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117745" y="5278497"/>
            <a:ext cx="256314" cy="25599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C648804-51E8-641F-00BC-98A561ED6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533354" y="5278497"/>
            <a:ext cx="256314" cy="25599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52D56E6-B87A-891D-7A7D-2302D8D065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448210" y="5268443"/>
            <a:ext cx="256314" cy="25599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28B3D87-4D06-46F8-E368-CB54AE0E377C}"/>
              </a:ext>
            </a:extLst>
          </p:cNvPr>
          <p:cNvSpPr txBox="1"/>
          <p:nvPr/>
        </p:nvSpPr>
        <p:spPr>
          <a:xfrm>
            <a:off x="463867" y="2321695"/>
            <a:ext cx="670715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//Process X wants to read 32 bytes of data </a:t>
            </a:r>
          </a:p>
          <a:p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//from a file that is stored on the SSD.</a:t>
            </a:r>
          </a:p>
          <a:p>
            <a:endParaRPr lang="en-US" sz="19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//First, get a file descriptor that allows</a:t>
            </a:r>
          </a:p>
          <a:p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//the process to interact with the file.</a:t>
            </a:r>
          </a:p>
          <a:p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00" dirty="0">
                <a:latin typeface="Lucida Console" panose="020B0609040504020204" pitchFamily="49" charset="0"/>
              </a:rPr>
              <a:t> </a:t>
            </a:r>
            <a:r>
              <a:rPr lang="en-US" sz="1900" dirty="0" err="1">
                <a:latin typeface="Lucida Console" panose="020B0609040504020204" pitchFamily="49" charset="0"/>
              </a:rPr>
              <a:t>fd</a:t>
            </a:r>
            <a:r>
              <a:rPr lang="en-US" sz="1900" dirty="0">
                <a:latin typeface="Lucida Console" panose="020B0609040504020204" pitchFamily="49" charset="0"/>
              </a:rPr>
              <a:t> = open(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</a:rPr>
              <a:t>“file.txt”</a:t>
            </a:r>
            <a:r>
              <a:rPr lang="en-US" sz="1900" dirty="0">
                <a:latin typeface="Lucida Console" panose="020B0609040504020204" pitchFamily="49" charset="0"/>
              </a:rPr>
              <a:t>, O_RDONLY);</a:t>
            </a:r>
          </a:p>
          <a:p>
            <a:endParaRPr lang="en-US" sz="1900" dirty="0">
              <a:latin typeface="Lucida Console" panose="020B0609040504020204" pitchFamily="49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965B638-FF37-38E4-AF3A-5DEA41903067}"/>
              </a:ext>
            </a:extLst>
          </p:cNvPr>
          <p:cNvCxnSpPr>
            <a:cxnSpLocks/>
          </p:cNvCxnSpPr>
          <p:nvPr/>
        </p:nvCxnSpPr>
        <p:spPr>
          <a:xfrm>
            <a:off x="7906326" y="3401985"/>
            <a:ext cx="16875" cy="9200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1DA6425-DDEB-32C1-8494-B650865B0A4E}"/>
              </a:ext>
            </a:extLst>
          </p:cNvPr>
          <p:cNvCxnSpPr>
            <a:cxnSpLocks/>
          </p:cNvCxnSpPr>
          <p:nvPr/>
        </p:nvCxnSpPr>
        <p:spPr>
          <a:xfrm flipV="1">
            <a:off x="8025270" y="3387055"/>
            <a:ext cx="0" cy="9050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7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EE76-80FB-FA56-ECF1-38DDBA3A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50" y="92600"/>
            <a:ext cx="6500640" cy="973703"/>
          </a:xfrm>
        </p:spPr>
        <p:txBody>
          <a:bodyPr/>
          <a:lstStyle/>
          <a:p>
            <a:r>
              <a:rPr lang="en-US" dirty="0"/>
              <a:t>The 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C2C23-5B4A-E3D0-0DDD-D1697F0CE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26" y="868096"/>
            <a:ext cx="6304864" cy="60767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Dynamically-allocated memory lives in a program region known as the heap</a:t>
            </a:r>
          </a:p>
          <a:p>
            <a:r>
              <a:rPr lang="en-US" dirty="0"/>
              <a:t>A programmer must </a:t>
            </a:r>
            <a:r>
              <a:rPr lang="en-US" b="1" i="1" dirty="0"/>
              <a:t>explicitly</a:t>
            </a:r>
            <a:r>
              <a:rPr lang="en-US" dirty="0"/>
              <a:t> allocate and deallocate heap memory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int*</a:t>
            </a:r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latin typeface="Lucida Console" panose="020B0609040504020204" pitchFamily="49" charset="0"/>
              </a:rPr>
              <a:t>ptr</a:t>
            </a:r>
            <a:r>
              <a:rPr lang="en-US" sz="2000" dirty="0">
                <a:latin typeface="Lucida Console" panose="020B0609040504020204" pitchFamily="49" charset="0"/>
              </a:rPr>
              <a:t> = 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new</a:t>
            </a:r>
            <a:r>
              <a:rPr lang="en-US" sz="2000" dirty="0">
                <a:latin typeface="Lucida Console" panose="020B0609040504020204" pitchFamily="49" charset="0"/>
              </a:rPr>
              <a:t> int; </a:t>
            </a: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//Allocation;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     //the new int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     //lives here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 err="1">
                <a:latin typeface="Lucida Console" panose="020B0609040504020204" pitchFamily="49" charset="0"/>
              </a:rPr>
              <a:t>do_stuff</a:t>
            </a:r>
            <a:r>
              <a:rPr lang="en-US" sz="2000" dirty="0"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latin typeface="Lucida Console" panose="020B0609040504020204" pitchFamily="49" charset="0"/>
              </a:rPr>
              <a:t>ptr</a:t>
            </a:r>
            <a:r>
              <a:rPr lang="en-US" sz="2000" dirty="0">
                <a:latin typeface="Lucida Console" panose="020B0609040504020204" pitchFamily="49" charset="0"/>
              </a:rPr>
              <a:t>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delete</a:t>
            </a:r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latin typeface="Lucida Console" panose="020B0609040504020204" pitchFamily="49" charset="0"/>
              </a:rPr>
              <a:t>ptr</a:t>
            </a:r>
            <a:r>
              <a:rPr lang="en-US" sz="2000" dirty="0">
                <a:latin typeface="Lucida Console" panose="020B0609040504020204" pitchFamily="49" charset="0"/>
              </a:rPr>
              <a:t>;         </a:t>
            </a:r>
            <a:r>
              <a:rPr lang="en-US" sz="2000" dirty="0">
                <a:solidFill>
                  <a:srgbClr val="00B050"/>
                </a:solidFill>
                <a:latin typeface="Lucida Console" panose="020B0609040504020204" pitchFamily="49" charset="0"/>
              </a:rPr>
              <a:t>//Deallocation</a:t>
            </a:r>
          </a:p>
          <a:p>
            <a:r>
              <a:rPr lang="en-US" dirty="0"/>
              <a:t>In contrast:</a:t>
            </a:r>
          </a:p>
          <a:p>
            <a:pPr lvl="1"/>
            <a:r>
              <a:rPr lang="en-US" dirty="0"/>
              <a:t>The compiler and program loader </a:t>
            </a:r>
            <a:r>
              <a:rPr lang="en-US" b="1" i="1" dirty="0"/>
              <a:t>automatically</a:t>
            </a:r>
            <a:r>
              <a:rPr lang="en-US" dirty="0"/>
              <a:t> allocate memory space for static data</a:t>
            </a:r>
          </a:p>
          <a:p>
            <a:pPr lvl="1"/>
            <a:r>
              <a:rPr lang="en-US" dirty="0"/>
              <a:t>The compiler </a:t>
            </a:r>
            <a:r>
              <a:rPr lang="en-US" b="1" i="1" dirty="0"/>
              <a:t>automatically</a:t>
            </a:r>
            <a:r>
              <a:rPr lang="en-US" dirty="0"/>
              <a:t> emits machine instructions to allocate and deallocate memory space for stack variables—we’ll see this in a few lectures!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EAF6F0-DCB9-3024-0E43-7D2A4BA25035}"/>
              </a:ext>
            </a:extLst>
          </p:cNvPr>
          <p:cNvSpPr txBox="1"/>
          <p:nvPr/>
        </p:nvSpPr>
        <p:spPr>
          <a:xfrm>
            <a:off x="10649072" y="5916271"/>
            <a:ext cx="155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Byte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5CF1B-4962-6B79-912E-A3B0DFD51175}"/>
              </a:ext>
            </a:extLst>
          </p:cNvPr>
          <p:cNvSpPr txBox="1"/>
          <p:nvPr/>
        </p:nvSpPr>
        <p:spPr>
          <a:xfrm>
            <a:off x="10803170" y="1462147"/>
            <a:ext cx="155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Byte N-1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928B6-8387-3A7A-C0FB-70651A3AFDF6}"/>
              </a:ext>
            </a:extLst>
          </p:cNvPr>
          <p:cNvSpPr txBox="1"/>
          <p:nvPr/>
        </p:nvSpPr>
        <p:spPr>
          <a:xfrm>
            <a:off x="9051432" y="868031"/>
            <a:ext cx="1950169" cy="63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Address space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887EA-717A-A7EF-C3D7-E6C098D77469}"/>
              </a:ext>
            </a:extLst>
          </p:cNvPr>
          <p:cNvSpPr/>
          <p:nvPr/>
        </p:nvSpPr>
        <p:spPr>
          <a:xfrm>
            <a:off x="9051432" y="1518884"/>
            <a:ext cx="1950169" cy="47220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F84FCD-CECE-E638-000E-92BD580D6C4A}"/>
              </a:ext>
            </a:extLst>
          </p:cNvPr>
          <p:cNvSpPr/>
          <p:nvPr/>
        </p:nvSpPr>
        <p:spPr>
          <a:xfrm>
            <a:off x="9099793" y="5226180"/>
            <a:ext cx="1863454" cy="98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4118B7-DB8A-6B91-B891-CF55685ACAF8}"/>
              </a:ext>
            </a:extLst>
          </p:cNvPr>
          <p:cNvSpPr/>
          <p:nvPr/>
        </p:nvSpPr>
        <p:spPr>
          <a:xfrm>
            <a:off x="9094787" y="4616899"/>
            <a:ext cx="1863454" cy="545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Static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513F70-1DF7-73E7-0474-22B1D2212B79}"/>
              </a:ext>
            </a:extLst>
          </p:cNvPr>
          <p:cNvSpPr/>
          <p:nvPr/>
        </p:nvSpPr>
        <p:spPr>
          <a:xfrm>
            <a:off x="9094787" y="4012685"/>
            <a:ext cx="1863454" cy="545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4072C2-A37F-D398-23A6-A026EE62598C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10025779" y="3441482"/>
            <a:ext cx="735" cy="571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2EA41B-2E5D-3504-BCF9-A6203E1E5118}"/>
              </a:ext>
            </a:extLst>
          </p:cNvPr>
          <p:cNvGrpSpPr/>
          <p:nvPr/>
        </p:nvGrpSpPr>
        <p:grpSpPr>
          <a:xfrm>
            <a:off x="9094787" y="1550359"/>
            <a:ext cx="1863454" cy="1395676"/>
            <a:chOff x="9094787" y="1550359"/>
            <a:chExt cx="1863454" cy="13956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3B1B16-E141-8B2B-BCFF-D5537231024A}"/>
                </a:ext>
              </a:extLst>
            </p:cNvPr>
            <p:cNvSpPr/>
            <p:nvPr/>
          </p:nvSpPr>
          <p:spPr>
            <a:xfrm>
              <a:off x="9094787" y="1550359"/>
              <a:ext cx="1863454" cy="8244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EF4A8F3-DFD6-6B79-CC7B-C938F09780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28572" y="2374832"/>
              <a:ext cx="735" cy="5712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D7857E-447E-7B01-2D37-CDA0D85C4563}"/>
              </a:ext>
            </a:extLst>
          </p:cNvPr>
          <p:cNvGrpSpPr/>
          <p:nvPr/>
        </p:nvGrpSpPr>
        <p:grpSpPr>
          <a:xfrm>
            <a:off x="7376204" y="3906271"/>
            <a:ext cx="1679213" cy="2951729"/>
            <a:chOff x="7376204" y="3906271"/>
            <a:chExt cx="1679213" cy="29517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5988E8E-02CC-AF69-D38D-AF27F8D8A511}"/>
                </a:ext>
              </a:extLst>
            </p:cNvPr>
            <p:cNvGrpSpPr/>
            <p:nvPr/>
          </p:nvGrpSpPr>
          <p:grpSpPr>
            <a:xfrm>
              <a:off x="7376204" y="5915395"/>
              <a:ext cx="1132939" cy="942605"/>
              <a:chOff x="7162989" y="1257232"/>
              <a:chExt cx="1132939" cy="94260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50AAB88-6FEC-4F19-2AF8-44CE1B8BA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7258156" y="1162065"/>
                <a:ext cx="942605" cy="1132939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23DBBC-E776-4964-E282-25672AF9AC1F}"/>
                  </a:ext>
                </a:extLst>
              </p:cNvPr>
              <p:cNvSpPr txBox="1"/>
              <p:nvPr/>
            </p:nvSpPr>
            <p:spPr>
              <a:xfrm>
                <a:off x="7312202" y="1519855"/>
                <a:ext cx="7554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SSD</a:t>
                </a:r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4E6FCF-CB13-CDF2-4DFA-34116A89D064}"/>
                </a:ext>
              </a:extLst>
            </p:cNvPr>
            <p:cNvSpPr/>
            <p:nvPr/>
          </p:nvSpPr>
          <p:spPr>
            <a:xfrm>
              <a:off x="7905509" y="5585247"/>
              <a:ext cx="1111170" cy="445164"/>
            </a:xfrm>
            <a:custGeom>
              <a:avLst/>
              <a:gdLst>
                <a:gd name="connsiteX0" fmla="*/ 0 w 1111170"/>
                <a:gd name="connsiteY0" fmla="*/ 445164 h 445164"/>
                <a:gd name="connsiteX1" fmla="*/ 162046 w 1111170"/>
                <a:gd name="connsiteY1" fmla="*/ 225245 h 445164"/>
                <a:gd name="connsiteX2" fmla="*/ 682907 w 1111170"/>
                <a:gd name="connsiteY2" fmla="*/ 28475 h 445164"/>
                <a:gd name="connsiteX3" fmla="*/ 1111170 w 1111170"/>
                <a:gd name="connsiteY3" fmla="*/ 5326 h 44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170" h="445164">
                  <a:moveTo>
                    <a:pt x="0" y="445164"/>
                  </a:moveTo>
                  <a:cubicBezTo>
                    <a:pt x="24114" y="369928"/>
                    <a:pt x="48228" y="294693"/>
                    <a:pt x="162046" y="225245"/>
                  </a:cubicBezTo>
                  <a:cubicBezTo>
                    <a:pt x="275864" y="155797"/>
                    <a:pt x="524720" y="65128"/>
                    <a:pt x="682907" y="28475"/>
                  </a:cubicBezTo>
                  <a:cubicBezTo>
                    <a:pt x="841094" y="-8178"/>
                    <a:pt x="976132" y="-1426"/>
                    <a:pt x="1111170" y="532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7253F1A-A3D7-5C2B-6558-2E6F67B3D89A}"/>
                </a:ext>
              </a:extLst>
            </p:cNvPr>
            <p:cNvSpPr/>
            <p:nvPr/>
          </p:nvSpPr>
          <p:spPr>
            <a:xfrm>
              <a:off x="7853085" y="4831307"/>
              <a:ext cx="1163594" cy="1215400"/>
            </a:xfrm>
            <a:custGeom>
              <a:avLst/>
              <a:gdLst>
                <a:gd name="connsiteX0" fmla="*/ 0 w 1111170"/>
                <a:gd name="connsiteY0" fmla="*/ 445164 h 445164"/>
                <a:gd name="connsiteX1" fmla="*/ 162046 w 1111170"/>
                <a:gd name="connsiteY1" fmla="*/ 225245 h 445164"/>
                <a:gd name="connsiteX2" fmla="*/ 682907 w 1111170"/>
                <a:gd name="connsiteY2" fmla="*/ 28475 h 445164"/>
                <a:gd name="connsiteX3" fmla="*/ 1111170 w 1111170"/>
                <a:gd name="connsiteY3" fmla="*/ 5326 h 44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170" h="445164">
                  <a:moveTo>
                    <a:pt x="0" y="445164"/>
                  </a:moveTo>
                  <a:cubicBezTo>
                    <a:pt x="24114" y="369928"/>
                    <a:pt x="48228" y="294693"/>
                    <a:pt x="162046" y="225245"/>
                  </a:cubicBezTo>
                  <a:cubicBezTo>
                    <a:pt x="275864" y="155797"/>
                    <a:pt x="524720" y="65128"/>
                    <a:pt x="682907" y="28475"/>
                  </a:cubicBezTo>
                  <a:cubicBezTo>
                    <a:pt x="841094" y="-8178"/>
                    <a:pt x="976132" y="-1426"/>
                    <a:pt x="1111170" y="532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7D6AC6-EC7A-83E3-F289-A8F8429FDBCA}"/>
                </a:ext>
              </a:extLst>
            </p:cNvPr>
            <p:cNvSpPr txBox="1"/>
            <p:nvPr/>
          </p:nvSpPr>
          <p:spPr>
            <a:xfrm>
              <a:off x="7891823" y="3906271"/>
              <a:ext cx="11635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ahnschrift SemiBold" panose="020B0502040204020203" pitchFamily="34" charset="0"/>
                </a:rPr>
                <a:t>Pulled from executable into RAM during (6)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F48B124-360D-B519-1DF5-53F163A79609}"/>
                </a:ext>
              </a:extLst>
            </p:cNvPr>
            <p:cNvSpPr/>
            <p:nvPr/>
          </p:nvSpPr>
          <p:spPr>
            <a:xfrm>
              <a:off x="8194876" y="4889450"/>
              <a:ext cx="509286" cy="97791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7080F217-2344-D883-45CA-D09C2E6DC59E}"/>
              </a:ext>
            </a:extLst>
          </p:cNvPr>
          <p:cNvCxnSpPr>
            <a:cxnSpLocks/>
          </p:cNvCxnSpPr>
          <p:nvPr/>
        </p:nvCxnSpPr>
        <p:spPr>
          <a:xfrm>
            <a:off x="6296628" y="3287210"/>
            <a:ext cx="2754804" cy="98122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3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D38C7-E34C-DB37-6A35-3BEF8C4F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23" y="73193"/>
            <a:ext cx="7750215" cy="1325563"/>
          </a:xfrm>
        </p:spPr>
        <p:txBody>
          <a:bodyPr/>
          <a:lstStyle/>
          <a:p>
            <a:r>
              <a:rPr lang="en-US" dirty="0"/>
              <a:t>Real-life Example of an Address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EC379-C94E-A5A1-08D8-928E0A906E7D}"/>
              </a:ext>
            </a:extLst>
          </p:cNvPr>
          <p:cNvSpPr txBox="1"/>
          <p:nvPr/>
        </p:nvSpPr>
        <p:spPr>
          <a:xfrm>
            <a:off x="247274" y="1398756"/>
            <a:ext cx="91860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#include &lt;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cstdio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&gt;</a:t>
            </a: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main(){</a:t>
            </a:r>
          </a:p>
          <a:p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x = 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42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; 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//Local variable in function</a:t>
            </a:r>
          </a:p>
          <a:p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int* </a:t>
            </a:r>
            <a:r>
              <a:rPr lang="en-US" sz="2000" dirty="0" err="1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ptr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= </a:t>
            </a: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new int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[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64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]; 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//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ptr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is a local variable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//whose value is the address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//(i.e., starting memory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//location) of the array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//of 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ints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in the heap</a:t>
            </a:r>
          </a:p>
          <a:p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</a:p>
          <a:p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printf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“&amp;x:   %p\n”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&amp;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x);   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//0x0000’7ffd’d608’f94c</a:t>
            </a:r>
          </a:p>
          <a:p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printf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“&amp;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ptr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: %p\n”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&amp;</a:t>
            </a:r>
            <a:r>
              <a:rPr lang="en-US" sz="2000" dirty="0" err="1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ptr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); 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//0x0000’7ffd’d608’f940</a:t>
            </a:r>
          </a:p>
          <a:p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printf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“</a:t>
            </a:r>
            <a:r>
              <a:rPr lang="en-US" sz="2000" dirty="0" err="1">
                <a:solidFill>
                  <a:schemeClr val="accent2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ptr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:  %p\n”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ptr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);  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//0x0000’0000’0185’22b0</a:t>
            </a:r>
          </a:p>
          <a:p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printf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“main: %p\n”</a:t>
            </a:r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, main); 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//0x0000’0000’0040’1136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return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0;</a:t>
            </a:r>
          </a:p>
          <a:p>
            <a:r>
              <a:rPr lang="en-US" sz="20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CEC6BA-B0B1-AD0C-2F24-130CC3984C04}"/>
              </a:ext>
            </a:extLst>
          </p:cNvPr>
          <p:cNvGrpSpPr/>
          <p:nvPr/>
        </p:nvGrpSpPr>
        <p:grpSpPr>
          <a:xfrm>
            <a:off x="9051432" y="868031"/>
            <a:ext cx="3302614" cy="5448350"/>
            <a:chOff x="9051432" y="868031"/>
            <a:chExt cx="3302614" cy="54483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E36CD3-E605-14A6-A278-E9FF45296D0F}"/>
                </a:ext>
              </a:extLst>
            </p:cNvPr>
            <p:cNvSpPr txBox="1"/>
            <p:nvPr/>
          </p:nvSpPr>
          <p:spPr>
            <a:xfrm>
              <a:off x="10649072" y="5916271"/>
              <a:ext cx="1550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Byte 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6ECB95-988D-0361-E1DF-966DDC6835B1}"/>
                </a:ext>
              </a:extLst>
            </p:cNvPr>
            <p:cNvSpPr txBox="1"/>
            <p:nvPr/>
          </p:nvSpPr>
          <p:spPr>
            <a:xfrm>
              <a:off x="10803170" y="1462147"/>
              <a:ext cx="1550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Byte N-1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37349B-D5FD-D200-73CC-30DE2B778D45}"/>
                </a:ext>
              </a:extLst>
            </p:cNvPr>
            <p:cNvSpPr txBox="1"/>
            <p:nvPr/>
          </p:nvSpPr>
          <p:spPr>
            <a:xfrm>
              <a:off x="9051432" y="868031"/>
              <a:ext cx="1950169" cy="633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Address space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389663-D56F-B517-9395-AA4A07BC021D}"/>
                </a:ext>
              </a:extLst>
            </p:cNvPr>
            <p:cNvSpPr/>
            <p:nvPr/>
          </p:nvSpPr>
          <p:spPr>
            <a:xfrm>
              <a:off x="9051432" y="1518884"/>
              <a:ext cx="1950169" cy="4722052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C5ACC0-C220-9B8C-CB7F-686736F5664D}"/>
                </a:ext>
              </a:extLst>
            </p:cNvPr>
            <p:cNvSpPr/>
            <p:nvPr/>
          </p:nvSpPr>
          <p:spPr>
            <a:xfrm>
              <a:off x="9099793" y="5226180"/>
              <a:ext cx="1863454" cy="9853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2495CF-1669-8E34-FB5F-F45A0E58CA5D}"/>
                </a:ext>
              </a:extLst>
            </p:cNvPr>
            <p:cNvSpPr/>
            <p:nvPr/>
          </p:nvSpPr>
          <p:spPr>
            <a:xfrm>
              <a:off x="9094787" y="4616899"/>
              <a:ext cx="1863454" cy="5451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Static data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90EEBD-7CB7-8975-A431-2119F2A64190}"/>
                </a:ext>
              </a:extLst>
            </p:cNvPr>
            <p:cNvSpPr/>
            <p:nvPr/>
          </p:nvSpPr>
          <p:spPr>
            <a:xfrm>
              <a:off x="9094787" y="4012685"/>
              <a:ext cx="1863454" cy="5451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Heap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75A9E81-4444-254A-1E45-EAAF02EE7F47}"/>
                </a:ext>
              </a:extLst>
            </p:cNvPr>
            <p:cNvCxnSpPr>
              <a:stCxn id="11" idx="0"/>
            </p:cNvCxnSpPr>
            <p:nvPr/>
          </p:nvCxnSpPr>
          <p:spPr>
            <a:xfrm flipH="1" flipV="1">
              <a:off x="10025779" y="3441482"/>
              <a:ext cx="735" cy="5712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1DD367A-6715-3A9D-C5F9-E5F80D7A2F23}"/>
                </a:ext>
              </a:extLst>
            </p:cNvPr>
            <p:cNvGrpSpPr/>
            <p:nvPr/>
          </p:nvGrpSpPr>
          <p:grpSpPr>
            <a:xfrm>
              <a:off x="9094787" y="1550359"/>
              <a:ext cx="1863454" cy="1395676"/>
              <a:chOff x="9094787" y="1550359"/>
              <a:chExt cx="1863454" cy="139567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5AA44D2-7158-F6E7-28FA-366CCBADE13F}"/>
                  </a:ext>
                </a:extLst>
              </p:cNvPr>
              <p:cNvSpPr/>
              <p:nvPr/>
            </p:nvSpPr>
            <p:spPr>
              <a:xfrm>
                <a:off x="9094787" y="1550359"/>
                <a:ext cx="1863454" cy="8244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Stack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ADDD803-E09F-CD88-370B-0FC80547A5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28572" y="2374832"/>
                <a:ext cx="735" cy="57120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4EAEFF-B502-7545-FEF0-D73D7FE0D70D}"/>
              </a:ext>
            </a:extLst>
          </p:cNvPr>
          <p:cNvGrpSpPr/>
          <p:nvPr/>
        </p:nvGrpSpPr>
        <p:grpSpPr>
          <a:xfrm>
            <a:off x="8027107" y="5149010"/>
            <a:ext cx="1072685" cy="569822"/>
            <a:chOff x="8027107" y="5149010"/>
            <a:chExt cx="1072685" cy="569822"/>
          </a:xfrm>
        </p:grpSpPr>
        <p:sp>
          <p:nvSpPr>
            <p:cNvPr id="18" name="Right Bracket 17">
              <a:extLst>
                <a:ext uri="{FF2B5EF4-FFF2-40B4-BE49-F238E27FC236}">
                  <a16:creationId xmlns:a16="http://schemas.microsoft.com/office/drawing/2014/main" id="{6C141FAF-F6EE-7516-A3C1-136A4B42DE6D}"/>
                </a:ext>
              </a:extLst>
            </p:cNvPr>
            <p:cNvSpPr/>
            <p:nvPr/>
          </p:nvSpPr>
          <p:spPr>
            <a:xfrm>
              <a:off x="8027107" y="5149010"/>
              <a:ext cx="185195" cy="228152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D8AC7FB7-30A5-C7D3-1BAC-F3215C7A3B85}"/>
                </a:ext>
              </a:extLst>
            </p:cNvPr>
            <p:cNvCxnSpPr>
              <a:stCxn id="18" idx="2"/>
              <a:endCxn id="9" idx="1"/>
            </p:cNvCxnSpPr>
            <p:nvPr/>
          </p:nvCxnSpPr>
          <p:spPr>
            <a:xfrm rot="10800000" flipH="1" flipV="1">
              <a:off x="8212301" y="5263086"/>
              <a:ext cx="887491" cy="455746"/>
            </a:xfrm>
            <a:prstGeom prst="bentConnector3">
              <a:avLst>
                <a:gd name="adj1" fmla="val 32438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7EF897-86E0-A74F-4AE0-D3EFC8A972E2}"/>
              </a:ext>
            </a:extLst>
          </p:cNvPr>
          <p:cNvGrpSpPr/>
          <p:nvPr/>
        </p:nvGrpSpPr>
        <p:grpSpPr>
          <a:xfrm>
            <a:off x="8027107" y="4285237"/>
            <a:ext cx="1067679" cy="790460"/>
            <a:chOff x="8027107" y="4285237"/>
            <a:chExt cx="1067679" cy="790460"/>
          </a:xfrm>
        </p:grpSpPr>
        <p:sp>
          <p:nvSpPr>
            <p:cNvPr id="17" name="Right Bracket 16">
              <a:extLst>
                <a:ext uri="{FF2B5EF4-FFF2-40B4-BE49-F238E27FC236}">
                  <a16:creationId xmlns:a16="http://schemas.microsoft.com/office/drawing/2014/main" id="{604661EE-69F5-53F9-8720-4ED7466B3DF1}"/>
                </a:ext>
              </a:extLst>
            </p:cNvPr>
            <p:cNvSpPr/>
            <p:nvPr/>
          </p:nvSpPr>
          <p:spPr>
            <a:xfrm>
              <a:off x="8027107" y="4847545"/>
              <a:ext cx="185195" cy="228152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1959F400-1256-9236-83A7-C2C61E23DEBD}"/>
                </a:ext>
              </a:extLst>
            </p:cNvPr>
            <p:cNvCxnSpPr>
              <a:cxnSpLocks/>
              <a:stCxn id="17" idx="2"/>
              <a:endCxn id="11" idx="1"/>
            </p:cNvCxnSpPr>
            <p:nvPr/>
          </p:nvCxnSpPr>
          <p:spPr>
            <a:xfrm rot="10800000" flipH="1">
              <a:off x="8212301" y="4285237"/>
              <a:ext cx="882485" cy="676384"/>
            </a:xfrm>
            <a:prstGeom prst="bentConnector3">
              <a:avLst>
                <a:gd name="adj1" fmla="val 32982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5DF827-19BC-2931-1E64-ED8D843CA8C0}"/>
              </a:ext>
            </a:extLst>
          </p:cNvPr>
          <p:cNvGrpSpPr/>
          <p:nvPr/>
        </p:nvGrpSpPr>
        <p:grpSpPr>
          <a:xfrm>
            <a:off x="8027107" y="1962596"/>
            <a:ext cx="1067679" cy="2783675"/>
            <a:chOff x="8027107" y="1962596"/>
            <a:chExt cx="1067679" cy="2783675"/>
          </a:xfrm>
        </p:grpSpPr>
        <p:sp>
          <p:nvSpPr>
            <p:cNvPr id="3" name="Right Bracket 2">
              <a:extLst>
                <a:ext uri="{FF2B5EF4-FFF2-40B4-BE49-F238E27FC236}">
                  <a16:creationId xmlns:a16="http://schemas.microsoft.com/office/drawing/2014/main" id="{34039B19-B6F2-752C-15A3-E4FF2F465482}"/>
                </a:ext>
              </a:extLst>
            </p:cNvPr>
            <p:cNvSpPr/>
            <p:nvPr/>
          </p:nvSpPr>
          <p:spPr>
            <a:xfrm>
              <a:off x="8027107" y="4237761"/>
              <a:ext cx="185195" cy="508510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FB044129-33C1-77D3-6467-EB4E85C3D167}"/>
                </a:ext>
              </a:extLst>
            </p:cNvPr>
            <p:cNvCxnSpPr>
              <a:cxnSpLocks/>
              <a:stCxn id="3" idx="2"/>
              <a:endCxn id="14" idx="1"/>
            </p:cNvCxnSpPr>
            <p:nvPr/>
          </p:nvCxnSpPr>
          <p:spPr>
            <a:xfrm rot="10800000" flipH="1">
              <a:off x="8212301" y="1962596"/>
              <a:ext cx="882485" cy="2529420"/>
            </a:xfrm>
            <a:prstGeom prst="bentConnector3">
              <a:avLst>
                <a:gd name="adj1" fmla="val 1823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13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B085-1834-D016-2270-D6BE57A8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08"/>
            <a:ext cx="10515600" cy="968161"/>
          </a:xfrm>
        </p:spPr>
        <p:txBody>
          <a:bodyPr/>
          <a:lstStyle/>
          <a:p>
            <a:r>
              <a:rPr lang="en-US" dirty="0"/>
              <a:t>Recap of Lecture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6786C-3DB1-2CCD-58BF-287936B95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6" y="1166424"/>
            <a:ext cx="7401607" cy="1183238"/>
          </a:xfrm>
        </p:spPr>
        <p:txBody>
          <a:bodyPr>
            <a:normAutofit/>
          </a:bodyPr>
          <a:lstStyle/>
          <a:p>
            <a:r>
              <a:rPr lang="en-US" sz="2400" dirty="0"/>
              <a:t>User-level processes interact with each other and the hardware via the operating system—in particular, via </a:t>
            </a:r>
            <a:r>
              <a:rPr lang="en-US" sz="2400" b="1" i="1" dirty="0"/>
              <a:t>system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6DFE4-B28A-EA2B-346F-61CA279B2D90}"/>
              </a:ext>
            </a:extLst>
          </p:cNvPr>
          <p:cNvSpPr/>
          <p:nvPr/>
        </p:nvSpPr>
        <p:spPr>
          <a:xfrm>
            <a:off x="7807037" y="5278497"/>
            <a:ext cx="4269217" cy="74726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11F19-8EEF-DE7E-C90C-264DB1C102B5}"/>
              </a:ext>
            </a:extLst>
          </p:cNvPr>
          <p:cNvSpPr/>
          <p:nvPr/>
        </p:nvSpPr>
        <p:spPr>
          <a:xfrm>
            <a:off x="7807037" y="3977523"/>
            <a:ext cx="4269217" cy="85917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Operating system</a:t>
            </a:r>
          </a:p>
          <a:p>
            <a:pPr algn="ctr">
              <a:lnSpc>
                <a:spcPts val="2500"/>
              </a:lnSpc>
            </a:pPr>
            <a:r>
              <a:rPr lang="en-US" sz="2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(Kernel-level code)</a:t>
            </a:r>
            <a:endParaRPr lang="en-US" sz="3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E88B88-480F-212F-F8C0-64762805C88D}"/>
              </a:ext>
            </a:extLst>
          </p:cNvPr>
          <p:cNvSpPr/>
          <p:nvPr/>
        </p:nvSpPr>
        <p:spPr>
          <a:xfrm>
            <a:off x="9331036" y="1166423"/>
            <a:ext cx="1221217" cy="248119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13B3A-4228-C387-EFD1-5E52E728DD4E}"/>
              </a:ext>
            </a:extLst>
          </p:cNvPr>
          <p:cNvSpPr/>
          <p:nvPr/>
        </p:nvSpPr>
        <p:spPr>
          <a:xfrm>
            <a:off x="10855037" y="1166423"/>
            <a:ext cx="1221217" cy="2481198"/>
          </a:xfrm>
          <a:prstGeom prst="rect">
            <a:avLst/>
          </a:prstGeom>
          <a:solidFill>
            <a:srgbClr val="50FF1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8C2E5-9CFC-E4F8-5BFC-6FEE03EAF8AD}"/>
              </a:ext>
            </a:extLst>
          </p:cNvPr>
          <p:cNvSpPr/>
          <p:nvPr/>
        </p:nvSpPr>
        <p:spPr>
          <a:xfrm>
            <a:off x="7831018" y="1166423"/>
            <a:ext cx="1221217" cy="2481198"/>
          </a:xfrm>
          <a:prstGeom prst="rect">
            <a:avLst/>
          </a:prstGeom>
          <a:solidFill>
            <a:srgbClr val="FF8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0EA10-2A51-F156-C43C-AFD846A956F1}"/>
              </a:ext>
            </a:extLst>
          </p:cNvPr>
          <p:cNvSpPr txBox="1"/>
          <p:nvPr/>
        </p:nvSpPr>
        <p:spPr>
          <a:xfrm>
            <a:off x="7746136" y="2081360"/>
            <a:ext cx="140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User-level process 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D3A73-D6F0-D2C2-1A97-D14312DC0144}"/>
              </a:ext>
            </a:extLst>
          </p:cNvPr>
          <p:cNvSpPr txBox="1"/>
          <p:nvPr/>
        </p:nvSpPr>
        <p:spPr>
          <a:xfrm>
            <a:off x="9237429" y="2081360"/>
            <a:ext cx="140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User-level process 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008C7A-EEEA-E4F1-270C-F76E4FF14D65}"/>
              </a:ext>
            </a:extLst>
          </p:cNvPr>
          <p:cNvSpPr txBox="1"/>
          <p:nvPr/>
        </p:nvSpPr>
        <p:spPr>
          <a:xfrm>
            <a:off x="10761430" y="2081359"/>
            <a:ext cx="140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User-level process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77CCB-F3E7-4D29-2A72-FC99AF359779}"/>
              </a:ext>
            </a:extLst>
          </p:cNvPr>
          <p:cNvSpPr txBox="1"/>
          <p:nvPr/>
        </p:nvSpPr>
        <p:spPr>
          <a:xfrm>
            <a:off x="7746136" y="6488668"/>
            <a:ext cx="8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13FF4-F46F-DDC4-3E7C-1731232FCE8C}"/>
              </a:ext>
            </a:extLst>
          </p:cNvPr>
          <p:cNvSpPr txBox="1"/>
          <p:nvPr/>
        </p:nvSpPr>
        <p:spPr>
          <a:xfrm>
            <a:off x="8588592" y="6488668"/>
            <a:ext cx="98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SSD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A7C1C-458D-9BC2-FBF0-84D2209A7BBF}"/>
              </a:ext>
            </a:extLst>
          </p:cNvPr>
          <p:cNvSpPr txBox="1"/>
          <p:nvPr/>
        </p:nvSpPr>
        <p:spPr>
          <a:xfrm>
            <a:off x="9562353" y="6488668"/>
            <a:ext cx="145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UX devices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DB3A9-8ABF-6287-75A4-0BD11FFED1F1}"/>
              </a:ext>
            </a:extLst>
          </p:cNvPr>
          <p:cNvSpPr txBox="1"/>
          <p:nvPr/>
        </p:nvSpPr>
        <p:spPr>
          <a:xfrm>
            <a:off x="10947301" y="6488668"/>
            <a:ext cx="145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Network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DFD63A-A6AE-2B47-40E4-26F49A8EE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8" b="22330"/>
          <a:stretch/>
        </p:blipFill>
        <p:spPr>
          <a:xfrm>
            <a:off x="7788344" y="6128158"/>
            <a:ext cx="754308" cy="43622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9E18F6-DF52-1396-C3CA-B9E7F5A61E50}"/>
              </a:ext>
            </a:extLst>
          </p:cNvPr>
          <p:cNvCxnSpPr/>
          <p:nvPr/>
        </p:nvCxnSpPr>
        <p:spPr>
          <a:xfrm>
            <a:off x="8133124" y="6013183"/>
            <a:ext cx="0" cy="198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ED812C3-1979-151E-2B40-BBCE183BA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84134" y="5986407"/>
            <a:ext cx="598815" cy="71973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2FF9A6-E092-079F-236A-DF2DAF616ED0}"/>
              </a:ext>
            </a:extLst>
          </p:cNvPr>
          <p:cNvCxnSpPr/>
          <p:nvPr/>
        </p:nvCxnSpPr>
        <p:spPr>
          <a:xfrm>
            <a:off x="9052235" y="5955028"/>
            <a:ext cx="0" cy="198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BE0475-F515-326F-329D-AB194E397340}"/>
              </a:ext>
            </a:extLst>
          </p:cNvPr>
          <p:cNvGrpSpPr/>
          <p:nvPr/>
        </p:nvGrpSpPr>
        <p:grpSpPr>
          <a:xfrm>
            <a:off x="9473755" y="5877087"/>
            <a:ext cx="1603868" cy="768593"/>
            <a:chOff x="9486633" y="5877087"/>
            <a:chExt cx="1603868" cy="7685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9B7495A-B6A1-6DAB-6376-00F7708B4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86633" y="5877087"/>
              <a:ext cx="1603868" cy="768593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F814D13-479A-35F8-A3E5-34B2FEBF931C}"/>
                </a:ext>
              </a:extLst>
            </p:cNvPr>
            <p:cNvCxnSpPr/>
            <p:nvPr/>
          </p:nvCxnSpPr>
          <p:spPr>
            <a:xfrm>
              <a:off x="10144796" y="5960712"/>
              <a:ext cx="0" cy="1988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4ACBC91-9007-4B8D-394A-73E89F385C63}"/>
                </a:ext>
              </a:extLst>
            </p:cNvPr>
            <p:cNvCxnSpPr/>
            <p:nvPr/>
          </p:nvCxnSpPr>
          <p:spPr>
            <a:xfrm>
              <a:off x="10851244" y="5958799"/>
              <a:ext cx="0" cy="1988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D6026F6-779D-E3E1-E04F-88F7FDE6D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1298400" y="5934841"/>
            <a:ext cx="766934" cy="7006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73F52A-13C1-E734-DAD6-52AE6FC69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3849" y="4931699"/>
            <a:ext cx="560425" cy="56042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01037DC-EEC3-E7A9-978E-73746AE3B6CA}"/>
              </a:ext>
            </a:extLst>
          </p:cNvPr>
          <p:cNvGrpSpPr/>
          <p:nvPr/>
        </p:nvGrpSpPr>
        <p:grpSpPr>
          <a:xfrm>
            <a:off x="8957216" y="4931700"/>
            <a:ext cx="2883059" cy="564196"/>
            <a:chOff x="8957216" y="4931700"/>
            <a:chExt cx="2883059" cy="56419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1790705-DF90-C7D5-AB0A-DD6C557F2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57216" y="4931700"/>
              <a:ext cx="560425" cy="560425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FC1F4D9-3018-72F3-66B9-1CB62369BBE4}"/>
                </a:ext>
              </a:extLst>
            </p:cNvPr>
            <p:cNvGrpSpPr/>
            <p:nvPr/>
          </p:nvGrpSpPr>
          <p:grpSpPr>
            <a:xfrm>
              <a:off x="10366483" y="4935470"/>
              <a:ext cx="1473792" cy="560426"/>
              <a:chOff x="8043849" y="4931699"/>
              <a:chExt cx="1473792" cy="560426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8899AD0-9F5B-EBBA-29AB-DF9A9DC1C0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43849" y="4931699"/>
                <a:ext cx="560425" cy="56042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02BF276-AAF4-E0CC-AF32-95D69343F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57216" y="4931700"/>
                <a:ext cx="560425" cy="560425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8F2918-F93D-43B3-6C03-51E179F0BD0A}"/>
              </a:ext>
            </a:extLst>
          </p:cNvPr>
          <p:cNvGrpSpPr>
            <a:grpSpLocks noChangeAspect="1"/>
          </p:cNvGrpSpPr>
          <p:nvPr/>
        </p:nvGrpSpPr>
        <p:grpSpPr>
          <a:xfrm>
            <a:off x="7767429" y="5069471"/>
            <a:ext cx="466605" cy="284880"/>
            <a:chOff x="7946524" y="5652130"/>
            <a:chExt cx="554518" cy="33855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9732862-E79A-F531-9A7D-2DCC1023CBEB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5E6650-054B-323C-92EB-80BB4E8B2D9D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4A7B80-D6BC-F009-EEBA-AED31E463423}"/>
              </a:ext>
            </a:extLst>
          </p:cNvPr>
          <p:cNvGrpSpPr>
            <a:grpSpLocks noChangeAspect="1"/>
          </p:cNvGrpSpPr>
          <p:nvPr/>
        </p:nvGrpSpPr>
        <p:grpSpPr>
          <a:xfrm>
            <a:off x="9346064" y="5073242"/>
            <a:ext cx="466605" cy="284880"/>
            <a:chOff x="7946524" y="5652130"/>
            <a:chExt cx="554518" cy="338554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9A8F954-3E0F-0C30-2CA8-774158B299E6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A99AA0-2628-39FA-9C69-DCA684C8F024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591721-217C-8E77-6400-FAADA6704401}"/>
              </a:ext>
            </a:extLst>
          </p:cNvPr>
          <p:cNvGrpSpPr>
            <a:grpSpLocks noChangeAspect="1"/>
          </p:cNvGrpSpPr>
          <p:nvPr/>
        </p:nvGrpSpPr>
        <p:grpSpPr>
          <a:xfrm>
            <a:off x="10071455" y="5073610"/>
            <a:ext cx="466605" cy="284880"/>
            <a:chOff x="7946524" y="5652130"/>
            <a:chExt cx="554518" cy="33855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18C15310-336E-C7CF-8005-4184D8980898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9F408A-DB13-AD23-4ABC-83CFB264BF83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CA5047-81EF-EB5D-9D23-A38D52531FC4}"/>
              </a:ext>
            </a:extLst>
          </p:cNvPr>
          <p:cNvGrpSpPr>
            <a:grpSpLocks noChangeAspect="1"/>
          </p:cNvGrpSpPr>
          <p:nvPr/>
        </p:nvGrpSpPr>
        <p:grpSpPr>
          <a:xfrm>
            <a:off x="11643277" y="5068244"/>
            <a:ext cx="466605" cy="284880"/>
            <a:chOff x="7946524" y="5652130"/>
            <a:chExt cx="554518" cy="338554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22884CE-A5FB-7775-EB1B-67F88825A992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DE8443-62A6-800F-C692-749D8C0FBF08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29F22A-49B4-00B1-6CD3-9623E6357B68}"/>
              </a:ext>
            </a:extLst>
          </p:cNvPr>
          <p:cNvGrpSpPr/>
          <p:nvPr/>
        </p:nvGrpSpPr>
        <p:grpSpPr>
          <a:xfrm>
            <a:off x="7868335" y="3785393"/>
            <a:ext cx="4143175" cy="270958"/>
            <a:chOff x="7868335" y="3785393"/>
            <a:chExt cx="4143175" cy="27095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75A9B66-A0B3-DB57-8A67-EB2E5A5DBB12}"/>
                </a:ext>
              </a:extLst>
            </p:cNvPr>
            <p:cNvGrpSpPr/>
            <p:nvPr/>
          </p:nvGrpSpPr>
          <p:grpSpPr>
            <a:xfrm>
              <a:off x="7868335" y="3785393"/>
              <a:ext cx="1184499" cy="270958"/>
              <a:chOff x="7868335" y="3785393"/>
              <a:chExt cx="1184499" cy="270958"/>
            </a:xfrm>
          </p:grpSpPr>
          <p:sp>
            <p:nvSpPr>
              <p:cNvPr id="53" name="Double Bracket 52">
                <a:extLst>
                  <a:ext uri="{FF2B5EF4-FFF2-40B4-BE49-F238E27FC236}">
                    <a16:creationId xmlns:a16="http://schemas.microsoft.com/office/drawing/2014/main" id="{2C388913-5508-372A-4582-641B71F74F70}"/>
                  </a:ext>
                </a:extLst>
              </p:cNvPr>
              <p:cNvSpPr/>
              <p:nvPr/>
            </p:nvSpPr>
            <p:spPr>
              <a:xfrm>
                <a:off x="7868335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Double Bracket 53">
                <a:extLst>
                  <a:ext uri="{FF2B5EF4-FFF2-40B4-BE49-F238E27FC236}">
                    <a16:creationId xmlns:a16="http://schemas.microsoft.com/office/drawing/2014/main" id="{0EF0646C-8A8C-2985-8543-6FE1FE1FCE3A}"/>
                  </a:ext>
                </a:extLst>
              </p:cNvPr>
              <p:cNvSpPr/>
              <p:nvPr/>
            </p:nvSpPr>
            <p:spPr>
              <a:xfrm>
                <a:off x="8365492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Double Bracket 54">
                <a:extLst>
                  <a:ext uri="{FF2B5EF4-FFF2-40B4-BE49-F238E27FC236}">
                    <a16:creationId xmlns:a16="http://schemas.microsoft.com/office/drawing/2014/main" id="{4729B6A6-C1A9-4F30-73D7-2B009EF74C10}"/>
                  </a:ext>
                </a:extLst>
              </p:cNvPr>
              <p:cNvSpPr/>
              <p:nvPr/>
            </p:nvSpPr>
            <p:spPr>
              <a:xfrm>
                <a:off x="8862649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DF2E214-7959-6876-3B5A-69D1655854CE}"/>
                </a:ext>
              </a:extLst>
            </p:cNvPr>
            <p:cNvGrpSpPr/>
            <p:nvPr/>
          </p:nvGrpSpPr>
          <p:grpSpPr>
            <a:xfrm>
              <a:off x="9349394" y="3785393"/>
              <a:ext cx="1184499" cy="270958"/>
              <a:chOff x="7868335" y="3785393"/>
              <a:chExt cx="1184499" cy="270958"/>
            </a:xfrm>
          </p:grpSpPr>
          <p:sp>
            <p:nvSpPr>
              <p:cNvPr id="50" name="Double Bracket 49">
                <a:extLst>
                  <a:ext uri="{FF2B5EF4-FFF2-40B4-BE49-F238E27FC236}">
                    <a16:creationId xmlns:a16="http://schemas.microsoft.com/office/drawing/2014/main" id="{057E374C-C3B5-58EC-2A92-69EB2697BB17}"/>
                  </a:ext>
                </a:extLst>
              </p:cNvPr>
              <p:cNvSpPr/>
              <p:nvPr/>
            </p:nvSpPr>
            <p:spPr>
              <a:xfrm>
                <a:off x="7868335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Double Bracket 50">
                <a:extLst>
                  <a:ext uri="{FF2B5EF4-FFF2-40B4-BE49-F238E27FC236}">
                    <a16:creationId xmlns:a16="http://schemas.microsoft.com/office/drawing/2014/main" id="{459FA627-C5C3-5990-72B5-74BB01A23748}"/>
                  </a:ext>
                </a:extLst>
              </p:cNvPr>
              <p:cNvSpPr/>
              <p:nvPr/>
            </p:nvSpPr>
            <p:spPr>
              <a:xfrm>
                <a:off x="8365492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Double Bracket 51">
                <a:extLst>
                  <a:ext uri="{FF2B5EF4-FFF2-40B4-BE49-F238E27FC236}">
                    <a16:creationId xmlns:a16="http://schemas.microsoft.com/office/drawing/2014/main" id="{8439C97B-D17A-D39D-4193-82A7EDF0FBC2}"/>
                  </a:ext>
                </a:extLst>
              </p:cNvPr>
              <p:cNvSpPr/>
              <p:nvPr/>
            </p:nvSpPr>
            <p:spPr>
              <a:xfrm>
                <a:off x="8862649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DE1FC6E-9347-4774-4E49-2A4FEEADA038}"/>
                </a:ext>
              </a:extLst>
            </p:cNvPr>
            <p:cNvGrpSpPr/>
            <p:nvPr/>
          </p:nvGrpSpPr>
          <p:grpSpPr>
            <a:xfrm>
              <a:off x="10827011" y="3785393"/>
              <a:ext cx="1184499" cy="270958"/>
              <a:chOff x="7868335" y="3785393"/>
              <a:chExt cx="1184499" cy="270958"/>
            </a:xfrm>
          </p:grpSpPr>
          <p:sp>
            <p:nvSpPr>
              <p:cNvPr id="47" name="Double Bracket 46">
                <a:extLst>
                  <a:ext uri="{FF2B5EF4-FFF2-40B4-BE49-F238E27FC236}">
                    <a16:creationId xmlns:a16="http://schemas.microsoft.com/office/drawing/2014/main" id="{846802EA-48EE-4D54-CB14-151BEACC088F}"/>
                  </a:ext>
                </a:extLst>
              </p:cNvPr>
              <p:cNvSpPr/>
              <p:nvPr/>
            </p:nvSpPr>
            <p:spPr>
              <a:xfrm>
                <a:off x="7868335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Double Bracket 47">
                <a:extLst>
                  <a:ext uri="{FF2B5EF4-FFF2-40B4-BE49-F238E27FC236}">
                    <a16:creationId xmlns:a16="http://schemas.microsoft.com/office/drawing/2014/main" id="{C5E903D6-EC02-7B35-885C-ED586699A6D6}"/>
                  </a:ext>
                </a:extLst>
              </p:cNvPr>
              <p:cNvSpPr/>
              <p:nvPr/>
            </p:nvSpPr>
            <p:spPr>
              <a:xfrm>
                <a:off x="8365492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Double Bracket 48">
                <a:extLst>
                  <a:ext uri="{FF2B5EF4-FFF2-40B4-BE49-F238E27FC236}">
                    <a16:creationId xmlns:a16="http://schemas.microsoft.com/office/drawing/2014/main" id="{B47CF6C1-AECF-0F27-6638-22C970AA2F27}"/>
                  </a:ext>
                </a:extLst>
              </p:cNvPr>
              <p:cNvSpPr/>
              <p:nvPr/>
            </p:nvSpPr>
            <p:spPr>
              <a:xfrm>
                <a:off x="8862649" y="3785393"/>
                <a:ext cx="190185" cy="270958"/>
              </a:xfrm>
              <a:prstGeom prst="bracketPair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BDA70887-2FD2-441F-8BEB-4F6B4F62A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05772" y="5272115"/>
            <a:ext cx="256314" cy="2559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0E4C541-D7BD-2934-5F2C-57CDF6B74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117745" y="5278497"/>
            <a:ext cx="256314" cy="25599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C648804-51E8-641F-00BC-98A561ED6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533354" y="5278497"/>
            <a:ext cx="256314" cy="25599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52D56E6-B87A-891D-7A7D-2302D8D065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448210" y="5268443"/>
            <a:ext cx="256314" cy="255994"/>
          </a:xfrm>
          <a:prstGeom prst="rect">
            <a:avLst/>
          </a:prstGeom>
        </p:spPr>
      </p:pic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D6CDB89-0572-F4BB-8A47-5473AF8DF8CB}"/>
              </a:ext>
            </a:extLst>
          </p:cNvPr>
          <p:cNvSpPr/>
          <p:nvPr/>
        </p:nvSpPr>
        <p:spPr>
          <a:xfrm>
            <a:off x="8432235" y="3647622"/>
            <a:ext cx="610033" cy="2456960"/>
          </a:xfrm>
          <a:custGeom>
            <a:avLst/>
            <a:gdLst>
              <a:gd name="connsiteX0" fmla="*/ 75913 w 666222"/>
              <a:gd name="connsiteY0" fmla="*/ 0 h 2442259"/>
              <a:gd name="connsiteX1" fmla="*/ 29614 w 666222"/>
              <a:gd name="connsiteY1" fmla="*/ 1053297 h 2442259"/>
              <a:gd name="connsiteX2" fmla="*/ 469452 w 666222"/>
              <a:gd name="connsiteY2" fmla="*/ 1435261 h 2442259"/>
              <a:gd name="connsiteX3" fmla="*/ 666222 w 666222"/>
              <a:gd name="connsiteY3" fmla="*/ 2442259 h 2442259"/>
              <a:gd name="connsiteX0" fmla="*/ 91335 w 729805"/>
              <a:gd name="connsiteY0" fmla="*/ 0 h 2442259"/>
              <a:gd name="connsiteX1" fmla="*/ 45036 w 729805"/>
              <a:gd name="connsiteY1" fmla="*/ 1053297 h 2442259"/>
              <a:gd name="connsiteX2" fmla="*/ 693218 w 729805"/>
              <a:gd name="connsiteY2" fmla="*/ 1412112 h 2442259"/>
              <a:gd name="connsiteX3" fmla="*/ 681644 w 729805"/>
              <a:gd name="connsiteY3" fmla="*/ 2442259 h 2442259"/>
              <a:gd name="connsiteX0" fmla="*/ 18054 w 656524"/>
              <a:gd name="connsiteY0" fmla="*/ 0 h 2442259"/>
              <a:gd name="connsiteX1" fmla="*/ 145376 w 656524"/>
              <a:gd name="connsiteY1" fmla="*/ 1053297 h 2442259"/>
              <a:gd name="connsiteX2" fmla="*/ 619937 w 656524"/>
              <a:gd name="connsiteY2" fmla="*/ 1412112 h 2442259"/>
              <a:gd name="connsiteX3" fmla="*/ 608363 w 656524"/>
              <a:gd name="connsiteY3" fmla="*/ 2442259 h 2442259"/>
              <a:gd name="connsiteX0" fmla="*/ 18054 w 647600"/>
              <a:gd name="connsiteY0" fmla="*/ 0 h 2456960"/>
              <a:gd name="connsiteX1" fmla="*/ 145376 w 647600"/>
              <a:gd name="connsiteY1" fmla="*/ 1053297 h 2456960"/>
              <a:gd name="connsiteX2" fmla="*/ 619937 w 647600"/>
              <a:gd name="connsiteY2" fmla="*/ 1412112 h 2456960"/>
              <a:gd name="connsiteX3" fmla="*/ 534858 w 647600"/>
              <a:gd name="connsiteY3" fmla="*/ 2456960 h 2456960"/>
              <a:gd name="connsiteX0" fmla="*/ 17285 w 610033"/>
              <a:gd name="connsiteY0" fmla="*/ 0 h 2456960"/>
              <a:gd name="connsiteX1" fmla="*/ 144607 w 610033"/>
              <a:gd name="connsiteY1" fmla="*/ 1053297 h 2456960"/>
              <a:gd name="connsiteX2" fmla="*/ 578005 w 610033"/>
              <a:gd name="connsiteY2" fmla="*/ 1441514 h 2456960"/>
              <a:gd name="connsiteX3" fmla="*/ 534089 w 610033"/>
              <a:gd name="connsiteY3" fmla="*/ 2456960 h 245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033" h="2456960">
                <a:moveTo>
                  <a:pt x="17285" y="0"/>
                </a:moveTo>
                <a:cubicBezTo>
                  <a:pt x="-38660" y="407043"/>
                  <a:pt x="51154" y="813045"/>
                  <a:pt x="144607" y="1053297"/>
                </a:cubicBezTo>
                <a:cubicBezTo>
                  <a:pt x="238060" y="1293549"/>
                  <a:pt x="471904" y="1210020"/>
                  <a:pt x="578005" y="1441514"/>
                </a:cubicBezTo>
                <a:cubicBezTo>
                  <a:pt x="684106" y="1673008"/>
                  <a:pt x="488754" y="2069208"/>
                  <a:pt x="534089" y="2456960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B8002AB-7528-E26A-114C-A9CC5E111E6F}"/>
              </a:ext>
            </a:extLst>
          </p:cNvPr>
          <p:cNvSpPr/>
          <p:nvPr/>
        </p:nvSpPr>
        <p:spPr>
          <a:xfrm>
            <a:off x="8576652" y="3663296"/>
            <a:ext cx="640347" cy="2440062"/>
          </a:xfrm>
          <a:custGeom>
            <a:avLst/>
            <a:gdLst>
              <a:gd name="connsiteX0" fmla="*/ 671331 w 710312"/>
              <a:gd name="connsiteY0" fmla="*/ 2395959 h 2395959"/>
              <a:gd name="connsiteX1" fmla="*/ 671331 w 710312"/>
              <a:gd name="connsiteY1" fmla="*/ 1342663 h 2395959"/>
              <a:gd name="connsiteX2" fmla="*/ 266217 w 710312"/>
              <a:gd name="connsiteY2" fmla="*/ 891250 h 2395959"/>
              <a:gd name="connsiteX3" fmla="*/ 0 w 710312"/>
              <a:gd name="connsiteY3" fmla="*/ 0 h 2395959"/>
              <a:gd name="connsiteX0" fmla="*/ 671331 w 719389"/>
              <a:gd name="connsiteY0" fmla="*/ 2395959 h 2395959"/>
              <a:gd name="connsiteX1" fmla="*/ 671331 w 719389"/>
              <a:gd name="connsiteY1" fmla="*/ 1342663 h 2395959"/>
              <a:gd name="connsiteX2" fmla="*/ 138895 w 719389"/>
              <a:gd name="connsiteY2" fmla="*/ 1018572 h 2395959"/>
              <a:gd name="connsiteX3" fmla="*/ 0 w 719389"/>
              <a:gd name="connsiteY3" fmla="*/ 0 h 2395959"/>
              <a:gd name="connsiteX0" fmla="*/ 671331 w 717726"/>
              <a:gd name="connsiteY0" fmla="*/ 2395959 h 2395959"/>
              <a:gd name="connsiteX1" fmla="*/ 671331 w 717726"/>
              <a:gd name="connsiteY1" fmla="*/ 1342663 h 2395959"/>
              <a:gd name="connsiteX2" fmla="*/ 162045 w 717726"/>
              <a:gd name="connsiteY2" fmla="*/ 937549 h 2395959"/>
              <a:gd name="connsiteX3" fmla="*/ 0 w 717726"/>
              <a:gd name="connsiteY3" fmla="*/ 0 h 2395959"/>
              <a:gd name="connsiteX0" fmla="*/ 567159 w 613554"/>
              <a:gd name="connsiteY0" fmla="*/ 2395959 h 2395959"/>
              <a:gd name="connsiteX1" fmla="*/ 567159 w 613554"/>
              <a:gd name="connsiteY1" fmla="*/ 1342663 h 2395959"/>
              <a:gd name="connsiteX2" fmla="*/ 57873 w 613554"/>
              <a:gd name="connsiteY2" fmla="*/ 937549 h 2395959"/>
              <a:gd name="connsiteX3" fmla="*/ 0 w 613554"/>
              <a:gd name="connsiteY3" fmla="*/ 0 h 2395959"/>
              <a:gd name="connsiteX0" fmla="*/ 659756 w 706151"/>
              <a:gd name="connsiteY0" fmla="*/ 2395959 h 2395959"/>
              <a:gd name="connsiteX1" fmla="*/ 659756 w 706151"/>
              <a:gd name="connsiteY1" fmla="*/ 1342663 h 2395959"/>
              <a:gd name="connsiteX2" fmla="*/ 150470 w 706151"/>
              <a:gd name="connsiteY2" fmla="*/ 937549 h 2395959"/>
              <a:gd name="connsiteX3" fmla="*/ 0 w 706151"/>
              <a:gd name="connsiteY3" fmla="*/ 0 h 2395959"/>
              <a:gd name="connsiteX0" fmla="*/ 659756 w 712296"/>
              <a:gd name="connsiteY0" fmla="*/ 2395959 h 2395959"/>
              <a:gd name="connsiteX1" fmla="*/ 659756 w 712296"/>
              <a:gd name="connsiteY1" fmla="*/ 1342663 h 2395959"/>
              <a:gd name="connsiteX2" fmla="*/ 65205 w 712296"/>
              <a:gd name="connsiteY2" fmla="*/ 958131 h 2395959"/>
              <a:gd name="connsiteX3" fmla="*/ 0 w 712296"/>
              <a:gd name="connsiteY3" fmla="*/ 0 h 2395959"/>
              <a:gd name="connsiteX0" fmla="*/ 562730 w 684862"/>
              <a:gd name="connsiteY0" fmla="*/ 2434182 h 2434182"/>
              <a:gd name="connsiteX1" fmla="*/ 659756 w 684862"/>
              <a:gd name="connsiteY1" fmla="*/ 1342663 h 2434182"/>
              <a:gd name="connsiteX2" fmla="*/ 65205 w 684862"/>
              <a:gd name="connsiteY2" fmla="*/ 958131 h 2434182"/>
              <a:gd name="connsiteX3" fmla="*/ 0 w 684862"/>
              <a:gd name="connsiteY3" fmla="*/ 0 h 2434182"/>
              <a:gd name="connsiteX0" fmla="*/ 562730 w 596244"/>
              <a:gd name="connsiteY0" fmla="*/ 2434182 h 2434182"/>
              <a:gd name="connsiteX1" fmla="*/ 542148 w 596244"/>
              <a:gd name="connsiteY1" fmla="*/ 1407348 h 2434182"/>
              <a:gd name="connsiteX2" fmla="*/ 65205 w 596244"/>
              <a:gd name="connsiteY2" fmla="*/ 958131 h 2434182"/>
              <a:gd name="connsiteX3" fmla="*/ 0 w 596244"/>
              <a:gd name="connsiteY3" fmla="*/ 0 h 2434182"/>
              <a:gd name="connsiteX0" fmla="*/ 606833 w 640347"/>
              <a:gd name="connsiteY0" fmla="*/ 2440062 h 2440062"/>
              <a:gd name="connsiteX1" fmla="*/ 586251 w 640347"/>
              <a:gd name="connsiteY1" fmla="*/ 1413228 h 2440062"/>
              <a:gd name="connsiteX2" fmla="*/ 109308 w 640347"/>
              <a:gd name="connsiteY2" fmla="*/ 964011 h 2440062"/>
              <a:gd name="connsiteX3" fmla="*/ 0 w 640347"/>
              <a:gd name="connsiteY3" fmla="*/ 0 h 2440062"/>
              <a:gd name="connsiteX0" fmla="*/ 606833 w 640347"/>
              <a:gd name="connsiteY0" fmla="*/ 2440062 h 2440062"/>
              <a:gd name="connsiteX1" fmla="*/ 586251 w 640347"/>
              <a:gd name="connsiteY1" fmla="*/ 1413228 h 2440062"/>
              <a:gd name="connsiteX2" fmla="*/ 109308 w 640347"/>
              <a:gd name="connsiteY2" fmla="*/ 964011 h 2440062"/>
              <a:gd name="connsiteX3" fmla="*/ 49872 w 640347"/>
              <a:gd name="connsiteY3" fmla="*/ 655847 h 2440062"/>
              <a:gd name="connsiteX4" fmla="*/ 0 w 640347"/>
              <a:gd name="connsiteY4" fmla="*/ 0 h 2440062"/>
              <a:gd name="connsiteX0" fmla="*/ 606833 w 640347"/>
              <a:gd name="connsiteY0" fmla="*/ 2440062 h 2440062"/>
              <a:gd name="connsiteX1" fmla="*/ 586251 w 640347"/>
              <a:gd name="connsiteY1" fmla="*/ 1413228 h 2440062"/>
              <a:gd name="connsiteX2" fmla="*/ 109308 w 640347"/>
              <a:gd name="connsiteY2" fmla="*/ 964011 h 2440062"/>
              <a:gd name="connsiteX3" fmla="*/ 14589 w 640347"/>
              <a:gd name="connsiteY3" fmla="*/ 608804 h 2440062"/>
              <a:gd name="connsiteX4" fmla="*/ 0 w 640347"/>
              <a:gd name="connsiteY4" fmla="*/ 0 h 24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347" h="2440062">
                <a:moveTo>
                  <a:pt x="606833" y="2440062"/>
                </a:moveTo>
                <a:cubicBezTo>
                  <a:pt x="640592" y="2038806"/>
                  <a:pt x="669172" y="1659236"/>
                  <a:pt x="586251" y="1413228"/>
                </a:cubicBezTo>
                <a:cubicBezTo>
                  <a:pt x="503330" y="1167220"/>
                  <a:pt x="198705" y="1090241"/>
                  <a:pt x="109308" y="964011"/>
                </a:cubicBezTo>
                <a:cubicBezTo>
                  <a:pt x="19911" y="837781"/>
                  <a:pt x="32807" y="769472"/>
                  <a:pt x="14589" y="608804"/>
                </a:cubicBezTo>
                <a:cubicBezTo>
                  <a:pt x="-3629" y="448136"/>
                  <a:pt x="8312" y="109308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28B3D87-4D06-46F8-E368-CB54AE0E377C}"/>
              </a:ext>
            </a:extLst>
          </p:cNvPr>
          <p:cNvSpPr txBox="1"/>
          <p:nvPr/>
        </p:nvSpPr>
        <p:spPr>
          <a:xfrm>
            <a:off x="463866" y="2321695"/>
            <a:ext cx="75221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//Process X wants to read 32 bytes of data </a:t>
            </a:r>
          </a:p>
          <a:p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//from a file that is stored on the SSD.</a:t>
            </a:r>
          </a:p>
          <a:p>
            <a:endParaRPr lang="en-US" sz="19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//First, get a file descriptor that allows</a:t>
            </a:r>
          </a:p>
          <a:p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//the process to interact with the file.</a:t>
            </a:r>
          </a:p>
          <a:p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900" dirty="0">
                <a:latin typeface="Lucida Console" panose="020B0609040504020204" pitchFamily="49" charset="0"/>
              </a:rPr>
              <a:t> </a:t>
            </a:r>
            <a:r>
              <a:rPr lang="en-US" sz="1900" dirty="0" err="1">
                <a:latin typeface="Lucida Console" panose="020B0609040504020204" pitchFamily="49" charset="0"/>
              </a:rPr>
              <a:t>fd</a:t>
            </a:r>
            <a:r>
              <a:rPr lang="en-US" sz="1900" dirty="0">
                <a:latin typeface="Lucida Console" panose="020B0609040504020204" pitchFamily="49" charset="0"/>
              </a:rPr>
              <a:t> = open(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</a:rPr>
              <a:t>“file.txt”</a:t>
            </a:r>
            <a:r>
              <a:rPr lang="en-US" sz="1900" dirty="0">
                <a:latin typeface="Lucida Console" panose="020B0609040504020204" pitchFamily="49" charset="0"/>
              </a:rPr>
              <a:t>, O_RDONLY);</a:t>
            </a:r>
          </a:p>
          <a:p>
            <a:endParaRPr lang="en-US" sz="1900" dirty="0">
              <a:latin typeface="Lucida Console" panose="020B0609040504020204" pitchFamily="49" charset="0"/>
            </a:endParaRPr>
          </a:p>
          <a:p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//Declare an array to hold the file data.</a:t>
            </a:r>
          </a:p>
          <a:p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</a:t>
            </a:r>
            <a:r>
              <a:rPr lang="en-US" sz="1900" dirty="0">
                <a:latin typeface="Lucida Console" panose="020B0609040504020204" pitchFamily="49" charset="0"/>
              </a:rPr>
              <a:t> </a:t>
            </a:r>
            <a:r>
              <a:rPr lang="en-US" sz="1900" dirty="0" err="1">
                <a:latin typeface="Lucida Console" panose="020B0609040504020204" pitchFamily="49" charset="0"/>
              </a:rPr>
              <a:t>buf</a:t>
            </a:r>
            <a:r>
              <a:rPr lang="en-US" sz="1900" dirty="0">
                <a:latin typeface="Lucida Console" panose="020B0609040504020204" pitchFamily="49" charset="0"/>
              </a:rPr>
              <a:t>[</a:t>
            </a:r>
            <a:r>
              <a:rPr lang="en-US" sz="1900" dirty="0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</a:rPr>
              <a:t>32</a:t>
            </a:r>
            <a:r>
              <a:rPr lang="en-US" sz="1900" dirty="0">
                <a:latin typeface="Lucida Console" panose="020B0609040504020204" pitchFamily="49" charset="0"/>
              </a:rPr>
              <a:t>];</a:t>
            </a:r>
          </a:p>
          <a:p>
            <a:endParaRPr lang="en-US" sz="1900" dirty="0">
              <a:latin typeface="Lucida Console" panose="020B0609040504020204" pitchFamily="49" charset="0"/>
            </a:endParaRPr>
          </a:p>
          <a:p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//Read the file data into the array!</a:t>
            </a:r>
          </a:p>
          <a:p>
            <a:r>
              <a:rPr lang="en-US" sz="19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ssize_t</a:t>
            </a:r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en-US" sz="1900" dirty="0" err="1">
                <a:latin typeface="Lucida Console" panose="020B0609040504020204" pitchFamily="49" charset="0"/>
              </a:rPr>
              <a:t>bytes_read</a:t>
            </a:r>
            <a:r>
              <a:rPr lang="en-US" sz="1900" dirty="0">
                <a:latin typeface="Lucida Console" panose="020B0609040504020204" pitchFamily="49" charset="0"/>
              </a:rPr>
              <a:t> = read(</a:t>
            </a:r>
            <a:r>
              <a:rPr lang="en-US" sz="1900" dirty="0" err="1">
                <a:latin typeface="Lucida Console" panose="020B0609040504020204" pitchFamily="49" charset="0"/>
              </a:rPr>
              <a:t>fd</a:t>
            </a:r>
            <a:r>
              <a:rPr lang="en-US" sz="1900" dirty="0">
                <a:latin typeface="Lucida Console" panose="020B0609040504020204" pitchFamily="49" charset="0"/>
              </a:rPr>
              <a:t>, </a:t>
            </a:r>
            <a:r>
              <a:rPr lang="en-US" sz="1900" dirty="0" err="1">
                <a:latin typeface="Lucida Console" panose="020B0609040504020204" pitchFamily="49" charset="0"/>
              </a:rPr>
              <a:t>buf</a:t>
            </a:r>
            <a:r>
              <a:rPr lang="en-US" sz="1900" dirty="0">
                <a:latin typeface="Lucida Console" panose="020B0609040504020204" pitchFamily="49" charset="0"/>
              </a:rPr>
              <a:t>, </a:t>
            </a:r>
            <a:r>
              <a:rPr lang="en-US" sz="19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sizeof</a:t>
            </a:r>
            <a:r>
              <a:rPr lang="en-US" sz="1900" dirty="0">
                <a:latin typeface="Lucida Console" panose="020B0609040504020204" pitchFamily="49" charset="0"/>
              </a:rPr>
              <a:t>(</a:t>
            </a:r>
            <a:r>
              <a:rPr lang="en-US" sz="1900" dirty="0" err="1">
                <a:latin typeface="Lucida Console" panose="020B0609040504020204" pitchFamily="49" charset="0"/>
              </a:rPr>
              <a:t>buf</a:t>
            </a:r>
            <a:r>
              <a:rPr lang="en-US" sz="1900" dirty="0">
                <a:latin typeface="Lucida Console" panose="020B0609040504020204" pitchFamily="49" charset="0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151385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B085-1834-D016-2270-D6BE57A8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08"/>
            <a:ext cx="10515600" cy="968161"/>
          </a:xfrm>
        </p:spPr>
        <p:txBody>
          <a:bodyPr/>
          <a:lstStyle/>
          <a:p>
            <a:r>
              <a:rPr lang="en-US" dirty="0"/>
              <a:t>Recap of Lecture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6786C-3DB1-2CCD-58BF-287936B95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6" y="1166423"/>
            <a:ext cx="7401607" cy="5691577"/>
          </a:xfrm>
        </p:spPr>
        <p:txBody>
          <a:bodyPr>
            <a:normAutofit/>
          </a:bodyPr>
          <a:lstStyle/>
          <a:p>
            <a:r>
              <a:rPr lang="en-US" sz="2400" dirty="0"/>
              <a:t>User-level processes interact with each other and the hardware via the operating system—in particular, via </a:t>
            </a:r>
            <a:r>
              <a:rPr lang="en-US" sz="2400" b="1" i="1" dirty="0"/>
              <a:t>system calls</a:t>
            </a:r>
          </a:p>
          <a:p>
            <a:r>
              <a:rPr lang="en-US" sz="2400" dirty="0"/>
              <a:t>A process contains in-memory state like:</a:t>
            </a:r>
          </a:p>
          <a:p>
            <a:pPr lvl="1"/>
            <a:r>
              <a:rPr lang="en-US" sz="2000" dirty="0"/>
              <a:t>Program variables (e.g., global variables and local variables)</a:t>
            </a:r>
          </a:p>
          <a:p>
            <a:pPr lvl="1"/>
            <a:r>
              <a:rPr lang="en-US" sz="2000" dirty="0"/>
              <a:t>Function code</a:t>
            </a:r>
          </a:p>
          <a:p>
            <a:r>
              <a:rPr lang="en-US" sz="2400" dirty="0"/>
              <a:t>At any given moment, a particular CPU executes code from a single entity (either a user-level process or the OS)</a:t>
            </a:r>
          </a:p>
          <a:p>
            <a:r>
              <a:rPr lang="en-US" sz="2400" dirty="0"/>
              <a:t>The OS leverages various hardware features to maintain order on the computer</a:t>
            </a:r>
          </a:p>
          <a:p>
            <a:pPr lvl="1"/>
            <a:r>
              <a:rPr lang="en-US" sz="2000" dirty="0"/>
              <a:t>MMU (memory management unit): OS configures it so that, when a process executes, it can only touch the memory belonging to that process</a:t>
            </a:r>
          </a:p>
          <a:p>
            <a:pPr lvl="1"/>
            <a:r>
              <a:rPr lang="en-US" sz="2000" dirty="0"/>
              <a:t>Timer hardware: Ensures that the OS will eventually get to run even if a process loops forever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6DFE4-B28A-EA2B-346F-61CA279B2D90}"/>
              </a:ext>
            </a:extLst>
          </p:cNvPr>
          <p:cNvSpPr/>
          <p:nvPr/>
        </p:nvSpPr>
        <p:spPr>
          <a:xfrm>
            <a:off x="7807037" y="5278497"/>
            <a:ext cx="4269217" cy="74726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77CCB-F3E7-4D29-2A72-FC99AF359779}"/>
              </a:ext>
            </a:extLst>
          </p:cNvPr>
          <p:cNvSpPr txBox="1"/>
          <p:nvPr/>
        </p:nvSpPr>
        <p:spPr>
          <a:xfrm>
            <a:off x="7746136" y="6488668"/>
            <a:ext cx="8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13FF4-F46F-DDC4-3E7C-1731232FCE8C}"/>
              </a:ext>
            </a:extLst>
          </p:cNvPr>
          <p:cNvSpPr txBox="1"/>
          <p:nvPr/>
        </p:nvSpPr>
        <p:spPr>
          <a:xfrm>
            <a:off x="8588592" y="6488668"/>
            <a:ext cx="98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SSD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A7C1C-458D-9BC2-FBF0-84D2209A7BBF}"/>
              </a:ext>
            </a:extLst>
          </p:cNvPr>
          <p:cNvSpPr txBox="1"/>
          <p:nvPr/>
        </p:nvSpPr>
        <p:spPr>
          <a:xfrm>
            <a:off x="9562353" y="6488668"/>
            <a:ext cx="145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UX devices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DB3A9-8ABF-6287-75A4-0BD11FFED1F1}"/>
              </a:ext>
            </a:extLst>
          </p:cNvPr>
          <p:cNvSpPr txBox="1"/>
          <p:nvPr/>
        </p:nvSpPr>
        <p:spPr>
          <a:xfrm>
            <a:off x="10947301" y="6488668"/>
            <a:ext cx="145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Network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DFD63A-A6AE-2B47-40E4-26F49A8EE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8" b="22330"/>
          <a:stretch/>
        </p:blipFill>
        <p:spPr>
          <a:xfrm>
            <a:off x="7788344" y="6128158"/>
            <a:ext cx="754308" cy="43622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9E18F6-DF52-1396-C3CA-B9E7F5A61E50}"/>
              </a:ext>
            </a:extLst>
          </p:cNvPr>
          <p:cNvCxnSpPr/>
          <p:nvPr/>
        </p:nvCxnSpPr>
        <p:spPr>
          <a:xfrm>
            <a:off x="8133124" y="6013183"/>
            <a:ext cx="0" cy="198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ED812C3-1979-151E-2B40-BBCE183BA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84134" y="5986407"/>
            <a:ext cx="598815" cy="71973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2FF9A6-E092-079F-236A-DF2DAF616ED0}"/>
              </a:ext>
            </a:extLst>
          </p:cNvPr>
          <p:cNvCxnSpPr/>
          <p:nvPr/>
        </p:nvCxnSpPr>
        <p:spPr>
          <a:xfrm>
            <a:off x="9052235" y="5955028"/>
            <a:ext cx="0" cy="198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BE0475-F515-326F-329D-AB194E397340}"/>
              </a:ext>
            </a:extLst>
          </p:cNvPr>
          <p:cNvGrpSpPr/>
          <p:nvPr/>
        </p:nvGrpSpPr>
        <p:grpSpPr>
          <a:xfrm>
            <a:off x="9473755" y="5877087"/>
            <a:ext cx="1603868" cy="768593"/>
            <a:chOff x="9486633" y="5877087"/>
            <a:chExt cx="1603868" cy="7685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9B7495A-B6A1-6DAB-6376-00F7708B4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86633" y="5877087"/>
              <a:ext cx="1603868" cy="768593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F814D13-479A-35F8-A3E5-34B2FEBF931C}"/>
                </a:ext>
              </a:extLst>
            </p:cNvPr>
            <p:cNvCxnSpPr/>
            <p:nvPr/>
          </p:nvCxnSpPr>
          <p:spPr>
            <a:xfrm>
              <a:off x="10144796" y="5960712"/>
              <a:ext cx="0" cy="1988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4ACBC91-9007-4B8D-394A-73E89F385C63}"/>
                </a:ext>
              </a:extLst>
            </p:cNvPr>
            <p:cNvCxnSpPr/>
            <p:nvPr/>
          </p:nvCxnSpPr>
          <p:spPr>
            <a:xfrm>
              <a:off x="10851244" y="5958799"/>
              <a:ext cx="0" cy="1988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D6026F6-779D-E3E1-E04F-88F7FDE6D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1298400" y="5934841"/>
            <a:ext cx="766934" cy="7006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73F52A-13C1-E734-DAD6-52AE6FC69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3849" y="4931699"/>
            <a:ext cx="560425" cy="56042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01037DC-EEC3-E7A9-978E-73746AE3B6CA}"/>
              </a:ext>
            </a:extLst>
          </p:cNvPr>
          <p:cNvGrpSpPr/>
          <p:nvPr/>
        </p:nvGrpSpPr>
        <p:grpSpPr>
          <a:xfrm>
            <a:off x="8957216" y="4931700"/>
            <a:ext cx="2883059" cy="564196"/>
            <a:chOff x="8957216" y="4931700"/>
            <a:chExt cx="2883059" cy="56419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1790705-DF90-C7D5-AB0A-DD6C557F2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57216" y="4931700"/>
              <a:ext cx="560425" cy="560425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FC1F4D9-3018-72F3-66B9-1CB62369BBE4}"/>
                </a:ext>
              </a:extLst>
            </p:cNvPr>
            <p:cNvGrpSpPr/>
            <p:nvPr/>
          </p:nvGrpSpPr>
          <p:grpSpPr>
            <a:xfrm>
              <a:off x="10366483" y="4935470"/>
              <a:ext cx="1473792" cy="560426"/>
              <a:chOff x="8043849" y="4931699"/>
              <a:chExt cx="1473792" cy="560426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8899AD0-9F5B-EBBA-29AB-DF9A9DC1C0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43849" y="4931699"/>
                <a:ext cx="560425" cy="56042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02BF276-AAF4-E0CC-AF32-95D69343F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57216" y="4931700"/>
                <a:ext cx="560425" cy="560425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8F2918-F93D-43B3-6C03-51E179F0BD0A}"/>
              </a:ext>
            </a:extLst>
          </p:cNvPr>
          <p:cNvGrpSpPr>
            <a:grpSpLocks noChangeAspect="1"/>
          </p:cNvGrpSpPr>
          <p:nvPr/>
        </p:nvGrpSpPr>
        <p:grpSpPr>
          <a:xfrm>
            <a:off x="7767429" y="5069471"/>
            <a:ext cx="466605" cy="284880"/>
            <a:chOff x="7946524" y="5652130"/>
            <a:chExt cx="554518" cy="33855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9732862-E79A-F531-9A7D-2DCC1023CBEB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5E6650-054B-323C-92EB-80BB4E8B2D9D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4A7B80-D6BC-F009-EEBA-AED31E463423}"/>
              </a:ext>
            </a:extLst>
          </p:cNvPr>
          <p:cNvGrpSpPr>
            <a:grpSpLocks noChangeAspect="1"/>
          </p:cNvGrpSpPr>
          <p:nvPr/>
        </p:nvGrpSpPr>
        <p:grpSpPr>
          <a:xfrm>
            <a:off x="9346064" y="5073242"/>
            <a:ext cx="466605" cy="284880"/>
            <a:chOff x="7946524" y="5652130"/>
            <a:chExt cx="554518" cy="338554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9A8F954-3E0F-0C30-2CA8-774158B299E6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A99AA0-2628-39FA-9C69-DCA684C8F024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591721-217C-8E77-6400-FAADA6704401}"/>
              </a:ext>
            </a:extLst>
          </p:cNvPr>
          <p:cNvGrpSpPr>
            <a:grpSpLocks noChangeAspect="1"/>
          </p:cNvGrpSpPr>
          <p:nvPr/>
        </p:nvGrpSpPr>
        <p:grpSpPr>
          <a:xfrm>
            <a:off x="10071455" y="5073610"/>
            <a:ext cx="466605" cy="284880"/>
            <a:chOff x="7946524" y="5652130"/>
            <a:chExt cx="554518" cy="33855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18C15310-336E-C7CF-8005-4184D8980898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9F408A-DB13-AD23-4ABC-83CFB264BF83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CA5047-81EF-EB5D-9D23-A38D52531FC4}"/>
              </a:ext>
            </a:extLst>
          </p:cNvPr>
          <p:cNvGrpSpPr>
            <a:grpSpLocks noChangeAspect="1"/>
          </p:cNvGrpSpPr>
          <p:nvPr/>
        </p:nvGrpSpPr>
        <p:grpSpPr>
          <a:xfrm>
            <a:off x="11643277" y="5068244"/>
            <a:ext cx="466605" cy="284880"/>
            <a:chOff x="7946524" y="5652130"/>
            <a:chExt cx="554518" cy="338554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22884CE-A5FB-7775-EB1B-67F88825A992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DE8443-62A6-800F-C692-749D8C0FBF08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1E99F2A-89EF-4E5C-C91D-B685F4561239}"/>
              </a:ext>
            </a:extLst>
          </p:cNvPr>
          <p:cNvGrpSpPr/>
          <p:nvPr/>
        </p:nvGrpSpPr>
        <p:grpSpPr>
          <a:xfrm>
            <a:off x="7746136" y="1166423"/>
            <a:ext cx="4423724" cy="3670270"/>
            <a:chOff x="7746136" y="1166423"/>
            <a:chExt cx="4423724" cy="36702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B11F19-8EEF-DE7E-C90C-264DB1C102B5}"/>
                </a:ext>
              </a:extLst>
            </p:cNvPr>
            <p:cNvSpPr/>
            <p:nvPr/>
          </p:nvSpPr>
          <p:spPr>
            <a:xfrm>
              <a:off x="7807037" y="3977523"/>
              <a:ext cx="4269217" cy="8591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Operating system</a:t>
              </a:r>
            </a:p>
            <a:p>
              <a:pPr algn="ctr">
                <a:lnSpc>
                  <a:spcPts val="2500"/>
                </a:lnSpc>
              </a:pPr>
              <a:r>
                <a:rPr lang="en-US" sz="24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(Kernel-level code)</a:t>
              </a:r>
              <a:endParaRPr lang="en-US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E88B88-480F-212F-F8C0-64762805C88D}"/>
                </a:ext>
              </a:extLst>
            </p:cNvPr>
            <p:cNvSpPr/>
            <p:nvPr/>
          </p:nvSpPr>
          <p:spPr>
            <a:xfrm>
              <a:off x="9331036" y="1166423"/>
              <a:ext cx="1221217" cy="248119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C13B3A-4228-C387-EFD1-5E52E728DD4E}"/>
                </a:ext>
              </a:extLst>
            </p:cNvPr>
            <p:cNvSpPr/>
            <p:nvPr/>
          </p:nvSpPr>
          <p:spPr>
            <a:xfrm>
              <a:off x="10855037" y="1166423"/>
              <a:ext cx="1221217" cy="2481198"/>
            </a:xfrm>
            <a:prstGeom prst="rect">
              <a:avLst/>
            </a:prstGeom>
            <a:solidFill>
              <a:srgbClr val="50FF1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A8C2E5-9CFC-E4F8-5BFC-6FEE03EAF8AD}"/>
                </a:ext>
              </a:extLst>
            </p:cNvPr>
            <p:cNvSpPr/>
            <p:nvPr/>
          </p:nvSpPr>
          <p:spPr>
            <a:xfrm>
              <a:off x="7831018" y="1166423"/>
              <a:ext cx="1221217" cy="2481198"/>
            </a:xfrm>
            <a:prstGeom prst="rect">
              <a:avLst/>
            </a:prstGeom>
            <a:solidFill>
              <a:srgbClr val="FF8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30EA10-2A51-F156-C43C-AFD846A956F1}"/>
                </a:ext>
              </a:extLst>
            </p:cNvPr>
            <p:cNvSpPr txBox="1"/>
            <p:nvPr/>
          </p:nvSpPr>
          <p:spPr>
            <a:xfrm>
              <a:off x="7746136" y="2081360"/>
              <a:ext cx="14084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User-level process 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2D3A73-D6F0-D2C2-1A97-D14312DC0144}"/>
                </a:ext>
              </a:extLst>
            </p:cNvPr>
            <p:cNvSpPr txBox="1"/>
            <p:nvPr/>
          </p:nvSpPr>
          <p:spPr>
            <a:xfrm>
              <a:off x="9237429" y="2081360"/>
              <a:ext cx="14084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User-level process 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008C7A-EEEA-E4F1-270C-F76E4FF14D65}"/>
                </a:ext>
              </a:extLst>
            </p:cNvPr>
            <p:cNvSpPr txBox="1"/>
            <p:nvPr/>
          </p:nvSpPr>
          <p:spPr>
            <a:xfrm>
              <a:off x="10761430" y="2081359"/>
              <a:ext cx="14084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User-level process Z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529F22A-49B4-00B1-6CD3-9623E6357B68}"/>
                </a:ext>
              </a:extLst>
            </p:cNvPr>
            <p:cNvGrpSpPr/>
            <p:nvPr/>
          </p:nvGrpSpPr>
          <p:grpSpPr>
            <a:xfrm>
              <a:off x="7868335" y="3785393"/>
              <a:ext cx="4143175" cy="270958"/>
              <a:chOff x="7868335" y="3785393"/>
              <a:chExt cx="4143175" cy="27095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75A9B66-A0B3-DB57-8A67-EB2E5A5DBB12}"/>
                  </a:ext>
                </a:extLst>
              </p:cNvPr>
              <p:cNvGrpSpPr/>
              <p:nvPr/>
            </p:nvGrpSpPr>
            <p:grpSpPr>
              <a:xfrm>
                <a:off x="7868335" y="3785393"/>
                <a:ext cx="1184499" cy="270958"/>
                <a:chOff x="7868335" y="3785393"/>
                <a:chExt cx="1184499" cy="270958"/>
              </a:xfrm>
            </p:grpSpPr>
            <p:sp>
              <p:nvSpPr>
                <p:cNvPr id="53" name="Double Bracket 52">
                  <a:extLst>
                    <a:ext uri="{FF2B5EF4-FFF2-40B4-BE49-F238E27FC236}">
                      <a16:creationId xmlns:a16="http://schemas.microsoft.com/office/drawing/2014/main" id="{2C388913-5508-372A-4582-641B71F74F70}"/>
                    </a:ext>
                  </a:extLst>
                </p:cNvPr>
                <p:cNvSpPr/>
                <p:nvPr/>
              </p:nvSpPr>
              <p:spPr>
                <a:xfrm>
                  <a:off x="7868335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Double Bracket 53">
                  <a:extLst>
                    <a:ext uri="{FF2B5EF4-FFF2-40B4-BE49-F238E27FC236}">
                      <a16:creationId xmlns:a16="http://schemas.microsoft.com/office/drawing/2014/main" id="{0EF0646C-8A8C-2985-8543-6FE1FE1FCE3A}"/>
                    </a:ext>
                  </a:extLst>
                </p:cNvPr>
                <p:cNvSpPr/>
                <p:nvPr/>
              </p:nvSpPr>
              <p:spPr>
                <a:xfrm>
                  <a:off x="8365492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Double Bracket 54">
                  <a:extLst>
                    <a:ext uri="{FF2B5EF4-FFF2-40B4-BE49-F238E27FC236}">
                      <a16:creationId xmlns:a16="http://schemas.microsoft.com/office/drawing/2014/main" id="{4729B6A6-C1A9-4F30-73D7-2B009EF74C10}"/>
                    </a:ext>
                  </a:extLst>
                </p:cNvPr>
                <p:cNvSpPr/>
                <p:nvPr/>
              </p:nvSpPr>
              <p:spPr>
                <a:xfrm>
                  <a:off x="8862649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DF2E214-7959-6876-3B5A-69D1655854CE}"/>
                  </a:ext>
                </a:extLst>
              </p:cNvPr>
              <p:cNvGrpSpPr/>
              <p:nvPr/>
            </p:nvGrpSpPr>
            <p:grpSpPr>
              <a:xfrm>
                <a:off x="9349394" y="3785393"/>
                <a:ext cx="1184499" cy="270958"/>
                <a:chOff x="7868335" y="3785393"/>
                <a:chExt cx="1184499" cy="270958"/>
              </a:xfrm>
            </p:grpSpPr>
            <p:sp>
              <p:nvSpPr>
                <p:cNvPr id="50" name="Double Bracket 49">
                  <a:extLst>
                    <a:ext uri="{FF2B5EF4-FFF2-40B4-BE49-F238E27FC236}">
                      <a16:creationId xmlns:a16="http://schemas.microsoft.com/office/drawing/2014/main" id="{057E374C-C3B5-58EC-2A92-69EB2697BB17}"/>
                    </a:ext>
                  </a:extLst>
                </p:cNvPr>
                <p:cNvSpPr/>
                <p:nvPr/>
              </p:nvSpPr>
              <p:spPr>
                <a:xfrm>
                  <a:off x="7868335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Double Bracket 50">
                  <a:extLst>
                    <a:ext uri="{FF2B5EF4-FFF2-40B4-BE49-F238E27FC236}">
                      <a16:creationId xmlns:a16="http://schemas.microsoft.com/office/drawing/2014/main" id="{459FA627-C5C3-5990-72B5-74BB01A23748}"/>
                    </a:ext>
                  </a:extLst>
                </p:cNvPr>
                <p:cNvSpPr/>
                <p:nvPr/>
              </p:nvSpPr>
              <p:spPr>
                <a:xfrm>
                  <a:off x="8365492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Double Bracket 51">
                  <a:extLst>
                    <a:ext uri="{FF2B5EF4-FFF2-40B4-BE49-F238E27FC236}">
                      <a16:creationId xmlns:a16="http://schemas.microsoft.com/office/drawing/2014/main" id="{8439C97B-D17A-D39D-4193-82A7EDF0FBC2}"/>
                    </a:ext>
                  </a:extLst>
                </p:cNvPr>
                <p:cNvSpPr/>
                <p:nvPr/>
              </p:nvSpPr>
              <p:spPr>
                <a:xfrm>
                  <a:off x="8862649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DE1FC6E-9347-4774-4E49-2A4FEEADA038}"/>
                  </a:ext>
                </a:extLst>
              </p:cNvPr>
              <p:cNvGrpSpPr/>
              <p:nvPr/>
            </p:nvGrpSpPr>
            <p:grpSpPr>
              <a:xfrm>
                <a:off x="10827011" y="3785393"/>
                <a:ext cx="1184499" cy="270958"/>
                <a:chOff x="7868335" y="3785393"/>
                <a:chExt cx="1184499" cy="270958"/>
              </a:xfrm>
            </p:grpSpPr>
            <p:sp>
              <p:nvSpPr>
                <p:cNvPr id="47" name="Double Bracket 46">
                  <a:extLst>
                    <a:ext uri="{FF2B5EF4-FFF2-40B4-BE49-F238E27FC236}">
                      <a16:creationId xmlns:a16="http://schemas.microsoft.com/office/drawing/2014/main" id="{846802EA-48EE-4D54-CB14-151BEACC088F}"/>
                    </a:ext>
                  </a:extLst>
                </p:cNvPr>
                <p:cNvSpPr/>
                <p:nvPr/>
              </p:nvSpPr>
              <p:spPr>
                <a:xfrm>
                  <a:off x="7868335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Double Bracket 47">
                  <a:extLst>
                    <a:ext uri="{FF2B5EF4-FFF2-40B4-BE49-F238E27FC236}">
                      <a16:creationId xmlns:a16="http://schemas.microsoft.com/office/drawing/2014/main" id="{C5E903D6-EC02-7B35-885C-ED586699A6D6}"/>
                    </a:ext>
                  </a:extLst>
                </p:cNvPr>
                <p:cNvSpPr/>
                <p:nvPr/>
              </p:nvSpPr>
              <p:spPr>
                <a:xfrm>
                  <a:off x="8365492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Double Bracket 48">
                  <a:extLst>
                    <a:ext uri="{FF2B5EF4-FFF2-40B4-BE49-F238E27FC236}">
                      <a16:creationId xmlns:a16="http://schemas.microsoft.com/office/drawing/2014/main" id="{B47CF6C1-AECF-0F27-6638-22C970AA2F27}"/>
                    </a:ext>
                  </a:extLst>
                </p:cNvPr>
                <p:cNvSpPr/>
                <p:nvPr/>
              </p:nvSpPr>
              <p:spPr>
                <a:xfrm>
                  <a:off x="8862649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BDA70887-2FD2-441F-8BEB-4F6B4F62A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05772" y="5272115"/>
            <a:ext cx="256314" cy="2559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0E4C541-D7BD-2934-5F2C-57CDF6B74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117745" y="5278497"/>
            <a:ext cx="256314" cy="25599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C648804-51E8-641F-00BC-98A561ED6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533354" y="5278497"/>
            <a:ext cx="256314" cy="25599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52D56E6-B87A-891D-7A7D-2302D8D065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448210" y="5268443"/>
            <a:ext cx="256314" cy="25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B085-1834-D016-2270-D6BE57A8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08"/>
            <a:ext cx="10515600" cy="968161"/>
          </a:xfrm>
        </p:spPr>
        <p:txBody>
          <a:bodyPr/>
          <a:lstStyle/>
          <a:p>
            <a:r>
              <a:rPr lang="en-US" dirty="0"/>
              <a:t>Recap of Lecture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6786C-3DB1-2CCD-58BF-287936B95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6" y="1166423"/>
            <a:ext cx="7401607" cy="5691577"/>
          </a:xfrm>
        </p:spPr>
        <p:txBody>
          <a:bodyPr>
            <a:normAutofit/>
          </a:bodyPr>
          <a:lstStyle/>
          <a:p>
            <a:r>
              <a:rPr lang="en-US" sz="2400" dirty="0"/>
              <a:t>User-level processes interact with each other and the hardware via the operating system—in particular, via </a:t>
            </a:r>
            <a:r>
              <a:rPr lang="en-US" sz="2400" b="1" i="1" dirty="0"/>
              <a:t>system calls</a:t>
            </a:r>
          </a:p>
          <a:p>
            <a:r>
              <a:rPr lang="en-US" sz="2400" dirty="0"/>
              <a:t>A process contains in-memory state like:</a:t>
            </a:r>
          </a:p>
          <a:p>
            <a:pPr lvl="1"/>
            <a:r>
              <a:rPr lang="en-US" sz="2000" dirty="0"/>
              <a:t>Program variables (e.g., global variables and local variables)</a:t>
            </a:r>
          </a:p>
          <a:p>
            <a:pPr lvl="1"/>
            <a:r>
              <a:rPr lang="en-US" sz="2000" dirty="0"/>
              <a:t>Function code</a:t>
            </a:r>
          </a:p>
          <a:p>
            <a:r>
              <a:rPr lang="en-US" sz="2400" dirty="0"/>
              <a:t>At any given moment, a particular CPU executes code from a single entity (either a user-level process or the OS)</a:t>
            </a:r>
          </a:p>
          <a:p>
            <a:r>
              <a:rPr lang="en-US" sz="2400" dirty="0"/>
              <a:t>The OS leverages various hardware features to maintain order on the computer</a:t>
            </a:r>
          </a:p>
          <a:p>
            <a:pPr lvl="1"/>
            <a:r>
              <a:rPr lang="en-US" sz="2000" dirty="0"/>
              <a:t>MMU (memory management unit): OS configures it so that, when a process executes, it can only touch the memory belonging to that process</a:t>
            </a:r>
          </a:p>
          <a:p>
            <a:pPr lvl="1"/>
            <a:r>
              <a:rPr lang="en-US" sz="2000" dirty="0"/>
              <a:t>Timer hardware: Ensures that the OS will eventually get to run even if a process loops forever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6DFE4-B28A-EA2B-346F-61CA279B2D90}"/>
              </a:ext>
            </a:extLst>
          </p:cNvPr>
          <p:cNvSpPr/>
          <p:nvPr/>
        </p:nvSpPr>
        <p:spPr>
          <a:xfrm>
            <a:off x="7807037" y="5278497"/>
            <a:ext cx="4269217" cy="74726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77CCB-F3E7-4D29-2A72-FC99AF359779}"/>
              </a:ext>
            </a:extLst>
          </p:cNvPr>
          <p:cNvSpPr txBox="1"/>
          <p:nvPr/>
        </p:nvSpPr>
        <p:spPr>
          <a:xfrm>
            <a:off x="7746136" y="6488668"/>
            <a:ext cx="8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13FF4-F46F-DDC4-3E7C-1731232FCE8C}"/>
              </a:ext>
            </a:extLst>
          </p:cNvPr>
          <p:cNvSpPr txBox="1"/>
          <p:nvPr/>
        </p:nvSpPr>
        <p:spPr>
          <a:xfrm>
            <a:off x="8588592" y="6488668"/>
            <a:ext cx="98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SSD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A7C1C-458D-9BC2-FBF0-84D2209A7BBF}"/>
              </a:ext>
            </a:extLst>
          </p:cNvPr>
          <p:cNvSpPr txBox="1"/>
          <p:nvPr/>
        </p:nvSpPr>
        <p:spPr>
          <a:xfrm>
            <a:off x="9562353" y="6488668"/>
            <a:ext cx="145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UX devices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DB3A9-8ABF-6287-75A4-0BD11FFED1F1}"/>
              </a:ext>
            </a:extLst>
          </p:cNvPr>
          <p:cNvSpPr txBox="1"/>
          <p:nvPr/>
        </p:nvSpPr>
        <p:spPr>
          <a:xfrm>
            <a:off x="10947301" y="6488668"/>
            <a:ext cx="145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Network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DFD63A-A6AE-2B47-40E4-26F49A8EE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8" b="22330"/>
          <a:stretch/>
        </p:blipFill>
        <p:spPr>
          <a:xfrm>
            <a:off x="7788344" y="6128158"/>
            <a:ext cx="754308" cy="43622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9E18F6-DF52-1396-C3CA-B9E7F5A61E50}"/>
              </a:ext>
            </a:extLst>
          </p:cNvPr>
          <p:cNvCxnSpPr/>
          <p:nvPr/>
        </p:nvCxnSpPr>
        <p:spPr>
          <a:xfrm>
            <a:off x="8133124" y="6013183"/>
            <a:ext cx="0" cy="198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ED812C3-1979-151E-2B40-BBCE183BA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84134" y="5986407"/>
            <a:ext cx="598815" cy="71973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2FF9A6-E092-079F-236A-DF2DAF616ED0}"/>
              </a:ext>
            </a:extLst>
          </p:cNvPr>
          <p:cNvCxnSpPr/>
          <p:nvPr/>
        </p:nvCxnSpPr>
        <p:spPr>
          <a:xfrm>
            <a:off x="9052235" y="5955028"/>
            <a:ext cx="0" cy="198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BE0475-F515-326F-329D-AB194E397340}"/>
              </a:ext>
            </a:extLst>
          </p:cNvPr>
          <p:cNvGrpSpPr/>
          <p:nvPr/>
        </p:nvGrpSpPr>
        <p:grpSpPr>
          <a:xfrm>
            <a:off x="9473755" y="5877087"/>
            <a:ext cx="1603868" cy="768593"/>
            <a:chOff x="9486633" y="5877087"/>
            <a:chExt cx="1603868" cy="7685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9B7495A-B6A1-6DAB-6376-00F7708B4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86633" y="5877087"/>
              <a:ext cx="1603868" cy="768593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F814D13-479A-35F8-A3E5-34B2FEBF931C}"/>
                </a:ext>
              </a:extLst>
            </p:cNvPr>
            <p:cNvCxnSpPr/>
            <p:nvPr/>
          </p:nvCxnSpPr>
          <p:spPr>
            <a:xfrm>
              <a:off x="10144796" y="5960712"/>
              <a:ext cx="0" cy="1988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4ACBC91-9007-4B8D-394A-73E89F385C63}"/>
                </a:ext>
              </a:extLst>
            </p:cNvPr>
            <p:cNvCxnSpPr/>
            <p:nvPr/>
          </p:nvCxnSpPr>
          <p:spPr>
            <a:xfrm>
              <a:off x="10851244" y="5958799"/>
              <a:ext cx="0" cy="1988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ED6026F6-779D-E3E1-E04F-88F7FDE6D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1298400" y="5934841"/>
            <a:ext cx="766934" cy="7006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73F52A-13C1-E734-DAD6-52AE6FC69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3849" y="4931699"/>
            <a:ext cx="560425" cy="56042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01037DC-EEC3-E7A9-978E-73746AE3B6CA}"/>
              </a:ext>
            </a:extLst>
          </p:cNvPr>
          <p:cNvGrpSpPr/>
          <p:nvPr/>
        </p:nvGrpSpPr>
        <p:grpSpPr>
          <a:xfrm>
            <a:off x="8957216" y="4931700"/>
            <a:ext cx="2883059" cy="564196"/>
            <a:chOff x="8957216" y="4931700"/>
            <a:chExt cx="2883059" cy="56419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1790705-DF90-C7D5-AB0A-DD6C557F2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57216" y="4931700"/>
              <a:ext cx="560425" cy="560425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FC1F4D9-3018-72F3-66B9-1CB62369BBE4}"/>
                </a:ext>
              </a:extLst>
            </p:cNvPr>
            <p:cNvGrpSpPr/>
            <p:nvPr/>
          </p:nvGrpSpPr>
          <p:grpSpPr>
            <a:xfrm>
              <a:off x="10366483" y="4935470"/>
              <a:ext cx="1473792" cy="560426"/>
              <a:chOff x="8043849" y="4931699"/>
              <a:chExt cx="1473792" cy="560426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8899AD0-9F5B-EBBA-29AB-DF9A9DC1C0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43849" y="4931699"/>
                <a:ext cx="560425" cy="56042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02BF276-AAF4-E0CC-AF32-95D69343F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57216" y="4931700"/>
                <a:ext cx="560425" cy="560425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8F2918-F93D-43B3-6C03-51E179F0BD0A}"/>
              </a:ext>
            </a:extLst>
          </p:cNvPr>
          <p:cNvGrpSpPr>
            <a:grpSpLocks noChangeAspect="1"/>
          </p:cNvGrpSpPr>
          <p:nvPr/>
        </p:nvGrpSpPr>
        <p:grpSpPr>
          <a:xfrm>
            <a:off x="7767429" y="5069471"/>
            <a:ext cx="466605" cy="284880"/>
            <a:chOff x="7946524" y="5652130"/>
            <a:chExt cx="554518" cy="33855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9732862-E79A-F531-9A7D-2DCC1023CBEB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5E6650-054B-323C-92EB-80BB4E8B2D9D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4A7B80-D6BC-F009-EEBA-AED31E463423}"/>
              </a:ext>
            </a:extLst>
          </p:cNvPr>
          <p:cNvGrpSpPr>
            <a:grpSpLocks noChangeAspect="1"/>
          </p:cNvGrpSpPr>
          <p:nvPr/>
        </p:nvGrpSpPr>
        <p:grpSpPr>
          <a:xfrm>
            <a:off x="9346064" y="5073242"/>
            <a:ext cx="466605" cy="284880"/>
            <a:chOff x="7946524" y="5652130"/>
            <a:chExt cx="554518" cy="338554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9A8F954-3E0F-0C30-2CA8-774158B299E6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A99AA0-2628-39FA-9C69-DCA684C8F024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591721-217C-8E77-6400-FAADA6704401}"/>
              </a:ext>
            </a:extLst>
          </p:cNvPr>
          <p:cNvGrpSpPr>
            <a:grpSpLocks noChangeAspect="1"/>
          </p:cNvGrpSpPr>
          <p:nvPr/>
        </p:nvGrpSpPr>
        <p:grpSpPr>
          <a:xfrm>
            <a:off x="10071455" y="5073610"/>
            <a:ext cx="466605" cy="284880"/>
            <a:chOff x="7946524" y="5652130"/>
            <a:chExt cx="554518" cy="33855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18C15310-336E-C7CF-8005-4184D8980898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9F408A-DB13-AD23-4ABC-83CFB264BF83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CA5047-81EF-EB5D-9D23-A38D52531FC4}"/>
              </a:ext>
            </a:extLst>
          </p:cNvPr>
          <p:cNvGrpSpPr>
            <a:grpSpLocks noChangeAspect="1"/>
          </p:cNvGrpSpPr>
          <p:nvPr/>
        </p:nvGrpSpPr>
        <p:grpSpPr>
          <a:xfrm>
            <a:off x="11643277" y="5068244"/>
            <a:ext cx="466605" cy="284880"/>
            <a:chOff x="7946524" y="5652130"/>
            <a:chExt cx="554518" cy="338554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22884CE-A5FB-7775-EB1B-67F88825A992}"/>
                </a:ext>
              </a:extLst>
            </p:cNvPr>
            <p:cNvSpPr/>
            <p:nvPr/>
          </p:nvSpPr>
          <p:spPr>
            <a:xfrm>
              <a:off x="8016001" y="5652130"/>
              <a:ext cx="405114" cy="338554"/>
            </a:xfrm>
            <a:prstGeom prst="round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DE8443-62A6-800F-C692-749D8C0FBF08}"/>
                </a:ext>
              </a:extLst>
            </p:cNvPr>
            <p:cNvSpPr txBox="1"/>
            <p:nvPr/>
          </p:nvSpPr>
          <p:spPr>
            <a:xfrm>
              <a:off x="7946524" y="5652130"/>
              <a:ext cx="554518" cy="329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ucida Console" panose="020B0609040504020204" pitchFamily="49" charset="0"/>
                </a:rPr>
                <a:t>MMU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BDA70887-2FD2-441F-8BEB-4F6B4F62A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05772" y="5272115"/>
            <a:ext cx="256314" cy="2559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0E4C541-D7BD-2934-5F2C-57CDF6B74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117745" y="5278497"/>
            <a:ext cx="256314" cy="25599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C648804-51E8-641F-00BC-98A561ED6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533354" y="5278497"/>
            <a:ext cx="256314" cy="25599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52D56E6-B87A-891D-7A7D-2302D8D065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448210" y="5268443"/>
            <a:ext cx="256314" cy="255994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C5787996-0B07-29AD-4020-FD065FD9E1EB}"/>
              </a:ext>
            </a:extLst>
          </p:cNvPr>
          <p:cNvGrpSpPr/>
          <p:nvPr/>
        </p:nvGrpSpPr>
        <p:grpSpPr>
          <a:xfrm>
            <a:off x="7746136" y="3462542"/>
            <a:ext cx="4319198" cy="1423793"/>
            <a:chOff x="7746136" y="3462542"/>
            <a:chExt cx="4319198" cy="142379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E3D7BCE-DE2F-9DCC-6E37-0E0FB9FDA1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6136" y="3620220"/>
              <a:ext cx="364128" cy="126611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F375B18-A985-D24A-8B51-D3B9C774BF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8592" y="3607474"/>
              <a:ext cx="3412451" cy="126794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E16E712-5B19-7B55-8670-3BE6C954E37F}"/>
                </a:ext>
              </a:extLst>
            </p:cNvPr>
            <p:cNvCxnSpPr>
              <a:cxnSpLocks/>
            </p:cNvCxnSpPr>
            <p:nvPr/>
          </p:nvCxnSpPr>
          <p:spPr>
            <a:xfrm>
              <a:off x="7748891" y="3462542"/>
              <a:ext cx="43164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55090FF-1FE7-432A-1018-E3B80B7B3B4B}"/>
                </a:ext>
              </a:extLst>
            </p:cNvPr>
            <p:cNvSpPr txBox="1"/>
            <p:nvPr/>
          </p:nvSpPr>
          <p:spPr>
            <a:xfrm>
              <a:off x="7975877" y="3463388"/>
              <a:ext cx="35218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Flow of time from the perspective of the leftmost CPU</a:t>
              </a: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9C68A56C-7A7F-F39C-F273-4F9A36E97E58}"/>
              </a:ext>
            </a:extLst>
          </p:cNvPr>
          <p:cNvSpPr/>
          <p:nvPr/>
        </p:nvSpPr>
        <p:spPr>
          <a:xfrm>
            <a:off x="7702419" y="2017916"/>
            <a:ext cx="584749" cy="1325685"/>
          </a:xfrm>
          <a:prstGeom prst="rect">
            <a:avLst/>
          </a:prstGeom>
          <a:solidFill>
            <a:srgbClr val="FF8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E948663-FBED-4711-FC84-EEE8CE55988B}"/>
              </a:ext>
            </a:extLst>
          </p:cNvPr>
          <p:cNvGrpSpPr/>
          <p:nvPr/>
        </p:nvGrpSpPr>
        <p:grpSpPr>
          <a:xfrm>
            <a:off x="7788026" y="2017915"/>
            <a:ext cx="1586033" cy="1325681"/>
            <a:chOff x="7788026" y="2017915"/>
            <a:chExt cx="1586033" cy="132568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D47A923-E801-A67A-7893-62200D94C9E3}"/>
                </a:ext>
              </a:extLst>
            </p:cNvPr>
            <p:cNvGrpSpPr/>
            <p:nvPr/>
          </p:nvGrpSpPr>
          <p:grpSpPr>
            <a:xfrm>
              <a:off x="8110264" y="2017915"/>
              <a:ext cx="1263795" cy="1325681"/>
              <a:chOff x="8110264" y="2017915"/>
              <a:chExt cx="1263795" cy="1325681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95D9C1F-8E1B-5C78-0478-3D627C453D80}"/>
                  </a:ext>
                </a:extLst>
              </p:cNvPr>
              <p:cNvSpPr/>
              <p:nvPr/>
            </p:nvSpPr>
            <p:spPr>
              <a:xfrm>
                <a:off x="8396881" y="2017915"/>
                <a:ext cx="977178" cy="132568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500"/>
                  </a:lnSpc>
                </a:pPr>
                <a:endPara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" name="Arrow: Right 67">
                <a:extLst>
                  <a:ext uri="{FF2B5EF4-FFF2-40B4-BE49-F238E27FC236}">
                    <a16:creationId xmlns:a16="http://schemas.microsoft.com/office/drawing/2014/main" id="{ECE737EF-DD41-6D73-EC12-AD0B19012BC2}"/>
                  </a:ext>
                </a:extLst>
              </p:cNvPr>
              <p:cNvSpPr/>
              <p:nvPr/>
            </p:nvSpPr>
            <p:spPr>
              <a:xfrm>
                <a:off x="8110264" y="2443203"/>
                <a:ext cx="613412" cy="505408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(1)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67C7A91-4257-AD3E-572B-6EA9C216985F}"/>
                </a:ext>
              </a:extLst>
            </p:cNvPr>
            <p:cNvSpPr txBox="1"/>
            <p:nvPr/>
          </p:nvSpPr>
          <p:spPr>
            <a:xfrm rot="16200000">
              <a:off x="7509704" y="2528684"/>
              <a:ext cx="925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syscall</a:t>
              </a:r>
              <a:endParaRPr lang="en-US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31947E8-FFCA-682F-99A4-FB7C346BA0FB}"/>
              </a:ext>
            </a:extLst>
          </p:cNvPr>
          <p:cNvGrpSpPr/>
          <p:nvPr/>
        </p:nvGrpSpPr>
        <p:grpSpPr>
          <a:xfrm>
            <a:off x="8861249" y="2015022"/>
            <a:ext cx="1846891" cy="1339124"/>
            <a:chOff x="8861249" y="2015022"/>
            <a:chExt cx="1846891" cy="133912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C309985-4915-763B-2A64-2F72A30AA964}"/>
                </a:ext>
              </a:extLst>
            </p:cNvPr>
            <p:cNvSpPr/>
            <p:nvPr/>
          </p:nvSpPr>
          <p:spPr>
            <a:xfrm>
              <a:off x="9473755" y="2015022"/>
              <a:ext cx="1234385" cy="1332570"/>
            </a:xfrm>
            <a:prstGeom prst="rect">
              <a:avLst/>
            </a:prstGeom>
            <a:solidFill>
              <a:srgbClr val="50FF1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Arrow: Right 68">
              <a:extLst>
                <a:ext uri="{FF2B5EF4-FFF2-40B4-BE49-F238E27FC236}">
                  <a16:creationId xmlns:a16="http://schemas.microsoft.com/office/drawing/2014/main" id="{F5137927-AB01-661F-79D5-207A39F681E6}"/>
                </a:ext>
              </a:extLst>
            </p:cNvPr>
            <p:cNvSpPr/>
            <p:nvPr/>
          </p:nvSpPr>
          <p:spPr>
            <a:xfrm>
              <a:off x="9167049" y="2463841"/>
              <a:ext cx="613412" cy="50540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A4D1B78-E56A-130B-87C4-054721720DC3}"/>
                </a:ext>
              </a:extLst>
            </p:cNvPr>
            <p:cNvSpPr txBox="1"/>
            <p:nvPr/>
          </p:nvSpPr>
          <p:spPr>
            <a:xfrm rot="16200000">
              <a:off x="8383072" y="2506637"/>
              <a:ext cx="1325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schedule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56AD420-8238-F3BD-FBDE-6E0B8EE6C501}"/>
              </a:ext>
            </a:extLst>
          </p:cNvPr>
          <p:cNvGrpSpPr/>
          <p:nvPr/>
        </p:nvGrpSpPr>
        <p:grpSpPr>
          <a:xfrm>
            <a:off x="9804112" y="2012986"/>
            <a:ext cx="1494288" cy="1344430"/>
            <a:chOff x="9804112" y="2012986"/>
            <a:chExt cx="1494288" cy="134443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21B8E4C-BF77-B5E4-7F58-F227E211AF85}"/>
                </a:ext>
              </a:extLst>
            </p:cNvPr>
            <p:cNvSpPr txBox="1"/>
            <p:nvPr/>
          </p:nvSpPr>
          <p:spPr>
            <a:xfrm rot="16200000">
              <a:off x="9381880" y="2453962"/>
              <a:ext cx="1325686" cy="481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timer interrupt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DD56D74-198E-CCAF-5D52-88637DA844BE}"/>
                </a:ext>
              </a:extLst>
            </p:cNvPr>
            <p:cNvSpPr/>
            <p:nvPr/>
          </p:nvSpPr>
          <p:spPr>
            <a:xfrm>
              <a:off x="10789668" y="2012986"/>
              <a:ext cx="508732" cy="13318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500"/>
                </a:lnSpc>
              </a:pPr>
              <a:endParaRPr lang="en-US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Arrow: Right 77">
              <a:extLst>
                <a:ext uri="{FF2B5EF4-FFF2-40B4-BE49-F238E27FC236}">
                  <a16:creationId xmlns:a16="http://schemas.microsoft.com/office/drawing/2014/main" id="{3EC47482-11B0-AEDE-316C-8A113B42BE3F}"/>
                </a:ext>
              </a:extLst>
            </p:cNvPr>
            <p:cNvSpPr/>
            <p:nvPr/>
          </p:nvSpPr>
          <p:spPr>
            <a:xfrm>
              <a:off x="10245617" y="2463841"/>
              <a:ext cx="613412" cy="50540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(3)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6C8AAD-771A-7737-40B7-FA9869C107FA}"/>
              </a:ext>
            </a:extLst>
          </p:cNvPr>
          <p:cNvGrpSpPr/>
          <p:nvPr/>
        </p:nvGrpSpPr>
        <p:grpSpPr>
          <a:xfrm>
            <a:off x="10879953" y="2011203"/>
            <a:ext cx="1369542" cy="1368185"/>
            <a:chOff x="10879953" y="2011203"/>
            <a:chExt cx="1369542" cy="136818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D10EC7F-8F75-A648-A516-BA7343686544}"/>
                </a:ext>
              </a:extLst>
            </p:cNvPr>
            <p:cNvSpPr/>
            <p:nvPr/>
          </p:nvSpPr>
          <p:spPr>
            <a:xfrm>
              <a:off x="11412284" y="2011203"/>
              <a:ext cx="837211" cy="133119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Arrow: Right 75">
              <a:extLst>
                <a:ext uri="{FF2B5EF4-FFF2-40B4-BE49-F238E27FC236}">
                  <a16:creationId xmlns:a16="http://schemas.microsoft.com/office/drawing/2014/main" id="{F25DFC1D-4F2E-7EC8-649F-D201F9D4AD63}"/>
                </a:ext>
              </a:extLst>
            </p:cNvPr>
            <p:cNvSpPr/>
            <p:nvPr/>
          </p:nvSpPr>
          <p:spPr>
            <a:xfrm>
              <a:off x="11236668" y="2467290"/>
              <a:ext cx="613412" cy="50540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(4)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1602EEA-7688-DA6B-A579-6D181FD5802A}"/>
                </a:ext>
              </a:extLst>
            </p:cNvPr>
            <p:cNvSpPr txBox="1"/>
            <p:nvPr/>
          </p:nvSpPr>
          <p:spPr>
            <a:xfrm rot="16200000">
              <a:off x="10401776" y="2531879"/>
              <a:ext cx="1325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schedule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139E56CE-AFE2-399E-09FE-9257D759868B}"/>
              </a:ext>
            </a:extLst>
          </p:cNvPr>
          <p:cNvSpPr txBox="1"/>
          <p:nvPr/>
        </p:nvSpPr>
        <p:spPr>
          <a:xfrm>
            <a:off x="7651974" y="1691337"/>
            <a:ext cx="66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User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DCA49C1-ABA1-8193-3EB0-9286E0C41772}"/>
              </a:ext>
            </a:extLst>
          </p:cNvPr>
          <p:cNvSpPr txBox="1"/>
          <p:nvPr/>
        </p:nvSpPr>
        <p:spPr>
          <a:xfrm>
            <a:off x="8396419" y="1692153"/>
            <a:ext cx="96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Kernel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32001E7-E4BA-19CA-B68A-2B7ECDA5D9D3}"/>
              </a:ext>
            </a:extLst>
          </p:cNvPr>
          <p:cNvSpPr txBox="1"/>
          <p:nvPr/>
        </p:nvSpPr>
        <p:spPr>
          <a:xfrm>
            <a:off x="9757482" y="1695107"/>
            <a:ext cx="66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User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0509F51-975D-A7DF-F6B6-77886B8AF27E}"/>
              </a:ext>
            </a:extLst>
          </p:cNvPr>
          <p:cNvSpPr txBox="1"/>
          <p:nvPr/>
        </p:nvSpPr>
        <p:spPr>
          <a:xfrm>
            <a:off x="11506810" y="1686904"/>
            <a:ext cx="66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User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7F03340-9A9F-5515-0D14-F51951A5C29F}"/>
              </a:ext>
            </a:extLst>
          </p:cNvPr>
          <p:cNvSpPr txBox="1"/>
          <p:nvPr/>
        </p:nvSpPr>
        <p:spPr>
          <a:xfrm>
            <a:off x="10572432" y="1691203"/>
            <a:ext cx="96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5512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B085-1834-D016-2270-D6BE57A8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08"/>
            <a:ext cx="10515600" cy="968161"/>
          </a:xfrm>
        </p:spPr>
        <p:txBody>
          <a:bodyPr>
            <a:normAutofit fontScale="90000"/>
          </a:bodyPr>
          <a:lstStyle/>
          <a:p>
            <a:r>
              <a:rPr lang="en-US" dirty="0"/>
              <a:t>Today’s Lecture: Data Types and Memory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77CCB-F3E7-4D29-2A72-FC99AF359779}"/>
              </a:ext>
            </a:extLst>
          </p:cNvPr>
          <p:cNvSpPr txBox="1"/>
          <p:nvPr/>
        </p:nvSpPr>
        <p:spPr>
          <a:xfrm>
            <a:off x="7746136" y="6488668"/>
            <a:ext cx="8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13FF4-F46F-DDC4-3E7C-1731232FCE8C}"/>
              </a:ext>
            </a:extLst>
          </p:cNvPr>
          <p:cNvSpPr txBox="1"/>
          <p:nvPr/>
        </p:nvSpPr>
        <p:spPr>
          <a:xfrm>
            <a:off x="8588592" y="6488668"/>
            <a:ext cx="98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SSD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A7C1C-458D-9BC2-FBF0-84D2209A7BBF}"/>
              </a:ext>
            </a:extLst>
          </p:cNvPr>
          <p:cNvSpPr txBox="1"/>
          <p:nvPr/>
        </p:nvSpPr>
        <p:spPr>
          <a:xfrm>
            <a:off x="9562353" y="6488668"/>
            <a:ext cx="145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UX devices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DB3A9-8ABF-6287-75A4-0BD11FFED1F1}"/>
              </a:ext>
            </a:extLst>
          </p:cNvPr>
          <p:cNvSpPr txBox="1"/>
          <p:nvPr/>
        </p:nvSpPr>
        <p:spPr>
          <a:xfrm>
            <a:off x="10947301" y="6488668"/>
            <a:ext cx="145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Network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DFD63A-A6AE-2B47-40E4-26F49A8EE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8" b="22330"/>
          <a:stretch/>
        </p:blipFill>
        <p:spPr>
          <a:xfrm>
            <a:off x="7788344" y="6128158"/>
            <a:ext cx="754308" cy="43622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9E18F6-DF52-1396-C3CA-B9E7F5A61E50}"/>
              </a:ext>
            </a:extLst>
          </p:cNvPr>
          <p:cNvCxnSpPr/>
          <p:nvPr/>
        </p:nvCxnSpPr>
        <p:spPr>
          <a:xfrm>
            <a:off x="8133124" y="6013183"/>
            <a:ext cx="0" cy="198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2FF9A6-E092-079F-236A-DF2DAF616ED0}"/>
              </a:ext>
            </a:extLst>
          </p:cNvPr>
          <p:cNvCxnSpPr/>
          <p:nvPr/>
        </p:nvCxnSpPr>
        <p:spPr>
          <a:xfrm>
            <a:off x="9052235" y="5955028"/>
            <a:ext cx="0" cy="198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AE88B88-480F-212F-F8C0-64762805C88D}"/>
              </a:ext>
            </a:extLst>
          </p:cNvPr>
          <p:cNvSpPr/>
          <p:nvPr/>
        </p:nvSpPr>
        <p:spPr>
          <a:xfrm>
            <a:off x="9331036" y="1166423"/>
            <a:ext cx="1221217" cy="248119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13B3A-4228-C387-EFD1-5E52E728DD4E}"/>
              </a:ext>
            </a:extLst>
          </p:cNvPr>
          <p:cNvSpPr/>
          <p:nvPr/>
        </p:nvSpPr>
        <p:spPr>
          <a:xfrm>
            <a:off x="10855037" y="1166423"/>
            <a:ext cx="1221217" cy="2481198"/>
          </a:xfrm>
          <a:prstGeom prst="rect">
            <a:avLst/>
          </a:prstGeom>
          <a:solidFill>
            <a:srgbClr val="50FF1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A8C2E5-9CFC-E4F8-5BFC-6FEE03EAF8AD}"/>
              </a:ext>
            </a:extLst>
          </p:cNvPr>
          <p:cNvSpPr/>
          <p:nvPr/>
        </p:nvSpPr>
        <p:spPr>
          <a:xfrm>
            <a:off x="7831018" y="1166423"/>
            <a:ext cx="1221217" cy="2481198"/>
          </a:xfrm>
          <a:prstGeom prst="rect">
            <a:avLst/>
          </a:prstGeom>
          <a:solidFill>
            <a:srgbClr val="FF8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0EA10-2A51-F156-C43C-AFD846A956F1}"/>
              </a:ext>
            </a:extLst>
          </p:cNvPr>
          <p:cNvSpPr txBox="1"/>
          <p:nvPr/>
        </p:nvSpPr>
        <p:spPr>
          <a:xfrm>
            <a:off x="7746136" y="2081360"/>
            <a:ext cx="140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User-level process 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D3A73-D6F0-D2C2-1A97-D14312DC0144}"/>
              </a:ext>
            </a:extLst>
          </p:cNvPr>
          <p:cNvSpPr txBox="1"/>
          <p:nvPr/>
        </p:nvSpPr>
        <p:spPr>
          <a:xfrm>
            <a:off x="9237429" y="2081360"/>
            <a:ext cx="140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User-level process 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008C7A-EEEA-E4F1-270C-F76E4FF14D65}"/>
              </a:ext>
            </a:extLst>
          </p:cNvPr>
          <p:cNvSpPr txBox="1"/>
          <p:nvPr/>
        </p:nvSpPr>
        <p:spPr>
          <a:xfrm>
            <a:off x="10761430" y="2081359"/>
            <a:ext cx="140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User-level process Z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5FFF2B6-3DD1-9FC2-4FD3-514C132F83A6}"/>
              </a:ext>
            </a:extLst>
          </p:cNvPr>
          <p:cNvGrpSpPr/>
          <p:nvPr/>
        </p:nvGrpSpPr>
        <p:grpSpPr>
          <a:xfrm>
            <a:off x="7767429" y="3785393"/>
            <a:ext cx="4342453" cy="2860287"/>
            <a:chOff x="7767429" y="3785393"/>
            <a:chExt cx="4342453" cy="286028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66DFE4-B28A-EA2B-346F-61CA279B2D90}"/>
                </a:ext>
              </a:extLst>
            </p:cNvPr>
            <p:cNvSpPr/>
            <p:nvPr/>
          </p:nvSpPr>
          <p:spPr>
            <a:xfrm>
              <a:off x="7807037" y="5278497"/>
              <a:ext cx="4269217" cy="74726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Hardware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ED812C3-1979-151E-2B40-BBCE183BA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8784134" y="5986407"/>
              <a:ext cx="598815" cy="71973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DBE0475-F515-326F-329D-AB194E397340}"/>
                </a:ext>
              </a:extLst>
            </p:cNvPr>
            <p:cNvGrpSpPr/>
            <p:nvPr/>
          </p:nvGrpSpPr>
          <p:grpSpPr>
            <a:xfrm>
              <a:off x="9473755" y="5877087"/>
              <a:ext cx="1603868" cy="768593"/>
              <a:chOff x="9486633" y="5877087"/>
              <a:chExt cx="1603868" cy="76859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9B7495A-B6A1-6DAB-6376-00F7708B4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86633" y="5877087"/>
                <a:ext cx="1603868" cy="768593"/>
              </a:xfrm>
              <a:prstGeom prst="rect">
                <a:avLst/>
              </a:prstGeom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F814D13-479A-35F8-A3E5-34B2FEBF931C}"/>
                  </a:ext>
                </a:extLst>
              </p:cNvPr>
              <p:cNvCxnSpPr/>
              <p:nvPr/>
            </p:nvCxnSpPr>
            <p:spPr>
              <a:xfrm>
                <a:off x="10144796" y="5960712"/>
                <a:ext cx="0" cy="1988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4ACBC91-9007-4B8D-394A-73E89F385C63}"/>
                  </a:ext>
                </a:extLst>
              </p:cNvPr>
              <p:cNvCxnSpPr/>
              <p:nvPr/>
            </p:nvCxnSpPr>
            <p:spPr>
              <a:xfrm>
                <a:off x="10851244" y="5958799"/>
                <a:ext cx="0" cy="1988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D6026F6-779D-E3E1-E04F-88F7FDE6D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11298400" y="5934841"/>
              <a:ext cx="766934" cy="70061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373F52A-13C1-E734-DAD6-52AE6FC69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3849" y="4931699"/>
              <a:ext cx="560425" cy="560425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01037DC-EEC3-E7A9-978E-73746AE3B6CA}"/>
                </a:ext>
              </a:extLst>
            </p:cNvPr>
            <p:cNvGrpSpPr/>
            <p:nvPr/>
          </p:nvGrpSpPr>
          <p:grpSpPr>
            <a:xfrm>
              <a:off x="8957216" y="4931700"/>
              <a:ext cx="2883059" cy="564196"/>
              <a:chOff x="8957216" y="4931700"/>
              <a:chExt cx="2883059" cy="564196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1790705-DF90-C7D5-AB0A-DD6C557F2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57216" y="4931700"/>
                <a:ext cx="560425" cy="560425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FC1F4D9-3018-72F3-66B9-1CB62369BBE4}"/>
                  </a:ext>
                </a:extLst>
              </p:cNvPr>
              <p:cNvGrpSpPr/>
              <p:nvPr/>
            </p:nvGrpSpPr>
            <p:grpSpPr>
              <a:xfrm>
                <a:off x="10366483" y="4935470"/>
                <a:ext cx="1473792" cy="560426"/>
                <a:chOff x="8043849" y="4931699"/>
                <a:chExt cx="1473792" cy="560426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C8899AD0-9F5B-EBBA-29AB-DF9A9DC1C0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43849" y="4931699"/>
                  <a:ext cx="560425" cy="560425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202BF276-AAF4-E0CC-AF32-95D69343FB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57216" y="4931700"/>
                  <a:ext cx="560425" cy="5604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8F2918-F93D-43B3-6C03-51E179F0BD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67429" y="5069471"/>
              <a:ext cx="466605" cy="284880"/>
              <a:chOff x="7946524" y="5652130"/>
              <a:chExt cx="554518" cy="338554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49732862-E79A-F531-9A7D-2DCC1023CBEB}"/>
                  </a:ext>
                </a:extLst>
              </p:cNvPr>
              <p:cNvSpPr/>
              <p:nvPr/>
            </p:nvSpPr>
            <p:spPr>
              <a:xfrm>
                <a:off x="8016001" y="5652130"/>
                <a:ext cx="405114" cy="338554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5E6650-054B-323C-92EB-80BB4E8B2D9D}"/>
                  </a:ext>
                </a:extLst>
              </p:cNvPr>
              <p:cNvSpPr txBox="1"/>
              <p:nvPr/>
            </p:nvSpPr>
            <p:spPr>
              <a:xfrm>
                <a:off x="7946524" y="5652130"/>
                <a:ext cx="554518" cy="32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Lucida Console" panose="020B0609040504020204" pitchFamily="49" charset="0"/>
                  </a:rPr>
                  <a:t>MMU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4A7B80-D6BC-F009-EEBA-AED31E4634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46064" y="5073242"/>
              <a:ext cx="466605" cy="284880"/>
              <a:chOff x="7946524" y="5652130"/>
              <a:chExt cx="554518" cy="338554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9A8F954-3E0F-0C30-2CA8-774158B299E6}"/>
                  </a:ext>
                </a:extLst>
              </p:cNvPr>
              <p:cNvSpPr/>
              <p:nvPr/>
            </p:nvSpPr>
            <p:spPr>
              <a:xfrm>
                <a:off x="8016001" y="5652130"/>
                <a:ext cx="405114" cy="338554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A99AA0-2628-39FA-9C69-DCA684C8F024}"/>
                  </a:ext>
                </a:extLst>
              </p:cNvPr>
              <p:cNvSpPr txBox="1"/>
              <p:nvPr/>
            </p:nvSpPr>
            <p:spPr>
              <a:xfrm>
                <a:off x="7946524" y="5652130"/>
                <a:ext cx="554518" cy="32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Lucida Console" panose="020B0609040504020204" pitchFamily="49" charset="0"/>
                  </a:rPr>
                  <a:t>MMU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9591721-217C-8E77-6400-FAADA67044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71455" y="5073610"/>
              <a:ext cx="466605" cy="284880"/>
              <a:chOff x="7946524" y="5652130"/>
              <a:chExt cx="554518" cy="338554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8C15310-336E-C7CF-8005-4184D8980898}"/>
                  </a:ext>
                </a:extLst>
              </p:cNvPr>
              <p:cNvSpPr/>
              <p:nvPr/>
            </p:nvSpPr>
            <p:spPr>
              <a:xfrm>
                <a:off x="8016001" y="5652130"/>
                <a:ext cx="405114" cy="338554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69F408A-DB13-AD23-4ABC-83CFB264BF83}"/>
                  </a:ext>
                </a:extLst>
              </p:cNvPr>
              <p:cNvSpPr txBox="1"/>
              <p:nvPr/>
            </p:nvSpPr>
            <p:spPr>
              <a:xfrm>
                <a:off x="7946524" y="5652130"/>
                <a:ext cx="554518" cy="32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Lucida Console" panose="020B0609040504020204" pitchFamily="49" charset="0"/>
                  </a:rPr>
                  <a:t>MMU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BCA5047-81EF-EB5D-9D23-A38D52531F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643277" y="5068244"/>
              <a:ext cx="466605" cy="284880"/>
              <a:chOff x="7946524" y="5652130"/>
              <a:chExt cx="554518" cy="33855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E22884CE-A5FB-7775-EB1B-67F88825A992}"/>
                  </a:ext>
                </a:extLst>
              </p:cNvPr>
              <p:cNvSpPr/>
              <p:nvPr/>
            </p:nvSpPr>
            <p:spPr>
              <a:xfrm>
                <a:off x="8016001" y="5652130"/>
                <a:ext cx="405114" cy="338554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DDE8443-62A6-800F-C692-749D8C0FBF08}"/>
                  </a:ext>
                </a:extLst>
              </p:cNvPr>
              <p:cNvSpPr txBox="1"/>
              <p:nvPr/>
            </p:nvSpPr>
            <p:spPr>
              <a:xfrm>
                <a:off x="7946524" y="5652130"/>
                <a:ext cx="554518" cy="32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Lucida Console" panose="020B0609040504020204" pitchFamily="49" charset="0"/>
                  </a:rPr>
                  <a:t>MMU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B11F19-8EEF-DE7E-C90C-264DB1C102B5}"/>
                </a:ext>
              </a:extLst>
            </p:cNvPr>
            <p:cNvSpPr/>
            <p:nvPr/>
          </p:nvSpPr>
          <p:spPr>
            <a:xfrm>
              <a:off x="7807037" y="3977523"/>
              <a:ext cx="4269217" cy="8591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Operating system</a:t>
              </a:r>
            </a:p>
            <a:p>
              <a:pPr algn="ctr">
                <a:lnSpc>
                  <a:spcPts val="2500"/>
                </a:lnSpc>
              </a:pPr>
              <a:r>
                <a:rPr lang="en-US" sz="24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(Kernel-level code)</a:t>
              </a:r>
              <a:endParaRPr lang="en-US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529F22A-49B4-00B1-6CD3-9623E6357B68}"/>
                </a:ext>
              </a:extLst>
            </p:cNvPr>
            <p:cNvGrpSpPr/>
            <p:nvPr/>
          </p:nvGrpSpPr>
          <p:grpSpPr>
            <a:xfrm>
              <a:off x="7868335" y="3785393"/>
              <a:ext cx="4143175" cy="270958"/>
              <a:chOff x="7868335" y="3785393"/>
              <a:chExt cx="4143175" cy="27095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75A9B66-A0B3-DB57-8A67-EB2E5A5DBB12}"/>
                  </a:ext>
                </a:extLst>
              </p:cNvPr>
              <p:cNvGrpSpPr/>
              <p:nvPr/>
            </p:nvGrpSpPr>
            <p:grpSpPr>
              <a:xfrm>
                <a:off x="7868335" y="3785393"/>
                <a:ext cx="1184499" cy="270958"/>
                <a:chOff x="7868335" y="3785393"/>
                <a:chExt cx="1184499" cy="270958"/>
              </a:xfrm>
            </p:grpSpPr>
            <p:sp>
              <p:nvSpPr>
                <p:cNvPr id="53" name="Double Bracket 52">
                  <a:extLst>
                    <a:ext uri="{FF2B5EF4-FFF2-40B4-BE49-F238E27FC236}">
                      <a16:creationId xmlns:a16="http://schemas.microsoft.com/office/drawing/2014/main" id="{2C388913-5508-372A-4582-641B71F74F70}"/>
                    </a:ext>
                  </a:extLst>
                </p:cNvPr>
                <p:cNvSpPr/>
                <p:nvPr/>
              </p:nvSpPr>
              <p:spPr>
                <a:xfrm>
                  <a:off x="7868335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Double Bracket 53">
                  <a:extLst>
                    <a:ext uri="{FF2B5EF4-FFF2-40B4-BE49-F238E27FC236}">
                      <a16:creationId xmlns:a16="http://schemas.microsoft.com/office/drawing/2014/main" id="{0EF0646C-8A8C-2985-8543-6FE1FE1FCE3A}"/>
                    </a:ext>
                  </a:extLst>
                </p:cNvPr>
                <p:cNvSpPr/>
                <p:nvPr/>
              </p:nvSpPr>
              <p:spPr>
                <a:xfrm>
                  <a:off x="8365492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Double Bracket 54">
                  <a:extLst>
                    <a:ext uri="{FF2B5EF4-FFF2-40B4-BE49-F238E27FC236}">
                      <a16:creationId xmlns:a16="http://schemas.microsoft.com/office/drawing/2014/main" id="{4729B6A6-C1A9-4F30-73D7-2B009EF74C10}"/>
                    </a:ext>
                  </a:extLst>
                </p:cNvPr>
                <p:cNvSpPr/>
                <p:nvPr/>
              </p:nvSpPr>
              <p:spPr>
                <a:xfrm>
                  <a:off x="8862649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DF2E214-7959-6876-3B5A-69D1655854CE}"/>
                  </a:ext>
                </a:extLst>
              </p:cNvPr>
              <p:cNvGrpSpPr/>
              <p:nvPr/>
            </p:nvGrpSpPr>
            <p:grpSpPr>
              <a:xfrm>
                <a:off x="9349394" y="3785393"/>
                <a:ext cx="1184499" cy="270958"/>
                <a:chOff x="7868335" y="3785393"/>
                <a:chExt cx="1184499" cy="270958"/>
              </a:xfrm>
            </p:grpSpPr>
            <p:sp>
              <p:nvSpPr>
                <p:cNvPr id="50" name="Double Bracket 49">
                  <a:extLst>
                    <a:ext uri="{FF2B5EF4-FFF2-40B4-BE49-F238E27FC236}">
                      <a16:creationId xmlns:a16="http://schemas.microsoft.com/office/drawing/2014/main" id="{057E374C-C3B5-58EC-2A92-69EB2697BB17}"/>
                    </a:ext>
                  </a:extLst>
                </p:cNvPr>
                <p:cNvSpPr/>
                <p:nvPr/>
              </p:nvSpPr>
              <p:spPr>
                <a:xfrm>
                  <a:off x="7868335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Double Bracket 50">
                  <a:extLst>
                    <a:ext uri="{FF2B5EF4-FFF2-40B4-BE49-F238E27FC236}">
                      <a16:creationId xmlns:a16="http://schemas.microsoft.com/office/drawing/2014/main" id="{459FA627-C5C3-5990-72B5-74BB01A23748}"/>
                    </a:ext>
                  </a:extLst>
                </p:cNvPr>
                <p:cNvSpPr/>
                <p:nvPr/>
              </p:nvSpPr>
              <p:spPr>
                <a:xfrm>
                  <a:off x="8365492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Double Bracket 51">
                  <a:extLst>
                    <a:ext uri="{FF2B5EF4-FFF2-40B4-BE49-F238E27FC236}">
                      <a16:creationId xmlns:a16="http://schemas.microsoft.com/office/drawing/2014/main" id="{8439C97B-D17A-D39D-4193-82A7EDF0FBC2}"/>
                    </a:ext>
                  </a:extLst>
                </p:cNvPr>
                <p:cNvSpPr/>
                <p:nvPr/>
              </p:nvSpPr>
              <p:spPr>
                <a:xfrm>
                  <a:off x="8862649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DE1FC6E-9347-4774-4E49-2A4FEEADA038}"/>
                  </a:ext>
                </a:extLst>
              </p:cNvPr>
              <p:cNvGrpSpPr/>
              <p:nvPr/>
            </p:nvGrpSpPr>
            <p:grpSpPr>
              <a:xfrm>
                <a:off x="10827011" y="3785393"/>
                <a:ext cx="1184499" cy="270958"/>
                <a:chOff x="7868335" y="3785393"/>
                <a:chExt cx="1184499" cy="270958"/>
              </a:xfrm>
            </p:grpSpPr>
            <p:sp>
              <p:nvSpPr>
                <p:cNvPr id="47" name="Double Bracket 46">
                  <a:extLst>
                    <a:ext uri="{FF2B5EF4-FFF2-40B4-BE49-F238E27FC236}">
                      <a16:creationId xmlns:a16="http://schemas.microsoft.com/office/drawing/2014/main" id="{846802EA-48EE-4D54-CB14-151BEACC088F}"/>
                    </a:ext>
                  </a:extLst>
                </p:cNvPr>
                <p:cNvSpPr/>
                <p:nvPr/>
              </p:nvSpPr>
              <p:spPr>
                <a:xfrm>
                  <a:off x="7868335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Double Bracket 47">
                  <a:extLst>
                    <a:ext uri="{FF2B5EF4-FFF2-40B4-BE49-F238E27FC236}">
                      <a16:creationId xmlns:a16="http://schemas.microsoft.com/office/drawing/2014/main" id="{C5E903D6-EC02-7B35-885C-ED586699A6D6}"/>
                    </a:ext>
                  </a:extLst>
                </p:cNvPr>
                <p:cNvSpPr/>
                <p:nvPr/>
              </p:nvSpPr>
              <p:spPr>
                <a:xfrm>
                  <a:off x="8365492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Double Bracket 48">
                  <a:extLst>
                    <a:ext uri="{FF2B5EF4-FFF2-40B4-BE49-F238E27FC236}">
                      <a16:creationId xmlns:a16="http://schemas.microsoft.com/office/drawing/2014/main" id="{B47CF6C1-AECF-0F27-6638-22C970AA2F27}"/>
                    </a:ext>
                  </a:extLst>
                </p:cNvPr>
                <p:cNvSpPr/>
                <p:nvPr/>
              </p:nvSpPr>
              <p:spPr>
                <a:xfrm>
                  <a:off x="8862649" y="3785393"/>
                  <a:ext cx="190185" cy="270958"/>
                </a:xfrm>
                <a:prstGeom prst="bracketPai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DA70887-2FD2-441F-8BEB-4F6B4F62A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8205772" y="5272115"/>
              <a:ext cx="256314" cy="255994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0E4C541-D7BD-2934-5F2C-57CDF6B74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9117745" y="5278497"/>
              <a:ext cx="256314" cy="25599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C648804-51E8-641F-00BC-98A561ED6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533354" y="5278497"/>
              <a:ext cx="256314" cy="25599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52D56E6-B87A-891D-7A7D-2302D8D06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1448210" y="5268443"/>
              <a:ext cx="256314" cy="255994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ACB4B8-B903-1FCB-574C-334B13466559}"/>
              </a:ext>
            </a:extLst>
          </p:cNvPr>
          <p:cNvGrpSpPr/>
          <p:nvPr/>
        </p:nvGrpSpPr>
        <p:grpSpPr>
          <a:xfrm>
            <a:off x="7746135" y="3762244"/>
            <a:ext cx="4445865" cy="3090634"/>
            <a:chOff x="7746135" y="3762244"/>
            <a:chExt cx="4445865" cy="309063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73BB943-4307-961D-8C6D-8F6AD44EA399}"/>
                </a:ext>
              </a:extLst>
            </p:cNvPr>
            <p:cNvSpPr/>
            <p:nvPr/>
          </p:nvSpPr>
          <p:spPr>
            <a:xfrm>
              <a:off x="7746135" y="3762244"/>
              <a:ext cx="4445865" cy="2296196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4AFCC88-B051-AF57-5D12-384554D820FE}"/>
                </a:ext>
              </a:extLst>
            </p:cNvPr>
            <p:cNvSpPr/>
            <p:nvPr/>
          </p:nvSpPr>
          <p:spPr>
            <a:xfrm>
              <a:off x="8723676" y="6045793"/>
              <a:ext cx="3468324" cy="807085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A4F25712-6853-8C93-08FB-EB08A14B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91" y="1166423"/>
            <a:ext cx="7073035" cy="5599423"/>
          </a:xfrm>
        </p:spPr>
        <p:txBody>
          <a:bodyPr>
            <a:normAutofit/>
          </a:bodyPr>
          <a:lstStyle/>
          <a:p>
            <a:r>
              <a:rPr lang="en-US" sz="3600" dirty="0"/>
              <a:t>In a C++ program:</a:t>
            </a:r>
          </a:p>
          <a:p>
            <a:pPr lvl="1"/>
            <a:r>
              <a:rPr lang="en-US" sz="3200" dirty="0"/>
              <a:t>What types of data values can be stored in memory?</a:t>
            </a:r>
          </a:p>
          <a:p>
            <a:pPr lvl="1"/>
            <a:r>
              <a:rPr lang="en-US" sz="3200" dirty="0"/>
              <a:t>For each type, what kinds of operations does C++ support?</a:t>
            </a:r>
          </a:p>
          <a:p>
            <a:r>
              <a:rPr lang="en-US" sz="3600" dirty="0"/>
              <a:t>How is the memory space of a process organized?</a:t>
            </a:r>
          </a:p>
          <a:p>
            <a:pPr lvl="1"/>
            <a:r>
              <a:rPr lang="en-US" sz="3200" dirty="0"/>
              <a:t>Where does code live?</a:t>
            </a:r>
          </a:p>
          <a:p>
            <a:pPr lvl="1"/>
            <a:r>
              <a:rPr lang="en-US" sz="3200" dirty="0"/>
              <a:t>Where does data live, and how long does it live?</a:t>
            </a:r>
          </a:p>
        </p:txBody>
      </p:sp>
    </p:spTree>
    <p:extLst>
      <p:ext uri="{BB962C8B-B14F-4D97-AF65-F5344CB8AC3E}">
        <p14:creationId xmlns:p14="http://schemas.microsoft.com/office/powerpoint/2010/main" val="36028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4BB478-A705-13EB-7C58-B10CD2AE0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3" y="891249"/>
            <a:ext cx="12002948" cy="583532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A </a:t>
            </a:r>
            <a:r>
              <a:rPr lang="en-US" sz="3600" b="1" i="1" dirty="0"/>
              <a:t>type</a:t>
            </a:r>
            <a:r>
              <a:rPr lang="en-US" sz="3600" dirty="0"/>
              <a:t> describes two things</a:t>
            </a:r>
          </a:p>
          <a:p>
            <a:pPr lvl="1"/>
            <a:r>
              <a:rPr lang="en-US" sz="3200" dirty="0"/>
              <a:t>A set of possible </a:t>
            </a:r>
            <a:r>
              <a:rPr lang="en-US" sz="3200" b="1" i="1" dirty="0"/>
              <a:t>values</a:t>
            </a:r>
          </a:p>
          <a:p>
            <a:pPr lvl="1"/>
            <a:r>
              <a:rPr lang="en-US" sz="3200" dirty="0"/>
              <a:t>A set of </a:t>
            </a:r>
            <a:r>
              <a:rPr lang="en-US" sz="3200" b="1" i="1" dirty="0"/>
              <a:t>allowable operations</a:t>
            </a:r>
            <a:r>
              <a:rPr lang="en-US" sz="3200" dirty="0"/>
              <a:t> on those values</a:t>
            </a:r>
          </a:p>
          <a:p>
            <a:r>
              <a:rPr lang="en-US" sz="3600" dirty="0"/>
              <a:t>A </a:t>
            </a:r>
            <a:r>
              <a:rPr lang="en-US" sz="3600" b="1" i="1" dirty="0"/>
              <a:t>primitive type</a:t>
            </a:r>
            <a:r>
              <a:rPr lang="en-US" sz="3600" dirty="0"/>
              <a:t> is one that is not composed of other types</a:t>
            </a:r>
          </a:p>
          <a:p>
            <a:pPr lvl="1"/>
            <a:r>
              <a:rPr lang="en-US" sz="3200" dirty="0"/>
              <a:t>Different programming languages define different primitive types!</a:t>
            </a:r>
          </a:p>
          <a:p>
            <a:pPr lvl="1"/>
            <a:r>
              <a:rPr lang="en-US" sz="3200" dirty="0"/>
              <a:t>In C++, there are primitive types for:</a:t>
            </a:r>
          </a:p>
          <a:p>
            <a:pPr lvl="2"/>
            <a:r>
              <a:rPr lang="en-US" sz="2800" dirty="0"/>
              <a:t>Integers (e.g., 57, -9123, 0, with arithmetic, comparison, and bitwise operations)</a:t>
            </a:r>
          </a:p>
          <a:p>
            <a:pPr lvl="2"/>
            <a:r>
              <a:rPr lang="en-US" sz="2800" dirty="0"/>
              <a:t>Floating-point numbers (e.g., 61.925, </a:t>
            </a:r>
            <a:r>
              <a:rPr lang="en-US" sz="2800" dirty="0">
                <a:latin typeface="Lucida Console" panose="020B0609040504020204" pitchFamily="49" charset="0"/>
              </a:rPr>
              <a:t>INFINITY</a:t>
            </a:r>
            <a:r>
              <a:rPr lang="en-US" sz="2800" dirty="0"/>
              <a:t>, </a:t>
            </a:r>
            <a:r>
              <a:rPr lang="en-US" sz="2800" dirty="0">
                <a:latin typeface="Lucida Console" panose="020B0609040504020204" pitchFamily="49" charset="0"/>
              </a:rPr>
              <a:t>NAN</a:t>
            </a:r>
            <a:r>
              <a:rPr lang="en-US" sz="2800" dirty="0"/>
              <a:t>, with arithmetic and comparison operations)</a:t>
            </a:r>
          </a:p>
          <a:p>
            <a:pPr lvl="2"/>
            <a:r>
              <a:rPr lang="en-US" sz="2800" dirty="0"/>
              <a:t>Booleans (i.e., true, false, with comparison operations (==, !=))</a:t>
            </a:r>
          </a:p>
          <a:p>
            <a:pPr lvl="2"/>
            <a:r>
              <a:rPr lang="en-US" sz="2800" dirty="0"/>
              <a:t>Pointers (i.e., the memory locations of other                                          values, with limited arithmetic operations                                                   (addition, subtraction, comparison))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8D2560-A583-6F76-DB0C-3AC66958E7ED}"/>
              </a:ext>
            </a:extLst>
          </p:cNvPr>
          <p:cNvSpPr/>
          <p:nvPr/>
        </p:nvSpPr>
        <p:spPr>
          <a:xfrm>
            <a:off x="0" y="4259484"/>
            <a:ext cx="12192000" cy="270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5AAC4-9A10-00DB-B636-D803B8C3F43F}"/>
              </a:ext>
            </a:extLst>
          </p:cNvPr>
          <p:cNvSpPr txBox="1"/>
          <p:nvPr/>
        </p:nvSpPr>
        <p:spPr>
          <a:xfrm>
            <a:off x="2060290" y="4389697"/>
            <a:ext cx="569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Arithmetic: </a:t>
            </a:r>
            <a:r>
              <a:rPr lang="en-US" sz="2800" dirty="0">
                <a:latin typeface="Lucida Console" panose="020B0609040504020204" pitchFamily="49" charset="0"/>
              </a:rPr>
              <a:t>+, -, *, /, 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A1BA4-9CE6-4284-D77A-92B88E412B51}"/>
              </a:ext>
            </a:extLst>
          </p:cNvPr>
          <p:cNvSpPr txBox="1"/>
          <p:nvPr/>
        </p:nvSpPr>
        <p:spPr>
          <a:xfrm>
            <a:off x="2060290" y="4912917"/>
            <a:ext cx="778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Comparison: </a:t>
            </a:r>
            <a:r>
              <a:rPr lang="en-US" sz="2800" dirty="0">
                <a:latin typeface="Lucida Console" panose="020B0609040504020204" pitchFamily="49" charset="0"/>
              </a:rPr>
              <a:t>&lt;, &lt;=, ==, &gt;=, &gt;,!=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6B718-BC7D-385E-231A-34C19D159F30}"/>
              </a:ext>
            </a:extLst>
          </p:cNvPr>
          <p:cNvSpPr txBox="1"/>
          <p:nvPr/>
        </p:nvSpPr>
        <p:spPr>
          <a:xfrm>
            <a:off x="2060290" y="5467433"/>
            <a:ext cx="778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Bitwise: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~, &amp;, |, ^, &lt;&lt;, &gt;&gt;</a:t>
            </a:r>
            <a:endParaRPr lang="en-US" sz="2800" dirty="0">
              <a:latin typeface="Lucida Console" panose="020B0609040504020204" pitchFamily="49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9B39FD-1B2C-3028-A475-530D4125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1"/>
            <a:ext cx="10515600" cy="896517"/>
          </a:xfrm>
        </p:spPr>
        <p:txBody>
          <a:bodyPr/>
          <a:lstStyle/>
          <a:p>
            <a:r>
              <a:rPr lang="en-US" dirty="0"/>
              <a:t>Primitive Types in C++</a:t>
            </a:r>
          </a:p>
        </p:txBody>
      </p:sp>
    </p:spTree>
    <p:extLst>
      <p:ext uri="{BB962C8B-B14F-4D97-AF65-F5344CB8AC3E}">
        <p14:creationId xmlns:p14="http://schemas.microsoft.com/office/powerpoint/2010/main" val="173460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D7D7-EDFB-6DD1-BC5E-2363B3AA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1"/>
            <a:ext cx="10515600" cy="896517"/>
          </a:xfrm>
        </p:spPr>
        <p:txBody>
          <a:bodyPr/>
          <a:lstStyle/>
          <a:p>
            <a:r>
              <a:rPr lang="en-US" dirty="0"/>
              <a:t>Primitive Types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986D-66DA-4787-8643-58FFCACF9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3" y="891249"/>
            <a:ext cx="12002948" cy="583532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A </a:t>
            </a:r>
            <a:r>
              <a:rPr lang="en-US" sz="3600" b="1" i="1" dirty="0"/>
              <a:t>type</a:t>
            </a:r>
            <a:r>
              <a:rPr lang="en-US" sz="3600" dirty="0"/>
              <a:t> describes two things</a:t>
            </a:r>
          </a:p>
          <a:p>
            <a:pPr lvl="1"/>
            <a:r>
              <a:rPr lang="en-US" sz="3200" dirty="0"/>
              <a:t>A set of possible </a:t>
            </a:r>
            <a:r>
              <a:rPr lang="en-US" sz="3200" b="1" i="1" dirty="0"/>
              <a:t>values</a:t>
            </a:r>
          </a:p>
          <a:p>
            <a:pPr lvl="1"/>
            <a:r>
              <a:rPr lang="en-US" sz="3200" dirty="0"/>
              <a:t>A set of </a:t>
            </a:r>
            <a:r>
              <a:rPr lang="en-US" sz="3200" b="1" i="1" dirty="0"/>
              <a:t>allowable operations</a:t>
            </a:r>
            <a:r>
              <a:rPr lang="en-US" sz="3200" dirty="0"/>
              <a:t> on those values</a:t>
            </a:r>
          </a:p>
          <a:p>
            <a:r>
              <a:rPr lang="en-US" sz="3600" dirty="0"/>
              <a:t>A </a:t>
            </a:r>
            <a:r>
              <a:rPr lang="en-US" sz="3600" b="1" i="1" dirty="0"/>
              <a:t>primitive type</a:t>
            </a:r>
            <a:r>
              <a:rPr lang="en-US" sz="3600" dirty="0"/>
              <a:t> is one that is not composed of other types</a:t>
            </a:r>
          </a:p>
          <a:p>
            <a:pPr lvl="1"/>
            <a:r>
              <a:rPr lang="en-US" sz="3200" dirty="0"/>
              <a:t>Different programming languages define different primitive types!</a:t>
            </a:r>
          </a:p>
          <a:p>
            <a:pPr lvl="1"/>
            <a:r>
              <a:rPr lang="en-US" sz="3200" dirty="0"/>
              <a:t>In C++, there are primitive types for:</a:t>
            </a:r>
          </a:p>
          <a:p>
            <a:pPr lvl="2"/>
            <a:r>
              <a:rPr lang="en-US" sz="2800" dirty="0"/>
              <a:t>Integers (e.g., 57, -9123, 0, with arithmetic, comparison, and bitwise operations)</a:t>
            </a:r>
          </a:p>
          <a:p>
            <a:pPr lvl="2"/>
            <a:r>
              <a:rPr lang="en-US" sz="2800" dirty="0"/>
              <a:t>Floating-point numbers (e.g., 61.925, </a:t>
            </a:r>
            <a:r>
              <a:rPr lang="en-US" sz="2800" dirty="0">
                <a:latin typeface="Lucida Console" panose="020B0609040504020204" pitchFamily="49" charset="0"/>
              </a:rPr>
              <a:t>INFINITY</a:t>
            </a:r>
            <a:r>
              <a:rPr lang="en-US" sz="2800" dirty="0"/>
              <a:t>, </a:t>
            </a:r>
            <a:r>
              <a:rPr lang="en-US" sz="2800" dirty="0">
                <a:latin typeface="Lucida Console" panose="020B0609040504020204" pitchFamily="49" charset="0"/>
              </a:rPr>
              <a:t>NAN</a:t>
            </a:r>
            <a:r>
              <a:rPr lang="en-US" sz="2800" dirty="0"/>
              <a:t>, with arithmetic and comparison operations)</a:t>
            </a:r>
          </a:p>
          <a:p>
            <a:pPr lvl="2"/>
            <a:r>
              <a:rPr lang="en-US" sz="2800" dirty="0"/>
              <a:t>Booleans (i.e., true, false, with comparison operations (==, !=))</a:t>
            </a:r>
          </a:p>
          <a:p>
            <a:pPr lvl="2"/>
            <a:r>
              <a:rPr lang="en-US" sz="2800" dirty="0"/>
              <a:t>Pointers (i.e., the memory locations of other                                          values, with limited arithmetic operations                                                   (addition, subtraction, comparison))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F536F3-6808-4B75-A785-42040C4731A8}"/>
              </a:ext>
            </a:extLst>
          </p:cNvPr>
          <p:cNvGrpSpPr/>
          <p:nvPr/>
        </p:nvGrpSpPr>
        <p:grpSpPr>
          <a:xfrm>
            <a:off x="6261904" y="5421986"/>
            <a:ext cx="5602144" cy="1327736"/>
            <a:chOff x="6261904" y="5421986"/>
            <a:chExt cx="5602144" cy="13277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1DB77D-6C07-7AD7-49BD-E268182B1F7C}"/>
                </a:ext>
              </a:extLst>
            </p:cNvPr>
            <p:cNvSpPr txBox="1"/>
            <p:nvPr/>
          </p:nvSpPr>
          <p:spPr>
            <a:xfrm>
              <a:off x="7531254" y="5421986"/>
              <a:ext cx="4332794" cy="13277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dirty="0">
                  <a:solidFill>
                    <a:schemeClr val="accent1"/>
                  </a:solidFill>
                </a:rPr>
                <a:t>int</a:t>
              </a:r>
              <a:r>
                <a:rPr lang="en-US" sz="2400" dirty="0"/>
                <a:t> id = </a:t>
              </a:r>
              <a:r>
                <a:rPr lang="en-US" sz="2400" dirty="0">
                  <a:solidFill>
                    <a:schemeClr val="accent2"/>
                  </a:solidFill>
                </a:rPr>
                <a:t>999</a:t>
              </a:r>
              <a:r>
                <a:rPr lang="en-US" sz="2400" dirty="0"/>
                <a:t>;</a:t>
              </a:r>
            </a:p>
            <a:p>
              <a:pPr>
                <a:lnSpc>
                  <a:spcPts val="2400"/>
                </a:lnSpc>
              </a:pPr>
              <a:r>
                <a:rPr lang="en-US" sz="2400" dirty="0">
                  <a:solidFill>
                    <a:schemeClr val="accent1"/>
                  </a:solidFill>
                </a:rPr>
                <a:t>int</a:t>
              </a:r>
              <a:r>
                <a:rPr lang="en-US" sz="2400" dirty="0"/>
                <a:t>* </a:t>
              </a:r>
              <a:r>
                <a:rPr lang="en-US" sz="2400" dirty="0" err="1"/>
                <a:t>ptr</a:t>
              </a:r>
              <a:r>
                <a:rPr lang="en-US" sz="2400" dirty="0"/>
                <a:t> = &amp;id; </a:t>
              </a:r>
              <a:r>
                <a:rPr lang="en-US" sz="2400" dirty="0">
                  <a:solidFill>
                    <a:srgbClr val="00B050"/>
                  </a:solidFill>
                </a:rPr>
                <a:t>//</a:t>
              </a:r>
              <a:r>
                <a:rPr lang="en-US" sz="2400" dirty="0" err="1">
                  <a:solidFill>
                    <a:srgbClr val="00B050"/>
                  </a:solidFill>
                </a:rPr>
                <a:t>ptr</a:t>
              </a:r>
              <a:r>
                <a:rPr lang="en-US" sz="2400" dirty="0">
                  <a:solidFill>
                    <a:srgbClr val="00B050"/>
                  </a:solidFill>
                </a:rPr>
                <a:t> contains the</a:t>
              </a:r>
            </a:p>
            <a:p>
              <a:pPr>
                <a:lnSpc>
                  <a:spcPts val="2400"/>
                </a:lnSpc>
              </a:pPr>
              <a:r>
                <a:rPr lang="en-US" sz="2400" dirty="0">
                  <a:solidFill>
                    <a:srgbClr val="00B050"/>
                  </a:solidFill>
                </a:rPr>
                <a:t>                          //memory address</a:t>
              </a:r>
            </a:p>
            <a:p>
              <a:pPr>
                <a:lnSpc>
                  <a:spcPts val="2400"/>
                </a:lnSpc>
              </a:pPr>
              <a:r>
                <a:rPr lang="en-US" sz="2400" dirty="0">
                  <a:solidFill>
                    <a:srgbClr val="00B050"/>
                  </a:solidFill>
                </a:rPr>
                <a:t>                          //of the variable id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C5584493-1108-476A-05D3-79599C4238FE}"/>
                </a:ext>
              </a:extLst>
            </p:cNvPr>
            <p:cNvSpPr/>
            <p:nvPr/>
          </p:nvSpPr>
          <p:spPr>
            <a:xfrm>
              <a:off x="6261904" y="6027979"/>
              <a:ext cx="1246200" cy="33809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10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C7B2F-A8BC-2B0F-0C21-EC64C0A31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861"/>
            <a:ext cx="10515600" cy="2599639"/>
          </a:xfrm>
        </p:spPr>
        <p:txBody>
          <a:bodyPr>
            <a:normAutofit/>
          </a:bodyPr>
          <a:lstStyle/>
          <a:p>
            <a:r>
              <a:rPr lang="en-US" sz="3200" dirty="0"/>
              <a:t>CPU instructions manipulate </a:t>
            </a:r>
            <a:r>
              <a:rPr lang="en-US" sz="3200" b="1" i="1" dirty="0"/>
              <a:t>bits</a:t>
            </a:r>
            <a:r>
              <a:rPr lang="en-US" sz="3200" dirty="0"/>
              <a:t> (zeroes and ones) that are stored in registers and memory</a:t>
            </a:r>
          </a:p>
          <a:p>
            <a:pPr lvl="1"/>
            <a:r>
              <a:rPr lang="en-US" sz="2800" dirty="0"/>
              <a:t>8 bits is called a </a:t>
            </a:r>
            <a:r>
              <a:rPr lang="en-US" sz="2800" b="1" i="1" dirty="0"/>
              <a:t>byte</a:t>
            </a:r>
          </a:p>
          <a:p>
            <a:pPr lvl="1"/>
            <a:r>
              <a:rPr lang="en-US" sz="2800" dirty="0"/>
              <a:t>An “x-bit” CPU has registers that are x bits in size, e.g., a 64-bit Intel CPU has registers that are 64 bits (i.e., 8 bytes) large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1EFE01F-F410-01FB-F41B-F37B8B49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9113"/>
          </a:xfrm>
        </p:spPr>
        <p:txBody>
          <a:bodyPr/>
          <a:lstStyle/>
          <a:p>
            <a:r>
              <a:rPr lang="en-US" dirty="0"/>
              <a:t>Values in C++</a:t>
            </a:r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4901F26D-449A-B87A-3B0A-2AF3C7BEFC3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CB304589-A5DB-C810-1E7D-49686C157A5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09E2CCC5-7E16-A2F5-C4D4-9D460D4EC924}"/>
                </a:ext>
              </a:extLst>
            </p:cNvPr>
            <p:cNvGrpSpPr/>
            <p:nvPr/>
          </p:nvGrpSpPr>
          <p:grpSpPr>
            <a:xfrm>
              <a:off x="2187616" y="1685741"/>
              <a:ext cx="7242958" cy="4109013"/>
              <a:chOff x="0" y="2858946"/>
              <a:chExt cx="7242958" cy="4109013"/>
            </a:xfrm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41A95DBC-7FAE-95A5-70F9-EF9C6FADDE03}"/>
                  </a:ext>
                </a:extLst>
              </p:cNvPr>
              <p:cNvSpPr/>
              <p:nvPr/>
            </p:nvSpPr>
            <p:spPr>
              <a:xfrm>
                <a:off x="0" y="2858946"/>
                <a:ext cx="7155585" cy="41090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609D8884-1E60-E956-6BA7-49C97C05C40D}"/>
                  </a:ext>
                </a:extLst>
              </p:cNvPr>
              <p:cNvSpPr txBox="1"/>
              <p:nvPr/>
            </p:nvSpPr>
            <p:spPr>
              <a:xfrm>
                <a:off x="802216" y="2875781"/>
                <a:ext cx="35922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 (simplified!) view of an x86 CPU and RAM</a:t>
                </a:r>
              </a:p>
            </p:txBody>
          </p: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6AC2529F-0762-8980-D571-C1E55F6D4856}"/>
                  </a:ext>
                </a:extLst>
              </p:cNvPr>
              <p:cNvGrpSpPr/>
              <p:nvPr/>
            </p:nvGrpSpPr>
            <p:grpSpPr>
              <a:xfrm>
                <a:off x="1642151" y="5235289"/>
                <a:ext cx="1223067" cy="1123445"/>
                <a:chOff x="1930625" y="5004712"/>
                <a:chExt cx="1223067" cy="1123445"/>
              </a:xfrm>
            </p:grpSpPr>
            <p:sp>
              <p:nvSpPr>
                <p:cNvPr id="267" name="Arrow: Chevron 266">
                  <a:extLst>
                    <a:ext uri="{FF2B5EF4-FFF2-40B4-BE49-F238E27FC236}">
                      <a16:creationId xmlns:a16="http://schemas.microsoft.com/office/drawing/2014/main" id="{E08DFFF7-4B87-96DD-30E5-8EE22B106B7A}"/>
                    </a:ext>
                  </a:extLst>
                </p:cNvPr>
                <p:cNvSpPr/>
                <p:nvPr/>
              </p:nvSpPr>
              <p:spPr>
                <a:xfrm rot="5400000">
                  <a:off x="1973209" y="5050041"/>
                  <a:ext cx="1123445" cy="1032788"/>
                </a:xfrm>
                <a:prstGeom prst="chevron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24A70CD1-B620-E545-381F-53A08C1DB104}"/>
                    </a:ext>
                  </a:extLst>
                </p:cNvPr>
                <p:cNvSpPr txBox="1"/>
                <p:nvPr/>
              </p:nvSpPr>
              <p:spPr>
                <a:xfrm>
                  <a:off x="1930625" y="5499968"/>
                  <a:ext cx="1223067" cy="330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5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ALU</a:t>
                  </a:r>
                </a:p>
              </p:txBody>
            </p:sp>
          </p:grp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8D99DA4B-22AC-B0C2-AFFC-E64C2E4842FE}"/>
                  </a:ext>
                </a:extLst>
              </p:cNvPr>
              <p:cNvSpPr txBox="1"/>
              <p:nvPr/>
            </p:nvSpPr>
            <p:spPr>
              <a:xfrm>
                <a:off x="1637316" y="3498177"/>
                <a:ext cx="12230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5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Registers</a:t>
                </a: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E577AC72-A429-11F9-1640-CFE0171C437A}"/>
                  </a:ext>
                </a:extLst>
              </p:cNvPr>
              <p:cNvSpPr txBox="1"/>
              <p:nvPr/>
            </p:nvSpPr>
            <p:spPr>
              <a:xfrm>
                <a:off x="5379424" y="6376998"/>
                <a:ext cx="7288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2A7768AB-8F74-EBD7-93A0-120B8BBC6C27}"/>
                  </a:ext>
                </a:extLst>
              </p:cNvPr>
              <p:cNvSpPr txBox="1"/>
              <p:nvPr/>
            </p:nvSpPr>
            <p:spPr>
              <a:xfrm>
                <a:off x="5379424" y="6007666"/>
                <a:ext cx="7288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84A6639C-D7AB-BDBA-5A1C-22906B396D7D}"/>
                  </a:ext>
                </a:extLst>
              </p:cNvPr>
              <p:cNvSpPr txBox="1"/>
              <p:nvPr/>
            </p:nvSpPr>
            <p:spPr>
              <a:xfrm>
                <a:off x="5381599" y="5638334"/>
                <a:ext cx="7288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5033D1C0-25C2-AA42-AFF0-2493F102122D}"/>
                  </a:ext>
                </a:extLst>
              </p:cNvPr>
              <p:cNvSpPr txBox="1"/>
              <p:nvPr/>
            </p:nvSpPr>
            <p:spPr>
              <a:xfrm>
                <a:off x="5381599" y="5269002"/>
                <a:ext cx="7288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8E5B7DF2-0C6F-B15F-294B-A923D9F2BAFC}"/>
                  </a:ext>
                </a:extLst>
              </p:cNvPr>
              <p:cNvGrpSpPr/>
              <p:nvPr/>
            </p:nvGrpSpPr>
            <p:grpSpPr>
              <a:xfrm>
                <a:off x="5379424" y="4530338"/>
                <a:ext cx="733925" cy="738664"/>
                <a:chOff x="531251" y="5907016"/>
                <a:chExt cx="1084009" cy="738664"/>
              </a:xfrm>
            </p:grpSpPr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D2A7D28F-3B01-B57B-1BC6-94784D1B2BA9}"/>
                    </a:ext>
                  </a:extLst>
                </p:cNvPr>
                <p:cNvSpPr txBox="1"/>
                <p:nvPr/>
              </p:nvSpPr>
              <p:spPr>
                <a:xfrm>
                  <a:off x="531251" y="6276348"/>
                  <a:ext cx="108400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58048D5F-E879-94B6-178F-FA0A68AE23C3}"/>
                    </a:ext>
                  </a:extLst>
                </p:cNvPr>
                <p:cNvSpPr txBox="1"/>
                <p:nvPr/>
              </p:nvSpPr>
              <p:spPr>
                <a:xfrm>
                  <a:off x="531251" y="5907016"/>
                  <a:ext cx="108400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A3D9B2D1-73C6-B7A6-922D-A967F5D042A3}"/>
                  </a:ext>
                </a:extLst>
              </p:cNvPr>
              <p:cNvGrpSpPr/>
              <p:nvPr/>
            </p:nvGrpSpPr>
            <p:grpSpPr>
              <a:xfrm>
                <a:off x="5384545" y="3237142"/>
                <a:ext cx="728804" cy="738664"/>
                <a:chOff x="521719" y="5907016"/>
                <a:chExt cx="1076445" cy="738664"/>
              </a:xfrm>
            </p:grpSpPr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91E86D6B-7BE8-1E0B-E114-E53E54C9FB6E}"/>
                    </a:ext>
                  </a:extLst>
                </p:cNvPr>
                <p:cNvSpPr txBox="1"/>
                <p:nvPr/>
              </p:nvSpPr>
              <p:spPr>
                <a:xfrm>
                  <a:off x="521719" y="6276348"/>
                  <a:ext cx="107644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3474B566-92DD-1C52-1A93-00ACD3A92682}"/>
                    </a:ext>
                  </a:extLst>
                </p:cNvPr>
                <p:cNvSpPr txBox="1"/>
                <p:nvPr/>
              </p:nvSpPr>
              <p:spPr>
                <a:xfrm>
                  <a:off x="521719" y="5907016"/>
                  <a:ext cx="107644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243505CF-D044-E19F-B4B9-F1E4FB6905D8}"/>
                  </a:ext>
                </a:extLst>
              </p:cNvPr>
              <p:cNvSpPr txBox="1"/>
              <p:nvPr/>
            </p:nvSpPr>
            <p:spPr>
              <a:xfrm rot="5400000">
                <a:off x="5390792" y="4022465"/>
                <a:ext cx="874392" cy="474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. . .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E10520EE-D723-1F75-BD3E-657B1949AF4D}"/>
                  </a:ext>
                </a:extLst>
              </p:cNvPr>
              <p:cNvSpPr txBox="1"/>
              <p:nvPr/>
            </p:nvSpPr>
            <p:spPr>
              <a:xfrm>
                <a:off x="5928356" y="6369617"/>
                <a:ext cx="11769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Byte 0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5D08C81E-CC32-E0FE-158E-C93262372077}"/>
                  </a:ext>
                </a:extLst>
              </p:cNvPr>
              <p:cNvSpPr txBox="1"/>
              <p:nvPr/>
            </p:nvSpPr>
            <p:spPr>
              <a:xfrm>
                <a:off x="6066014" y="3233452"/>
                <a:ext cx="11769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Byte N-1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DCD5188A-5E9D-A238-5864-7D91CE0EC756}"/>
                  </a:ext>
                </a:extLst>
              </p:cNvPr>
              <p:cNvSpPr txBox="1"/>
              <p:nvPr/>
            </p:nvSpPr>
            <p:spPr>
              <a:xfrm>
                <a:off x="5149460" y="2871501"/>
                <a:ext cx="1223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RAM</a:t>
                </a: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E594FDF1-2443-B3F9-EFE4-E0F8543E3C49}"/>
                  </a:ext>
                </a:extLst>
              </p:cNvPr>
              <p:cNvSpPr/>
              <p:nvPr/>
            </p:nvSpPr>
            <p:spPr>
              <a:xfrm>
                <a:off x="5344567" y="3198727"/>
                <a:ext cx="796124" cy="3583516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35248600-F804-05F9-8067-A34991ED44FD}"/>
                  </a:ext>
                </a:extLst>
              </p:cNvPr>
              <p:cNvGrpSpPr/>
              <p:nvPr/>
            </p:nvGrpSpPr>
            <p:grpSpPr>
              <a:xfrm>
                <a:off x="623998" y="3793194"/>
                <a:ext cx="3274514" cy="1908473"/>
                <a:chOff x="623998" y="3793194"/>
                <a:chExt cx="3274514" cy="1908473"/>
              </a:xfrm>
            </p:grpSpPr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53BF3E40-306D-1E5C-E44D-818B83065DDC}"/>
                    </a:ext>
                  </a:extLst>
                </p:cNvPr>
                <p:cNvGrpSpPr/>
                <p:nvPr/>
              </p:nvGrpSpPr>
              <p:grpSpPr>
                <a:xfrm>
                  <a:off x="676030" y="3843240"/>
                  <a:ext cx="1467286" cy="366443"/>
                  <a:chOff x="490830" y="3919440"/>
                  <a:chExt cx="1467286" cy="366443"/>
                </a:xfrm>
              </p:grpSpPr>
              <p:sp>
                <p:nvSpPr>
                  <p:cNvPr id="261" name="TextBox 260">
                    <a:extLst>
                      <a:ext uri="{FF2B5EF4-FFF2-40B4-BE49-F238E27FC236}">
                        <a16:creationId xmlns:a16="http://schemas.microsoft.com/office/drawing/2014/main" id="{F2EBF3F5-AAD4-3F75-E6D7-CF41D4B8369C}"/>
                      </a:ext>
                    </a:extLst>
                  </p:cNvPr>
                  <p:cNvSpPr txBox="1"/>
                  <p:nvPr/>
                </p:nvSpPr>
                <p:spPr>
                  <a:xfrm>
                    <a:off x="1185405" y="3947329"/>
                    <a:ext cx="772711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62" name="TextBox 261">
                    <a:extLst>
                      <a:ext uri="{FF2B5EF4-FFF2-40B4-BE49-F238E27FC236}">
                        <a16:creationId xmlns:a16="http://schemas.microsoft.com/office/drawing/2014/main" id="{81344294-22E1-910A-B8E5-554A53069656}"/>
                      </a:ext>
                    </a:extLst>
                  </p:cNvPr>
                  <p:cNvSpPr txBox="1"/>
                  <p:nvPr/>
                </p:nvSpPr>
                <p:spPr>
                  <a:xfrm>
                    <a:off x="490830" y="3919440"/>
                    <a:ext cx="772712" cy="330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550" b="1" dirty="0">
                        <a:latin typeface="Lucida Console" panose="020B0609040504020204" pitchFamily="49" charset="0"/>
                        <a:cs typeface="Segoe UI" panose="020B0502040204020203" pitchFamily="34" charset="0"/>
                      </a:rPr>
                      <a:t>%</a:t>
                    </a:r>
                    <a:r>
                      <a:rPr lang="en-US" sz="1550" b="1" dirty="0" err="1">
                        <a:latin typeface="Lucida Console" panose="020B0609040504020204" pitchFamily="49" charset="0"/>
                        <a:cs typeface="Segoe UI" panose="020B0502040204020203" pitchFamily="34" charset="0"/>
                      </a:rPr>
                      <a:t>rax</a:t>
                    </a:r>
                    <a:endParaRPr lang="en-US" sz="1550" b="1" dirty="0">
                      <a:latin typeface="Lucida Console" panose="020B0609040504020204" pitchFamily="49" charset="0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DA44FC79-E0AE-7EF9-396A-C7650AED77AA}"/>
                    </a:ext>
                  </a:extLst>
                </p:cNvPr>
                <p:cNvGrpSpPr/>
                <p:nvPr/>
              </p:nvGrpSpPr>
              <p:grpSpPr>
                <a:xfrm>
                  <a:off x="2362756" y="3866843"/>
                  <a:ext cx="1481706" cy="343218"/>
                  <a:chOff x="2266335" y="3943043"/>
                  <a:chExt cx="1481706" cy="343218"/>
                </a:xfrm>
              </p:grpSpPr>
              <p:sp>
                <p:nvSpPr>
                  <p:cNvPr id="259" name="TextBox 258">
                    <a:extLst>
                      <a:ext uri="{FF2B5EF4-FFF2-40B4-BE49-F238E27FC236}">
                        <a16:creationId xmlns:a16="http://schemas.microsoft.com/office/drawing/2014/main" id="{CB718C38-3E88-697E-206B-BD84C342B535}"/>
                      </a:ext>
                    </a:extLst>
                  </p:cNvPr>
                  <p:cNvSpPr txBox="1"/>
                  <p:nvPr/>
                </p:nvSpPr>
                <p:spPr>
                  <a:xfrm>
                    <a:off x="2266335" y="3947707"/>
                    <a:ext cx="772711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60" name="TextBox 259">
                    <a:extLst>
                      <a:ext uri="{FF2B5EF4-FFF2-40B4-BE49-F238E27FC236}">
                        <a16:creationId xmlns:a16="http://schemas.microsoft.com/office/drawing/2014/main" id="{CA5D89AA-EA79-64A4-95D9-620A15B83300}"/>
                      </a:ext>
                    </a:extLst>
                  </p:cNvPr>
                  <p:cNvSpPr txBox="1"/>
                  <p:nvPr/>
                </p:nvSpPr>
                <p:spPr>
                  <a:xfrm>
                    <a:off x="2975329" y="3943043"/>
                    <a:ext cx="772712" cy="330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550" b="1" dirty="0">
                        <a:latin typeface="Lucida Console" panose="020B0609040504020204" pitchFamily="49" charset="0"/>
                        <a:cs typeface="Segoe UI" panose="020B0502040204020203" pitchFamily="34" charset="0"/>
                      </a:rPr>
                      <a:t>%</a:t>
                    </a:r>
                    <a:r>
                      <a:rPr lang="en-US" sz="1550" b="1" dirty="0" err="1">
                        <a:latin typeface="Lucida Console" panose="020B0609040504020204" pitchFamily="49" charset="0"/>
                        <a:cs typeface="Segoe UI" panose="020B0502040204020203" pitchFamily="34" charset="0"/>
                      </a:rPr>
                      <a:t>rbx</a:t>
                    </a:r>
                    <a:endParaRPr lang="en-US" sz="1550" b="1" dirty="0">
                      <a:latin typeface="Lucida Console" panose="020B0609040504020204" pitchFamily="49" charset="0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857DCCF1-DD2A-5A18-038E-16099D0FDBF0}"/>
                    </a:ext>
                  </a:extLst>
                </p:cNvPr>
                <p:cNvGrpSpPr/>
                <p:nvPr/>
              </p:nvGrpSpPr>
              <p:grpSpPr>
                <a:xfrm>
                  <a:off x="623998" y="4238116"/>
                  <a:ext cx="1467286" cy="366443"/>
                  <a:chOff x="490830" y="3919440"/>
                  <a:chExt cx="1467286" cy="366443"/>
                </a:xfrm>
              </p:grpSpPr>
              <p:sp>
                <p:nvSpPr>
                  <p:cNvPr id="257" name="TextBox 256">
                    <a:extLst>
                      <a:ext uri="{FF2B5EF4-FFF2-40B4-BE49-F238E27FC236}">
                        <a16:creationId xmlns:a16="http://schemas.microsoft.com/office/drawing/2014/main" id="{F2C37938-20D8-3076-1FFD-E530C4C12E71}"/>
                      </a:ext>
                    </a:extLst>
                  </p:cNvPr>
                  <p:cNvSpPr txBox="1"/>
                  <p:nvPr/>
                </p:nvSpPr>
                <p:spPr>
                  <a:xfrm>
                    <a:off x="1185405" y="3947329"/>
                    <a:ext cx="772711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58" name="TextBox 257">
                    <a:extLst>
                      <a:ext uri="{FF2B5EF4-FFF2-40B4-BE49-F238E27FC236}">
                        <a16:creationId xmlns:a16="http://schemas.microsoft.com/office/drawing/2014/main" id="{C69B820A-4EB6-C48F-F791-30516D44E223}"/>
                      </a:ext>
                    </a:extLst>
                  </p:cNvPr>
                  <p:cNvSpPr txBox="1"/>
                  <p:nvPr/>
                </p:nvSpPr>
                <p:spPr>
                  <a:xfrm>
                    <a:off x="490830" y="3919440"/>
                    <a:ext cx="772712" cy="330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550" b="1" dirty="0">
                        <a:latin typeface="Lucida Console" panose="020B0609040504020204" pitchFamily="49" charset="0"/>
                        <a:cs typeface="Segoe UI" panose="020B0502040204020203" pitchFamily="34" charset="0"/>
                      </a:rPr>
                      <a:t>%</a:t>
                    </a:r>
                    <a:r>
                      <a:rPr lang="en-US" sz="1550" b="1" dirty="0" err="1">
                        <a:latin typeface="Lucida Console" panose="020B0609040504020204" pitchFamily="49" charset="0"/>
                        <a:cs typeface="Segoe UI" panose="020B0502040204020203" pitchFamily="34" charset="0"/>
                      </a:rPr>
                      <a:t>rcx</a:t>
                    </a:r>
                    <a:endParaRPr lang="en-US" sz="1550" b="1" dirty="0">
                      <a:latin typeface="Lucida Console" panose="020B0609040504020204" pitchFamily="49" charset="0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249" name="Group 248">
                  <a:extLst>
                    <a:ext uri="{FF2B5EF4-FFF2-40B4-BE49-F238E27FC236}">
                      <a16:creationId xmlns:a16="http://schemas.microsoft.com/office/drawing/2014/main" id="{94A6CA16-A84F-8A1C-9649-26EDCDD14828}"/>
                    </a:ext>
                  </a:extLst>
                </p:cNvPr>
                <p:cNvGrpSpPr/>
                <p:nvPr/>
              </p:nvGrpSpPr>
              <p:grpSpPr>
                <a:xfrm>
                  <a:off x="2416806" y="4263360"/>
                  <a:ext cx="1481706" cy="343218"/>
                  <a:chOff x="2266335" y="3943043"/>
                  <a:chExt cx="1481706" cy="343218"/>
                </a:xfrm>
              </p:grpSpPr>
              <p:sp>
                <p:nvSpPr>
                  <p:cNvPr id="255" name="TextBox 254">
                    <a:extLst>
                      <a:ext uri="{FF2B5EF4-FFF2-40B4-BE49-F238E27FC236}">
                        <a16:creationId xmlns:a16="http://schemas.microsoft.com/office/drawing/2014/main" id="{98AB4F39-1DB0-597B-19CB-4B0CCD05C8A9}"/>
                      </a:ext>
                    </a:extLst>
                  </p:cNvPr>
                  <p:cNvSpPr txBox="1"/>
                  <p:nvPr/>
                </p:nvSpPr>
                <p:spPr>
                  <a:xfrm>
                    <a:off x="2266335" y="3947707"/>
                    <a:ext cx="772711" cy="338554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56" name="TextBox 255">
                    <a:extLst>
                      <a:ext uri="{FF2B5EF4-FFF2-40B4-BE49-F238E27FC236}">
                        <a16:creationId xmlns:a16="http://schemas.microsoft.com/office/drawing/2014/main" id="{D84612D3-ABAE-2980-E2AF-F8F39F8460D7}"/>
                      </a:ext>
                    </a:extLst>
                  </p:cNvPr>
                  <p:cNvSpPr txBox="1"/>
                  <p:nvPr/>
                </p:nvSpPr>
                <p:spPr>
                  <a:xfrm>
                    <a:off x="2975329" y="3943043"/>
                    <a:ext cx="772712" cy="330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550" b="1" dirty="0">
                        <a:latin typeface="Lucida Console" panose="020B0609040504020204" pitchFamily="49" charset="0"/>
                        <a:cs typeface="Segoe UI" panose="020B0502040204020203" pitchFamily="34" charset="0"/>
                      </a:rPr>
                      <a:t>%</a:t>
                    </a:r>
                    <a:r>
                      <a:rPr lang="en-US" sz="1550" b="1" dirty="0" err="1">
                        <a:latin typeface="Lucida Console" panose="020B0609040504020204" pitchFamily="49" charset="0"/>
                        <a:cs typeface="Segoe UI" panose="020B0502040204020203" pitchFamily="34" charset="0"/>
                      </a:rPr>
                      <a:t>rdx</a:t>
                    </a:r>
                    <a:endParaRPr lang="en-US" sz="1550" b="1" dirty="0">
                      <a:latin typeface="Lucida Console" panose="020B0609040504020204" pitchFamily="49" charset="0"/>
                      <a:cs typeface="Segoe UI" panose="020B0502040204020203" pitchFamily="34" charset="0"/>
                    </a:endParaRPr>
                  </a:p>
                </p:txBody>
              </p:sp>
            </p:grpSp>
            <p:cxnSp>
              <p:nvCxnSpPr>
                <p:cNvPr id="250" name="Connector: Elbow 249">
                  <a:extLst>
                    <a:ext uri="{FF2B5EF4-FFF2-40B4-BE49-F238E27FC236}">
                      <a16:creationId xmlns:a16="http://schemas.microsoft.com/office/drawing/2014/main" id="{C74604E7-FD60-1362-39C4-183801F1AE66}"/>
                    </a:ext>
                  </a:extLst>
                </p:cNvPr>
                <p:cNvCxnSpPr>
                  <a:cxnSpLocks/>
                  <a:stCxn id="257" idx="2"/>
                </p:cNvCxnSpPr>
                <p:nvPr/>
              </p:nvCxnSpPr>
              <p:spPr>
                <a:xfrm rot="16200000" flipH="1">
                  <a:off x="1393619" y="4915869"/>
                  <a:ext cx="957574" cy="334954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Connector: Elbow 250">
                  <a:extLst>
                    <a:ext uri="{FF2B5EF4-FFF2-40B4-BE49-F238E27FC236}">
                      <a16:creationId xmlns:a16="http://schemas.microsoft.com/office/drawing/2014/main" id="{FE9DA554-FA75-6356-E003-226AB118C263}"/>
                    </a:ext>
                  </a:extLst>
                </p:cNvPr>
                <p:cNvCxnSpPr>
                  <a:cxnSpLocks/>
                  <a:stCxn id="255" idx="2"/>
                </p:cNvCxnSpPr>
                <p:nvPr/>
              </p:nvCxnSpPr>
              <p:spPr>
                <a:xfrm rot="5400000">
                  <a:off x="2142116" y="4901086"/>
                  <a:ext cx="955555" cy="36653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Connector: Elbow 251">
                  <a:extLst>
                    <a:ext uri="{FF2B5EF4-FFF2-40B4-BE49-F238E27FC236}">
                      <a16:creationId xmlns:a16="http://schemas.microsoft.com/office/drawing/2014/main" id="{14A7C93A-F78C-37BF-DF7E-48583B0F80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43316" y="4018946"/>
                  <a:ext cx="44488" cy="1682721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Connector: Elbow 252">
                  <a:extLst>
                    <a:ext uri="{FF2B5EF4-FFF2-40B4-BE49-F238E27FC236}">
                      <a16:creationId xmlns:a16="http://schemas.microsoft.com/office/drawing/2014/main" id="{8CBB3DB0-C4F9-2849-A710-1D54721E1E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2308099" y="4019344"/>
                  <a:ext cx="50002" cy="1682323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DEB2B289-348A-8424-232B-1AC5B237361A}"/>
                    </a:ext>
                  </a:extLst>
                </p:cNvPr>
                <p:cNvSpPr/>
                <p:nvPr/>
              </p:nvSpPr>
              <p:spPr>
                <a:xfrm>
                  <a:off x="719777" y="3793194"/>
                  <a:ext cx="3058146" cy="906632"/>
                </a:xfrm>
                <a:prstGeom prst="rect">
                  <a:avLst/>
                </a:prstGeom>
                <a:noFill/>
                <a:ln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FD62C3B1-2622-B4D1-8DB0-2233760FE08F}"/>
                  </a:ext>
                </a:extLst>
              </p:cNvPr>
              <p:cNvGrpSpPr/>
              <p:nvPr/>
            </p:nvGrpSpPr>
            <p:grpSpPr>
              <a:xfrm>
                <a:off x="3629982" y="4246510"/>
                <a:ext cx="1714585" cy="1333170"/>
                <a:chOff x="3629982" y="4246510"/>
                <a:chExt cx="1714585" cy="1333170"/>
              </a:xfrm>
            </p:grpSpPr>
            <p:sp>
              <p:nvSpPr>
                <p:cNvPr id="243" name="TextBox 242">
                  <a:extLst>
                    <a:ext uri="{FF2B5EF4-FFF2-40B4-BE49-F238E27FC236}">
                      <a16:creationId xmlns:a16="http://schemas.microsoft.com/office/drawing/2014/main" id="{6044D687-136F-55AA-5898-78A432166B7C}"/>
                    </a:ext>
                  </a:extLst>
                </p:cNvPr>
                <p:cNvSpPr txBox="1"/>
                <p:nvPr/>
              </p:nvSpPr>
              <p:spPr>
                <a:xfrm>
                  <a:off x="3629982" y="4933349"/>
                  <a:ext cx="1282438" cy="6463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RAM controller</a:t>
                  </a:r>
                </a:p>
              </p:txBody>
            </p:sp>
            <p:cxnSp>
              <p:nvCxnSpPr>
                <p:cNvPr id="244" name="Straight Arrow Connector 243">
                  <a:extLst>
                    <a:ext uri="{FF2B5EF4-FFF2-40B4-BE49-F238E27FC236}">
                      <a16:creationId xmlns:a16="http://schemas.microsoft.com/office/drawing/2014/main" id="{A3CC98A3-E868-3857-247A-0FE35F495B6D}"/>
                    </a:ext>
                  </a:extLst>
                </p:cNvPr>
                <p:cNvCxnSpPr/>
                <p:nvPr/>
              </p:nvCxnSpPr>
              <p:spPr>
                <a:xfrm>
                  <a:off x="4912420" y="5235289"/>
                  <a:ext cx="432147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Connector: Elbow 244">
                  <a:extLst>
                    <a:ext uri="{FF2B5EF4-FFF2-40B4-BE49-F238E27FC236}">
                      <a16:creationId xmlns:a16="http://schemas.microsoft.com/office/drawing/2014/main" id="{31B124F2-01D1-1810-3102-22CA98FA3DF2}"/>
                    </a:ext>
                  </a:extLst>
                </p:cNvPr>
                <p:cNvCxnSpPr>
                  <a:stCxn id="254" idx="3"/>
                  <a:endCxn id="243" idx="0"/>
                </p:cNvCxnSpPr>
                <p:nvPr/>
              </p:nvCxnSpPr>
              <p:spPr>
                <a:xfrm>
                  <a:off x="3777923" y="4246510"/>
                  <a:ext cx="493278" cy="686839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F2E70A-1985-F4CC-D599-39326FCEF901}"/>
                  </a:ext>
                </a:extLst>
              </p:cNvPr>
              <p:cNvGrpSpPr/>
              <p:nvPr/>
            </p:nvGrpSpPr>
            <p:grpSpPr>
              <a:xfrm>
                <a:off x="1061359" y="5575642"/>
                <a:ext cx="3639035" cy="1284771"/>
                <a:chOff x="1061359" y="5575642"/>
                <a:chExt cx="3639035" cy="1284771"/>
              </a:xfrm>
            </p:grpSpPr>
            <p:cxnSp>
              <p:nvCxnSpPr>
                <p:cNvPr id="241" name="Connector: Elbow 240">
                  <a:extLst>
                    <a:ext uri="{FF2B5EF4-FFF2-40B4-BE49-F238E27FC236}">
                      <a16:creationId xmlns:a16="http://schemas.microsoft.com/office/drawing/2014/main" id="{8DC0A8D8-B9D3-2F6F-F886-CA08E61916DF}"/>
                    </a:ext>
                  </a:extLst>
                </p:cNvPr>
                <p:cNvCxnSpPr>
                  <a:cxnSpLocks/>
                  <a:stCxn id="238" idx="2"/>
                </p:cNvCxnSpPr>
                <p:nvPr/>
              </p:nvCxnSpPr>
              <p:spPr>
                <a:xfrm rot="5400000" flipH="1" flipV="1">
                  <a:off x="2469968" y="4167033"/>
                  <a:ext cx="821817" cy="3639035"/>
                </a:xfrm>
                <a:prstGeom prst="bentConnector4">
                  <a:avLst>
                    <a:gd name="adj1" fmla="val -27816"/>
                    <a:gd name="adj2" fmla="val 100010"/>
                  </a:avLst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296CD51F-938E-7BEC-3463-34044CB7B734}"/>
                    </a:ext>
                  </a:extLst>
                </p:cNvPr>
                <p:cNvSpPr txBox="1"/>
                <p:nvPr/>
              </p:nvSpPr>
              <p:spPr>
                <a:xfrm>
                  <a:off x="1089779" y="6583414"/>
                  <a:ext cx="36106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RAM controller command</a:t>
                  </a:r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73DCF9A1-D332-95BC-E157-97E28DE90134}"/>
                  </a:ext>
                </a:extLst>
              </p:cNvPr>
              <p:cNvGrpSpPr/>
              <p:nvPr/>
            </p:nvGrpSpPr>
            <p:grpSpPr>
              <a:xfrm>
                <a:off x="500875" y="5874239"/>
                <a:ext cx="1577768" cy="631941"/>
                <a:chOff x="500875" y="5874239"/>
                <a:chExt cx="1577768" cy="631941"/>
              </a:xfrm>
            </p:grpSpPr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64EE0E0D-E32F-E882-35C8-35ACB23A1F94}"/>
                    </a:ext>
                  </a:extLst>
                </p:cNvPr>
                <p:cNvSpPr txBox="1"/>
                <p:nvPr/>
              </p:nvSpPr>
              <p:spPr>
                <a:xfrm>
                  <a:off x="500875" y="5874239"/>
                  <a:ext cx="1120970" cy="52322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Instruction</a:t>
                  </a:r>
                </a:p>
                <a:p>
                  <a:pPr algn="ctr"/>
                  <a:r>
                    <a:rPr lang="en-US" sz="14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decode</a:t>
                  </a:r>
                </a:p>
              </p:txBody>
            </p:sp>
            <p:cxnSp>
              <p:nvCxnSpPr>
                <p:cNvPr id="239" name="Straight Arrow Connector 238">
                  <a:extLst>
                    <a:ext uri="{FF2B5EF4-FFF2-40B4-BE49-F238E27FC236}">
                      <a16:creationId xmlns:a16="http://schemas.microsoft.com/office/drawing/2014/main" id="{9C1139F9-1D1B-0B90-A1DD-CD7F661E8732}"/>
                    </a:ext>
                  </a:extLst>
                </p:cNvPr>
                <p:cNvCxnSpPr>
                  <a:cxnSpLocks/>
                  <a:stCxn id="238" idx="3"/>
                </p:cNvCxnSpPr>
                <p:nvPr/>
              </p:nvCxnSpPr>
              <p:spPr>
                <a:xfrm>
                  <a:off x="1621845" y="6135849"/>
                  <a:ext cx="41803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D6BCC342-DB5D-2F60-0AFC-2DD854D85C14}"/>
                    </a:ext>
                  </a:extLst>
                </p:cNvPr>
                <p:cNvSpPr txBox="1"/>
                <p:nvPr/>
              </p:nvSpPr>
              <p:spPr>
                <a:xfrm>
                  <a:off x="1485927" y="6154609"/>
                  <a:ext cx="592716" cy="3515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n-US" sz="1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ALU op</a:t>
                  </a:r>
                </a:p>
              </p:txBody>
            </p: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F5F0133E-45EB-B43B-8EC8-559A7C8B1385}"/>
                  </a:ext>
                </a:extLst>
              </p:cNvPr>
              <p:cNvSpPr/>
              <p:nvPr/>
            </p:nvSpPr>
            <p:spPr>
              <a:xfrm>
                <a:off x="394368" y="3545026"/>
                <a:ext cx="4695189" cy="3271942"/>
              </a:xfrm>
              <a:prstGeom prst="rect">
                <a:avLst/>
              </a:prstGeom>
              <a:noFill/>
              <a:ln w="28575"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73BB5AFD-F337-7C2B-B6B4-00C93C494418}"/>
                  </a:ext>
                </a:extLst>
              </p:cNvPr>
              <p:cNvSpPr txBox="1"/>
              <p:nvPr/>
            </p:nvSpPr>
            <p:spPr>
              <a:xfrm rot="16200000">
                <a:off x="-387734" y="4857152"/>
                <a:ext cx="1223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CPU</a:t>
                </a:r>
              </a:p>
            </p:txBody>
          </p: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EDC804C4-A4AB-EE15-F4C1-26A26D8D902F}"/>
                  </a:ext>
                </a:extLst>
              </p:cNvPr>
              <p:cNvGrpSpPr/>
              <p:nvPr/>
            </p:nvGrpSpPr>
            <p:grpSpPr>
              <a:xfrm>
                <a:off x="2246458" y="4699826"/>
                <a:ext cx="1138393" cy="1682038"/>
                <a:chOff x="2246458" y="4699826"/>
                <a:chExt cx="1138393" cy="1682038"/>
              </a:xfrm>
            </p:grpSpPr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D3FE42EA-89B3-274F-C068-5A56B20E7496}"/>
                    </a:ext>
                  </a:extLst>
                </p:cNvPr>
                <p:cNvSpPr txBox="1"/>
                <p:nvPr/>
              </p:nvSpPr>
              <p:spPr>
                <a:xfrm>
                  <a:off x="2365413" y="6104865"/>
                  <a:ext cx="9710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ALU output</a:t>
                  </a:r>
                </a:p>
              </p:txBody>
            </p:sp>
            <p:cxnSp>
              <p:nvCxnSpPr>
                <p:cNvPr id="236" name="Straight Arrow Connector 235">
                  <a:extLst>
                    <a:ext uri="{FF2B5EF4-FFF2-40B4-BE49-F238E27FC236}">
                      <a16:creationId xmlns:a16="http://schemas.microsoft.com/office/drawing/2014/main" id="{6DF07190-152B-13D0-71BA-035F61E99E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55770" y="4699826"/>
                  <a:ext cx="8318" cy="165647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9CBE687A-9EC2-26F9-3920-FAC8FE5050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246458" y="6364731"/>
                  <a:ext cx="1138393" cy="779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3918C3F6-0A90-32B7-BAF8-9488404B16E3}"/>
                  </a:ext>
                </a:extLst>
              </p:cNvPr>
              <p:cNvGrpSpPr/>
              <p:nvPr/>
            </p:nvGrpSpPr>
            <p:grpSpPr>
              <a:xfrm>
                <a:off x="3357660" y="5579680"/>
                <a:ext cx="931714" cy="792842"/>
                <a:chOff x="3357660" y="5579680"/>
                <a:chExt cx="931714" cy="792842"/>
              </a:xfrm>
            </p:grpSpPr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C5E4E2A8-A158-D7D9-2CAC-DDF7336E95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57660" y="6371151"/>
                  <a:ext cx="93171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Arrow Connector 233">
                  <a:extLst>
                    <a:ext uri="{FF2B5EF4-FFF2-40B4-BE49-F238E27FC236}">
                      <a16:creationId xmlns:a16="http://schemas.microsoft.com/office/drawing/2014/main" id="{59636C55-D3E8-AEB7-0099-B1F58F35E0D8}"/>
                    </a:ext>
                  </a:extLst>
                </p:cNvPr>
                <p:cNvCxnSpPr>
                  <a:cxnSpLocks/>
                  <a:endCxn id="243" idx="2"/>
                </p:cNvCxnSpPr>
                <p:nvPr/>
              </p:nvCxnSpPr>
              <p:spPr>
                <a:xfrm flipV="1">
                  <a:off x="4271201" y="5579680"/>
                  <a:ext cx="0" cy="79284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8422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9132</TotalTime>
  <Words>3375</Words>
  <Application>Microsoft Office PowerPoint</Application>
  <PresentationFormat>Widescreen</PresentationFormat>
  <Paragraphs>401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Bahnschrift</vt:lpstr>
      <vt:lpstr>Bahnschrift SemiBold</vt:lpstr>
      <vt:lpstr>Calibri</vt:lpstr>
      <vt:lpstr>Consolas</vt:lpstr>
      <vt:lpstr>Lucida Console</vt:lpstr>
      <vt:lpstr>Segoe UI</vt:lpstr>
      <vt:lpstr>Segoe UI Light</vt:lpstr>
      <vt:lpstr>Office Theme</vt:lpstr>
      <vt:lpstr>Types and Memory, Part I</vt:lpstr>
      <vt:lpstr>Recap of Lecture 1</vt:lpstr>
      <vt:lpstr>Recap of Lecture 1</vt:lpstr>
      <vt:lpstr>Recap of Lecture 1</vt:lpstr>
      <vt:lpstr>Recap of Lecture 1</vt:lpstr>
      <vt:lpstr>Today’s Lecture: Data Types and Memory</vt:lpstr>
      <vt:lpstr>Primitive Types in C++</vt:lpstr>
      <vt:lpstr>Primitive Types in C++</vt:lpstr>
      <vt:lpstr>Values in C++</vt:lpstr>
      <vt:lpstr>Values in C++</vt:lpstr>
      <vt:lpstr>Values in C++</vt:lpstr>
      <vt:lpstr>Values in C++</vt:lpstr>
      <vt:lpstr>Values in C++</vt:lpstr>
      <vt:lpstr>The sizeof() operator in C++</vt:lpstr>
      <vt:lpstr>Objects in C++</vt:lpstr>
      <vt:lpstr>Lifecycle of a Process</vt:lpstr>
      <vt:lpstr>PowerPoint Presentation</vt:lpstr>
      <vt:lpstr>OK . . . but what if you can’t predict how many variables your program will need?</vt:lpstr>
      <vt:lpstr>Dynamic memory allocation to the rescue!</vt:lpstr>
      <vt:lpstr>The Heap</vt:lpstr>
      <vt:lpstr>Real-life Example of an Address 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Mickens</dc:creator>
  <cp:lastModifiedBy>James Mickens</cp:lastModifiedBy>
  <cp:revision>1806</cp:revision>
  <dcterms:created xsi:type="dcterms:W3CDTF">2019-12-16T17:08:25Z</dcterms:created>
  <dcterms:modified xsi:type="dcterms:W3CDTF">2023-09-12T00:39:58Z</dcterms:modified>
</cp:coreProperties>
</file>