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6" r:id="rId6"/>
    <p:sldId id="354" r:id="rId7"/>
    <p:sldId id="352" r:id="rId8"/>
    <p:sldId id="372" r:id="rId9"/>
    <p:sldId id="373" r:id="rId10"/>
    <p:sldId id="360" r:id="rId11"/>
    <p:sldId id="361" r:id="rId12"/>
    <p:sldId id="363" r:id="rId13"/>
    <p:sldId id="346" r:id="rId14"/>
    <p:sldId id="365" r:id="rId15"/>
    <p:sldId id="366" r:id="rId16"/>
    <p:sldId id="367" r:id="rId17"/>
    <p:sldId id="3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9C6C"/>
    <a:srgbClr val="FFFDCA"/>
    <a:srgbClr val="FF66FF"/>
    <a:srgbClr val="FFCCCC"/>
    <a:srgbClr val="B7F0FB"/>
    <a:srgbClr val="5BFFC8"/>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79" autoAdjust="0"/>
  </p:normalViewPr>
  <p:slideViewPr>
    <p:cSldViewPr snapToGrid="0">
      <p:cViewPr varScale="1">
        <p:scale>
          <a:sx n="49" d="100"/>
          <a:sy n="49" d="100"/>
        </p:scale>
        <p:origin x="6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bs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lixir.bootlin.com/linux/latest/source/include/linux/mm.h#L249" TargetMode="External"/><Relationship Id="rId4" Type="http://schemas.openxmlformats.org/officeDocument/2006/relationships/hyperlink" Target="https://elixir.bootlin.com/linux/latest/source/include/linux/mm_types.h#L29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66995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technically speaking, Approach 1 also had a small race condition, since in this code . . .</a:t>
            </a:r>
          </a:p>
          <a:p>
            <a:r>
              <a:rPr lang="en-US" dirty="0" err="1">
                <a:latin typeface="Lucida Console" panose="020B0609040504020204" pitchFamily="49" charset="0"/>
              </a:rPr>
              <a:t>pid_t</a:t>
            </a:r>
            <a:r>
              <a:rPr lang="en-US" dirty="0">
                <a:latin typeface="Lucida Console" panose="020B0609040504020204" pitchFamily="49" charset="0"/>
              </a:rPr>
              <a:t> </a:t>
            </a:r>
            <a:r>
              <a:rPr lang="en-US" dirty="0" err="1">
                <a:latin typeface="Lucida Console" panose="020B0609040504020204" pitchFamily="49" charset="0"/>
              </a:rPr>
              <a:t>child_pid</a:t>
            </a:r>
            <a:r>
              <a:rPr lang="en-US" dirty="0">
                <a:latin typeface="Lucida Console" panose="020B0609040504020204" pitchFamily="49" charset="0"/>
              </a:rPr>
              <a:t> = </a:t>
            </a:r>
            <a:r>
              <a:rPr lang="en-US" dirty="0" err="1">
                <a:latin typeface="Lucida Console" panose="020B0609040504020204" pitchFamily="49" charset="0"/>
              </a:rPr>
              <a:t>make_child</a:t>
            </a:r>
            <a:r>
              <a:rPr lang="en-US" dirty="0">
                <a:latin typeface="Lucida Console" panose="020B0609040504020204" pitchFamily="49" charset="0"/>
              </a:rPr>
              <a:t>();</a:t>
            </a:r>
          </a:p>
          <a:p>
            <a:endParaRPr lang="en-US" dirty="0">
              <a:latin typeface="Lucida Console" panose="020B0609040504020204" pitchFamily="49" charset="0"/>
            </a:endParaRPr>
          </a:p>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status;</a:t>
            </a:r>
          </a:p>
          <a:p>
            <a:r>
              <a:rPr lang="en-US" dirty="0" err="1">
                <a:latin typeface="Lucida Console" panose="020B0609040504020204" pitchFamily="49" charset="0"/>
              </a:rPr>
              <a:t>pid_t</a:t>
            </a:r>
            <a:r>
              <a:rPr lang="en-US" dirty="0">
                <a:latin typeface="Lucida Console" panose="020B0609040504020204" pitchFamily="49" charset="0"/>
              </a:rPr>
              <a:t> </a:t>
            </a:r>
            <a:r>
              <a:rPr lang="en-US" dirty="0" err="1">
                <a:latin typeface="Lucida Console" panose="020B0609040504020204" pitchFamily="49" charset="0"/>
              </a:rPr>
              <a:t>exited_pid</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solidFill>
                  <a:schemeClr val="accent1"/>
                </a:solidFill>
                <a:latin typeface="Lucida Console" panose="020B0609040504020204" pitchFamily="49" charset="0"/>
              </a:rPr>
              <a:t>while</a:t>
            </a:r>
            <a:r>
              <a:rPr lang="en-US" dirty="0">
                <a:latin typeface="Lucida Console" panose="020B0609040504020204" pitchFamily="49" charset="0"/>
              </a:rPr>
              <a:t> ((timestamp() - </a:t>
            </a:r>
            <a:r>
              <a:rPr lang="en-US" dirty="0" err="1">
                <a:latin typeface="Lucida Console" panose="020B0609040504020204" pitchFamily="49" charset="0"/>
              </a:rPr>
              <a:t>start_time</a:t>
            </a:r>
            <a:r>
              <a:rPr lang="en-US" dirty="0">
                <a:latin typeface="Lucida Console" panose="020B0609040504020204" pitchFamily="49" charset="0"/>
              </a:rPr>
              <a:t> &lt; timeout) &amp;&amp;</a:t>
            </a:r>
          </a:p>
          <a:p>
            <a:r>
              <a:rPr lang="en-US" dirty="0">
                <a:latin typeface="Lucida Console" panose="020B0609040504020204" pitchFamily="49" charset="0"/>
              </a:rPr>
              <a:t>       (</a:t>
            </a:r>
            <a:r>
              <a:rPr lang="en-US" dirty="0" err="1">
                <a:latin typeface="Lucida Console" panose="020B0609040504020204" pitchFamily="49" charset="0"/>
              </a:rPr>
              <a:t>exited_pid</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p>
          <a:p>
            <a:r>
              <a:rPr lang="en-US" dirty="0">
                <a:latin typeface="Lucida Console" panose="020B0609040504020204" pitchFamily="49" charset="0"/>
              </a:rPr>
              <a:t>    </a:t>
            </a:r>
            <a:r>
              <a:rPr lang="en-US" dirty="0" err="1">
                <a:latin typeface="Lucida Console" panose="020B0609040504020204" pitchFamily="49" charset="0"/>
              </a:rPr>
              <a:t>exited_pid</a:t>
            </a:r>
            <a:r>
              <a:rPr lang="en-US" dirty="0">
                <a:latin typeface="Lucida Console" panose="020B0609040504020204" pitchFamily="49" charset="0"/>
              </a:rPr>
              <a:t> = </a:t>
            </a:r>
            <a:r>
              <a:rPr lang="en-US" dirty="0" err="1">
                <a:latin typeface="Lucida Console" panose="020B0609040504020204" pitchFamily="49" charset="0"/>
              </a:rPr>
              <a:t>waitpid</a:t>
            </a:r>
            <a:r>
              <a:rPr lang="en-US" dirty="0">
                <a:latin typeface="Lucida Console" panose="020B0609040504020204" pitchFamily="49" charset="0"/>
              </a:rPr>
              <a:t>(</a:t>
            </a:r>
            <a:r>
              <a:rPr lang="en-US" dirty="0" err="1">
                <a:latin typeface="Lucida Console" panose="020B0609040504020204" pitchFamily="49" charset="0"/>
              </a:rPr>
              <a:t>child_pid</a:t>
            </a:r>
            <a:r>
              <a:rPr lang="en-US" dirty="0">
                <a:latin typeface="Lucida Console" panose="020B0609040504020204" pitchFamily="49" charset="0"/>
              </a:rPr>
              <a:t>, &amp;status, WNOHANG);</a:t>
            </a:r>
          </a:p>
          <a:p>
            <a:r>
              <a:rPr lang="en-US" dirty="0">
                <a:latin typeface="Lucida Console" panose="020B0609040504020204" pitchFamily="49" charset="0"/>
              </a:rPr>
              <a:t>    assert(</a:t>
            </a:r>
            <a:r>
              <a:rPr lang="en-US" dirty="0" err="1">
                <a:latin typeface="Lucida Console" panose="020B0609040504020204" pitchFamily="49" charset="0"/>
              </a:rPr>
              <a:t>exited_pid</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 </a:t>
            </a:r>
            <a:r>
              <a:rPr lang="en-US" dirty="0" err="1">
                <a:latin typeface="Lucida Console" panose="020B0609040504020204" pitchFamily="49" charset="0"/>
              </a:rPr>
              <a:t>exited_pid</a:t>
            </a:r>
            <a:r>
              <a:rPr lang="en-US" dirty="0">
                <a:latin typeface="Lucida Console" panose="020B0609040504020204" pitchFamily="49" charset="0"/>
              </a:rPr>
              <a:t> == </a:t>
            </a:r>
            <a:r>
              <a:rPr lang="en-US" dirty="0" err="1">
                <a:latin typeface="Lucida Console" panose="020B0609040504020204" pitchFamily="49" charset="0"/>
              </a:rPr>
              <a:t>child_pid</a:t>
            </a:r>
            <a:r>
              <a:rPr lang="en-US" dirty="0">
                <a:latin typeface="Lucida Console" panose="020B0609040504020204" pitchFamily="49" charset="0"/>
              </a:rPr>
              <a:t>);</a:t>
            </a:r>
          </a:p>
          <a:p>
            <a:r>
              <a:rPr lang="en-US" dirty="0">
                <a:latin typeface="Lucida Console" panose="020B0609040504020204" pitchFamily="49" charset="0"/>
              </a:rPr>
              <a:t>}</a:t>
            </a:r>
            <a:endParaRPr lang="en-US" dirty="0"/>
          </a:p>
          <a:p>
            <a:r>
              <a:rPr lang="en-US" dirty="0"/>
              <a:t>. . . the child could have exited before the parent’s while-loop started. However, in this case, the parent wouldn’t have to wait the full 0.75 seconds, but rather just the time needed to make one iteration through the loop.]</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2379244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281150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160241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213544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Linux, a </a:t>
            </a:r>
            <a:r>
              <a:rPr lang="en-US" dirty="0" err="1"/>
              <a:t>task_struct</a:t>
            </a:r>
            <a:r>
              <a:rPr lang="en-US" dirty="0"/>
              <a:t> is a per-kernel-thread data structure that contains bookkeeping information about the thread.</a:t>
            </a:r>
          </a:p>
          <a:p>
            <a:endParaRPr lang="en-US" dirty="0"/>
          </a:p>
          <a:p>
            <a:r>
              <a:rPr lang="en-US" dirty="0"/>
              <a:t>The data segment contains static variables that are explicitly initialized by a program. The BSS region holds static variables that weren’t given explicit initial values, and should be initialized to zero; remember that in C, static variables without an explicit initializer are set to all-zeroes. The name “BSS” is a historical artifact; you can read the Wikipedia article to learn its origins (which are not interesting). [Ref: </a:t>
            </a:r>
            <a:r>
              <a:rPr lang="en-US" dirty="0">
                <a:hlinkClick r:id="rId3"/>
              </a:rPr>
              <a:t>https://en.wikipedia.org/wiki/.bss</a:t>
            </a:r>
            <a:r>
              <a:rPr lang="en-US" dirty="0"/>
              <a:t>]</a:t>
            </a:r>
          </a:p>
          <a:p>
            <a:endParaRPr lang="en-US" dirty="0"/>
          </a:p>
          <a:p>
            <a:r>
              <a:rPr lang="en-US" dirty="0"/>
              <a:t>[Ref: </a:t>
            </a:r>
            <a:r>
              <a:rPr lang="en-US" dirty="0">
                <a:hlinkClick r:id="rId4"/>
              </a:rPr>
              <a:t>https://elixir.bootlin.com/linux/latest/source/include/linux/mm_types.h#L292</a:t>
            </a:r>
            <a:r>
              <a:rPr lang="en-US" dirty="0"/>
              <a:t> //Kernel v5.5.4</a:t>
            </a:r>
          </a:p>
          <a:p>
            <a:r>
              <a:rPr lang="en-US" dirty="0"/>
              <a:t>        </a:t>
            </a:r>
            <a:r>
              <a:rPr lang="en-US" dirty="0">
                <a:hlinkClick r:id="rId5"/>
              </a:rPr>
              <a:t>https://elixir.bootlin.com/linux/latest/source/include/linux/mm.h#L249</a:t>
            </a:r>
            <a:r>
              <a:rPr lang="en-US" dirty="0"/>
              <a:t> //Ditto]</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273769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a:t>
            </a:r>
            <a:r>
              <a:rPr lang="en-US" dirty="0" err="1"/>
              <a:t>vfork</a:t>
            </a:r>
            <a:r>
              <a:rPr lang="en-US" dirty="0"/>
              <a:t>() child </a:t>
            </a:r>
            <a:r>
              <a:rPr lang="en-US" i="1" u="sng" dirty="0"/>
              <a:t>can</a:t>
            </a:r>
            <a:r>
              <a:rPr lang="en-US" dirty="0"/>
              <a:t> call the system call _exit(), because this system call won’t tamper with user-mode memory.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note that BSD did eventually implement copy-on-write for fork() :-D. [Aside: That being said, correctly implementing copy-on-write is difficult in any operating system, not just BSD. For more details about some of the challenges, see the paper "Copy-on-Pin: The Missing Piece for Correct Copy-on-Write“ by </a:t>
            </a:r>
            <a:r>
              <a:rPr lang="en-US" dirty="0" err="1"/>
              <a:t>Hildenbrand</a:t>
            </a:r>
            <a:r>
              <a:rPr lang="en-US" dirty="0"/>
              <a:t> et al. (https://nadav.amit.zone/publications/hildenbrand2023cow.pdf).]</a:t>
            </a:r>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290233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`man 2 fork` for a discussion of these issues: https://man7.org/linux/man-pages/man2/vfork.2.html]</a:t>
            </a:r>
          </a:p>
          <a:p>
            <a:r>
              <a:rPr lang="en-US" dirty="0"/>
              <a:t>[If you’re interested in the discussion of how an MMU-less system would work, see </a:t>
            </a:r>
            <a:r>
              <a:rPr lang="el-GR" dirty="0"/>
              <a:t>μ</a:t>
            </a:r>
            <a:r>
              <a:rPr lang="en-US" dirty="0" err="1"/>
              <a:t>Clinux</a:t>
            </a:r>
            <a:r>
              <a:rPr lang="en-US" dirty="0"/>
              <a:t>, a Linux variant designed for MMU-less computers! For example, check out https://elinux.org/images/3/35/Austin-uClinux_ELC_43_small.pdf and https://unix.stackexchange.com/questions/190350/mmu-less-kernel.]</a:t>
            </a:r>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108319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249080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`head –n </a:t>
            </a:r>
            <a:r>
              <a:rPr lang="en-US" dirty="0" err="1"/>
              <a:t>N</a:t>
            </a:r>
            <a:r>
              <a:rPr lang="en-US" dirty="0"/>
              <a:t>` command will print the first N lines of standard input.</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294986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`cat [file1] [file2] …` program will read the specified files, concatenate their contents, and write the concatenated content to </a:t>
            </a:r>
            <a:r>
              <a:rPr lang="en-US" dirty="0" err="1"/>
              <a:t>stdout</a:t>
            </a:r>
            <a:r>
              <a:rPr lang="en-US" dirty="0"/>
              <a:t>. If no filenames are provided, `cat` just writes stdin to </a:t>
            </a:r>
            <a:r>
              <a:rPr lang="en-US" dirty="0" err="1"/>
              <a:t>stdout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some shells implement a “</a:t>
            </a:r>
            <a:r>
              <a:rPr lang="en-US" dirty="0" err="1"/>
              <a:t>builtin</a:t>
            </a:r>
            <a:r>
              <a:rPr lang="en-US" dirty="0"/>
              <a:t>” version of `echo`, such that running `echo` from the shell prompt will not actually cause a separate `echo` process to be created, but will instead just execute code within the shell process itself. This is (somewhat cryptically) mentioned by the man page for `echo` (https://linux.die.net/man/1/echo), which says that “NOTE: your shell may have its own version of echo, which usually supersedes the version described here.” In the examples above, the use of a full path for `echo` (i.e. `/bin/echo`) ensures that the shell uses the standalone executable version of `echo`.]</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3271445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`read()` returns zero if the file offset is already at the end of the file.]</a:t>
            </a:r>
          </a:p>
          <a:p>
            <a:endParaRPr lang="en-US" dirty="0"/>
          </a:p>
          <a:p>
            <a:r>
              <a:rPr lang="en-US" dirty="0"/>
              <a:t>[Aside: The slide says that “if a signal arrives that doesn’t kill the process and doesn’t trigger the execution of a signal handler, a system call will not be interrupted.” This is a bit of a lie. As described by `man 7 signal`, “On Linux, even in the absence of signal handlers, certain blocking interfaces can fail with the error EINTR after the process is stopped by one of the stop signals and then resumed via SIGCONT.  This behavior is not sanctioned by POSIX.1, and doesn't occur on other systems.” Examples of such system calls are the socket calls `accept()`, `send()`, and `</a:t>
            </a:r>
            <a:r>
              <a:rPr lang="en-US" dirty="0" err="1"/>
              <a:t>recv</a:t>
            </a:r>
            <a:r>
              <a:rPr lang="en-US" dirty="0"/>
              <a:t>()`.]</a:t>
            </a:r>
          </a:p>
          <a:p>
            <a:endParaRPr lang="en-US" dirty="0"/>
          </a:p>
          <a:p>
            <a:r>
              <a:rPr lang="en-US" dirty="0"/>
              <a:t>[Ref: https://man7.org/linux/man-pages/man7/signal.7.html and the man pages of individual system calls like `read()`.]</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387779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11/17/2023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1" y="2201736"/>
            <a:ext cx="3793956" cy="1663083"/>
          </a:xfrm>
          <a:noFill/>
        </p:spPr>
        <p:txBody>
          <a:bodyPr>
            <a:noAutofit/>
          </a:bodyPr>
          <a:lstStyle/>
          <a:p>
            <a:pPr>
              <a:lnSpc>
                <a:spcPts val="6500"/>
              </a:lnSpc>
            </a:pPr>
            <a:r>
              <a:rPr lang="en-US" sz="5600" dirty="0">
                <a:solidFill>
                  <a:schemeClr val="bg1"/>
                </a:solidFill>
                <a:latin typeface="Bahnschrift" panose="020B0502040204020203" pitchFamily="34" charset="0"/>
              </a:rPr>
              <a:t>Processes,</a:t>
            </a:r>
            <a:br>
              <a:rPr lang="en-US" sz="5600" dirty="0">
                <a:solidFill>
                  <a:schemeClr val="bg1"/>
                </a:solidFill>
                <a:latin typeface="Bahnschrift" panose="020B0502040204020203" pitchFamily="34" charset="0"/>
              </a:rPr>
            </a:br>
            <a:r>
              <a:rPr lang="en-US" sz="5600" dirty="0">
                <a:solidFill>
                  <a:schemeClr val="bg1"/>
                </a:solidFill>
                <a:latin typeface="Bahnschrift" panose="020B0502040204020203" pitchFamily="34" charset="0"/>
              </a:rPr>
              <a:t>Part IV</a:t>
            </a:r>
          </a:p>
        </p:txBody>
      </p:sp>
      <p:sp>
        <p:nvSpPr>
          <p:cNvPr id="8" name="Title 1">
            <a:extLst>
              <a:ext uri="{FF2B5EF4-FFF2-40B4-BE49-F238E27FC236}">
                <a16:creationId xmlns:a16="http://schemas.microsoft.com/office/drawing/2014/main" id="{70A541D8-D8C0-7FB8-CE96-0EA6AB041DA3}"/>
              </a:ext>
            </a:extLst>
          </p:cNvPr>
          <p:cNvSpPr txBox="1">
            <a:spLocks/>
          </p:cNvSpPr>
          <p:nvPr/>
        </p:nvSpPr>
        <p:spPr>
          <a:xfrm>
            <a:off x="101666" y="3633537"/>
            <a:ext cx="3522722" cy="1364848"/>
          </a:xfrm>
          <a:prstGeom prst="rect">
            <a:avLst/>
          </a:prstGeom>
          <a:noFill/>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b="1" kern="1200">
                <a:solidFill>
                  <a:schemeClr val="tx1"/>
                </a:solidFill>
                <a:latin typeface="Segoe UI" panose="020B0502040204020203" pitchFamily="34" charset="0"/>
                <a:ea typeface="+mj-ea"/>
                <a:cs typeface="Segoe UI" panose="020B0502040204020203" pitchFamily="34" charset="0"/>
              </a:defRPr>
            </a:lvl1pPr>
          </a:lstStyle>
          <a:p>
            <a:pPr>
              <a:lnSpc>
                <a:spcPts val="3800"/>
              </a:lnSpc>
            </a:pPr>
            <a:r>
              <a:rPr lang="en-US" sz="4400" dirty="0">
                <a:solidFill>
                  <a:schemeClr val="bg1"/>
                </a:solidFill>
                <a:latin typeface="Bahnschrift" panose="020B0502040204020203" pitchFamily="34" charset="0"/>
              </a:rPr>
              <a:t>CS 61: Lecture 19</a:t>
            </a:r>
            <a:br>
              <a:rPr lang="en-US" sz="4400" dirty="0">
                <a:solidFill>
                  <a:schemeClr val="bg1"/>
                </a:solidFill>
                <a:latin typeface="Bahnschrift" panose="020B0502040204020203" pitchFamily="34" charset="0"/>
              </a:rPr>
            </a:br>
            <a:r>
              <a:rPr lang="en-US" sz="3600" dirty="0">
                <a:solidFill>
                  <a:schemeClr val="bg1"/>
                </a:solidFill>
                <a:latin typeface="Bahnschrift" panose="020B0502040204020203" pitchFamily="34" charset="0"/>
              </a:rPr>
              <a:t>11/15/2023</a:t>
            </a:r>
            <a:endParaRPr lang="en-US" sz="6600" dirty="0">
              <a:solidFill>
                <a:schemeClr val="bg1"/>
              </a:solidFill>
              <a:latin typeface="Bahnschrift" panose="020B0502040204020203" pitchFamily="34" charset="0"/>
            </a:endParaRPr>
          </a:p>
        </p:txBody>
      </p:sp>
      <p:pic>
        <p:nvPicPr>
          <p:cNvPr id="4" name="Picture 3">
            <a:extLst>
              <a:ext uri="{FF2B5EF4-FFF2-40B4-BE49-F238E27FC236}">
                <a16:creationId xmlns:a16="http://schemas.microsoft.com/office/drawing/2014/main" id="{EC2F4368-BF24-2CD8-3598-9A927F8E010F}"/>
              </a:ext>
            </a:extLst>
          </p:cNvPr>
          <p:cNvPicPr>
            <a:picLocks noChangeAspect="1"/>
          </p:cNvPicPr>
          <p:nvPr/>
        </p:nvPicPr>
        <p:blipFill rotWithShape="1">
          <a:blip r:embed="rId3"/>
          <a:srcRect l="12672" r="3884"/>
          <a:stretch/>
        </p:blipFill>
        <p:spPr>
          <a:xfrm>
            <a:off x="3793957" y="0"/>
            <a:ext cx="8398043" cy="6858000"/>
          </a:xfrm>
          <a:prstGeom prst="rect">
            <a:avLst/>
          </a:prstGeom>
        </p:spPr>
      </p:pic>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978B-80F9-6944-E8FF-F384D2068F0A}"/>
              </a:ext>
            </a:extLst>
          </p:cNvPr>
          <p:cNvSpPr>
            <a:spLocks noGrp="1"/>
          </p:cNvSpPr>
          <p:nvPr>
            <p:ph type="title"/>
          </p:nvPr>
        </p:nvSpPr>
        <p:spPr>
          <a:xfrm>
            <a:off x="838200" y="40272"/>
            <a:ext cx="10515600" cy="910222"/>
          </a:xfrm>
        </p:spPr>
        <p:txBody>
          <a:bodyPr/>
          <a:lstStyle/>
          <a:p>
            <a:r>
              <a:rPr lang="en-US" dirty="0"/>
              <a:t>Race Conditions</a:t>
            </a:r>
          </a:p>
        </p:txBody>
      </p:sp>
      <p:sp>
        <p:nvSpPr>
          <p:cNvPr id="3" name="Content Placeholder 2">
            <a:extLst>
              <a:ext uri="{FF2B5EF4-FFF2-40B4-BE49-F238E27FC236}">
                <a16:creationId xmlns:a16="http://schemas.microsoft.com/office/drawing/2014/main" id="{1900C12A-ECF4-AFD1-BC84-4A8E60AF152D}"/>
              </a:ext>
            </a:extLst>
          </p:cNvPr>
          <p:cNvSpPr>
            <a:spLocks noGrp="1"/>
          </p:cNvSpPr>
          <p:nvPr>
            <p:ph idx="1"/>
          </p:nvPr>
        </p:nvSpPr>
        <p:spPr>
          <a:xfrm>
            <a:off x="625642" y="818154"/>
            <a:ext cx="10940716" cy="6216150"/>
          </a:xfrm>
        </p:spPr>
        <p:txBody>
          <a:bodyPr>
            <a:normAutofit lnSpcReduction="10000"/>
          </a:bodyPr>
          <a:lstStyle/>
          <a:p>
            <a:r>
              <a:rPr lang="en-US" dirty="0"/>
              <a:t>From the perspective of a user-level process or the OS, many kinds of events have unpredictable timings</a:t>
            </a:r>
          </a:p>
          <a:p>
            <a:pPr lvl="1"/>
            <a:r>
              <a:rPr lang="en-US" dirty="0"/>
              <a:t>Ex: A user deciding when to enter a keypress</a:t>
            </a:r>
          </a:p>
          <a:p>
            <a:pPr lvl="1"/>
            <a:r>
              <a:rPr lang="en-US" dirty="0"/>
              <a:t>Ex: A remote YouTube server deciding when to send the next part of cat video</a:t>
            </a:r>
          </a:p>
          <a:p>
            <a:pPr lvl="1"/>
            <a:r>
              <a:rPr lang="en-US" dirty="0"/>
              <a:t>An event-driven program will behave differently when presented with different sequences of events!</a:t>
            </a:r>
          </a:p>
          <a:p>
            <a:r>
              <a:rPr lang="en-US" dirty="0"/>
              <a:t>The kernel’s process scheduler also introduces unpredictability</a:t>
            </a:r>
          </a:p>
          <a:p>
            <a:pPr lvl="1"/>
            <a:r>
              <a:rPr lang="en-US" dirty="0"/>
              <a:t>Roughly speaking, the fraction of CPU time that a process </a:t>
            </a:r>
            <a:r>
              <a:rPr lang="en-US" dirty="0">
                <a:latin typeface="Lucida Console" panose="020B0609040504020204" pitchFamily="49" charset="0"/>
              </a:rPr>
              <a:t>P</a:t>
            </a:r>
            <a:r>
              <a:rPr lang="en-US" dirty="0"/>
              <a:t> receives is proportional to how many other processes also want to run</a:t>
            </a:r>
          </a:p>
          <a:p>
            <a:pPr lvl="1"/>
            <a:r>
              <a:rPr lang="en-US" dirty="0"/>
              <a:t>The number of other processes will grow and shrink over time, in part due to nondeterministic events like the user deciding to launch a new application!</a:t>
            </a:r>
          </a:p>
          <a:p>
            <a:r>
              <a:rPr lang="en-US" dirty="0"/>
              <a:t>A system has a </a:t>
            </a:r>
            <a:r>
              <a:rPr lang="en-US" b="1" i="1" dirty="0"/>
              <a:t>race condition</a:t>
            </a:r>
            <a:r>
              <a:rPr lang="en-US" dirty="0"/>
              <a:t> if the system’s behavior is sensitive to the order in which various events occur</a:t>
            </a:r>
          </a:p>
          <a:p>
            <a:pPr lvl="1"/>
            <a:r>
              <a:rPr lang="en-US" dirty="0"/>
              <a:t>The race condition is a </a:t>
            </a:r>
            <a:r>
              <a:rPr lang="en-US" b="1" i="1" dirty="0"/>
              <a:t>bug</a:t>
            </a:r>
            <a:r>
              <a:rPr lang="en-US" dirty="0"/>
              <a:t> if a possible interleaving of events will cause undesirable system behavior</a:t>
            </a:r>
          </a:p>
          <a:p>
            <a:pPr lvl="1"/>
            <a:r>
              <a:rPr lang="en-US" dirty="0"/>
              <a:t>Buggy race conditions are often caused when multiple computations access the same resources but don’t coordinate their accesses!</a:t>
            </a:r>
          </a:p>
        </p:txBody>
      </p:sp>
    </p:spTree>
    <p:extLst>
      <p:ext uri="{BB962C8B-B14F-4D97-AF65-F5344CB8AC3E}">
        <p14:creationId xmlns:p14="http://schemas.microsoft.com/office/powerpoint/2010/main" val="61859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00C12A-ECF4-AFD1-BC84-4A8E60AF152D}"/>
              </a:ext>
            </a:extLst>
          </p:cNvPr>
          <p:cNvSpPr>
            <a:spLocks noGrp="1"/>
          </p:cNvSpPr>
          <p:nvPr>
            <p:ph idx="1"/>
          </p:nvPr>
        </p:nvSpPr>
        <p:spPr>
          <a:xfrm>
            <a:off x="838199" y="770018"/>
            <a:ext cx="10796337" cy="5406945"/>
          </a:xfrm>
        </p:spPr>
        <p:txBody>
          <a:bodyPr>
            <a:normAutofit fontScale="92500"/>
          </a:bodyPr>
          <a:lstStyle/>
          <a:p>
            <a:r>
              <a:rPr lang="en-US" sz="3200" dirty="0"/>
              <a:t>Shells allow multiple processes to run </a:t>
            </a:r>
            <a:r>
              <a:rPr lang="en-US" sz="3200" b="1" i="1" dirty="0"/>
              <a:t>serially</a:t>
            </a:r>
            <a:r>
              <a:rPr lang="en-US" sz="3200" dirty="0"/>
              <a:t> via the </a:t>
            </a:r>
            <a:r>
              <a:rPr lang="en-US" sz="3200" dirty="0">
                <a:latin typeface="Lucida Console" panose="020B0609040504020204" pitchFamily="49" charset="0"/>
              </a:rPr>
              <a:t>;</a:t>
            </a:r>
            <a:r>
              <a:rPr lang="en-US" sz="3200" dirty="0"/>
              <a:t> operator</a:t>
            </a:r>
          </a:p>
          <a:p>
            <a:pPr marL="457200" lvl="1" indent="0">
              <a:buNone/>
            </a:pPr>
            <a:r>
              <a:rPr lang="en-US" sz="2800" dirty="0"/>
              <a:t>		Ex: </a:t>
            </a:r>
            <a:r>
              <a:rPr lang="en-US" sz="2800" dirty="0">
                <a:latin typeface="Lucida Console" panose="020B0609040504020204" pitchFamily="49" charset="0"/>
              </a:rPr>
              <a:t>echo morning; echo afternoon; echo night</a:t>
            </a:r>
          </a:p>
          <a:p>
            <a:r>
              <a:rPr lang="en-US" sz="3200" dirty="0"/>
              <a:t>Shells provide several mechanisms for running processes in </a:t>
            </a:r>
            <a:r>
              <a:rPr lang="en-US" sz="3200" b="1" i="1" dirty="0"/>
              <a:t>parallel</a:t>
            </a:r>
          </a:p>
          <a:p>
            <a:pPr lvl="1"/>
            <a:r>
              <a:rPr lang="en-US" sz="2800" dirty="0"/>
              <a:t>The </a:t>
            </a:r>
            <a:r>
              <a:rPr lang="en-US" sz="2800" dirty="0">
                <a:latin typeface="Lucida Console" panose="020B0609040504020204" pitchFamily="49" charset="0"/>
              </a:rPr>
              <a:t>&amp;</a:t>
            </a:r>
            <a:r>
              <a:rPr lang="en-US" sz="2800" dirty="0"/>
              <a:t> operator allows multiple processes to run in parallel, without any dependencies between each other</a:t>
            </a:r>
          </a:p>
          <a:p>
            <a:pPr marL="457200" lvl="1" indent="0">
              <a:buNone/>
            </a:pPr>
            <a:r>
              <a:rPr lang="en-US" sz="2800" dirty="0"/>
              <a:t>		Ex: </a:t>
            </a:r>
            <a:r>
              <a:rPr lang="en-US" sz="2800" dirty="0">
                <a:latin typeface="Lucida Console" panose="020B0609040504020204" pitchFamily="49" charset="0"/>
              </a:rPr>
              <a:t>head –n 4 &lt; log.txt &amp; g++ test.cc</a:t>
            </a:r>
          </a:p>
          <a:p>
            <a:pPr lvl="1"/>
            <a:r>
              <a:rPr lang="en-US" sz="2800" dirty="0"/>
              <a:t>The </a:t>
            </a:r>
            <a:r>
              <a:rPr lang="en-US" sz="2800" dirty="0">
                <a:latin typeface="Lucida Console" panose="020B0609040504020204" pitchFamily="49" charset="0"/>
              </a:rPr>
              <a:t>|</a:t>
            </a:r>
            <a:r>
              <a:rPr lang="en-US" sz="2800" dirty="0"/>
              <a:t> operator allows multiple processes to run in parallel, with the output of process </a:t>
            </a:r>
            <a:r>
              <a:rPr lang="en-US" sz="2800" dirty="0" err="1">
                <a:latin typeface="Lucida Console" panose="020B0609040504020204" pitchFamily="49" charset="0"/>
              </a:rPr>
              <a:t>i</a:t>
            </a:r>
            <a:r>
              <a:rPr lang="en-US" sz="2800" dirty="0"/>
              <a:t> providing the input to process </a:t>
            </a:r>
            <a:r>
              <a:rPr lang="en-US" sz="2800" dirty="0">
                <a:latin typeface="Lucida Console" panose="020B0609040504020204" pitchFamily="49" charset="0"/>
              </a:rPr>
              <a:t>i+1</a:t>
            </a:r>
          </a:p>
          <a:p>
            <a:pPr marL="457200" lvl="1" indent="0">
              <a:buNone/>
            </a:pPr>
            <a:r>
              <a:rPr lang="en-US" sz="2800" dirty="0"/>
              <a:t>		Ex: </a:t>
            </a:r>
            <a:r>
              <a:rPr lang="en-US" sz="2800" dirty="0">
                <a:latin typeface="Lucida Console" panose="020B0609040504020204" pitchFamily="49" charset="0"/>
              </a:rPr>
              <a:t>sort &lt; in.txt | </a:t>
            </a:r>
            <a:r>
              <a:rPr lang="en-US" sz="2800" dirty="0" err="1">
                <a:latin typeface="Lucida Console" panose="020B0609040504020204" pitchFamily="49" charset="0"/>
              </a:rPr>
              <a:t>wc</a:t>
            </a:r>
            <a:r>
              <a:rPr lang="en-US" sz="2800" dirty="0">
                <a:latin typeface="Lucida Console" panose="020B0609040504020204" pitchFamily="49" charset="0"/>
              </a:rPr>
              <a:t> –c &gt; out.txt</a:t>
            </a:r>
            <a:endParaRPr lang="en-US" sz="2800" dirty="0"/>
          </a:p>
          <a:p>
            <a:r>
              <a:rPr lang="en-US" sz="3200" dirty="0"/>
              <a:t>Seemingly innocent shell pipelines may generate race conditions if different processes manipulate shared resources!</a:t>
            </a:r>
          </a:p>
        </p:txBody>
      </p:sp>
      <p:sp>
        <p:nvSpPr>
          <p:cNvPr id="6" name="Title 1">
            <a:extLst>
              <a:ext uri="{FF2B5EF4-FFF2-40B4-BE49-F238E27FC236}">
                <a16:creationId xmlns:a16="http://schemas.microsoft.com/office/drawing/2014/main" id="{42C4999E-6694-E2A5-696C-53E8B81A8BFD}"/>
              </a:ext>
            </a:extLst>
          </p:cNvPr>
          <p:cNvSpPr>
            <a:spLocks noGrp="1"/>
          </p:cNvSpPr>
          <p:nvPr>
            <p:ph type="title"/>
          </p:nvPr>
        </p:nvSpPr>
        <p:spPr>
          <a:xfrm>
            <a:off x="838200" y="-31920"/>
            <a:ext cx="10515600" cy="801938"/>
          </a:xfrm>
        </p:spPr>
        <p:txBody>
          <a:bodyPr/>
          <a:lstStyle/>
          <a:p>
            <a:r>
              <a:rPr lang="en-US" dirty="0"/>
              <a:t>Race Conditions via the Shell</a:t>
            </a:r>
          </a:p>
        </p:txBody>
      </p:sp>
    </p:spTree>
    <p:extLst>
      <p:ext uri="{BB962C8B-B14F-4D97-AF65-F5344CB8AC3E}">
        <p14:creationId xmlns:p14="http://schemas.microsoft.com/office/powerpoint/2010/main" val="221655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978B-80F9-6944-E8FF-F384D2068F0A}"/>
              </a:ext>
            </a:extLst>
          </p:cNvPr>
          <p:cNvSpPr>
            <a:spLocks noGrp="1"/>
          </p:cNvSpPr>
          <p:nvPr>
            <p:ph type="title"/>
          </p:nvPr>
        </p:nvSpPr>
        <p:spPr>
          <a:xfrm>
            <a:off x="838200" y="-31920"/>
            <a:ext cx="10515600" cy="801938"/>
          </a:xfrm>
        </p:spPr>
        <p:txBody>
          <a:bodyPr/>
          <a:lstStyle/>
          <a:p>
            <a:r>
              <a:rPr lang="en-US" dirty="0"/>
              <a:t>Race Conditions via the Shell</a:t>
            </a:r>
          </a:p>
        </p:txBody>
      </p:sp>
      <p:sp>
        <p:nvSpPr>
          <p:cNvPr id="7" name="TextBox 6">
            <a:extLst>
              <a:ext uri="{FF2B5EF4-FFF2-40B4-BE49-F238E27FC236}">
                <a16:creationId xmlns:a16="http://schemas.microsoft.com/office/drawing/2014/main" id="{E00CCCA0-6CFA-C492-1B2D-CF7EB085FA76}"/>
              </a:ext>
            </a:extLst>
          </p:cNvPr>
          <p:cNvSpPr txBox="1"/>
          <p:nvPr/>
        </p:nvSpPr>
        <p:spPr>
          <a:xfrm>
            <a:off x="236624" y="731427"/>
            <a:ext cx="4612105" cy="369332"/>
          </a:xfrm>
          <a:prstGeom prst="rect">
            <a:avLst/>
          </a:prstGeom>
          <a:noFill/>
        </p:spPr>
        <p:txBody>
          <a:bodyPr wrap="square">
            <a:spAutoFit/>
          </a:bodyPr>
          <a:lstStyle/>
          <a:p>
            <a:pPr algn="ctr"/>
            <a:r>
              <a:rPr lang="en-US" dirty="0">
                <a:latin typeface="Lucida Console" panose="020B0609040504020204" pitchFamily="49" charset="0"/>
              </a:rPr>
              <a:t>/bin/echo handoff | cat</a:t>
            </a:r>
          </a:p>
        </p:txBody>
      </p:sp>
      <p:pic>
        <p:nvPicPr>
          <p:cNvPr id="9" name="Picture 8">
            <a:extLst>
              <a:ext uri="{FF2B5EF4-FFF2-40B4-BE49-F238E27FC236}">
                <a16:creationId xmlns:a16="http://schemas.microsoft.com/office/drawing/2014/main" id="{0F0ADD82-03F7-2F24-FEAA-7B0D04E8597B}"/>
              </a:ext>
            </a:extLst>
          </p:cNvPr>
          <p:cNvPicPr>
            <a:picLocks noChangeAspect="1"/>
          </p:cNvPicPr>
          <p:nvPr/>
        </p:nvPicPr>
        <p:blipFill rotWithShape="1">
          <a:blip r:embed="rId3">
            <a:extLst>
              <a:ext uri="{28A0092B-C50C-407E-A947-70E740481C1C}">
                <a14:useLocalDpi xmlns:a14="http://schemas.microsoft.com/office/drawing/2010/main" val="0"/>
              </a:ext>
            </a:extLst>
          </a:blip>
          <a:srcRect l="12565" r="3883"/>
          <a:stretch/>
        </p:blipFill>
        <p:spPr>
          <a:xfrm>
            <a:off x="236624" y="1100759"/>
            <a:ext cx="4612105" cy="4578343"/>
          </a:xfrm>
          <a:prstGeom prst="rect">
            <a:avLst/>
          </a:prstGeom>
        </p:spPr>
      </p:pic>
      <p:sp>
        <p:nvSpPr>
          <p:cNvPr id="10" name="TextBox 9">
            <a:extLst>
              <a:ext uri="{FF2B5EF4-FFF2-40B4-BE49-F238E27FC236}">
                <a16:creationId xmlns:a16="http://schemas.microsoft.com/office/drawing/2014/main" id="{52B84DB3-22D5-5F8B-CC7F-F69FF7C67A0F}"/>
              </a:ext>
            </a:extLst>
          </p:cNvPr>
          <p:cNvSpPr txBox="1"/>
          <p:nvPr/>
        </p:nvSpPr>
        <p:spPr>
          <a:xfrm>
            <a:off x="5081340" y="731427"/>
            <a:ext cx="7182852" cy="369332"/>
          </a:xfrm>
          <a:prstGeom prst="rect">
            <a:avLst/>
          </a:prstGeom>
          <a:noFill/>
        </p:spPr>
        <p:txBody>
          <a:bodyPr wrap="square">
            <a:spAutoFit/>
          </a:bodyPr>
          <a:lstStyle/>
          <a:p>
            <a:pPr algn="ctr"/>
            <a:r>
              <a:rPr lang="en-US" dirty="0">
                <a:latin typeface="Lucida Console" panose="020B0609040504020204" pitchFamily="49" charset="0"/>
              </a:rPr>
              <a:t>/bin/echo handoff &gt; handoff.txt &amp; cat handoff.txt</a:t>
            </a:r>
          </a:p>
        </p:txBody>
      </p:sp>
      <p:pic>
        <p:nvPicPr>
          <p:cNvPr id="12" name="Picture 11">
            <a:extLst>
              <a:ext uri="{FF2B5EF4-FFF2-40B4-BE49-F238E27FC236}">
                <a16:creationId xmlns:a16="http://schemas.microsoft.com/office/drawing/2014/main" id="{5B4DDE11-A03E-127D-5E00-4A303DAF134B}"/>
              </a:ext>
            </a:extLst>
          </p:cNvPr>
          <p:cNvPicPr>
            <a:picLocks noChangeAspect="1"/>
          </p:cNvPicPr>
          <p:nvPr/>
        </p:nvPicPr>
        <p:blipFill rotWithShape="1">
          <a:blip r:embed="rId4">
            <a:extLst>
              <a:ext uri="{28A0092B-C50C-407E-A947-70E740481C1C}">
                <a14:useLocalDpi xmlns:a14="http://schemas.microsoft.com/office/drawing/2010/main" val="0"/>
              </a:ext>
            </a:extLst>
          </a:blip>
          <a:srcRect t="2423" b="5838"/>
          <a:stretch/>
        </p:blipFill>
        <p:spPr>
          <a:xfrm>
            <a:off x="5686928" y="1100759"/>
            <a:ext cx="5983706" cy="4580243"/>
          </a:xfrm>
          <a:prstGeom prst="rect">
            <a:avLst/>
          </a:prstGeom>
        </p:spPr>
      </p:pic>
      <p:sp>
        <p:nvSpPr>
          <p:cNvPr id="14" name="Content Placeholder 2">
            <a:extLst>
              <a:ext uri="{FF2B5EF4-FFF2-40B4-BE49-F238E27FC236}">
                <a16:creationId xmlns:a16="http://schemas.microsoft.com/office/drawing/2014/main" id="{01212D37-4202-6742-34B1-68E8669D947D}"/>
              </a:ext>
            </a:extLst>
          </p:cNvPr>
          <p:cNvSpPr>
            <a:spLocks noGrp="1"/>
          </p:cNvSpPr>
          <p:nvPr>
            <p:ph idx="1"/>
          </p:nvPr>
        </p:nvSpPr>
        <p:spPr>
          <a:xfrm>
            <a:off x="378995" y="5727293"/>
            <a:ext cx="11434009" cy="1100759"/>
          </a:xfrm>
        </p:spPr>
        <p:txBody>
          <a:bodyPr>
            <a:normAutofit fontScale="92500"/>
          </a:bodyPr>
          <a:lstStyle/>
          <a:p>
            <a:pPr marL="0" indent="0">
              <a:buNone/>
            </a:pPr>
            <a:r>
              <a:rPr lang="en-US" sz="2400" dirty="0"/>
              <a:t>In the first example, the two processes run in parallel </a:t>
            </a:r>
            <a:r>
              <a:rPr lang="en-US" sz="2400" b="1" i="1" dirty="0"/>
              <a:t>but synchronize through the pipe</a:t>
            </a:r>
            <a:r>
              <a:rPr lang="en-US" sz="2400" dirty="0"/>
              <a:t>!</a:t>
            </a:r>
          </a:p>
          <a:p>
            <a:pPr lvl="1"/>
            <a:r>
              <a:rPr lang="en-US" sz="2000" dirty="0">
                <a:latin typeface="Lucida Console" panose="020B0609040504020204" pitchFamily="49" charset="0"/>
              </a:rPr>
              <a:t>cat</a:t>
            </a:r>
            <a:r>
              <a:rPr lang="en-US" sz="2000" dirty="0"/>
              <a:t> will process the output of </a:t>
            </a:r>
            <a:r>
              <a:rPr lang="en-US" sz="2000" dirty="0">
                <a:latin typeface="Lucida Console" panose="020B0609040504020204" pitchFamily="49" charset="0"/>
              </a:rPr>
              <a:t>echo</a:t>
            </a:r>
            <a:r>
              <a:rPr lang="en-US" sz="2000" dirty="0"/>
              <a:t> as that output is generated, blocking whenever no data is ready</a:t>
            </a:r>
          </a:p>
          <a:p>
            <a:pPr lvl="1"/>
            <a:r>
              <a:rPr lang="en-US" sz="2000" dirty="0"/>
              <a:t>Similarly, </a:t>
            </a:r>
            <a:r>
              <a:rPr lang="en-US" sz="2000" dirty="0">
                <a:latin typeface="Lucida Console" panose="020B0609040504020204" pitchFamily="49" charset="0"/>
              </a:rPr>
              <a:t>echo</a:t>
            </a:r>
            <a:r>
              <a:rPr lang="en-US" sz="2000" dirty="0"/>
              <a:t> will eventually block if </a:t>
            </a:r>
            <a:r>
              <a:rPr lang="en-US" sz="2000" dirty="0">
                <a:latin typeface="Lucida Console" panose="020B0609040504020204" pitchFamily="49" charset="0"/>
              </a:rPr>
              <a:t>cat</a:t>
            </a:r>
            <a:r>
              <a:rPr lang="en-US" sz="2000" dirty="0"/>
              <a:t> is not ready to receive new data</a:t>
            </a:r>
          </a:p>
        </p:txBody>
      </p:sp>
      <p:sp>
        <p:nvSpPr>
          <p:cNvPr id="15" name="Content Placeholder 2">
            <a:extLst>
              <a:ext uri="{FF2B5EF4-FFF2-40B4-BE49-F238E27FC236}">
                <a16:creationId xmlns:a16="http://schemas.microsoft.com/office/drawing/2014/main" id="{3EB7E8DB-6C5F-2A78-8901-C7CA0986492E}"/>
              </a:ext>
            </a:extLst>
          </p:cNvPr>
          <p:cNvSpPr txBox="1">
            <a:spLocks/>
          </p:cNvSpPr>
          <p:nvPr/>
        </p:nvSpPr>
        <p:spPr>
          <a:xfrm>
            <a:off x="65314" y="5652976"/>
            <a:ext cx="12192000" cy="12991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In the second example, the two processes run in parallel and try to synchronize via </a:t>
            </a:r>
            <a:r>
              <a:rPr lang="en-US" sz="2400" dirty="0">
                <a:latin typeface="Lucida Console" panose="020B0609040504020204" pitchFamily="49" charset="0"/>
              </a:rPr>
              <a:t>handoff.txt</a:t>
            </a:r>
            <a:r>
              <a:rPr lang="en-US" sz="2400" dirty="0"/>
              <a:t> </a:t>
            </a:r>
          </a:p>
          <a:p>
            <a:pPr lvl="1"/>
            <a:r>
              <a:rPr lang="en-US" sz="2000" dirty="0"/>
              <a:t>However, </a:t>
            </a:r>
            <a:r>
              <a:rPr lang="en-US" sz="2000" dirty="0">
                <a:latin typeface="Lucida Console" panose="020B0609040504020204" pitchFamily="49" charset="0"/>
              </a:rPr>
              <a:t>echo</a:t>
            </a:r>
            <a:r>
              <a:rPr lang="en-US" sz="2000" dirty="0"/>
              <a:t> can write the file at its own pace (subject to when the kernel schedules </a:t>
            </a:r>
            <a:r>
              <a:rPr lang="en-US" sz="2000" dirty="0">
                <a:latin typeface="Lucida Console" panose="020B0609040504020204" pitchFamily="49" charset="0"/>
              </a:rPr>
              <a:t>echo</a:t>
            </a:r>
            <a:r>
              <a:rPr lang="en-US" sz="2000" dirty="0"/>
              <a:t>)</a:t>
            </a:r>
          </a:p>
          <a:p>
            <a:pPr lvl="1"/>
            <a:r>
              <a:rPr lang="en-US" sz="2000" dirty="0"/>
              <a:t>Similarly, </a:t>
            </a:r>
            <a:r>
              <a:rPr lang="en-US" sz="2000" dirty="0">
                <a:latin typeface="Lucida Console" panose="020B0609040504020204" pitchFamily="49" charset="0"/>
              </a:rPr>
              <a:t>cat</a:t>
            </a:r>
            <a:r>
              <a:rPr lang="en-US" sz="2000" dirty="0"/>
              <a:t> can read the file at its own pace (subject to when the kernel schedules </a:t>
            </a:r>
            <a:r>
              <a:rPr lang="en-US" sz="2000" dirty="0">
                <a:latin typeface="Lucida Console" panose="020B0609040504020204" pitchFamily="49" charset="0"/>
              </a:rPr>
              <a:t>cat</a:t>
            </a:r>
            <a:r>
              <a:rPr lang="en-US" sz="2000" dirty="0"/>
              <a:t>)</a:t>
            </a:r>
          </a:p>
          <a:p>
            <a:pPr lvl="1"/>
            <a:r>
              <a:rPr lang="en-US" sz="2000" dirty="0"/>
              <a:t>So, there’s no real coordination here!</a:t>
            </a:r>
          </a:p>
        </p:txBody>
      </p:sp>
    </p:spTree>
    <p:extLst>
      <p:ext uri="{BB962C8B-B14F-4D97-AF65-F5344CB8AC3E}">
        <p14:creationId xmlns:p14="http://schemas.microsoft.com/office/powerpoint/2010/main" val="336543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4">
                                            <p:txEl>
                                              <p:pRg st="0" end="0"/>
                                            </p:txEl>
                                          </p:spTgt>
                                        </p:tgtEl>
                                      </p:cBhvr>
                                    </p:animEffect>
                                    <p:set>
                                      <p:cBhvr>
                                        <p:cTn id="18" dur="1" fill="hold">
                                          <p:stCondLst>
                                            <p:cond delay="499"/>
                                          </p:stCondLst>
                                        </p:cTn>
                                        <p:tgtEl>
                                          <p:spTgt spid="14">
                                            <p:txEl>
                                              <p:pRg st="0" end="0"/>
                                            </p:txEl>
                                          </p:spTgt>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4">
                                            <p:txEl>
                                              <p:pRg st="1" end="1"/>
                                            </p:txEl>
                                          </p:spTgt>
                                        </p:tgtEl>
                                      </p:cBhvr>
                                    </p:animEffect>
                                    <p:set>
                                      <p:cBhvr>
                                        <p:cTn id="21" dur="1" fill="hold">
                                          <p:stCondLst>
                                            <p:cond delay="499"/>
                                          </p:stCondLst>
                                        </p:cTn>
                                        <p:tgtEl>
                                          <p:spTgt spid="14">
                                            <p:txEl>
                                              <p:pRg st="1" end="1"/>
                                            </p:txEl>
                                          </p:spTgt>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xEl>
                                              <p:pRg st="2" end="2"/>
                                            </p:txEl>
                                          </p:spTgt>
                                        </p:tgtEl>
                                      </p:cBhvr>
                                    </p:animEffect>
                                    <p:set>
                                      <p:cBhvr>
                                        <p:cTn id="24" dur="1" fill="hold">
                                          <p:stCondLst>
                                            <p:cond delay="499"/>
                                          </p:stCondLst>
                                        </p:cTn>
                                        <p:tgtEl>
                                          <p:spTgt spid="14">
                                            <p:txEl>
                                              <p:pRg st="2" end="2"/>
                                            </p:txEl>
                                          </p:spTgt>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fade">
                                      <p:cBhvr>
                                        <p:cTn id="31" dur="500"/>
                                        <p:tgtEl>
                                          <p:spTgt spid="15">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fade">
                                      <p:cBhvr>
                                        <p:cTn id="34" dur="500"/>
                                        <p:tgtEl>
                                          <p:spTgt spid="15">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fade">
                                      <p:cBhvr>
                                        <p:cTn id="3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uiExpand="1" build="p"/>
      <p:bldP spid="1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045F-578D-C8BA-5A18-98B798DE52A5}"/>
              </a:ext>
            </a:extLst>
          </p:cNvPr>
          <p:cNvSpPr>
            <a:spLocks noGrp="1"/>
          </p:cNvSpPr>
          <p:nvPr>
            <p:ph type="title"/>
          </p:nvPr>
        </p:nvSpPr>
        <p:spPr>
          <a:xfrm>
            <a:off x="838200" y="-5183"/>
            <a:ext cx="10515600" cy="881483"/>
          </a:xfrm>
        </p:spPr>
        <p:txBody>
          <a:bodyPr/>
          <a:lstStyle/>
          <a:p>
            <a:r>
              <a:rPr lang="en-US" dirty="0"/>
              <a:t>What Can A Signal Interrupt?</a:t>
            </a:r>
          </a:p>
        </p:txBody>
      </p:sp>
      <p:sp>
        <p:nvSpPr>
          <p:cNvPr id="3" name="Content Placeholder 2">
            <a:extLst>
              <a:ext uri="{FF2B5EF4-FFF2-40B4-BE49-F238E27FC236}">
                <a16:creationId xmlns:a16="http://schemas.microsoft.com/office/drawing/2014/main" id="{C3EB069A-6314-7A67-7D32-AC6B1B495005}"/>
              </a:ext>
            </a:extLst>
          </p:cNvPr>
          <p:cNvSpPr>
            <a:spLocks noGrp="1"/>
          </p:cNvSpPr>
          <p:nvPr>
            <p:ph idx="1"/>
          </p:nvPr>
        </p:nvSpPr>
        <p:spPr>
          <a:xfrm>
            <a:off x="519248" y="795383"/>
            <a:ext cx="11153503" cy="6121400"/>
          </a:xfrm>
        </p:spPr>
        <p:txBody>
          <a:bodyPr>
            <a:normAutofit lnSpcReduction="10000"/>
          </a:bodyPr>
          <a:lstStyle/>
          <a:p>
            <a:r>
              <a:rPr lang="en-US" dirty="0"/>
              <a:t>As we discussed in the last two lectures, a process might execute a signal handler between the execution of any two instructions in the process</a:t>
            </a:r>
          </a:p>
          <a:p>
            <a:r>
              <a:rPr lang="en-US" dirty="0"/>
              <a:t>If a process is blocked in certain system calls, the execution of a signal handler will “interrupt” the system call, forcing the system call to return early!</a:t>
            </a:r>
          </a:p>
          <a:p>
            <a:pPr lvl="1"/>
            <a:r>
              <a:rPr lang="en-US" dirty="0"/>
              <a:t>Consider a file descriptor </a:t>
            </a:r>
            <a:r>
              <a:rPr lang="en-US" dirty="0" err="1">
                <a:latin typeface="Lucida Console" panose="020B0609040504020204" pitchFamily="49" charset="0"/>
              </a:rPr>
              <a:t>fd</a:t>
            </a:r>
            <a:r>
              <a:rPr lang="en-US" dirty="0"/>
              <a:t> that has at least 32 bytes ready for reading</a:t>
            </a:r>
          </a:p>
          <a:p>
            <a:pPr lvl="1"/>
            <a:r>
              <a:rPr lang="en-US" dirty="0">
                <a:latin typeface="Lucida Console" panose="020B0609040504020204" pitchFamily="49" charset="0"/>
              </a:rPr>
              <a:t>read(</a:t>
            </a:r>
            <a:r>
              <a:rPr lang="en-US" dirty="0" err="1">
                <a:latin typeface="Lucida Console" panose="020B0609040504020204" pitchFamily="49" charset="0"/>
              </a:rPr>
              <a:t>fd</a:t>
            </a:r>
            <a:r>
              <a:rPr lang="en-US" dirty="0">
                <a:latin typeface="Lucida Console" panose="020B0609040504020204" pitchFamily="49" charset="0"/>
              </a:rPr>
              <a:t>, </a:t>
            </a:r>
            <a:r>
              <a:rPr lang="en-US" dirty="0" err="1">
                <a:latin typeface="Lucida Console" panose="020B0609040504020204" pitchFamily="49" charset="0"/>
              </a:rPr>
              <a:t>buf</a:t>
            </a:r>
            <a:r>
              <a:rPr lang="en-US" dirty="0">
                <a:latin typeface="Lucida Console" panose="020B0609040504020204" pitchFamily="49" charset="0"/>
              </a:rPr>
              <a:t>, 32)</a:t>
            </a:r>
            <a:r>
              <a:rPr lang="en-US" dirty="0"/>
              <a:t> might be interrupted by a signal handler, returning a </a:t>
            </a:r>
            <a:r>
              <a:rPr lang="en-US" dirty="0" err="1">
                <a:latin typeface="Lucida Console" panose="020B0609040504020204" pitchFamily="49" charset="0"/>
              </a:rPr>
              <a:t>retval</a:t>
            </a:r>
            <a:r>
              <a:rPr lang="en-US" dirty="0"/>
              <a:t> of:</a:t>
            </a:r>
          </a:p>
          <a:p>
            <a:pPr lvl="2"/>
            <a:r>
              <a:rPr lang="en-US" dirty="0"/>
              <a:t>Between 1 and 31 (indicating a “short count” read), or</a:t>
            </a:r>
          </a:p>
          <a:p>
            <a:pPr lvl="2"/>
            <a:r>
              <a:rPr lang="en-US" dirty="0"/>
              <a:t>-1: Indicating that no data has been read, with </a:t>
            </a:r>
            <a:r>
              <a:rPr lang="en-US" dirty="0" err="1">
                <a:latin typeface="Lucida Console" panose="020B0609040504020204" pitchFamily="49" charset="0"/>
              </a:rPr>
              <a:t>errno</a:t>
            </a:r>
            <a:r>
              <a:rPr lang="en-US" dirty="0">
                <a:latin typeface="Lucida Console" panose="020B0609040504020204" pitchFamily="49" charset="0"/>
              </a:rPr>
              <a:t> == EINTR</a:t>
            </a:r>
          </a:p>
          <a:p>
            <a:pPr lvl="1"/>
            <a:r>
              <a:rPr lang="en-US" dirty="0"/>
              <a:t>To prevent the execution of a signal handler from interrupting a system call, set </a:t>
            </a:r>
            <a:r>
              <a:rPr lang="en-US" dirty="0">
                <a:latin typeface="Lucida Console" panose="020B0609040504020204" pitchFamily="49" charset="0"/>
              </a:rPr>
              <a:t>struct </a:t>
            </a:r>
            <a:r>
              <a:rPr lang="en-US" dirty="0" err="1">
                <a:latin typeface="Lucida Console" panose="020B0609040504020204" pitchFamily="49" charset="0"/>
              </a:rPr>
              <a:t>sigaction</a:t>
            </a:r>
            <a:r>
              <a:rPr lang="en-US" dirty="0">
                <a:latin typeface="Lucida Console" panose="020B0609040504020204" pitchFamily="49" charset="0"/>
              </a:rPr>
              <a:t>::</a:t>
            </a:r>
            <a:r>
              <a:rPr lang="en-US" dirty="0" err="1">
                <a:latin typeface="Lucida Console" panose="020B0609040504020204" pitchFamily="49" charset="0"/>
              </a:rPr>
              <a:t>sa_flags</a:t>
            </a:r>
            <a:r>
              <a:rPr lang="en-US" dirty="0"/>
              <a:t> to </a:t>
            </a:r>
            <a:r>
              <a:rPr lang="en-US" dirty="0">
                <a:latin typeface="Lucida Console" panose="020B0609040504020204" pitchFamily="49" charset="0"/>
              </a:rPr>
              <a:t>SA_RESTART</a:t>
            </a:r>
            <a:endParaRPr lang="en-US" dirty="0"/>
          </a:p>
          <a:p>
            <a:pPr lvl="1"/>
            <a:r>
              <a:rPr lang="en-US" dirty="0"/>
              <a:t>Also note that if a signal arrives that doesn’t kill the process and doesn’t trigger the execution of a signal handler, a system call will not be interrupted</a:t>
            </a:r>
          </a:p>
          <a:p>
            <a:r>
              <a:rPr lang="en-US" dirty="0"/>
              <a:t>Read </a:t>
            </a:r>
            <a:r>
              <a:rPr lang="en-US" dirty="0">
                <a:latin typeface="Lucida Console" panose="020B0609040504020204" pitchFamily="49" charset="0"/>
              </a:rPr>
              <a:t>man 7 signal</a:t>
            </a:r>
            <a:r>
              <a:rPr lang="en-US" dirty="0"/>
              <a:t> (and the </a:t>
            </a:r>
            <a:r>
              <a:rPr lang="en-US" dirty="0">
                <a:latin typeface="Lucida Console" panose="020B0609040504020204" pitchFamily="49" charset="0"/>
              </a:rPr>
              <a:t>man</a:t>
            </a:r>
            <a:r>
              <a:rPr lang="en-US" dirty="0"/>
              <a:t> pages of individual system calls) to understand the interruption semantics for system calls of interest!</a:t>
            </a:r>
          </a:p>
        </p:txBody>
      </p:sp>
    </p:spTree>
    <p:extLst>
      <p:ext uri="{BB962C8B-B14F-4D97-AF65-F5344CB8AC3E}">
        <p14:creationId xmlns:p14="http://schemas.microsoft.com/office/powerpoint/2010/main" val="96576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D35493-B9F6-4058-D9B2-B8A700BA24CA}"/>
              </a:ext>
            </a:extLst>
          </p:cNvPr>
          <p:cNvSpPr/>
          <p:nvPr/>
        </p:nvSpPr>
        <p:spPr>
          <a:xfrm>
            <a:off x="4137860" y="886159"/>
            <a:ext cx="8054140" cy="59093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5A045F-578D-C8BA-5A18-98B798DE52A5}"/>
              </a:ext>
            </a:extLst>
          </p:cNvPr>
          <p:cNvSpPr>
            <a:spLocks noGrp="1"/>
          </p:cNvSpPr>
          <p:nvPr>
            <p:ph type="title"/>
          </p:nvPr>
        </p:nvSpPr>
        <p:spPr>
          <a:xfrm>
            <a:off x="838200" y="0"/>
            <a:ext cx="10515600" cy="886159"/>
          </a:xfrm>
        </p:spPr>
        <p:txBody>
          <a:bodyPr>
            <a:normAutofit fontScale="90000"/>
          </a:bodyPr>
          <a:lstStyle/>
          <a:p>
            <a:r>
              <a:rPr lang="en-US" dirty="0"/>
              <a:t>Signal-based Race Conditions: Timed Wait</a:t>
            </a:r>
          </a:p>
        </p:txBody>
      </p:sp>
      <p:sp>
        <p:nvSpPr>
          <p:cNvPr id="3" name="Content Placeholder 2">
            <a:extLst>
              <a:ext uri="{FF2B5EF4-FFF2-40B4-BE49-F238E27FC236}">
                <a16:creationId xmlns:a16="http://schemas.microsoft.com/office/drawing/2014/main" id="{C3EB069A-6314-7A67-7D32-AC6B1B495005}"/>
              </a:ext>
            </a:extLst>
          </p:cNvPr>
          <p:cNvSpPr>
            <a:spLocks noGrp="1"/>
          </p:cNvSpPr>
          <p:nvPr>
            <p:ph idx="1"/>
          </p:nvPr>
        </p:nvSpPr>
        <p:spPr>
          <a:xfrm>
            <a:off x="0" y="886159"/>
            <a:ext cx="4013200" cy="5971841"/>
          </a:xfrm>
        </p:spPr>
        <p:txBody>
          <a:bodyPr>
            <a:normAutofit/>
          </a:bodyPr>
          <a:lstStyle/>
          <a:p>
            <a:r>
              <a:rPr lang="en-US" sz="3200" dirty="0"/>
              <a:t>Suppose that a parent process creates a child and then wants to wait for the child to exit or 0.75 seconds to pass, </a:t>
            </a:r>
            <a:r>
              <a:rPr lang="en-US" sz="3200" b="1" i="1" dirty="0"/>
              <a:t>whichever comes first</a:t>
            </a:r>
          </a:p>
          <a:p>
            <a:r>
              <a:rPr lang="en-US" sz="3200" dirty="0"/>
              <a:t>Can the parent do this in a way that is both </a:t>
            </a:r>
            <a:r>
              <a:rPr lang="en-US" sz="3200" b="1" i="1" dirty="0"/>
              <a:t>efficient</a:t>
            </a:r>
            <a:r>
              <a:rPr lang="en-US" sz="3200" dirty="0"/>
              <a:t> and </a:t>
            </a:r>
            <a:r>
              <a:rPr lang="en-US" sz="3200" b="1" i="1" dirty="0"/>
              <a:t>free of race conditions</a:t>
            </a:r>
            <a:r>
              <a:rPr lang="en-US" sz="3200" dirty="0"/>
              <a:t>?</a:t>
            </a:r>
          </a:p>
          <a:p>
            <a:pPr lvl="1"/>
            <a:endParaRPr lang="en-US" sz="2800" dirty="0"/>
          </a:p>
        </p:txBody>
      </p:sp>
      <p:sp>
        <p:nvSpPr>
          <p:cNvPr id="4" name="TextBox 3">
            <a:extLst>
              <a:ext uri="{FF2B5EF4-FFF2-40B4-BE49-F238E27FC236}">
                <a16:creationId xmlns:a16="http://schemas.microsoft.com/office/drawing/2014/main" id="{43B2A951-E674-9746-C231-236B7BD92BBF}"/>
              </a:ext>
            </a:extLst>
          </p:cNvPr>
          <p:cNvSpPr txBox="1"/>
          <p:nvPr/>
        </p:nvSpPr>
        <p:spPr>
          <a:xfrm>
            <a:off x="4151732" y="919747"/>
            <a:ext cx="8054140" cy="5909310"/>
          </a:xfrm>
          <a:prstGeom prst="rect">
            <a:avLst/>
          </a:prstGeom>
          <a:noFill/>
        </p:spPr>
        <p:txBody>
          <a:bodyPr wrap="square">
            <a:spAutoFit/>
          </a:bodyPr>
          <a:lstStyle/>
          <a:p>
            <a:r>
              <a:rPr lang="en-US" dirty="0">
                <a:solidFill>
                  <a:srgbClr val="00B050"/>
                </a:solidFill>
                <a:latin typeface="Lucida Console" panose="020B0609040504020204" pitchFamily="49" charset="0"/>
              </a:rPr>
              <a:t>//Attempt 1: Parent polls for the exit</a:t>
            </a:r>
          </a:p>
          <a:p>
            <a:r>
              <a:rPr lang="en-US" dirty="0">
                <a:solidFill>
                  <a:srgbClr val="00B050"/>
                </a:solidFill>
                <a:latin typeface="Lucida Console" panose="020B0609040504020204" pitchFamily="49" charset="0"/>
              </a:rPr>
              <a:t>//status of the child.</a:t>
            </a:r>
          </a:p>
          <a:p>
            <a:endParaRPr lang="en-US" dirty="0">
              <a:solidFill>
                <a:srgbClr val="00B050"/>
              </a:solidFill>
              <a:latin typeface="Lucida Console" panose="020B0609040504020204" pitchFamily="49" charset="0"/>
            </a:endParaRPr>
          </a:p>
          <a:p>
            <a:r>
              <a:rPr lang="en-US" dirty="0">
                <a:solidFill>
                  <a:srgbClr val="00B050"/>
                </a:solidFill>
                <a:latin typeface="Lucida Console" panose="020B0609040504020204" pitchFamily="49" charset="0"/>
              </a:rPr>
              <a:t>//Get the current time (internally calling</a:t>
            </a:r>
          </a:p>
          <a:p>
            <a:r>
              <a:rPr lang="en-US" dirty="0">
                <a:solidFill>
                  <a:srgbClr val="00B050"/>
                </a:solidFill>
                <a:latin typeface="Lucida Console" panose="020B0609040504020204" pitchFamily="49" charset="0"/>
              </a:rPr>
              <a:t>//the </a:t>
            </a:r>
            <a:r>
              <a:rPr lang="en-US" dirty="0" err="1">
                <a:solidFill>
                  <a:srgbClr val="00B050"/>
                </a:solidFill>
                <a:latin typeface="Lucida Console" panose="020B0609040504020204" pitchFamily="49" charset="0"/>
              </a:rPr>
              <a:t>clock_gettime</a:t>
            </a:r>
            <a:r>
              <a:rPr lang="en-US" dirty="0">
                <a:solidFill>
                  <a:srgbClr val="00B050"/>
                </a:solidFill>
                <a:latin typeface="Lucida Console" panose="020B0609040504020204" pitchFamily="49" charset="0"/>
              </a:rPr>
              <a:t>() </a:t>
            </a:r>
            <a:r>
              <a:rPr lang="en-US" dirty="0" err="1">
                <a:solidFill>
                  <a:srgbClr val="00B050"/>
                </a:solidFill>
                <a:latin typeface="Lucida Console" panose="020B0609040504020204" pitchFamily="49" charset="0"/>
              </a:rPr>
              <a:t>libc</a:t>
            </a:r>
            <a:r>
              <a:rPr lang="en-US" dirty="0">
                <a:solidFill>
                  <a:srgbClr val="00B050"/>
                </a:solidFill>
                <a:latin typeface="Lucida Console" panose="020B0609040504020204" pitchFamily="49" charset="0"/>
              </a:rPr>
              <a:t> call).</a:t>
            </a:r>
          </a:p>
          <a:p>
            <a:r>
              <a:rPr lang="en-US" dirty="0">
                <a:solidFill>
                  <a:schemeClr val="accent1"/>
                </a:solidFill>
                <a:latin typeface="Lucida Console" panose="020B0609040504020204" pitchFamily="49" charset="0"/>
              </a:rPr>
              <a:t>double</a:t>
            </a:r>
            <a:r>
              <a:rPr lang="en-US" dirty="0">
                <a:latin typeface="Lucida Console" panose="020B0609040504020204" pitchFamily="49" charset="0"/>
              </a:rPr>
              <a:t> </a:t>
            </a:r>
            <a:r>
              <a:rPr lang="en-US" dirty="0" err="1">
                <a:latin typeface="Lucida Console" panose="020B0609040504020204" pitchFamily="49" charset="0"/>
              </a:rPr>
              <a:t>start_time</a:t>
            </a:r>
            <a:r>
              <a:rPr lang="en-US" dirty="0">
                <a:latin typeface="Lucida Console" panose="020B0609040504020204" pitchFamily="49" charset="0"/>
              </a:rPr>
              <a:t> = timestamp();</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//Create child via fork(), with the</a:t>
            </a:r>
          </a:p>
          <a:p>
            <a:r>
              <a:rPr lang="en-US" dirty="0">
                <a:solidFill>
                  <a:srgbClr val="00B050"/>
                </a:solidFill>
                <a:latin typeface="Lucida Console" panose="020B0609040504020204" pitchFamily="49" charset="0"/>
              </a:rPr>
              <a:t>//details hidden inside </a:t>
            </a:r>
            <a:r>
              <a:rPr lang="en-US" dirty="0" err="1">
                <a:solidFill>
                  <a:srgbClr val="00B050"/>
                </a:solidFill>
                <a:latin typeface="Lucida Console" panose="020B0609040504020204" pitchFamily="49" charset="0"/>
              </a:rPr>
              <a:t>make_child</a:t>
            </a:r>
            <a:r>
              <a:rPr lang="en-US" dirty="0">
                <a:solidFill>
                  <a:srgbClr val="00B050"/>
                </a:solidFill>
                <a:latin typeface="Lucida Console" panose="020B0609040504020204" pitchFamily="49" charset="0"/>
              </a:rPr>
              <a:t>()</a:t>
            </a:r>
          </a:p>
          <a:p>
            <a:r>
              <a:rPr lang="en-US" dirty="0">
                <a:solidFill>
                  <a:srgbClr val="00B050"/>
                </a:solidFill>
                <a:latin typeface="Lucida Console" panose="020B0609040504020204" pitchFamily="49" charset="0"/>
              </a:rPr>
              <a:t>//(whose code is elided).</a:t>
            </a:r>
          </a:p>
          <a:p>
            <a:r>
              <a:rPr lang="en-US" dirty="0" err="1">
                <a:latin typeface="Lucida Console" panose="020B0609040504020204" pitchFamily="49" charset="0"/>
              </a:rPr>
              <a:t>pid_t</a:t>
            </a:r>
            <a:r>
              <a:rPr lang="en-US" dirty="0">
                <a:latin typeface="Lucida Console" panose="020B0609040504020204" pitchFamily="49" charset="0"/>
              </a:rPr>
              <a:t> </a:t>
            </a:r>
            <a:r>
              <a:rPr lang="en-US" dirty="0" err="1">
                <a:latin typeface="Lucida Console" panose="020B0609040504020204" pitchFamily="49" charset="0"/>
              </a:rPr>
              <a:t>child_pid</a:t>
            </a:r>
            <a:r>
              <a:rPr lang="en-US" dirty="0">
                <a:latin typeface="Lucida Console" panose="020B0609040504020204" pitchFamily="49" charset="0"/>
              </a:rPr>
              <a:t> = </a:t>
            </a:r>
            <a:r>
              <a:rPr lang="en-US" dirty="0" err="1">
                <a:latin typeface="Lucida Console" panose="020B0609040504020204" pitchFamily="49" charset="0"/>
              </a:rPr>
              <a:t>make_child</a:t>
            </a:r>
            <a:r>
              <a:rPr lang="en-US" dirty="0">
                <a:latin typeface="Lucida Console" panose="020B0609040504020204" pitchFamily="49" charset="0"/>
              </a:rPr>
              <a:t>();</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//Wait for a timeout or child exit,</a:t>
            </a:r>
          </a:p>
          <a:p>
            <a:r>
              <a:rPr lang="en-US" dirty="0">
                <a:solidFill>
                  <a:srgbClr val="00B050"/>
                </a:solidFill>
                <a:latin typeface="Lucida Console" panose="020B0609040504020204" pitchFamily="49" charset="0"/>
              </a:rPr>
              <a:t>//whichever happens first!</a:t>
            </a:r>
          </a:p>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status;</a:t>
            </a:r>
          </a:p>
          <a:p>
            <a:r>
              <a:rPr lang="en-US" dirty="0" err="1">
                <a:latin typeface="Lucida Console" panose="020B0609040504020204" pitchFamily="49" charset="0"/>
              </a:rPr>
              <a:t>pid_t</a:t>
            </a:r>
            <a:r>
              <a:rPr lang="en-US" dirty="0">
                <a:latin typeface="Lucida Console" panose="020B0609040504020204" pitchFamily="49" charset="0"/>
              </a:rPr>
              <a:t> </a:t>
            </a:r>
            <a:r>
              <a:rPr lang="en-US" dirty="0" err="1">
                <a:latin typeface="Lucida Console" panose="020B0609040504020204" pitchFamily="49" charset="0"/>
              </a:rPr>
              <a:t>exited_pid</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a:p>
            <a:r>
              <a:rPr lang="en-US" dirty="0">
                <a:solidFill>
                  <a:schemeClr val="accent1"/>
                </a:solidFill>
                <a:latin typeface="Lucida Console" panose="020B0609040504020204" pitchFamily="49" charset="0"/>
              </a:rPr>
              <a:t>while</a:t>
            </a:r>
            <a:r>
              <a:rPr lang="en-US" dirty="0">
                <a:latin typeface="Lucida Console" panose="020B0609040504020204" pitchFamily="49" charset="0"/>
              </a:rPr>
              <a:t> ((timestamp() - </a:t>
            </a:r>
            <a:r>
              <a:rPr lang="en-US" dirty="0" err="1">
                <a:latin typeface="Lucida Console" panose="020B0609040504020204" pitchFamily="49" charset="0"/>
              </a:rPr>
              <a:t>start_time</a:t>
            </a:r>
            <a:r>
              <a:rPr lang="en-US" dirty="0">
                <a:latin typeface="Lucida Console" panose="020B0609040504020204" pitchFamily="49" charset="0"/>
              </a:rPr>
              <a:t> &lt; timeout) &amp;&amp;</a:t>
            </a:r>
          </a:p>
          <a:p>
            <a:r>
              <a:rPr lang="en-US" dirty="0">
                <a:latin typeface="Lucida Console" panose="020B0609040504020204" pitchFamily="49" charset="0"/>
              </a:rPr>
              <a:t>       (</a:t>
            </a:r>
            <a:r>
              <a:rPr lang="en-US" dirty="0" err="1">
                <a:latin typeface="Lucida Console" panose="020B0609040504020204" pitchFamily="49" charset="0"/>
              </a:rPr>
              <a:t>exited_pid</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a:t>
            </a:r>
          </a:p>
          <a:p>
            <a:r>
              <a:rPr lang="en-US" dirty="0">
                <a:latin typeface="Lucida Console" panose="020B0609040504020204" pitchFamily="49" charset="0"/>
              </a:rPr>
              <a:t>    </a:t>
            </a:r>
            <a:r>
              <a:rPr lang="en-US" dirty="0" err="1">
                <a:latin typeface="Lucida Console" panose="020B0609040504020204" pitchFamily="49" charset="0"/>
              </a:rPr>
              <a:t>exited_pid</a:t>
            </a:r>
            <a:r>
              <a:rPr lang="en-US" dirty="0">
                <a:latin typeface="Lucida Console" panose="020B0609040504020204" pitchFamily="49" charset="0"/>
              </a:rPr>
              <a:t> = </a:t>
            </a:r>
            <a:r>
              <a:rPr lang="en-US" dirty="0" err="1">
                <a:latin typeface="Lucida Console" panose="020B0609040504020204" pitchFamily="49" charset="0"/>
              </a:rPr>
              <a:t>waitpid</a:t>
            </a:r>
            <a:r>
              <a:rPr lang="en-US" dirty="0">
                <a:latin typeface="Lucida Console" panose="020B0609040504020204" pitchFamily="49" charset="0"/>
              </a:rPr>
              <a:t>(</a:t>
            </a:r>
            <a:r>
              <a:rPr lang="en-US" dirty="0" err="1">
                <a:latin typeface="Lucida Console" panose="020B0609040504020204" pitchFamily="49" charset="0"/>
              </a:rPr>
              <a:t>child_pid</a:t>
            </a:r>
            <a:r>
              <a:rPr lang="en-US" dirty="0">
                <a:latin typeface="Lucida Console" panose="020B0609040504020204" pitchFamily="49" charset="0"/>
              </a:rPr>
              <a:t>, &amp;status, WNOHANG);</a:t>
            </a:r>
          </a:p>
          <a:p>
            <a:r>
              <a:rPr lang="en-US" dirty="0">
                <a:latin typeface="Lucida Console" panose="020B0609040504020204" pitchFamily="49" charset="0"/>
              </a:rPr>
              <a:t>    assert(</a:t>
            </a:r>
            <a:r>
              <a:rPr lang="en-US" dirty="0" err="1">
                <a:latin typeface="Lucida Console" panose="020B0609040504020204" pitchFamily="49" charset="0"/>
              </a:rPr>
              <a:t>exited_pid</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 || </a:t>
            </a:r>
            <a:r>
              <a:rPr lang="en-US" dirty="0" err="1">
                <a:latin typeface="Lucida Console" panose="020B0609040504020204" pitchFamily="49" charset="0"/>
              </a:rPr>
              <a:t>exited_pid</a:t>
            </a:r>
            <a:r>
              <a:rPr lang="en-US" dirty="0">
                <a:latin typeface="Lucida Console" panose="020B0609040504020204" pitchFamily="49" charset="0"/>
              </a:rPr>
              <a:t> == </a:t>
            </a:r>
            <a:r>
              <a:rPr lang="en-US" dirty="0" err="1">
                <a:latin typeface="Lucida Console" panose="020B0609040504020204" pitchFamily="49" charset="0"/>
              </a:rPr>
              <a:t>child_pid</a:t>
            </a:r>
            <a:r>
              <a:rPr lang="en-US" dirty="0">
                <a:latin typeface="Lucida Console" panose="020B0609040504020204" pitchFamily="49" charset="0"/>
              </a:rPr>
              <a:t>);</a:t>
            </a:r>
          </a:p>
          <a:p>
            <a:r>
              <a:rPr lang="en-US" dirty="0">
                <a:latin typeface="Lucida Console" panose="020B0609040504020204" pitchFamily="49" charset="0"/>
              </a:rPr>
              <a:t>}</a:t>
            </a:r>
          </a:p>
        </p:txBody>
      </p:sp>
      <p:sp>
        <p:nvSpPr>
          <p:cNvPr id="7" name="TextBox 6">
            <a:extLst>
              <a:ext uri="{FF2B5EF4-FFF2-40B4-BE49-F238E27FC236}">
                <a16:creationId xmlns:a16="http://schemas.microsoft.com/office/drawing/2014/main" id="{EC29E0D8-DD76-3A98-4CEE-0E387682D051}"/>
              </a:ext>
            </a:extLst>
          </p:cNvPr>
          <p:cNvSpPr txBox="1"/>
          <p:nvPr/>
        </p:nvSpPr>
        <p:spPr>
          <a:xfrm>
            <a:off x="81363" y="1236340"/>
            <a:ext cx="3945709" cy="1938992"/>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This works, but consumes a lot of CPU cycles as the parent busy-waits for the termination conditions to occur!</a:t>
            </a:r>
          </a:p>
        </p:txBody>
      </p:sp>
      <p:pic>
        <p:nvPicPr>
          <p:cNvPr id="5" name="Picture 4">
            <a:extLst>
              <a:ext uri="{FF2B5EF4-FFF2-40B4-BE49-F238E27FC236}">
                <a16:creationId xmlns:a16="http://schemas.microsoft.com/office/drawing/2014/main" id="{9D8BEAE5-460A-8FD5-D182-1BD70ECAAEC9}"/>
              </a:ext>
            </a:extLst>
          </p:cNvPr>
          <p:cNvPicPr>
            <a:picLocks noChangeAspect="1"/>
          </p:cNvPicPr>
          <p:nvPr/>
        </p:nvPicPr>
        <p:blipFill>
          <a:blip r:embed="rId2"/>
          <a:stretch>
            <a:fillRect/>
          </a:stretch>
        </p:blipFill>
        <p:spPr>
          <a:xfrm>
            <a:off x="67491" y="4036423"/>
            <a:ext cx="2821577" cy="2821577"/>
          </a:xfrm>
          <a:prstGeom prst="rect">
            <a:avLst/>
          </a:prstGeom>
        </p:spPr>
      </p:pic>
      <p:sp>
        <p:nvSpPr>
          <p:cNvPr id="8" name="Arc 7">
            <a:extLst>
              <a:ext uri="{FF2B5EF4-FFF2-40B4-BE49-F238E27FC236}">
                <a16:creationId xmlns:a16="http://schemas.microsoft.com/office/drawing/2014/main" id="{53AA0634-B4FC-A27B-FF95-C9F73B97926E}"/>
              </a:ext>
            </a:extLst>
          </p:cNvPr>
          <p:cNvSpPr/>
          <p:nvPr/>
        </p:nvSpPr>
        <p:spPr>
          <a:xfrm rot="3952943">
            <a:off x="-1265245" y="1770569"/>
            <a:ext cx="5207285" cy="4135188"/>
          </a:xfrm>
          <a:prstGeom prst="arc">
            <a:avLst>
              <a:gd name="adj1" fmla="val 1594823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7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045F-578D-C8BA-5A18-98B798DE52A5}"/>
              </a:ext>
            </a:extLst>
          </p:cNvPr>
          <p:cNvSpPr>
            <a:spLocks noGrp="1"/>
          </p:cNvSpPr>
          <p:nvPr>
            <p:ph type="title"/>
          </p:nvPr>
        </p:nvSpPr>
        <p:spPr>
          <a:xfrm>
            <a:off x="838200" y="0"/>
            <a:ext cx="10515600" cy="886159"/>
          </a:xfrm>
        </p:spPr>
        <p:txBody>
          <a:bodyPr>
            <a:normAutofit fontScale="90000"/>
          </a:bodyPr>
          <a:lstStyle/>
          <a:p>
            <a:r>
              <a:rPr lang="en-US" dirty="0"/>
              <a:t>Signal-based Race Conditions: Timed Wait</a:t>
            </a:r>
          </a:p>
        </p:txBody>
      </p:sp>
      <p:sp>
        <p:nvSpPr>
          <p:cNvPr id="9" name="Rectangle 8">
            <a:extLst>
              <a:ext uri="{FF2B5EF4-FFF2-40B4-BE49-F238E27FC236}">
                <a16:creationId xmlns:a16="http://schemas.microsoft.com/office/drawing/2014/main" id="{E7B5BD75-6CAB-C560-9628-35CAC54FB457}"/>
              </a:ext>
            </a:extLst>
          </p:cNvPr>
          <p:cNvSpPr/>
          <p:nvPr/>
        </p:nvSpPr>
        <p:spPr>
          <a:xfrm>
            <a:off x="4137860" y="886159"/>
            <a:ext cx="8054140" cy="59093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D450BF-4982-0EAF-F8FE-D93E3B0D850B}"/>
              </a:ext>
            </a:extLst>
          </p:cNvPr>
          <p:cNvSpPr txBox="1"/>
          <p:nvPr/>
        </p:nvSpPr>
        <p:spPr>
          <a:xfrm>
            <a:off x="4151732" y="919747"/>
            <a:ext cx="8054140" cy="5940088"/>
          </a:xfrm>
          <a:prstGeom prst="rect">
            <a:avLst/>
          </a:prstGeom>
          <a:noFill/>
        </p:spPr>
        <p:txBody>
          <a:bodyPr wrap="square">
            <a:spAutoFit/>
          </a:bodyPr>
          <a:lstStyle/>
          <a:p>
            <a:pPr>
              <a:lnSpc>
                <a:spcPts val="1900"/>
              </a:lnSpc>
            </a:pPr>
            <a:r>
              <a:rPr lang="en-US" sz="1650" dirty="0">
                <a:solidFill>
                  <a:srgbClr val="00B050"/>
                </a:solidFill>
                <a:latin typeface="Lucida Console" panose="020B0609040504020204" pitchFamily="49" charset="0"/>
              </a:rPr>
              <a:t>//Attempt 2: Parent uses a blocking, timed wait that can </a:t>
            </a:r>
          </a:p>
          <a:p>
            <a:pPr>
              <a:lnSpc>
                <a:spcPts val="1900"/>
              </a:lnSpc>
            </a:pPr>
            <a:r>
              <a:rPr lang="en-US" sz="1650" dirty="0">
                <a:solidFill>
                  <a:srgbClr val="00B050"/>
                </a:solidFill>
                <a:latin typeface="Lucida Console" panose="020B0609040504020204" pitchFamily="49" charset="0"/>
              </a:rPr>
              <a:t>//be interrupted by SIGCHLD (generated by the kernel </a:t>
            </a:r>
          </a:p>
          <a:p>
            <a:pPr>
              <a:lnSpc>
                <a:spcPts val="1900"/>
              </a:lnSpc>
            </a:pPr>
            <a:r>
              <a:rPr lang="en-US" sz="1650" dirty="0">
                <a:solidFill>
                  <a:srgbClr val="00B050"/>
                </a:solidFill>
                <a:latin typeface="Lucida Console" panose="020B0609040504020204" pitchFamily="49" charset="0"/>
              </a:rPr>
              <a:t>//upon a child’s transcendence, with a default behavior</a:t>
            </a:r>
          </a:p>
          <a:p>
            <a:pPr>
              <a:lnSpc>
                <a:spcPts val="1900"/>
              </a:lnSpc>
            </a:pPr>
            <a:r>
              <a:rPr lang="en-US" sz="1650" dirty="0">
                <a:solidFill>
                  <a:srgbClr val="00B050"/>
                </a:solidFill>
                <a:latin typeface="Lucida Console" panose="020B0609040504020204" pitchFamily="49" charset="0"/>
              </a:rPr>
              <a:t>//of "ignore").</a:t>
            </a:r>
          </a:p>
          <a:p>
            <a:pPr>
              <a:lnSpc>
                <a:spcPts val="1900"/>
              </a:lnSpc>
            </a:pPr>
            <a:endParaRPr lang="en-US" sz="1650" dirty="0">
              <a:latin typeface="Lucida Console" panose="020B0609040504020204" pitchFamily="49" charset="0"/>
            </a:endParaRPr>
          </a:p>
          <a:p>
            <a:pPr>
              <a:lnSpc>
                <a:spcPts val="1900"/>
              </a:lnSpc>
            </a:pPr>
            <a:r>
              <a:rPr lang="en-US" sz="1650" dirty="0">
                <a:solidFill>
                  <a:schemeClr val="accent1"/>
                </a:solidFill>
                <a:latin typeface="Lucida Console" panose="020B0609040504020204" pitchFamily="49" charset="0"/>
              </a:rPr>
              <a:t>void</a:t>
            </a:r>
            <a:r>
              <a:rPr lang="en-US" sz="1650" dirty="0">
                <a:latin typeface="Lucida Console" panose="020B0609040504020204" pitchFamily="49" charset="0"/>
              </a:rPr>
              <a:t> </a:t>
            </a:r>
            <a:r>
              <a:rPr lang="en-US" sz="1650" dirty="0" err="1">
                <a:latin typeface="Lucida Console" panose="020B0609040504020204" pitchFamily="49" charset="0"/>
              </a:rPr>
              <a:t>sig_handler</a:t>
            </a:r>
            <a:r>
              <a:rPr lang="en-US" sz="1650" dirty="0">
                <a:latin typeface="Lucida Console" panose="020B0609040504020204" pitchFamily="49" charset="0"/>
              </a:rPr>
              <a:t>(</a:t>
            </a:r>
            <a:r>
              <a:rPr lang="en-US" sz="1650" dirty="0">
                <a:solidFill>
                  <a:schemeClr val="accent1"/>
                </a:solidFill>
                <a:latin typeface="Lucida Console" panose="020B0609040504020204" pitchFamily="49" charset="0"/>
              </a:rPr>
              <a:t>int</a:t>
            </a:r>
            <a:r>
              <a:rPr lang="en-US" sz="1650" dirty="0">
                <a:latin typeface="Lucida Console" panose="020B0609040504020204" pitchFamily="49" charset="0"/>
              </a:rPr>
              <a:t> sig) { (</a:t>
            </a:r>
            <a:r>
              <a:rPr lang="en-US" sz="1650" dirty="0">
                <a:solidFill>
                  <a:schemeClr val="accent1"/>
                </a:solidFill>
                <a:latin typeface="Lucida Console" panose="020B0609040504020204" pitchFamily="49" charset="0"/>
              </a:rPr>
              <a:t>void</a:t>
            </a:r>
            <a:r>
              <a:rPr lang="en-US" sz="1650" dirty="0">
                <a:latin typeface="Lucida Console" panose="020B0609040504020204" pitchFamily="49" charset="0"/>
              </a:rPr>
              <a:t>) sig; }</a:t>
            </a:r>
          </a:p>
          <a:p>
            <a:pPr>
              <a:lnSpc>
                <a:spcPts val="1900"/>
              </a:lnSpc>
            </a:pPr>
            <a:endParaRPr lang="en-US" sz="1650" dirty="0">
              <a:latin typeface="Lucida Console" panose="020B0609040504020204" pitchFamily="49" charset="0"/>
            </a:endParaRPr>
          </a:p>
          <a:p>
            <a:pPr>
              <a:lnSpc>
                <a:spcPts val="1900"/>
              </a:lnSpc>
            </a:pPr>
            <a:r>
              <a:rPr lang="en-US" sz="1650" dirty="0">
                <a:solidFill>
                  <a:schemeClr val="accent1"/>
                </a:solidFill>
                <a:latin typeface="Lucida Console" panose="020B0609040504020204" pitchFamily="49" charset="0"/>
              </a:rPr>
              <a:t>struct</a:t>
            </a:r>
            <a:r>
              <a:rPr lang="en-US" sz="1650" dirty="0">
                <a:latin typeface="Lucida Console" panose="020B0609040504020204" pitchFamily="49" charset="0"/>
              </a:rPr>
              <a:t> </a:t>
            </a:r>
            <a:r>
              <a:rPr lang="en-US" sz="1650" dirty="0" err="1">
                <a:latin typeface="Lucida Console" panose="020B0609040504020204" pitchFamily="49" charset="0"/>
              </a:rPr>
              <a:t>sigaction</a:t>
            </a:r>
            <a:r>
              <a:rPr lang="en-US" sz="1650" dirty="0">
                <a:latin typeface="Lucida Console" panose="020B0609040504020204" pitchFamily="49" charset="0"/>
              </a:rPr>
              <a:t> </a:t>
            </a:r>
            <a:r>
              <a:rPr lang="en-US" sz="1650" dirty="0" err="1">
                <a:latin typeface="Lucida Console" panose="020B0609040504020204" pitchFamily="49" charset="0"/>
              </a:rPr>
              <a:t>sa</a:t>
            </a:r>
            <a:r>
              <a:rPr lang="en-US" sz="1650" dirty="0">
                <a:latin typeface="Lucida Console" panose="020B0609040504020204" pitchFamily="49" charset="0"/>
              </a:rPr>
              <a:t>;</a:t>
            </a:r>
          </a:p>
          <a:p>
            <a:pPr>
              <a:lnSpc>
                <a:spcPts val="1900"/>
              </a:lnSpc>
            </a:pPr>
            <a:r>
              <a:rPr lang="en-US" sz="1650" dirty="0" err="1">
                <a:latin typeface="Lucida Console" panose="020B0609040504020204" pitchFamily="49" charset="0"/>
              </a:rPr>
              <a:t>sa.sa_handler</a:t>
            </a:r>
            <a:r>
              <a:rPr lang="en-US" sz="1650" dirty="0">
                <a:latin typeface="Lucida Console" panose="020B0609040504020204" pitchFamily="49" charset="0"/>
              </a:rPr>
              <a:t> = </a:t>
            </a:r>
            <a:r>
              <a:rPr lang="en-US" sz="1650" dirty="0" err="1">
                <a:latin typeface="Lucida Console" panose="020B0609040504020204" pitchFamily="49" charset="0"/>
              </a:rPr>
              <a:t>sig_handler</a:t>
            </a:r>
            <a:r>
              <a:rPr lang="en-US" sz="1650" dirty="0">
                <a:latin typeface="Lucida Console" panose="020B0609040504020204" pitchFamily="49" charset="0"/>
              </a:rPr>
              <a:t>;</a:t>
            </a:r>
          </a:p>
          <a:p>
            <a:pPr>
              <a:lnSpc>
                <a:spcPts val="1900"/>
              </a:lnSpc>
            </a:pPr>
            <a:r>
              <a:rPr lang="en-US" sz="1650" dirty="0" err="1">
                <a:latin typeface="Lucida Console" panose="020B0609040504020204" pitchFamily="49" charset="0"/>
              </a:rPr>
              <a:t>sa.sa_flags</a:t>
            </a:r>
            <a:r>
              <a:rPr lang="en-US" sz="1650" dirty="0">
                <a:latin typeface="Lucida Console" panose="020B0609040504020204" pitchFamily="49" charset="0"/>
              </a:rPr>
              <a:t> = </a:t>
            </a:r>
            <a:r>
              <a:rPr lang="en-US" sz="1650" dirty="0">
                <a:solidFill>
                  <a:schemeClr val="accent2"/>
                </a:solidFill>
                <a:latin typeface="Lucida Console" panose="020B0609040504020204" pitchFamily="49" charset="0"/>
              </a:rPr>
              <a:t>0</a:t>
            </a:r>
            <a:r>
              <a:rPr lang="en-US" sz="1650" dirty="0">
                <a:latin typeface="Lucida Console" panose="020B0609040504020204" pitchFamily="49" charset="0"/>
              </a:rPr>
              <a:t>; </a:t>
            </a:r>
            <a:r>
              <a:rPr lang="en-US" sz="1650" dirty="0">
                <a:solidFill>
                  <a:srgbClr val="00B050"/>
                </a:solidFill>
                <a:latin typeface="Lucida Console" panose="020B0609040504020204" pitchFamily="49" charset="0"/>
              </a:rPr>
              <a:t>//Don't specify SA_RESTART!</a:t>
            </a:r>
          </a:p>
          <a:p>
            <a:pPr>
              <a:lnSpc>
                <a:spcPts val="1900"/>
              </a:lnSpc>
            </a:pPr>
            <a:r>
              <a:rPr lang="en-US" sz="1650" dirty="0">
                <a:solidFill>
                  <a:srgbClr val="00B050"/>
                </a:solidFill>
                <a:latin typeface="Lucida Console" panose="020B0609040504020204" pitchFamily="49" charset="0"/>
              </a:rPr>
              <a:t>            //Other </a:t>
            </a:r>
            <a:r>
              <a:rPr lang="en-US" sz="1650" dirty="0" err="1">
                <a:solidFill>
                  <a:srgbClr val="00B050"/>
                </a:solidFill>
                <a:latin typeface="Lucida Console" panose="020B0609040504020204" pitchFamily="49" charset="0"/>
              </a:rPr>
              <a:t>sa</a:t>
            </a:r>
            <a:r>
              <a:rPr lang="en-US" sz="1650" dirty="0">
                <a:solidFill>
                  <a:srgbClr val="00B050"/>
                </a:solidFill>
                <a:latin typeface="Lucida Console" panose="020B0609040504020204" pitchFamily="49" charset="0"/>
              </a:rPr>
              <a:t> initialization elided.</a:t>
            </a:r>
          </a:p>
          <a:p>
            <a:pPr>
              <a:lnSpc>
                <a:spcPts val="1900"/>
              </a:lnSpc>
            </a:pPr>
            <a:r>
              <a:rPr lang="en-US" sz="1650" dirty="0" err="1">
                <a:latin typeface="Lucida Console" panose="020B0609040504020204" pitchFamily="49" charset="0"/>
              </a:rPr>
              <a:t>sigaction</a:t>
            </a:r>
            <a:r>
              <a:rPr lang="en-US" sz="1650" dirty="0">
                <a:latin typeface="Lucida Console" panose="020B0609040504020204" pitchFamily="49" charset="0"/>
              </a:rPr>
              <a:t>(SIGCHLD, &amp;</a:t>
            </a:r>
            <a:r>
              <a:rPr lang="en-US" sz="1650" dirty="0" err="1">
                <a:latin typeface="Lucida Console" panose="020B0609040504020204" pitchFamily="49" charset="0"/>
              </a:rPr>
              <a:t>sa</a:t>
            </a:r>
            <a:r>
              <a:rPr lang="en-US" sz="1650" dirty="0">
                <a:latin typeface="Lucida Console" panose="020B0609040504020204" pitchFamily="49" charset="0"/>
              </a:rPr>
              <a:t>, </a:t>
            </a:r>
            <a:r>
              <a:rPr lang="en-US" sz="1650" dirty="0" err="1">
                <a:latin typeface="Lucida Console" panose="020B0609040504020204" pitchFamily="49" charset="0"/>
              </a:rPr>
              <a:t>nullptr</a:t>
            </a:r>
            <a:r>
              <a:rPr lang="en-US" sz="1650" dirty="0">
                <a:latin typeface="Lucida Console" panose="020B0609040504020204" pitchFamily="49" charset="0"/>
              </a:rPr>
              <a:t>);</a:t>
            </a:r>
          </a:p>
          <a:p>
            <a:pPr>
              <a:lnSpc>
                <a:spcPts val="1900"/>
              </a:lnSpc>
            </a:pPr>
            <a:endParaRPr lang="en-US" sz="1650" dirty="0">
              <a:latin typeface="Lucida Console" panose="020B0609040504020204" pitchFamily="49" charset="0"/>
            </a:endParaRPr>
          </a:p>
          <a:p>
            <a:pPr>
              <a:lnSpc>
                <a:spcPts val="1900"/>
              </a:lnSpc>
            </a:pPr>
            <a:r>
              <a:rPr lang="en-US" sz="1650" dirty="0">
                <a:solidFill>
                  <a:schemeClr val="accent1"/>
                </a:solidFill>
                <a:latin typeface="Lucida Console" panose="020B0609040504020204" pitchFamily="49" charset="0"/>
              </a:rPr>
              <a:t>double</a:t>
            </a:r>
            <a:r>
              <a:rPr lang="en-US" sz="1650" dirty="0">
                <a:latin typeface="Lucida Console" panose="020B0609040504020204" pitchFamily="49" charset="0"/>
              </a:rPr>
              <a:t> </a:t>
            </a:r>
            <a:r>
              <a:rPr lang="en-US" sz="1650" dirty="0" err="1">
                <a:latin typeface="Lucida Console" panose="020B0609040504020204" pitchFamily="49" charset="0"/>
              </a:rPr>
              <a:t>start_time</a:t>
            </a:r>
            <a:r>
              <a:rPr lang="en-US" sz="1650" dirty="0">
                <a:latin typeface="Lucida Console" panose="020B0609040504020204" pitchFamily="49" charset="0"/>
              </a:rPr>
              <a:t> = timestamp();</a:t>
            </a:r>
          </a:p>
          <a:p>
            <a:pPr>
              <a:lnSpc>
                <a:spcPts val="1900"/>
              </a:lnSpc>
            </a:pPr>
            <a:r>
              <a:rPr lang="en-US" sz="1650" dirty="0" err="1">
                <a:latin typeface="Lucida Console" panose="020B0609040504020204" pitchFamily="49" charset="0"/>
              </a:rPr>
              <a:t>pid_t</a:t>
            </a:r>
            <a:r>
              <a:rPr lang="en-US" sz="1650" dirty="0">
                <a:latin typeface="Lucida Console" panose="020B0609040504020204" pitchFamily="49" charset="0"/>
              </a:rPr>
              <a:t> </a:t>
            </a:r>
            <a:r>
              <a:rPr lang="en-US" sz="1650" dirty="0" err="1">
                <a:latin typeface="Lucida Console" panose="020B0609040504020204" pitchFamily="49" charset="0"/>
              </a:rPr>
              <a:t>child_pid</a:t>
            </a:r>
            <a:r>
              <a:rPr lang="en-US" sz="1650" dirty="0">
                <a:latin typeface="Lucida Console" panose="020B0609040504020204" pitchFamily="49" charset="0"/>
              </a:rPr>
              <a:t> = </a:t>
            </a:r>
            <a:r>
              <a:rPr lang="en-US" sz="1650" dirty="0" err="1">
                <a:latin typeface="Lucida Console" panose="020B0609040504020204" pitchFamily="49" charset="0"/>
              </a:rPr>
              <a:t>make_child</a:t>
            </a:r>
            <a:r>
              <a:rPr lang="en-US" sz="1650" dirty="0">
                <a:latin typeface="Lucida Console" panose="020B0609040504020204" pitchFamily="49" charset="0"/>
              </a:rPr>
              <a:t>();</a:t>
            </a:r>
          </a:p>
          <a:p>
            <a:pPr>
              <a:lnSpc>
                <a:spcPts val="1900"/>
              </a:lnSpc>
            </a:pPr>
            <a:endParaRPr lang="en-US" sz="1650" dirty="0">
              <a:latin typeface="Lucida Console" panose="020B0609040504020204" pitchFamily="49" charset="0"/>
            </a:endParaRPr>
          </a:p>
          <a:p>
            <a:pPr>
              <a:lnSpc>
                <a:spcPts val="1900"/>
              </a:lnSpc>
            </a:pPr>
            <a:r>
              <a:rPr lang="en-US" sz="1650" dirty="0">
                <a:solidFill>
                  <a:srgbClr val="00B050"/>
                </a:solidFill>
                <a:latin typeface="Lucida Console" panose="020B0609040504020204" pitchFamily="49" charset="0"/>
              </a:rPr>
              <a:t>//</a:t>
            </a:r>
            <a:r>
              <a:rPr lang="en-US" sz="1650" dirty="0" err="1">
                <a:solidFill>
                  <a:srgbClr val="00B050"/>
                </a:solidFill>
                <a:latin typeface="Lucida Console" panose="020B0609040504020204" pitchFamily="49" charset="0"/>
              </a:rPr>
              <a:t>nanosleep</a:t>
            </a:r>
            <a:r>
              <a:rPr lang="en-US" sz="1650" dirty="0">
                <a:solidFill>
                  <a:srgbClr val="00B050"/>
                </a:solidFill>
                <a:latin typeface="Lucida Console" panose="020B0609040504020204" pitchFamily="49" charset="0"/>
              </a:rPr>
              <a:t>() can be interrupted by a signal handler and </a:t>
            </a:r>
          </a:p>
          <a:p>
            <a:pPr>
              <a:lnSpc>
                <a:spcPts val="1900"/>
              </a:lnSpc>
            </a:pPr>
            <a:r>
              <a:rPr lang="en-US" sz="1650" dirty="0">
                <a:solidFill>
                  <a:srgbClr val="00B050"/>
                </a:solidFill>
                <a:latin typeface="Lucida Console" panose="020B0609040504020204" pitchFamily="49" charset="0"/>
              </a:rPr>
              <a:t>//return early!</a:t>
            </a:r>
          </a:p>
          <a:p>
            <a:pPr>
              <a:lnSpc>
                <a:spcPts val="1900"/>
              </a:lnSpc>
            </a:pPr>
            <a:r>
              <a:rPr lang="en-US" sz="1650" dirty="0" err="1">
                <a:latin typeface="Lucida Console" panose="020B0609040504020204" pitchFamily="49" charset="0"/>
              </a:rPr>
              <a:t>nanosleep</a:t>
            </a:r>
            <a:r>
              <a:rPr lang="en-US" sz="1650" dirty="0">
                <a:latin typeface="Lucida Console" panose="020B0609040504020204" pitchFamily="49" charset="0"/>
              </a:rPr>
              <a:t>(</a:t>
            </a:r>
            <a:r>
              <a:rPr lang="en-US" sz="1650" dirty="0">
                <a:solidFill>
                  <a:srgbClr val="00B050"/>
                </a:solidFill>
                <a:latin typeface="Lucida Console" panose="020B0609040504020204" pitchFamily="49" charset="0"/>
              </a:rPr>
              <a:t>/* 0.75 seconds */</a:t>
            </a:r>
            <a:r>
              <a:rPr lang="en-US" sz="1650" dirty="0">
                <a:latin typeface="Lucida Console" panose="020B0609040504020204" pitchFamily="49" charset="0"/>
              </a:rPr>
              <a:t>);</a:t>
            </a:r>
          </a:p>
          <a:p>
            <a:pPr>
              <a:lnSpc>
                <a:spcPts val="1900"/>
              </a:lnSpc>
            </a:pPr>
            <a:endParaRPr lang="en-US" sz="1650" dirty="0">
              <a:latin typeface="Lucida Console" panose="020B0609040504020204" pitchFamily="49" charset="0"/>
            </a:endParaRPr>
          </a:p>
          <a:p>
            <a:pPr>
              <a:lnSpc>
                <a:spcPts val="1900"/>
              </a:lnSpc>
            </a:pPr>
            <a:r>
              <a:rPr lang="en-US" sz="1650" dirty="0">
                <a:solidFill>
                  <a:srgbClr val="00B050"/>
                </a:solidFill>
                <a:latin typeface="Lucida Console" panose="020B0609040504020204" pitchFamily="49" charset="0"/>
              </a:rPr>
              <a:t>//Print what happened!</a:t>
            </a:r>
          </a:p>
          <a:p>
            <a:pPr>
              <a:lnSpc>
                <a:spcPts val="1900"/>
              </a:lnSpc>
            </a:pPr>
            <a:r>
              <a:rPr lang="en-US" sz="1650" dirty="0" err="1">
                <a:latin typeface="Lucida Console" panose="020B0609040504020204" pitchFamily="49" charset="0"/>
              </a:rPr>
              <a:t>pid_t</a:t>
            </a:r>
            <a:r>
              <a:rPr lang="en-US" sz="1650" dirty="0">
                <a:latin typeface="Lucida Console" panose="020B0609040504020204" pitchFamily="49" charset="0"/>
              </a:rPr>
              <a:t> </a:t>
            </a:r>
            <a:r>
              <a:rPr lang="en-US" sz="1650" dirty="0" err="1">
                <a:latin typeface="Lucida Console" panose="020B0609040504020204" pitchFamily="49" charset="0"/>
              </a:rPr>
              <a:t>exited_pid</a:t>
            </a:r>
            <a:r>
              <a:rPr lang="en-US" sz="1650" dirty="0">
                <a:latin typeface="Lucida Console" panose="020B0609040504020204" pitchFamily="49" charset="0"/>
              </a:rPr>
              <a:t> = </a:t>
            </a:r>
            <a:r>
              <a:rPr lang="en-US" sz="1650" dirty="0" err="1">
                <a:latin typeface="Lucida Console" panose="020B0609040504020204" pitchFamily="49" charset="0"/>
              </a:rPr>
              <a:t>waitpid</a:t>
            </a:r>
            <a:r>
              <a:rPr lang="en-US" sz="1650" dirty="0">
                <a:latin typeface="Lucida Console" panose="020B0609040504020204" pitchFamily="49" charset="0"/>
              </a:rPr>
              <a:t>(</a:t>
            </a:r>
            <a:r>
              <a:rPr lang="en-US" sz="1650" dirty="0" err="1">
                <a:latin typeface="Lucida Console" panose="020B0609040504020204" pitchFamily="49" charset="0"/>
              </a:rPr>
              <a:t>child_pid</a:t>
            </a:r>
            <a:r>
              <a:rPr lang="en-US" sz="1650" dirty="0">
                <a:latin typeface="Lucida Console" panose="020B0609040504020204" pitchFamily="49" charset="0"/>
              </a:rPr>
              <a:t>, </a:t>
            </a:r>
            <a:r>
              <a:rPr lang="en-US" sz="1650" dirty="0" err="1">
                <a:solidFill>
                  <a:srgbClr val="0070C0"/>
                </a:solidFill>
                <a:latin typeface="Lucida Console" panose="020B0609040504020204" pitchFamily="49" charset="0"/>
              </a:rPr>
              <a:t>nullptr</a:t>
            </a:r>
            <a:r>
              <a:rPr lang="en-US" sz="1650" dirty="0">
                <a:latin typeface="Lucida Console" panose="020B0609040504020204" pitchFamily="49" charset="0"/>
              </a:rPr>
              <a:t>, WNOHANG);</a:t>
            </a:r>
          </a:p>
          <a:p>
            <a:pPr>
              <a:lnSpc>
                <a:spcPts val="1900"/>
              </a:lnSpc>
            </a:pPr>
            <a:r>
              <a:rPr lang="en-US" sz="1650" dirty="0" err="1">
                <a:latin typeface="Lucida Console" panose="020B0609040504020204" pitchFamily="49" charset="0"/>
              </a:rPr>
              <a:t>printf</a:t>
            </a:r>
            <a:r>
              <a:rPr lang="en-US" sz="1650" dirty="0">
                <a:latin typeface="Lucida Console" panose="020B0609040504020204" pitchFamily="49" charset="0"/>
              </a:rPr>
              <a:t>(</a:t>
            </a:r>
            <a:r>
              <a:rPr lang="en-US" sz="1650" dirty="0">
                <a:solidFill>
                  <a:schemeClr val="accent2"/>
                </a:solidFill>
                <a:latin typeface="Lucida Console" panose="020B0609040504020204" pitchFamily="49" charset="0"/>
              </a:rPr>
              <a:t>"%s\n"</a:t>
            </a:r>
            <a:r>
              <a:rPr lang="en-US" sz="1650" dirty="0">
                <a:latin typeface="Lucida Console" panose="020B0609040504020204" pitchFamily="49" charset="0"/>
              </a:rPr>
              <a:t>, (</a:t>
            </a:r>
            <a:r>
              <a:rPr lang="en-US" sz="1650" dirty="0" err="1">
                <a:latin typeface="Lucida Console" panose="020B0609040504020204" pitchFamily="49" charset="0"/>
              </a:rPr>
              <a:t>child_pid</a:t>
            </a:r>
            <a:r>
              <a:rPr lang="en-US" sz="1650" dirty="0">
                <a:latin typeface="Lucida Console" panose="020B0609040504020204" pitchFamily="49" charset="0"/>
              </a:rPr>
              <a:t> == </a:t>
            </a:r>
            <a:r>
              <a:rPr lang="en-US" sz="1650" dirty="0" err="1">
                <a:latin typeface="Lucida Console" panose="020B0609040504020204" pitchFamily="49" charset="0"/>
              </a:rPr>
              <a:t>exited_pid</a:t>
            </a:r>
            <a:r>
              <a:rPr lang="en-US" sz="1650" dirty="0">
                <a:latin typeface="Lucida Console" panose="020B0609040504020204" pitchFamily="49" charset="0"/>
              </a:rPr>
              <a:t>) ?</a:t>
            </a:r>
          </a:p>
          <a:p>
            <a:pPr>
              <a:lnSpc>
                <a:spcPts val="1900"/>
              </a:lnSpc>
            </a:pPr>
            <a:r>
              <a:rPr lang="en-US" sz="1650" dirty="0">
                <a:latin typeface="Lucida Console" panose="020B0609040504020204" pitchFamily="49" charset="0"/>
              </a:rPr>
              <a:t>              </a:t>
            </a:r>
            <a:r>
              <a:rPr lang="en-US" sz="1650" dirty="0">
                <a:solidFill>
                  <a:schemeClr val="accent2"/>
                </a:solidFill>
                <a:latin typeface="Lucida Console" panose="020B0609040504020204" pitchFamily="49" charset="0"/>
              </a:rPr>
              <a:t>"Child exited first"</a:t>
            </a:r>
            <a:r>
              <a:rPr lang="en-US" sz="1650" dirty="0">
                <a:latin typeface="Lucida Console" panose="020B0609040504020204" pitchFamily="49" charset="0"/>
              </a:rPr>
              <a:t> : </a:t>
            </a:r>
            <a:r>
              <a:rPr lang="en-US" sz="1650" dirty="0">
                <a:solidFill>
                  <a:schemeClr val="accent2"/>
                </a:solidFill>
                <a:latin typeface="Lucida Console" panose="020B0609040504020204" pitchFamily="49" charset="0"/>
              </a:rPr>
              <a:t>“Timeout fired first"</a:t>
            </a:r>
            <a:r>
              <a:rPr lang="en-US" sz="1650" dirty="0">
                <a:latin typeface="Lucida Console" panose="020B0609040504020204" pitchFamily="49" charset="0"/>
              </a:rPr>
              <a:t>);</a:t>
            </a:r>
          </a:p>
        </p:txBody>
      </p:sp>
      <p:sp>
        <p:nvSpPr>
          <p:cNvPr id="11" name="TextBox 10">
            <a:extLst>
              <a:ext uri="{FF2B5EF4-FFF2-40B4-BE49-F238E27FC236}">
                <a16:creationId xmlns:a16="http://schemas.microsoft.com/office/drawing/2014/main" id="{170965B0-6F41-2751-40F9-823BEC8D9484}"/>
              </a:ext>
            </a:extLst>
          </p:cNvPr>
          <p:cNvSpPr txBox="1"/>
          <p:nvPr/>
        </p:nvSpPr>
        <p:spPr>
          <a:xfrm>
            <a:off x="67491" y="919747"/>
            <a:ext cx="3851366" cy="3046988"/>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This approach suffers from a race condition! If the child exits before the </a:t>
            </a:r>
            <a:r>
              <a:rPr lang="en-US" sz="2400" b="1" dirty="0" err="1">
                <a:latin typeface="Lucida Console" panose="020B0609040504020204" pitchFamily="49" charset="0"/>
                <a:cs typeface="Segoe UI" panose="020B0502040204020203" pitchFamily="34" charset="0"/>
              </a:rPr>
              <a:t>nanosleep</a:t>
            </a:r>
            <a:r>
              <a:rPr lang="en-US" sz="2400" b="1" dirty="0">
                <a:latin typeface="Lucida Console" panose="020B0609040504020204" pitchFamily="49" charset="0"/>
                <a:cs typeface="Segoe UI" panose="020B0502040204020203" pitchFamily="34" charset="0"/>
              </a:rPr>
              <a:t>()</a:t>
            </a:r>
            <a:r>
              <a:rPr lang="en-US" sz="2400" b="1" dirty="0">
                <a:latin typeface="Segoe UI" panose="020B0502040204020203" pitchFamily="34" charset="0"/>
                <a:cs typeface="Segoe UI" panose="020B0502040204020203" pitchFamily="34" charset="0"/>
              </a:rPr>
              <a:t> executes, the parent will wait the full 0.75 seconds because </a:t>
            </a:r>
            <a:r>
              <a:rPr lang="en-US" sz="2400" b="1" dirty="0" err="1">
                <a:latin typeface="Lucida Console" panose="020B0609040504020204" pitchFamily="49" charset="0"/>
                <a:cs typeface="Segoe UI" panose="020B0502040204020203" pitchFamily="34" charset="0"/>
              </a:rPr>
              <a:t>nanosleep</a:t>
            </a:r>
            <a:r>
              <a:rPr lang="en-US" sz="2400" b="1" dirty="0">
                <a:latin typeface="Lucida Console" panose="020B0609040504020204" pitchFamily="49" charset="0"/>
                <a:cs typeface="Segoe UI" panose="020B0502040204020203" pitchFamily="34" charset="0"/>
              </a:rPr>
              <a:t>()</a:t>
            </a:r>
            <a:r>
              <a:rPr lang="en-US" sz="2400" b="1" dirty="0">
                <a:latin typeface="Segoe UI" panose="020B0502040204020203" pitchFamily="34" charset="0"/>
                <a:cs typeface="Segoe UI" panose="020B0502040204020203" pitchFamily="34" charset="0"/>
              </a:rPr>
              <a:t> won’t be interrupted!</a:t>
            </a:r>
          </a:p>
        </p:txBody>
      </p:sp>
      <p:pic>
        <p:nvPicPr>
          <p:cNvPr id="7" name="Picture 6">
            <a:extLst>
              <a:ext uri="{FF2B5EF4-FFF2-40B4-BE49-F238E27FC236}">
                <a16:creationId xmlns:a16="http://schemas.microsoft.com/office/drawing/2014/main" id="{DA2EDC00-3DD1-8110-A78F-FA3CFD7F38CF}"/>
              </a:ext>
            </a:extLst>
          </p:cNvPr>
          <p:cNvPicPr>
            <a:picLocks noChangeAspect="1"/>
          </p:cNvPicPr>
          <p:nvPr/>
        </p:nvPicPr>
        <p:blipFill>
          <a:blip r:embed="rId3"/>
          <a:stretch>
            <a:fillRect/>
          </a:stretch>
        </p:blipFill>
        <p:spPr>
          <a:xfrm>
            <a:off x="0" y="4075610"/>
            <a:ext cx="2782389" cy="2782389"/>
          </a:xfrm>
          <a:prstGeom prst="rect">
            <a:avLst/>
          </a:prstGeom>
        </p:spPr>
      </p:pic>
      <p:sp>
        <p:nvSpPr>
          <p:cNvPr id="13" name="Arc 12">
            <a:extLst>
              <a:ext uri="{FF2B5EF4-FFF2-40B4-BE49-F238E27FC236}">
                <a16:creationId xmlns:a16="http://schemas.microsoft.com/office/drawing/2014/main" id="{D430B997-226E-A5C2-7579-B2FE4C0B1942}"/>
              </a:ext>
            </a:extLst>
          </p:cNvPr>
          <p:cNvSpPr/>
          <p:nvPr/>
        </p:nvSpPr>
        <p:spPr>
          <a:xfrm rot="3952943">
            <a:off x="497827" y="3307360"/>
            <a:ext cx="1629907" cy="2490626"/>
          </a:xfrm>
          <a:prstGeom prst="arc">
            <a:avLst>
              <a:gd name="adj1" fmla="val 14530976"/>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9907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045F-578D-C8BA-5A18-98B798DE52A5}"/>
              </a:ext>
            </a:extLst>
          </p:cNvPr>
          <p:cNvSpPr>
            <a:spLocks noGrp="1"/>
          </p:cNvSpPr>
          <p:nvPr>
            <p:ph type="title"/>
          </p:nvPr>
        </p:nvSpPr>
        <p:spPr>
          <a:xfrm>
            <a:off x="838200" y="0"/>
            <a:ext cx="10515600" cy="886159"/>
          </a:xfrm>
        </p:spPr>
        <p:txBody>
          <a:bodyPr>
            <a:normAutofit fontScale="90000"/>
          </a:bodyPr>
          <a:lstStyle/>
          <a:p>
            <a:r>
              <a:rPr lang="en-US" dirty="0"/>
              <a:t>Signal-based Race Conditions: Timed Wait</a:t>
            </a:r>
          </a:p>
        </p:txBody>
      </p:sp>
      <p:sp>
        <p:nvSpPr>
          <p:cNvPr id="9" name="Rectangle 8">
            <a:extLst>
              <a:ext uri="{FF2B5EF4-FFF2-40B4-BE49-F238E27FC236}">
                <a16:creationId xmlns:a16="http://schemas.microsoft.com/office/drawing/2014/main" id="{E7B5BD75-6CAB-C560-9628-35CAC54FB457}"/>
              </a:ext>
            </a:extLst>
          </p:cNvPr>
          <p:cNvSpPr/>
          <p:nvPr/>
        </p:nvSpPr>
        <p:spPr>
          <a:xfrm>
            <a:off x="4137860" y="886158"/>
            <a:ext cx="8054140" cy="59718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D450BF-4982-0EAF-F8FE-D93E3B0D850B}"/>
              </a:ext>
            </a:extLst>
          </p:cNvPr>
          <p:cNvSpPr txBox="1"/>
          <p:nvPr/>
        </p:nvSpPr>
        <p:spPr>
          <a:xfrm>
            <a:off x="4151732" y="919747"/>
            <a:ext cx="8054140" cy="4965462"/>
          </a:xfrm>
          <a:prstGeom prst="rect">
            <a:avLst/>
          </a:prstGeom>
          <a:noFill/>
        </p:spPr>
        <p:txBody>
          <a:bodyPr wrap="square">
            <a:spAutoFit/>
          </a:bodyPr>
          <a:lstStyle/>
          <a:p>
            <a:pPr>
              <a:lnSpc>
                <a:spcPts val="1900"/>
              </a:lnSpc>
            </a:pPr>
            <a:r>
              <a:rPr lang="en-US" sz="1650" dirty="0">
                <a:solidFill>
                  <a:srgbClr val="00B050"/>
                </a:solidFill>
                <a:latin typeface="Lucida Console" panose="020B0609040504020204" pitchFamily="49" charset="0"/>
              </a:rPr>
              <a:t>//Approach #3: Use a timer and a pipe!</a:t>
            </a:r>
          </a:p>
          <a:p>
            <a:pPr>
              <a:lnSpc>
                <a:spcPts val="1900"/>
              </a:lnSpc>
            </a:pPr>
            <a:r>
              <a:rPr lang="en-US" sz="1650" dirty="0">
                <a:solidFill>
                  <a:schemeClr val="accent1"/>
                </a:solidFill>
                <a:latin typeface="Lucida Console" panose="020B0609040504020204" pitchFamily="49" charset="0"/>
              </a:rPr>
              <a:t>int</a:t>
            </a:r>
            <a:r>
              <a:rPr lang="en-US" sz="1650" dirty="0">
                <a:latin typeface="Lucida Console" panose="020B0609040504020204" pitchFamily="49" charset="0"/>
              </a:rPr>
              <a:t> </a:t>
            </a:r>
            <a:r>
              <a:rPr lang="en-US" sz="1650" dirty="0" err="1">
                <a:latin typeface="Lucida Console" panose="020B0609040504020204" pitchFamily="49" charset="0"/>
              </a:rPr>
              <a:t>sig_pipe</a:t>
            </a:r>
            <a:r>
              <a:rPr lang="en-US" sz="1650" dirty="0">
                <a:latin typeface="Lucida Console" panose="020B0609040504020204" pitchFamily="49" charset="0"/>
              </a:rPr>
              <a:t>[</a:t>
            </a:r>
            <a:r>
              <a:rPr lang="en-US" sz="1650" dirty="0">
                <a:solidFill>
                  <a:schemeClr val="accent2"/>
                </a:solidFill>
                <a:latin typeface="Lucida Console" panose="020B0609040504020204" pitchFamily="49" charset="0"/>
              </a:rPr>
              <a:t>2</a:t>
            </a:r>
            <a:r>
              <a:rPr lang="en-US" sz="1650" dirty="0">
                <a:latin typeface="Lucida Console" panose="020B0609040504020204" pitchFamily="49" charset="0"/>
              </a:rPr>
              <a:t>];</a:t>
            </a:r>
          </a:p>
          <a:p>
            <a:pPr>
              <a:lnSpc>
                <a:spcPts val="1900"/>
              </a:lnSpc>
            </a:pPr>
            <a:r>
              <a:rPr lang="en-US" sz="1650" dirty="0">
                <a:solidFill>
                  <a:schemeClr val="accent1"/>
                </a:solidFill>
                <a:latin typeface="Lucida Console" panose="020B0609040504020204" pitchFamily="49" charset="0"/>
              </a:rPr>
              <a:t>void</a:t>
            </a:r>
            <a:r>
              <a:rPr lang="en-US" sz="1650" dirty="0">
                <a:latin typeface="Lucida Console" panose="020B0609040504020204" pitchFamily="49" charset="0"/>
              </a:rPr>
              <a:t> </a:t>
            </a:r>
            <a:r>
              <a:rPr lang="en-US" sz="1650" dirty="0" err="1">
                <a:latin typeface="Lucida Console" panose="020B0609040504020204" pitchFamily="49" charset="0"/>
              </a:rPr>
              <a:t>sig_handler</a:t>
            </a:r>
            <a:r>
              <a:rPr lang="en-US" sz="1650" dirty="0">
                <a:latin typeface="Lucida Console" panose="020B0609040504020204" pitchFamily="49" charset="0"/>
              </a:rPr>
              <a:t>(</a:t>
            </a:r>
            <a:r>
              <a:rPr lang="en-US" sz="1650" dirty="0">
                <a:solidFill>
                  <a:schemeClr val="accent1"/>
                </a:solidFill>
                <a:latin typeface="Lucida Console" panose="020B0609040504020204" pitchFamily="49" charset="0"/>
              </a:rPr>
              <a:t>int</a:t>
            </a:r>
            <a:r>
              <a:rPr lang="en-US" sz="1650" dirty="0">
                <a:latin typeface="Lucida Console" panose="020B0609040504020204" pitchFamily="49" charset="0"/>
              </a:rPr>
              <a:t> sig) {</a:t>
            </a:r>
          </a:p>
          <a:p>
            <a:pPr>
              <a:lnSpc>
                <a:spcPts val="1900"/>
              </a:lnSpc>
            </a:pPr>
            <a:r>
              <a:rPr lang="en-US" sz="1650" dirty="0">
                <a:latin typeface="Lucida Console" panose="020B0609040504020204" pitchFamily="49" charset="0"/>
              </a:rPr>
              <a:t>    </a:t>
            </a:r>
            <a:r>
              <a:rPr lang="en-US" sz="1650" dirty="0">
                <a:solidFill>
                  <a:schemeClr val="accent1"/>
                </a:solidFill>
                <a:latin typeface="Lucida Console" panose="020B0609040504020204" pitchFamily="49" charset="0"/>
              </a:rPr>
              <a:t>const char* </a:t>
            </a:r>
            <a:r>
              <a:rPr lang="en-US" sz="1650" dirty="0">
                <a:latin typeface="Lucida Console" panose="020B0609040504020204" pitchFamily="49" charset="0"/>
              </a:rPr>
              <a:t>msg = (signal == SIGCHLD)</a:t>
            </a:r>
          </a:p>
          <a:p>
            <a:pPr>
              <a:lnSpc>
                <a:spcPts val="1900"/>
              </a:lnSpc>
            </a:pPr>
            <a:r>
              <a:rPr lang="en-US" sz="1650" dirty="0">
                <a:latin typeface="Lucida Console" panose="020B0609040504020204" pitchFamily="49" charset="0"/>
              </a:rPr>
              <a:t>                      ? </a:t>
            </a:r>
            <a:r>
              <a:rPr lang="en-US" sz="1650" dirty="0">
                <a:solidFill>
                  <a:schemeClr val="accent2"/>
                </a:solidFill>
                <a:latin typeface="Lucida Console" panose="020B0609040504020204" pitchFamily="49" charset="0"/>
              </a:rPr>
              <a:t>"C"</a:t>
            </a:r>
          </a:p>
          <a:p>
            <a:pPr>
              <a:lnSpc>
                <a:spcPts val="1900"/>
              </a:lnSpc>
            </a:pPr>
            <a:r>
              <a:rPr lang="en-US" sz="1650" dirty="0">
                <a:latin typeface="Lucida Console" panose="020B0609040504020204" pitchFamily="49" charset="0"/>
              </a:rPr>
              <a:t>                      : </a:t>
            </a:r>
            <a:r>
              <a:rPr lang="en-US" sz="1650" dirty="0">
                <a:solidFill>
                  <a:schemeClr val="accent2"/>
                </a:solidFill>
                <a:latin typeface="Lucida Console" panose="020B0609040504020204" pitchFamily="49" charset="0"/>
              </a:rPr>
              <a:t>"T"</a:t>
            </a:r>
            <a:r>
              <a:rPr lang="en-US" sz="1650" dirty="0">
                <a:latin typeface="Lucida Console" panose="020B0609040504020204" pitchFamily="49" charset="0"/>
              </a:rPr>
              <a:t>;</a:t>
            </a:r>
          </a:p>
          <a:p>
            <a:pPr>
              <a:lnSpc>
                <a:spcPts val="1900"/>
              </a:lnSpc>
            </a:pPr>
            <a:r>
              <a:rPr lang="en-US" sz="1650" dirty="0">
                <a:latin typeface="Lucida Console" panose="020B0609040504020204" pitchFamily="49" charset="0"/>
              </a:rPr>
              <a:t>    write(</a:t>
            </a:r>
            <a:r>
              <a:rPr lang="en-US" sz="1650" dirty="0" err="1">
                <a:latin typeface="Lucida Console" panose="020B0609040504020204" pitchFamily="49" charset="0"/>
              </a:rPr>
              <a:t>sig_pipe</a:t>
            </a:r>
            <a:r>
              <a:rPr lang="en-US" sz="1650" dirty="0">
                <a:latin typeface="Lucida Console" panose="020B0609040504020204" pitchFamily="49" charset="0"/>
              </a:rPr>
              <a:t>[</a:t>
            </a:r>
            <a:r>
              <a:rPr lang="en-US" sz="1650" dirty="0">
                <a:solidFill>
                  <a:schemeClr val="accent2"/>
                </a:solidFill>
                <a:latin typeface="Lucida Console" panose="020B0609040504020204" pitchFamily="49" charset="0"/>
              </a:rPr>
              <a:t>1</a:t>
            </a:r>
            <a:r>
              <a:rPr lang="en-US" sz="1650" dirty="0">
                <a:latin typeface="Lucida Console" panose="020B0609040504020204" pitchFamily="49" charset="0"/>
              </a:rPr>
              <a:t>], msg, </a:t>
            </a:r>
            <a:r>
              <a:rPr lang="en-US" sz="1650" dirty="0">
                <a:solidFill>
                  <a:schemeClr val="accent2"/>
                </a:solidFill>
                <a:latin typeface="Lucida Console" panose="020B0609040504020204" pitchFamily="49" charset="0"/>
              </a:rPr>
              <a:t>1</a:t>
            </a:r>
            <a:r>
              <a:rPr lang="en-US" sz="1650" dirty="0">
                <a:latin typeface="Lucida Console" panose="020B0609040504020204" pitchFamily="49" charset="0"/>
              </a:rPr>
              <a:t>); </a:t>
            </a:r>
            <a:r>
              <a:rPr lang="en-US" sz="1650" dirty="0">
                <a:solidFill>
                  <a:srgbClr val="00B050"/>
                </a:solidFill>
                <a:latin typeface="Lucida Console" panose="020B0609040504020204" pitchFamily="49" charset="0"/>
              </a:rPr>
              <a:t>//write()</a:t>
            </a:r>
          </a:p>
          <a:p>
            <a:pPr>
              <a:lnSpc>
                <a:spcPts val="1900"/>
              </a:lnSpc>
            </a:pPr>
            <a:r>
              <a:rPr lang="en-US" sz="1650" dirty="0">
                <a:solidFill>
                  <a:srgbClr val="00B050"/>
                </a:solidFill>
                <a:latin typeface="Lucida Console" panose="020B0609040504020204" pitchFamily="49" charset="0"/>
              </a:rPr>
              <a:t>      //is safe to call in a signal handler:</a:t>
            </a:r>
          </a:p>
          <a:p>
            <a:pPr>
              <a:lnSpc>
                <a:spcPts val="1900"/>
              </a:lnSpc>
            </a:pPr>
            <a:r>
              <a:rPr lang="en-US" sz="1650" dirty="0">
                <a:solidFill>
                  <a:srgbClr val="00B050"/>
                </a:solidFill>
                <a:latin typeface="Lucida Console" panose="020B0609040504020204" pitchFamily="49" charset="0"/>
              </a:rPr>
              <a:t>      //see `man signal-safety(7)`.</a:t>
            </a:r>
          </a:p>
          <a:p>
            <a:pPr>
              <a:lnSpc>
                <a:spcPts val="1900"/>
              </a:lnSpc>
            </a:pPr>
            <a:r>
              <a:rPr lang="en-US" sz="1650" dirty="0">
                <a:latin typeface="Lucida Console" panose="020B0609040504020204" pitchFamily="49" charset="0"/>
              </a:rPr>
              <a:t>}</a:t>
            </a:r>
          </a:p>
          <a:p>
            <a:pPr>
              <a:lnSpc>
                <a:spcPts val="1900"/>
              </a:lnSpc>
            </a:pPr>
            <a:endParaRPr lang="en-US" sz="1650" dirty="0">
              <a:latin typeface="Lucida Console" panose="020B0609040504020204" pitchFamily="49" charset="0"/>
            </a:endParaRPr>
          </a:p>
          <a:p>
            <a:pPr>
              <a:lnSpc>
                <a:spcPts val="1900"/>
              </a:lnSpc>
            </a:pPr>
            <a:r>
              <a:rPr lang="en-US" sz="1650" dirty="0">
                <a:solidFill>
                  <a:srgbClr val="00B050"/>
                </a:solidFill>
                <a:latin typeface="Lucida Console" panose="020B0609040504020204" pitchFamily="49" charset="0"/>
              </a:rPr>
              <a:t>//Create a pipe and register non-SA_RESTART</a:t>
            </a:r>
          </a:p>
          <a:p>
            <a:pPr>
              <a:lnSpc>
                <a:spcPts val="1900"/>
              </a:lnSpc>
            </a:pPr>
            <a:r>
              <a:rPr lang="en-US" sz="1650" dirty="0">
                <a:solidFill>
                  <a:srgbClr val="00B050"/>
                </a:solidFill>
                <a:latin typeface="Lucida Console" panose="020B0609040504020204" pitchFamily="49" charset="0"/>
              </a:rPr>
              <a:t>//handlers for SIGCHLD and SIGALRM.</a:t>
            </a:r>
          </a:p>
          <a:p>
            <a:pPr>
              <a:lnSpc>
                <a:spcPts val="1900"/>
              </a:lnSpc>
            </a:pPr>
            <a:r>
              <a:rPr lang="en-US" sz="1650" dirty="0">
                <a:latin typeface="Lucida Console" panose="020B0609040504020204" pitchFamily="49" charset="0"/>
              </a:rPr>
              <a:t>pipe(</a:t>
            </a:r>
            <a:r>
              <a:rPr lang="en-US" sz="1650" dirty="0" err="1">
                <a:latin typeface="Lucida Console" panose="020B0609040504020204" pitchFamily="49" charset="0"/>
              </a:rPr>
              <a:t>sig_pipe</a:t>
            </a:r>
            <a:r>
              <a:rPr lang="en-US" sz="1650" dirty="0">
                <a:latin typeface="Lucida Console" panose="020B0609040504020204" pitchFamily="49" charset="0"/>
              </a:rPr>
              <a:t>);</a:t>
            </a:r>
          </a:p>
          <a:p>
            <a:pPr>
              <a:lnSpc>
                <a:spcPts val="1900"/>
              </a:lnSpc>
            </a:pPr>
            <a:r>
              <a:rPr lang="en-US" sz="1650" dirty="0" err="1">
                <a:latin typeface="Lucida Console" panose="020B0609040504020204" pitchFamily="49" charset="0"/>
              </a:rPr>
              <a:t>set_signal_handler</a:t>
            </a:r>
            <a:r>
              <a:rPr lang="en-US" sz="1650" dirty="0">
                <a:latin typeface="Lucida Console" panose="020B0609040504020204" pitchFamily="49" charset="0"/>
              </a:rPr>
              <a:t>(SIGCHLD, </a:t>
            </a:r>
            <a:r>
              <a:rPr lang="en-US" sz="1650" dirty="0" err="1">
                <a:latin typeface="Lucida Console" panose="020B0609040504020204" pitchFamily="49" charset="0"/>
              </a:rPr>
              <a:t>sig_handler</a:t>
            </a:r>
            <a:r>
              <a:rPr lang="en-US" sz="1650" dirty="0">
                <a:latin typeface="Lucida Console" panose="020B0609040504020204" pitchFamily="49" charset="0"/>
              </a:rPr>
              <a:t>);</a:t>
            </a:r>
          </a:p>
          <a:p>
            <a:pPr>
              <a:lnSpc>
                <a:spcPts val="1900"/>
              </a:lnSpc>
            </a:pPr>
            <a:r>
              <a:rPr lang="en-US" sz="1650" dirty="0" err="1">
                <a:latin typeface="Lucida Console" panose="020B0609040504020204" pitchFamily="49" charset="0"/>
              </a:rPr>
              <a:t>set_signal_handler</a:t>
            </a:r>
            <a:r>
              <a:rPr lang="en-US" sz="1650" dirty="0">
                <a:latin typeface="Lucida Console" panose="020B0609040504020204" pitchFamily="49" charset="0"/>
              </a:rPr>
              <a:t>(SIGALRM, </a:t>
            </a:r>
            <a:r>
              <a:rPr lang="en-US" sz="1650" dirty="0" err="1">
                <a:latin typeface="Lucida Console" panose="020B0609040504020204" pitchFamily="49" charset="0"/>
              </a:rPr>
              <a:t>sig_handler</a:t>
            </a:r>
            <a:r>
              <a:rPr lang="en-US" sz="1650" dirty="0">
                <a:latin typeface="Lucida Console" panose="020B0609040504020204" pitchFamily="49" charset="0"/>
              </a:rPr>
              <a:t>);</a:t>
            </a:r>
          </a:p>
          <a:p>
            <a:pPr>
              <a:lnSpc>
                <a:spcPts val="1900"/>
              </a:lnSpc>
            </a:pPr>
            <a:endParaRPr lang="en-US" sz="1650" dirty="0">
              <a:latin typeface="Lucida Console" panose="020B0609040504020204" pitchFamily="49" charset="0"/>
            </a:endParaRPr>
          </a:p>
          <a:p>
            <a:pPr>
              <a:lnSpc>
                <a:spcPts val="1900"/>
              </a:lnSpc>
            </a:pPr>
            <a:r>
              <a:rPr lang="en-US" sz="1650" dirty="0">
                <a:solidFill>
                  <a:schemeClr val="accent1"/>
                </a:solidFill>
                <a:latin typeface="Lucida Console" panose="020B0609040504020204" pitchFamily="49" charset="0"/>
              </a:rPr>
              <a:t>double</a:t>
            </a:r>
            <a:r>
              <a:rPr lang="en-US" sz="1650" dirty="0">
                <a:latin typeface="Lucida Console" panose="020B0609040504020204" pitchFamily="49" charset="0"/>
              </a:rPr>
              <a:t> </a:t>
            </a:r>
            <a:r>
              <a:rPr lang="en-US" sz="1650" dirty="0" err="1">
                <a:latin typeface="Lucida Console" panose="020B0609040504020204" pitchFamily="49" charset="0"/>
              </a:rPr>
              <a:t>start_time</a:t>
            </a:r>
            <a:r>
              <a:rPr lang="en-US" sz="1650" dirty="0">
                <a:latin typeface="Lucida Console" panose="020B0609040504020204" pitchFamily="49" charset="0"/>
              </a:rPr>
              <a:t> = timestamp();</a:t>
            </a:r>
          </a:p>
          <a:p>
            <a:pPr>
              <a:lnSpc>
                <a:spcPts val="1900"/>
              </a:lnSpc>
            </a:pPr>
            <a:endParaRPr lang="en-US" sz="1650" dirty="0">
              <a:latin typeface="Lucida Console" panose="020B0609040504020204" pitchFamily="49" charset="0"/>
            </a:endParaRPr>
          </a:p>
          <a:p>
            <a:pPr>
              <a:lnSpc>
                <a:spcPts val="1900"/>
              </a:lnSpc>
            </a:pPr>
            <a:r>
              <a:rPr lang="en-US" sz="1650" dirty="0" err="1">
                <a:latin typeface="Lucida Console" panose="020B0609040504020204" pitchFamily="49" charset="0"/>
              </a:rPr>
              <a:t>pid_t</a:t>
            </a:r>
            <a:r>
              <a:rPr lang="en-US" sz="1650" dirty="0">
                <a:latin typeface="Lucida Console" panose="020B0609040504020204" pitchFamily="49" charset="0"/>
              </a:rPr>
              <a:t> </a:t>
            </a:r>
            <a:r>
              <a:rPr lang="en-US" sz="1650" dirty="0" err="1">
                <a:latin typeface="Lucida Console" panose="020B0609040504020204" pitchFamily="49" charset="0"/>
              </a:rPr>
              <a:t>child_pid</a:t>
            </a:r>
            <a:r>
              <a:rPr lang="en-US" sz="1650" dirty="0">
                <a:latin typeface="Lucida Console" panose="020B0609040504020204" pitchFamily="49" charset="0"/>
              </a:rPr>
              <a:t> = </a:t>
            </a:r>
            <a:r>
              <a:rPr lang="en-US" sz="1650" dirty="0" err="1">
                <a:latin typeface="Lucida Console" panose="020B0609040504020204" pitchFamily="49" charset="0"/>
              </a:rPr>
              <a:t>make_child</a:t>
            </a:r>
            <a:r>
              <a:rPr lang="en-US" sz="1650" dirty="0">
                <a:latin typeface="Lucida Console" panose="020B0609040504020204" pitchFamily="49" charset="0"/>
              </a:rPr>
              <a:t>(</a:t>
            </a:r>
            <a:r>
              <a:rPr lang="en-US" sz="1650" dirty="0" err="1">
                <a:latin typeface="Lucida Console" panose="020B0609040504020204" pitchFamily="49" charset="0"/>
              </a:rPr>
              <a:t>exit_delay</a:t>
            </a:r>
            <a:r>
              <a:rPr lang="en-US" sz="1650" dirty="0">
                <a:latin typeface="Lucida Console" panose="020B0609040504020204" pitchFamily="49" charset="0"/>
              </a:rPr>
              <a:t>);</a:t>
            </a:r>
          </a:p>
        </p:txBody>
      </p:sp>
    </p:spTree>
    <p:extLst>
      <p:ext uri="{BB962C8B-B14F-4D97-AF65-F5344CB8AC3E}">
        <p14:creationId xmlns:p14="http://schemas.microsoft.com/office/powerpoint/2010/main" val="280966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3FFC7A-BB49-534A-15EE-DA3F8CC24F01}"/>
              </a:ext>
            </a:extLst>
          </p:cNvPr>
          <p:cNvPicPr>
            <a:picLocks noChangeAspect="1"/>
          </p:cNvPicPr>
          <p:nvPr/>
        </p:nvPicPr>
        <p:blipFill rotWithShape="1">
          <a:blip r:embed="rId3"/>
          <a:srcRect l="10373" t="11349" r="12440" b="8364"/>
          <a:stretch/>
        </p:blipFill>
        <p:spPr>
          <a:xfrm>
            <a:off x="1637260" y="5082590"/>
            <a:ext cx="1706832" cy="1775410"/>
          </a:xfrm>
          <a:prstGeom prst="rect">
            <a:avLst/>
          </a:prstGeom>
        </p:spPr>
      </p:pic>
      <p:sp>
        <p:nvSpPr>
          <p:cNvPr id="2" name="Title 1">
            <a:extLst>
              <a:ext uri="{FF2B5EF4-FFF2-40B4-BE49-F238E27FC236}">
                <a16:creationId xmlns:a16="http://schemas.microsoft.com/office/drawing/2014/main" id="{E95A045F-578D-C8BA-5A18-98B798DE52A5}"/>
              </a:ext>
            </a:extLst>
          </p:cNvPr>
          <p:cNvSpPr>
            <a:spLocks noGrp="1"/>
          </p:cNvSpPr>
          <p:nvPr>
            <p:ph type="title"/>
          </p:nvPr>
        </p:nvSpPr>
        <p:spPr>
          <a:xfrm>
            <a:off x="838200" y="0"/>
            <a:ext cx="10515600" cy="886159"/>
          </a:xfrm>
        </p:spPr>
        <p:txBody>
          <a:bodyPr>
            <a:normAutofit fontScale="90000"/>
          </a:bodyPr>
          <a:lstStyle/>
          <a:p>
            <a:r>
              <a:rPr lang="en-US" dirty="0"/>
              <a:t>Signal-based Race Conditions: Timed Wait</a:t>
            </a:r>
          </a:p>
        </p:txBody>
      </p:sp>
      <p:sp>
        <p:nvSpPr>
          <p:cNvPr id="3" name="TextBox 2">
            <a:extLst>
              <a:ext uri="{FF2B5EF4-FFF2-40B4-BE49-F238E27FC236}">
                <a16:creationId xmlns:a16="http://schemas.microsoft.com/office/drawing/2014/main" id="{E3CDCF4D-1025-38F5-ED93-2815B5A9D79B}"/>
              </a:ext>
            </a:extLst>
          </p:cNvPr>
          <p:cNvSpPr txBox="1"/>
          <p:nvPr/>
        </p:nvSpPr>
        <p:spPr>
          <a:xfrm>
            <a:off x="296115" y="702632"/>
            <a:ext cx="3688056" cy="4801314"/>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There’s no race condition! Or rather, there </a:t>
            </a:r>
            <a:r>
              <a:rPr lang="en-US" b="1" i="1" u="sng" dirty="0">
                <a:latin typeface="Segoe UI" panose="020B0502040204020203" pitchFamily="34" charset="0"/>
                <a:cs typeface="Segoe UI" panose="020B0502040204020203" pitchFamily="34" charset="0"/>
              </a:rPr>
              <a:t>is</a:t>
            </a:r>
            <a:r>
              <a:rPr lang="en-US" b="1" dirty="0">
                <a:latin typeface="Segoe UI" panose="020B0502040204020203" pitchFamily="34" charset="0"/>
                <a:cs typeface="Segoe UI" panose="020B0502040204020203" pitchFamily="34" charset="0"/>
              </a:rPr>
              <a:t> a race between (1) the child exiting and (2) the parent registering the timer and then reading from the pipe. However, regardless of whether:</a:t>
            </a:r>
          </a:p>
          <a:p>
            <a:pPr marL="285750" indent="-285750">
              <a:buFont typeface="Arial" panose="020B0604020202020204" pitchFamily="34" charset="0"/>
              <a:buChar char="•"/>
            </a:pPr>
            <a:r>
              <a:rPr lang="en-US" b="1" dirty="0">
                <a:latin typeface="Segoe UI" panose="020B0502040204020203" pitchFamily="34" charset="0"/>
                <a:cs typeface="Segoe UI" panose="020B0502040204020203" pitchFamily="34" charset="0"/>
              </a:rPr>
              <a:t>the child exits before the timer is registered,</a:t>
            </a:r>
          </a:p>
          <a:p>
            <a:pPr marL="285750" indent="-285750">
              <a:buFont typeface="Arial" panose="020B0604020202020204" pitchFamily="34" charset="0"/>
              <a:buChar char="•"/>
            </a:pPr>
            <a:r>
              <a:rPr lang="en-US" b="1" dirty="0">
                <a:latin typeface="Segoe UI" panose="020B0502040204020203" pitchFamily="34" charset="0"/>
                <a:cs typeface="Segoe UI" panose="020B0502040204020203" pitchFamily="34" charset="0"/>
              </a:rPr>
              <a:t>the child exits after the timer is registered but before the pipe is read, or</a:t>
            </a:r>
          </a:p>
          <a:p>
            <a:pPr marL="285750" indent="-285750">
              <a:buFont typeface="Arial" panose="020B0604020202020204" pitchFamily="34" charset="0"/>
              <a:buChar char="•"/>
            </a:pPr>
            <a:r>
              <a:rPr lang="en-US" b="1" dirty="0">
                <a:latin typeface="Segoe UI" panose="020B0502040204020203" pitchFamily="34" charset="0"/>
                <a:cs typeface="Segoe UI" panose="020B0502040204020203" pitchFamily="34" charset="0"/>
              </a:rPr>
              <a:t>the child exits during the pipe read,</a:t>
            </a:r>
          </a:p>
          <a:p>
            <a:r>
              <a:rPr lang="en-US" b="1" dirty="0">
                <a:latin typeface="Segoe UI" panose="020B0502040204020203" pitchFamily="34" charset="0"/>
                <a:cs typeface="Segoe UI" panose="020B0502040204020203" pitchFamily="34" charset="0"/>
              </a:rPr>
              <a:t>. . . the parent will correctly either wait 0.75 seconds or wait less if the child exits before the timer fires!</a:t>
            </a:r>
          </a:p>
        </p:txBody>
      </p:sp>
      <p:grpSp>
        <p:nvGrpSpPr>
          <p:cNvPr id="4" name="Group 3">
            <a:extLst>
              <a:ext uri="{FF2B5EF4-FFF2-40B4-BE49-F238E27FC236}">
                <a16:creationId xmlns:a16="http://schemas.microsoft.com/office/drawing/2014/main" id="{A31220C2-D078-07FF-26A1-28DD01CFE766}"/>
              </a:ext>
            </a:extLst>
          </p:cNvPr>
          <p:cNvGrpSpPr/>
          <p:nvPr/>
        </p:nvGrpSpPr>
        <p:grpSpPr>
          <a:xfrm>
            <a:off x="4137860" y="886157"/>
            <a:ext cx="8068012" cy="9662111"/>
            <a:chOff x="4137860" y="886157"/>
            <a:chExt cx="8068012" cy="9662111"/>
          </a:xfrm>
        </p:grpSpPr>
        <p:sp>
          <p:nvSpPr>
            <p:cNvPr id="9" name="Rectangle 8">
              <a:extLst>
                <a:ext uri="{FF2B5EF4-FFF2-40B4-BE49-F238E27FC236}">
                  <a16:creationId xmlns:a16="http://schemas.microsoft.com/office/drawing/2014/main" id="{E7B5BD75-6CAB-C560-9628-35CAC54FB457}"/>
                </a:ext>
              </a:extLst>
            </p:cNvPr>
            <p:cNvSpPr/>
            <p:nvPr/>
          </p:nvSpPr>
          <p:spPr>
            <a:xfrm>
              <a:off x="4137860" y="886157"/>
              <a:ext cx="8054140" cy="96621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D450BF-4982-0EAF-F8FE-D93E3B0D850B}"/>
                </a:ext>
              </a:extLst>
            </p:cNvPr>
            <p:cNvSpPr txBox="1"/>
            <p:nvPr/>
          </p:nvSpPr>
          <p:spPr>
            <a:xfrm>
              <a:off x="4151732" y="919747"/>
              <a:ext cx="8054140" cy="9594934"/>
            </a:xfrm>
            <a:prstGeom prst="rect">
              <a:avLst/>
            </a:prstGeom>
            <a:noFill/>
          </p:spPr>
          <p:txBody>
            <a:bodyPr wrap="square">
              <a:spAutoFit/>
            </a:bodyPr>
            <a:lstStyle/>
            <a:p>
              <a:pPr>
                <a:lnSpc>
                  <a:spcPts val="1900"/>
                </a:lnSpc>
              </a:pPr>
              <a:r>
                <a:rPr lang="en-US" sz="1650" dirty="0">
                  <a:solidFill>
                    <a:srgbClr val="00B050"/>
                  </a:solidFill>
                  <a:latin typeface="Lucida Console" panose="020B0609040504020204" pitchFamily="49" charset="0"/>
                </a:rPr>
                <a:t>//Approach #3: Use a timer and a pipe!</a:t>
              </a:r>
              <a:endParaRPr lang="en-US" sz="1650" dirty="0">
                <a:solidFill>
                  <a:schemeClr val="accent1"/>
                </a:solidFill>
                <a:latin typeface="Lucida Console" panose="020B0609040504020204" pitchFamily="49" charset="0"/>
              </a:endParaRPr>
            </a:p>
            <a:p>
              <a:pPr>
                <a:lnSpc>
                  <a:spcPts val="1900"/>
                </a:lnSpc>
              </a:pPr>
              <a:r>
                <a:rPr lang="en-US" sz="1650" dirty="0">
                  <a:solidFill>
                    <a:schemeClr val="accent1"/>
                  </a:solidFill>
                  <a:latin typeface="Lucida Console" panose="020B0609040504020204" pitchFamily="49" charset="0"/>
                </a:rPr>
                <a:t>int</a:t>
              </a:r>
              <a:r>
                <a:rPr lang="en-US" sz="1650" dirty="0">
                  <a:latin typeface="Lucida Console" panose="020B0609040504020204" pitchFamily="49" charset="0"/>
                </a:rPr>
                <a:t> </a:t>
              </a:r>
              <a:r>
                <a:rPr lang="en-US" sz="1650" dirty="0" err="1">
                  <a:latin typeface="Lucida Console" panose="020B0609040504020204" pitchFamily="49" charset="0"/>
                </a:rPr>
                <a:t>sig_pipe</a:t>
              </a:r>
              <a:r>
                <a:rPr lang="en-US" sz="1650" dirty="0">
                  <a:latin typeface="Lucida Console" panose="020B0609040504020204" pitchFamily="49" charset="0"/>
                </a:rPr>
                <a:t>[</a:t>
              </a:r>
              <a:r>
                <a:rPr lang="en-US" sz="1650" dirty="0">
                  <a:solidFill>
                    <a:schemeClr val="accent2"/>
                  </a:solidFill>
                  <a:latin typeface="Lucida Console" panose="020B0609040504020204" pitchFamily="49" charset="0"/>
                </a:rPr>
                <a:t>2</a:t>
              </a:r>
              <a:r>
                <a:rPr lang="en-US" sz="1650" dirty="0">
                  <a:latin typeface="Lucida Console" panose="020B0609040504020204" pitchFamily="49" charset="0"/>
                </a:rPr>
                <a:t>];</a:t>
              </a:r>
            </a:p>
            <a:p>
              <a:pPr>
                <a:lnSpc>
                  <a:spcPts val="1900"/>
                </a:lnSpc>
              </a:pPr>
              <a:r>
                <a:rPr lang="en-US" sz="1650" dirty="0">
                  <a:solidFill>
                    <a:schemeClr val="accent1"/>
                  </a:solidFill>
                  <a:latin typeface="Lucida Console" panose="020B0609040504020204" pitchFamily="49" charset="0"/>
                </a:rPr>
                <a:t>void</a:t>
              </a:r>
              <a:r>
                <a:rPr lang="en-US" sz="1650" dirty="0">
                  <a:latin typeface="Lucida Console" panose="020B0609040504020204" pitchFamily="49" charset="0"/>
                </a:rPr>
                <a:t> </a:t>
              </a:r>
              <a:r>
                <a:rPr lang="en-US" sz="1650" dirty="0" err="1">
                  <a:latin typeface="Lucida Console" panose="020B0609040504020204" pitchFamily="49" charset="0"/>
                </a:rPr>
                <a:t>sig_handler</a:t>
              </a:r>
              <a:r>
                <a:rPr lang="en-US" sz="1650" dirty="0">
                  <a:latin typeface="Lucida Console" panose="020B0609040504020204" pitchFamily="49" charset="0"/>
                </a:rPr>
                <a:t>(</a:t>
              </a:r>
              <a:r>
                <a:rPr lang="en-US" sz="1650" dirty="0">
                  <a:solidFill>
                    <a:schemeClr val="accent1"/>
                  </a:solidFill>
                  <a:latin typeface="Lucida Console" panose="020B0609040504020204" pitchFamily="49" charset="0"/>
                </a:rPr>
                <a:t>int</a:t>
              </a:r>
              <a:r>
                <a:rPr lang="en-US" sz="1650" dirty="0">
                  <a:latin typeface="Lucida Console" panose="020B0609040504020204" pitchFamily="49" charset="0"/>
                </a:rPr>
                <a:t> sig) {</a:t>
              </a:r>
            </a:p>
            <a:p>
              <a:pPr>
                <a:lnSpc>
                  <a:spcPts val="1900"/>
                </a:lnSpc>
              </a:pPr>
              <a:r>
                <a:rPr lang="en-US" sz="1650" dirty="0">
                  <a:latin typeface="Lucida Console" panose="020B0609040504020204" pitchFamily="49" charset="0"/>
                </a:rPr>
                <a:t>    </a:t>
              </a:r>
              <a:r>
                <a:rPr lang="en-US" sz="1650" dirty="0">
                  <a:solidFill>
                    <a:schemeClr val="accent1"/>
                  </a:solidFill>
                  <a:latin typeface="Lucida Console" panose="020B0609040504020204" pitchFamily="49" charset="0"/>
                </a:rPr>
                <a:t>const char* </a:t>
              </a:r>
              <a:r>
                <a:rPr lang="en-US" sz="1650" dirty="0">
                  <a:latin typeface="Lucida Console" panose="020B0609040504020204" pitchFamily="49" charset="0"/>
                </a:rPr>
                <a:t>msg = (signal == SIGCHLD)</a:t>
              </a:r>
            </a:p>
            <a:p>
              <a:pPr>
                <a:lnSpc>
                  <a:spcPts val="1900"/>
                </a:lnSpc>
              </a:pPr>
              <a:r>
                <a:rPr lang="en-US" sz="1650" dirty="0">
                  <a:latin typeface="Lucida Console" panose="020B0609040504020204" pitchFamily="49" charset="0"/>
                </a:rPr>
                <a:t>                      ? </a:t>
              </a:r>
              <a:r>
                <a:rPr lang="en-US" sz="1650" dirty="0">
                  <a:solidFill>
                    <a:schemeClr val="accent2"/>
                  </a:solidFill>
                  <a:latin typeface="Lucida Console" panose="020B0609040504020204" pitchFamily="49" charset="0"/>
                </a:rPr>
                <a:t>"C"</a:t>
              </a:r>
            </a:p>
            <a:p>
              <a:pPr>
                <a:lnSpc>
                  <a:spcPts val="1900"/>
                </a:lnSpc>
              </a:pPr>
              <a:r>
                <a:rPr lang="en-US" sz="1650" dirty="0">
                  <a:latin typeface="Lucida Console" panose="020B0609040504020204" pitchFamily="49" charset="0"/>
                </a:rPr>
                <a:t>                      : </a:t>
              </a:r>
              <a:r>
                <a:rPr lang="en-US" sz="1650" dirty="0">
                  <a:solidFill>
                    <a:schemeClr val="accent2"/>
                  </a:solidFill>
                  <a:latin typeface="Lucida Console" panose="020B0609040504020204" pitchFamily="49" charset="0"/>
                </a:rPr>
                <a:t>"T"</a:t>
              </a:r>
              <a:r>
                <a:rPr lang="en-US" sz="1650" dirty="0">
                  <a:latin typeface="Lucida Console" panose="020B0609040504020204" pitchFamily="49" charset="0"/>
                </a:rPr>
                <a:t>;</a:t>
              </a:r>
            </a:p>
            <a:p>
              <a:pPr>
                <a:lnSpc>
                  <a:spcPts val="1900"/>
                </a:lnSpc>
              </a:pPr>
              <a:r>
                <a:rPr lang="en-US" sz="1650" dirty="0">
                  <a:latin typeface="Lucida Console" panose="020B0609040504020204" pitchFamily="49" charset="0"/>
                </a:rPr>
                <a:t>    write(</a:t>
              </a:r>
              <a:r>
                <a:rPr lang="en-US" sz="1650" dirty="0" err="1">
                  <a:latin typeface="Lucida Console" panose="020B0609040504020204" pitchFamily="49" charset="0"/>
                </a:rPr>
                <a:t>sig_pipe</a:t>
              </a:r>
              <a:r>
                <a:rPr lang="en-US" sz="1650" dirty="0">
                  <a:latin typeface="Lucida Console" panose="020B0609040504020204" pitchFamily="49" charset="0"/>
                </a:rPr>
                <a:t>[</a:t>
              </a:r>
              <a:r>
                <a:rPr lang="en-US" sz="1650" dirty="0">
                  <a:solidFill>
                    <a:schemeClr val="accent2"/>
                  </a:solidFill>
                  <a:latin typeface="Lucida Console" panose="020B0609040504020204" pitchFamily="49" charset="0"/>
                </a:rPr>
                <a:t>1</a:t>
              </a:r>
              <a:r>
                <a:rPr lang="en-US" sz="1650" dirty="0">
                  <a:latin typeface="Lucida Console" panose="020B0609040504020204" pitchFamily="49" charset="0"/>
                </a:rPr>
                <a:t>], msg, </a:t>
              </a:r>
              <a:r>
                <a:rPr lang="en-US" sz="1650" dirty="0">
                  <a:solidFill>
                    <a:schemeClr val="accent2"/>
                  </a:solidFill>
                  <a:latin typeface="Lucida Console" panose="020B0609040504020204" pitchFamily="49" charset="0"/>
                </a:rPr>
                <a:t>1</a:t>
              </a:r>
              <a:r>
                <a:rPr lang="en-US" sz="1650" dirty="0">
                  <a:latin typeface="Lucida Console" panose="020B0609040504020204" pitchFamily="49" charset="0"/>
                </a:rPr>
                <a:t>); </a:t>
              </a:r>
              <a:r>
                <a:rPr lang="en-US" sz="1650" dirty="0">
                  <a:solidFill>
                    <a:srgbClr val="00B050"/>
                  </a:solidFill>
                  <a:latin typeface="Lucida Console" panose="020B0609040504020204" pitchFamily="49" charset="0"/>
                </a:rPr>
                <a:t>//write()</a:t>
              </a:r>
            </a:p>
            <a:p>
              <a:pPr>
                <a:lnSpc>
                  <a:spcPts val="1900"/>
                </a:lnSpc>
              </a:pPr>
              <a:r>
                <a:rPr lang="en-US" sz="1650" dirty="0">
                  <a:solidFill>
                    <a:srgbClr val="00B050"/>
                  </a:solidFill>
                  <a:latin typeface="Lucida Console" panose="020B0609040504020204" pitchFamily="49" charset="0"/>
                </a:rPr>
                <a:t>      //is safe to call in a signal handler:</a:t>
              </a:r>
            </a:p>
            <a:p>
              <a:pPr>
                <a:lnSpc>
                  <a:spcPts val="1900"/>
                </a:lnSpc>
              </a:pPr>
              <a:r>
                <a:rPr lang="en-US" sz="1650" dirty="0">
                  <a:solidFill>
                    <a:srgbClr val="00B050"/>
                  </a:solidFill>
                  <a:latin typeface="Lucida Console" panose="020B0609040504020204" pitchFamily="49" charset="0"/>
                </a:rPr>
                <a:t>      //see `man signal-safety(7)`.</a:t>
              </a:r>
            </a:p>
            <a:p>
              <a:pPr>
                <a:lnSpc>
                  <a:spcPts val="1900"/>
                </a:lnSpc>
              </a:pPr>
              <a:r>
                <a:rPr lang="en-US" sz="1650" dirty="0">
                  <a:latin typeface="Lucida Console" panose="020B0609040504020204" pitchFamily="49" charset="0"/>
                </a:rPr>
                <a:t>}</a:t>
              </a:r>
            </a:p>
            <a:p>
              <a:pPr>
                <a:lnSpc>
                  <a:spcPts val="1900"/>
                </a:lnSpc>
              </a:pPr>
              <a:endParaRPr lang="en-US" sz="1650" dirty="0">
                <a:latin typeface="Lucida Console" panose="020B0609040504020204" pitchFamily="49" charset="0"/>
              </a:endParaRPr>
            </a:p>
            <a:p>
              <a:pPr>
                <a:lnSpc>
                  <a:spcPts val="1900"/>
                </a:lnSpc>
              </a:pPr>
              <a:r>
                <a:rPr lang="en-US" sz="1650" dirty="0">
                  <a:solidFill>
                    <a:srgbClr val="00B050"/>
                  </a:solidFill>
                  <a:latin typeface="Lucida Console" panose="020B0609040504020204" pitchFamily="49" charset="0"/>
                </a:rPr>
                <a:t>//Create a pipe and register non-SA_RESTART</a:t>
              </a:r>
            </a:p>
            <a:p>
              <a:pPr>
                <a:lnSpc>
                  <a:spcPts val="1900"/>
                </a:lnSpc>
              </a:pPr>
              <a:r>
                <a:rPr lang="en-US" sz="1650" dirty="0">
                  <a:solidFill>
                    <a:srgbClr val="00B050"/>
                  </a:solidFill>
                  <a:latin typeface="Lucida Console" panose="020B0609040504020204" pitchFamily="49" charset="0"/>
                </a:rPr>
                <a:t>//handlers for SIGCHLD and SIGALRM.</a:t>
              </a:r>
            </a:p>
            <a:p>
              <a:pPr>
                <a:lnSpc>
                  <a:spcPts val="1900"/>
                </a:lnSpc>
              </a:pPr>
              <a:r>
                <a:rPr lang="en-US" sz="1650" dirty="0">
                  <a:latin typeface="Lucida Console" panose="020B0609040504020204" pitchFamily="49" charset="0"/>
                </a:rPr>
                <a:t>pipe(</a:t>
              </a:r>
              <a:r>
                <a:rPr lang="en-US" sz="1650" dirty="0" err="1">
                  <a:latin typeface="Lucida Console" panose="020B0609040504020204" pitchFamily="49" charset="0"/>
                </a:rPr>
                <a:t>sig_pipe</a:t>
              </a:r>
              <a:r>
                <a:rPr lang="en-US" sz="1650" dirty="0">
                  <a:latin typeface="Lucida Console" panose="020B0609040504020204" pitchFamily="49" charset="0"/>
                </a:rPr>
                <a:t>);</a:t>
              </a:r>
            </a:p>
            <a:p>
              <a:pPr>
                <a:lnSpc>
                  <a:spcPts val="1900"/>
                </a:lnSpc>
              </a:pPr>
              <a:r>
                <a:rPr lang="en-US" sz="1650" dirty="0" err="1">
                  <a:latin typeface="Lucida Console" panose="020B0609040504020204" pitchFamily="49" charset="0"/>
                </a:rPr>
                <a:t>set_signal_handler</a:t>
              </a:r>
              <a:r>
                <a:rPr lang="en-US" sz="1650" dirty="0">
                  <a:latin typeface="Lucida Console" panose="020B0609040504020204" pitchFamily="49" charset="0"/>
                </a:rPr>
                <a:t>(SIGCHLD, </a:t>
              </a:r>
              <a:r>
                <a:rPr lang="en-US" sz="1650" dirty="0" err="1">
                  <a:latin typeface="Lucida Console" panose="020B0609040504020204" pitchFamily="49" charset="0"/>
                </a:rPr>
                <a:t>sig_handler</a:t>
              </a:r>
              <a:r>
                <a:rPr lang="en-US" sz="1650" dirty="0">
                  <a:latin typeface="Lucida Console" panose="020B0609040504020204" pitchFamily="49" charset="0"/>
                </a:rPr>
                <a:t>);</a:t>
              </a:r>
            </a:p>
            <a:p>
              <a:pPr>
                <a:lnSpc>
                  <a:spcPts val="1900"/>
                </a:lnSpc>
              </a:pPr>
              <a:r>
                <a:rPr lang="en-US" sz="1650" dirty="0" err="1">
                  <a:latin typeface="Lucida Console" panose="020B0609040504020204" pitchFamily="49" charset="0"/>
                </a:rPr>
                <a:t>set_signal_handler</a:t>
              </a:r>
              <a:r>
                <a:rPr lang="en-US" sz="1650" dirty="0">
                  <a:latin typeface="Lucida Console" panose="020B0609040504020204" pitchFamily="49" charset="0"/>
                </a:rPr>
                <a:t>(SIGALRM, </a:t>
              </a:r>
              <a:r>
                <a:rPr lang="en-US" sz="1650" dirty="0" err="1">
                  <a:latin typeface="Lucida Console" panose="020B0609040504020204" pitchFamily="49" charset="0"/>
                </a:rPr>
                <a:t>sig_handler</a:t>
              </a:r>
              <a:r>
                <a:rPr lang="en-US" sz="1650" dirty="0">
                  <a:latin typeface="Lucida Console" panose="020B0609040504020204" pitchFamily="49" charset="0"/>
                </a:rPr>
                <a:t>);</a:t>
              </a:r>
            </a:p>
            <a:p>
              <a:pPr>
                <a:lnSpc>
                  <a:spcPts val="1900"/>
                </a:lnSpc>
              </a:pPr>
              <a:endParaRPr lang="en-US" sz="1650" dirty="0">
                <a:latin typeface="Lucida Console" panose="020B0609040504020204" pitchFamily="49" charset="0"/>
              </a:endParaRPr>
            </a:p>
            <a:p>
              <a:pPr>
                <a:lnSpc>
                  <a:spcPts val="1900"/>
                </a:lnSpc>
              </a:pPr>
              <a:r>
                <a:rPr lang="en-US" sz="1650" dirty="0">
                  <a:solidFill>
                    <a:schemeClr val="accent1"/>
                  </a:solidFill>
                  <a:latin typeface="Lucida Console" panose="020B0609040504020204" pitchFamily="49" charset="0"/>
                </a:rPr>
                <a:t>double</a:t>
              </a:r>
              <a:r>
                <a:rPr lang="en-US" sz="1650" dirty="0">
                  <a:latin typeface="Lucida Console" panose="020B0609040504020204" pitchFamily="49" charset="0"/>
                </a:rPr>
                <a:t> </a:t>
              </a:r>
              <a:r>
                <a:rPr lang="en-US" sz="1650" dirty="0" err="1">
                  <a:latin typeface="Lucida Console" panose="020B0609040504020204" pitchFamily="49" charset="0"/>
                </a:rPr>
                <a:t>start_time</a:t>
              </a:r>
              <a:r>
                <a:rPr lang="en-US" sz="1650" dirty="0">
                  <a:latin typeface="Lucida Console" panose="020B0609040504020204" pitchFamily="49" charset="0"/>
                </a:rPr>
                <a:t> = timestamp();</a:t>
              </a:r>
            </a:p>
            <a:p>
              <a:pPr>
                <a:lnSpc>
                  <a:spcPts val="1900"/>
                </a:lnSpc>
              </a:pPr>
              <a:endParaRPr lang="en-US" sz="1650" dirty="0">
                <a:latin typeface="Lucida Console" panose="020B0609040504020204" pitchFamily="49" charset="0"/>
              </a:endParaRPr>
            </a:p>
            <a:p>
              <a:pPr>
                <a:lnSpc>
                  <a:spcPts val="1900"/>
                </a:lnSpc>
              </a:pPr>
              <a:r>
                <a:rPr lang="en-US" sz="1650" dirty="0" err="1">
                  <a:latin typeface="Lucida Console" panose="020B0609040504020204" pitchFamily="49" charset="0"/>
                </a:rPr>
                <a:t>pid_t</a:t>
              </a:r>
              <a:r>
                <a:rPr lang="en-US" sz="1650" dirty="0">
                  <a:latin typeface="Lucida Console" panose="020B0609040504020204" pitchFamily="49" charset="0"/>
                </a:rPr>
                <a:t> </a:t>
              </a:r>
              <a:r>
                <a:rPr lang="en-US" sz="1650" dirty="0" err="1">
                  <a:latin typeface="Lucida Console" panose="020B0609040504020204" pitchFamily="49" charset="0"/>
                </a:rPr>
                <a:t>child_pid</a:t>
              </a:r>
              <a:r>
                <a:rPr lang="en-US" sz="1650" dirty="0">
                  <a:latin typeface="Lucida Console" panose="020B0609040504020204" pitchFamily="49" charset="0"/>
                </a:rPr>
                <a:t> = </a:t>
              </a:r>
              <a:r>
                <a:rPr lang="en-US" sz="1650" dirty="0" err="1">
                  <a:latin typeface="Lucida Console" panose="020B0609040504020204" pitchFamily="49" charset="0"/>
                </a:rPr>
                <a:t>make_child</a:t>
              </a:r>
              <a:r>
                <a:rPr lang="en-US" sz="1650">
                  <a:latin typeface="Lucida Console" panose="020B0609040504020204" pitchFamily="49" charset="0"/>
                </a:rPr>
                <a:t>();</a:t>
              </a:r>
              <a:endParaRPr lang="en-US" sz="1650" dirty="0">
                <a:latin typeface="Lucida Console" panose="020B0609040504020204" pitchFamily="49" charset="0"/>
              </a:endParaRPr>
            </a:p>
            <a:p>
              <a:pPr>
                <a:lnSpc>
                  <a:spcPts val="1900"/>
                </a:lnSpc>
              </a:pPr>
              <a:endParaRPr lang="en-US" sz="1650" dirty="0">
                <a:latin typeface="Lucida Console" panose="020B0609040504020204" pitchFamily="49" charset="0"/>
              </a:endParaRPr>
            </a:p>
            <a:p>
              <a:pPr>
                <a:lnSpc>
                  <a:spcPts val="1900"/>
                </a:lnSpc>
              </a:pPr>
              <a:r>
                <a:rPr lang="en-US" sz="1650" dirty="0">
                  <a:solidFill>
                    <a:srgbClr val="00B050"/>
                  </a:solidFill>
                  <a:latin typeface="Lucida Console" panose="020B0609040504020204" pitchFamily="49" charset="0"/>
                </a:rPr>
                <a:t>//Set an alarm for 0.75 seconds, after which</a:t>
              </a:r>
            </a:p>
            <a:p>
              <a:pPr>
                <a:lnSpc>
                  <a:spcPts val="1900"/>
                </a:lnSpc>
              </a:pPr>
              <a:r>
                <a:rPr lang="en-US" sz="1650" dirty="0">
                  <a:solidFill>
                    <a:srgbClr val="00B050"/>
                  </a:solidFill>
                  <a:latin typeface="Lucida Console" panose="020B0609040504020204" pitchFamily="49" charset="0"/>
                </a:rPr>
                <a:t>//kernel delivers SIGALRM.</a:t>
              </a:r>
            </a:p>
            <a:p>
              <a:pPr>
                <a:lnSpc>
                  <a:spcPts val="1900"/>
                </a:lnSpc>
              </a:pPr>
              <a:r>
                <a:rPr lang="en-US" sz="1650" dirty="0">
                  <a:solidFill>
                    <a:schemeClr val="accent1"/>
                  </a:solidFill>
                  <a:latin typeface="Lucida Console" panose="020B0609040504020204" pitchFamily="49" charset="0"/>
                </a:rPr>
                <a:t>struct</a:t>
              </a:r>
              <a:r>
                <a:rPr lang="en-US" sz="1650" dirty="0">
                  <a:latin typeface="Lucida Console" panose="020B0609040504020204" pitchFamily="49" charset="0"/>
                </a:rPr>
                <a:t> </a:t>
              </a:r>
              <a:r>
                <a:rPr lang="en-US" sz="1650" dirty="0" err="1">
                  <a:latin typeface="Lucida Console" panose="020B0609040504020204" pitchFamily="49" charset="0"/>
                </a:rPr>
                <a:t>itimerval</a:t>
              </a:r>
              <a:r>
                <a:rPr lang="en-US" sz="1650" dirty="0">
                  <a:latin typeface="Lucida Console" panose="020B0609040504020204" pitchFamily="49" charset="0"/>
                </a:rPr>
                <a:t> </a:t>
              </a:r>
              <a:r>
                <a:rPr lang="en-US" sz="1650" dirty="0" err="1">
                  <a:latin typeface="Lucida Console" panose="020B0609040504020204" pitchFamily="49" charset="0"/>
                </a:rPr>
                <a:t>itimer</a:t>
              </a:r>
              <a:r>
                <a:rPr lang="en-US" sz="1650" dirty="0">
                  <a:latin typeface="Lucida Console" panose="020B0609040504020204" pitchFamily="49" charset="0"/>
                </a:rPr>
                <a:t>;</a:t>
              </a:r>
            </a:p>
            <a:p>
              <a:pPr>
                <a:lnSpc>
                  <a:spcPts val="1900"/>
                </a:lnSpc>
              </a:pPr>
              <a:r>
                <a:rPr lang="en-US" sz="1650" dirty="0" err="1">
                  <a:latin typeface="Lucida Console" panose="020B0609040504020204" pitchFamily="49" charset="0"/>
                </a:rPr>
                <a:t>itimer.it_value</a:t>
              </a:r>
              <a:r>
                <a:rPr lang="en-US" sz="1650" dirty="0">
                  <a:latin typeface="Lucida Console" panose="020B0609040504020204" pitchFamily="49" charset="0"/>
                </a:rPr>
                <a:t> = </a:t>
              </a:r>
              <a:r>
                <a:rPr lang="en-US" sz="1650" dirty="0">
                  <a:solidFill>
                    <a:srgbClr val="00B050"/>
                  </a:solidFill>
                  <a:latin typeface="Lucida Console" panose="020B0609040504020204" pitchFamily="49" charset="0"/>
                </a:rPr>
                <a:t>/* 0.75 seconds */</a:t>
              </a:r>
              <a:r>
                <a:rPr lang="en-US" sz="1650" dirty="0">
                  <a:latin typeface="Lucida Console" panose="020B0609040504020204" pitchFamily="49" charset="0"/>
                </a:rPr>
                <a:t>;</a:t>
              </a:r>
            </a:p>
            <a:p>
              <a:pPr>
                <a:lnSpc>
                  <a:spcPts val="1900"/>
                </a:lnSpc>
              </a:pPr>
              <a:r>
                <a:rPr lang="en-US" sz="1650" dirty="0" err="1">
                  <a:latin typeface="Lucida Console" panose="020B0609040504020204" pitchFamily="49" charset="0"/>
                </a:rPr>
                <a:t>setitimer</a:t>
              </a:r>
              <a:r>
                <a:rPr lang="en-US" sz="1650" dirty="0">
                  <a:latin typeface="Lucida Console" panose="020B0609040504020204" pitchFamily="49" charset="0"/>
                </a:rPr>
                <a:t>(ITIMER_REAL, &amp;</a:t>
              </a:r>
              <a:r>
                <a:rPr lang="en-US" sz="1650" dirty="0" err="1">
                  <a:latin typeface="Lucida Console" panose="020B0609040504020204" pitchFamily="49" charset="0"/>
                </a:rPr>
                <a:t>itimer</a:t>
              </a:r>
              <a:r>
                <a:rPr lang="en-US" sz="1650" dirty="0">
                  <a:latin typeface="Lucida Console" panose="020B0609040504020204" pitchFamily="49" charset="0"/>
                </a:rPr>
                <a:t>, </a:t>
              </a:r>
              <a:r>
                <a:rPr lang="en-US" sz="1650" dirty="0" err="1">
                  <a:latin typeface="Lucida Console" panose="020B0609040504020204" pitchFamily="49" charset="0"/>
                </a:rPr>
                <a:t>nullptr</a:t>
              </a:r>
              <a:r>
                <a:rPr lang="en-US" sz="1650" dirty="0">
                  <a:latin typeface="Lucida Console" panose="020B0609040504020204" pitchFamily="49" charset="0"/>
                </a:rPr>
                <a:t>);</a:t>
              </a:r>
            </a:p>
            <a:p>
              <a:pPr>
                <a:lnSpc>
                  <a:spcPts val="1900"/>
                </a:lnSpc>
              </a:pPr>
              <a:endParaRPr lang="en-US" sz="1650" dirty="0">
                <a:latin typeface="Lucida Console" panose="020B0609040504020204" pitchFamily="49" charset="0"/>
              </a:endParaRPr>
            </a:p>
            <a:p>
              <a:pPr>
                <a:lnSpc>
                  <a:spcPts val="1900"/>
                </a:lnSpc>
              </a:pPr>
              <a:r>
                <a:rPr lang="en-US" sz="1650" dirty="0">
                  <a:solidFill>
                    <a:srgbClr val="00B050"/>
                  </a:solidFill>
                  <a:latin typeface="Lucida Console" panose="020B0609040504020204" pitchFamily="49" charset="0"/>
                </a:rPr>
                <a:t>//read() will either succeed (because the</a:t>
              </a:r>
            </a:p>
            <a:p>
              <a:pPr>
                <a:lnSpc>
                  <a:spcPts val="1900"/>
                </a:lnSpc>
              </a:pPr>
              <a:r>
                <a:rPr lang="en-US" sz="1650" dirty="0">
                  <a:solidFill>
                    <a:srgbClr val="00B050"/>
                  </a:solidFill>
                  <a:latin typeface="Lucida Console" panose="020B0609040504020204" pitchFamily="49" charset="0"/>
                </a:rPr>
                <a:t>//child wrote to the pipe and exited before</a:t>
              </a:r>
            </a:p>
            <a:p>
              <a:pPr>
                <a:lnSpc>
                  <a:spcPts val="1900"/>
                </a:lnSpc>
              </a:pPr>
              <a:r>
                <a:rPr lang="en-US" sz="1650" dirty="0">
                  <a:solidFill>
                    <a:srgbClr val="00B050"/>
                  </a:solidFill>
                  <a:latin typeface="Lucida Console" panose="020B0609040504020204" pitchFamily="49" charset="0"/>
                </a:rPr>
                <a:t>//we got here) or be interrupted by a signal</a:t>
              </a:r>
            </a:p>
            <a:p>
              <a:pPr>
                <a:lnSpc>
                  <a:spcPts val="1900"/>
                </a:lnSpc>
              </a:pPr>
              <a:r>
                <a:rPr lang="en-US" sz="1650" dirty="0">
                  <a:solidFill>
                    <a:srgbClr val="00B050"/>
                  </a:solidFill>
                  <a:latin typeface="Lucida Console" panose="020B0609040504020204" pitchFamily="49" charset="0"/>
                </a:rPr>
                <a:t>//(either SIGCHLD or SIGALRM).</a:t>
              </a:r>
            </a:p>
            <a:p>
              <a:pPr>
                <a:lnSpc>
                  <a:spcPts val="1900"/>
                </a:lnSpc>
              </a:pPr>
              <a:r>
                <a:rPr lang="en-US" sz="1650" dirty="0">
                  <a:solidFill>
                    <a:schemeClr val="accent1"/>
                  </a:solidFill>
                  <a:latin typeface="Lucida Console" panose="020B0609040504020204" pitchFamily="49" charset="0"/>
                </a:rPr>
                <a:t>char</a:t>
              </a:r>
              <a:r>
                <a:rPr lang="en-US" sz="1650" dirty="0">
                  <a:latin typeface="Lucida Console" panose="020B0609040504020204" pitchFamily="49" charset="0"/>
                </a:rPr>
                <a:t> c;</a:t>
              </a:r>
            </a:p>
            <a:p>
              <a:pPr>
                <a:lnSpc>
                  <a:spcPts val="1900"/>
                </a:lnSpc>
              </a:pPr>
              <a:r>
                <a:rPr lang="en-US" sz="1650" dirty="0">
                  <a:latin typeface="Lucida Console" panose="020B0609040504020204" pitchFamily="49" charset="0"/>
                </a:rPr>
                <a:t>read(</a:t>
              </a:r>
              <a:r>
                <a:rPr lang="en-US" sz="1650" dirty="0" err="1">
                  <a:latin typeface="Lucida Console" panose="020B0609040504020204" pitchFamily="49" charset="0"/>
                </a:rPr>
                <a:t>sig_pipe</a:t>
              </a:r>
              <a:r>
                <a:rPr lang="en-US" sz="1650" dirty="0">
                  <a:latin typeface="Lucida Console" panose="020B0609040504020204" pitchFamily="49" charset="0"/>
                </a:rPr>
                <a:t>[</a:t>
              </a:r>
              <a:r>
                <a:rPr lang="en-US" sz="1650" dirty="0">
                  <a:solidFill>
                    <a:schemeClr val="accent2"/>
                  </a:solidFill>
                  <a:latin typeface="Lucida Console" panose="020B0609040504020204" pitchFamily="49" charset="0"/>
                </a:rPr>
                <a:t>0</a:t>
              </a:r>
              <a:r>
                <a:rPr lang="en-US" sz="1650" dirty="0">
                  <a:latin typeface="Lucida Console" panose="020B0609040504020204" pitchFamily="49" charset="0"/>
                </a:rPr>
                <a:t>], &amp;c, </a:t>
              </a:r>
              <a:r>
                <a:rPr lang="en-US" sz="1650" dirty="0">
                  <a:solidFill>
                    <a:schemeClr val="accent2"/>
                  </a:solidFill>
                  <a:latin typeface="Lucida Console" panose="020B0609040504020204" pitchFamily="49" charset="0"/>
                </a:rPr>
                <a:t>1</a:t>
              </a:r>
              <a:r>
                <a:rPr lang="en-US" sz="1650" dirty="0">
                  <a:latin typeface="Lucida Console" panose="020B0609040504020204" pitchFamily="49" charset="0"/>
                </a:rPr>
                <a:t>);</a:t>
              </a:r>
            </a:p>
            <a:p>
              <a:pPr>
                <a:lnSpc>
                  <a:spcPts val="1900"/>
                </a:lnSpc>
              </a:pPr>
              <a:endParaRPr lang="en-US" sz="1650" dirty="0">
                <a:latin typeface="Lucida Console" panose="020B0609040504020204" pitchFamily="49" charset="0"/>
              </a:endParaRPr>
            </a:p>
            <a:p>
              <a:pPr>
                <a:lnSpc>
                  <a:spcPts val="1900"/>
                </a:lnSpc>
              </a:pPr>
              <a:r>
                <a:rPr lang="en-US" sz="1650" dirty="0">
                  <a:solidFill>
                    <a:srgbClr val="00B050"/>
                  </a:solidFill>
                  <a:latin typeface="Lucida Console" panose="020B0609040504020204" pitchFamily="49" charset="0"/>
                </a:rPr>
                <a:t>//Check if child exited.</a:t>
              </a:r>
            </a:p>
            <a:p>
              <a:pPr>
                <a:lnSpc>
                  <a:spcPts val="1900"/>
                </a:lnSpc>
              </a:pPr>
              <a:r>
                <a:rPr lang="en-US" sz="1650" dirty="0" err="1">
                  <a:latin typeface="Lucida Console" panose="020B0609040504020204" pitchFamily="49" charset="0"/>
                </a:rPr>
                <a:t>pid_t</a:t>
              </a:r>
              <a:r>
                <a:rPr lang="en-US" sz="1650" dirty="0">
                  <a:latin typeface="Lucida Console" panose="020B0609040504020204" pitchFamily="49" charset="0"/>
                </a:rPr>
                <a:t> </a:t>
              </a:r>
              <a:r>
                <a:rPr lang="en-US" sz="1650" dirty="0" err="1">
                  <a:latin typeface="Lucida Console" panose="020B0609040504020204" pitchFamily="49" charset="0"/>
                </a:rPr>
                <a:t>exited_pid</a:t>
              </a:r>
              <a:r>
                <a:rPr lang="en-US" sz="1650" dirty="0">
                  <a:latin typeface="Lucida Console" panose="020B0609040504020204" pitchFamily="49" charset="0"/>
                </a:rPr>
                <a:t> = </a:t>
              </a:r>
              <a:r>
                <a:rPr lang="en-US" sz="1650" dirty="0" err="1">
                  <a:latin typeface="Lucida Console" panose="020B0609040504020204" pitchFamily="49" charset="0"/>
                </a:rPr>
                <a:t>waitpid</a:t>
              </a:r>
              <a:r>
                <a:rPr lang="en-US" sz="1650" dirty="0">
                  <a:latin typeface="Lucida Console" panose="020B0609040504020204" pitchFamily="49" charset="0"/>
                </a:rPr>
                <a:t>(p1, &amp;status, WNOHANG);</a:t>
              </a:r>
            </a:p>
            <a:p>
              <a:pPr>
                <a:lnSpc>
                  <a:spcPts val="1900"/>
                </a:lnSpc>
              </a:pPr>
              <a:r>
                <a:rPr lang="en-US" sz="1650" dirty="0" err="1">
                  <a:latin typeface="Lucida Console" panose="020B0609040504020204" pitchFamily="49" charset="0"/>
                </a:rPr>
                <a:t>printf</a:t>
              </a:r>
              <a:r>
                <a:rPr lang="en-US" sz="1650" dirty="0">
                  <a:latin typeface="Lucida Console" panose="020B0609040504020204" pitchFamily="49" charset="0"/>
                </a:rPr>
                <a:t>(</a:t>
              </a:r>
              <a:r>
                <a:rPr lang="en-US" sz="1650" dirty="0">
                  <a:solidFill>
                    <a:schemeClr val="accent2"/>
                  </a:solidFill>
                  <a:latin typeface="Lucida Console" panose="020B0609040504020204" pitchFamily="49" charset="0"/>
                </a:rPr>
                <a:t>"%s\n"</a:t>
              </a:r>
              <a:r>
                <a:rPr lang="en-US" sz="1650" dirty="0">
                  <a:latin typeface="Lucida Console" panose="020B0609040504020204" pitchFamily="49" charset="0"/>
                </a:rPr>
                <a:t>, (</a:t>
              </a:r>
              <a:r>
                <a:rPr lang="en-US" sz="1650" dirty="0" err="1">
                  <a:latin typeface="Lucida Console" panose="020B0609040504020204" pitchFamily="49" charset="0"/>
                </a:rPr>
                <a:t>child_pid</a:t>
              </a:r>
              <a:r>
                <a:rPr lang="en-US" sz="1650" dirty="0">
                  <a:latin typeface="Lucida Console" panose="020B0609040504020204" pitchFamily="49" charset="0"/>
                </a:rPr>
                <a:t> == </a:t>
              </a:r>
              <a:r>
                <a:rPr lang="en-US" sz="1650" dirty="0" err="1">
                  <a:latin typeface="Lucida Console" panose="020B0609040504020204" pitchFamily="49" charset="0"/>
                </a:rPr>
                <a:t>exited_pid</a:t>
              </a:r>
              <a:r>
                <a:rPr lang="en-US" sz="1650" dirty="0">
                  <a:latin typeface="Lucida Console" panose="020B0609040504020204" pitchFamily="49" charset="0"/>
                </a:rPr>
                <a:t>) ?</a:t>
              </a:r>
            </a:p>
            <a:p>
              <a:pPr>
                <a:lnSpc>
                  <a:spcPts val="1900"/>
                </a:lnSpc>
              </a:pPr>
              <a:r>
                <a:rPr lang="en-US" sz="1650" dirty="0">
                  <a:latin typeface="Lucida Console" panose="020B0609040504020204" pitchFamily="49" charset="0"/>
                </a:rPr>
                <a:t>              </a:t>
              </a:r>
              <a:r>
                <a:rPr lang="en-US" sz="1650" dirty="0">
                  <a:solidFill>
                    <a:schemeClr val="accent2"/>
                  </a:solidFill>
                  <a:latin typeface="Lucida Console" panose="020B0609040504020204" pitchFamily="49" charset="0"/>
                </a:rPr>
                <a:t>"Child exited first"</a:t>
              </a:r>
              <a:r>
                <a:rPr lang="en-US" sz="1650" dirty="0">
                  <a:latin typeface="Lucida Console" panose="020B0609040504020204" pitchFamily="49" charset="0"/>
                </a:rPr>
                <a:t> :</a:t>
              </a:r>
            </a:p>
            <a:p>
              <a:pPr>
                <a:lnSpc>
                  <a:spcPts val="1900"/>
                </a:lnSpc>
              </a:pPr>
              <a:r>
                <a:rPr lang="en-US" sz="1650" dirty="0">
                  <a:latin typeface="Lucida Console" panose="020B0609040504020204" pitchFamily="49" charset="0"/>
                </a:rPr>
                <a:t>              </a:t>
              </a:r>
              <a:r>
                <a:rPr lang="en-US" sz="1650" dirty="0">
                  <a:solidFill>
                    <a:schemeClr val="accent2"/>
                  </a:solidFill>
                  <a:latin typeface="Lucida Console" panose="020B0609040504020204" pitchFamily="49" charset="0"/>
                </a:rPr>
                <a:t>“Timeout fired first"</a:t>
              </a:r>
              <a:r>
                <a:rPr lang="en-US" sz="1650" dirty="0">
                  <a:latin typeface="Lucida Console" panose="020B0609040504020204" pitchFamily="49" charset="0"/>
                </a:rPr>
                <a:t>);</a:t>
              </a:r>
            </a:p>
          </p:txBody>
        </p:sp>
      </p:grpSp>
      <p:sp>
        <p:nvSpPr>
          <p:cNvPr id="7" name="Arc 6">
            <a:extLst>
              <a:ext uri="{FF2B5EF4-FFF2-40B4-BE49-F238E27FC236}">
                <a16:creationId xmlns:a16="http://schemas.microsoft.com/office/drawing/2014/main" id="{5A30ABB0-4735-126A-F913-49542B574293}"/>
              </a:ext>
            </a:extLst>
          </p:cNvPr>
          <p:cNvSpPr/>
          <p:nvPr/>
        </p:nvSpPr>
        <p:spPr>
          <a:xfrm rot="17165028" flipH="1">
            <a:off x="1690998" y="3922938"/>
            <a:ext cx="1336540" cy="2490626"/>
          </a:xfrm>
          <a:prstGeom prst="arc">
            <a:avLst>
              <a:gd name="adj1" fmla="val 18039440"/>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5240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4.81481E-6 L 0.00013 -0.09236 " pathEditMode="relative" rAng="0" ptsTypes="AA">
                                      <p:cBhvr>
                                        <p:cTn id="6" dur="1000" fill="hold"/>
                                        <p:tgtEl>
                                          <p:spTgt spid="4"/>
                                        </p:tgtEl>
                                        <p:attrNameLst>
                                          <p:attrName>ppt_x</p:attrName>
                                          <p:attrName>ppt_y</p:attrName>
                                        </p:attrNameLst>
                                      </p:cBhvr>
                                      <p:rCtr x="0" y="-463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00013 -0.09236 L 0.00039 -0.52245 " pathEditMode="relative" rAng="0" ptsTypes="AA">
                                      <p:cBhvr>
                                        <p:cTn id="10" dur="1000" fill="hold"/>
                                        <p:tgtEl>
                                          <p:spTgt spid="4"/>
                                        </p:tgtEl>
                                        <p:attrNameLst>
                                          <p:attrName>ppt_x</p:attrName>
                                          <p:attrName>ppt_y</p:attrName>
                                        </p:attrNameLst>
                                      </p:cBhvr>
                                      <p:rCtr x="13" y="-21505"/>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D149-5388-4950-9651-D7B7F03F2EB8}"/>
              </a:ext>
            </a:extLst>
          </p:cNvPr>
          <p:cNvSpPr>
            <a:spLocks noGrp="1"/>
          </p:cNvSpPr>
          <p:nvPr>
            <p:ph type="title"/>
          </p:nvPr>
        </p:nvSpPr>
        <p:spPr>
          <a:xfrm>
            <a:off x="838200" y="-5264"/>
            <a:ext cx="10515600" cy="791861"/>
          </a:xfrm>
        </p:spPr>
        <p:txBody>
          <a:bodyPr>
            <a:normAutofit fontScale="90000"/>
          </a:bodyPr>
          <a:lstStyle/>
          <a:p>
            <a:r>
              <a:rPr lang="en-US" dirty="0"/>
              <a:t>Implementing </a:t>
            </a:r>
            <a:r>
              <a:rPr lang="en-US" dirty="0">
                <a:latin typeface="Consolas" panose="020B0609020204030204" pitchFamily="49" charset="0"/>
              </a:rPr>
              <a:t>fork()</a:t>
            </a:r>
            <a:r>
              <a:rPr lang="en-US" dirty="0"/>
              <a:t>: Slow but Correct</a:t>
            </a:r>
          </a:p>
        </p:txBody>
      </p:sp>
      <p:sp>
        <p:nvSpPr>
          <p:cNvPr id="3" name="Content Placeholder 2">
            <a:extLst>
              <a:ext uri="{FF2B5EF4-FFF2-40B4-BE49-F238E27FC236}">
                <a16:creationId xmlns:a16="http://schemas.microsoft.com/office/drawing/2014/main" id="{91D22A65-5FE4-4B4F-BCE0-D8165634D77B}"/>
              </a:ext>
            </a:extLst>
          </p:cNvPr>
          <p:cNvSpPr>
            <a:spLocks noGrp="1"/>
          </p:cNvSpPr>
          <p:nvPr>
            <p:ph idx="1"/>
          </p:nvPr>
        </p:nvSpPr>
        <p:spPr>
          <a:xfrm>
            <a:off x="531037" y="611267"/>
            <a:ext cx="11133643" cy="3280079"/>
          </a:xfrm>
        </p:spPr>
        <p:txBody>
          <a:bodyPr>
            <a:noAutofit/>
          </a:bodyPr>
          <a:lstStyle/>
          <a:p>
            <a:pPr>
              <a:lnSpc>
                <a:spcPts val="2800"/>
              </a:lnSpc>
            </a:pPr>
            <a:r>
              <a:rPr lang="en-US" sz="3200" dirty="0">
                <a:latin typeface="Consolas" panose="020B0609020204030204" pitchFamily="49" charset="0"/>
              </a:rPr>
              <a:t>fork()</a:t>
            </a:r>
            <a:r>
              <a:rPr lang="en-US" sz="3200" dirty="0"/>
              <a:t> creates a new child process whose address space is a copy of the parent’s address space</a:t>
            </a:r>
          </a:p>
          <a:p>
            <a:pPr>
              <a:lnSpc>
                <a:spcPts val="2800"/>
              </a:lnSpc>
            </a:pPr>
            <a:r>
              <a:rPr lang="en-US" sz="3200" dirty="0"/>
              <a:t>A naïve implementation uses </a:t>
            </a:r>
            <a:r>
              <a:rPr lang="en-US" sz="3200" b="1" i="1" dirty="0"/>
              <a:t>synchronous copying</a:t>
            </a:r>
            <a:r>
              <a:rPr lang="en-US" sz="3200" dirty="0"/>
              <a:t> of pages</a:t>
            </a:r>
          </a:p>
          <a:p>
            <a:pPr lvl="1">
              <a:lnSpc>
                <a:spcPts val="2800"/>
              </a:lnSpc>
            </a:pPr>
            <a:r>
              <a:rPr lang="en-US" sz="2800" dirty="0"/>
              <a:t>The OS performs repeated, synchronous page allocations and </a:t>
            </a:r>
            <a:r>
              <a:rPr lang="en-US" sz="2800" dirty="0" err="1">
                <a:latin typeface="Consolas" panose="020B0609020204030204" pitchFamily="49" charset="0"/>
              </a:rPr>
              <a:t>memcpy</a:t>
            </a:r>
            <a:r>
              <a:rPr lang="en-US" sz="2800" dirty="0">
                <a:latin typeface="Consolas" panose="020B0609020204030204" pitchFamily="49" charset="0"/>
              </a:rPr>
              <a:t>()</a:t>
            </a:r>
            <a:r>
              <a:rPr lang="en-US" sz="2800" dirty="0"/>
              <a:t> operations to duplicate every valid page in the parent’s user-level memory</a:t>
            </a:r>
          </a:p>
          <a:p>
            <a:pPr lvl="1">
              <a:lnSpc>
                <a:spcPts val="2800"/>
              </a:lnSpc>
            </a:pPr>
            <a:r>
              <a:rPr lang="en-US" sz="2800" dirty="0"/>
              <a:t>The child gets a copy of the parent’s page table (updated to point to the newly-created copies of user-level pages!)</a:t>
            </a:r>
          </a:p>
        </p:txBody>
      </p:sp>
      <p:grpSp>
        <p:nvGrpSpPr>
          <p:cNvPr id="4" name="Group 3">
            <a:extLst>
              <a:ext uri="{FF2B5EF4-FFF2-40B4-BE49-F238E27FC236}">
                <a16:creationId xmlns:a16="http://schemas.microsoft.com/office/drawing/2014/main" id="{C98E28DA-2592-4337-B90B-1D682E06602F}"/>
              </a:ext>
            </a:extLst>
          </p:cNvPr>
          <p:cNvGrpSpPr/>
          <p:nvPr/>
        </p:nvGrpSpPr>
        <p:grpSpPr>
          <a:xfrm>
            <a:off x="4165485" y="3775631"/>
            <a:ext cx="7495478" cy="3067110"/>
            <a:chOff x="914400" y="3581400"/>
            <a:chExt cx="7495478" cy="3067110"/>
          </a:xfrm>
        </p:grpSpPr>
        <p:sp>
          <p:nvSpPr>
            <p:cNvPr id="5" name="Rectangle 4">
              <a:extLst>
                <a:ext uri="{FF2B5EF4-FFF2-40B4-BE49-F238E27FC236}">
                  <a16:creationId xmlns:a16="http://schemas.microsoft.com/office/drawing/2014/main" id="{E1ECE318-AD43-4C17-90BE-0A0C5D421BEE}"/>
                </a:ext>
              </a:extLst>
            </p:cNvPr>
            <p:cNvSpPr/>
            <p:nvPr/>
          </p:nvSpPr>
          <p:spPr bwMode="auto">
            <a:xfrm>
              <a:off x="914400" y="3581400"/>
              <a:ext cx="1676400" cy="2667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 name="TextBox 5">
              <a:extLst>
                <a:ext uri="{FF2B5EF4-FFF2-40B4-BE49-F238E27FC236}">
                  <a16:creationId xmlns:a16="http://schemas.microsoft.com/office/drawing/2014/main" id="{75BC24A9-B24D-44AA-92BC-FE7C3FD8B17D}"/>
                </a:ext>
              </a:extLst>
            </p:cNvPr>
            <p:cNvSpPr txBox="1"/>
            <p:nvPr/>
          </p:nvSpPr>
          <p:spPr>
            <a:xfrm>
              <a:off x="1257300" y="6248400"/>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Parent</a:t>
              </a:r>
            </a:p>
          </p:txBody>
        </p:sp>
        <p:sp>
          <p:nvSpPr>
            <p:cNvPr id="7" name="Rectangle 6">
              <a:extLst>
                <a:ext uri="{FF2B5EF4-FFF2-40B4-BE49-F238E27FC236}">
                  <a16:creationId xmlns:a16="http://schemas.microsoft.com/office/drawing/2014/main" id="{20658137-E6A9-42DA-97BA-FA398A6F50C5}"/>
                </a:ext>
              </a:extLst>
            </p:cNvPr>
            <p:cNvSpPr/>
            <p:nvPr/>
          </p:nvSpPr>
          <p:spPr bwMode="auto">
            <a:xfrm>
              <a:off x="914400" y="4120376"/>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 name="Rectangle 7">
              <a:extLst>
                <a:ext uri="{FF2B5EF4-FFF2-40B4-BE49-F238E27FC236}">
                  <a16:creationId xmlns:a16="http://schemas.microsoft.com/office/drawing/2014/main" id="{FB5BAE78-4F3D-4A61-8797-5DD0295022D1}"/>
                </a:ext>
              </a:extLst>
            </p:cNvPr>
            <p:cNvSpPr/>
            <p:nvPr/>
          </p:nvSpPr>
          <p:spPr bwMode="auto">
            <a:xfrm>
              <a:off x="914400" y="5184388"/>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Rectangle 8">
              <a:extLst>
                <a:ext uri="{FF2B5EF4-FFF2-40B4-BE49-F238E27FC236}">
                  <a16:creationId xmlns:a16="http://schemas.microsoft.com/office/drawing/2014/main" id="{CF6A75E0-CC91-4546-8CF3-C2F9BDDAA791}"/>
                </a:ext>
              </a:extLst>
            </p:cNvPr>
            <p:cNvSpPr/>
            <p:nvPr/>
          </p:nvSpPr>
          <p:spPr bwMode="auto">
            <a:xfrm>
              <a:off x="6733478" y="3581400"/>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TextBox 9">
              <a:extLst>
                <a:ext uri="{FF2B5EF4-FFF2-40B4-BE49-F238E27FC236}">
                  <a16:creationId xmlns:a16="http://schemas.microsoft.com/office/drawing/2014/main" id="{200B1B38-760E-4A82-A5F5-9F64124E0CC8}"/>
                </a:ext>
              </a:extLst>
            </p:cNvPr>
            <p:cNvSpPr txBox="1"/>
            <p:nvPr/>
          </p:nvSpPr>
          <p:spPr>
            <a:xfrm>
              <a:off x="7076378" y="6248400"/>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Child</a:t>
              </a:r>
            </a:p>
          </p:txBody>
        </p:sp>
        <p:sp>
          <p:nvSpPr>
            <p:cNvPr id="11" name="Rectangle 10">
              <a:extLst>
                <a:ext uri="{FF2B5EF4-FFF2-40B4-BE49-F238E27FC236}">
                  <a16:creationId xmlns:a16="http://schemas.microsoft.com/office/drawing/2014/main" id="{42C04CEF-B794-4E48-BD5C-97CACC26C0BE}"/>
                </a:ext>
              </a:extLst>
            </p:cNvPr>
            <p:cNvSpPr/>
            <p:nvPr/>
          </p:nvSpPr>
          <p:spPr bwMode="auto">
            <a:xfrm>
              <a:off x="6733478" y="4120376"/>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Rectangle 11">
              <a:extLst>
                <a:ext uri="{FF2B5EF4-FFF2-40B4-BE49-F238E27FC236}">
                  <a16:creationId xmlns:a16="http://schemas.microsoft.com/office/drawing/2014/main" id="{AE8F973C-080C-475F-8E6D-A50D5CFDB47C}"/>
                </a:ext>
              </a:extLst>
            </p:cNvPr>
            <p:cNvSpPr/>
            <p:nvPr/>
          </p:nvSpPr>
          <p:spPr bwMode="auto">
            <a:xfrm>
              <a:off x="6729761" y="5181600"/>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3" name="Rectangle 12">
              <a:extLst>
                <a:ext uri="{FF2B5EF4-FFF2-40B4-BE49-F238E27FC236}">
                  <a16:creationId xmlns:a16="http://schemas.microsoft.com/office/drawing/2014/main" id="{FE3D1BAF-0E3F-4068-9BA1-8567B19EE086}"/>
                </a:ext>
              </a:extLst>
            </p:cNvPr>
            <p:cNvSpPr/>
            <p:nvPr/>
          </p:nvSpPr>
          <p:spPr bwMode="auto">
            <a:xfrm>
              <a:off x="3818363" y="3581400"/>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4" name="Rectangle 13">
              <a:extLst>
                <a:ext uri="{FF2B5EF4-FFF2-40B4-BE49-F238E27FC236}">
                  <a16:creationId xmlns:a16="http://schemas.microsoft.com/office/drawing/2014/main" id="{53ACA492-A1E6-4A6C-BFEA-971FBA7A32DD}"/>
                </a:ext>
              </a:extLst>
            </p:cNvPr>
            <p:cNvSpPr/>
            <p:nvPr/>
          </p:nvSpPr>
          <p:spPr bwMode="auto">
            <a:xfrm>
              <a:off x="3818363" y="4120375"/>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5" name="Rectangle 14">
              <a:extLst>
                <a:ext uri="{FF2B5EF4-FFF2-40B4-BE49-F238E27FC236}">
                  <a16:creationId xmlns:a16="http://schemas.microsoft.com/office/drawing/2014/main" id="{9A54FEB4-997D-4E5B-9B61-00222DAB7CF4}"/>
                </a:ext>
              </a:extLst>
            </p:cNvPr>
            <p:cNvSpPr/>
            <p:nvPr/>
          </p:nvSpPr>
          <p:spPr bwMode="auto">
            <a:xfrm>
              <a:off x="3818363" y="4648199"/>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6" name="Rectangle 15">
              <a:extLst>
                <a:ext uri="{FF2B5EF4-FFF2-40B4-BE49-F238E27FC236}">
                  <a16:creationId xmlns:a16="http://schemas.microsoft.com/office/drawing/2014/main" id="{E5795F43-1F07-4630-A85B-FDC5E1E748CE}"/>
                </a:ext>
              </a:extLst>
            </p:cNvPr>
            <p:cNvSpPr/>
            <p:nvPr/>
          </p:nvSpPr>
          <p:spPr bwMode="auto">
            <a:xfrm>
              <a:off x="3818363" y="5177882"/>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Rectangle 16">
              <a:extLst>
                <a:ext uri="{FF2B5EF4-FFF2-40B4-BE49-F238E27FC236}">
                  <a16:creationId xmlns:a16="http://schemas.microsoft.com/office/drawing/2014/main" id="{C387E191-DB28-4EB1-8CA0-E5E44E05E24D}"/>
                </a:ext>
              </a:extLst>
            </p:cNvPr>
            <p:cNvSpPr/>
            <p:nvPr/>
          </p:nvSpPr>
          <p:spPr bwMode="auto">
            <a:xfrm>
              <a:off x="3818363" y="5706635"/>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TextBox 17">
              <a:extLst>
                <a:ext uri="{FF2B5EF4-FFF2-40B4-BE49-F238E27FC236}">
                  <a16:creationId xmlns:a16="http://schemas.microsoft.com/office/drawing/2014/main" id="{C1C54878-E6E6-4076-B352-7CE11380417B}"/>
                </a:ext>
              </a:extLst>
            </p:cNvPr>
            <p:cNvSpPr txBox="1"/>
            <p:nvPr/>
          </p:nvSpPr>
          <p:spPr>
            <a:xfrm>
              <a:off x="3590694" y="6236318"/>
              <a:ext cx="2133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cxnSp>
          <p:nvCxnSpPr>
            <p:cNvPr id="19" name="Straight Arrow Connector 18">
              <a:extLst>
                <a:ext uri="{FF2B5EF4-FFF2-40B4-BE49-F238E27FC236}">
                  <a16:creationId xmlns:a16="http://schemas.microsoft.com/office/drawing/2014/main" id="{12E0A29B-A791-499F-806F-8EF967730A35}"/>
                </a:ext>
              </a:extLst>
            </p:cNvPr>
            <p:cNvCxnSpPr>
              <a:stCxn id="7" idx="3"/>
              <a:endCxn id="14" idx="1"/>
            </p:cNvCxnSpPr>
            <p:nvPr/>
          </p:nvCxnSpPr>
          <p:spPr bwMode="auto">
            <a:xfrm flipV="1">
              <a:off x="2590800" y="4385217"/>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3E4CBFC5-A9F1-4682-B80C-169E128D1B3B}"/>
                </a:ext>
              </a:extLst>
            </p:cNvPr>
            <p:cNvCxnSpPr/>
            <p:nvPr/>
          </p:nvCxnSpPr>
          <p:spPr bwMode="auto">
            <a:xfrm flipV="1">
              <a:off x="3204581" y="4911181"/>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B5FFD54B-6275-4A30-8690-396D8393AFBA}"/>
                </a:ext>
              </a:extLst>
            </p:cNvPr>
            <p:cNvCxnSpPr/>
            <p:nvPr/>
          </p:nvCxnSpPr>
          <p:spPr bwMode="auto">
            <a:xfrm flipV="1">
              <a:off x="2598067" y="5446441"/>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2" name="Straight Arrow Connector 21">
              <a:extLst>
                <a:ext uri="{FF2B5EF4-FFF2-40B4-BE49-F238E27FC236}">
                  <a16:creationId xmlns:a16="http://schemas.microsoft.com/office/drawing/2014/main" id="{09754795-ED54-4C44-8778-E1AB608664C2}"/>
                </a:ext>
              </a:extLst>
            </p:cNvPr>
            <p:cNvCxnSpPr>
              <a:cxnSpLocks/>
            </p:cNvCxnSpPr>
            <p:nvPr/>
          </p:nvCxnSpPr>
          <p:spPr bwMode="auto">
            <a:xfrm flipV="1">
              <a:off x="3209694" y="4908859"/>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3" name="Straight Arrow Connector 22">
              <a:extLst>
                <a:ext uri="{FF2B5EF4-FFF2-40B4-BE49-F238E27FC236}">
                  <a16:creationId xmlns:a16="http://schemas.microsoft.com/office/drawing/2014/main" id="{9022E5A0-1E1E-4CAE-A4C7-A67192273128}"/>
                </a:ext>
              </a:extLst>
            </p:cNvPr>
            <p:cNvCxnSpPr>
              <a:cxnSpLocks/>
            </p:cNvCxnSpPr>
            <p:nvPr/>
          </p:nvCxnSpPr>
          <p:spPr bwMode="auto">
            <a:xfrm flipH="1" flipV="1">
              <a:off x="5479399" y="597147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4" name="Straight Arrow Connector 23">
              <a:extLst>
                <a:ext uri="{FF2B5EF4-FFF2-40B4-BE49-F238E27FC236}">
                  <a16:creationId xmlns:a16="http://schemas.microsoft.com/office/drawing/2014/main" id="{6FDE0366-FB8D-4AF8-883C-F48A0AB1444F}"/>
                </a:ext>
              </a:extLst>
            </p:cNvPr>
            <p:cNvCxnSpPr>
              <a:cxnSpLocks/>
            </p:cNvCxnSpPr>
            <p:nvPr/>
          </p:nvCxnSpPr>
          <p:spPr bwMode="auto">
            <a:xfrm flipV="1">
              <a:off x="6097229" y="4387041"/>
              <a:ext cx="0" cy="15821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5" name="Straight Arrow Connector 24">
              <a:extLst>
                <a:ext uri="{FF2B5EF4-FFF2-40B4-BE49-F238E27FC236}">
                  <a16:creationId xmlns:a16="http://schemas.microsoft.com/office/drawing/2014/main" id="{3E2D40C8-A281-4A72-B7A6-55E1BC3848A6}"/>
                </a:ext>
              </a:extLst>
            </p:cNvPr>
            <p:cNvCxnSpPr/>
            <p:nvPr/>
          </p:nvCxnSpPr>
          <p:spPr bwMode="auto">
            <a:xfrm flipV="1">
              <a:off x="6089495" y="4381499"/>
              <a:ext cx="63655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6" name="Straight Arrow Connector 25">
              <a:extLst>
                <a:ext uri="{FF2B5EF4-FFF2-40B4-BE49-F238E27FC236}">
                  <a16:creationId xmlns:a16="http://schemas.microsoft.com/office/drawing/2014/main" id="{6679681A-0A2C-4BBD-A7DD-325CF1BB4FA5}"/>
                </a:ext>
              </a:extLst>
            </p:cNvPr>
            <p:cNvCxnSpPr/>
            <p:nvPr/>
          </p:nvCxnSpPr>
          <p:spPr bwMode="auto">
            <a:xfrm flipV="1">
              <a:off x="6279741" y="5432501"/>
              <a:ext cx="449349"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27" name="Left Bracket 26">
              <a:extLst>
                <a:ext uri="{FF2B5EF4-FFF2-40B4-BE49-F238E27FC236}">
                  <a16:creationId xmlns:a16="http://schemas.microsoft.com/office/drawing/2014/main" id="{03D6C943-7E8B-4E29-B543-1B051D3AA172}"/>
                </a:ext>
              </a:extLst>
            </p:cNvPr>
            <p:cNvSpPr/>
            <p:nvPr/>
          </p:nvSpPr>
          <p:spPr bwMode="auto">
            <a:xfrm rot="5400000">
              <a:off x="6035304" y="5198821"/>
              <a:ext cx="146481" cy="343184"/>
            </a:xfrm>
            <a:prstGeom prst="lef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28" name="Straight Arrow Connector 27">
              <a:extLst>
                <a:ext uri="{FF2B5EF4-FFF2-40B4-BE49-F238E27FC236}">
                  <a16:creationId xmlns:a16="http://schemas.microsoft.com/office/drawing/2014/main" id="{E41D76F6-3236-4FE7-9A2A-02C6971E3222}"/>
                </a:ext>
              </a:extLst>
            </p:cNvPr>
            <p:cNvCxnSpPr/>
            <p:nvPr/>
          </p:nvCxnSpPr>
          <p:spPr bwMode="auto">
            <a:xfrm flipV="1">
              <a:off x="5488647" y="5440880"/>
              <a:ext cx="449350" cy="1"/>
            </a:xfrm>
            <a:prstGeom prst="straightConnector1">
              <a:avLst/>
            </a:prstGeom>
            <a:solidFill>
              <a:schemeClr val="accent1"/>
            </a:solidFill>
            <a:ln w="9525" cap="flat" cmpd="sng" algn="ctr">
              <a:solidFill>
                <a:schemeClr val="tx1"/>
              </a:solidFill>
              <a:prstDash val="solid"/>
              <a:round/>
              <a:headEnd type="triangle" w="lg" len="lg"/>
              <a:tailEnd type="none" w="lg" len="lg"/>
            </a:ln>
            <a:effectLst/>
          </p:spPr>
        </p:cxnSp>
      </p:grpSp>
      <p:sp>
        <p:nvSpPr>
          <p:cNvPr id="29" name="TextBox 28">
            <a:extLst>
              <a:ext uri="{FF2B5EF4-FFF2-40B4-BE49-F238E27FC236}">
                <a16:creationId xmlns:a16="http://schemas.microsoft.com/office/drawing/2014/main" id="{5FD55617-A811-4E7D-801A-508DE8B7A451}"/>
              </a:ext>
            </a:extLst>
          </p:cNvPr>
          <p:cNvSpPr txBox="1"/>
          <p:nvPr/>
        </p:nvSpPr>
        <p:spPr>
          <a:xfrm>
            <a:off x="760447" y="4575730"/>
            <a:ext cx="3584730" cy="1015663"/>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Immediately after </a:t>
            </a:r>
            <a:r>
              <a:rPr lang="en-US" sz="2000" b="1" dirty="0">
                <a:latin typeface="Lucida Console" panose="020B0609040504020204" pitchFamily="49" charset="0"/>
                <a:cs typeface="Segoe UI" panose="020B0502040204020203" pitchFamily="34" charset="0"/>
              </a:rPr>
              <a:t>fork()</a:t>
            </a:r>
            <a:r>
              <a:rPr lang="en-US" sz="2000" b="1" dirty="0">
                <a:latin typeface="Segoe UI" panose="020B0502040204020203" pitchFamily="34" charset="0"/>
                <a:cs typeface="Segoe UI" panose="020B0502040204020203" pitchFamily="34" charset="0"/>
              </a:rPr>
              <a:t>, in user-accessible virtual memory . . .</a:t>
            </a:r>
          </a:p>
        </p:txBody>
      </p:sp>
      <p:sp>
        <p:nvSpPr>
          <p:cNvPr id="54" name="TextBox 53">
            <a:extLst>
              <a:ext uri="{FF2B5EF4-FFF2-40B4-BE49-F238E27FC236}">
                <a16:creationId xmlns:a16="http://schemas.microsoft.com/office/drawing/2014/main" id="{F59D3FB5-3374-4BB7-B3C7-5BBFD5A3CE37}"/>
              </a:ext>
            </a:extLst>
          </p:cNvPr>
          <p:cNvSpPr txBox="1"/>
          <p:nvPr/>
        </p:nvSpPr>
        <p:spPr>
          <a:xfrm>
            <a:off x="5611667" y="5652099"/>
            <a:ext cx="1642084" cy="579646"/>
          </a:xfrm>
          <a:prstGeom prst="rect">
            <a:avLst/>
          </a:prstGeom>
          <a:noFill/>
        </p:spPr>
        <p:txBody>
          <a:bodyPr wrap="square" rtlCol="0">
            <a:spAutoFit/>
          </a:bodyPr>
          <a:lstStyle/>
          <a:p>
            <a:pPr algn="ctr">
              <a:lnSpc>
                <a:spcPts val="1900"/>
              </a:lnSpc>
            </a:pPr>
            <a:r>
              <a:rPr lang="en-US" sz="1700" b="1" dirty="0">
                <a:latin typeface="Segoe UI" panose="020B0502040204020203" pitchFamily="34" charset="0"/>
                <a:cs typeface="Segoe UI" panose="020B0502040204020203" pitchFamily="34" charset="0"/>
              </a:rPr>
              <a:t>Read-only (e.g., code)</a:t>
            </a:r>
          </a:p>
        </p:txBody>
      </p:sp>
      <p:sp>
        <p:nvSpPr>
          <p:cNvPr id="55" name="TextBox 54">
            <a:extLst>
              <a:ext uri="{FF2B5EF4-FFF2-40B4-BE49-F238E27FC236}">
                <a16:creationId xmlns:a16="http://schemas.microsoft.com/office/drawing/2014/main" id="{647816E8-8349-4ECE-9ECD-BCFDC9D93694}"/>
              </a:ext>
            </a:extLst>
          </p:cNvPr>
          <p:cNvSpPr txBox="1"/>
          <p:nvPr/>
        </p:nvSpPr>
        <p:spPr>
          <a:xfrm>
            <a:off x="9466332" y="5707385"/>
            <a:ext cx="1475446" cy="579646"/>
          </a:xfrm>
          <a:prstGeom prst="rect">
            <a:avLst/>
          </a:prstGeom>
          <a:solidFill>
            <a:schemeClr val="bg1"/>
          </a:solidFill>
          <a:ln>
            <a:noFill/>
          </a:ln>
        </p:spPr>
        <p:txBody>
          <a:bodyPr wrap="square" rtlCol="0">
            <a:spAutoFit/>
          </a:bodyPr>
          <a:lstStyle/>
          <a:p>
            <a:pPr algn="ctr">
              <a:lnSpc>
                <a:spcPts val="1900"/>
              </a:lnSpc>
            </a:pPr>
            <a:r>
              <a:rPr lang="en-US" sz="1700" b="1" dirty="0">
                <a:latin typeface="Segoe UI" panose="020B0502040204020203" pitchFamily="34" charset="0"/>
                <a:cs typeface="Segoe UI" panose="020B0502040204020203" pitchFamily="34" charset="0"/>
              </a:rPr>
              <a:t>Read-only (e.g., code)</a:t>
            </a:r>
          </a:p>
        </p:txBody>
      </p:sp>
      <p:sp>
        <p:nvSpPr>
          <p:cNvPr id="56" name="TextBox 55">
            <a:extLst>
              <a:ext uri="{FF2B5EF4-FFF2-40B4-BE49-F238E27FC236}">
                <a16:creationId xmlns:a16="http://schemas.microsoft.com/office/drawing/2014/main" id="{7A6F09E3-657C-4335-ABB3-7903923F4A63}"/>
              </a:ext>
            </a:extLst>
          </p:cNvPr>
          <p:cNvSpPr txBox="1"/>
          <p:nvPr/>
        </p:nvSpPr>
        <p:spPr>
          <a:xfrm>
            <a:off x="5708380" y="3975189"/>
            <a:ext cx="1494572" cy="579646"/>
          </a:xfrm>
          <a:prstGeom prst="rect">
            <a:avLst/>
          </a:prstGeom>
          <a:noFill/>
        </p:spPr>
        <p:txBody>
          <a:bodyPr wrap="square" rtlCol="0">
            <a:spAutoFit/>
          </a:bodyPr>
          <a:lstStyle/>
          <a:p>
            <a:pPr algn="ctr">
              <a:lnSpc>
                <a:spcPts val="1900"/>
              </a:lnSpc>
            </a:pPr>
            <a:r>
              <a:rPr lang="en-US" sz="1700" b="1" dirty="0" err="1">
                <a:latin typeface="Segoe UI" panose="020B0502040204020203" pitchFamily="34" charset="0"/>
                <a:cs typeface="Segoe UI" panose="020B0502040204020203" pitchFamily="34" charset="0"/>
              </a:rPr>
              <a:t>Read+write</a:t>
            </a:r>
            <a:r>
              <a:rPr lang="en-US" sz="1700" b="1" dirty="0">
                <a:latin typeface="Segoe UI" panose="020B0502040204020203" pitchFamily="34" charset="0"/>
                <a:cs typeface="Segoe UI" panose="020B0502040204020203" pitchFamily="34" charset="0"/>
              </a:rPr>
              <a:t> (e.g., heap)</a:t>
            </a:r>
          </a:p>
        </p:txBody>
      </p:sp>
      <p:sp>
        <p:nvSpPr>
          <p:cNvPr id="57" name="TextBox 56">
            <a:extLst>
              <a:ext uri="{FF2B5EF4-FFF2-40B4-BE49-F238E27FC236}">
                <a16:creationId xmlns:a16="http://schemas.microsoft.com/office/drawing/2014/main" id="{2C496101-0C6E-4363-BE9F-D9B7A00D4B8E}"/>
              </a:ext>
            </a:extLst>
          </p:cNvPr>
          <p:cNvSpPr txBox="1"/>
          <p:nvPr/>
        </p:nvSpPr>
        <p:spPr>
          <a:xfrm>
            <a:off x="8617920" y="4020974"/>
            <a:ext cx="1494572" cy="579646"/>
          </a:xfrm>
          <a:prstGeom prst="rect">
            <a:avLst/>
          </a:prstGeom>
          <a:noFill/>
        </p:spPr>
        <p:txBody>
          <a:bodyPr wrap="square" rtlCol="0">
            <a:spAutoFit/>
          </a:bodyPr>
          <a:lstStyle/>
          <a:p>
            <a:pPr algn="ctr">
              <a:lnSpc>
                <a:spcPts val="1900"/>
              </a:lnSpc>
            </a:pPr>
            <a:r>
              <a:rPr lang="en-US" sz="1700" b="1" dirty="0" err="1">
                <a:latin typeface="Segoe UI" panose="020B0502040204020203" pitchFamily="34" charset="0"/>
                <a:cs typeface="Segoe UI" panose="020B0502040204020203" pitchFamily="34" charset="0"/>
              </a:rPr>
              <a:t>Read+write</a:t>
            </a:r>
            <a:r>
              <a:rPr lang="en-US" sz="1700" b="1" dirty="0">
                <a:latin typeface="Segoe UI" panose="020B0502040204020203" pitchFamily="34" charset="0"/>
                <a:cs typeface="Segoe UI" panose="020B0502040204020203" pitchFamily="34" charset="0"/>
              </a:rPr>
              <a:t> (e.g., heap)</a:t>
            </a:r>
          </a:p>
        </p:txBody>
      </p:sp>
      <p:cxnSp>
        <p:nvCxnSpPr>
          <p:cNvPr id="59" name="Straight Connector 58">
            <a:extLst>
              <a:ext uri="{FF2B5EF4-FFF2-40B4-BE49-F238E27FC236}">
                <a16:creationId xmlns:a16="http://schemas.microsoft.com/office/drawing/2014/main" id="{DCBA4333-3DE2-41F9-8AF4-9B166EB7A892}"/>
              </a:ext>
            </a:extLst>
          </p:cNvPr>
          <p:cNvCxnSpPr>
            <a:cxnSpLocks/>
          </p:cNvCxnSpPr>
          <p:nvPr/>
        </p:nvCxnSpPr>
        <p:spPr>
          <a:xfrm>
            <a:off x="10941778" y="5908302"/>
            <a:ext cx="0" cy="35332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3AC97A-91AC-4D05-AEBB-1700F382BBA6}"/>
              </a:ext>
            </a:extLst>
          </p:cNvPr>
          <p:cNvCxnSpPr>
            <a:cxnSpLocks/>
          </p:cNvCxnSpPr>
          <p:nvPr/>
        </p:nvCxnSpPr>
        <p:spPr>
          <a:xfrm>
            <a:off x="9984563" y="6261631"/>
            <a:ext cx="9572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20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A3971-98A0-46A6-A8AE-6AC2B549D1AD}"/>
              </a:ext>
            </a:extLst>
          </p:cNvPr>
          <p:cNvSpPr>
            <a:spLocks noGrp="1"/>
          </p:cNvSpPr>
          <p:nvPr>
            <p:ph idx="1"/>
          </p:nvPr>
        </p:nvSpPr>
        <p:spPr>
          <a:xfrm>
            <a:off x="866892" y="687704"/>
            <a:ext cx="11177548" cy="2877484"/>
          </a:xfrm>
        </p:spPr>
        <p:txBody>
          <a:bodyPr>
            <a:normAutofit/>
          </a:bodyPr>
          <a:lstStyle/>
          <a:p>
            <a:r>
              <a:rPr lang="en-US" sz="3600" dirty="0"/>
              <a:t>The kernel gives the child a copy of the parent’s page tables, but the OS does not </a:t>
            </a:r>
            <a:r>
              <a:rPr lang="en-US" sz="3600" dirty="0" err="1"/>
              <a:t>allocate+</a:t>
            </a:r>
            <a:r>
              <a:rPr lang="en-US" sz="3600" dirty="0" err="1">
                <a:latin typeface="Consolas" panose="020B0609020204030204" pitchFamily="49" charset="0"/>
              </a:rPr>
              <a:t>memcpy</a:t>
            </a:r>
            <a:r>
              <a:rPr lang="en-US" sz="3600" dirty="0">
                <a:latin typeface="Consolas" panose="020B0609020204030204" pitchFamily="49" charset="0"/>
              </a:rPr>
              <a:t>()</a:t>
            </a:r>
            <a:r>
              <a:rPr lang="en-US" sz="3600" dirty="0"/>
              <a:t> raw page data for user-level memory</a:t>
            </a:r>
          </a:p>
          <a:p>
            <a:r>
              <a:rPr lang="en-US" sz="3600" dirty="0"/>
              <a:t>Instead, in both the parent and child page tables, the kernel sets PTEs for user-level pages to be read-only</a:t>
            </a:r>
          </a:p>
        </p:txBody>
      </p:sp>
      <p:sp>
        <p:nvSpPr>
          <p:cNvPr id="4" name="Title 1">
            <a:extLst>
              <a:ext uri="{FF2B5EF4-FFF2-40B4-BE49-F238E27FC236}">
                <a16:creationId xmlns:a16="http://schemas.microsoft.com/office/drawing/2014/main" id="{0DF8081D-148F-4168-9466-C595F478DB4A}"/>
              </a:ext>
            </a:extLst>
          </p:cNvPr>
          <p:cNvSpPr>
            <a:spLocks noGrp="1"/>
          </p:cNvSpPr>
          <p:nvPr>
            <p:ph type="title"/>
          </p:nvPr>
        </p:nvSpPr>
        <p:spPr>
          <a:xfrm>
            <a:off x="711140" y="-17985"/>
            <a:ext cx="10910104" cy="791861"/>
          </a:xfrm>
        </p:spPr>
        <p:txBody>
          <a:bodyPr>
            <a:normAutofit/>
          </a:bodyPr>
          <a:lstStyle/>
          <a:p>
            <a:r>
              <a:rPr lang="en-US" dirty="0"/>
              <a:t>Making </a:t>
            </a:r>
            <a:r>
              <a:rPr lang="en-US" dirty="0">
                <a:latin typeface="Consolas" panose="020B0609020204030204" pitchFamily="49" charset="0"/>
              </a:rPr>
              <a:t>fork()</a:t>
            </a:r>
            <a:r>
              <a:rPr lang="en-US" dirty="0"/>
              <a:t> Efficient: Copy-on-write</a:t>
            </a:r>
          </a:p>
        </p:txBody>
      </p:sp>
      <p:grpSp>
        <p:nvGrpSpPr>
          <p:cNvPr id="31" name="Group 30">
            <a:extLst>
              <a:ext uri="{FF2B5EF4-FFF2-40B4-BE49-F238E27FC236}">
                <a16:creationId xmlns:a16="http://schemas.microsoft.com/office/drawing/2014/main" id="{7F738CE8-43A1-4FA8-A8F1-41CF6536DB1B}"/>
              </a:ext>
            </a:extLst>
          </p:cNvPr>
          <p:cNvGrpSpPr/>
          <p:nvPr/>
        </p:nvGrpSpPr>
        <p:grpSpPr>
          <a:xfrm>
            <a:off x="4173610" y="3778763"/>
            <a:ext cx="7495478" cy="3067110"/>
            <a:chOff x="914400" y="3729335"/>
            <a:chExt cx="7495478" cy="3067110"/>
          </a:xfrm>
        </p:grpSpPr>
        <p:sp>
          <p:nvSpPr>
            <p:cNvPr id="32" name="Rectangle 31">
              <a:extLst>
                <a:ext uri="{FF2B5EF4-FFF2-40B4-BE49-F238E27FC236}">
                  <a16:creationId xmlns:a16="http://schemas.microsoft.com/office/drawing/2014/main" id="{D9E6C522-C9ED-4D85-AA70-6D764F9686C0}"/>
                </a:ext>
              </a:extLst>
            </p:cNvPr>
            <p:cNvSpPr/>
            <p:nvPr/>
          </p:nvSpPr>
          <p:spPr bwMode="auto">
            <a:xfrm>
              <a:off x="914400" y="3729335"/>
              <a:ext cx="1676400" cy="2667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3" name="TextBox 32">
              <a:extLst>
                <a:ext uri="{FF2B5EF4-FFF2-40B4-BE49-F238E27FC236}">
                  <a16:creationId xmlns:a16="http://schemas.microsoft.com/office/drawing/2014/main" id="{9EFF0D5E-C506-49B3-9F68-FDB435B9856B}"/>
                </a:ext>
              </a:extLst>
            </p:cNvPr>
            <p:cNvSpPr txBox="1"/>
            <p:nvPr/>
          </p:nvSpPr>
          <p:spPr>
            <a:xfrm>
              <a:off x="1257300" y="6396335"/>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Parent</a:t>
              </a:r>
            </a:p>
          </p:txBody>
        </p:sp>
        <p:sp>
          <p:nvSpPr>
            <p:cNvPr id="34" name="Rectangle 33">
              <a:extLst>
                <a:ext uri="{FF2B5EF4-FFF2-40B4-BE49-F238E27FC236}">
                  <a16:creationId xmlns:a16="http://schemas.microsoft.com/office/drawing/2014/main" id="{8AAEAB71-DEFA-43B9-B317-900BA21DC855}"/>
                </a:ext>
              </a:extLst>
            </p:cNvPr>
            <p:cNvSpPr/>
            <p:nvPr/>
          </p:nvSpPr>
          <p:spPr bwMode="auto">
            <a:xfrm>
              <a:off x="914400" y="4268311"/>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a:extLst>
                <a:ext uri="{FF2B5EF4-FFF2-40B4-BE49-F238E27FC236}">
                  <a16:creationId xmlns:a16="http://schemas.microsoft.com/office/drawing/2014/main" id="{F57C8927-D89F-4C0D-BE9C-0525C0B683C0}"/>
                </a:ext>
              </a:extLst>
            </p:cNvPr>
            <p:cNvSpPr/>
            <p:nvPr/>
          </p:nvSpPr>
          <p:spPr bwMode="auto">
            <a:xfrm>
              <a:off x="914400" y="5332323"/>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a:extLst>
                <a:ext uri="{FF2B5EF4-FFF2-40B4-BE49-F238E27FC236}">
                  <a16:creationId xmlns:a16="http://schemas.microsoft.com/office/drawing/2014/main" id="{7C599A66-5776-4FD9-9F7C-600EE89FC0D9}"/>
                </a:ext>
              </a:extLst>
            </p:cNvPr>
            <p:cNvSpPr/>
            <p:nvPr/>
          </p:nvSpPr>
          <p:spPr bwMode="auto">
            <a:xfrm>
              <a:off x="6733478" y="3729335"/>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TextBox 36">
              <a:extLst>
                <a:ext uri="{FF2B5EF4-FFF2-40B4-BE49-F238E27FC236}">
                  <a16:creationId xmlns:a16="http://schemas.microsoft.com/office/drawing/2014/main" id="{9D17D17C-7D0F-4F35-9EA1-20578E349D64}"/>
                </a:ext>
              </a:extLst>
            </p:cNvPr>
            <p:cNvSpPr txBox="1"/>
            <p:nvPr/>
          </p:nvSpPr>
          <p:spPr>
            <a:xfrm>
              <a:off x="7076378" y="6396335"/>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Child</a:t>
              </a:r>
            </a:p>
          </p:txBody>
        </p:sp>
        <p:sp>
          <p:nvSpPr>
            <p:cNvPr id="38" name="Rectangle 37">
              <a:extLst>
                <a:ext uri="{FF2B5EF4-FFF2-40B4-BE49-F238E27FC236}">
                  <a16:creationId xmlns:a16="http://schemas.microsoft.com/office/drawing/2014/main" id="{DC50377E-EAC6-401C-B783-B05BEA94EDCA}"/>
                </a:ext>
              </a:extLst>
            </p:cNvPr>
            <p:cNvSpPr/>
            <p:nvPr/>
          </p:nvSpPr>
          <p:spPr bwMode="auto">
            <a:xfrm>
              <a:off x="6733478" y="4268311"/>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4C27AA8C-F86A-403C-A19C-6B907C998CD0}"/>
                </a:ext>
              </a:extLst>
            </p:cNvPr>
            <p:cNvSpPr/>
            <p:nvPr/>
          </p:nvSpPr>
          <p:spPr bwMode="auto">
            <a:xfrm>
              <a:off x="6729761" y="5329535"/>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ectangle 39">
              <a:extLst>
                <a:ext uri="{FF2B5EF4-FFF2-40B4-BE49-F238E27FC236}">
                  <a16:creationId xmlns:a16="http://schemas.microsoft.com/office/drawing/2014/main" id="{967EFBC6-FFA7-45B2-B630-C529EA3EF89B}"/>
                </a:ext>
              </a:extLst>
            </p:cNvPr>
            <p:cNvSpPr/>
            <p:nvPr/>
          </p:nvSpPr>
          <p:spPr bwMode="auto">
            <a:xfrm>
              <a:off x="3818363" y="3729335"/>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1" name="Rectangle 40">
              <a:extLst>
                <a:ext uri="{FF2B5EF4-FFF2-40B4-BE49-F238E27FC236}">
                  <a16:creationId xmlns:a16="http://schemas.microsoft.com/office/drawing/2014/main" id="{50EBEFCE-2FBA-4957-BC97-1B539720F558}"/>
                </a:ext>
              </a:extLst>
            </p:cNvPr>
            <p:cNvSpPr/>
            <p:nvPr/>
          </p:nvSpPr>
          <p:spPr bwMode="auto">
            <a:xfrm>
              <a:off x="3818363" y="4268310"/>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2" name="Rectangle 41">
              <a:extLst>
                <a:ext uri="{FF2B5EF4-FFF2-40B4-BE49-F238E27FC236}">
                  <a16:creationId xmlns:a16="http://schemas.microsoft.com/office/drawing/2014/main" id="{AE30794B-43B8-4EAA-A308-E9B71E3B5B7D}"/>
                </a:ext>
              </a:extLst>
            </p:cNvPr>
            <p:cNvSpPr/>
            <p:nvPr/>
          </p:nvSpPr>
          <p:spPr bwMode="auto">
            <a:xfrm>
              <a:off x="3818363" y="4796134"/>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3" name="TextBox 42">
              <a:extLst>
                <a:ext uri="{FF2B5EF4-FFF2-40B4-BE49-F238E27FC236}">
                  <a16:creationId xmlns:a16="http://schemas.microsoft.com/office/drawing/2014/main" id="{9A4DE56F-5C7D-4E88-8B46-0A628BFE7854}"/>
                </a:ext>
              </a:extLst>
            </p:cNvPr>
            <p:cNvSpPr txBox="1"/>
            <p:nvPr/>
          </p:nvSpPr>
          <p:spPr>
            <a:xfrm>
              <a:off x="3590694" y="6384253"/>
              <a:ext cx="2133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cxnSp>
          <p:nvCxnSpPr>
            <p:cNvPr id="44" name="Straight Arrow Connector 43">
              <a:extLst>
                <a:ext uri="{FF2B5EF4-FFF2-40B4-BE49-F238E27FC236}">
                  <a16:creationId xmlns:a16="http://schemas.microsoft.com/office/drawing/2014/main" id="{E634DE55-9930-4A2D-B164-F5D552A2D233}"/>
                </a:ext>
              </a:extLst>
            </p:cNvPr>
            <p:cNvCxnSpPr>
              <a:stCxn id="34" idx="3"/>
              <a:endCxn id="41" idx="1"/>
            </p:cNvCxnSpPr>
            <p:nvPr/>
          </p:nvCxnSpPr>
          <p:spPr bwMode="auto">
            <a:xfrm flipV="1">
              <a:off x="2590800" y="4533152"/>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5" name="Group 44">
              <a:extLst>
                <a:ext uri="{FF2B5EF4-FFF2-40B4-BE49-F238E27FC236}">
                  <a16:creationId xmlns:a16="http://schemas.microsoft.com/office/drawing/2014/main" id="{6146380D-528D-46AE-9243-1C587B1267E9}"/>
                </a:ext>
              </a:extLst>
            </p:cNvPr>
            <p:cNvGrpSpPr/>
            <p:nvPr/>
          </p:nvGrpSpPr>
          <p:grpSpPr>
            <a:xfrm>
              <a:off x="2598067" y="5056794"/>
              <a:ext cx="1224344" cy="537583"/>
              <a:chOff x="2598067" y="5056794"/>
              <a:chExt cx="1224344" cy="537583"/>
            </a:xfrm>
          </p:grpSpPr>
          <p:cxnSp>
            <p:nvCxnSpPr>
              <p:cNvPr id="51" name="Straight Arrow Connector 50">
                <a:extLst>
                  <a:ext uri="{FF2B5EF4-FFF2-40B4-BE49-F238E27FC236}">
                    <a16:creationId xmlns:a16="http://schemas.microsoft.com/office/drawing/2014/main" id="{888C066A-75DF-4200-9336-B83FC90702A3}"/>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2" name="Straight Arrow Connector 51">
                <a:extLst>
                  <a:ext uri="{FF2B5EF4-FFF2-40B4-BE49-F238E27FC236}">
                    <a16:creationId xmlns:a16="http://schemas.microsoft.com/office/drawing/2014/main" id="{6BC544F7-B968-4563-A70B-5169FA816428}"/>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3" name="Straight Arrow Connector 52">
                <a:extLst>
                  <a:ext uri="{FF2B5EF4-FFF2-40B4-BE49-F238E27FC236}">
                    <a16:creationId xmlns:a16="http://schemas.microsoft.com/office/drawing/2014/main" id="{9A4235A2-4A84-4227-8861-CBAA84C1A9AB}"/>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cxnSp>
          <p:nvCxnSpPr>
            <p:cNvPr id="46" name="Straight Arrow Connector 45">
              <a:extLst>
                <a:ext uri="{FF2B5EF4-FFF2-40B4-BE49-F238E27FC236}">
                  <a16:creationId xmlns:a16="http://schemas.microsoft.com/office/drawing/2014/main" id="{C368FE5F-E543-452A-8464-DEB6CE3A8262}"/>
                </a:ext>
              </a:extLst>
            </p:cNvPr>
            <p:cNvCxnSpPr>
              <a:cxnSpLocks/>
            </p:cNvCxnSpPr>
            <p:nvPr/>
          </p:nvCxnSpPr>
          <p:spPr bwMode="auto">
            <a:xfrm flipH="1" flipV="1">
              <a:off x="5498482" y="4543191"/>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7" name="Group 46">
              <a:extLst>
                <a:ext uri="{FF2B5EF4-FFF2-40B4-BE49-F238E27FC236}">
                  <a16:creationId xmlns:a16="http://schemas.microsoft.com/office/drawing/2014/main" id="{D7F6CBAB-C157-4DFF-8AB0-193230DC1061}"/>
                </a:ext>
              </a:extLst>
            </p:cNvPr>
            <p:cNvGrpSpPr/>
            <p:nvPr/>
          </p:nvGrpSpPr>
          <p:grpSpPr>
            <a:xfrm flipH="1">
              <a:off x="5501701" y="5056613"/>
              <a:ext cx="1224344" cy="537583"/>
              <a:chOff x="2598067" y="5056794"/>
              <a:chExt cx="1224344" cy="537583"/>
            </a:xfrm>
          </p:grpSpPr>
          <p:cxnSp>
            <p:nvCxnSpPr>
              <p:cNvPr id="48" name="Straight Arrow Connector 47">
                <a:extLst>
                  <a:ext uri="{FF2B5EF4-FFF2-40B4-BE49-F238E27FC236}">
                    <a16:creationId xmlns:a16="http://schemas.microsoft.com/office/drawing/2014/main" id="{75332A92-A145-4458-BBDD-914DFEAA3ED6}"/>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a:extLst>
                  <a:ext uri="{FF2B5EF4-FFF2-40B4-BE49-F238E27FC236}">
                    <a16:creationId xmlns:a16="http://schemas.microsoft.com/office/drawing/2014/main" id="{B65204E6-7661-4F4E-9F7F-E04B3E7719FB}"/>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0" name="Straight Arrow Connector 49">
                <a:extLst>
                  <a:ext uri="{FF2B5EF4-FFF2-40B4-BE49-F238E27FC236}">
                    <a16:creationId xmlns:a16="http://schemas.microsoft.com/office/drawing/2014/main" id="{F6207429-C51A-4386-B5D8-EEBB8AF87520}"/>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sp>
        <p:nvSpPr>
          <p:cNvPr id="54" name="TextBox 53">
            <a:extLst>
              <a:ext uri="{FF2B5EF4-FFF2-40B4-BE49-F238E27FC236}">
                <a16:creationId xmlns:a16="http://schemas.microsoft.com/office/drawing/2014/main" id="{6BA3868E-F8C2-4BE0-9FD3-625D796719C5}"/>
              </a:ext>
            </a:extLst>
          </p:cNvPr>
          <p:cNvSpPr txBox="1"/>
          <p:nvPr/>
        </p:nvSpPr>
        <p:spPr>
          <a:xfrm>
            <a:off x="5687867" y="5626699"/>
            <a:ext cx="1524140" cy="579646"/>
          </a:xfrm>
          <a:prstGeom prst="rect">
            <a:avLst/>
          </a:prstGeom>
          <a:noFill/>
        </p:spPr>
        <p:txBody>
          <a:bodyPr wrap="square" rtlCol="0">
            <a:spAutoFit/>
          </a:bodyPr>
          <a:lstStyle/>
          <a:p>
            <a:pPr algn="ctr">
              <a:lnSpc>
                <a:spcPts val="1900"/>
              </a:lnSpc>
            </a:pPr>
            <a:r>
              <a:rPr lang="en-US" sz="1700" b="1" dirty="0">
                <a:latin typeface="Segoe UI" panose="020B0502040204020203" pitchFamily="34" charset="0"/>
                <a:cs typeface="Segoe UI" panose="020B0502040204020203" pitchFamily="34" charset="0"/>
              </a:rPr>
              <a:t>Read-only (e.g., code)</a:t>
            </a:r>
          </a:p>
        </p:txBody>
      </p:sp>
      <p:sp>
        <p:nvSpPr>
          <p:cNvPr id="55" name="TextBox 54">
            <a:extLst>
              <a:ext uri="{FF2B5EF4-FFF2-40B4-BE49-F238E27FC236}">
                <a16:creationId xmlns:a16="http://schemas.microsoft.com/office/drawing/2014/main" id="{14908B30-8DEA-44BF-B9A0-F988F2880500}"/>
              </a:ext>
            </a:extLst>
          </p:cNvPr>
          <p:cNvSpPr txBox="1"/>
          <p:nvPr/>
        </p:nvSpPr>
        <p:spPr>
          <a:xfrm>
            <a:off x="5708380" y="3975189"/>
            <a:ext cx="1494572" cy="579646"/>
          </a:xfrm>
          <a:prstGeom prst="rect">
            <a:avLst/>
          </a:prstGeom>
          <a:noFill/>
        </p:spPr>
        <p:txBody>
          <a:bodyPr wrap="square" rtlCol="0">
            <a:spAutoFit/>
          </a:bodyPr>
          <a:lstStyle/>
          <a:p>
            <a:pPr algn="ctr">
              <a:lnSpc>
                <a:spcPts val="1900"/>
              </a:lnSpc>
            </a:pPr>
            <a:r>
              <a:rPr lang="en-US" sz="1700" b="1" dirty="0">
                <a:latin typeface="Segoe UI" panose="020B0502040204020203" pitchFamily="34" charset="0"/>
                <a:cs typeface="Segoe UI" panose="020B0502040204020203" pitchFamily="34" charset="0"/>
              </a:rPr>
              <a:t>Read-only (e.g., heap)</a:t>
            </a:r>
          </a:p>
        </p:txBody>
      </p:sp>
      <p:sp>
        <p:nvSpPr>
          <p:cNvPr id="56" name="TextBox 55">
            <a:extLst>
              <a:ext uri="{FF2B5EF4-FFF2-40B4-BE49-F238E27FC236}">
                <a16:creationId xmlns:a16="http://schemas.microsoft.com/office/drawing/2014/main" id="{801FE538-96F4-4B9E-A7D1-C007FA6DC720}"/>
              </a:ext>
            </a:extLst>
          </p:cNvPr>
          <p:cNvSpPr txBox="1"/>
          <p:nvPr/>
        </p:nvSpPr>
        <p:spPr>
          <a:xfrm>
            <a:off x="8617920" y="4020974"/>
            <a:ext cx="1494572" cy="579646"/>
          </a:xfrm>
          <a:prstGeom prst="rect">
            <a:avLst/>
          </a:prstGeom>
          <a:noFill/>
        </p:spPr>
        <p:txBody>
          <a:bodyPr wrap="square" rtlCol="0">
            <a:spAutoFit/>
          </a:bodyPr>
          <a:lstStyle/>
          <a:p>
            <a:pPr algn="ctr">
              <a:lnSpc>
                <a:spcPts val="1900"/>
              </a:lnSpc>
            </a:pPr>
            <a:r>
              <a:rPr lang="en-US" sz="1700" b="1" dirty="0">
                <a:latin typeface="Segoe UI" panose="020B0502040204020203" pitchFamily="34" charset="0"/>
                <a:cs typeface="Segoe UI" panose="020B0502040204020203" pitchFamily="34" charset="0"/>
              </a:rPr>
              <a:t>Read-only (e.g., heap)</a:t>
            </a:r>
          </a:p>
        </p:txBody>
      </p:sp>
      <p:sp>
        <p:nvSpPr>
          <p:cNvPr id="57" name="TextBox 56">
            <a:extLst>
              <a:ext uri="{FF2B5EF4-FFF2-40B4-BE49-F238E27FC236}">
                <a16:creationId xmlns:a16="http://schemas.microsoft.com/office/drawing/2014/main" id="{46D9DE98-9EDF-40F0-ADAD-DB862FF01C75}"/>
              </a:ext>
            </a:extLst>
          </p:cNvPr>
          <p:cNvSpPr txBox="1"/>
          <p:nvPr/>
        </p:nvSpPr>
        <p:spPr>
          <a:xfrm>
            <a:off x="8658071" y="5642870"/>
            <a:ext cx="1521400" cy="579646"/>
          </a:xfrm>
          <a:prstGeom prst="rect">
            <a:avLst/>
          </a:prstGeom>
          <a:noFill/>
        </p:spPr>
        <p:txBody>
          <a:bodyPr wrap="square" rtlCol="0">
            <a:spAutoFit/>
          </a:bodyPr>
          <a:lstStyle/>
          <a:p>
            <a:pPr algn="ctr">
              <a:lnSpc>
                <a:spcPts val="1900"/>
              </a:lnSpc>
            </a:pPr>
            <a:r>
              <a:rPr lang="en-US" sz="1700" b="1" dirty="0">
                <a:latin typeface="Segoe UI" panose="020B0502040204020203" pitchFamily="34" charset="0"/>
                <a:cs typeface="Segoe UI" panose="020B0502040204020203" pitchFamily="34" charset="0"/>
              </a:rPr>
              <a:t>Read-only (e.g., code)</a:t>
            </a:r>
          </a:p>
        </p:txBody>
      </p:sp>
      <p:sp>
        <p:nvSpPr>
          <p:cNvPr id="2" name="TextBox 1">
            <a:extLst>
              <a:ext uri="{FF2B5EF4-FFF2-40B4-BE49-F238E27FC236}">
                <a16:creationId xmlns:a16="http://schemas.microsoft.com/office/drawing/2014/main" id="{3C63D692-768A-EFC4-5650-3A79FDC43785}"/>
              </a:ext>
            </a:extLst>
          </p:cNvPr>
          <p:cNvSpPr txBox="1"/>
          <p:nvPr/>
        </p:nvSpPr>
        <p:spPr>
          <a:xfrm>
            <a:off x="760447" y="4575730"/>
            <a:ext cx="3584730" cy="1015663"/>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Immediately after </a:t>
            </a:r>
            <a:r>
              <a:rPr lang="en-US" sz="2000" b="1" dirty="0">
                <a:latin typeface="Lucida Console" panose="020B0609040504020204" pitchFamily="49" charset="0"/>
                <a:cs typeface="Segoe UI" panose="020B0502040204020203" pitchFamily="34" charset="0"/>
              </a:rPr>
              <a:t>fork()</a:t>
            </a:r>
            <a:r>
              <a:rPr lang="en-US" sz="2000" b="1" dirty="0">
                <a:latin typeface="Segoe UI" panose="020B0502040204020203" pitchFamily="34" charset="0"/>
                <a:cs typeface="Segoe UI" panose="020B0502040204020203" pitchFamily="34" charset="0"/>
              </a:rPr>
              <a:t>, in user-accessible virtual memory . . .</a:t>
            </a:r>
          </a:p>
        </p:txBody>
      </p:sp>
    </p:spTree>
    <p:extLst>
      <p:ext uri="{BB962C8B-B14F-4D97-AF65-F5344CB8AC3E}">
        <p14:creationId xmlns:p14="http://schemas.microsoft.com/office/powerpoint/2010/main" val="66590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A3971-98A0-46A6-A8AE-6AC2B549D1AD}"/>
              </a:ext>
            </a:extLst>
          </p:cNvPr>
          <p:cNvSpPr>
            <a:spLocks noGrp="1"/>
          </p:cNvSpPr>
          <p:nvPr>
            <p:ph idx="1"/>
          </p:nvPr>
        </p:nvSpPr>
        <p:spPr>
          <a:xfrm>
            <a:off x="254643" y="641219"/>
            <a:ext cx="11771453" cy="2808936"/>
          </a:xfrm>
        </p:spPr>
        <p:txBody>
          <a:bodyPr>
            <a:noAutofit/>
          </a:bodyPr>
          <a:lstStyle/>
          <a:p>
            <a:pPr>
              <a:lnSpc>
                <a:spcPts val="3200"/>
              </a:lnSpc>
            </a:pPr>
            <a:r>
              <a:rPr lang="en-US" sz="3200" dirty="0"/>
              <a:t>When one processes tries to write a page that should be writeable (e.g., in the stack or heap), a page-fault exception occurs</a:t>
            </a:r>
          </a:p>
          <a:p>
            <a:pPr>
              <a:lnSpc>
                <a:spcPts val="2900"/>
              </a:lnSpc>
            </a:pPr>
            <a:r>
              <a:rPr lang="en-US" sz="3200" dirty="0"/>
              <a:t>The kernel responds by . . .</a:t>
            </a:r>
          </a:p>
          <a:p>
            <a:pPr lvl="1">
              <a:lnSpc>
                <a:spcPts val="2900"/>
              </a:lnSpc>
            </a:pPr>
            <a:r>
              <a:rPr lang="en-US" sz="2800" dirty="0"/>
              <a:t>Creating a copy of the page for the child</a:t>
            </a:r>
          </a:p>
          <a:p>
            <a:pPr lvl="1">
              <a:lnSpc>
                <a:spcPts val="2900"/>
              </a:lnSpc>
            </a:pPr>
            <a:r>
              <a:rPr lang="en-US" sz="2800" dirty="0"/>
              <a:t>Updating the child’s PTE to point to new page</a:t>
            </a:r>
          </a:p>
          <a:p>
            <a:pPr lvl="1">
              <a:lnSpc>
                <a:spcPts val="2900"/>
              </a:lnSpc>
            </a:pPr>
            <a:r>
              <a:rPr lang="en-US" sz="2800" dirty="0"/>
              <a:t>Marking the relevant PTE for both processes as read/write</a:t>
            </a:r>
          </a:p>
        </p:txBody>
      </p:sp>
      <p:sp>
        <p:nvSpPr>
          <p:cNvPr id="4" name="Title 1">
            <a:extLst>
              <a:ext uri="{FF2B5EF4-FFF2-40B4-BE49-F238E27FC236}">
                <a16:creationId xmlns:a16="http://schemas.microsoft.com/office/drawing/2014/main" id="{0DF8081D-148F-4168-9466-C595F478DB4A}"/>
              </a:ext>
            </a:extLst>
          </p:cNvPr>
          <p:cNvSpPr>
            <a:spLocks noGrp="1"/>
          </p:cNvSpPr>
          <p:nvPr>
            <p:ph type="title"/>
          </p:nvPr>
        </p:nvSpPr>
        <p:spPr>
          <a:xfrm>
            <a:off x="711140" y="-17985"/>
            <a:ext cx="10910104" cy="791861"/>
          </a:xfrm>
        </p:spPr>
        <p:txBody>
          <a:bodyPr>
            <a:normAutofit/>
          </a:bodyPr>
          <a:lstStyle/>
          <a:p>
            <a:r>
              <a:rPr lang="en-US" dirty="0"/>
              <a:t>Making </a:t>
            </a:r>
            <a:r>
              <a:rPr lang="en-US" dirty="0">
                <a:latin typeface="Consolas" panose="020B0609020204030204" pitchFamily="49" charset="0"/>
              </a:rPr>
              <a:t>fork()</a:t>
            </a:r>
            <a:r>
              <a:rPr lang="en-US" dirty="0"/>
              <a:t> Efficient: Copy-on-write</a:t>
            </a:r>
          </a:p>
        </p:txBody>
      </p:sp>
      <p:sp>
        <p:nvSpPr>
          <p:cNvPr id="32" name="Rectangle 31">
            <a:extLst>
              <a:ext uri="{FF2B5EF4-FFF2-40B4-BE49-F238E27FC236}">
                <a16:creationId xmlns:a16="http://schemas.microsoft.com/office/drawing/2014/main" id="{D9E6C522-C9ED-4D85-AA70-6D764F9686C0}"/>
              </a:ext>
            </a:extLst>
          </p:cNvPr>
          <p:cNvSpPr/>
          <p:nvPr/>
        </p:nvSpPr>
        <p:spPr bwMode="auto">
          <a:xfrm>
            <a:off x="4173610" y="3778763"/>
            <a:ext cx="1676400" cy="2667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3" name="TextBox 32">
            <a:extLst>
              <a:ext uri="{FF2B5EF4-FFF2-40B4-BE49-F238E27FC236}">
                <a16:creationId xmlns:a16="http://schemas.microsoft.com/office/drawing/2014/main" id="{9EFF0D5E-C506-49B3-9F68-FDB435B9856B}"/>
              </a:ext>
            </a:extLst>
          </p:cNvPr>
          <p:cNvSpPr txBox="1"/>
          <p:nvPr/>
        </p:nvSpPr>
        <p:spPr>
          <a:xfrm>
            <a:off x="4516510" y="6445763"/>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Parent</a:t>
            </a:r>
          </a:p>
        </p:txBody>
      </p:sp>
      <p:sp>
        <p:nvSpPr>
          <p:cNvPr id="34" name="Rectangle 33">
            <a:extLst>
              <a:ext uri="{FF2B5EF4-FFF2-40B4-BE49-F238E27FC236}">
                <a16:creationId xmlns:a16="http://schemas.microsoft.com/office/drawing/2014/main" id="{8AAEAB71-DEFA-43B9-B317-900BA21DC855}"/>
              </a:ext>
            </a:extLst>
          </p:cNvPr>
          <p:cNvSpPr/>
          <p:nvPr/>
        </p:nvSpPr>
        <p:spPr bwMode="auto">
          <a:xfrm>
            <a:off x="4173610" y="4317739"/>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a:extLst>
              <a:ext uri="{FF2B5EF4-FFF2-40B4-BE49-F238E27FC236}">
                <a16:creationId xmlns:a16="http://schemas.microsoft.com/office/drawing/2014/main" id="{F57C8927-D89F-4C0D-BE9C-0525C0B683C0}"/>
              </a:ext>
            </a:extLst>
          </p:cNvPr>
          <p:cNvSpPr/>
          <p:nvPr/>
        </p:nvSpPr>
        <p:spPr bwMode="auto">
          <a:xfrm>
            <a:off x="4173610" y="5381751"/>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a:extLst>
              <a:ext uri="{FF2B5EF4-FFF2-40B4-BE49-F238E27FC236}">
                <a16:creationId xmlns:a16="http://schemas.microsoft.com/office/drawing/2014/main" id="{7C599A66-5776-4FD9-9F7C-600EE89FC0D9}"/>
              </a:ext>
            </a:extLst>
          </p:cNvPr>
          <p:cNvSpPr/>
          <p:nvPr/>
        </p:nvSpPr>
        <p:spPr bwMode="auto">
          <a:xfrm>
            <a:off x="9992688" y="3778763"/>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TextBox 36">
            <a:extLst>
              <a:ext uri="{FF2B5EF4-FFF2-40B4-BE49-F238E27FC236}">
                <a16:creationId xmlns:a16="http://schemas.microsoft.com/office/drawing/2014/main" id="{9D17D17C-7D0F-4F35-9EA1-20578E349D64}"/>
              </a:ext>
            </a:extLst>
          </p:cNvPr>
          <p:cNvSpPr txBox="1"/>
          <p:nvPr/>
        </p:nvSpPr>
        <p:spPr>
          <a:xfrm>
            <a:off x="10335588" y="6445763"/>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Child</a:t>
            </a:r>
          </a:p>
        </p:txBody>
      </p:sp>
      <p:sp>
        <p:nvSpPr>
          <p:cNvPr id="38" name="Rectangle 37">
            <a:extLst>
              <a:ext uri="{FF2B5EF4-FFF2-40B4-BE49-F238E27FC236}">
                <a16:creationId xmlns:a16="http://schemas.microsoft.com/office/drawing/2014/main" id="{DC50377E-EAC6-401C-B783-B05BEA94EDCA}"/>
              </a:ext>
            </a:extLst>
          </p:cNvPr>
          <p:cNvSpPr/>
          <p:nvPr/>
        </p:nvSpPr>
        <p:spPr bwMode="auto">
          <a:xfrm>
            <a:off x="9992688" y="4317739"/>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4C27AA8C-F86A-403C-A19C-6B907C998CD0}"/>
              </a:ext>
            </a:extLst>
          </p:cNvPr>
          <p:cNvSpPr/>
          <p:nvPr/>
        </p:nvSpPr>
        <p:spPr bwMode="auto">
          <a:xfrm>
            <a:off x="9988971" y="5378963"/>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ectangle 39">
            <a:extLst>
              <a:ext uri="{FF2B5EF4-FFF2-40B4-BE49-F238E27FC236}">
                <a16:creationId xmlns:a16="http://schemas.microsoft.com/office/drawing/2014/main" id="{967EFBC6-FFA7-45B2-B630-C529EA3EF89B}"/>
              </a:ext>
            </a:extLst>
          </p:cNvPr>
          <p:cNvSpPr/>
          <p:nvPr/>
        </p:nvSpPr>
        <p:spPr bwMode="auto">
          <a:xfrm>
            <a:off x="7077573" y="3778763"/>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1" name="Rectangle 40">
            <a:extLst>
              <a:ext uri="{FF2B5EF4-FFF2-40B4-BE49-F238E27FC236}">
                <a16:creationId xmlns:a16="http://schemas.microsoft.com/office/drawing/2014/main" id="{50EBEFCE-2FBA-4957-BC97-1B539720F558}"/>
              </a:ext>
            </a:extLst>
          </p:cNvPr>
          <p:cNvSpPr/>
          <p:nvPr/>
        </p:nvSpPr>
        <p:spPr bwMode="auto">
          <a:xfrm>
            <a:off x="7077573" y="4317738"/>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2" name="Rectangle 41">
            <a:extLst>
              <a:ext uri="{FF2B5EF4-FFF2-40B4-BE49-F238E27FC236}">
                <a16:creationId xmlns:a16="http://schemas.microsoft.com/office/drawing/2014/main" id="{AE30794B-43B8-4EAA-A308-E9B71E3B5B7D}"/>
              </a:ext>
            </a:extLst>
          </p:cNvPr>
          <p:cNvSpPr/>
          <p:nvPr/>
        </p:nvSpPr>
        <p:spPr bwMode="auto">
          <a:xfrm>
            <a:off x="7077573" y="4845562"/>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3" name="TextBox 42">
            <a:extLst>
              <a:ext uri="{FF2B5EF4-FFF2-40B4-BE49-F238E27FC236}">
                <a16:creationId xmlns:a16="http://schemas.microsoft.com/office/drawing/2014/main" id="{9A4DE56F-5C7D-4E88-8B46-0A628BFE7854}"/>
              </a:ext>
            </a:extLst>
          </p:cNvPr>
          <p:cNvSpPr txBox="1"/>
          <p:nvPr/>
        </p:nvSpPr>
        <p:spPr>
          <a:xfrm>
            <a:off x="6849904" y="6433681"/>
            <a:ext cx="2133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cxnSp>
        <p:nvCxnSpPr>
          <p:cNvPr id="44" name="Straight Arrow Connector 43">
            <a:extLst>
              <a:ext uri="{FF2B5EF4-FFF2-40B4-BE49-F238E27FC236}">
                <a16:creationId xmlns:a16="http://schemas.microsoft.com/office/drawing/2014/main" id="{E634DE55-9930-4A2D-B164-F5D552A2D233}"/>
              </a:ext>
            </a:extLst>
          </p:cNvPr>
          <p:cNvCxnSpPr>
            <a:stCxn id="34" idx="3"/>
            <a:endCxn id="41" idx="1"/>
          </p:cNvCxnSpPr>
          <p:nvPr/>
        </p:nvCxnSpPr>
        <p:spPr bwMode="auto">
          <a:xfrm flipV="1">
            <a:off x="5850010" y="4582580"/>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5" name="Group 44">
            <a:extLst>
              <a:ext uri="{FF2B5EF4-FFF2-40B4-BE49-F238E27FC236}">
                <a16:creationId xmlns:a16="http://schemas.microsoft.com/office/drawing/2014/main" id="{6146380D-528D-46AE-9243-1C587B1267E9}"/>
              </a:ext>
            </a:extLst>
          </p:cNvPr>
          <p:cNvGrpSpPr/>
          <p:nvPr/>
        </p:nvGrpSpPr>
        <p:grpSpPr>
          <a:xfrm>
            <a:off x="5857277" y="5106222"/>
            <a:ext cx="1224344" cy="537583"/>
            <a:chOff x="2598067" y="5056794"/>
            <a:chExt cx="1224344" cy="537583"/>
          </a:xfrm>
        </p:grpSpPr>
        <p:cxnSp>
          <p:nvCxnSpPr>
            <p:cNvPr id="51" name="Straight Arrow Connector 50">
              <a:extLst>
                <a:ext uri="{FF2B5EF4-FFF2-40B4-BE49-F238E27FC236}">
                  <a16:creationId xmlns:a16="http://schemas.microsoft.com/office/drawing/2014/main" id="{888C066A-75DF-4200-9336-B83FC90702A3}"/>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2" name="Straight Arrow Connector 51">
              <a:extLst>
                <a:ext uri="{FF2B5EF4-FFF2-40B4-BE49-F238E27FC236}">
                  <a16:creationId xmlns:a16="http://schemas.microsoft.com/office/drawing/2014/main" id="{6BC544F7-B968-4563-A70B-5169FA816428}"/>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3" name="Straight Arrow Connector 52">
              <a:extLst>
                <a:ext uri="{FF2B5EF4-FFF2-40B4-BE49-F238E27FC236}">
                  <a16:creationId xmlns:a16="http://schemas.microsoft.com/office/drawing/2014/main" id="{9A4235A2-4A84-4227-8861-CBAA84C1A9AB}"/>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cxnSp>
        <p:nvCxnSpPr>
          <p:cNvPr id="46" name="Straight Arrow Connector 45">
            <a:extLst>
              <a:ext uri="{FF2B5EF4-FFF2-40B4-BE49-F238E27FC236}">
                <a16:creationId xmlns:a16="http://schemas.microsoft.com/office/drawing/2014/main" id="{C368FE5F-E543-452A-8464-DEB6CE3A8262}"/>
              </a:ext>
            </a:extLst>
          </p:cNvPr>
          <p:cNvCxnSpPr>
            <a:cxnSpLocks/>
          </p:cNvCxnSpPr>
          <p:nvPr/>
        </p:nvCxnSpPr>
        <p:spPr bwMode="auto">
          <a:xfrm flipH="1" flipV="1">
            <a:off x="8757692" y="4592619"/>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7" name="Group 46">
            <a:extLst>
              <a:ext uri="{FF2B5EF4-FFF2-40B4-BE49-F238E27FC236}">
                <a16:creationId xmlns:a16="http://schemas.microsoft.com/office/drawing/2014/main" id="{D7F6CBAB-C157-4DFF-8AB0-193230DC1061}"/>
              </a:ext>
            </a:extLst>
          </p:cNvPr>
          <p:cNvGrpSpPr/>
          <p:nvPr/>
        </p:nvGrpSpPr>
        <p:grpSpPr>
          <a:xfrm flipH="1">
            <a:off x="8760911" y="5106041"/>
            <a:ext cx="1224344" cy="537583"/>
            <a:chOff x="2598067" y="5056794"/>
            <a:chExt cx="1224344" cy="537583"/>
          </a:xfrm>
        </p:grpSpPr>
        <p:cxnSp>
          <p:nvCxnSpPr>
            <p:cNvPr id="48" name="Straight Arrow Connector 47">
              <a:extLst>
                <a:ext uri="{FF2B5EF4-FFF2-40B4-BE49-F238E27FC236}">
                  <a16:creationId xmlns:a16="http://schemas.microsoft.com/office/drawing/2014/main" id="{75332A92-A145-4458-BBDD-914DFEAA3ED6}"/>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a:extLst>
                <a:ext uri="{FF2B5EF4-FFF2-40B4-BE49-F238E27FC236}">
                  <a16:creationId xmlns:a16="http://schemas.microsoft.com/office/drawing/2014/main" id="{B65204E6-7661-4F4E-9F7F-E04B3E7719FB}"/>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0" name="Straight Arrow Connector 49">
              <a:extLst>
                <a:ext uri="{FF2B5EF4-FFF2-40B4-BE49-F238E27FC236}">
                  <a16:creationId xmlns:a16="http://schemas.microsoft.com/office/drawing/2014/main" id="{F6207429-C51A-4386-B5D8-EEBB8AF87520}"/>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pic>
        <p:nvPicPr>
          <p:cNvPr id="5" name="Picture 4">
            <a:extLst>
              <a:ext uri="{FF2B5EF4-FFF2-40B4-BE49-F238E27FC236}">
                <a16:creationId xmlns:a16="http://schemas.microsoft.com/office/drawing/2014/main" id="{304C0512-5655-4999-BF4C-AF1741140DED}"/>
              </a:ext>
            </a:extLst>
          </p:cNvPr>
          <p:cNvPicPr>
            <a:picLocks noChangeAspect="1"/>
          </p:cNvPicPr>
          <p:nvPr/>
        </p:nvPicPr>
        <p:blipFill>
          <a:blip r:embed="rId2"/>
          <a:stretch>
            <a:fillRect/>
          </a:stretch>
        </p:blipFill>
        <p:spPr>
          <a:xfrm>
            <a:off x="9768977" y="2038375"/>
            <a:ext cx="2433834" cy="2319637"/>
          </a:xfrm>
          <a:prstGeom prst="rect">
            <a:avLst/>
          </a:prstGeom>
        </p:spPr>
      </p:pic>
      <p:sp>
        <p:nvSpPr>
          <p:cNvPr id="58" name="Rectangle 57">
            <a:extLst>
              <a:ext uri="{FF2B5EF4-FFF2-40B4-BE49-F238E27FC236}">
                <a16:creationId xmlns:a16="http://schemas.microsoft.com/office/drawing/2014/main" id="{B90F524D-0E7D-4C17-8E07-8450AE03D38F}"/>
              </a:ext>
            </a:extLst>
          </p:cNvPr>
          <p:cNvSpPr/>
          <p:nvPr/>
        </p:nvSpPr>
        <p:spPr bwMode="auto">
          <a:xfrm>
            <a:off x="7077573" y="3775047"/>
            <a:ext cx="1676400" cy="540834"/>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61" name="Group 60">
            <a:extLst>
              <a:ext uri="{FF2B5EF4-FFF2-40B4-BE49-F238E27FC236}">
                <a16:creationId xmlns:a16="http://schemas.microsoft.com/office/drawing/2014/main" id="{5854430C-2681-4AAB-A826-AA2CCC7FE530}"/>
              </a:ext>
            </a:extLst>
          </p:cNvPr>
          <p:cNvGrpSpPr/>
          <p:nvPr/>
        </p:nvGrpSpPr>
        <p:grpSpPr>
          <a:xfrm flipH="1">
            <a:off x="8760860" y="4052016"/>
            <a:ext cx="1224344" cy="537583"/>
            <a:chOff x="2598067" y="5056794"/>
            <a:chExt cx="1224344" cy="537583"/>
          </a:xfrm>
        </p:grpSpPr>
        <p:cxnSp>
          <p:nvCxnSpPr>
            <p:cNvPr id="62" name="Straight Arrow Connector 61">
              <a:extLst>
                <a:ext uri="{FF2B5EF4-FFF2-40B4-BE49-F238E27FC236}">
                  <a16:creationId xmlns:a16="http://schemas.microsoft.com/office/drawing/2014/main" id="{D3FFA5D3-1A96-49A6-AAB7-A2FDE5BD0C32}"/>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3" name="Straight Arrow Connector 62">
              <a:extLst>
                <a:ext uri="{FF2B5EF4-FFF2-40B4-BE49-F238E27FC236}">
                  <a16:creationId xmlns:a16="http://schemas.microsoft.com/office/drawing/2014/main" id="{6C853448-C3B9-40D1-A871-4CD466E45E22}"/>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64" name="Straight Arrow Connector 63">
              <a:extLst>
                <a:ext uri="{FF2B5EF4-FFF2-40B4-BE49-F238E27FC236}">
                  <a16:creationId xmlns:a16="http://schemas.microsoft.com/office/drawing/2014/main" id="{79E82C16-78BB-422F-9750-6FA13770A4B5}"/>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5" name="TextBox 64">
            <a:extLst>
              <a:ext uri="{FF2B5EF4-FFF2-40B4-BE49-F238E27FC236}">
                <a16:creationId xmlns:a16="http://schemas.microsoft.com/office/drawing/2014/main" id="{053F4A3F-EACA-4691-A01C-8B4512F06739}"/>
              </a:ext>
            </a:extLst>
          </p:cNvPr>
          <p:cNvSpPr txBox="1"/>
          <p:nvPr/>
        </p:nvSpPr>
        <p:spPr>
          <a:xfrm>
            <a:off x="8472592" y="3749323"/>
            <a:ext cx="1804086" cy="335989"/>
          </a:xfrm>
          <a:prstGeom prst="rect">
            <a:avLst/>
          </a:prstGeom>
          <a:noFill/>
        </p:spPr>
        <p:txBody>
          <a:bodyPr wrap="square" rtlCol="0">
            <a:spAutoFit/>
          </a:bodyPr>
          <a:lstStyle/>
          <a:p>
            <a:pPr algn="ctr">
              <a:lnSpc>
                <a:spcPts val="1900"/>
              </a:lnSpc>
            </a:pPr>
            <a:r>
              <a:rPr lang="en-US" sz="1700" b="1" dirty="0">
                <a:latin typeface="Segoe UI" panose="020B0502040204020203" pitchFamily="34" charset="0"/>
                <a:cs typeface="Segoe UI" panose="020B0502040204020203" pitchFamily="34" charset="0"/>
              </a:rPr>
              <a:t>Read/write</a:t>
            </a:r>
          </a:p>
        </p:txBody>
      </p:sp>
      <p:sp>
        <p:nvSpPr>
          <p:cNvPr id="66" name="TextBox 65">
            <a:extLst>
              <a:ext uri="{FF2B5EF4-FFF2-40B4-BE49-F238E27FC236}">
                <a16:creationId xmlns:a16="http://schemas.microsoft.com/office/drawing/2014/main" id="{ABEEFDCC-DAE0-4A5E-8DF5-2792087A22CF}"/>
              </a:ext>
            </a:extLst>
          </p:cNvPr>
          <p:cNvSpPr txBox="1"/>
          <p:nvPr/>
        </p:nvSpPr>
        <p:spPr>
          <a:xfrm>
            <a:off x="5560867" y="4250678"/>
            <a:ext cx="1804086" cy="335989"/>
          </a:xfrm>
          <a:prstGeom prst="rect">
            <a:avLst/>
          </a:prstGeom>
          <a:noFill/>
        </p:spPr>
        <p:txBody>
          <a:bodyPr wrap="square" rtlCol="0">
            <a:spAutoFit/>
          </a:bodyPr>
          <a:lstStyle/>
          <a:p>
            <a:pPr algn="ctr">
              <a:lnSpc>
                <a:spcPts val="1900"/>
              </a:lnSpc>
            </a:pPr>
            <a:r>
              <a:rPr lang="en-US" sz="1700" b="1" dirty="0">
                <a:latin typeface="Segoe UI" panose="020B0502040204020203" pitchFamily="34" charset="0"/>
                <a:cs typeface="Segoe UI" panose="020B0502040204020203" pitchFamily="34" charset="0"/>
              </a:rPr>
              <a:t>Read/write</a:t>
            </a:r>
          </a:p>
        </p:txBody>
      </p:sp>
      <p:sp>
        <p:nvSpPr>
          <p:cNvPr id="6" name="TextBox 5">
            <a:extLst>
              <a:ext uri="{FF2B5EF4-FFF2-40B4-BE49-F238E27FC236}">
                <a16:creationId xmlns:a16="http://schemas.microsoft.com/office/drawing/2014/main" id="{15BD1B48-6429-FA6B-C9DB-987B854C95EF}"/>
              </a:ext>
            </a:extLst>
          </p:cNvPr>
          <p:cNvSpPr txBox="1"/>
          <p:nvPr/>
        </p:nvSpPr>
        <p:spPr>
          <a:xfrm>
            <a:off x="5687867" y="5626699"/>
            <a:ext cx="1524140" cy="579646"/>
          </a:xfrm>
          <a:prstGeom prst="rect">
            <a:avLst/>
          </a:prstGeom>
          <a:noFill/>
        </p:spPr>
        <p:txBody>
          <a:bodyPr wrap="square" rtlCol="0">
            <a:spAutoFit/>
          </a:bodyPr>
          <a:lstStyle/>
          <a:p>
            <a:pPr algn="ctr">
              <a:lnSpc>
                <a:spcPts val="1900"/>
              </a:lnSpc>
            </a:pPr>
            <a:r>
              <a:rPr lang="en-US" sz="1700" b="1" dirty="0">
                <a:latin typeface="Segoe UI" panose="020B0502040204020203" pitchFamily="34" charset="0"/>
                <a:cs typeface="Segoe UI" panose="020B0502040204020203" pitchFamily="34" charset="0"/>
              </a:rPr>
              <a:t>Read-only (e.g., code)</a:t>
            </a:r>
          </a:p>
        </p:txBody>
      </p:sp>
      <p:sp>
        <p:nvSpPr>
          <p:cNvPr id="7" name="TextBox 6">
            <a:extLst>
              <a:ext uri="{FF2B5EF4-FFF2-40B4-BE49-F238E27FC236}">
                <a16:creationId xmlns:a16="http://schemas.microsoft.com/office/drawing/2014/main" id="{35A6F97F-1DC5-B896-60A2-0BD6920A5601}"/>
              </a:ext>
            </a:extLst>
          </p:cNvPr>
          <p:cNvSpPr txBox="1"/>
          <p:nvPr/>
        </p:nvSpPr>
        <p:spPr>
          <a:xfrm>
            <a:off x="8658071" y="5642870"/>
            <a:ext cx="1521400" cy="579646"/>
          </a:xfrm>
          <a:prstGeom prst="rect">
            <a:avLst/>
          </a:prstGeom>
          <a:noFill/>
        </p:spPr>
        <p:txBody>
          <a:bodyPr wrap="square" rtlCol="0">
            <a:spAutoFit/>
          </a:bodyPr>
          <a:lstStyle/>
          <a:p>
            <a:pPr algn="ctr">
              <a:lnSpc>
                <a:spcPts val="1900"/>
              </a:lnSpc>
            </a:pPr>
            <a:r>
              <a:rPr lang="en-US" sz="1700" b="1" dirty="0">
                <a:latin typeface="Segoe UI" panose="020B0502040204020203" pitchFamily="34" charset="0"/>
                <a:cs typeface="Segoe UI" panose="020B0502040204020203" pitchFamily="34" charset="0"/>
              </a:rPr>
              <a:t>Read-only (e.g., code)</a:t>
            </a:r>
          </a:p>
        </p:txBody>
      </p:sp>
      <p:sp>
        <p:nvSpPr>
          <p:cNvPr id="9" name="TextBox 8">
            <a:extLst>
              <a:ext uri="{FF2B5EF4-FFF2-40B4-BE49-F238E27FC236}">
                <a16:creationId xmlns:a16="http://schemas.microsoft.com/office/drawing/2014/main" id="{F3C70068-C176-D5E2-E6D3-6D405CDF4CD2}"/>
              </a:ext>
            </a:extLst>
          </p:cNvPr>
          <p:cNvSpPr txBox="1"/>
          <p:nvPr/>
        </p:nvSpPr>
        <p:spPr>
          <a:xfrm>
            <a:off x="8617920" y="4020974"/>
            <a:ext cx="1494572" cy="579646"/>
          </a:xfrm>
          <a:prstGeom prst="rect">
            <a:avLst/>
          </a:prstGeom>
          <a:noFill/>
        </p:spPr>
        <p:txBody>
          <a:bodyPr wrap="square" rtlCol="0">
            <a:spAutoFit/>
          </a:bodyPr>
          <a:lstStyle/>
          <a:p>
            <a:pPr algn="ctr">
              <a:lnSpc>
                <a:spcPts val="1900"/>
              </a:lnSpc>
            </a:pPr>
            <a:r>
              <a:rPr lang="en-US" sz="1700" b="1" dirty="0">
                <a:latin typeface="Segoe UI" panose="020B0502040204020203" pitchFamily="34" charset="0"/>
                <a:cs typeface="Segoe UI" panose="020B0502040204020203" pitchFamily="34" charset="0"/>
              </a:rPr>
              <a:t>Read-only (e.g., heap)</a:t>
            </a:r>
          </a:p>
        </p:txBody>
      </p:sp>
      <p:sp>
        <p:nvSpPr>
          <p:cNvPr id="14" name="TextBox 13">
            <a:extLst>
              <a:ext uri="{FF2B5EF4-FFF2-40B4-BE49-F238E27FC236}">
                <a16:creationId xmlns:a16="http://schemas.microsoft.com/office/drawing/2014/main" id="{313D7C0A-9062-290A-2B3D-B716C55FB318}"/>
              </a:ext>
            </a:extLst>
          </p:cNvPr>
          <p:cNvSpPr txBox="1"/>
          <p:nvPr/>
        </p:nvSpPr>
        <p:spPr>
          <a:xfrm>
            <a:off x="5708380" y="3975189"/>
            <a:ext cx="1494572" cy="579646"/>
          </a:xfrm>
          <a:prstGeom prst="rect">
            <a:avLst/>
          </a:prstGeom>
          <a:noFill/>
        </p:spPr>
        <p:txBody>
          <a:bodyPr wrap="square" rtlCol="0">
            <a:spAutoFit/>
          </a:bodyPr>
          <a:lstStyle/>
          <a:p>
            <a:pPr algn="ctr">
              <a:lnSpc>
                <a:spcPts val="1900"/>
              </a:lnSpc>
            </a:pPr>
            <a:r>
              <a:rPr lang="en-US" sz="1700" b="1" dirty="0">
                <a:latin typeface="Segoe UI" panose="020B0502040204020203" pitchFamily="34" charset="0"/>
                <a:cs typeface="Segoe UI" panose="020B0502040204020203" pitchFamily="34" charset="0"/>
              </a:rPr>
              <a:t>Read-only (e.g., heap)</a:t>
            </a:r>
          </a:p>
        </p:txBody>
      </p:sp>
      <p:grpSp>
        <p:nvGrpSpPr>
          <p:cNvPr id="11" name="Group 10">
            <a:extLst>
              <a:ext uri="{FF2B5EF4-FFF2-40B4-BE49-F238E27FC236}">
                <a16:creationId xmlns:a16="http://schemas.microsoft.com/office/drawing/2014/main" id="{0CF96592-7CF4-E0F5-9111-75F8AC400040}"/>
              </a:ext>
            </a:extLst>
          </p:cNvPr>
          <p:cNvGrpSpPr/>
          <p:nvPr/>
        </p:nvGrpSpPr>
        <p:grpSpPr>
          <a:xfrm>
            <a:off x="101694" y="3342951"/>
            <a:ext cx="3820027" cy="3490840"/>
            <a:chOff x="101694" y="3342951"/>
            <a:chExt cx="3820027" cy="3490840"/>
          </a:xfrm>
        </p:grpSpPr>
        <p:pic>
          <p:nvPicPr>
            <p:cNvPr id="10" name="Picture 9">
              <a:extLst>
                <a:ext uri="{FF2B5EF4-FFF2-40B4-BE49-F238E27FC236}">
                  <a16:creationId xmlns:a16="http://schemas.microsoft.com/office/drawing/2014/main" id="{BF56EE46-1596-5A0C-B0AF-A99335F4FF38}"/>
                </a:ext>
              </a:extLst>
            </p:cNvPr>
            <p:cNvPicPr>
              <a:picLocks noChangeAspect="1"/>
            </p:cNvPicPr>
            <p:nvPr/>
          </p:nvPicPr>
          <p:blipFill rotWithShape="1">
            <a:blip r:embed="rId3">
              <a:extLst>
                <a:ext uri="{28A0092B-C50C-407E-A947-70E740481C1C}">
                  <a14:useLocalDpi xmlns:a14="http://schemas.microsoft.com/office/drawing/2010/main" val="0"/>
                </a:ext>
              </a:extLst>
            </a:blip>
            <a:srcRect b="5114"/>
            <a:stretch/>
          </p:blipFill>
          <p:spPr>
            <a:xfrm>
              <a:off x="1059792" y="4894738"/>
              <a:ext cx="2861929" cy="1939053"/>
            </a:xfrm>
            <a:prstGeom prst="rect">
              <a:avLst/>
            </a:prstGeom>
          </p:spPr>
        </p:pic>
        <p:sp>
          <p:nvSpPr>
            <p:cNvPr id="17" name="TextBox 16">
              <a:extLst>
                <a:ext uri="{FF2B5EF4-FFF2-40B4-BE49-F238E27FC236}">
                  <a16:creationId xmlns:a16="http://schemas.microsoft.com/office/drawing/2014/main" id="{8B28B864-0379-A867-2461-0B9C9329FF2A}"/>
                </a:ext>
              </a:extLst>
            </p:cNvPr>
            <p:cNvSpPr txBox="1"/>
            <p:nvPr/>
          </p:nvSpPr>
          <p:spPr>
            <a:xfrm>
              <a:off x="101694" y="3342951"/>
              <a:ext cx="3677403" cy="2031325"/>
            </a:xfrm>
            <a:prstGeom prst="rect">
              <a:avLst/>
            </a:prstGeom>
            <a:noFill/>
          </p:spPr>
          <p:txBody>
            <a:bodyPr wrap="square">
              <a:spAutoFit/>
            </a:bodyPr>
            <a:lstStyle/>
            <a:p>
              <a:r>
                <a:rPr lang="en-US" b="1" dirty="0">
                  <a:latin typeface="Segoe UI" panose="020B0502040204020203" pitchFamily="34" charset="0"/>
                  <a:cs typeface="Segoe UI" panose="020B0502040204020203" pitchFamily="34" charset="0"/>
                </a:rPr>
                <a:t>For this to work, the kernel needs to maintain a data structure that tracks which memory ranges (consisting of one or more pages) are valid (and what the permissions for each range are)!</a:t>
              </a:r>
            </a:p>
          </p:txBody>
        </p:sp>
      </p:grpSp>
    </p:spTree>
    <p:extLst>
      <p:ext uri="{BB962C8B-B14F-4D97-AF65-F5344CB8AC3E}">
        <p14:creationId xmlns:p14="http://schemas.microsoft.com/office/powerpoint/2010/main" val="91915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32" presetClass="emph" presetSubtype="0" repeatCount="2000" fill="hold" grpId="1" nodeType="withEffect">
                                  <p:stCondLst>
                                    <p:cond delay="0"/>
                                  </p:stCondLst>
                                  <p:childTnLst>
                                    <p:animRot by="120000">
                                      <p:cBhvr>
                                        <p:cTn id="39" dur="100" fill="hold">
                                          <p:stCondLst>
                                            <p:cond delay="0"/>
                                          </p:stCondLst>
                                        </p:cTn>
                                        <p:tgtEl>
                                          <p:spTgt spid="58"/>
                                        </p:tgtEl>
                                        <p:attrNameLst>
                                          <p:attrName>r</p:attrName>
                                        </p:attrNameLst>
                                      </p:cBhvr>
                                    </p:animRot>
                                    <p:animRot by="-240000">
                                      <p:cBhvr>
                                        <p:cTn id="40" dur="200" fill="hold">
                                          <p:stCondLst>
                                            <p:cond delay="200"/>
                                          </p:stCondLst>
                                        </p:cTn>
                                        <p:tgtEl>
                                          <p:spTgt spid="58"/>
                                        </p:tgtEl>
                                        <p:attrNameLst>
                                          <p:attrName>r</p:attrName>
                                        </p:attrNameLst>
                                      </p:cBhvr>
                                    </p:animRot>
                                    <p:animRot by="240000">
                                      <p:cBhvr>
                                        <p:cTn id="41" dur="200" fill="hold">
                                          <p:stCondLst>
                                            <p:cond delay="400"/>
                                          </p:stCondLst>
                                        </p:cTn>
                                        <p:tgtEl>
                                          <p:spTgt spid="58"/>
                                        </p:tgtEl>
                                        <p:attrNameLst>
                                          <p:attrName>r</p:attrName>
                                        </p:attrNameLst>
                                      </p:cBhvr>
                                    </p:animRot>
                                    <p:animRot by="-240000">
                                      <p:cBhvr>
                                        <p:cTn id="42" dur="200" fill="hold">
                                          <p:stCondLst>
                                            <p:cond delay="600"/>
                                          </p:stCondLst>
                                        </p:cTn>
                                        <p:tgtEl>
                                          <p:spTgt spid="58"/>
                                        </p:tgtEl>
                                        <p:attrNameLst>
                                          <p:attrName>r</p:attrName>
                                        </p:attrNameLst>
                                      </p:cBhvr>
                                    </p:animRot>
                                    <p:animRot by="120000">
                                      <p:cBhvr>
                                        <p:cTn id="43" dur="200" fill="hold">
                                          <p:stCondLst>
                                            <p:cond delay="800"/>
                                          </p:stCondLst>
                                        </p:cTn>
                                        <p:tgtEl>
                                          <p:spTgt spid="58"/>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46"/>
                                        </p:tgtEl>
                                        <p:attrNameLst>
                                          <p:attrName>r</p:attrName>
                                        </p:attrNameLst>
                                      </p:cBhvr>
                                    </p:animRot>
                                    <p:animRot by="-240000">
                                      <p:cBhvr>
                                        <p:cTn id="48" dur="200" fill="hold">
                                          <p:stCondLst>
                                            <p:cond delay="200"/>
                                          </p:stCondLst>
                                        </p:cTn>
                                        <p:tgtEl>
                                          <p:spTgt spid="46"/>
                                        </p:tgtEl>
                                        <p:attrNameLst>
                                          <p:attrName>r</p:attrName>
                                        </p:attrNameLst>
                                      </p:cBhvr>
                                    </p:animRot>
                                    <p:animRot by="240000">
                                      <p:cBhvr>
                                        <p:cTn id="49" dur="200" fill="hold">
                                          <p:stCondLst>
                                            <p:cond delay="400"/>
                                          </p:stCondLst>
                                        </p:cTn>
                                        <p:tgtEl>
                                          <p:spTgt spid="46"/>
                                        </p:tgtEl>
                                        <p:attrNameLst>
                                          <p:attrName>r</p:attrName>
                                        </p:attrNameLst>
                                      </p:cBhvr>
                                    </p:animRot>
                                    <p:animRot by="-240000">
                                      <p:cBhvr>
                                        <p:cTn id="50" dur="200" fill="hold">
                                          <p:stCondLst>
                                            <p:cond delay="600"/>
                                          </p:stCondLst>
                                        </p:cTn>
                                        <p:tgtEl>
                                          <p:spTgt spid="46"/>
                                        </p:tgtEl>
                                        <p:attrNameLst>
                                          <p:attrName>r</p:attrName>
                                        </p:attrNameLst>
                                      </p:cBhvr>
                                    </p:animRot>
                                    <p:animRot by="120000">
                                      <p:cBhvr>
                                        <p:cTn id="51" dur="200" fill="hold">
                                          <p:stCondLst>
                                            <p:cond delay="800"/>
                                          </p:stCondLst>
                                        </p:cTn>
                                        <p:tgtEl>
                                          <p:spTgt spid="46"/>
                                        </p:tgtEl>
                                        <p:attrNameLst>
                                          <p:attrName>r</p:attrName>
                                        </p:attrNameLst>
                                      </p:cBhvr>
                                    </p:animRot>
                                  </p:childTnLst>
                                </p:cTn>
                              </p:par>
                              <p:par>
                                <p:cTn id="52" presetID="42" presetClass="exit" presetSubtype="0" fill="hold" nodeType="withEffect">
                                  <p:stCondLst>
                                    <p:cond delay="0"/>
                                  </p:stCondLst>
                                  <p:childTnLst>
                                    <p:animEffect transition="out" filter="fade">
                                      <p:cBhvr>
                                        <p:cTn id="53" dur="1000"/>
                                        <p:tgtEl>
                                          <p:spTgt spid="46"/>
                                        </p:tgtEl>
                                      </p:cBhvr>
                                    </p:animEffect>
                                    <p:anim calcmode="lin" valueType="num">
                                      <p:cBhvr>
                                        <p:cTn id="54" dur="1000"/>
                                        <p:tgtEl>
                                          <p:spTgt spid="46"/>
                                        </p:tgtEl>
                                        <p:attrNameLst>
                                          <p:attrName>ppt_x</p:attrName>
                                        </p:attrNameLst>
                                      </p:cBhvr>
                                      <p:tavLst>
                                        <p:tav tm="0">
                                          <p:val>
                                            <p:strVal val="ppt_x"/>
                                          </p:val>
                                        </p:tav>
                                        <p:tav tm="100000">
                                          <p:val>
                                            <p:strVal val="ppt_x"/>
                                          </p:val>
                                        </p:tav>
                                      </p:tavLst>
                                    </p:anim>
                                    <p:anim calcmode="lin" valueType="num">
                                      <p:cBhvr>
                                        <p:cTn id="55" dur="1000"/>
                                        <p:tgtEl>
                                          <p:spTgt spid="46"/>
                                        </p:tgtEl>
                                        <p:attrNameLst>
                                          <p:attrName>ppt_y</p:attrName>
                                        </p:attrNameLst>
                                      </p:cBhvr>
                                      <p:tavLst>
                                        <p:tav tm="0">
                                          <p:val>
                                            <p:strVal val="ppt_y"/>
                                          </p:val>
                                        </p:tav>
                                        <p:tav tm="100000">
                                          <p:val>
                                            <p:strVal val="ppt_y+.1"/>
                                          </p:val>
                                        </p:tav>
                                      </p:tavLst>
                                    </p:anim>
                                    <p:set>
                                      <p:cBhvr>
                                        <p:cTn id="56" dur="1" fill="hold">
                                          <p:stCondLst>
                                            <p:cond delay="999"/>
                                          </p:stCondLst>
                                        </p:cTn>
                                        <p:tgtEl>
                                          <p:spTgt spid="46"/>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par>
                                <p:cTn id="64" presetID="32" presetClass="emph" presetSubtype="0" fill="hold" nodeType="withEffect">
                                  <p:stCondLst>
                                    <p:cond delay="0"/>
                                  </p:stCondLst>
                                  <p:childTnLst>
                                    <p:animRot by="120000">
                                      <p:cBhvr>
                                        <p:cTn id="65" dur="100" fill="hold">
                                          <p:stCondLst>
                                            <p:cond delay="0"/>
                                          </p:stCondLst>
                                        </p:cTn>
                                        <p:tgtEl>
                                          <p:spTgt spid="61"/>
                                        </p:tgtEl>
                                        <p:attrNameLst>
                                          <p:attrName>r</p:attrName>
                                        </p:attrNameLst>
                                      </p:cBhvr>
                                    </p:animRot>
                                    <p:animRot by="-240000">
                                      <p:cBhvr>
                                        <p:cTn id="66" dur="200" fill="hold">
                                          <p:stCondLst>
                                            <p:cond delay="200"/>
                                          </p:stCondLst>
                                        </p:cTn>
                                        <p:tgtEl>
                                          <p:spTgt spid="61"/>
                                        </p:tgtEl>
                                        <p:attrNameLst>
                                          <p:attrName>r</p:attrName>
                                        </p:attrNameLst>
                                      </p:cBhvr>
                                    </p:animRot>
                                    <p:animRot by="240000">
                                      <p:cBhvr>
                                        <p:cTn id="67" dur="200" fill="hold">
                                          <p:stCondLst>
                                            <p:cond delay="400"/>
                                          </p:stCondLst>
                                        </p:cTn>
                                        <p:tgtEl>
                                          <p:spTgt spid="61"/>
                                        </p:tgtEl>
                                        <p:attrNameLst>
                                          <p:attrName>r</p:attrName>
                                        </p:attrNameLst>
                                      </p:cBhvr>
                                    </p:animRot>
                                    <p:animRot by="-240000">
                                      <p:cBhvr>
                                        <p:cTn id="68" dur="200" fill="hold">
                                          <p:stCondLst>
                                            <p:cond delay="600"/>
                                          </p:stCondLst>
                                        </p:cTn>
                                        <p:tgtEl>
                                          <p:spTgt spid="61"/>
                                        </p:tgtEl>
                                        <p:attrNameLst>
                                          <p:attrName>r</p:attrName>
                                        </p:attrNameLst>
                                      </p:cBhvr>
                                    </p:animRot>
                                    <p:animRot by="120000">
                                      <p:cBhvr>
                                        <p:cTn id="69" dur="200" fill="hold">
                                          <p:stCondLst>
                                            <p:cond delay="800"/>
                                          </p:stCondLst>
                                        </p:cTn>
                                        <p:tgtEl>
                                          <p:spTgt spid="61"/>
                                        </p:tgtEl>
                                        <p:attrNameLst>
                                          <p:attrName>r</p:attrName>
                                        </p:attrNameLst>
                                      </p:cBhvr>
                                    </p:animRot>
                                  </p:childTnLst>
                                </p:cTn>
                              </p:par>
                              <p:par>
                                <p:cTn id="70" presetID="10"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par>
                                <p:cTn id="78" presetID="32" presetClass="emph" presetSubtype="0" fill="hold" grpId="1" nodeType="withEffect">
                                  <p:stCondLst>
                                    <p:cond delay="0"/>
                                  </p:stCondLst>
                                  <p:childTnLst>
                                    <p:animRot by="120000">
                                      <p:cBhvr>
                                        <p:cTn id="79" dur="100" fill="hold">
                                          <p:stCondLst>
                                            <p:cond delay="0"/>
                                          </p:stCondLst>
                                        </p:cTn>
                                        <p:tgtEl>
                                          <p:spTgt spid="66"/>
                                        </p:tgtEl>
                                        <p:attrNameLst>
                                          <p:attrName>r</p:attrName>
                                        </p:attrNameLst>
                                      </p:cBhvr>
                                    </p:animRot>
                                    <p:animRot by="-240000">
                                      <p:cBhvr>
                                        <p:cTn id="80" dur="200" fill="hold">
                                          <p:stCondLst>
                                            <p:cond delay="200"/>
                                          </p:stCondLst>
                                        </p:cTn>
                                        <p:tgtEl>
                                          <p:spTgt spid="66"/>
                                        </p:tgtEl>
                                        <p:attrNameLst>
                                          <p:attrName>r</p:attrName>
                                        </p:attrNameLst>
                                      </p:cBhvr>
                                    </p:animRot>
                                    <p:animRot by="240000">
                                      <p:cBhvr>
                                        <p:cTn id="81" dur="200" fill="hold">
                                          <p:stCondLst>
                                            <p:cond delay="400"/>
                                          </p:stCondLst>
                                        </p:cTn>
                                        <p:tgtEl>
                                          <p:spTgt spid="66"/>
                                        </p:tgtEl>
                                        <p:attrNameLst>
                                          <p:attrName>r</p:attrName>
                                        </p:attrNameLst>
                                      </p:cBhvr>
                                    </p:animRot>
                                    <p:animRot by="-240000">
                                      <p:cBhvr>
                                        <p:cTn id="82" dur="200" fill="hold">
                                          <p:stCondLst>
                                            <p:cond delay="600"/>
                                          </p:stCondLst>
                                        </p:cTn>
                                        <p:tgtEl>
                                          <p:spTgt spid="66"/>
                                        </p:tgtEl>
                                        <p:attrNameLst>
                                          <p:attrName>r</p:attrName>
                                        </p:attrNameLst>
                                      </p:cBhvr>
                                    </p:animRot>
                                    <p:animRot by="120000">
                                      <p:cBhvr>
                                        <p:cTn id="83" dur="200" fill="hold">
                                          <p:stCondLst>
                                            <p:cond delay="800"/>
                                          </p:stCondLst>
                                        </p:cTn>
                                        <p:tgtEl>
                                          <p:spTgt spid="66"/>
                                        </p:tgtEl>
                                        <p:attrNameLst>
                                          <p:attrName>r</p:attrName>
                                        </p:attrNameLst>
                                      </p:cBhvr>
                                    </p:animRot>
                                  </p:childTnLst>
                                </p:cTn>
                              </p:par>
                              <p:par>
                                <p:cTn id="84" presetID="32" presetClass="emph" presetSubtype="0" fill="hold" nodeType="withEffect">
                                  <p:stCondLst>
                                    <p:cond delay="0"/>
                                  </p:stCondLst>
                                  <p:childTnLst>
                                    <p:animRot by="120000">
                                      <p:cBhvr>
                                        <p:cTn id="85" dur="100" fill="hold">
                                          <p:stCondLst>
                                            <p:cond delay="0"/>
                                          </p:stCondLst>
                                        </p:cTn>
                                        <p:tgtEl>
                                          <p:spTgt spid="44"/>
                                        </p:tgtEl>
                                        <p:attrNameLst>
                                          <p:attrName>r</p:attrName>
                                        </p:attrNameLst>
                                      </p:cBhvr>
                                    </p:animRot>
                                    <p:animRot by="-240000">
                                      <p:cBhvr>
                                        <p:cTn id="86" dur="200" fill="hold">
                                          <p:stCondLst>
                                            <p:cond delay="200"/>
                                          </p:stCondLst>
                                        </p:cTn>
                                        <p:tgtEl>
                                          <p:spTgt spid="44"/>
                                        </p:tgtEl>
                                        <p:attrNameLst>
                                          <p:attrName>r</p:attrName>
                                        </p:attrNameLst>
                                      </p:cBhvr>
                                    </p:animRot>
                                    <p:animRot by="240000">
                                      <p:cBhvr>
                                        <p:cTn id="87" dur="200" fill="hold">
                                          <p:stCondLst>
                                            <p:cond delay="400"/>
                                          </p:stCondLst>
                                        </p:cTn>
                                        <p:tgtEl>
                                          <p:spTgt spid="44"/>
                                        </p:tgtEl>
                                        <p:attrNameLst>
                                          <p:attrName>r</p:attrName>
                                        </p:attrNameLst>
                                      </p:cBhvr>
                                    </p:animRot>
                                    <p:animRot by="-240000">
                                      <p:cBhvr>
                                        <p:cTn id="88" dur="200" fill="hold">
                                          <p:stCondLst>
                                            <p:cond delay="600"/>
                                          </p:stCondLst>
                                        </p:cTn>
                                        <p:tgtEl>
                                          <p:spTgt spid="44"/>
                                        </p:tgtEl>
                                        <p:attrNameLst>
                                          <p:attrName>r</p:attrName>
                                        </p:attrNameLst>
                                      </p:cBhvr>
                                    </p:animRot>
                                    <p:animRot by="120000">
                                      <p:cBhvr>
                                        <p:cTn id="89" dur="200" fill="hold">
                                          <p:stCondLst>
                                            <p:cond delay="800"/>
                                          </p:stCondLst>
                                        </p:cTn>
                                        <p:tgtEl>
                                          <p:spTgt spid="44"/>
                                        </p:tgtEl>
                                        <p:attrNameLst>
                                          <p:attrName>r</p:attrName>
                                        </p:attrNameLst>
                                      </p:cBhvr>
                                    </p:animRot>
                                  </p:childTnLst>
                                </p:cTn>
                              </p:par>
                              <p:par>
                                <p:cTn id="90" presetID="10" presetClass="exit" presetSubtype="0" fill="hold" grpId="0" nodeType="with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down)">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8" grpId="0" animBg="1"/>
      <p:bldP spid="58" grpId="1" animBg="1"/>
      <p:bldP spid="65" grpId="0"/>
      <p:bldP spid="66" grpId="0"/>
      <p:bldP spid="66" grpId="1"/>
      <p:bldP spid="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5C3B-E36B-4B5D-98D3-8D83C279E6B8}"/>
              </a:ext>
            </a:extLst>
          </p:cNvPr>
          <p:cNvSpPr>
            <a:spLocks noGrp="1"/>
          </p:cNvSpPr>
          <p:nvPr>
            <p:ph type="title"/>
          </p:nvPr>
        </p:nvSpPr>
        <p:spPr>
          <a:xfrm>
            <a:off x="0" y="0"/>
            <a:ext cx="12041529" cy="1170195"/>
          </a:xfrm>
        </p:spPr>
        <p:txBody>
          <a:bodyPr/>
          <a:lstStyle/>
          <a:p>
            <a:r>
              <a:rPr lang="en-US" dirty="0"/>
              <a:t>Linux x86-64: Virtual Memory Areas (VMAs)</a:t>
            </a:r>
          </a:p>
        </p:txBody>
      </p:sp>
      <p:sp>
        <p:nvSpPr>
          <p:cNvPr id="4" name="Rectangle 3">
            <a:extLst>
              <a:ext uri="{FF2B5EF4-FFF2-40B4-BE49-F238E27FC236}">
                <a16:creationId xmlns:a16="http://schemas.microsoft.com/office/drawing/2014/main" id="{B1859B75-D7FF-4264-988B-FE74FAFD02AB}"/>
              </a:ext>
            </a:extLst>
          </p:cNvPr>
          <p:cNvSpPr/>
          <p:nvPr/>
        </p:nvSpPr>
        <p:spPr>
          <a:xfrm>
            <a:off x="7776772" y="1272114"/>
            <a:ext cx="3996992" cy="2554545"/>
          </a:xfrm>
          <a:prstGeom prst="rect">
            <a:avLst/>
          </a:prstGeom>
        </p:spPr>
        <p:txBody>
          <a:bodyPr wrap="square">
            <a:spAutoFit/>
          </a:bodyPr>
          <a:lstStyle/>
          <a:p>
            <a:r>
              <a:rPr lang="en-US" sz="3200" dirty="0">
                <a:latin typeface="Segoe UI" panose="020B0502040204020203" pitchFamily="34" charset="0"/>
                <a:cs typeface="Segoe UI" panose="020B0502040204020203" pitchFamily="34" charset="0"/>
              </a:rPr>
              <a:t>A VMA represents a contiguous chunk of virtual memory that the OS has given to a process.</a:t>
            </a:r>
          </a:p>
        </p:txBody>
      </p:sp>
      <p:grpSp>
        <p:nvGrpSpPr>
          <p:cNvPr id="5" name="Group 4">
            <a:extLst>
              <a:ext uri="{FF2B5EF4-FFF2-40B4-BE49-F238E27FC236}">
                <a16:creationId xmlns:a16="http://schemas.microsoft.com/office/drawing/2014/main" id="{C640AB54-0E33-4C4C-884D-9C9ECEE039B1}"/>
              </a:ext>
            </a:extLst>
          </p:cNvPr>
          <p:cNvGrpSpPr/>
          <p:nvPr/>
        </p:nvGrpSpPr>
        <p:grpSpPr>
          <a:xfrm>
            <a:off x="3819647" y="5285376"/>
            <a:ext cx="3276600" cy="791009"/>
            <a:chOff x="1981200" y="4773823"/>
            <a:chExt cx="3276600" cy="791009"/>
          </a:xfrm>
        </p:grpSpPr>
        <p:sp>
          <p:nvSpPr>
            <p:cNvPr id="6" name="Rectangle 5">
              <a:extLst>
                <a:ext uri="{FF2B5EF4-FFF2-40B4-BE49-F238E27FC236}">
                  <a16:creationId xmlns:a16="http://schemas.microsoft.com/office/drawing/2014/main" id="{73EB56B5-5842-4331-9047-F007CB1B5159}"/>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 name="TextBox 6">
              <a:extLst>
                <a:ext uri="{FF2B5EF4-FFF2-40B4-BE49-F238E27FC236}">
                  <a16:creationId xmlns:a16="http://schemas.microsoft.com/office/drawing/2014/main" id="{184AF039-0E09-41FE-8C0D-B2C04A7CDCF3}"/>
                </a:ext>
              </a:extLst>
            </p:cNvPr>
            <p:cNvSpPr txBox="1"/>
            <p:nvPr/>
          </p:nvSpPr>
          <p:spPr>
            <a:xfrm>
              <a:off x="2474925"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8" name="TextBox 7">
              <a:extLst>
                <a:ext uri="{FF2B5EF4-FFF2-40B4-BE49-F238E27FC236}">
                  <a16:creationId xmlns:a16="http://schemas.microsoft.com/office/drawing/2014/main" id="{DCA0AEB2-C6BF-4A95-B2FE-CF793A7036E4}"/>
                </a:ext>
              </a:extLst>
            </p:cNvPr>
            <p:cNvSpPr txBox="1"/>
            <p:nvPr/>
          </p:nvSpPr>
          <p:spPr>
            <a:xfrm>
              <a:off x="1990877" y="5103167"/>
              <a:ext cx="3166237" cy="461665"/>
            </a:xfrm>
            <a:prstGeom prst="rect">
              <a:avLst/>
            </a:prstGeom>
            <a:noFill/>
          </p:spPr>
          <p:txBody>
            <a:bodyPr wrap="square" rtlCol="0">
              <a:spAutoFit/>
            </a:bodyPr>
            <a:lstStyle/>
            <a:p>
              <a:pPr algn="ctr"/>
              <a:r>
                <a:rPr lang="en-US" sz="2400" dirty="0">
                  <a:latin typeface="Consolas" panose="020B0609020204030204" pitchFamily="49" charset="0"/>
                </a:rPr>
                <a:t>VM_READ | VM_EXEC</a:t>
              </a:r>
            </a:p>
          </p:txBody>
        </p:sp>
      </p:grpSp>
      <p:grpSp>
        <p:nvGrpSpPr>
          <p:cNvPr id="9" name="Group 8">
            <a:extLst>
              <a:ext uri="{FF2B5EF4-FFF2-40B4-BE49-F238E27FC236}">
                <a16:creationId xmlns:a16="http://schemas.microsoft.com/office/drawing/2014/main" id="{6906B1E5-D4AE-44CA-A563-9910B52C3E60}"/>
              </a:ext>
            </a:extLst>
          </p:cNvPr>
          <p:cNvGrpSpPr/>
          <p:nvPr/>
        </p:nvGrpSpPr>
        <p:grpSpPr>
          <a:xfrm>
            <a:off x="3814392" y="4254475"/>
            <a:ext cx="3276600" cy="791009"/>
            <a:chOff x="1981200" y="4773823"/>
            <a:chExt cx="3276600" cy="791009"/>
          </a:xfrm>
        </p:grpSpPr>
        <p:sp>
          <p:nvSpPr>
            <p:cNvPr id="10" name="Rectangle 9">
              <a:extLst>
                <a:ext uri="{FF2B5EF4-FFF2-40B4-BE49-F238E27FC236}">
                  <a16:creationId xmlns:a16="http://schemas.microsoft.com/office/drawing/2014/main" id="{036DBE28-C9B2-492D-B358-986D43B05CAA}"/>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TextBox 10">
              <a:extLst>
                <a:ext uri="{FF2B5EF4-FFF2-40B4-BE49-F238E27FC236}">
                  <a16:creationId xmlns:a16="http://schemas.microsoft.com/office/drawing/2014/main" id="{932F4D00-F139-4647-A61A-E7994294A658}"/>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12" name="TextBox 11">
              <a:extLst>
                <a:ext uri="{FF2B5EF4-FFF2-40B4-BE49-F238E27FC236}">
                  <a16:creationId xmlns:a16="http://schemas.microsoft.com/office/drawing/2014/main" id="{0B0FDF7B-CFE4-4CC2-BAAB-D4B5DBBD912B}"/>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grpSp>
        <p:nvGrpSpPr>
          <p:cNvPr id="13" name="Group 12">
            <a:extLst>
              <a:ext uri="{FF2B5EF4-FFF2-40B4-BE49-F238E27FC236}">
                <a16:creationId xmlns:a16="http://schemas.microsoft.com/office/drawing/2014/main" id="{33C153B6-16D7-4144-BEC7-16AB1F102515}"/>
              </a:ext>
            </a:extLst>
          </p:cNvPr>
          <p:cNvGrpSpPr/>
          <p:nvPr/>
        </p:nvGrpSpPr>
        <p:grpSpPr>
          <a:xfrm>
            <a:off x="146281" y="1236567"/>
            <a:ext cx="2438400" cy="5211914"/>
            <a:chOff x="-15766" y="1676400"/>
            <a:chExt cx="2438400" cy="5211914"/>
          </a:xfrm>
        </p:grpSpPr>
        <p:grpSp>
          <p:nvGrpSpPr>
            <p:cNvPr id="14" name="Group 13">
              <a:extLst>
                <a:ext uri="{FF2B5EF4-FFF2-40B4-BE49-F238E27FC236}">
                  <a16:creationId xmlns:a16="http://schemas.microsoft.com/office/drawing/2014/main" id="{80AEA0CD-3A63-4C7F-90D5-88E13AA179C0}"/>
                </a:ext>
              </a:extLst>
            </p:cNvPr>
            <p:cNvGrpSpPr/>
            <p:nvPr/>
          </p:nvGrpSpPr>
          <p:grpSpPr>
            <a:xfrm>
              <a:off x="250934" y="1676400"/>
              <a:ext cx="1905000" cy="4419600"/>
              <a:chOff x="6553200" y="1828800"/>
              <a:chExt cx="1905000" cy="4419600"/>
            </a:xfrm>
          </p:grpSpPr>
          <p:sp>
            <p:nvSpPr>
              <p:cNvPr id="16" name="Rectangle 15">
                <a:extLst>
                  <a:ext uri="{FF2B5EF4-FFF2-40B4-BE49-F238E27FC236}">
                    <a16:creationId xmlns:a16="http://schemas.microsoft.com/office/drawing/2014/main" id="{F4C279FB-98AD-4C5F-9171-7079B5575FD4}"/>
                  </a:ext>
                </a:extLst>
              </p:cNvPr>
              <p:cNvSpPr/>
              <p:nvPr/>
            </p:nvSpPr>
            <p:spPr bwMode="auto">
              <a:xfrm>
                <a:off x="6553200" y="1828800"/>
                <a:ext cx="1905000" cy="4419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Rectangle 16">
                <a:extLst>
                  <a:ext uri="{FF2B5EF4-FFF2-40B4-BE49-F238E27FC236}">
                    <a16:creationId xmlns:a16="http://schemas.microsoft.com/office/drawing/2014/main" id="{9688C552-5B9A-4F46-A81F-AB19CE2A2C08}"/>
                  </a:ext>
                </a:extLst>
              </p:cNvPr>
              <p:cNvSpPr/>
              <p:nvPr/>
            </p:nvSpPr>
            <p:spPr bwMode="auto">
              <a:xfrm>
                <a:off x="6553200" y="1828800"/>
                <a:ext cx="1905000" cy="914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Rectangle 17">
                <a:extLst>
                  <a:ext uri="{FF2B5EF4-FFF2-40B4-BE49-F238E27FC236}">
                    <a16:creationId xmlns:a16="http://schemas.microsoft.com/office/drawing/2014/main" id="{00A8C169-775F-440B-8B88-6F2E04712A11}"/>
                  </a:ext>
                </a:extLst>
              </p:cNvPr>
              <p:cNvSpPr/>
              <p:nvPr/>
            </p:nvSpPr>
            <p:spPr bwMode="auto">
              <a:xfrm>
                <a:off x="6553200" y="56388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 name="Rectangle 18">
                <a:extLst>
                  <a:ext uri="{FF2B5EF4-FFF2-40B4-BE49-F238E27FC236}">
                    <a16:creationId xmlns:a16="http://schemas.microsoft.com/office/drawing/2014/main" id="{66DB5627-EB04-4D76-A8EA-08E56632951F}"/>
                  </a:ext>
                </a:extLst>
              </p:cNvPr>
              <p:cNvSpPr/>
              <p:nvPr/>
            </p:nvSpPr>
            <p:spPr bwMode="auto">
              <a:xfrm>
                <a:off x="6553200" y="50292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 name="Rectangle 19">
                <a:extLst>
                  <a:ext uri="{FF2B5EF4-FFF2-40B4-BE49-F238E27FC236}">
                    <a16:creationId xmlns:a16="http://schemas.microsoft.com/office/drawing/2014/main" id="{30639827-F813-479A-A829-770F86A5E0CE}"/>
                  </a:ext>
                </a:extLst>
              </p:cNvPr>
              <p:cNvSpPr/>
              <p:nvPr/>
            </p:nvSpPr>
            <p:spPr bwMode="auto">
              <a:xfrm>
                <a:off x="6553200" y="44196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 name="Rectangle 20">
                <a:extLst>
                  <a:ext uri="{FF2B5EF4-FFF2-40B4-BE49-F238E27FC236}">
                    <a16:creationId xmlns:a16="http://schemas.microsoft.com/office/drawing/2014/main" id="{34ED4B54-2BBA-42AA-9866-732EC74CC99A}"/>
                  </a:ext>
                </a:extLst>
              </p:cNvPr>
              <p:cNvSpPr/>
              <p:nvPr/>
            </p:nvSpPr>
            <p:spPr bwMode="auto">
              <a:xfrm>
                <a:off x="6553200" y="3822407"/>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 name="TextBox 21">
                <a:extLst>
                  <a:ext uri="{FF2B5EF4-FFF2-40B4-BE49-F238E27FC236}">
                    <a16:creationId xmlns:a16="http://schemas.microsoft.com/office/drawing/2014/main" id="{C50BE32A-229E-47F9-895B-53091BDB719F}"/>
                  </a:ext>
                </a:extLst>
              </p:cNvPr>
              <p:cNvSpPr txBox="1"/>
              <p:nvPr/>
            </p:nvSpPr>
            <p:spPr>
              <a:xfrm>
                <a:off x="6838950" y="1993612"/>
                <a:ext cx="1333500" cy="584775"/>
              </a:xfrm>
              <a:prstGeom prst="rect">
                <a:avLst/>
              </a:prstGeom>
              <a:noFill/>
            </p:spPr>
            <p:txBody>
              <a:bodyPr wrap="square" rtlCol="0">
                <a:spAutoFit/>
              </a:bodyPr>
              <a:lstStyle/>
              <a:p>
                <a:pPr algn="ctr"/>
                <a:r>
                  <a:rPr lang="en-US" sz="3200" dirty="0">
                    <a:latin typeface="+mn-lt"/>
                  </a:rPr>
                  <a:t>Stack</a:t>
                </a:r>
              </a:p>
            </p:txBody>
          </p:sp>
          <p:sp>
            <p:nvSpPr>
              <p:cNvPr id="23" name="TextBox 22">
                <a:extLst>
                  <a:ext uri="{FF2B5EF4-FFF2-40B4-BE49-F238E27FC236}">
                    <a16:creationId xmlns:a16="http://schemas.microsoft.com/office/drawing/2014/main" id="{05C67291-06CE-4720-84D6-A46541764A31}"/>
                  </a:ext>
                </a:extLst>
              </p:cNvPr>
              <p:cNvSpPr txBox="1"/>
              <p:nvPr/>
            </p:nvSpPr>
            <p:spPr>
              <a:xfrm>
                <a:off x="6838950" y="5638799"/>
                <a:ext cx="1333500" cy="584775"/>
              </a:xfrm>
              <a:prstGeom prst="rect">
                <a:avLst/>
              </a:prstGeom>
              <a:noFill/>
            </p:spPr>
            <p:txBody>
              <a:bodyPr wrap="square" rtlCol="0">
                <a:spAutoFit/>
              </a:bodyPr>
              <a:lstStyle/>
              <a:p>
                <a:pPr algn="ctr"/>
                <a:r>
                  <a:rPr lang="en-US" sz="3200" dirty="0">
                    <a:latin typeface="+mn-lt"/>
                  </a:rPr>
                  <a:t>Code</a:t>
                </a:r>
              </a:p>
            </p:txBody>
          </p:sp>
          <p:sp>
            <p:nvSpPr>
              <p:cNvPr id="24" name="TextBox 23">
                <a:extLst>
                  <a:ext uri="{FF2B5EF4-FFF2-40B4-BE49-F238E27FC236}">
                    <a16:creationId xmlns:a16="http://schemas.microsoft.com/office/drawing/2014/main" id="{83326DB2-1D87-4C48-AAEC-9DCFB61E7D8E}"/>
                  </a:ext>
                </a:extLst>
              </p:cNvPr>
              <p:cNvSpPr txBox="1"/>
              <p:nvPr/>
            </p:nvSpPr>
            <p:spPr>
              <a:xfrm>
                <a:off x="6838950" y="5029197"/>
                <a:ext cx="1333500" cy="584775"/>
              </a:xfrm>
              <a:prstGeom prst="rect">
                <a:avLst/>
              </a:prstGeom>
              <a:noFill/>
            </p:spPr>
            <p:txBody>
              <a:bodyPr wrap="square" rtlCol="0">
                <a:spAutoFit/>
              </a:bodyPr>
              <a:lstStyle/>
              <a:p>
                <a:pPr algn="ctr"/>
                <a:r>
                  <a:rPr lang="en-US" sz="3200" dirty="0">
                    <a:latin typeface="+mn-lt"/>
                  </a:rPr>
                  <a:t>Data</a:t>
                </a:r>
              </a:p>
            </p:txBody>
          </p:sp>
          <p:sp>
            <p:nvSpPr>
              <p:cNvPr id="25" name="TextBox 24">
                <a:extLst>
                  <a:ext uri="{FF2B5EF4-FFF2-40B4-BE49-F238E27FC236}">
                    <a16:creationId xmlns:a16="http://schemas.microsoft.com/office/drawing/2014/main" id="{CE0495A8-B9EB-410E-8B83-F6D7088F723D}"/>
                  </a:ext>
                </a:extLst>
              </p:cNvPr>
              <p:cNvSpPr txBox="1"/>
              <p:nvPr/>
            </p:nvSpPr>
            <p:spPr>
              <a:xfrm>
                <a:off x="6854716" y="4432008"/>
                <a:ext cx="1333500" cy="584775"/>
              </a:xfrm>
              <a:prstGeom prst="rect">
                <a:avLst/>
              </a:prstGeom>
              <a:noFill/>
            </p:spPr>
            <p:txBody>
              <a:bodyPr wrap="square" rtlCol="0">
                <a:spAutoFit/>
              </a:bodyPr>
              <a:lstStyle/>
              <a:p>
                <a:pPr algn="ctr"/>
                <a:r>
                  <a:rPr lang="en-US" sz="3200" dirty="0">
                    <a:latin typeface="+mn-lt"/>
                  </a:rPr>
                  <a:t>BSS</a:t>
                </a:r>
              </a:p>
            </p:txBody>
          </p:sp>
          <p:sp>
            <p:nvSpPr>
              <p:cNvPr id="26" name="TextBox 25">
                <a:extLst>
                  <a:ext uri="{FF2B5EF4-FFF2-40B4-BE49-F238E27FC236}">
                    <a16:creationId xmlns:a16="http://schemas.microsoft.com/office/drawing/2014/main" id="{4F1E90E8-47B7-4AE9-ABD6-045B300074E1}"/>
                  </a:ext>
                </a:extLst>
              </p:cNvPr>
              <p:cNvSpPr txBox="1"/>
              <p:nvPr/>
            </p:nvSpPr>
            <p:spPr>
              <a:xfrm>
                <a:off x="6854716" y="3822406"/>
                <a:ext cx="1333500" cy="584775"/>
              </a:xfrm>
              <a:prstGeom prst="rect">
                <a:avLst/>
              </a:prstGeom>
              <a:noFill/>
            </p:spPr>
            <p:txBody>
              <a:bodyPr wrap="square" rtlCol="0">
                <a:spAutoFit/>
              </a:bodyPr>
              <a:lstStyle/>
              <a:p>
                <a:pPr algn="ctr"/>
                <a:r>
                  <a:rPr lang="en-US" sz="3200" dirty="0">
                    <a:latin typeface="+mn-lt"/>
                  </a:rPr>
                  <a:t>Heap</a:t>
                </a:r>
              </a:p>
            </p:txBody>
          </p:sp>
        </p:grpSp>
        <p:sp>
          <p:nvSpPr>
            <p:cNvPr id="15" name="TextBox 14">
              <a:extLst>
                <a:ext uri="{FF2B5EF4-FFF2-40B4-BE49-F238E27FC236}">
                  <a16:creationId xmlns:a16="http://schemas.microsoft.com/office/drawing/2014/main" id="{463D3E9D-E48E-4B8B-912C-01AF2943B44D}"/>
                </a:ext>
              </a:extLst>
            </p:cNvPr>
            <p:cNvSpPr txBox="1"/>
            <p:nvPr/>
          </p:nvSpPr>
          <p:spPr>
            <a:xfrm>
              <a:off x="-15766" y="6057317"/>
              <a:ext cx="2438400" cy="830997"/>
            </a:xfrm>
            <a:prstGeom prst="rect">
              <a:avLst/>
            </a:prstGeom>
            <a:noFill/>
          </p:spPr>
          <p:txBody>
            <a:bodyPr wrap="square" rtlCol="0">
              <a:spAutoFit/>
            </a:bodyPr>
            <a:lstStyle/>
            <a:p>
              <a:pPr algn="ctr"/>
              <a:r>
                <a:rPr lang="en-US" sz="2400" b="1" dirty="0">
                  <a:latin typeface="+mn-lt"/>
                </a:rPr>
                <a:t>User-level memory</a:t>
              </a:r>
            </a:p>
          </p:txBody>
        </p:sp>
      </p:grpSp>
      <p:cxnSp>
        <p:nvCxnSpPr>
          <p:cNvPr id="27" name="Straight Connector 26">
            <a:extLst>
              <a:ext uri="{FF2B5EF4-FFF2-40B4-BE49-F238E27FC236}">
                <a16:creationId xmlns:a16="http://schemas.microsoft.com/office/drawing/2014/main" id="{AD1CBCCB-4EA3-4E4E-B0BE-5ACCECAE55AC}"/>
              </a:ext>
            </a:extLst>
          </p:cNvPr>
          <p:cNvCxnSpPr/>
          <p:nvPr/>
        </p:nvCxnSpPr>
        <p:spPr bwMode="auto">
          <a:xfrm>
            <a:off x="2317981" y="5656167"/>
            <a:ext cx="1501666" cy="420218"/>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28" name="Straight Connector 27">
            <a:extLst>
              <a:ext uri="{FF2B5EF4-FFF2-40B4-BE49-F238E27FC236}">
                <a16:creationId xmlns:a16="http://schemas.microsoft.com/office/drawing/2014/main" id="{1F5A7CA7-85EF-4361-BA0A-93A4FE509F8F}"/>
              </a:ext>
            </a:extLst>
          </p:cNvPr>
          <p:cNvCxnSpPr/>
          <p:nvPr/>
        </p:nvCxnSpPr>
        <p:spPr bwMode="auto">
          <a:xfrm>
            <a:off x="2312726" y="5071463"/>
            <a:ext cx="1506921" cy="25573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29" name="Straight Connector 28">
            <a:extLst>
              <a:ext uri="{FF2B5EF4-FFF2-40B4-BE49-F238E27FC236}">
                <a16:creationId xmlns:a16="http://schemas.microsoft.com/office/drawing/2014/main" id="{44C830C8-8BCE-41F2-9C5C-1A6C62F736B7}"/>
              </a:ext>
            </a:extLst>
          </p:cNvPr>
          <p:cNvCxnSpPr/>
          <p:nvPr/>
        </p:nvCxnSpPr>
        <p:spPr bwMode="auto">
          <a:xfrm flipV="1">
            <a:off x="2317981" y="5045484"/>
            <a:ext cx="1491156" cy="1241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0" name="Straight Connector 29">
            <a:extLst>
              <a:ext uri="{FF2B5EF4-FFF2-40B4-BE49-F238E27FC236}">
                <a16:creationId xmlns:a16="http://schemas.microsoft.com/office/drawing/2014/main" id="{99028DD3-F07F-4A7E-A9D9-E00125A7213E}"/>
              </a:ext>
            </a:extLst>
          </p:cNvPr>
          <p:cNvCxnSpPr/>
          <p:nvPr/>
        </p:nvCxnSpPr>
        <p:spPr bwMode="auto">
          <a:xfrm flipV="1">
            <a:off x="2312726" y="4296294"/>
            <a:ext cx="1506921" cy="14009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1" name="Curved Connector 94">
            <a:extLst>
              <a:ext uri="{FF2B5EF4-FFF2-40B4-BE49-F238E27FC236}">
                <a16:creationId xmlns:a16="http://schemas.microsoft.com/office/drawing/2014/main" id="{E44A38E2-AB75-4CD4-92AB-C7F81F721569}"/>
              </a:ext>
            </a:extLst>
          </p:cNvPr>
          <p:cNvCxnSpPr>
            <a:stCxn id="6" idx="3"/>
            <a:endCxn id="10" idx="3"/>
          </p:cNvCxnSpPr>
          <p:nvPr/>
        </p:nvCxnSpPr>
        <p:spPr bwMode="auto">
          <a:xfrm flipH="1" flipV="1">
            <a:off x="7090992" y="4670889"/>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2" name="Group 31">
            <a:extLst>
              <a:ext uri="{FF2B5EF4-FFF2-40B4-BE49-F238E27FC236}">
                <a16:creationId xmlns:a16="http://schemas.microsoft.com/office/drawing/2014/main" id="{EC2E62D5-B973-4233-9CB6-17D016EAA81F}"/>
              </a:ext>
            </a:extLst>
          </p:cNvPr>
          <p:cNvGrpSpPr/>
          <p:nvPr/>
        </p:nvGrpSpPr>
        <p:grpSpPr>
          <a:xfrm>
            <a:off x="2312726" y="3223574"/>
            <a:ext cx="4786148" cy="1421336"/>
            <a:chOff x="2150679" y="3663407"/>
            <a:chExt cx="4786148" cy="1421336"/>
          </a:xfrm>
        </p:grpSpPr>
        <p:grpSp>
          <p:nvGrpSpPr>
            <p:cNvPr id="33" name="Group 32">
              <a:extLst>
                <a:ext uri="{FF2B5EF4-FFF2-40B4-BE49-F238E27FC236}">
                  <a16:creationId xmlns:a16="http://schemas.microsoft.com/office/drawing/2014/main" id="{0F63ECCC-C684-47BE-9081-7CDA6DDFB803}"/>
                </a:ext>
              </a:extLst>
            </p:cNvPr>
            <p:cNvGrpSpPr/>
            <p:nvPr/>
          </p:nvGrpSpPr>
          <p:grpSpPr>
            <a:xfrm>
              <a:off x="3652345" y="3663407"/>
              <a:ext cx="3276600" cy="791009"/>
              <a:chOff x="1981200" y="4773823"/>
              <a:chExt cx="3276600" cy="791009"/>
            </a:xfrm>
          </p:grpSpPr>
          <p:sp>
            <p:nvSpPr>
              <p:cNvPr id="37" name="Rectangle 36">
                <a:extLst>
                  <a:ext uri="{FF2B5EF4-FFF2-40B4-BE49-F238E27FC236}">
                    <a16:creationId xmlns:a16="http://schemas.microsoft.com/office/drawing/2014/main" id="{91F8CE06-5C47-4778-AEE7-B81572289415}"/>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8" name="TextBox 37">
                <a:extLst>
                  <a:ext uri="{FF2B5EF4-FFF2-40B4-BE49-F238E27FC236}">
                    <a16:creationId xmlns:a16="http://schemas.microsoft.com/office/drawing/2014/main" id="{0A4B6ECD-8B60-42E9-87D1-D8233F32CF49}"/>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39" name="TextBox 38">
                <a:extLst>
                  <a:ext uri="{FF2B5EF4-FFF2-40B4-BE49-F238E27FC236}">
                    <a16:creationId xmlns:a16="http://schemas.microsoft.com/office/drawing/2014/main" id="{DA5E6F2D-7CC6-448F-B5CE-01A03FF34413}"/>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34" name="Straight Connector 33">
              <a:extLst>
                <a:ext uri="{FF2B5EF4-FFF2-40B4-BE49-F238E27FC236}">
                  <a16:creationId xmlns:a16="http://schemas.microsoft.com/office/drawing/2014/main" id="{7AE23778-FDA4-4FCB-A022-204668E20C22}"/>
                </a:ext>
              </a:extLst>
            </p:cNvPr>
            <p:cNvCxnSpPr/>
            <p:nvPr/>
          </p:nvCxnSpPr>
          <p:spPr bwMode="auto">
            <a:xfrm flipV="1">
              <a:off x="2150679" y="4467979"/>
              <a:ext cx="1506921" cy="396404"/>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5" name="Straight Connector 34">
              <a:extLst>
                <a:ext uri="{FF2B5EF4-FFF2-40B4-BE49-F238E27FC236}">
                  <a16:creationId xmlns:a16="http://schemas.microsoft.com/office/drawing/2014/main" id="{5E7C4482-62CD-4E6C-909B-84E758BFDD3F}"/>
                </a:ext>
              </a:extLst>
            </p:cNvPr>
            <p:cNvCxnSpPr/>
            <p:nvPr/>
          </p:nvCxnSpPr>
          <p:spPr bwMode="auto">
            <a:xfrm flipV="1">
              <a:off x="2171700" y="3725439"/>
              <a:ext cx="1485900" cy="53646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6" name="Curved Connector 96">
              <a:extLst>
                <a:ext uri="{FF2B5EF4-FFF2-40B4-BE49-F238E27FC236}">
                  <a16:creationId xmlns:a16="http://schemas.microsoft.com/office/drawing/2014/main" id="{D4386A22-D299-4E01-A6EF-FF1EAA6CEEAB}"/>
                </a:ext>
              </a:extLst>
            </p:cNvPr>
            <p:cNvCxnSpPr/>
            <p:nvPr/>
          </p:nvCxnSpPr>
          <p:spPr bwMode="auto">
            <a:xfrm flipH="1" flipV="1">
              <a:off x="6931572" y="4053842"/>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0" name="Group 39">
            <a:extLst>
              <a:ext uri="{FF2B5EF4-FFF2-40B4-BE49-F238E27FC236}">
                <a16:creationId xmlns:a16="http://schemas.microsoft.com/office/drawing/2014/main" id="{EF1D4661-3A31-49ED-BF4F-112F297C33C7}"/>
              </a:ext>
            </a:extLst>
          </p:cNvPr>
          <p:cNvGrpSpPr/>
          <p:nvPr/>
        </p:nvGrpSpPr>
        <p:grpSpPr>
          <a:xfrm>
            <a:off x="2312726" y="2189797"/>
            <a:ext cx="4778266" cy="1647035"/>
            <a:chOff x="2150679" y="2629630"/>
            <a:chExt cx="4778266" cy="1647035"/>
          </a:xfrm>
        </p:grpSpPr>
        <p:grpSp>
          <p:nvGrpSpPr>
            <p:cNvPr id="41" name="Group 40">
              <a:extLst>
                <a:ext uri="{FF2B5EF4-FFF2-40B4-BE49-F238E27FC236}">
                  <a16:creationId xmlns:a16="http://schemas.microsoft.com/office/drawing/2014/main" id="{BB5B6CE4-3EE5-48D1-AF50-68ABBBFB9FE9}"/>
                </a:ext>
              </a:extLst>
            </p:cNvPr>
            <p:cNvGrpSpPr/>
            <p:nvPr/>
          </p:nvGrpSpPr>
          <p:grpSpPr>
            <a:xfrm>
              <a:off x="3647090" y="2629630"/>
              <a:ext cx="3276600" cy="791009"/>
              <a:chOff x="1981200" y="4773823"/>
              <a:chExt cx="3276600" cy="791009"/>
            </a:xfrm>
          </p:grpSpPr>
          <p:sp>
            <p:nvSpPr>
              <p:cNvPr id="45" name="Rectangle 44">
                <a:extLst>
                  <a:ext uri="{FF2B5EF4-FFF2-40B4-BE49-F238E27FC236}">
                    <a16:creationId xmlns:a16="http://schemas.microsoft.com/office/drawing/2014/main" id="{40C722C7-F28F-473E-B092-DC12F955F4EF}"/>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TextBox 45">
                <a:extLst>
                  <a:ext uri="{FF2B5EF4-FFF2-40B4-BE49-F238E27FC236}">
                    <a16:creationId xmlns:a16="http://schemas.microsoft.com/office/drawing/2014/main" id="{1F70C0E5-8BCE-48BB-AA21-F4CC349C2473}"/>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47" name="TextBox 46">
                <a:extLst>
                  <a:ext uri="{FF2B5EF4-FFF2-40B4-BE49-F238E27FC236}">
                    <a16:creationId xmlns:a16="http://schemas.microsoft.com/office/drawing/2014/main" id="{AEE75E8A-736B-4503-A73F-F4E2335AF2A6}"/>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42" name="Straight Connector 41">
              <a:extLst>
                <a:ext uri="{FF2B5EF4-FFF2-40B4-BE49-F238E27FC236}">
                  <a16:creationId xmlns:a16="http://schemas.microsoft.com/office/drawing/2014/main" id="{4CEF83B6-40B7-43F5-9583-AAAFD7F4A955}"/>
                </a:ext>
              </a:extLst>
            </p:cNvPr>
            <p:cNvCxnSpPr/>
            <p:nvPr/>
          </p:nvCxnSpPr>
          <p:spPr bwMode="auto">
            <a:xfrm flipV="1">
              <a:off x="2150679" y="2682047"/>
              <a:ext cx="1496411" cy="98649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3" name="Straight Connector 42">
              <a:extLst>
                <a:ext uri="{FF2B5EF4-FFF2-40B4-BE49-F238E27FC236}">
                  <a16:creationId xmlns:a16="http://schemas.microsoft.com/office/drawing/2014/main" id="{E683797A-EF9C-44C8-A03C-480DDFC07160}"/>
                </a:ext>
              </a:extLst>
            </p:cNvPr>
            <p:cNvCxnSpPr/>
            <p:nvPr/>
          </p:nvCxnSpPr>
          <p:spPr bwMode="auto">
            <a:xfrm flipV="1">
              <a:off x="2150679" y="3420640"/>
              <a:ext cx="1506921" cy="856025"/>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4" name="Curved Connector 97">
              <a:extLst>
                <a:ext uri="{FF2B5EF4-FFF2-40B4-BE49-F238E27FC236}">
                  <a16:creationId xmlns:a16="http://schemas.microsoft.com/office/drawing/2014/main" id="{055CD9E4-E9E1-4E6B-9EAC-834DC00F35BB}"/>
                </a:ext>
              </a:extLst>
            </p:cNvPr>
            <p:cNvCxnSpPr/>
            <p:nvPr/>
          </p:nvCxnSpPr>
          <p:spPr bwMode="auto">
            <a:xfrm flipH="1" flipV="1">
              <a:off x="6923690" y="2996435"/>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8" name="Group 47">
            <a:extLst>
              <a:ext uri="{FF2B5EF4-FFF2-40B4-BE49-F238E27FC236}">
                <a16:creationId xmlns:a16="http://schemas.microsoft.com/office/drawing/2014/main" id="{89307640-C5E8-4FB9-A842-C7EEF0894BD2}"/>
              </a:ext>
            </a:extLst>
          </p:cNvPr>
          <p:cNvGrpSpPr/>
          <p:nvPr/>
        </p:nvGrpSpPr>
        <p:grpSpPr>
          <a:xfrm>
            <a:off x="2312726" y="1237863"/>
            <a:ext cx="4778266" cy="1283182"/>
            <a:chOff x="2150679" y="1677696"/>
            <a:chExt cx="4778266" cy="1283182"/>
          </a:xfrm>
        </p:grpSpPr>
        <p:grpSp>
          <p:nvGrpSpPr>
            <p:cNvPr id="49" name="Group 48">
              <a:extLst>
                <a:ext uri="{FF2B5EF4-FFF2-40B4-BE49-F238E27FC236}">
                  <a16:creationId xmlns:a16="http://schemas.microsoft.com/office/drawing/2014/main" id="{C51124AF-47CC-4B12-B314-24A88A79DC75}"/>
                </a:ext>
              </a:extLst>
            </p:cNvPr>
            <p:cNvGrpSpPr/>
            <p:nvPr/>
          </p:nvGrpSpPr>
          <p:grpSpPr>
            <a:xfrm>
              <a:off x="3647090" y="1677696"/>
              <a:ext cx="3276600" cy="803366"/>
              <a:chOff x="1981200" y="4761466"/>
              <a:chExt cx="3276600" cy="803366"/>
            </a:xfrm>
          </p:grpSpPr>
          <p:sp>
            <p:nvSpPr>
              <p:cNvPr id="53" name="Rectangle 52">
                <a:extLst>
                  <a:ext uri="{FF2B5EF4-FFF2-40B4-BE49-F238E27FC236}">
                    <a16:creationId xmlns:a16="http://schemas.microsoft.com/office/drawing/2014/main" id="{0868E007-6CB3-40D0-BE70-F14086F43010}"/>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TextBox 53">
                <a:extLst>
                  <a:ext uri="{FF2B5EF4-FFF2-40B4-BE49-F238E27FC236}">
                    <a16:creationId xmlns:a16="http://schemas.microsoft.com/office/drawing/2014/main" id="{1E172D17-33EE-4C22-BB14-9BDBB35989F9}"/>
                  </a:ext>
                </a:extLst>
              </p:cNvPr>
              <p:cNvSpPr txBox="1"/>
              <p:nvPr/>
            </p:nvSpPr>
            <p:spPr>
              <a:xfrm>
                <a:off x="2476500" y="4761466"/>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55" name="TextBox 54">
                <a:extLst>
                  <a:ext uri="{FF2B5EF4-FFF2-40B4-BE49-F238E27FC236}">
                    <a16:creationId xmlns:a16="http://schemas.microsoft.com/office/drawing/2014/main" id="{8D300882-0B79-49BF-A81C-08A3E5F2CF2B}"/>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50" name="Straight Connector 49">
              <a:extLst>
                <a:ext uri="{FF2B5EF4-FFF2-40B4-BE49-F238E27FC236}">
                  <a16:creationId xmlns:a16="http://schemas.microsoft.com/office/drawing/2014/main" id="{808829F5-7FAF-4CED-8B3E-B18A96D01CAF}"/>
                </a:ext>
              </a:extLst>
            </p:cNvPr>
            <p:cNvCxnSpPr/>
            <p:nvPr/>
          </p:nvCxnSpPr>
          <p:spPr bwMode="auto">
            <a:xfrm>
              <a:off x="2157248" y="1679959"/>
              <a:ext cx="1500352" cy="59451"/>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51" name="Straight Connector 50">
              <a:extLst>
                <a:ext uri="{FF2B5EF4-FFF2-40B4-BE49-F238E27FC236}">
                  <a16:creationId xmlns:a16="http://schemas.microsoft.com/office/drawing/2014/main" id="{ACB76EA1-9F03-487E-9725-6B9050F7306D}"/>
                </a:ext>
              </a:extLst>
            </p:cNvPr>
            <p:cNvCxnSpPr/>
            <p:nvPr/>
          </p:nvCxnSpPr>
          <p:spPr bwMode="auto">
            <a:xfrm flipV="1">
              <a:off x="2150679" y="2482891"/>
              <a:ext cx="1506921" cy="120323"/>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52" name="Curved Connector 98">
              <a:extLst>
                <a:ext uri="{FF2B5EF4-FFF2-40B4-BE49-F238E27FC236}">
                  <a16:creationId xmlns:a16="http://schemas.microsoft.com/office/drawing/2014/main" id="{6A2F38D1-015A-49B6-8BE6-947293025DC2}"/>
                </a:ext>
              </a:extLst>
            </p:cNvPr>
            <p:cNvCxnSpPr/>
            <p:nvPr/>
          </p:nvCxnSpPr>
          <p:spPr bwMode="auto">
            <a:xfrm flipH="1" flipV="1">
              <a:off x="6923690" y="1929977"/>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56" name="TextBox 55">
            <a:extLst>
              <a:ext uri="{FF2B5EF4-FFF2-40B4-BE49-F238E27FC236}">
                <a16:creationId xmlns:a16="http://schemas.microsoft.com/office/drawing/2014/main" id="{7BA96EBC-7A4A-4188-8ACB-1A42B2249A0E}"/>
              </a:ext>
            </a:extLst>
          </p:cNvPr>
          <p:cNvSpPr txBox="1"/>
          <p:nvPr/>
        </p:nvSpPr>
        <p:spPr>
          <a:xfrm>
            <a:off x="7580221" y="4412729"/>
            <a:ext cx="2663530" cy="523220"/>
          </a:xfrm>
          <a:prstGeom prst="rect">
            <a:avLst/>
          </a:prstGeom>
          <a:noFill/>
        </p:spPr>
        <p:txBody>
          <a:bodyPr wrap="square" rtlCol="0">
            <a:spAutoFit/>
          </a:bodyPr>
          <a:lstStyle/>
          <a:p>
            <a:pPr algn="ctr"/>
            <a:r>
              <a:rPr lang="en-US" sz="2800" dirty="0" err="1">
                <a:latin typeface="Consolas" panose="020B0609020204030204" pitchFamily="49" charset="0"/>
              </a:rPr>
              <a:t>task_struct</a:t>
            </a:r>
            <a:endParaRPr lang="en-US" sz="2800" dirty="0">
              <a:latin typeface="Consolas" panose="020B0609020204030204" pitchFamily="49" charset="0"/>
            </a:endParaRPr>
          </a:p>
        </p:txBody>
      </p:sp>
      <p:grpSp>
        <p:nvGrpSpPr>
          <p:cNvPr id="57" name="Group 56">
            <a:extLst>
              <a:ext uri="{FF2B5EF4-FFF2-40B4-BE49-F238E27FC236}">
                <a16:creationId xmlns:a16="http://schemas.microsoft.com/office/drawing/2014/main" id="{348377B8-9B93-4DA0-950A-595009B96E49}"/>
              </a:ext>
            </a:extLst>
          </p:cNvPr>
          <p:cNvGrpSpPr/>
          <p:nvPr/>
        </p:nvGrpSpPr>
        <p:grpSpPr>
          <a:xfrm>
            <a:off x="7598116" y="4820859"/>
            <a:ext cx="2013130" cy="1053553"/>
            <a:chOff x="7436069" y="5260692"/>
            <a:chExt cx="1707931" cy="1053553"/>
          </a:xfrm>
        </p:grpSpPr>
        <p:sp>
          <p:nvSpPr>
            <p:cNvPr id="58" name="TextBox 57">
              <a:extLst>
                <a:ext uri="{FF2B5EF4-FFF2-40B4-BE49-F238E27FC236}">
                  <a16:creationId xmlns:a16="http://schemas.microsoft.com/office/drawing/2014/main" id="{2FFBEC10-B1CF-43DE-A6BA-3A56083EA339}"/>
                </a:ext>
              </a:extLst>
            </p:cNvPr>
            <p:cNvSpPr txBox="1"/>
            <p:nvPr/>
          </p:nvSpPr>
          <p:spPr>
            <a:xfrm>
              <a:off x="7436069" y="5791025"/>
              <a:ext cx="1707931" cy="523220"/>
            </a:xfrm>
            <a:prstGeom prst="rect">
              <a:avLst/>
            </a:prstGeom>
            <a:noFill/>
          </p:spPr>
          <p:txBody>
            <a:bodyPr wrap="square" rtlCol="0">
              <a:spAutoFit/>
            </a:bodyPr>
            <a:lstStyle/>
            <a:p>
              <a:pPr algn="ctr"/>
              <a:r>
                <a:rPr lang="en-US" sz="2800" dirty="0" err="1">
                  <a:latin typeface="Consolas" panose="020B0609020204030204" pitchFamily="49" charset="0"/>
                </a:rPr>
                <a:t>mm_struct</a:t>
              </a:r>
              <a:endParaRPr lang="en-US" sz="2800" dirty="0">
                <a:latin typeface="Consolas" panose="020B0609020204030204" pitchFamily="49" charset="0"/>
              </a:endParaRPr>
            </a:p>
          </p:txBody>
        </p:sp>
        <p:cxnSp>
          <p:nvCxnSpPr>
            <p:cNvPr id="59" name="Straight Arrow Connector 58">
              <a:extLst>
                <a:ext uri="{FF2B5EF4-FFF2-40B4-BE49-F238E27FC236}">
                  <a16:creationId xmlns:a16="http://schemas.microsoft.com/office/drawing/2014/main" id="{B52C7D4B-9AF8-433F-B9B1-42988C08EA49}"/>
                </a:ext>
              </a:extLst>
            </p:cNvPr>
            <p:cNvCxnSpPr/>
            <p:nvPr/>
          </p:nvCxnSpPr>
          <p:spPr bwMode="auto">
            <a:xfrm flipH="1">
              <a:off x="8153400" y="5301669"/>
              <a:ext cx="13138" cy="6419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0" name="TextBox 59">
              <a:extLst>
                <a:ext uri="{FF2B5EF4-FFF2-40B4-BE49-F238E27FC236}">
                  <a16:creationId xmlns:a16="http://schemas.microsoft.com/office/drawing/2014/main" id="{B2293E51-CC61-4C54-A3AD-C3DB9790A66E}"/>
                </a:ext>
              </a:extLst>
            </p:cNvPr>
            <p:cNvSpPr txBox="1"/>
            <p:nvPr/>
          </p:nvSpPr>
          <p:spPr>
            <a:xfrm>
              <a:off x="8015637" y="5260692"/>
              <a:ext cx="911736" cy="523220"/>
            </a:xfrm>
            <a:prstGeom prst="rect">
              <a:avLst/>
            </a:prstGeom>
            <a:noFill/>
          </p:spPr>
          <p:txBody>
            <a:bodyPr wrap="square" rtlCol="0">
              <a:spAutoFit/>
            </a:bodyPr>
            <a:lstStyle/>
            <a:p>
              <a:pPr algn="ctr"/>
              <a:r>
                <a:rPr lang="en-US" sz="2800" dirty="0">
                  <a:latin typeface="Consolas" panose="020B0609020204030204" pitchFamily="49" charset="0"/>
                </a:rPr>
                <a:t>.mm</a:t>
              </a:r>
            </a:p>
          </p:txBody>
        </p:sp>
      </p:grpSp>
      <p:grpSp>
        <p:nvGrpSpPr>
          <p:cNvPr id="61" name="Group 60">
            <a:extLst>
              <a:ext uri="{FF2B5EF4-FFF2-40B4-BE49-F238E27FC236}">
                <a16:creationId xmlns:a16="http://schemas.microsoft.com/office/drawing/2014/main" id="{F54F068D-FEAA-460C-BD57-8EBFF2C47319}"/>
              </a:ext>
            </a:extLst>
          </p:cNvPr>
          <p:cNvGrpSpPr/>
          <p:nvPr/>
        </p:nvGrpSpPr>
        <p:grpSpPr>
          <a:xfrm>
            <a:off x="6890887" y="5837936"/>
            <a:ext cx="1422355" cy="523220"/>
            <a:chOff x="6744588" y="6277769"/>
            <a:chExt cx="1206720" cy="523220"/>
          </a:xfrm>
        </p:grpSpPr>
        <p:sp>
          <p:nvSpPr>
            <p:cNvPr id="62" name="TextBox 61">
              <a:extLst>
                <a:ext uri="{FF2B5EF4-FFF2-40B4-BE49-F238E27FC236}">
                  <a16:creationId xmlns:a16="http://schemas.microsoft.com/office/drawing/2014/main" id="{0ED4A035-AF16-47DB-80FB-D12ED7A35E49}"/>
                </a:ext>
              </a:extLst>
            </p:cNvPr>
            <p:cNvSpPr txBox="1"/>
            <p:nvPr/>
          </p:nvSpPr>
          <p:spPr>
            <a:xfrm rot="21023215">
              <a:off x="6744588" y="6277769"/>
              <a:ext cx="1206720" cy="523220"/>
            </a:xfrm>
            <a:prstGeom prst="rect">
              <a:avLst/>
            </a:prstGeom>
            <a:noFill/>
          </p:spPr>
          <p:txBody>
            <a:bodyPr wrap="square" rtlCol="0">
              <a:spAutoFit/>
            </a:bodyPr>
            <a:lstStyle/>
            <a:p>
              <a:pPr algn="ctr"/>
              <a:r>
                <a:rPr lang="en-US" sz="2800" dirty="0">
                  <a:latin typeface="Consolas" panose="020B0609020204030204" pitchFamily="49" charset="0"/>
                </a:rPr>
                <a:t>.</a:t>
              </a:r>
              <a:r>
                <a:rPr lang="en-US" sz="2800" dirty="0" err="1">
                  <a:latin typeface="Consolas" panose="020B0609020204030204" pitchFamily="49" charset="0"/>
                </a:rPr>
                <a:t>mmap</a:t>
              </a:r>
              <a:endParaRPr lang="en-US" sz="2800" dirty="0">
                <a:latin typeface="Consolas" panose="020B0609020204030204" pitchFamily="49" charset="0"/>
              </a:endParaRPr>
            </a:p>
          </p:txBody>
        </p:sp>
        <p:cxnSp>
          <p:nvCxnSpPr>
            <p:cNvPr id="63" name="Straight Arrow Connector 62">
              <a:extLst>
                <a:ext uri="{FF2B5EF4-FFF2-40B4-BE49-F238E27FC236}">
                  <a16:creationId xmlns:a16="http://schemas.microsoft.com/office/drawing/2014/main" id="{35E2733E-EB9F-4812-BD2C-C4C0F0A4D166}"/>
                </a:ext>
              </a:extLst>
            </p:cNvPr>
            <p:cNvCxnSpPr/>
            <p:nvPr/>
          </p:nvCxnSpPr>
          <p:spPr bwMode="auto">
            <a:xfrm flipH="1">
              <a:off x="6931572" y="6306109"/>
              <a:ext cx="764628" cy="1652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64" name="TextBox 63">
            <a:extLst>
              <a:ext uri="{FF2B5EF4-FFF2-40B4-BE49-F238E27FC236}">
                <a16:creationId xmlns:a16="http://schemas.microsoft.com/office/drawing/2014/main" id="{93BE882F-81C3-4406-820F-8CC306E59E87}"/>
              </a:ext>
            </a:extLst>
          </p:cNvPr>
          <p:cNvSpPr txBox="1"/>
          <p:nvPr/>
        </p:nvSpPr>
        <p:spPr>
          <a:xfrm rot="992383">
            <a:off x="2412519" y="5545048"/>
            <a:ext cx="1497947"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vm_start</a:t>
            </a:r>
            <a:endParaRPr lang="en-US" sz="2000" b="1" dirty="0">
              <a:latin typeface="Consolas" panose="020B0609020204030204" pitchFamily="49" charset="0"/>
            </a:endParaRPr>
          </a:p>
        </p:txBody>
      </p:sp>
      <p:sp>
        <p:nvSpPr>
          <p:cNvPr id="65" name="TextBox 64">
            <a:extLst>
              <a:ext uri="{FF2B5EF4-FFF2-40B4-BE49-F238E27FC236}">
                <a16:creationId xmlns:a16="http://schemas.microsoft.com/office/drawing/2014/main" id="{994A88D9-B986-4F5A-A692-DCF58BF37DC4}"/>
              </a:ext>
            </a:extLst>
          </p:cNvPr>
          <p:cNvSpPr txBox="1"/>
          <p:nvPr/>
        </p:nvSpPr>
        <p:spPr>
          <a:xfrm rot="674431">
            <a:off x="2380097" y="5097708"/>
            <a:ext cx="1497946"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vm_end</a:t>
            </a:r>
            <a:endParaRPr lang="en-US" sz="2000" b="1" dirty="0">
              <a:latin typeface="Consolas" panose="020B0609020204030204" pitchFamily="49" charset="0"/>
            </a:endParaRPr>
          </a:p>
        </p:txBody>
      </p:sp>
      <p:sp>
        <p:nvSpPr>
          <p:cNvPr id="66" name="TextBox 65">
            <a:extLst>
              <a:ext uri="{FF2B5EF4-FFF2-40B4-BE49-F238E27FC236}">
                <a16:creationId xmlns:a16="http://schemas.microsoft.com/office/drawing/2014/main" id="{03A6C51C-B977-46B8-AEF4-BC2718BAE26C}"/>
              </a:ext>
            </a:extLst>
          </p:cNvPr>
          <p:cNvSpPr txBox="1"/>
          <p:nvPr/>
        </p:nvSpPr>
        <p:spPr>
          <a:xfrm>
            <a:off x="3959946" y="6137822"/>
            <a:ext cx="3028950" cy="461665"/>
          </a:xfrm>
          <a:prstGeom prst="rect">
            <a:avLst/>
          </a:prstGeom>
          <a:noFill/>
        </p:spPr>
        <p:txBody>
          <a:bodyPr wrap="square" rtlCol="0">
            <a:spAutoFit/>
          </a:bodyPr>
          <a:lstStyle/>
          <a:p>
            <a:pPr algn="ctr"/>
            <a:r>
              <a:rPr lang="en-US" sz="2400" dirty="0" err="1">
                <a:latin typeface="Consolas" panose="020B0609020204030204" pitchFamily="49" charset="0"/>
              </a:rPr>
              <a:t>vm_area_struct</a:t>
            </a:r>
            <a:r>
              <a:rPr lang="en-US" sz="2400" dirty="0"/>
              <a:t> </a:t>
            </a:r>
            <a:r>
              <a:rPr lang="en-US" sz="2400" dirty="0">
                <a:latin typeface="Segoe UI" panose="020B0502040204020203" pitchFamily="34" charset="0"/>
                <a:cs typeface="Segoe UI" panose="020B0502040204020203" pitchFamily="34" charset="0"/>
              </a:rPr>
              <a:t>list</a:t>
            </a:r>
          </a:p>
        </p:txBody>
      </p:sp>
      <p:sp>
        <p:nvSpPr>
          <p:cNvPr id="3" name="Rectangle 2">
            <a:extLst>
              <a:ext uri="{FF2B5EF4-FFF2-40B4-BE49-F238E27FC236}">
                <a16:creationId xmlns:a16="http://schemas.microsoft.com/office/drawing/2014/main" id="{92E1D042-A8CD-0121-883B-B4C2956B988F}"/>
              </a:ext>
            </a:extLst>
          </p:cNvPr>
          <p:cNvSpPr/>
          <p:nvPr/>
        </p:nvSpPr>
        <p:spPr>
          <a:xfrm>
            <a:off x="7375" y="-20181"/>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B6845BD5-FD63-30D8-135B-6951E05DF389}"/>
              </a:ext>
            </a:extLst>
          </p:cNvPr>
          <p:cNvPicPr>
            <a:picLocks noChangeAspect="1"/>
          </p:cNvPicPr>
          <p:nvPr/>
        </p:nvPicPr>
        <p:blipFill>
          <a:blip r:embed="rId3"/>
          <a:stretch>
            <a:fillRect/>
          </a:stretch>
        </p:blipFill>
        <p:spPr>
          <a:xfrm>
            <a:off x="7375" y="0"/>
            <a:ext cx="12192000" cy="6858000"/>
          </a:xfrm>
          <a:prstGeom prst="rect">
            <a:avLst/>
          </a:prstGeom>
        </p:spPr>
      </p:pic>
      <p:sp>
        <p:nvSpPr>
          <p:cNvPr id="68" name="TextBox 67">
            <a:extLst>
              <a:ext uri="{FF2B5EF4-FFF2-40B4-BE49-F238E27FC236}">
                <a16:creationId xmlns:a16="http://schemas.microsoft.com/office/drawing/2014/main" id="{B9FC4CF2-2484-97C2-3D0A-427E8F36517F}"/>
              </a:ext>
            </a:extLst>
          </p:cNvPr>
          <p:cNvSpPr txBox="1"/>
          <p:nvPr/>
        </p:nvSpPr>
        <p:spPr>
          <a:xfrm>
            <a:off x="6535441" y="4222010"/>
            <a:ext cx="5365208" cy="2246769"/>
          </a:xfrm>
          <a:prstGeom prst="rect">
            <a:avLst/>
          </a:prstGeom>
          <a:solidFill>
            <a:schemeClr val="bg1">
              <a:lumMod val="95000"/>
            </a:schemeClr>
          </a:solidFill>
          <a:ln>
            <a:solidFill>
              <a:schemeClr val="tx1"/>
            </a:solidFill>
          </a:ln>
        </p:spPr>
        <p:txBody>
          <a:bodyPr wrap="square">
            <a:spAutoFit/>
          </a:bodyPr>
          <a:lstStyle/>
          <a:p>
            <a:r>
              <a:rPr lang="en-US" sz="2800" b="1" dirty="0">
                <a:latin typeface="Segoe UI" panose="020B0502040204020203" pitchFamily="34" charset="0"/>
                <a:cs typeface="Segoe UI" panose="020B0502040204020203" pitchFamily="34" charset="0"/>
              </a:rPr>
              <a:t>During a page fault, Linux consults the VMAs to see if a write fault is caused by a true protection violation or by the copy-on-write optimization!</a:t>
            </a:r>
          </a:p>
        </p:txBody>
      </p:sp>
    </p:spTree>
    <p:extLst>
      <p:ext uri="{BB962C8B-B14F-4D97-AF65-F5344CB8AC3E}">
        <p14:creationId xmlns:p14="http://schemas.microsoft.com/office/powerpoint/2010/main" val="332799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600"/>
                            </p:stCondLst>
                            <p:childTnLst>
                              <p:par>
                                <p:cTn id="12" presetID="6" presetClass="emph" presetSubtype="0" fill="hold" nodeType="afterEffect">
                                  <p:stCondLst>
                                    <p:cond delay="0"/>
                                  </p:stCondLst>
                                  <p:childTnLst>
                                    <p:animScale>
                                      <p:cBhvr>
                                        <p:cTn id="13" dur="1000" fill="hold"/>
                                        <p:tgtEl>
                                          <p:spTgt spid="73"/>
                                        </p:tgtEl>
                                      </p:cBhvr>
                                      <p:by x="60000" y="60000"/>
                                    </p:animScale>
                                  </p:childTnLst>
                                </p:cTn>
                              </p:par>
                              <p:par>
                                <p:cTn id="14" presetID="42" presetClass="path" presetSubtype="0" accel="50000" decel="50000" fill="hold" nodeType="withEffect">
                                  <p:stCondLst>
                                    <p:cond delay="0"/>
                                  </p:stCondLst>
                                  <p:childTnLst>
                                    <p:animMotion origin="layout" path="M -1.04167E-6 0 L -0.18841 -0.1213 " pathEditMode="relative" rAng="0" ptsTypes="AA">
                                      <p:cBhvr>
                                        <p:cTn id="15" dur="1000" fill="hold"/>
                                        <p:tgtEl>
                                          <p:spTgt spid="73"/>
                                        </p:tgtEl>
                                        <p:attrNameLst>
                                          <p:attrName>ppt_x</p:attrName>
                                          <p:attrName>ppt_y</p:attrName>
                                        </p:attrNameLst>
                                      </p:cBhvr>
                                      <p:rCtr x="-9427" y="-6065"/>
                                    </p:animMotion>
                                  </p:childTnLst>
                                </p:cTn>
                              </p:par>
                            </p:childTnLst>
                          </p:cTn>
                        </p:par>
                        <p:par>
                          <p:cTn id="16" fill="hold">
                            <p:stCondLst>
                              <p:cond delay="1600"/>
                            </p:stCondLst>
                            <p:childTnLst>
                              <p:par>
                                <p:cTn id="17" presetID="10"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AEE6-E621-E261-42D8-4CFCAF9CAEC1}"/>
              </a:ext>
            </a:extLst>
          </p:cNvPr>
          <p:cNvSpPr>
            <a:spLocks noGrp="1"/>
          </p:cNvSpPr>
          <p:nvPr>
            <p:ph type="title"/>
          </p:nvPr>
        </p:nvSpPr>
        <p:spPr>
          <a:xfrm>
            <a:off x="838200" y="84222"/>
            <a:ext cx="10515600" cy="902368"/>
          </a:xfrm>
        </p:spPr>
        <p:txBody>
          <a:bodyPr>
            <a:normAutofit/>
          </a:bodyPr>
          <a:lstStyle/>
          <a:p>
            <a:r>
              <a:rPr lang="en-US" dirty="0"/>
              <a:t>Our Strange Friend </a:t>
            </a:r>
            <a:r>
              <a:rPr lang="en-US" dirty="0" err="1">
                <a:latin typeface="Lucida Console" panose="020B0609040504020204" pitchFamily="49" charset="0"/>
              </a:rPr>
              <a:t>vfork</a:t>
            </a:r>
            <a:r>
              <a:rPr lang="en-US" dirty="0">
                <a:latin typeface="Lucida Console" panose="020B0609040504020204" pitchFamily="49" charset="0"/>
              </a:rPr>
              <a:t>()</a:t>
            </a:r>
          </a:p>
        </p:txBody>
      </p:sp>
      <p:sp>
        <p:nvSpPr>
          <p:cNvPr id="3" name="Content Placeholder 2">
            <a:extLst>
              <a:ext uri="{FF2B5EF4-FFF2-40B4-BE49-F238E27FC236}">
                <a16:creationId xmlns:a16="http://schemas.microsoft.com/office/drawing/2014/main" id="{AAD56EE0-F2BA-9170-E589-D2B76DDA4EDC}"/>
              </a:ext>
            </a:extLst>
          </p:cNvPr>
          <p:cNvSpPr>
            <a:spLocks noGrp="1"/>
          </p:cNvSpPr>
          <p:nvPr>
            <p:ph idx="1"/>
          </p:nvPr>
        </p:nvSpPr>
        <p:spPr>
          <a:xfrm>
            <a:off x="291885" y="890342"/>
            <a:ext cx="11900115" cy="6593305"/>
          </a:xfrm>
        </p:spPr>
        <p:txBody>
          <a:bodyPr>
            <a:normAutofit fontScale="92500" lnSpcReduction="10000"/>
          </a:bodyPr>
          <a:lstStyle/>
          <a:p>
            <a:r>
              <a:rPr lang="en-US" dirty="0"/>
              <a:t>Linux implements </a:t>
            </a:r>
            <a:r>
              <a:rPr lang="en-US" dirty="0">
                <a:latin typeface="Lucida Console" panose="020B0609040504020204" pitchFamily="49" charset="0"/>
              </a:rPr>
              <a:t>fork()</a:t>
            </a:r>
            <a:r>
              <a:rPr lang="en-US" dirty="0"/>
              <a:t> using copy-on-write, but early Unix-style OSes implemented </a:t>
            </a:r>
            <a:r>
              <a:rPr lang="en-US" dirty="0">
                <a:latin typeface="Lucida Console" panose="020B0609040504020204" pitchFamily="49" charset="0"/>
              </a:rPr>
              <a:t>fork()</a:t>
            </a:r>
            <a:r>
              <a:rPr lang="en-US" dirty="0"/>
              <a:t> using synchronous copying</a:t>
            </a:r>
          </a:p>
          <a:p>
            <a:pPr lvl="1"/>
            <a:r>
              <a:rPr lang="en-US" dirty="0"/>
              <a:t>If a program had many valid pages in its address space, synchronous copying would be slow</a:t>
            </a:r>
          </a:p>
          <a:p>
            <a:pPr lvl="1"/>
            <a:r>
              <a:rPr lang="en-US" dirty="0"/>
              <a:t>Regardless of how much copying was done, the copy work would be wasted if a process immediately followed </a:t>
            </a:r>
            <a:r>
              <a:rPr lang="en-US" dirty="0">
                <a:latin typeface="Lucida Console" panose="020B0609040504020204" pitchFamily="49" charset="0"/>
              </a:rPr>
              <a:t>fork()</a:t>
            </a:r>
            <a:r>
              <a:rPr lang="en-US" dirty="0"/>
              <a:t> by </a:t>
            </a:r>
            <a:r>
              <a:rPr lang="en-US" dirty="0">
                <a:latin typeface="Lucida Console" panose="020B0609040504020204" pitchFamily="49" charset="0"/>
              </a:rPr>
              <a:t>exec()</a:t>
            </a:r>
            <a:r>
              <a:rPr lang="en-US" dirty="0"/>
              <a:t>!</a:t>
            </a:r>
          </a:p>
          <a:p>
            <a:r>
              <a:rPr lang="en-US" dirty="0"/>
              <a:t>BSD (a Unix-derived OS) introduced </a:t>
            </a:r>
            <a:r>
              <a:rPr lang="en-US" dirty="0" err="1">
                <a:latin typeface="Lucida Console" panose="020B0609040504020204" pitchFamily="49" charset="0"/>
              </a:rPr>
              <a:t>vfork</a:t>
            </a:r>
            <a:r>
              <a:rPr lang="en-US" dirty="0">
                <a:latin typeface="Lucida Console" panose="020B0609040504020204" pitchFamily="49" charset="0"/>
              </a:rPr>
              <a:t>()</a:t>
            </a:r>
            <a:r>
              <a:rPr lang="en-US" dirty="0"/>
              <a:t> to improve forking performance</a:t>
            </a:r>
          </a:p>
          <a:p>
            <a:pPr lvl="1"/>
            <a:r>
              <a:rPr lang="en-US" dirty="0"/>
              <a:t>Like </a:t>
            </a:r>
            <a:r>
              <a:rPr lang="en-US" dirty="0">
                <a:latin typeface="Lucida Console" panose="020B0609040504020204" pitchFamily="49" charset="0"/>
              </a:rPr>
              <a:t>fork()</a:t>
            </a:r>
            <a:r>
              <a:rPr lang="en-US" dirty="0"/>
              <a:t>, </a:t>
            </a:r>
            <a:r>
              <a:rPr lang="en-US" dirty="0" err="1">
                <a:latin typeface="Lucida Console" panose="020B0609040504020204" pitchFamily="49" charset="0"/>
              </a:rPr>
              <a:t>vfork</a:t>
            </a:r>
            <a:r>
              <a:rPr lang="en-US" dirty="0">
                <a:latin typeface="Lucida Console" panose="020B0609040504020204" pitchFamily="49" charset="0"/>
              </a:rPr>
              <a:t>()</a:t>
            </a:r>
            <a:r>
              <a:rPr lang="en-US" dirty="0"/>
              <a:t> creates a new process that inherits the parent’s environment (e.g., open file descriptors), memory pages, and register contents</a:t>
            </a:r>
          </a:p>
          <a:p>
            <a:pPr lvl="1"/>
            <a:r>
              <a:rPr lang="en-US" dirty="0"/>
              <a:t>However, </a:t>
            </a:r>
            <a:r>
              <a:rPr lang="en-US" dirty="0" err="1">
                <a:latin typeface="Lucida Console" panose="020B0609040504020204" pitchFamily="49" charset="0"/>
              </a:rPr>
              <a:t>vfork</a:t>
            </a:r>
            <a:r>
              <a:rPr lang="en-US" dirty="0">
                <a:latin typeface="Lucida Console" panose="020B0609040504020204" pitchFamily="49" charset="0"/>
              </a:rPr>
              <a:t>()</a:t>
            </a:r>
            <a:r>
              <a:rPr lang="en-US" dirty="0"/>
              <a:t> forcibly suspends the parent until the child terminates (via </a:t>
            </a:r>
            <a:r>
              <a:rPr lang="en-US" dirty="0">
                <a:latin typeface="Lucida Console" panose="020B0609040504020204" pitchFamily="49" charset="0"/>
              </a:rPr>
              <a:t>_exit()</a:t>
            </a:r>
            <a:r>
              <a:rPr lang="en-US" dirty="0"/>
              <a:t> or via a fatal signal) or executes </a:t>
            </a:r>
            <a:r>
              <a:rPr lang="en-US" dirty="0" err="1">
                <a:latin typeface="Lucida Console" panose="020B0609040504020204" pitchFamily="49" charset="0"/>
              </a:rPr>
              <a:t>execve</a:t>
            </a:r>
            <a:r>
              <a:rPr lang="en-US" dirty="0">
                <a:latin typeface="Lucida Console" panose="020B0609040504020204" pitchFamily="49" charset="0"/>
              </a:rPr>
              <a:t>()</a:t>
            </a:r>
          </a:p>
          <a:p>
            <a:pPr lvl="2"/>
            <a:r>
              <a:rPr lang="en-US" dirty="0"/>
              <a:t>Until the child does so, </a:t>
            </a:r>
            <a:r>
              <a:rPr lang="en-US" b="1" i="1" dirty="0"/>
              <a:t>the child shares all its memory pages with the parent (including the stack!)</a:t>
            </a:r>
            <a:r>
              <a:rPr lang="en-US" dirty="0"/>
              <a:t>, since </a:t>
            </a:r>
            <a:r>
              <a:rPr lang="en-US" dirty="0" err="1">
                <a:latin typeface="Lucida Console" panose="020B0609040504020204" pitchFamily="49" charset="0"/>
              </a:rPr>
              <a:t>vfork</a:t>
            </a:r>
            <a:r>
              <a:rPr lang="en-US" dirty="0">
                <a:latin typeface="Lucida Console" panose="020B0609040504020204" pitchFamily="49" charset="0"/>
              </a:rPr>
              <a:t>()</a:t>
            </a:r>
            <a:r>
              <a:rPr lang="en-US" dirty="0"/>
              <a:t> copied no pages!</a:t>
            </a:r>
            <a:endParaRPr lang="en-US" b="1" i="1" dirty="0"/>
          </a:p>
          <a:p>
            <a:pPr lvl="2"/>
            <a:r>
              <a:rPr lang="en-US" dirty="0"/>
              <a:t>So, the child cannot:</a:t>
            </a:r>
          </a:p>
          <a:p>
            <a:pPr lvl="3"/>
            <a:r>
              <a:rPr lang="en-US" dirty="0"/>
              <a:t>Return from the current function (because this may alter information on the stack, the heap, or global variables)</a:t>
            </a:r>
          </a:p>
          <a:p>
            <a:pPr lvl="3"/>
            <a:r>
              <a:rPr lang="en-US" dirty="0"/>
              <a:t>Call </a:t>
            </a:r>
            <a:r>
              <a:rPr lang="en-US" dirty="0">
                <a:latin typeface="Lucida Console" panose="020B0609040504020204" pitchFamily="49" charset="0"/>
              </a:rPr>
              <a:t>exit()</a:t>
            </a:r>
            <a:r>
              <a:rPr lang="en-US" dirty="0"/>
              <a:t> (which would invoke exit handlers registered by the parent, e.g., to flush </a:t>
            </a:r>
            <a:r>
              <a:rPr lang="en-US" dirty="0" err="1">
                <a:latin typeface="Lucida Console" panose="020B0609040504020204" pitchFamily="49" charset="0"/>
              </a:rPr>
              <a:t>stdio</a:t>
            </a:r>
            <a:r>
              <a:rPr lang="en-US" dirty="0"/>
              <a:t> buffers)</a:t>
            </a:r>
          </a:p>
          <a:p>
            <a:pPr lvl="3"/>
            <a:r>
              <a:rPr lang="en-US" dirty="0"/>
              <a:t>Touch memory state in any other way LOL</a:t>
            </a:r>
          </a:p>
          <a:p>
            <a:pPr lvl="2"/>
            <a:r>
              <a:rPr lang="en-US" dirty="0"/>
              <a:t>The child can touch data in registers, since each process has its own private registers</a:t>
            </a:r>
          </a:p>
          <a:p>
            <a:pPr lvl="3"/>
            <a:r>
              <a:rPr lang="en-US" dirty="0"/>
              <a:t>However, high-level languages (e.g., C/C++/Java/Go/Python/etc.) don’t reveal whether data is stored in a register or memory</a:t>
            </a:r>
          </a:p>
          <a:p>
            <a:pPr lvl="3"/>
            <a:r>
              <a:rPr lang="en-US" dirty="0"/>
              <a:t>So, if the child wants to touch register state, the process will have to use inline assembly LOLOL</a:t>
            </a:r>
          </a:p>
          <a:p>
            <a:pPr lvl="1"/>
            <a:endParaRPr lang="en-US" dirty="0"/>
          </a:p>
        </p:txBody>
      </p:sp>
      <p:grpSp>
        <p:nvGrpSpPr>
          <p:cNvPr id="6" name="Group 5">
            <a:extLst>
              <a:ext uri="{FF2B5EF4-FFF2-40B4-BE49-F238E27FC236}">
                <a16:creationId xmlns:a16="http://schemas.microsoft.com/office/drawing/2014/main" id="{5D00F0BF-5649-E2CA-2BFE-F21BC3E59432}"/>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A8671D77-D1BC-C392-8327-094B7C18B70C}"/>
                </a:ext>
              </a:extLst>
            </p:cNvPr>
            <p:cNvSpPr/>
            <p:nvPr/>
          </p:nvSpPr>
          <p:spPr>
            <a:xfrm>
              <a:off x="0" y="0"/>
              <a:ext cx="12192000" cy="6858000"/>
            </a:xfrm>
            <a:prstGeom prst="rect">
              <a:avLst/>
            </a:prstGeom>
            <a:solidFill>
              <a:schemeClr val="tx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A90EDF-F0B9-CA56-A426-7AA4ED5A80AE}"/>
                </a:ext>
              </a:extLst>
            </p:cNvPr>
            <p:cNvPicPr>
              <a:picLocks noChangeAspect="1"/>
            </p:cNvPicPr>
            <p:nvPr/>
          </p:nvPicPr>
          <p:blipFill>
            <a:blip r:embed="rId3"/>
            <a:stretch>
              <a:fillRect/>
            </a:stretch>
          </p:blipFill>
          <p:spPr>
            <a:xfrm>
              <a:off x="696955" y="2341012"/>
              <a:ext cx="10798089" cy="2609810"/>
            </a:xfrm>
            <a:prstGeom prst="rect">
              <a:avLst/>
            </a:prstGeom>
            <a:ln w="28575">
              <a:solidFill>
                <a:schemeClr val="tx1"/>
              </a:solidFill>
            </a:ln>
          </p:spPr>
        </p:pic>
      </p:grpSp>
    </p:spTree>
    <p:extLst>
      <p:ext uri="{BB962C8B-B14F-4D97-AF65-F5344CB8AC3E}">
        <p14:creationId xmlns:p14="http://schemas.microsoft.com/office/powerpoint/2010/main" val="8627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2DCF-1946-83C2-FF7C-7C4F5DF8386A}"/>
              </a:ext>
            </a:extLst>
          </p:cNvPr>
          <p:cNvSpPr>
            <a:spLocks noGrp="1"/>
          </p:cNvSpPr>
          <p:nvPr>
            <p:ph type="title"/>
          </p:nvPr>
        </p:nvSpPr>
        <p:spPr>
          <a:xfrm>
            <a:off x="-250556" y="-4763"/>
            <a:ext cx="12693112" cy="779463"/>
          </a:xfrm>
        </p:spPr>
        <p:txBody>
          <a:bodyPr>
            <a:normAutofit/>
          </a:bodyPr>
          <a:lstStyle/>
          <a:p>
            <a:r>
              <a:rPr lang="en-US" sz="3900" dirty="0"/>
              <a:t>Why Do Enlightened People Still Tolerate </a:t>
            </a:r>
            <a:r>
              <a:rPr lang="en-US" sz="3900" dirty="0" err="1">
                <a:latin typeface="Lucida Console" panose="020B0609040504020204" pitchFamily="49" charset="0"/>
              </a:rPr>
              <a:t>vfork</a:t>
            </a:r>
            <a:r>
              <a:rPr lang="en-US" sz="3900" dirty="0">
                <a:latin typeface="Lucida Console" panose="020B0609040504020204" pitchFamily="49" charset="0"/>
              </a:rPr>
              <a:t>()</a:t>
            </a:r>
            <a:r>
              <a:rPr lang="en-US" sz="3900" dirty="0"/>
              <a:t>?</a:t>
            </a:r>
          </a:p>
        </p:txBody>
      </p:sp>
      <p:sp>
        <p:nvSpPr>
          <p:cNvPr id="3" name="Content Placeholder 2">
            <a:extLst>
              <a:ext uri="{FF2B5EF4-FFF2-40B4-BE49-F238E27FC236}">
                <a16:creationId xmlns:a16="http://schemas.microsoft.com/office/drawing/2014/main" id="{D6ED1E2F-F09F-DDD5-926A-FFD4EBEF2BC7}"/>
              </a:ext>
            </a:extLst>
          </p:cNvPr>
          <p:cNvSpPr>
            <a:spLocks noGrp="1"/>
          </p:cNvSpPr>
          <p:nvPr>
            <p:ph idx="1"/>
          </p:nvPr>
        </p:nvSpPr>
        <p:spPr>
          <a:xfrm>
            <a:off x="838200" y="660400"/>
            <a:ext cx="10515600" cy="6197600"/>
          </a:xfrm>
        </p:spPr>
        <p:txBody>
          <a:bodyPr>
            <a:normAutofit/>
          </a:bodyPr>
          <a:lstStyle/>
          <a:p>
            <a:r>
              <a:rPr lang="en-US" dirty="0"/>
              <a:t>One reason is that performance-critical applications might benefit from the small performance advantage provided by </a:t>
            </a:r>
            <a:r>
              <a:rPr lang="en-US" dirty="0" err="1">
                <a:latin typeface="Lucida Console" panose="020B0609040504020204" pitchFamily="49" charset="0"/>
              </a:rPr>
              <a:t>vfork</a:t>
            </a:r>
            <a:r>
              <a:rPr lang="en-US" dirty="0">
                <a:latin typeface="Lucida Console" panose="020B0609040504020204" pitchFamily="49" charset="0"/>
              </a:rPr>
              <a:t>()</a:t>
            </a:r>
            <a:r>
              <a:rPr lang="en-US" dirty="0"/>
              <a:t> (versus </a:t>
            </a:r>
            <a:r>
              <a:rPr lang="en-US" dirty="0">
                <a:latin typeface="Lucida Console" panose="020B0609040504020204" pitchFamily="49" charset="0"/>
              </a:rPr>
              <a:t>fork()</a:t>
            </a:r>
            <a:r>
              <a:rPr lang="en-US" dirty="0"/>
              <a:t>)</a:t>
            </a:r>
          </a:p>
          <a:p>
            <a:pPr lvl="1"/>
            <a:r>
              <a:rPr lang="en-US" dirty="0"/>
              <a:t>A copy-on-write </a:t>
            </a:r>
            <a:r>
              <a:rPr lang="en-US" dirty="0">
                <a:latin typeface="Lucida Console" panose="020B0609040504020204" pitchFamily="49" charset="0"/>
              </a:rPr>
              <a:t>fork()</a:t>
            </a:r>
            <a:r>
              <a:rPr lang="en-US" dirty="0"/>
              <a:t> has to modify the page tables of the parent and the child to mark </a:t>
            </a:r>
            <a:r>
              <a:rPr lang="en-US" dirty="0" err="1"/>
              <a:t>readable+writeable</a:t>
            </a:r>
            <a:r>
              <a:rPr lang="en-US" dirty="0"/>
              <a:t> pages as read-only; this modification takes a small but nonzero amount of time</a:t>
            </a:r>
          </a:p>
          <a:p>
            <a:pPr lvl="1"/>
            <a:r>
              <a:rPr lang="en-US" dirty="0" err="1">
                <a:latin typeface="Lucida Console" panose="020B0609040504020204" pitchFamily="49" charset="0"/>
              </a:rPr>
              <a:t>vfork</a:t>
            </a:r>
            <a:r>
              <a:rPr lang="en-US" dirty="0">
                <a:latin typeface="Lucida Console" panose="020B0609040504020204" pitchFamily="49" charset="0"/>
              </a:rPr>
              <a:t>()</a:t>
            </a:r>
            <a:r>
              <a:rPr lang="en-US" dirty="0"/>
              <a:t> doesn’t have to do these modifications!</a:t>
            </a:r>
          </a:p>
          <a:p>
            <a:r>
              <a:rPr lang="en-US" dirty="0"/>
              <a:t>Another reason is that, because </a:t>
            </a:r>
            <a:r>
              <a:rPr lang="en-US" dirty="0" err="1">
                <a:latin typeface="Lucida Console" panose="020B0609040504020204" pitchFamily="49" charset="0"/>
              </a:rPr>
              <a:t>vfork</a:t>
            </a:r>
            <a:r>
              <a:rPr lang="en-US" dirty="0">
                <a:latin typeface="Lucida Console" panose="020B0609040504020204" pitchFamily="49" charset="0"/>
              </a:rPr>
              <a:t>()</a:t>
            </a:r>
            <a:r>
              <a:rPr lang="en-US" dirty="0"/>
              <a:t> doesn’t leverage copy-on-write, Linux can provide </a:t>
            </a:r>
            <a:r>
              <a:rPr lang="en-US" dirty="0" err="1">
                <a:latin typeface="Lucida Console" panose="020B0609040504020204" pitchFamily="49" charset="0"/>
              </a:rPr>
              <a:t>vfork</a:t>
            </a:r>
            <a:r>
              <a:rPr lang="en-US" dirty="0">
                <a:latin typeface="Lucida Console" panose="020B0609040504020204" pitchFamily="49" charset="0"/>
              </a:rPr>
              <a:t>()</a:t>
            </a:r>
            <a:r>
              <a:rPr lang="en-US" dirty="0"/>
              <a:t> on computers that don’t have MMUs (and thus cannot use page table protections to implement copy-on-write)!</a:t>
            </a:r>
          </a:p>
          <a:p>
            <a:pPr lvl="1"/>
            <a:r>
              <a:rPr lang="en-US" dirty="0"/>
              <a:t>On computers without MMUs, machine instructions always manipulate physical addresses directly</a:t>
            </a:r>
          </a:p>
          <a:p>
            <a:pPr lvl="1"/>
            <a:r>
              <a:rPr lang="en-US" dirty="0"/>
              <a:t>On such a machine, </a:t>
            </a:r>
            <a:r>
              <a:rPr lang="en-US" dirty="0" err="1">
                <a:latin typeface="Lucida Console" panose="020B0609040504020204" pitchFamily="49" charset="0"/>
              </a:rPr>
              <a:t>vfork</a:t>
            </a:r>
            <a:r>
              <a:rPr lang="en-US" dirty="0">
                <a:latin typeface="Lucida Console" panose="020B0609040504020204" pitchFamily="49" charset="0"/>
              </a:rPr>
              <a:t>()</a:t>
            </a:r>
            <a:r>
              <a:rPr lang="en-US" dirty="0"/>
              <a:t> essentially just induces the kernel to create a new </a:t>
            </a:r>
            <a:r>
              <a:rPr lang="en-US" dirty="0">
                <a:latin typeface="Lucida Console" panose="020B0609040504020204" pitchFamily="49" charset="0"/>
              </a:rPr>
              <a:t>struct proc</a:t>
            </a:r>
            <a:r>
              <a:rPr lang="en-US" dirty="0"/>
              <a:t>, with the </a:t>
            </a:r>
            <a:r>
              <a:rPr lang="en-US" dirty="0">
                <a:latin typeface="Lucida Console" panose="020B0609040504020204" pitchFamily="49" charset="0"/>
              </a:rPr>
              <a:t>exec()</a:t>
            </a:r>
            <a:r>
              <a:rPr lang="en-US" dirty="0"/>
              <a:t> forcing the kernel to allocate new memory pages for the new process and load a binary into that memory</a:t>
            </a:r>
            <a:endParaRPr lang="en-US" dirty="0">
              <a:latin typeface="Lucida Console" panose="020B0609040504020204" pitchFamily="49" charset="0"/>
            </a:endParaRPr>
          </a:p>
        </p:txBody>
      </p:sp>
      <p:pic>
        <p:nvPicPr>
          <p:cNvPr id="9" name="Picture 8">
            <a:extLst>
              <a:ext uri="{FF2B5EF4-FFF2-40B4-BE49-F238E27FC236}">
                <a16:creationId xmlns:a16="http://schemas.microsoft.com/office/drawing/2014/main" id="{A3AC59B4-D87A-4E92-F22E-2A7B45CC0BA2}"/>
              </a:ext>
            </a:extLst>
          </p:cNvPr>
          <p:cNvPicPr>
            <a:picLocks noChangeAspect="1"/>
          </p:cNvPicPr>
          <p:nvPr/>
        </p:nvPicPr>
        <p:blipFill>
          <a:blip r:embed="rId3"/>
          <a:stretch>
            <a:fillRect/>
          </a:stretch>
        </p:blipFill>
        <p:spPr>
          <a:xfrm>
            <a:off x="7103812" y="7154259"/>
            <a:ext cx="7313521" cy="2397125"/>
          </a:xfrm>
          <a:prstGeom prst="rect">
            <a:avLst/>
          </a:prstGeom>
        </p:spPr>
      </p:pic>
    </p:spTree>
    <p:extLst>
      <p:ext uri="{BB962C8B-B14F-4D97-AF65-F5344CB8AC3E}">
        <p14:creationId xmlns:p14="http://schemas.microsoft.com/office/powerpoint/2010/main" val="373270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A1DA0-8975-2ADF-9C49-394EA56306FC}"/>
              </a:ext>
            </a:extLst>
          </p:cNvPr>
          <p:cNvSpPr>
            <a:spLocks noGrp="1"/>
          </p:cNvSpPr>
          <p:nvPr>
            <p:ph type="title"/>
          </p:nvPr>
        </p:nvSpPr>
        <p:spPr>
          <a:xfrm>
            <a:off x="838199" y="208716"/>
            <a:ext cx="10515600" cy="705686"/>
          </a:xfrm>
        </p:spPr>
        <p:txBody>
          <a:bodyPr/>
          <a:lstStyle/>
          <a:p>
            <a:r>
              <a:rPr lang="en-US" dirty="0" err="1"/>
              <a:t>posix_spawn</a:t>
            </a:r>
            <a:r>
              <a:rPr lang="en-US" dirty="0"/>
              <a:t>()</a:t>
            </a:r>
          </a:p>
        </p:txBody>
      </p:sp>
      <p:sp>
        <p:nvSpPr>
          <p:cNvPr id="3" name="Content Placeholder 2">
            <a:extLst>
              <a:ext uri="{FF2B5EF4-FFF2-40B4-BE49-F238E27FC236}">
                <a16:creationId xmlns:a16="http://schemas.microsoft.com/office/drawing/2014/main" id="{745C8C33-EF30-2B92-8B56-62E29C03A1C6}"/>
              </a:ext>
            </a:extLst>
          </p:cNvPr>
          <p:cNvSpPr>
            <a:spLocks noGrp="1"/>
          </p:cNvSpPr>
          <p:nvPr>
            <p:ph idx="1"/>
          </p:nvPr>
        </p:nvSpPr>
        <p:spPr>
          <a:xfrm>
            <a:off x="366962" y="914402"/>
            <a:ext cx="11458075" cy="6485020"/>
          </a:xfrm>
        </p:spPr>
        <p:txBody>
          <a:bodyPr>
            <a:normAutofit/>
          </a:bodyPr>
          <a:lstStyle/>
          <a:p>
            <a:r>
              <a:rPr lang="en-US" sz="2000" dirty="0"/>
              <a:t>As discussed in the last lecture, the environment for a Linux process has gotten more complicated over time</a:t>
            </a:r>
          </a:p>
          <a:p>
            <a:pPr lvl="1"/>
            <a:r>
              <a:rPr lang="en-US" sz="1800" dirty="0"/>
              <a:t>Ex: A process’s open file descriptors</a:t>
            </a:r>
          </a:p>
          <a:p>
            <a:pPr lvl="1"/>
            <a:r>
              <a:rPr lang="en-US" sz="1800" dirty="0"/>
              <a:t>Ex: A process’s explicit signal handlers and default signal actions</a:t>
            </a:r>
          </a:p>
          <a:p>
            <a:pPr lvl="1"/>
            <a:r>
              <a:rPr lang="en-US" sz="1800" dirty="0"/>
              <a:t>Ex: A process’s scheduling information (e.g., the priority of the process)</a:t>
            </a:r>
          </a:p>
          <a:p>
            <a:pPr lvl="1"/>
            <a:r>
              <a:rPr lang="en-US" sz="1800" dirty="0"/>
              <a:t>. . . and many more pieces of state!</a:t>
            </a:r>
          </a:p>
          <a:p>
            <a:pPr lvl="1"/>
            <a:r>
              <a:rPr lang="en-US" sz="1800" dirty="0"/>
              <a:t>Before </a:t>
            </a:r>
            <a:r>
              <a:rPr lang="en-US" sz="1800" dirty="0" err="1">
                <a:latin typeface="Lucida Console" panose="020B0609040504020204" pitchFamily="49" charset="0"/>
              </a:rPr>
              <a:t>posix_spawn</a:t>
            </a:r>
            <a:r>
              <a:rPr lang="en-US" sz="1800" dirty="0">
                <a:latin typeface="Lucida Console" panose="020B0609040504020204" pitchFamily="49" charset="0"/>
              </a:rPr>
              <a:t>()</a:t>
            </a:r>
            <a:r>
              <a:rPr lang="en-US" sz="1800" dirty="0"/>
              <a:t>, a post-</a:t>
            </a:r>
            <a:r>
              <a:rPr lang="en-US" sz="1800" dirty="0">
                <a:latin typeface="Lucida Console" panose="020B0609040504020204" pitchFamily="49" charset="0"/>
              </a:rPr>
              <a:t>fork()</a:t>
            </a:r>
            <a:r>
              <a:rPr lang="en-US" sz="1800" dirty="0"/>
              <a:t> child would have to invoke a lot of individual incantations to determine how to modify the child’s environment before the </a:t>
            </a:r>
            <a:r>
              <a:rPr lang="en-US" sz="1800" dirty="0">
                <a:latin typeface="Lucida Console" panose="020B0609040504020204" pitchFamily="49" charset="0"/>
              </a:rPr>
              <a:t>exec()</a:t>
            </a:r>
            <a:r>
              <a:rPr lang="en-US" sz="1800" dirty="0"/>
              <a:t> occurred</a:t>
            </a:r>
          </a:p>
          <a:p>
            <a:r>
              <a:rPr lang="en-US" sz="2000" dirty="0">
                <a:latin typeface="Lucida Console" panose="020B0609040504020204" pitchFamily="49" charset="0"/>
              </a:rPr>
              <a:t>int </a:t>
            </a:r>
            <a:r>
              <a:rPr lang="en-US" sz="2000" dirty="0" err="1">
                <a:latin typeface="Lucida Console" panose="020B0609040504020204" pitchFamily="49" charset="0"/>
              </a:rPr>
              <a:t>posix_spawn</a:t>
            </a:r>
            <a:r>
              <a:rPr lang="en-US" sz="2000" dirty="0">
                <a:latin typeface="Lucida Console" panose="020B0609040504020204" pitchFamily="49" charset="0"/>
              </a:rPr>
              <a:t>(</a:t>
            </a:r>
            <a:r>
              <a:rPr lang="en-US" sz="2000" dirty="0" err="1">
                <a:latin typeface="Lucida Console" panose="020B0609040504020204" pitchFamily="49" charset="0"/>
              </a:rPr>
              <a:t>pid_t</a:t>
            </a:r>
            <a:r>
              <a:rPr lang="en-US" sz="2000" dirty="0">
                <a:latin typeface="Lucida Console" panose="020B0609040504020204" pitchFamily="49" charset="0"/>
              </a:rPr>
              <a:t>* </a:t>
            </a:r>
            <a:r>
              <a:rPr lang="en-US" sz="2000" dirty="0" err="1">
                <a:latin typeface="Lucida Console" panose="020B0609040504020204" pitchFamily="49" charset="0"/>
              </a:rPr>
              <a:t>pid</a:t>
            </a:r>
            <a:r>
              <a:rPr lang="en-US" sz="2000" dirty="0">
                <a:latin typeface="Lucida Console" panose="020B0609040504020204" pitchFamily="49" charset="0"/>
              </a:rPr>
              <a:t>, const char* path, const </a:t>
            </a:r>
            <a:r>
              <a:rPr lang="en-US" sz="2000" dirty="0" err="1">
                <a:latin typeface="Lucida Console" panose="020B0609040504020204" pitchFamily="49" charset="0"/>
              </a:rPr>
              <a:t>posix_spawn_file_actions_t</a:t>
            </a:r>
            <a:r>
              <a:rPr lang="en-US" sz="2000" dirty="0">
                <a:latin typeface="Lucida Console" panose="020B0609040504020204" pitchFamily="49" charset="0"/>
              </a:rPr>
              <a:t>* </a:t>
            </a:r>
            <a:r>
              <a:rPr lang="en-US" sz="2000" dirty="0" err="1">
                <a:latin typeface="Lucida Console" panose="020B0609040504020204" pitchFamily="49" charset="0"/>
              </a:rPr>
              <a:t>file_actions</a:t>
            </a:r>
            <a:r>
              <a:rPr lang="en-US" sz="2000" dirty="0">
                <a:latin typeface="Lucida Console" panose="020B0609040504020204" pitchFamily="49" charset="0"/>
              </a:rPr>
              <a:t>, const </a:t>
            </a:r>
            <a:r>
              <a:rPr lang="en-US" sz="2000" dirty="0" err="1">
                <a:latin typeface="Lucida Console" panose="020B0609040504020204" pitchFamily="49" charset="0"/>
              </a:rPr>
              <a:t>posix_spawnattr_t</a:t>
            </a:r>
            <a:r>
              <a:rPr lang="en-US" sz="2000" dirty="0">
                <a:latin typeface="Lucida Console" panose="020B0609040504020204" pitchFamily="49" charset="0"/>
              </a:rPr>
              <a:t>* </a:t>
            </a:r>
            <a:r>
              <a:rPr lang="en-US" sz="2000" dirty="0" err="1">
                <a:latin typeface="Lucida Console" panose="020B0609040504020204" pitchFamily="49" charset="0"/>
              </a:rPr>
              <a:t>attrp</a:t>
            </a:r>
            <a:r>
              <a:rPr lang="en-US" sz="2000" dirty="0">
                <a:latin typeface="Lucida Console" panose="020B0609040504020204" pitchFamily="49" charset="0"/>
              </a:rPr>
              <a:t>, char* const </a:t>
            </a:r>
            <a:r>
              <a:rPr lang="en-US" sz="2000" dirty="0" err="1">
                <a:latin typeface="Lucida Console" panose="020B0609040504020204" pitchFamily="49" charset="0"/>
              </a:rPr>
              <a:t>argv</a:t>
            </a:r>
            <a:r>
              <a:rPr lang="en-US" sz="2000" dirty="0">
                <a:latin typeface="Lucida Console" panose="020B0609040504020204" pitchFamily="49" charset="0"/>
              </a:rPr>
              <a:t>, char* const </a:t>
            </a:r>
            <a:r>
              <a:rPr lang="en-US" sz="2000" dirty="0" err="1">
                <a:latin typeface="Lucida Console" panose="020B0609040504020204" pitchFamily="49" charset="0"/>
              </a:rPr>
              <a:t>envp</a:t>
            </a:r>
            <a:r>
              <a:rPr lang="en-US" sz="2000" dirty="0">
                <a:latin typeface="Lucida Console" panose="020B0609040504020204" pitchFamily="49" charset="0"/>
              </a:rPr>
              <a:t>)</a:t>
            </a:r>
            <a:r>
              <a:rPr lang="en-US" sz="2000" dirty="0"/>
              <a:t> has such a complicated function signature because it allows the caller to be very specific about how the child’s environment should be changed before a new binary is loaded</a:t>
            </a:r>
          </a:p>
          <a:p>
            <a:pPr lvl="1"/>
            <a:r>
              <a:rPr lang="en-US" sz="1800" dirty="0"/>
              <a:t>In the forking step, </a:t>
            </a:r>
            <a:r>
              <a:rPr lang="en-US" sz="1800" dirty="0" err="1">
                <a:latin typeface="Lucida Console" panose="020B0609040504020204" pitchFamily="49" charset="0"/>
              </a:rPr>
              <a:t>posix_spawn</a:t>
            </a:r>
            <a:r>
              <a:rPr lang="en-US" sz="1800" dirty="0">
                <a:latin typeface="Lucida Console" panose="020B0609040504020204" pitchFamily="49" charset="0"/>
              </a:rPr>
              <a:t>()</a:t>
            </a:r>
            <a:r>
              <a:rPr lang="en-US" sz="1800" dirty="0"/>
              <a:t> creates a new child process and places the child’s </a:t>
            </a:r>
            <a:r>
              <a:rPr lang="en-US" sz="1800" dirty="0" err="1"/>
              <a:t>pid</a:t>
            </a:r>
            <a:r>
              <a:rPr lang="en-US" sz="1800" dirty="0"/>
              <a:t> in </a:t>
            </a:r>
            <a:r>
              <a:rPr lang="en-US" sz="1800" dirty="0">
                <a:latin typeface="Lucida Console" panose="020B0609040504020204" pitchFamily="49" charset="0"/>
              </a:rPr>
              <a:t>*</a:t>
            </a:r>
            <a:r>
              <a:rPr lang="en-US" sz="1800" dirty="0" err="1">
                <a:latin typeface="Lucida Console" panose="020B0609040504020204" pitchFamily="49" charset="0"/>
              </a:rPr>
              <a:t>pid</a:t>
            </a:r>
            <a:endParaRPr lang="en-US" sz="1800" dirty="0">
              <a:latin typeface="Lucida Console" panose="020B0609040504020204" pitchFamily="49" charset="0"/>
            </a:endParaRPr>
          </a:p>
          <a:p>
            <a:pPr lvl="1"/>
            <a:r>
              <a:rPr lang="en-US" sz="1800" dirty="0"/>
              <a:t>In the pre-</a:t>
            </a:r>
            <a:r>
              <a:rPr lang="en-US" sz="1800" dirty="0">
                <a:latin typeface="Lucida Console" panose="020B0609040504020204" pitchFamily="49" charset="0"/>
              </a:rPr>
              <a:t>exec()</a:t>
            </a:r>
            <a:r>
              <a:rPr lang="en-US" sz="1800" dirty="0"/>
              <a:t> stage, </a:t>
            </a:r>
            <a:r>
              <a:rPr lang="en-US" sz="1800" dirty="0" err="1">
                <a:latin typeface="Lucida Console" panose="020B0609040504020204" pitchFamily="49" charset="0"/>
              </a:rPr>
              <a:t>posix_spawn</a:t>
            </a:r>
            <a:r>
              <a:rPr lang="en-US" sz="1800" dirty="0">
                <a:latin typeface="Lucida Console" panose="020B0609040504020204" pitchFamily="49" charset="0"/>
              </a:rPr>
              <a:t>()</a:t>
            </a:r>
            <a:r>
              <a:rPr lang="en-US" sz="1800" dirty="0"/>
              <a:t> changes the child’s environment as specified by the arguments to </a:t>
            </a:r>
            <a:r>
              <a:rPr lang="en-US" sz="1800" dirty="0" err="1">
                <a:latin typeface="Lucida Console" panose="020B0609040504020204" pitchFamily="49" charset="0"/>
              </a:rPr>
              <a:t>posix_spawn</a:t>
            </a:r>
            <a:r>
              <a:rPr lang="en-US" sz="1800" dirty="0">
                <a:latin typeface="Lucida Console" panose="020B0609040504020204" pitchFamily="49" charset="0"/>
              </a:rPr>
              <a:t>()</a:t>
            </a:r>
            <a:endParaRPr lang="en-US" sz="1800" dirty="0"/>
          </a:p>
          <a:p>
            <a:pPr lvl="2"/>
            <a:r>
              <a:rPr lang="en-US" sz="1600" dirty="0"/>
              <a:t>Ex: Doing </a:t>
            </a:r>
            <a:r>
              <a:rPr lang="en-US" sz="1600" dirty="0">
                <a:latin typeface="Lucida Console" panose="020B0609040504020204" pitchFamily="49" charset="0"/>
              </a:rPr>
              <a:t>open()</a:t>
            </a:r>
            <a:r>
              <a:rPr lang="en-US" sz="1600" dirty="0"/>
              <a:t>s, </a:t>
            </a:r>
            <a:r>
              <a:rPr lang="en-US" sz="1600" dirty="0">
                <a:latin typeface="Lucida Console" panose="020B0609040504020204" pitchFamily="49" charset="0"/>
              </a:rPr>
              <a:t>close()</a:t>
            </a:r>
            <a:r>
              <a:rPr lang="en-US" sz="1600" dirty="0"/>
              <a:t>s, and/or </a:t>
            </a:r>
            <a:r>
              <a:rPr lang="en-US" sz="1600" dirty="0">
                <a:latin typeface="Lucida Console" panose="020B0609040504020204" pitchFamily="49" charset="0"/>
              </a:rPr>
              <a:t>dup2()</a:t>
            </a:r>
            <a:r>
              <a:rPr lang="en-US" sz="1600" dirty="0"/>
              <a:t>s of file descriptors as requested by the </a:t>
            </a:r>
            <a:r>
              <a:rPr lang="en-US" sz="1600" dirty="0" err="1">
                <a:latin typeface="Lucida Console" panose="020B0609040504020204" pitchFamily="49" charset="0"/>
              </a:rPr>
              <a:t>file_actions</a:t>
            </a:r>
            <a:r>
              <a:rPr lang="en-US" sz="1600" dirty="0"/>
              <a:t> argument</a:t>
            </a:r>
          </a:p>
          <a:p>
            <a:pPr lvl="2"/>
            <a:r>
              <a:rPr lang="en-US" sz="1600" dirty="0"/>
              <a:t>Ex: Changing how signals are handled as indicated by the </a:t>
            </a:r>
            <a:r>
              <a:rPr lang="en-US" sz="1600" dirty="0" err="1">
                <a:latin typeface="Lucida Console" panose="020B0609040504020204" pitchFamily="49" charset="0"/>
              </a:rPr>
              <a:t>attrp</a:t>
            </a:r>
            <a:r>
              <a:rPr lang="en-US" sz="1600" dirty="0"/>
              <a:t> argument</a:t>
            </a:r>
          </a:p>
          <a:p>
            <a:pPr lvl="1"/>
            <a:r>
              <a:rPr lang="en-US" sz="1800" dirty="0"/>
              <a:t>In the </a:t>
            </a:r>
            <a:r>
              <a:rPr lang="en-US" sz="1800" dirty="0">
                <a:latin typeface="Lucida Console" panose="020B0609040504020204" pitchFamily="49" charset="0"/>
              </a:rPr>
              <a:t>exec()</a:t>
            </a:r>
            <a:r>
              <a:rPr lang="en-US" sz="1800" dirty="0"/>
              <a:t> stage, </a:t>
            </a:r>
            <a:r>
              <a:rPr lang="en-US" sz="1800" dirty="0" err="1">
                <a:latin typeface="Lucida Console" panose="020B0609040504020204" pitchFamily="49" charset="0"/>
              </a:rPr>
              <a:t>posix_spawn</a:t>
            </a:r>
            <a:r>
              <a:rPr lang="en-US" sz="1800" dirty="0">
                <a:latin typeface="Lucida Console" panose="020B0609040504020204" pitchFamily="49" charset="0"/>
              </a:rPr>
              <a:t>()</a:t>
            </a:r>
            <a:r>
              <a:rPr lang="en-US" sz="1800" dirty="0"/>
              <a:t> actually invokes </a:t>
            </a:r>
            <a:r>
              <a:rPr lang="en-US" sz="1800" dirty="0">
                <a:latin typeface="Lucida Console" panose="020B0609040504020204" pitchFamily="49" charset="0"/>
              </a:rPr>
              <a:t>exec()</a:t>
            </a:r>
          </a:p>
          <a:p>
            <a:endParaRPr lang="en-US" sz="2000" dirty="0"/>
          </a:p>
        </p:txBody>
      </p:sp>
    </p:spTree>
    <p:extLst>
      <p:ext uri="{BB962C8B-B14F-4D97-AF65-F5344CB8AC3E}">
        <p14:creationId xmlns:p14="http://schemas.microsoft.com/office/powerpoint/2010/main" val="272154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5E34-C94F-FCCD-BA2F-A9862C5B09CF}"/>
              </a:ext>
            </a:extLst>
          </p:cNvPr>
          <p:cNvSpPr>
            <a:spLocks noGrp="1"/>
          </p:cNvSpPr>
          <p:nvPr>
            <p:ph type="title"/>
          </p:nvPr>
        </p:nvSpPr>
        <p:spPr>
          <a:xfrm>
            <a:off x="0" y="2782030"/>
            <a:ext cx="9130937" cy="1325563"/>
          </a:xfrm>
        </p:spPr>
        <p:txBody>
          <a:bodyPr>
            <a:normAutofit/>
          </a:bodyPr>
          <a:lstStyle/>
          <a:p>
            <a:r>
              <a:rPr lang="en-US" sz="8000" dirty="0">
                <a:solidFill>
                  <a:schemeClr val="bg1"/>
                </a:solidFill>
              </a:rPr>
              <a:t>Race Conditions</a:t>
            </a:r>
          </a:p>
        </p:txBody>
      </p:sp>
      <p:pic>
        <p:nvPicPr>
          <p:cNvPr id="5" name="Content Placeholder 4">
            <a:extLst>
              <a:ext uri="{FF2B5EF4-FFF2-40B4-BE49-F238E27FC236}">
                <a16:creationId xmlns:a16="http://schemas.microsoft.com/office/drawing/2014/main" id="{79FC29F8-63A4-F930-41FF-73524D1645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0" y="-26126"/>
            <a:ext cx="3087639" cy="6949440"/>
          </a:xfrm>
        </p:spPr>
      </p:pic>
    </p:spTree>
    <p:extLst>
      <p:ext uri="{BB962C8B-B14F-4D97-AF65-F5344CB8AC3E}">
        <p14:creationId xmlns:p14="http://schemas.microsoft.com/office/powerpoint/2010/main" val="42095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27715</TotalTime>
  <Words>3836</Words>
  <Application>Microsoft Office PowerPoint</Application>
  <PresentationFormat>Widescreen</PresentationFormat>
  <Paragraphs>304</Paragraphs>
  <Slides>17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Bahnschrift</vt:lpstr>
      <vt:lpstr>Calibri</vt:lpstr>
      <vt:lpstr>Consolas</vt:lpstr>
      <vt:lpstr>Lucida Console</vt:lpstr>
      <vt:lpstr>Segoe UI</vt:lpstr>
      <vt:lpstr>Segoe UI Light</vt:lpstr>
      <vt:lpstr>Office Theme</vt:lpstr>
      <vt:lpstr>Processes, Part IV</vt:lpstr>
      <vt:lpstr>Implementing fork(): Slow but Correct</vt:lpstr>
      <vt:lpstr>Making fork() Efficient: Copy-on-write</vt:lpstr>
      <vt:lpstr>Making fork() Efficient: Copy-on-write</vt:lpstr>
      <vt:lpstr>Linux x86-64: Virtual Memory Areas (VMAs)</vt:lpstr>
      <vt:lpstr>Our Strange Friend vfork()</vt:lpstr>
      <vt:lpstr>Why Do Enlightened People Still Tolerate vfork()?</vt:lpstr>
      <vt:lpstr>posix_spawn()</vt:lpstr>
      <vt:lpstr>Race Conditions</vt:lpstr>
      <vt:lpstr>Race Conditions</vt:lpstr>
      <vt:lpstr>Race Conditions via the Shell</vt:lpstr>
      <vt:lpstr>Race Conditions via the Shell</vt:lpstr>
      <vt:lpstr>What Can A Signal Interrupt?</vt:lpstr>
      <vt:lpstr>Signal-based Race Conditions: Timed Wait</vt:lpstr>
      <vt:lpstr>Signal-based Race Conditions: Timed Wait</vt:lpstr>
      <vt:lpstr>Signal-based Race Conditions: Timed Wait</vt:lpstr>
      <vt:lpstr>Signal-based Race Conditions: Timed Wait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7679</cp:revision>
  <dcterms:created xsi:type="dcterms:W3CDTF">2017-01-17T01:11:39Z</dcterms:created>
  <dcterms:modified xsi:type="dcterms:W3CDTF">2023-11-17T08:15:30Z</dcterms:modified>
</cp:coreProperties>
</file>