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03" r:id="rId3"/>
    <p:sldId id="305" r:id="rId4"/>
    <p:sldId id="304" r:id="rId5"/>
    <p:sldId id="310" r:id="rId6"/>
    <p:sldId id="276" r:id="rId7"/>
    <p:sldId id="279" r:id="rId8"/>
    <p:sldId id="313" r:id="rId9"/>
    <p:sldId id="275" r:id="rId10"/>
    <p:sldId id="307" r:id="rId11"/>
    <p:sldId id="314" r:id="rId12"/>
    <p:sldId id="308" r:id="rId13"/>
    <p:sldId id="315" r:id="rId14"/>
    <p:sldId id="317" r:id="rId15"/>
    <p:sldId id="31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B7F0FB"/>
    <a:srgbClr val="5BFFC8"/>
    <a:srgbClr val="FF66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70" autoAdjust="0"/>
  </p:normalViewPr>
  <p:slideViewPr>
    <p:cSldViewPr snapToGrid="0">
      <p:cViewPr varScale="1">
        <p:scale>
          <a:sx n="53" d="100"/>
          <a:sy n="53" d="100"/>
        </p:scale>
        <p:origin x="5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a:p>
        </p:txBody>
      </p:sp>
    </p:spTree>
    <p:extLst>
      <p:ext uri="{BB962C8B-B14F-4D97-AF65-F5344CB8AC3E}">
        <p14:creationId xmlns:p14="http://schemas.microsoft.com/office/powerpoint/2010/main" val="66995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Python example with SIGINT, technically what’s happening is not that the SIGINT is delivered, the program doesn’t catch it, and thus the OS kills the program. Instead what’s happening is that the Python interpreter (which is a C program) *does* catch the signal, but notices that no Python-level script code registers interest in the signal; thus, the Python interpreter voluntarily terminates. The “</a:t>
            </a:r>
            <a:r>
              <a:rPr lang="en-US" dirty="0" err="1"/>
              <a:t>KeyboardInterrupt</a:t>
            </a:r>
            <a:r>
              <a:rPr lang="en-US" dirty="0"/>
              <a:t>” string is printed by the interpreter (upon catching the signal), not by the OS.]</a:t>
            </a:r>
          </a:p>
          <a:p>
            <a:endParaRPr lang="en-US" dirty="0"/>
          </a:p>
          <a:p>
            <a:r>
              <a:rPr lang="en-US" dirty="0"/>
              <a:t>[Source for table of default signal dispositions: https://users.cs.jmu.edu/bernstdh/web/common/lectures/summary_unix_signals.php]</a:t>
            </a:r>
          </a:p>
          <a:p>
            <a:endParaRPr lang="en-US" dirty="0"/>
          </a:p>
          <a:p>
            <a:r>
              <a:rPr lang="en-US" dirty="0"/>
              <a:t>“Of course core dumps need to be enabled, by default those are usually disabled. Check the output of </a:t>
            </a:r>
            <a:r>
              <a:rPr lang="en-US" dirty="0" err="1"/>
              <a:t>ulimit</a:t>
            </a:r>
            <a:r>
              <a:rPr lang="en-US" dirty="0"/>
              <a:t> -c, if that's 0 then no core file will be written. Run </a:t>
            </a:r>
            <a:r>
              <a:rPr lang="en-US" dirty="0" err="1"/>
              <a:t>ulimit</a:t>
            </a:r>
            <a:r>
              <a:rPr lang="en-US" dirty="0"/>
              <a:t> -c unlimited to enable core dumps; this is a per-process setting which is inherited by processes started by that process.” [Ref: https://unix.stackexchange.com/questions/179998/where-to-search-for-the-core-file-generated-by-the-crash-of-a-linux-application]</a:t>
            </a:r>
          </a:p>
          <a:p>
            <a:endParaRPr lang="en-US" dirty="0"/>
          </a:p>
          <a:p>
            <a:r>
              <a:rPr lang="en-US" dirty="0"/>
              <a:t>[The `</a:t>
            </a:r>
            <a:r>
              <a:rPr lang="en-US" dirty="0" err="1"/>
              <a:t>fg</a:t>
            </a:r>
            <a:r>
              <a:rPr lang="en-US" dirty="0"/>
              <a:t> [</a:t>
            </a:r>
            <a:r>
              <a:rPr lang="en-US" i="1" dirty="0" err="1"/>
              <a:t>job_id</a:t>
            </a:r>
            <a:r>
              <a:rPr lang="en-US" dirty="0"/>
              <a:t>...]` command is a bash shell built-in command that moves a background job to the foreground. For more details, see https://ss64.com/bash/fg.html.]</a:t>
            </a:r>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3856552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https://man7.org/linux/man-pages/man2/kill.2.html</a:t>
            </a:r>
          </a:p>
          <a:p>
            <a:r>
              <a:rPr lang="en-US" dirty="0"/>
              <a:t>        https://man7.org/linux/man-pages/man2/sigaction.2.html</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3663620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described by https://man7.org/linux/man-pages/man2/sigreturn.2.html, “If the Linux kernel determines that an unblocked signal is pending for a process, then, at the next transition back to user mode in that process (e.g., upon return from a system call or when the process is rescheduled onto the CPU), it creates a new frame on the user-space stack where it saves various pieces of process context (processor status word, registers, signal mask, and signal stack settings).”]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https://man7.org/linux/man-pages/man2/sigreturn.2.html]</a:t>
            </a:r>
          </a:p>
        </p:txBody>
      </p:sp>
      <p:sp>
        <p:nvSpPr>
          <p:cNvPr id="4" name="Slide Number Placeholder 3"/>
          <p:cNvSpPr>
            <a:spLocks noGrp="1"/>
          </p:cNvSpPr>
          <p:nvPr>
            <p:ph type="sldNum" sz="quarter" idx="5"/>
          </p:nvPr>
        </p:nvSpPr>
        <p:spPr/>
        <p:txBody>
          <a:bodyPr/>
          <a:lstStyle/>
          <a:p>
            <a:fld id="{2049842A-5CF9-4F0B-9230-CA0D438F5D42}" type="slidenum">
              <a:rPr lang="en-US" smtClean="0"/>
              <a:t>14</a:t>
            </a:fld>
            <a:endParaRPr lang="en-US"/>
          </a:p>
        </p:txBody>
      </p:sp>
    </p:spTree>
    <p:extLst>
      <p:ext uri="{BB962C8B-B14F-4D97-AF65-F5344CB8AC3E}">
        <p14:creationId xmlns:p14="http://schemas.microsoft.com/office/powerpoint/2010/main" val="392817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1991591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from the previous lecture that, for simplicity, a single pipe is typically treated by P and C as a unidirectional data stream, even though a single pipe could in theory support P-&gt;C data transfers as well as C-&gt;P transfers. If P and C want to transfer data in both directions, P will open two pipes before invoking fork(), such that one pipe is used for P-&gt;C transfers and the other is used for C-&gt;P transfers.]</a:t>
            </a:r>
          </a:p>
          <a:p>
            <a:endParaRPr lang="en-US" dirty="0"/>
          </a:p>
          <a:p>
            <a:r>
              <a:rPr lang="en-US" dirty="0"/>
              <a:t>[Ref: https://man7.org/linux/man-pages/man2/pipe.2.html]</a:t>
            </a:r>
          </a:p>
        </p:txBody>
      </p:sp>
      <p:sp>
        <p:nvSpPr>
          <p:cNvPr id="4" name="Slide Number Placeholder 3"/>
          <p:cNvSpPr>
            <a:spLocks noGrp="1"/>
          </p:cNvSpPr>
          <p:nvPr>
            <p:ph type="sldNum" sz="quarter" idx="5"/>
          </p:nvPr>
        </p:nvSpPr>
        <p:spPr/>
        <p:txBody>
          <a:bodyPr/>
          <a:lstStyle/>
          <a:p>
            <a:fld id="{2049842A-5CF9-4F0B-9230-CA0D438F5D42}" type="slidenum">
              <a:rPr lang="en-US" smtClean="0"/>
              <a:t>2</a:t>
            </a:fld>
            <a:endParaRPr lang="en-US"/>
          </a:p>
        </p:txBody>
      </p:sp>
    </p:spTree>
    <p:extLst>
      <p:ext uri="{BB962C8B-B14F-4D97-AF65-F5344CB8AC3E}">
        <p14:creationId xmlns:p14="http://schemas.microsoft.com/office/powerpoint/2010/main" val="320226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my Ubuntu Linux test machine, the default buffer size for a pipe is 64 KB.</a:t>
            </a:r>
          </a:p>
        </p:txBody>
      </p:sp>
      <p:sp>
        <p:nvSpPr>
          <p:cNvPr id="4" name="Slide Number Placeholder 3"/>
          <p:cNvSpPr>
            <a:spLocks noGrp="1"/>
          </p:cNvSpPr>
          <p:nvPr>
            <p:ph type="sldNum" sz="quarter" idx="5"/>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2413998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https://linux.die.net/man/2/pipe2]</a:t>
            </a:r>
          </a:p>
        </p:txBody>
      </p:sp>
      <p:sp>
        <p:nvSpPr>
          <p:cNvPr id="4" name="Slide Number Placeholder 3"/>
          <p:cNvSpPr>
            <a:spLocks noGrp="1"/>
          </p:cNvSpPr>
          <p:nvPr>
            <p:ph type="sldNum" sz="quarter" idx="5"/>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684411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kind of busy waiting will force the process to repeatedly enter into and out of the kernel, paying context switch overhead each time! If the process doesn’t have any useful work to do if the read() returns EAGAIN, the process should probably be using blocking IO instead of non-blocking IO. [Later in the semester, when we look at thread synchronization, we’ll see examples of when busy-waiting can be helpful in the context of a spin lock.]</a:t>
            </a:r>
          </a:p>
          <a:p>
            <a:endParaRPr lang="en-US" dirty="0"/>
          </a:p>
          <a:p>
            <a:r>
              <a:rPr lang="en-US" dirty="0"/>
              <a:t>[Ref: https://linux.die.net/man/2/pipe2]</a:t>
            </a:r>
          </a:p>
        </p:txBody>
      </p:sp>
      <p:sp>
        <p:nvSpPr>
          <p:cNvPr id="4" name="Slide Number Placeholder 3"/>
          <p:cNvSpPr>
            <a:spLocks noGrp="1"/>
          </p:cNvSpPr>
          <p:nvPr>
            <p:ph type="sldNum" sz="quarter" idx="5"/>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325280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shell sets up file redirection in this example . . .</a:t>
            </a:r>
          </a:p>
          <a:p>
            <a:r>
              <a:rPr lang="en-US" dirty="0"/>
              <a:t>   prog &gt; out.txt</a:t>
            </a:r>
          </a:p>
          <a:p>
            <a:r>
              <a:rPr lang="en-US" dirty="0"/>
              <a:t>. . . the shell needs to redirect prog’s </a:t>
            </a:r>
            <a:r>
              <a:rPr lang="en-US" dirty="0" err="1"/>
              <a:t>stdout</a:t>
            </a:r>
            <a:r>
              <a:rPr lang="en-US" dirty="0"/>
              <a:t> to a file descriptor that points to out.txt!</a:t>
            </a:r>
          </a:p>
          <a:p>
            <a:endParaRPr lang="en-US" dirty="0"/>
          </a:p>
          <a:p>
            <a:r>
              <a:rPr lang="en-US" dirty="0"/>
              <a:t>[Ref: https://man7.org/linux/man-pages/man2/dup.2.html]</a:t>
            </a:r>
          </a:p>
        </p:txBody>
      </p:sp>
      <p:sp>
        <p:nvSpPr>
          <p:cNvPr id="4" name="Slide Number Placeholder 3"/>
          <p:cNvSpPr>
            <a:spLocks noGrp="1"/>
          </p:cNvSpPr>
          <p:nvPr>
            <p:ph type="sldNum" sz="quarter" idx="5"/>
          </p:nvPr>
        </p:nvSpPr>
        <p:spPr/>
        <p:txBody>
          <a:bodyPr/>
          <a:lstStyle/>
          <a:p>
            <a:fld id="{2049842A-5CF9-4F0B-9230-CA0D438F5D42}" type="slidenum">
              <a:rPr lang="en-US" smtClean="0"/>
              <a:t>7</a:t>
            </a:fld>
            <a:endParaRPr lang="en-US"/>
          </a:p>
        </p:txBody>
      </p:sp>
    </p:spTree>
    <p:extLst>
      <p:ext uri="{BB962C8B-B14F-4D97-AF65-F5344CB8AC3E}">
        <p14:creationId xmlns:p14="http://schemas.microsoft.com/office/powerpoint/2010/main" val="2051496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https://linux.die.net/man/2/execve]</a:t>
            </a:r>
          </a:p>
        </p:txBody>
      </p:sp>
      <p:sp>
        <p:nvSpPr>
          <p:cNvPr id="4" name="Slide Number Placeholder 3"/>
          <p:cNvSpPr>
            <a:spLocks noGrp="1"/>
          </p:cNvSpPr>
          <p:nvPr>
            <p:ph type="sldNum" sz="quarter" idx="5"/>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29284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3111751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the C standard (https://www.open-std.org/jtc1/sc22/wg14/www/docs/n2310.pdf) states, “If the return type of the main function is a type compatible with int, a return from the initial call to the main function is equivalent to calling the exit function with the value returned by the main function as its argument;11) reaching the } that terminates the main function returns a value of 0. If the return type is not compatible with int, the termination status returned to the host environment is unspecified.”]</a:t>
            </a:r>
          </a:p>
          <a:p>
            <a:endParaRPr lang="en-US" dirty="0"/>
          </a:p>
          <a:p>
            <a:r>
              <a:rPr lang="en-US" dirty="0"/>
              <a:t>[Ref: https://man7.org/linux/man-pages/man3/atexit.3.html]</a:t>
            </a:r>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2486584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11/10/2023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14563" y="1982484"/>
            <a:ext cx="4112895" cy="1663083"/>
          </a:xfrm>
          <a:noFill/>
        </p:spPr>
        <p:txBody>
          <a:bodyPr>
            <a:normAutofit fontScale="90000"/>
          </a:bodyPr>
          <a:lstStyle/>
          <a:p>
            <a:pPr>
              <a:lnSpc>
                <a:spcPts val="6500"/>
              </a:lnSpc>
            </a:pPr>
            <a:r>
              <a:rPr lang="en-US" sz="6600" dirty="0">
                <a:solidFill>
                  <a:schemeClr val="bg1"/>
                </a:solidFill>
                <a:latin typeface="Bahnschrift" panose="020B0502040204020203" pitchFamily="34" charset="0"/>
              </a:rPr>
              <a:t>Processes,</a:t>
            </a:r>
            <a:br>
              <a:rPr lang="en-US" sz="6600" dirty="0">
                <a:solidFill>
                  <a:schemeClr val="bg1"/>
                </a:solidFill>
                <a:latin typeface="Bahnschrift" panose="020B0502040204020203" pitchFamily="34" charset="0"/>
              </a:rPr>
            </a:br>
            <a:r>
              <a:rPr lang="en-US" sz="6600" dirty="0">
                <a:solidFill>
                  <a:schemeClr val="bg1"/>
                </a:solidFill>
                <a:latin typeface="Bahnschrift" panose="020B0502040204020203" pitchFamily="34" charset="0"/>
              </a:rPr>
              <a:t>Part II</a:t>
            </a:r>
          </a:p>
        </p:txBody>
      </p:sp>
      <p:sp>
        <p:nvSpPr>
          <p:cNvPr id="8" name="Title 1">
            <a:extLst>
              <a:ext uri="{FF2B5EF4-FFF2-40B4-BE49-F238E27FC236}">
                <a16:creationId xmlns:a16="http://schemas.microsoft.com/office/drawing/2014/main" id="{70A541D8-D8C0-7FB8-CE96-0EA6AB041DA3}"/>
              </a:ext>
            </a:extLst>
          </p:cNvPr>
          <p:cNvSpPr txBox="1">
            <a:spLocks/>
          </p:cNvSpPr>
          <p:nvPr/>
        </p:nvSpPr>
        <p:spPr>
          <a:xfrm>
            <a:off x="116229" y="3414285"/>
            <a:ext cx="3671382" cy="1364848"/>
          </a:xfrm>
          <a:prstGeom prst="rect">
            <a:avLst/>
          </a:prstGeom>
          <a:noFill/>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b="1" kern="1200">
                <a:solidFill>
                  <a:schemeClr val="tx1"/>
                </a:solidFill>
                <a:latin typeface="Segoe UI" panose="020B0502040204020203" pitchFamily="34" charset="0"/>
                <a:ea typeface="+mj-ea"/>
                <a:cs typeface="Segoe UI" panose="020B0502040204020203" pitchFamily="34" charset="0"/>
              </a:defRPr>
            </a:lvl1pPr>
          </a:lstStyle>
          <a:p>
            <a:pPr>
              <a:lnSpc>
                <a:spcPts val="3800"/>
              </a:lnSpc>
            </a:pPr>
            <a:r>
              <a:rPr lang="en-US" sz="4400" dirty="0">
                <a:solidFill>
                  <a:schemeClr val="bg1"/>
                </a:solidFill>
                <a:latin typeface="Bahnschrift" panose="020B0502040204020203" pitchFamily="34" charset="0"/>
              </a:rPr>
              <a:t>CS 61: </a:t>
            </a:r>
            <a:r>
              <a:rPr lang="en-US" sz="4400">
                <a:solidFill>
                  <a:schemeClr val="bg1"/>
                </a:solidFill>
                <a:latin typeface="Bahnschrift" panose="020B0502040204020203" pitchFamily="34" charset="0"/>
              </a:rPr>
              <a:t>Lecture 17</a:t>
            </a:r>
            <a:br>
              <a:rPr lang="en-US" sz="4400">
                <a:solidFill>
                  <a:schemeClr val="bg1"/>
                </a:solidFill>
                <a:latin typeface="Bahnschrift" panose="020B0502040204020203" pitchFamily="34" charset="0"/>
              </a:rPr>
            </a:br>
            <a:r>
              <a:rPr lang="en-US" sz="3600">
                <a:solidFill>
                  <a:schemeClr val="bg1"/>
                </a:solidFill>
                <a:latin typeface="Bahnschrift" panose="020B0502040204020203" pitchFamily="34" charset="0"/>
              </a:rPr>
              <a:t>11/8/2023</a:t>
            </a:r>
            <a:endParaRPr lang="en-US" sz="6600" dirty="0">
              <a:solidFill>
                <a:schemeClr val="bg1"/>
              </a:solidFill>
              <a:latin typeface="Bahnschrift" panose="020B0502040204020203" pitchFamily="34" charset="0"/>
            </a:endParaRPr>
          </a:p>
        </p:txBody>
      </p:sp>
      <p:pic>
        <p:nvPicPr>
          <p:cNvPr id="3" name="Picture 2">
            <a:extLst>
              <a:ext uri="{FF2B5EF4-FFF2-40B4-BE49-F238E27FC236}">
                <a16:creationId xmlns:a16="http://schemas.microsoft.com/office/drawing/2014/main" id="{89865AFE-D75A-7B67-E331-97E7C740D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6713" y="738187"/>
            <a:ext cx="7281862" cy="5613654"/>
          </a:xfrm>
          <a:prstGeom prst="rect">
            <a:avLst/>
          </a:prstGeom>
        </p:spPr>
      </p:pic>
    </p:spTree>
    <p:extLst>
      <p:ext uri="{BB962C8B-B14F-4D97-AF65-F5344CB8AC3E}">
        <p14:creationId xmlns:p14="http://schemas.microsoft.com/office/powerpoint/2010/main" val="64241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300C-A6C9-6AD7-26B3-C5F6F3C30D2E}"/>
              </a:ext>
            </a:extLst>
          </p:cNvPr>
          <p:cNvSpPr>
            <a:spLocks noGrp="1"/>
          </p:cNvSpPr>
          <p:nvPr>
            <p:ph type="title"/>
          </p:nvPr>
        </p:nvSpPr>
        <p:spPr>
          <a:xfrm>
            <a:off x="838200" y="214811"/>
            <a:ext cx="10515600" cy="812322"/>
          </a:xfrm>
        </p:spPr>
        <p:txBody>
          <a:bodyPr/>
          <a:lstStyle/>
          <a:p>
            <a:r>
              <a:rPr lang="en-US" dirty="0"/>
              <a:t>Voluntary Process Termination</a:t>
            </a:r>
          </a:p>
        </p:txBody>
      </p:sp>
      <p:sp>
        <p:nvSpPr>
          <p:cNvPr id="3" name="Content Placeholder 2">
            <a:extLst>
              <a:ext uri="{FF2B5EF4-FFF2-40B4-BE49-F238E27FC236}">
                <a16:creationId xmlns:a16="http://schemas.microsoft.com/office/drawing/2014/main" id="{9F839896-947F-A863-C587-9F85E0C41A84}"/>
              </a:ext>
            </a:extLst>
          </p:cNvPr>
          <p:cNvSpPr>
            <a:spLocks noGrp="1"/>
          </p:cNvSpPr>
          <p:nvPr>
            <p:ph idx="1"/>
          </p:nvPr>
        </p:nvSpPr>
        <p:spPr>
          <a:xfrm>
            <a:off x="567847" y="1027133"/>
            <a:ext cx="10785953" cy="5814055"/>
          </a:xfrm>
        </p:spPr>
        <p:txBody>
          <a:bodyPr>
            <a:normAutofit/>
          </a:bodyPr>
          <a:lstStyle/>
          <a:p>
            <a:r>
              <a:rPr lang="en-US" dirty="0">
                <a:latin typeface="Lucida Console" panose="020B0609040504020204" pitchFamily="49" charset="0"/>
              </a:rPr>
              <a:t>_exit(int status)</a:t>
            </a:r>
            <a:r>
              <a:rPr lang="en-US" dirty="0"/>
              <a:t> is a system call which terminates a process</a:t>
            </a:r>
          </a:p>
          <a:p>
            <a:pPr lvl="1"/>
            <a:r>
              <a:rPr lang="en-US" dirty="0"/>
              <a:t>The </a:t>
            </a:r>
            <a:r>
              <a:rPr lang="en-US" dirty="0">
                <a:latin typeface="Lucida Console" panose="020B0609040504020204" pitchFamily="49" charset="0"/>
              </a:rPr>
              <a:t>status</a:t>
            </a:r>
            <a:r>
              <a:rPr lang="en-US" dirty="0"/>
              <a:t> argument represents the process’s “last words”</a:t>
            </a:r>
          </a:p>
          <a:p>
            <a:pPr lvl="1"/>
            <a:r>
              <a:rPr lang="en-US" dirty="0"/>
              <a:t>The </a:t>
            </a:r>
            <a:r>
              <a:rPr lang="en-US" dirty="0">
                <a:latin typeface="Lucida Console" panose="020B0609040504020204" pitchFamily="49" charset="0"/>
              </a:rPr>
              <a:t>status</a:t>
            </a:r>
            <a:r>
              <a:rPr lang="en-US" dirty="0"/>
              <a:t> is remembered by the kernel and can be retrieved by the parent using the </a:t>
            </a:r>
            <a:r>
              <a:rPr lang="en-US" dirty="0" err="1">
                <a:latin typeface="Lucida Console" panose="020B0609040504020204" pitchFamily="49" charset="0"/>
              </a:rPr>
              <a:t>waitpid</a:t>
            </a:r>
            <a:r>
              <a:rPr lang="en-US" dirty="0">
                <a:latin typeface="Lucida Console" panose="020B0609040504020204" pitchFamily="49" charset="0"/>
              </a:rPr>
              <a:t>(</a:t>
            </a:r>
            <a:r>
              <a:rPr lang="en-US" dirty="0" err="1">
                <a:latin typeface="Lucida Console" panose="020B0609040504020204" pitchFamily="49" charset="0"/>
              </a:rPr>
              <a:t>pid_t</a:t>
            </a:r>
            <a:r>
              <a:rPr lang="en-US" dirty="0">
                <a:latin typeface="Lucida Console" panose="020B0609040504020204" pitchFamily="49" charset="0"/>
              </a:rPr>
              <a:t> </a:t>
            </a:r>
            <a:r>
              <a:rPr lang="en-US" dirty="0" err="1">
                <a:latin typeface="Lucida Console" panose="020B0609040504020204" pitchFamily="49" charset="0"/>
              </a:rPr>
              <a:t>pid</a:t>
            </a:r>
            <a:r>
              <a:rPr lang="en-US" dirty="0">
                <a:latin typeface="Lucida Console" panose="020B0609040504020204" pitchFamily="49" charset="0"/>
              </a:rPr>
              <a:t>, int* status,…)</a:t>
            </a:r>
            <a:r>
              <a:rPr lang="en-US" dirty="0"/>
              <a:t> system call</a:t>
            </a:r>
          </a:p>
          <a:p>
            <a:pPr lvl="1"/>
            <a:r>
              <a:rPr lang="en-US" dirty="0"/>
              <a:t>By convention:</a:t>
            </a:r>
          </a:p>
          <a:p>
            <a:pPr lvl="2"/>
            <a:r>
              <a:rPr lang="en-US" dirty="0"/>
              <a:t>A status of 0 (i.e., </a:t>
            </a:r>
            <a:r>
              <a:rPr lang="en-US" dirty="0">
                <a:latin typeface="Lucida Console" panose="020B0609040504020204" pitchFamily="49" charset="0"/>
              </a:rPr>
              <a:t>EXIT_SUCCESS</a:t>
            </a:r>
            <a:r>
              <a:rPr lang="en-US" dirty="0"/>
              <a:t>) means that the process ended normally</a:t>
            </a:r>
          </a:p>
          <a:p>
            <a:pPr lvl="2"/>
            <a:r>
              <a:rPr lang="en-US" dirty="0"/>
              <a:t>A status between 1-255 indicates that the process termination was abnormal</a:t>
            </a:r>
          </a:p>
          <a:p>
            <a:r>
              <a:rPr lang="en-US" dirty="0">
                <a:latin typeface="Lucida Console" panose="020B0609040504020204" pitchFamily="49" charset="0"/>
              </a:rPr>
              <a:t>exit(int status)</a:t>
            </a:r>
            <a:r>
              <a:rPr lang="en-US" dirty="0"/>
              <a:t> is a </a:t>
            </a:r>
            <a:r>
              <a:rPr lang="en-US" dirty="0" err="1">
                <a:latin typeface="Lucida Console" panose="020B0609040504020204" pitchFamily="49" charset="0"/>
              </a:rPr>
              <a:t>libc</a:t>
            </a:r>
            <a:r>
              <a:rPr lang="en-US" dirty="0"/>
              <a:t> library call (not a system call!)</a:t>
            </a:r>
          </a:p>
          <a:p>
            <a:pPr lvl="1"/>
            <a:r>
              <a:rPr lang="en-US" dirty="0"/>
              <a:t>A program uses </a:t>
            </a:r>
            <a:r>
              <a:rPr lang="en-US" dirty="0" err="1">
                <a:latin typeface="Lucida Console" panose="020B0609040504020204" pitchFamily="49" charset="0"/>
              </a:rPr>
              <a:t>libc</a:t>
            </a:r>
            <a:r>
              <a:rPr lang="en-US" dirty="0"/>
              <a:t> calls like </a:t>
            </a:r>
            <a:r>
              <a:rPr lang="en-US" dirty="0" err="1">
                <a:latin typeface="Lucida Console" panose="020B0609040504020204" pitchFamily="49" charset="0"/>
              </a:rPr>
              <a:t>atexit</a:t>
            </a:r>
            <a:r>
              <a:rPr lang="en-US" dirty="0">
                <a:latin typeface="Lucida Console" panose="020B0609040504020204" pitchFamily="49" charset="0"/>
              </a:rPr>
              <a:t>(void (*</a:t>
            </a:r>
            <a:r>
              <a:rPr lang="en-US" dirty="0" err="1">
                <a:latin typeface="Lucida Console" panose="020B0609040504020204" pitchFamily="49" charset="0"/>
              </a:rPr>
              <a:t>func</a:t>
            </a:r>
            <a:r>
              <a:rPr lang="en-US" dirty="0">
                <a:latin typeface="Lucida Console" panose="020B0609040504020204" pitchFamily="49" charset="0"/>
              </a:rPr>
              <a:t>)(void))</a:t>
            </a:r>
            <a:r>
              <a:rPr lang="en-US" dirty="0"/>
              <a:t> to register functions that should be called before a process terminates</a:t>
            </a:r>
          </a:p>
          <a:p>
            <a:pPr lvl="1"/>
            <a:r>
              <a:rPr lang="en-US" dirty="0"/>
              <a:t>For example, </a:t>
            </a:r>
            <a:r>
              <a:rPr lang="en-US" dirty="0" err="1">
                <a:latin typeface="Lucida Console" panose="020B0609040504020204" pitchFamily="49" charset="0"/>
              </a:rPr>
              <a:t>stdio</a:t>
            </a:r>
            <a:r>
              <a:rPr lang="en-US" dirty="0"/>
              <a:t> registers functions to flush </a:t>
            </a:r>
            <a:r>
              <a:rPr lang="en-US" dirty="0" err="1">
                <a:latin typeface="Lucida Console" panose="020B0609040504020204" pitchFamily="49" charset="0"/>
              </a:rPr>
              <a:t>stdio</a:t>
            </a:r>
            <a:r>
              <a:rPr lang="en-US" dirty="0"/>
              <a:t> caches!</a:t>
            </a:r>
          </a:p>
          <a:p>
            <a:pPr lvl="1"/>
            <a:r>
              <a:rPr lang="en-US" dirty="0">
                <a:latin typeface="Lucida Console" panose="020B0609040504020204" pitchFamily="49" charset="0"/>
              </a:rPr>
              <a:t>exit(s)</a:t>
            </a:r>
            <a:r>
              <a:rPr lang="en-US" dirty="0"/>
              <a:t> calls those functions and then invokes </a:t>
            </a:r>
            <a:r>
              <a:rPr lang="en-US" dirty="0">
                <a:latin typeface="Lucida Console" panose="020B0609040504020204" pitchFamily="49" charset="0"/>
              </a:rPr>
              <a:t>_exit(s)</a:t>
            </a:r>
          </a:p>
          <a:p>
            <a:pPr lvl="1"/>
            <a:r>
              <a:rPr lang="en-US" dirty="0"/>
              <a:t>If a program lives long enough to return from </a:t>
            </a:r>
            <a:r>
              <a:rPr lang="en-US" dirty="0">
                <a:latin typeface="Lucida Console" panose="020B0609040504020204" pitchFamily="49" charset="0"/>
              </a:rPr>
              <a:t>main()</a:t>
            </a:r>
            <a:r>
              <a:rPr lang="en-US" dirty="0"/>
              <a:t>, the semantics are essentially </a:t>
            </a:r>
            <a:r>
              <a:rPr lang="en-US" dirty="0">
                <a:latin typeface="Lucida Console" panose="020B0609040504020204" pitchFamily="49" charset="0"/>
              </a:rPr>
              <a:t>exit(main(</a:t>
            </a:r>
            <a:r>
              <a:rPr lang="en-US" dirty="0" err="1">
                <a:latin typeface="Lucida Console" panose="020B0609040504020204" pitchFamily="49" charset="0"/>
              </a:rPr>
              <a:t>argv</a:t>
            </a:r>
            <a:r>
              <a:rPr lang="en-US" dirty="0">
                <a:latin typeface="Lucida Console" panose="020B0609040504020204" pitchFamily="49" charset="0"/>
              </a:rPr>
              <a:t>, </a:t>
            </a:r>
            <a:r>
              <a:rPr lang="en-US" dirty="0" err="1">
                <a:latin typeface="Lucida Console" panose="020B0609040504020204" pitchFamily="49" charset="0"/>
              </a:rPr>
              <a:t>argv</a:t>
            </a:r>
            <a:r>
              <a:rPr lang="en-US" dirty="0">
                <a:latin typeface="Lucida Console" panose="020B0609040504020204" pitchFamily="49" charset="0"/>
              </a:rPr>
              <a:t>))</a:t>
            </a:r>
            <a:r>
              <a:rPr lang="en-US" dirty="0"/>
              <a:t>, i.e., the return value of </a:t>
            </a:r>
            <a:r>
              <a:rPr lang="en-US" dirty="0">
                <a:latin typeface="Lucida Console" panose="020B0609040504020204" pitchFamily="49" charset="0"/>
              </a:rPr>
              <a:t>main()</a:t>
            </a:r>
            <a:r>
              <a:rPr lang="en-US" dirty="0"/>
              <a:t> is used as the status that is eventually passed to </a:t>
            </a:r>
            <a:r>
              <a:rPr lang="en-US" dirty="0">
                <a:latin typeface="Lucida Console" panose="020B0609040504020204" pitchFamily="49" charset="0"/>
              </a:rPr>
              <a:t>_exit()</a:t>
            </a:r>
          </a:p>
          <a:p>
            <a:pPr lvl="2"/>
            <a:endParaRPr lang="en-US" dirty="0"/>
          </a:p>
          <a:p>
            <a:pPr lvl="1"/>
            <a:endParaRPr lang="en-US" dirty="0"/>
          </a:p>
        </p:txBody>
      </p:sp>
    </p:spTree>
    <p:extLst>
      <p:ext uri="{BB962C8B-B14F-4D97-AF65-F5344CB8AC3E}">
        <p14:creationId xmlns:p14="http://schemas.microsoft.com/office/powerpoint/2010/main" val="306677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6F02D3-E4C6-571D-75E8-9D4ED5D6BCD2}"/>
              </a:ext>
            </a:extLst>
          </p:cNvPr>
          <p:cNvPicPr>
            <a:picLocks noChangeAspect="1"/>
          </p:cNvPicPr>
          <p:nvPr/>
        </p:nvPicPr>
        <p:blipFill>
          <a:blip r:embed="rId2"/>
          <a:stretch>
            <a:fillRect/>
          </a:stretch>
        </p:blipFill>
        <p:spPr>
          <a:xfrm>
            <a:off x="0" y="-1"/>
            <a:ext cx="12192000" cy="6865969"/>
          </a:xfrm>
          <a:prstGeom prst="rect">
            <a:avLst/>
          </a:prstGeom>
        </p:spPr>
      </p:pic>
      <p:sp>
        <p:nvSpPr>
          <p:cNvPr id="8" name="Rectangle 7">
            <a:extLst>
              <a:ext uri="{FF2B5EF4-FFF2-40B4-BE49-F238E27FC236}">
                <a16:creationId xmlns:a16="http://schemas.microsoft.com/office/drawing/2014/main" id="{CE0BC9FD-EFD1-75ED-7B79-9ED29A9F0633}"/>
              </a:ext>
            </a:extLst>
          </p:cNvPr>
          <p:cNvSpPr/>
          <p:nvPr/>
        </p:nvSpPr>
        <p:spPr>
          <a:xfrm>
            <a:off x="0" y="0"/>
            <a:ext cx="12192000" cy="6865968"/>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C9060AB6-49F4-C6D7-4C3C-CEA3627D9388}"/>
              </a:ext>
            </a:extLst>
          </p:cNvPr>
          <p:cNvSpPr>
            <a:spLocks noGrp="1"/>
          </p:cNvSpPr>
          <p:nvPr>
            <p:ph type="title"/>
          </p:nvPr>
        </p:nvSpPr>
        <p:spPr>
          <a:xfrm>
            <a:off x="0" y="144380"/>
            <a:ext cx="5895474" cy="812322"/>
          </a:xfrm>
        </p:spPr>
        <p:txBody>
          <a:bodyPr>
            <a:normAutofit fontScale="90000"/>
          </a:bodyPr>
          <a:lstStyle/>
          <a:p>
            <a:pPr>
              <a:lnSpc>
                <a:spcPct val="70000"/>
              </a:lnSpc>
            </a:pPr>
            <a:r>
              <a:rPr lang="en-US" dirty="0">
                <a:solidFill>
                  <a:schemeClr val="bg1"/>
                </a:solidFill>
              </a:rPr>
              <a:t>Involuntary Process Termination</a:t>
            </a:r>
          </a:p>
        </p:txBody>
      </p:sp>
      <p:sp>
        <p:nvSpPr>
          <p:cNvPr id="7" name="Content Placeholder 2">
            <a:extLst>
              <a:ext uri="{FF2B5EF4-FFF2-40B4-BE49-F238E27FC236}">
                <a16:creationId xmlns:a16="http://schemas.microsoft.com/office/drawing/2014/main" id="{3809C017-6433-4A27-7F15-B8D2C3F688DE}"/>
              </a:ext>
            </a:extLst>
          </p:cNvPr>
          <p:cNvSpPr>
            <a:spLocks noGrp="1"/>
          </p:cNvSpPr>
          <p:nvPr>
            <p:ph idx="1"/>
          </p:nvPr>
        </p:nvSpPr>
        <p:spPr>
          <a:xfrm>
            <a:off x="92242" y="920606"/>
            <a:ext cx="6392779" cy="5648636"/>
          </a:xfrm>
        </p:spPr>
        <p:txBody>
          <a:bodyPr/>
          <a:lstStyle/>
          <a:p>
            <a:r>
              <a:rPr lang="en-US" b="1" dirty="0">
                <a:solidFill>
                  <a:schemeClr val="bg1"/>
                </a:solidFill>
                <a:latin typeface="Segoe UI" panose="020B0502040204020203" pitchFamily="34" charset="0"/>
                <a:cs typeface="Segoe UI" panose="020B0502040204020203" pitchFamily="34" charset="0"/>
              </a:rPr>
              <a:t>A user or a process X may want to prematurely terminate a process Y</a:t>
            </a:r>
          </a:p>
          <a:p>
            <a:pPr lvl="1"/>
            <a:r>
              <a:rPr lang="en-US" b="1" dirty="0">
                <a:solidFill>
                  <a:schemeClr val="bg1"/>
                </a:solidFill>
                <a:latin typeface="Segoe UI" panose="020B0502040204020203" pitchFamily="34" charset="0"/>
                <a:cs typeface="Segoe UI" panose="020B0502040204020203" pitchFamily="34" charset="0"/>
              </a:rPr>
              <a:t>Ex: X is a parent of Y and no longer has work to send to Y via a pipe</a:t>
            </a:r>
          </a:p>
          <a:p>
            <a:pPr lvl="1"/>
            <a:r>
              <a:rPr lang="en-US" b="1" dirty="0">
                <a:solidFill>
                  <a:schemeClr val="bg1"/>
                </a:solidFill>
                <a:latin typeface="Segoe UI" panose="020B0502040204020203" pitchFamily="34" charset="0"/>
                <a:cs typeface="Segoe UI" panose="020B0502040204020203" pitchFamily="34" charset="0"/>
              </a:rPr>
              <a:t>Ex: A user launched a Python script and wants to terminate it early</a:t>
            </a:r>
          </a:p>
          <a:p>
            <a:r>
              <a:rPr lang="en-US" b="1" dirty="0">
                <a:solidFill>
                  <a:schemeClr val="bg1"/>
                </a:solidFill>
                <a:latin typeface="Segoe UI" panose="020B0502040204020203" pitchFamily="34" charset="0"/>
                <a:cs typeface="Segoe UI" panose="020B0502040204020203" pitchFamily="34" charset="0"/>
              </a:rPr>
              <a:t>A user or a process X may also just want to send a notification that (from the perspective of process Y) is asynchronous and unexpected</a:t>
            </a:r>
          </a:p>
          <a:p>
            <a:r>
              <a:rPr lang="en-US" b="1" dirty="0">
                <a:solidFill>
                  <a:schemeClr val="bg1"/>
                </a:solidFill>
                <a:latin typeface="Segoe UI" panose="020B0502040204020203" pitchFamily="34" charset="0"/>
                <a:cs typeface="Segoe UI" panose="020B0502040204020203" pitchFamily="34" charset="0"/>
              </a:rPr>
              <a:t>Linux-style OSes enable these scenarios via </a:t>
            </a:r>
            <a:r>
              <a:rPr lang="en-US" b="1" i="1" dirty="0">
                <a:solidFill>
                  <a:schemeClr val="bg1"/>
                </a:solidFill>
                <a:latin typeface="Segoe UI" panose="020B0502040204020203" pitchFamily="34" charset="0"/>
                <a:cs typeface="Segoe UI" panose="020B0502040204020203" pitchFamily="34" charset="0"/>
              </a:rPr>
              <a:t>signals</a:t>
            </a:r>
          </a:p>
        </p:txBody>
      </p:sp>
    </p:spTree>
    <p:extLst>
      <p:ext uri="{BB962C8B-B14F-4D97-AF65-F5344CB8AC3E}">
        <p14:creationId xmlns:p14="http://schemas.microsoft.com/office/powerpoint/2010/main" val="95939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DACE9-3379-9BF7-27EC-C53264B3606A}"/>
              </a:ext>
            </a:extLst>
          </p:cNvPr>
          <p:cNvSpPr>
            <a:spLocks noGrp="1"/>
          </p:cNvSpPr>
          <p:nvPr>
            <p:ph type="title"/>
          </p:nvPr>
        </p:nvSpPr>
        <p:spPr>
          <a:xfrm>
            <a:off x="-1" y="111580"/>
            <a:ext cx="5919767" cy="779463"/>
          </a:xfrm>
        </p:spPr>
        <p:txBody>
          <a:bodyPr>
            <a:normAutofit/>
          </a:bodyPr>
          <a:lstStyle/>
          <a:p>
            <a:r>
              <a:rPr lang="en-US" sz="4000" dirty="0"/>
              <a:t>Linux Signals</a:t>
            </a:r>
          </a:p>
        </p:txBody>
      </p:sp>
      <p:sp>
        <p:nvSpPr>
          <p:cNvPr id="3" name="Content Placeholder 2">
            <a:extLst>
              <a:ext uri="{FF2B5EF4-FFF2-40B4-BE49-F238E27FC236}">
                <a16:creationId xmlns:a16="http://schemas.microsoft.com/office/drawing/2014/main" id="{8BDBE47D-8F97-03C0-D543-34699843F8F4}"/>
              </a:ext>
            </a:extLst>
          </p:cNvPr>
          <p:cNvSpPr>
            <a:spLocks noGrp="1"/>
          </p:cNvSpPr>
          <p:nvPr>
            <p:ph idx="1"/>
          </p:nvPr>
        </p:nvSpPr>
        <p:spPr>
          <a:xfrm>
            <a:off x="0" y="864762"/>
            <a:ext cx="5919767" cy="6525290"/>
          </a:xfrm>
        </p:spPr>
        <p:txBody>
          <a:bodyPr>
            <a:normAutofit fontScale="92500" lnSpcReduction="20000"/>
          </a:bodyPr>
          <a:lstStyle/>
          <a:p>
            <a:r>
              <a:rPr lang="en-US" dirty="0"/>
              <a:t>Linux allows a process to send a signal to another process</a:t>
            </a:r>
          </a:p>
          <a:p>
            <a:r>
              <a:rPr lang="en-US" dirty="0"/>
              <a:t>A process can define a </a:t>
            </a:r>
            <a:r>
              <a:rPr lang="en-US" b="1" i="1" dirty="0"/>
              <a:t>handler function</a:t>
            </a:r>
            <a:r>
              <a:rPr lang="en-US" dirty="0"/>
              <a:t> that the kernel will invoke when the process receives a particular signal</a:t>
            </a:r>
          </a:p>
          <a:p>
            <a:r>
              <a:rPr lang="en-US" dirty="0"/>
              <a:t>If a process receives a signal but defines no handler, Linux defines what the default outcome will be</a:t>
            </a:r>
          </a:p>
          <a:p>
            <a:pPr lvl="1"/>
            <a:r>
              <a:rPr lang="en-US" u="sng" dirty="0"/>
              <a:t>Terminate:</a:t>
            </a:r>
            <a:r>
              <a:rPr lang="en-US" dirty="0"/>
              <a:t> The process dies</a:t>
            </a:r>
          </a:p>
          <a:p>
            <a:pPr lvl="1"/>
            <a:r>
              <a:rPr lang="en-US" u="sng" dirty="0"/>
              <a:t>Terminate with core dump:</a:t>
            </a:r>
            <a:r>
              <a:rPr lang="en-US" dirty="0"/>
              <a:t> The process dies and the OS writes to disk a “core dump” (i.e., a snapshot of the process’s memory, register values, and call stack immediately before it died)</a:t>
            </a:r>
          </a:p>
          <a:p>
            <a:pPr lvl="1"/>
            <a:r>
              <a:rPr lang="en-US" u="sng" dirty="0"/>
              <a:t>Stop the process:</a:t>
            </a:r>
            <a:r>
              <a:rPr lang="en-US" dirty="0"/>
              <a:t> Halt but don’t kill the process (but resume the process later if it received </a:t>
            </a:r>
            <a:r>
              <a:rPr lang="en-US" dirty="0">
                <a:latin typeface="Lucida Console" panose="020B0609040504020204" pitchFamily="49" charset="0"/>
              </a:rPr>
              <a:t>SIGCONT</a:t>
            </a:r>
            <a:r>
              <a:rPr lang="en-US" dirty="0"/>
              <a:t>)</a:t>
            </a:r>
          </a:p>
          <a:p>
            <a:pPr lvl="1"/>
            <a:r>
              <a:rPr lang="en-US" u="sng" dirty="0"/>
              <a:t>Ignore:</a:t>
            </a:r>
            <a:r>
              <a:rPr lang="en-US" dirty="0"/>
              <a:t> Process execution is unaffected</a:t>
            </a:r>
          </a:p>
          <a:p>
            <a:r>
              <a:rPr lang="en-US" dirty="0">
                <a:latin typeface="Lucida Console" panose="020B0609040504020204" pitchFamily="49" charset="0"/>
              </a:rPr>
              <a:t>SIGKILL</a:t>
            </a:r>
            <a:r>
              <a:rPr lang="en-US" dirty="0"/>
              <a:t> and </a:t>
            </a:r>
            <a:r>
              <a:rPr lang="en-US" dirty="0">
                <a:latin typeface="Lucida Console" panose="020B0609040504020204" pitchFamily="49" charset="0"/>
              </a:rPr>
              <a:t>SIGSTOP</a:t>
            </a:r>
            <a:r>
              <a:rPr lang="en-US" dirty="0"/>
              <a:t> are special: a process cannot handle/ignore them</a:t>
            </a:r>
          </a:p>
        </p:txBody>
      </p:sp>
      <p:pic>
        <p:nvPicPr>
          <p:cNvPr id="8" name="Picture 7">
            <a:extLst>
              <a:ext uri="{FF2B5EF4-FFF2-40B4-BE49-F238E27FC236}">
                <a16:creationId xmlns:a16="http://schemas.microsoft.com/office/drawing/2014/main" id="{A86C43BE-9227-3614-361C-3FEAF53FB635}"/>
              </a:ext>
            </a:extLst>
          </p:cNvPr>
          <p:cNvPicPr>
            <a:picLocks noChangeAspect="1"/>
          </p:cNvPicPr>
          <p:nvPr/>
        </p:nvPicPr>
        <p:blipFill rotWithShape="1">
          <a:blip r:embed="rId3">
            <a:extLst>
              <a:ext uri="{28A0092B-C50C-407E-A947-70E740481C1C}">
                <a14:useLocalDpi xmlns:a14="http://schemas.microsoft.com/office/drawing/2010/main" val="0"/>
              </a:ext>
            </a:extLst>
          </a:blip>
          <a:srcRect r="772"/>
          <a:stretch/>
        </p:blipFill>
        <p:spPr>
          <a:xfrm>
            <a:off x="5919767" y="0"/>
            <a:ext cx="6188010" cy="6858000"/>
          </a:xfrm>
          <a:prstGeom prst="rect">
            <a:avLst/>
          </a:prstGeom>
        </p:spPr>
      </p:pic>
      <p:sp>
        <p:nvSpPr>
          <p:cNvPr id="11" name="Rectangle 10">
            <a:extLst>
              <a:ext uri="{FF2B5EF4-FFF2-40B4-BE49-F238E27FC236}">
                <a16:creationId xmlns:a16="http://schemas.microsoft.com/office/drawing/2014/main" id="{0D795ADD-B86E-84D5-9E36-125DFBB6F556}"/>
              </a:ext>
            </a:extLst>
          </p:cNvPr>
          <p:cNvSpPr/>
          <p:nvPr/>
        </p:nvSpPr>
        <p:spPr>
          <a:xfrm>
            <a:off x="5919767" y="2092121"/>
            <a:ext cx="6188010" cy="2313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30BEDF7-D1AA-B8A0-F0BA-8A7B29EC33F0}"/>
              </a:ext>
            </a:extLst>
          </p:cNvPr>
          <p:cNvSpPr/>
          <p:nvPr/>
        </p:nvSpPr>
        <p:spPr>
          <a:xfrm>
            <a:off x="5919767" y="3529310"/>
            <a:ext cx="6188010" cy="2313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678A26-DB2C-70CE-B1B6-2C9CA334815F}"/>
              </a:ext>
            </a:extLst>
          </p:cNvPr>
          <p:cNvSpPr/>
          <p:nvPr/>
        </p:nvSpPr>
        <p:spPr>
          <a:xfrm>
            <a:off x="5919767" y="4744637"/>
            <a:ext cx="6188010" cy="2313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264A827-B258-08B6-C223-0AE2E0DA7FDA}"/>
              </a:ext>
            </a:extLst>
          </p:cNvPr>
          <p:cNvSpPr/>
          <p:nvPr/>
        </p:nvSpPr>
        <p:spPr>
          <a:xfrm>
            <a:off x="5919767" y="864762"/>
            <a:ext cx="6188010" cy="2313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D52F74C-427F-ED13-9E25-656C8668CC7D}"/>
              </a:ext>
            </a:extLst>
          </p:cNvPr>
          <p:cNvSpPr txBox="1"/>
          <p:nvPr/>
        </p:nvSpPr>
        <p:spPr>
          <a:xfrm>
            <a:off x="7000060" y="2405925"/>
            <a:ext cx="4370242" cy="1888530"/>
          </a:xfrm>
          <a:prstGeom prst="rect">
            <a:avLst/>
          </a:prstGeom>
          <a:solidFill>
            <a:schemeClr val="bg1">
              <a:lumMod val="95000"/>
            </a:schemeClr>
          </a:solidFill>
          <a:ln w="38100">
            <a:solidFill>
              <a:schemeClr val="tx1"/>
            </a:solidFill>
          </a:ln>
        </p:spPr>
        <p:txBody>
          <a:bodyPr wrap="square">
            <a:spAutoFit/>
          </a:bodyPr>
          <a:lstStyle/>
          <a:p>
            <a:pPr>
              <a:lnSpc>
                <a:spcPts val="2000"/>
              </a:lnSpc>
            </a:pPr>
            <a:r>
              <a:rPr lang="en-US" sz="2000" dirty="0">
                <a:solidFill>
                  <a:schemeClr val="accent1"/>
                </a:solidFill>
                <a:latin typeface="Lucida Console" panose="020B0609040504020204" pitchFamily="49" charset="0"/>
              </a:rPr>
              <a:t>import</a:t>
            </a:r>
            <a:r>
              <a:rPr lang="en-US" sz="2000" dirty="0">
                <a:latin typeface="Lucida Console" panose="020B0609040504020204" pitchFamily="49" charset="0"/>
              </a:rPr>
              <a:t> sys</a:t>
            </a:r>
          </a:p>
          <a:p>
            <a:pPr>
              <a:lnSpc>
                <a:spcPts val="2000"/>
              </a:lnSpc>
            </a:pPr>
            <a:r>
              <a:rPr lang="en-US" sz="2000" dirty="0">
                <a:solidFill>
                  <a:schemeClr val="accent1"/>
                </a:solidFill>
                <a:latin typeface="Lucida Console" panose="020B0609040504020204" pitchFamily="49" charset="0"/>
              </a:rPr>
              <a:t>import</a:t>
            </a:r>
            <a:r>
              <a:rPr lang="en-US" sz="2000" dirty="0">
                <a:latin typeface="Lucida Console" panose="020B0609040504020204" pitchFamily="49" charset="0"/>
              </a:rPr>
              <a:t> time</a:t>
            </a:r>
          </a:p>
          <a:p>
            <a:pPr>
              <a:lnSpc>
                <a:spcPts val="2000"/>
              </a:lnSpc>
            </a:pPr>
            <a:endParaRPr lang="en-US" sz="2000" dirty="0">
              <a:latin typeface="Lucida Console" panose="020B0609040504020204" pitchFamily="49" charset="0"/>
            </a:endParaRPr>
          </a:p>
          <a:p>
            <a:pPr>
              <a:lnSpc>
                <a:spcPts val="2000"/>
              </a:lnSpc>
            </a:pPr>
            <a:r>
              <a:rPr lang="en-US" sz="2000" dirty="0">
                <a:solidFill>
                  <a:schemeClr val="accent1"/>
                </a:solidFill>
                <a:latin typeface="Lucida Console" panose="020B0609040504020204" pitchFamily="49" charset="0"/>
              </a:rPr>
              <a:t>if</a:t>
            </a:r>
            <a:r>
              <a:rPr lang="en-US" sz="2000" dirty="0">
                <a:latin typeface="Lucida Console" panose="020B0609040504020204" pitchFamily="49" charset="0"/>
              </a:rPr>
              <a:t> __name__ == </a:t>
            </a:r>
            <a:r>
              <a:rPr lang="en-US" sz="2000" dirty="0">
                <a:solidFill>
                  <a:schemeClr val="accent2"/>
                </a:solidFill>
                <a:latin typeface="Lucida Console" panose="020B0609040504020204" pitchFamily="49" charset="0"/>
              </a:rPr>
              <a:t>"__main__"</a:t>
            </a:r>
            <a:r>
              <a:rPr lang="en-US" sz="2000" dirty="0">
                <a:latin typeface="Lucida Console" panose="020B0609040504020204" pitchFamily="49" charset="0"/>
              </a:rPr>
              <a:t>:</a:t>
            </a:r>
          </a:p>
          <a:p>
            <a:pPr>
              <a:lnSpc>
                <a:spcPts val="2000"/>
              </a:lnSpc>
            </a:pPr>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while</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True</a:t>
            </a:r>
            <a:r>
              <a:rPr lang="en-US" sz="2000" dirty="0">
                <a:latin typeface="Lucida Console" panose="020B0609040504020204" pitchFamily="49" charset="0"/>
              </a:rPr>
              <a:t>:</a:t>
            </a:r>
          </a:p>
          <a:p>
            <a:pPr>
              <a:lnSpc>
                <a:spcPts val="2000"/>
              </a:lnSpc>
            </a:pPr>
            <a:r>
              <a:rPr lang="en-US" sz="2000" dirty="0">
                <a:latin typeface="Lucida Console" panose="020B0609040504020204" pitchFamily="49" charset="0"/>
              </a:rPr>
              <a:t>        </a:t>
            </a:r>
            <a:r>
              <a:rPr lang="en-US" sz="2000" dirty="0" err="1">
                <a:latin typeface="Lucida Console" panose="020B0609040504020204" pitchFamily="49" charset="0"/>
              </a:rPr>
              <a:t>time.sleep</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1</a:t>
            </a:r>
            <a:r>
              <a:rPr lang="en-US" sz="2000" dirty="0">
                <a:latin typeface="Lucida Console" panose="020B0609040504020204" pitchFamily="49" charset="0"/>
              </a:rPr>
              <a:t>)</a:t>
            </a:r>
          </a:p>
          <a:p>
            <a:pPr>
              <a:lnSpc>
                <a:spcPts val="2000"/>
              </a:lnSpc>
            </a:pPr>
            <a:r>
              <a:rPr lang="en-US" sz="2000" dirty="0">
                <a:latin typeface="Lucida Console" panose="020B0609040504020204" pitchFamily="49" charset="0"/>
              </a:rPr>
              <a:t>    </a:t>
            </a:r>
            <a:r>
              <a:rPr lang="en-US" sz="2000" dirty="0" err="1">
                <a:latin typeface="Lucida Console" panose="020B0609040504020204" pitchFamily="49" charset="0"/>
              </a:rPr>
              <a:t>sys.exit</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0</a:t>
            </a:r>
            <a:r>
              <a:rPr lang="en-US" sz="2000" dirty="0">
                <a:latin typeface="Lucida Console" panose="020B0609040504020204" pitchFamily="49" charset="0"/>
              </a:rPr>
              <a:t>)</a:t>
            </a:r>
          </a:p>
        </p:txBody>
      </p:sp>
      <p:sp>
        <p:nvSpPr>
          <p:cNvPr id="17" name="TextBox 16">
            <a:extLst>
              <a:ext uri="{FF2B5EF4-FFF2-40B4-BE49-F238E27FC236}">
                <a16:creationId xmlns:a16="http://schemas.microsoft.com/office/drawing/2014/main" id="{E4D3802B-5F64-CC71-86F0-A52225FD99DF}"/>
              </a:ext>
            </a:extLst>
          </p:cNvPr>
          <p:cNvSpPr txBox="1"/>
          <p:nvPr/>
        </p:nvSpPr>
        <p:spPr>
          <a:xfrm>
            <a:off x="5633514" y="4381106"/>
            <a:ext cx="6474263" cy="2246769"/>
          </a:xfrm>
          <a:prstGeom prst="rect">
            <a:avLst/>
          </a:prstGeom>
          <a:solidFill>
            <a:schemeClr val="tx1">
              <a:lumMod val="65000"/>
              <a:lumOff val="35000"/>
            </a:schemeClr>
          </a:solidFill>
          <a:ln w="38100">
            <a:solidFill>
              <a:schemeClr val="tx1"/>
            </a:solidFill>
          </a:ln>
        </p:spPr>
        <p:txBody>
          <a:bodyPr wrap="square">
            <a:spAutoFit/>
          </a:bodyPr>
          <a:lstStyle/>
          <a:p>
            <a:r>
              <a:rPr lang="en-US" sz="2000" dirty="0">
                <a:solidFill>
                  <a:schemeClr val="bg1"/>
                </a:solidFill>
                <a:latin typeface="Lucida Console" panose="020B0609040504020204" pitchFamily="49" charset="0"/>
              </a:rPr>
              <a:t>C:\Users\mickens\test-dev&gt;python test.py</a:t>
            </a:r>
          </a:p>
          <a:p>
            <a:r>
              <a:rPr lang="en-US" sz="2000" dirty="0">
                <a:solidFill>
                  <a:schemeClr val="bg1"/>
                </a:solidFill>
                <a:latin typeface="Lucida Console" panose="020B0609040504020204" pitchFamily="49" charset="0"/>
              </a:rPr>
              <a:t>Traceback (most recent call last):</a:t>
            </a:r>
          </a:p>
          <a:p>
            <a:r>
              <a:rPr lang="en-US" sz="2000" dirty="0">
                <a:solidFill>
                  <a:schemeClr val="bg1"/>
                </a:solidFill>
                <a:latin typeface="Lucida Console" panose="020B0609040504020204" pitchFamily="49" charset="0"/>
              </a:rPr>
              <a:t>  File "test.py", line 6, in &lt;module&gt;</a:t>
            </a:r>
          </a:p>
          <a:p>
            <a:r>
              <a:rPr lang="en-US" sz="2000" dirty="0">
                <a:solidFill>
                  <a:schemeClr val="bg1"/>
                </a:solidFill>
                <a:latin typeface="Lucida Console" panose="020B0609040504020204" pitchFamily="49" charset="0"/>
              </a:rPr>
              <a:t>    </a:t>
            </a:r>
            <a:r>
              <a:rPr lang="en-US" sz="2000" dirty="0" err="1">
                <a:solidFill>
                  <a:schemeClr val="bg1"/>
                </a:solidFill>
                <a:latin typeface="Lucida Console" panose="020B0609040504020204" pitchFamily="49" charset="0"/>
              </a:rPr>
              <a:t>time.sleep</a:t>
            </a:r>
            <a:r>
              <a:rPr lang="en-US" sz="2000" dirty="0">
                <a:solidFill>
                  <a:schemeClr val="bg1"/>
                </a:solidFill>
                <a:latin typeface="Lucida Console" panose="020B0609040504020204" pitchFamily="49" charset="0"/>
              </a:rPr>
              <a:t>(1)</a:t>
            </a:r>
          </a:p>
          <a:p>
            <a:r>
              <a:rPr lang="en-US" sz="2000" dirty="0" err="1">
                <a:solidFill>
                  <a:schemeClr val="bg1"/>
                </a:solidFill>
                <a:latin typeface="Lucida Console" panose="020B0609040504020204" pitchFamily="49" charset="0"/>
              </a:rPr>
              <a:t>KeyboardInterrupt</a:t>
            </a:r>
            <a:endParaRPr lang="en-US" sz="2000" dirty="0">
              <a:solidFill>
                <a:schemeClr val="bg1"/>
              </a:solidFill>
              <a:latin typeface="Lucida Console" panose="020B0609040504020204" pitchFamily="49" charset="0"/>
            </a:endParaRPr>
          </a:p>
          <a:p>
            <a:r>
              <a:rPr lang="en-US" sz="2000" dirty="0">
                <a:solidFill>
                  <a:schemeClr val="bg1"/>
                </a:solidFill>
                <a:latin typeface="Lucida Console" panose="020B0609040504020204" pitchFamily="49" charset="0"/>
              </a:rPr>
              <a:t>^C</a:t>
            </a:r>
          </a:p>
          <a:p>
            <a:r>
              <a:rPr lang="en-US" sz="2000" dirty="0">
                <a:solidFill>
                  <a:schemeClr val="bg1"/>
                </a:solidFill>
                <a:latin typeface="Lucida Console" panose="020B0609040504020204" pitchFamily="49" charset="0"/>
              </a:rPr>
              <a:t>C:\Users\mickens\test-dev&gt;</a:t>
            </a:r>
          </a:p>
        </p:txBody>
      </p:sp>
      <p:grpSp>
        <p:nvGrpSpPr>
          <p:cNvPr id="21" name="Group 20">
            <a:extLst>
              <a:ext uri="{FF2B5EF4-FFF2-40B4-BE49-F238E27FC236}">
                <a16:creationId xmlns:a16="http://schemas.microsoft.com/office/drawing/2014/main" id="{83088903-BC90-94E5-AB6C-33909F75D18A}"/>
              </a:ext>
            </a:extLst>
          </p:cNvPr>
          <p:cNvGrpSpPr/>
          <p:nvPr/>
        </p:nvGrpSpPr>
        <p:grpSpPr>
          <a:xfrm>
            <a:off x="0" y="0"/>
            <a:ext cx="12192000" cy="6858000"/>
            <a:chOff x="0" y="0"/>
            <a:chExt cx="12192000" cy="6858000"/>
          </a:xfrm>
        </p:grpSpPr>
        <p:sp>
          <p:nvSpPr>
            <p:cNvPr id="22" name="Rectangle 21">
              <a:extLst>
                <a:ext uri="{FF2B5EF4-FFF2-40B4-BE49-F238E27FC236}">
                  <a16:creationId xmlns:a16="http://schemas.microsoft.com/office/drawing/2014/main" id="{74F47E38-6147-1C21-DC2A-286CFEED75F9}"/>
                </a:ext>
              </a:extLst>
            </p:cNvPr>
            <p:cNvSpPr/>
            <p:nvPr/>
          </p:nvSpPr>
          <p:spPr>
            <a:xfrm>
              <a:off x="0" y="0"/>
              <a:ext cx="12192000" cy="6858000"/>
            </a:xfrm>
            <a:prstGeom prst="rect">
              <a:avLst/>
            </a:prstGeom>
            <a:solidFill>
              <a:schemeClr val="tx1">
                <a:alpha val="42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DEF80A8-15E5-6011-39D7-565DBB270240}"/>
                </a:ext>
              </a:extLst>
            </p:cNvPr>
            <p:cNvSpPr txBox="1"/>
            <p:nvPr/>
          </p:nvSpPr>
          <p:spPr>
            <a:xfrm>
              <a:off x="5070981" y="45759"/>
              <a:ext cx="4751858" cy="1632050"/>
            </a:xfrm>
            <a:prstGeom prst="rect">
              <a:avLst/>
            </a:prstGeom>
            <a:solidFill>
              <a:schemeClr val="bg1">
                <a:lumMod val="95000"/>
              </a:schemeClr>
            </a:solidFill>
            <a:ln w="38100">
              <a:solidFill>
                <a:schemeClr val="tx1"/>
              </a:solidFill>
            </a:ln>
          </p:spPr>
          <p:txBody>
            <a:bodyPr wrap="square">
              <a:spAutoFit/>
            </a:bodyPr>
            <a:lstStyle/>
            <a:p>
              <a:pPr>
                <a:lnSpc>
                  <a:spcPts val="2000"/>
                </a:lnSpc>
              </a:pP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main() {</a:t>
              </a:r>
            </a:p>
            <a:p>
              <a:pPr>
                <a:lnSpc>
                  <a:spcPts val="2000"/>
                </a:lnSpc>
              </a:pPr>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char*</a:t>
              </a:r>
              <a:r>
                <a:rPr lang="en-US" sz="2000" dirty="0">
                  <a:latin typeface="Lucida Console" panose="020B0609040504020204" pitchFamily="49" charset="0"/>
                </a:rPr>
                <a:t> p = </a:t>
              </a:r>
              <a:r>
                <a:rPr lang="en-US" sz="2000" dirty="0" err="1">
                  <a:solidFill>
                    <a:schemeClr val="accent2"/>
                  </a:solidFill>
                  <a:latin typeface="Lucida Console" panose="020B0609040504020204" pitchFamily="49" charset="0"/>
                </a:rPr>
                <a:t>nullptr</a:t>
              </a:r>
              <a:r>
                <a:rPr lang="en-US" sz="2000" dirty="0">
                  <a:latin typeface="Lucida Console" panose="020B0609040504020204" pitchFamily="49" charset="0"/>
                </a:rPr>
                <a:t>;</a:t>
              </a:r>
            </a:p>
            <a:p>
              <a:pPr>
                <a:lnSpc>
                  <a:spcPts val="2000"/>
                </a:lnSpc>
              </a:pPr>
              <a:r>
                <a:rPr lang="en-US" sz="2000" dirty="0">
                  <a:latin typeface="Lucida Console" panose="020B0609040504020204" pitchFamily="49" charset="0"/>
                </a:rPr>
                <a:t>    </a:t>
              </a:r>
              <a:r>
                <a:rPr lang="en-US" sz="2000" dirty="0" err="1">
                  <a:latin typeface="Lucida Console" panose="020B0609040504020204" pitchFamily="49" charset="0"/>
                </a:rPr>
                <a:t>printf</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"%s\n"</a:t>
              </a:r>
              <a:r>
                <a:rPr lang="en-US" sz="2000" dirty="0">
                  <a:latin typeface="Lucida Console" panose="020B0609040504020204" pitchFamily="49" charset="0"/>
                </a:rPr>
                <a:t>, *p); </a:t>
              </a:r>
              <a:r>
                <a:rPr lang="en-US" sz="2000" dirty="0">
                  <a:solidFill>
                    <a:srgbClr val="00B050"/>
                  </a:solidFill>
                  <a:latin typeface="Lucida Console" panose="020B0609040504020204" pitchFamily="49" charset="0"/>
                </a:rPr>
                <a:t>//WUT</a:t>
              </a:r>
            </a:p>
            <a:p>
              <a:pPr>
                <a:lnSpc>
                  <a:spcPts val="2000"/>
                </a:lnSpc>
              </a:pPr>
              <a:endParaRPr lang="en-US" sz="2000" dirty="0">
                <a:latin typeface="Lucida Console" panose="020B0609040504020204" pitchFamily="49" charset="0"/>
              </a:endParaRPr>
            </a:p>
            <a:p>
              <a:pPr>
                <a:lnSpc>
                  <a:spcPts val="2000"/>
                </a:lnSpc>
              </a:pPr>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return</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0</a:t>
              </a:r>
              <a:r>
                <a:rPr lang="en-US" sz="2000" dirty="0">
                  <a:latin typeface="Lucida Console" panose="020B0609040504020204" pitchFamily="49" charset="0"/>
                </a:rPr>
                <a:t>;</a:t>
              </a:r>
            </a:p>
            <a:p>
              <a:pPr>
                <a:lnSpc>
                  <a:spcPts val="2000"/>
                </a:lnSpc>
              </a:pPr>
              <a:r>
                <a:rPr lang="en-US" sz="2000" dirty="0">
                  <a:latin typeface="Lucida Console" panose="020B0609040504020204" pitchFamily="49" charset="0"/>
                </a:rPr>
                <a:t>}</a:t>
              </a:r>
            </a:p>
          </p:txBody>
        </p:sp>
      </p:grpSp>
      <p:sp>
        <p:nvSpPr>
          <p:cNvPr id="24" name="TextBox 23">
            <a:extLst>
              <a:ext uri="{FF2B5EF4-FFF2-40B4-BE49-F238E27FC236}">
                <a16:creationId xmlns:a16="http://schemas.microsoft.com/office/drawing/2014/main" id="{C18A00BA-3B83-5547-3955-BCB4B4C364DF}"/>
              </a:ext>
            </a:extLst>
          </p:cNvPr>
          <p:cNvSpPr txBox="1"/>
          <p:nvPr/>
        </p:nvSpPr>
        <p:spPr>
          <a:xfrm>
            <a:off x="2826146" y="1739160"/>
            <a:ext cx="9241528" cy="5016758"/>
          </a:xfrm>
          <a:prstGeom prst="rect">
            <a:avLst/>
          </a:prstGeom>
          <a:solidFill>
            <a:schemeClr val="tx1">
              <a:lumMod val="65000"/>
              <a:lumOff val="35000"/>
            </a:schemeClr>
          </a:solidFill>
          <a:ln w="38100">
            <a:solidFill>
              <a:schemeClr val="tx1"/>
            </a:solidFill>
          </a:ln>
        </p:spPr>
        <p:txBody>
          <a:bodyPr wrap="square">
            <a:spAutoFit/>
          </a:bodyPr>
          <a:lstStyle/>
          <a:p>
            <a:r>
              <a:rPr lang="en-US" sz="2000" dirty="0">
                <a:solidFill>
                  <a:schemeClr val="bg1"/>
                </a:solidFill>
                <a:latin typeface="Lucida Console" panose="020B0609040504020204" pitchFamily="49" charset="0"/>
              </a:rPr>
              <a:t>$ ./</a:t>
            </a:r>
            <a:r>
              <a:rPr lang="en-US" sz="2000" dirty="0" err="1">
                <a:solidFill>
                  <a:schemeClr val="bg1"/>
                </a:solidFill>
                <a:latin typeface="Lucida Console" panose="020B0609040504020204" pitchFamily="49" charset="0"/>
              </a:rPr>
              <a:t>a.out</a:t>
            </a:r>
            <a:endParaRPr lang="en-US" sz="2000" dirty="0">
              <a:solidFill>
                <a:schemeClr val="bg1"/>
              </a:solidFill>
              <a:latin typeface="Lucida Console" panose="020B0609040504020204" pitchFamily="49" charset="0"/>
            </a:endParaRPr>
          </a:p>
          <a:p>
            <a:r>
              <a:rPr lang="en-US" sz="2000" dirty="0">
                <a:solidFill>
                  <a:schemeClr val="bg1"/>
                </a:solidFill>
                <a:latin typeface="Lucida Console" panose="020B0609040504020204" pitchFamily="49" charset="0"/>
              </a:rPr>
              <a:t>Segmentation fault (core dumped)</a:t>
            </a:r>
          </a:p>
          <a:p>
            <a:r>
              <a:rPr lang="en-US" sz="2000" dirty="0">
                <a:solidFill>
                  <a:schemeClr val="bg1"/>
                </a:solidFill>
                <a:latin typeface="Lucida Console" panose="020B0609040504020204" pitchFamily="49" charset="0"/>
              </a:rPr>
              <a:t>$ ls -l core.6567</a:t>
            </a:r>
          </a:p>
          <a:p>
            <a:r>
              <a:rPr lang="en-US" sz="2000" dirty="0">
                <a:solidFill>
                  <a:schemeClr val="bg1"/>
                </a:solidFill>
                <a:latin typeface="Lucida Console" panose="020B0609040504020204" pitchFamily="49" charset="0"/>
              </a:rPr>
              <a:t>-</a:t>
            </a:r>
            <a:r>
              <a:rPr lang="en-US" sz="2000" dirty="0" err="1">
                <a:solidFill>
                  <a:schemeClr val="bg1"/>
                </a:solidFill>
                <a:latin typeface="Lucida Console" panose="020B0609040504020204" pitchFamily="49" charset="0"/>
              </a:rPr>
              <a:t>rw</a:t>
            </a:r>
            <a:r>
              <a:rPr lang="en-US" sz="2000" dirty="0">
                <a:solidFill>
                  <a:schemeClr val="bg1"/>
                </a:solidFill>
                <a:latin typeface="Lucida Console" panose="020B0609040504020204" pitchFamily="49" charset="0"/>
              </a:rPr>
              <a:t>------- 1 </a:t>
            </a:r>
            <a:r>
              <a:rPr lang="en-US" sz="2000" dirty="0" err="1">
                <a:solidFill>
                  <a:schemeClr val="bg1"/>
                </a:solidFill>
                <a:latin typeface="Lucida Console" panose="020B0609040504020204" pitchFamily="49" charset="0"/>
              </a:rPr>
              <a:t>mickens</a:t>
            </a:r>
            <a:r>
              <a:rPr lang="en-US" sz="2000" dirty="0">
                <a:solidFill>
                  <a:schemeClr val="bg1"/>
                </a:solidFill>
                <a:latin typeface="Lucida Console" panose="020B0609040504020204" pitchFamily="49" charset="0"/>
              </a:rPr>
              <a:t> </a:t>
            </a:r>
            <a:r>
              <a:rPr lang="en-US" sz="2000" dirty="0" err="1">
                <a:solidFill>
                  <a:schemeClr val="bg1"/>
                </a:solidFill>
                <a:latin typeface="Lucida Console" panose="020B0609040504020204" pitchFamily="49" charset="0"/>
              </a:rPr>
              <a:t>mickens</a:t>
            </a:r>
            <a:r>
              <a:rPr lang="en-US" sz="2000" dirty="0">
                <a:solidFill>
                  <a:schemeClr val="bg1"/>
                </a:solidFill>
                <a:latin typeface="Lucida Console" panose="020B0609040504020204" pitchFamily="49" charset="0"/>
              </a:rPr>
              <a:t> 499712 Nov  8 03:23 core.6567</a:t>
            </a:r>
          </a:p>
          <a:p>
            <a:r>
              <a:rPr lang="en-US" sz="2000" dirty="0">
                <a:solidFill>
                  <a:schemeClr val="bg1"/>
                </a:solidFill>
                <a:latin typeface="Lucida Console" panose="020B0609040504020204" pitchFamily="49" charset="0"/>
              </a:rPr>
              <a:t>$ </a:t>
            </a:r>
            <a:r>
              <a:rPr lang="en-US" sz="2000" dirty="0" err="1">
                <a:solidFill>
                  <a:schemeClr val="bg1"/>
                </a:solidFill>
                <a:latin typeface="Lucida Console" panose="020B0609040504020204" pitchFamily="49" charset="0"/>
              </a:rPr>
              <a:t>gdb</a:t>
            </a:r>
            <a:r>
              <a:rPr lang="en-US" sz="2000" dirty="0">
                <a:solidFill>
                  <a:schemeClr val="bg1"/>
                </a:solidFill>
                <a:latin typeface="Lucida Console" panose="020B0609040504020204" pitchFamily="49" charset="0"/>
              </a:rPr>
              <a:t> ./</a:t>
            </a:r>
            <a:r>
              <a:rPr lang="en-US" sz="2000" dirty="0" err="1">
                <a:solidFill>
                  <a:schemeClr val="bg1"/>
                </a:solidFill>
                <a:latin typeface="Lucida Console" panose="020B0609040504020204" pitchFamily="49" charset="0"/>
              </a:rPr>
              <a:t>a.out</a:t>
            </a:r>
            <a:r>
              <a:rPr lang="en-US" sz="2000" dirty="0">
                <a:solidFill>
                  <a:schemeClr val="bg1"/>
                </a:solidFill>
                <a:latin typeface="Lucida Console" panose="020B0609040504020204" pitchFamily="49" charset="0"/>
              </a:rPr>
              <a:t> -c core.6567</a:t>
            </a:r>
          </a:p>
          <a:p>
            <a:r>
              <a:rPr lang="en-US" sz="2000" dirty="0">
                <a:solidFill>
                  <a:schemeClr val="bg1"/>
                </a:solidFill>
                <a:latin typeface="Lucida Console" panose="020B0609040504020204" pitchFamily="49" charset="0"/>
              </a:rPr>
              <a:t>GNU </a:t>
            </a:r>
            <a:r>
              <a:rPr lang="en-US" sz="2000" dirty="0" err="1">
                <a:solidFill>
                  <a:schemeClr val="bg1"/>
                </a:solidFill>
                <a:latin typeface="Lucida Console" panose="020B0609040504020204" pitchFamily="49" charset="0"/>
              </a:rPr>
              <a:t>gdb</a:t>
            </a:r>
            <a:r>
              <a:rPr lang="en-US" sz="2000" dirty="0">
                <a:solidFill>
                  <a:schemeClr val="bg1"/>
                </a:solidFill>
                <a:latin typeface="Lucida Console" panose="020B0609040504020204" pitchFamily="49" charset="0"/>
              </a:rPr>
              <a:t> (GDB) Red Hat Enterprise Linux 8.0.1-36.amzn2.0.1</a:t>
            </a:r>
          </a:p>
          <a:p>
            <a:r>
              <a:rPr lang="en-US" sz="2000" dirty="0">
                <a:solidFill>
                  <a:schemeClr val="bg1"/>
                </a:solidFill>
                <a:latin typeface="Lucida Console" panose="020B0609040504020204" pitchFamily="49" charset="0"/>
              </a:rPr>
              <a:t>Core was generated by `./</a:t>
            </a:r>
            <a:r>
              <a:rPr lang="en-US" sz="2000" dirty="0" err="1">
                <a:solidFill>
                  <a:schemeClr val="bg1"/>
                </a:solidFill>
                <a:latin typeface="Lucida Console" panose="020B0609040504020204" pitchFamily="49" charset="0"/>
              </a:rPr>
              <a:t>a.out</a:t>
            </a:r>
            <a:r>
              <a:rPr lang="en-US" sz="2000" dirty="0">
                <a:solidFill>
                  <a:schemeClr val="bg1"/>
                </a:solidFill>
                <a:latin typeface="Lucida Console" panose="020B0609040504020204" pitchFamily="49" charset="0"/>
              </a:rPr>
              <a:t>'.</a:t>
            </a:r>
          </a:p>
          <a:p>
            <a:r>
              <a:rPr lang="en-US" sz="2000" dirty="0">
                <a:solidFill>
                  <a:schemeClr val="bg1"/>
                </a:solidFill>
                <a:latin typeface="Lucida Console" panose="020B0609040504020204" pitchFamily="49" charset="0"/>
              </a:rPr>
              <a:t>Program terminated with signal SIGSEGV, Segmentation fault.</a:t>
            </a:r>
          </a:p>
          <a:p>
            <a:r>
              <a:rPr lang="en-US" sz="2000" dirty="0">
                <a:solidFill>
                  <a:schemeClr val="bg1"/>
                </a:solidFill>
                <a:latin typeface="Lucida Console" panose="020B0609040504020204" pitchFamily="49" charset="0"/>
              </a:rPr>
              <a:t>#0  0x000000000040051a in main ()</a:t>
            </a:r>
          </a:p>
          <a:p>
            <a:r>
              <a:rPr lang="en-US" sz="2000" dirty="0">
                <a:solidFill>
                  <a:schemeClr val="bg1"/>
                </a:solidFill>
                <a:latin typeface="Lucida Console" panose="020B0609040504020204" pitchFamily="49" charset="0"/>
              </a:rPr>
              <a:t>(</a:t>
            </a:r>
            <a:r>
              <a:rPr lang="en-US" sz="2000" dirty="0" err="1">
                <a:solidFill>
                  <a:schemeClr val="bg1"/>
                </a:solidFill>
                <a:latin typeface="Lucida Console" panose="020B0609040504020204" pitchFamily="49" charset="0"/>
              </a:rPr>
              <a:t>gdb</a:t>
            </a:r>
            <a:r>
              <a:rPr lang="en-US" sz="2000" dirty="0">
                <a:solidFill>
                  <a:schemeClr val="bg1"/>
                </a:solidFill>
                <a:latin typeface="Lucida Console" panose="020B0609040504020204" pitchFamily="49" charset="0"/>
              </a:rPr>
              <a:t>) info registers</a:t>
            </a:r>
          </a:p>
          <a:p>
            <a:r>
              <a:rPr lang="en-US" sz="2000" dirty="0" err="1">
                <a:solidFill>
                  <a:schemeClr val="bg1"/>
                </a:solidFill>
                <a:latin typeface="Lucida Console" panose="020B0609040504020204" pitchFamily="49" charset="0"/>
              </a:rPr>
              <a:t>rax</a:t>
            </a:r>
            <a:r>
              <a:rPr lang="en-US" sz="2000" dirty="0">
                <a:solidFill>
                  <a:schemeClr val="bg1"/>
                </a:solidFill>
                <a:latin typeface="Lucida Console" panose="020B0609040504020204" pitchFamily="49" charset="0"/>
              </a:rPr>
              <a:t>            0x0      0</a:t>
            </a:r>
          </a:p>
          <a:p>
            <a:r>
              <a:rPr lang="en-US" sz="2000" dirty="0" err="1">
                <a:solidFill>
                  <a:schemeClr val="bg1"/>
                </a:solidFill>
                <a:latin typeface="Lucida Console" panose="020B0609040504020204" pitchFamily="49" charset="0"/>
              </a:rPr>
              <a:t>rbx</a:t>
            </a:r>
            <a:r>
              <a:rPr lang="en-US" sz="2000" dirty="0">
                <a:solidFill>
                  <a:schemeClr val="bg1"/>
                </a:solidFill>
                <a:latin typeface="Lucida Console" panose="020B0609040504020204" pitchFamily="49" charset="0"/>
              </a:rPr>
              <a:t>            0x0      0</a:t>
            </a:r>
          </a:p>
          <a:p>
            <a:r>
              <a:rPr lang="en-US" sz="2000" dirty="0" err="1">
                <a:solidFill>
                  <a:schemeClr val="bg1"/>
                </a:solidFill>
                <a:latin typeface="Lucida Console" panose="020B0609040504020204" pitchFamily="49" charset="0"/>
              </a:rPr>
              <a:t>rcx</a:t>
            </a:r>
            <a:r>
              <a:rPr lang="en-US" sz="2000" dirty="0">
                <a:solidFill>
                  <a:schemeClr val="bg1"/>
                </a:solidFill>
                <a:latin typeface="Lucida Console" panose="020B0609040504020204" pitchFamily="49" charset="0"/>
              </a:rPr>
              <a:t>            0x120    288</a:t>
            </a:r>
          </a:p>
          <a:p>
            <a:r>
              <a:rPr lang="en-US" sz="2000" dirty="0" err="1">
                <a:solidFill>
                  <a:schemeClr val="bg1"/>
                </a:solidFill>
                <a:latin typeface="Lucida Console" panose="020B0609040504020204" pitchFamily="49" charset="0"/>
              </a:rPr>
              <a:t>rdx</a:t>
            </a:r>
            <a:r>
              <a:rPr lang="en-US" sz="2000" dirty="0">
                <a:solidFill>
                  <a:schemeClr val="bg1"/>
                </a:solidFill>
                <a:latin typeface="Lucida Console" panose="020B0609040504020204" pitchFamily="49" charset="0"/>
              </a:rPr>
              <a:t>            0x7ffc5e19aa08   140721887226376</a:t>
            </a:r>
          </a:p>
          <a:p>
            <a:r>
              <a:rPr lang="en-US" sz="2000" dirty="0" err="1">
                <a:solidFill>
                  <a:schemeClr val="bg1"/>
                </a:solidFill>
                <a:latin typeface="Lucida Console" panose="020B0609040504020204" pitchFamily="49" charset="0"/>
              </a:rPr>
              <a:t>rsi</a:t>
            </a:r>
            <a:r>
              <a:rPr lang="en-US" sz="2000" dirty="0">
                <a:solidFill>
                  <a:schemeClr val="bg1"/>
                </a:solidFill>
                <a:latin typeface="Lucida Console" panose="020B0609040504020204" pitchFamily="49" charset="0"/>
              </a:rPr>
              <a:t>            0x7ffc5e19a9f8   140721887226360</a:t>
            </a:r>
          </a:p>
          <a:p>
            <a:r>
              <a:rPr lang="en-US" sz="2000" dirty="0">
                <a:solidFill>
                  <a:schemeClr val="bg1"/>
                </a:solidFill>
                <a:latin typeface="Lucida Console" panose="020B0609040504020204" pitchFamily="49" charset="0"/>
              </a:rPr>
              <a:t>[...etc...]</a:t>
            </a:r>
          </a:p>
        </p:txBody>
      </p:sp>
      <p:grpSp>
        <p:nvGrpSpPr>
          <p:cNvPr id="25" name="Group 24">
            <a:extLst>
              <a:ext uri="{FF2B5EF4-FFF2-40B4-BE49-F238E27FC236}">
                <a16:creationId xmlns:a16="http://schemas.microsoft.com/office/drawing/2014/main" id="{BE81B284-22DA-8A9A-D876-2EC86903B40C}"/>
              </a:ext>
            </a:extLst>
          </p:cNvPr>
          <p:cNvGrpSpPr/>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BA09CA05-A9E1-1D49-BF94-6A7A1C181C83}"/>
                </a:ext>
              </a:extLst>
            </p:cNvPr>
            <p:cNvSpPr/>
            <p:nvPr/>
          </p:nvSpPr>
          <p:spPr>
            <a:xfrm>
              <a:off x="0" y="0"/>
              <a:ext cx="12192000" cy="6858000"/>
            </a:xfrm>
            <a:prstGeom prst="rect">
              <a:avLst/>
            </a:prstGeom>
            <a:solidFill>
              <a:schemeClr val="tx1">
                <a:alpha val="42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97751A2-C9D0-B951-869A-F3A88128B263}"/>
                </a:ext>
              </a:extLst>
            </p:cNvPr>
            <p:cNvSpPr txBox="1"/>
            <p:nvPr/>
          </p:nvSpPr>
          <p:spPr>
            <a:xfrm>
              <a:off x="5165537" y="2978088"/>
              <a:ext cx="4370242" cy="1888530"/>
            </a:xfrm>
            <a:prstGeom prst="rect">
              <a:avLst/>
            </a:prstGeom>
            <a:solidFill>
              <a:schemeClr val="bg1">
                <a:lumMod val="95000"/>
              </a:schemeClr>
            </a:solidFill>
            <a:ln w="38100">
              <a:solidFill>
                <a:schemeClr val="tx1"/>
              </a:solidFill>
            </a:ln>
          </p:spPr>
          <p:txBody>
            <a:bodyPr wrap="square">
              <a:spAutoFit/>
            </a:bodyPr>
            <a:lstStyle/>
            <a:p>
              <a:pPr>
                <a:lnSpc>
                  <a:spcPts val="2000"/>
                </a:lnSpc>
              </a:pPr>
              <a:r>
                <a:rPr lang="en-US" sz="2000" dirty="0">
                  <a:solidFill>
                    <a:schemeClr val="accent1"/>
                  </a:solidFill>
                  <a:latin typeface="Lucida Console" panose="020B0609040504020204" pitchFamily="49" charset="0"/>
                </a:rPr>
                <a:t>import</a:t>
              </a:r>
              <a:r>
                <a:rPr lang="en-US" sz="2000" dirty="0">
                  <a:latin typeface="Lucida Console" panose="020B0609040504020204" pitchFamily="49" charset="0"/>
                </a:rPr>
                <a:t> sys</a:t>
              </a:r>
            </a:p>
            <a:p>
              <a:pPr>
                <a:lnSpc>
                  <a:spcPts val="2000"/>
                </a:lnSpc>
              </a:pPr>
              <a:r>
                <a:rPr lang="en-US" sz="2000" dirty="0">
                  <a:solidFill>
                    <a:schemeClr val="accent1"/>
                  </a:solidFill>
                  <a:latin typeface="Lucida Console" panose="020B0609040504020204" pitchFamily="49" charset="0"/>
                </a:rPr>
                <a:t>import</a:t>
              </a:r>
              <a:r>
                <a:rPr lang="en-US" sz="2000" dirty="0">
                  <a:latin typeface="Lucida Console" panose="020B0609040504020204" pitchFamily="49" charset="0"/>
                </a:rPr>
                <a:t> time</a:t>
              </a:r>
            </a:p>
            <a:p>
              <a:pPr>
                <a:lnSpc>
                  <a:spcPts val="2000"/>
                </a:lnSpc>
              </a:pPr>
              <a:endParaRPr lang="en-US" sz="2000" dirty="0">
                <a:latin typeface="Lucida Console" panose="020B0609040504020204" pitchFamily="49" charset="0"/>
              </a:endParaRPr>
            </a:p>
            <a:p>
              <a:pPr>
                <a:lnSpc>
                  <a:spcPts val="2000"/>
                </a:lnSpc>
              </a:pPr>
              <a:r>
                <a:rPr lang="en-US" sz="2000" dirty="0">
                  <a:solidFill>
                    <a:schemeClr val="accent1"/>
                  </a:solidFill>
                  <a:latin typeface="Lucida Console" panose="020B0609040504020204" pitchFamily="49" charset="0"/>
                </a:rPr>
                <a:t>if</a:t>
              </a:r>
              <a:r>
                <a:rPr lang="en-US" sz="2000" dirty="0">
                  <a:latin typeface="Lucida Console" panose="020B0609040504020204" pitchFamily="49" charset="0"/>
                </a:rPr>
                <a:t> __name__ == </a:t>
              </a:r>
              <a:r>
                <a:rPr lang="en-US" sz="2000" dirty="0">
                  <a:solidFill>
                    <a:schemeClr val="accent2"/>
                  </a:solidFill>
                  <a:latin typeface="Lucida Console" panose="020B0609040504020204" pitchFamily="49" charset="0"/>
                </a:rPr>
                <a:t>"__main__"</a:t>
              </a:r>
              <a:r>
                <a:rPr lang="en-US" sz="2000" dirty="0">
                  <a:latin typeface="Lucida Console" panose="020B0609040504020204" pitchFamily="49" charset="0"/>
                </a:rPr>
                <a:t>:</a:t>
              </a:r>
            </a:p>
            <a:p>
              <a:pPr>
                <a:lnSpc>
                  <a:spcPts val="2000"/>
                </a:lnSpc>
              </a:pPr>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while</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True</a:t>
              </a:r>
              <a:r>
                <a:rPr lang="en-US" sz="2000" dirty="0">
                  <a:latin typeface="Lucida Console" panose="020B0609040504020204" pitchFamily="49" charset="0"/>
                </a:rPr>
                <a:t>:</a:t>
              </a:r>
            </a:p>
            <a:p>
              <a:pPr>
                <a:lnSpc>
                  <a:spcPts val="2000"/>
                </a:lnSpc>
              </a:pPr>
              <a:r>
                <a:rPr lang="en-US" sz="2000" dirty="0">
                  <a:latin typeface="Lucida Console" panose="020B0609040504020204" pitchFamily="49" charset="0"/>
                </a:rPr>
                <a:t>        </a:t>
              </a:r>
              <a:r>
                <a:rPr lang="en-US" sz="2000" dirty="0" err="1">
                  <a:latin typeface="Lucida Console" panose="020B0609040504020204" pitchFamily="49" charset="0"/>
                </a:rPr>
                <a:t>time.sleep</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1</a:t>
              </a:r>
              <a:r>
                <a:rPr lang="en-US" sz="2000" dirty="0">
                  <a:latin typeface="Lucida Console" panose="020B0609040504020204" pitchFamily="49" charset="0"/>
                </a:rPr>
                <a:t>)</a:t>
              </a:r>
            </a:p>
            <a:p>
              <a:pPr>
                <a:lnSpc>
                  <a:spcPts val="2000"/>
                </a:lnSpc>
              </a:pPr>
              <a:r>
                <a:rPr lang="en-US" sz="2000" dirty="0">
                  <a:latin typeface="Lucida Console" panose="020B0609040504020204" pitchFamily="49" charset="0"/>
                </a:rPr>
                <a:t>    </a:t>
              </a:r>
              <a:r>
                <a:rPr lang="en-US" sz="2000" dirty="0" err="1">
                  <a:latin typeface="Lucida Console" panose="020B0609040504020204" pitchFamily="49" charset="0"/>
                </a:rPr>
                <a:t>sys.exit</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0</a:t>
              </a:r>
              <a:r>
                <a:rPr lang="en-US" sz="2000" dirty="0">
                  <a:latin typeface="Lucida Console" panose="020B0609040504020204" pitchFamily="49" charset="0"/>
                </a:rPr>
                <a:t>)</a:t>
              </a:r>
            </a:p>
          </p:txBody>
        </p:sp>
      </p:grpSp>
      <p:sp>
        <p:nvSpPr>
          <p:cNvPr id="28" name="TextBox 27">
            <a:extLst>
              <a:ext uri="{FF2B5EF4-FFF2-40B4-BE49-F238E27FC236}">
                <a16:creationId xmlns:a16="http://schemas.microsoft.com/office/drawing/2014/main" id="{4B54FEBB-11B9-AEC5-D56E-FB4A2B3B5AF1}"/>
              </a:ext>
            </a:extLst>
          </p:cNvPr>
          <p:cNvSpPr txBox="1"/>
          <p:nvPr/>
        </p:nvSpPr>
        <p:spPr>
          <a:xfrm>
            <a:off x="2729894" y="5046701"/>
            <a:ext cx="9241528" cy="1631216"/>
          </a:xfrm>
          <a:prstGeom prst="rect">
            <a:avLst/>
          </a:prstGeom>
          <a:solidFill>
            <a:schemeClr val="tx1">
              <a:lumMod val="65000"/>
              <a:lumOff val="35000"/>
            </a:schemeClr>
          </a:solidFill>
          <a:ln w="38100">
            <a:solidFill>
              <a:schemeClr val="tx1"/>
            </a:solidFill>
          </a:ln>
        </p:spPr>
        <p:txBody>
          <a:bodyPr wrap="square">
            <a:spAutoFit/>
          </a:bodyPr>
          <a:lstStyle/>
          <a:p>
            <a:r>
              <a:rPr lang="en-US" sz="2000" dirty="0">
                <a:solidFill>
                  <a:schemeClr val="bg1"/>
                </a:solidFill>
                <a:latin typeface="Lucida Console" panose="020B0609040504020204" pitchFamily="49" charset="0"/>
              </a:rPr>
              <a:t>$ python test.py</a:t>
            </a:r>
          </a:p>
          <a:p>
            <a:r>
              <a:rPr lang="en-US" sz="2000" dirty="0">
                <a:solidFill>
                  <a:schemeClr val="bg1"/>
                </a:solidFill>
                <a:latin typeface="Lucida Console" panose="020B0609040504020204" pitchFamily="49" charset="0"/>
              </a:rPr>
              <a:t>^Z</a:t>
            </a:r>
          </a:p>
          <a:p>
            <a:r>
              <a:rPr lang="en-US" sz="2000" dirty="0">
                <a:solidFill>
                  <a:schemeClr val="bg1"/>
                </a:solidFill>
                <a:latin typeface="Lucida Console" panose="020B0609040504020204" pitchFamily="49" charset="0"/>
              </a:rPr>
              <a:t>[1]+  Stopped                 python test.py</a:t>
            </a:r>
          </a:p>
          <a:p>
            <a:r>
              <a:rPr lang="en-US" sz="2000" dirty="0">
                <a:solidFill>
                  <a:schemeClr val="bg1"/>
                </a:solidFill>
                <a:latin typeface="Lucida Console" panose="020B0609040504020204" pitchFamily="49" charset="0"/>
              </a:rPr>
              <a:t>$ </a:t>
            </a:r>
            <a:r>
              <a:rPr lang="en-US" sz="2000" dirty="0" err="1">
                <a:solidFill>
                  <a:schemeClr val="bg1"/>
                </a:solidFill>
                <a:latin typeface="Lucida Console" panose="020B0609040504020204" pitchFamily="49" charset="0"/>
              </a:rPr>
              <a:t>fg</a:t>
            </a:r>
            <a:endParaRPr lang="en-US" sz="2000" dirty="0">
              <a:solidFill>
                <a:schemeClr val="bg1"/>
              </a:solidFill>
              <a:latin typeface="Lucida Console" panose="020B0609040504020204" pitchFamily="49" charset="0"/>
            </a:endParaRPr>
          </a:p>
          <a:p>
            <a:r>
              <a:rPr lang="en-US" sz="2000" dirty="0">
                <a:solidFill>
                  <a:schemeClr val="bg1"/>
                </a:solidFill>
                <a:latin typeface="Lucida Console" panose="020B0609040504020204" pitchFamily="49" charset="0"/>
              </a:rPr>
              <a:t>python test.py</a:t>
            </a:r>
          </a:p>
        </p:txBody>
      </p:sp>
    </p:spTree>
    <p:extLst>
      <p:ext uri="{BB962C8B-B14F-4D97-AF65-F5344CB8AC3E}">
        <p14:creationId xmlns:p14="http://schemas.microsoft.com/office/powerpoint/2010/main" val="187325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3"/>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strVal val="#ppt_w+.3"/>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Effect transition="in" filter="fade">
                                      <p:cBhvr>
                                        <p:cTn id="50" dur="1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24"/>
                                        </p:tgtEl>
                                      </p:cBhvr>
                                    </p:animEffect>
                                    <p:set>
                                      <p:cBhvr>
                                        <p:cTn id="68" dur="1" fill="hold">
                                          <p:stCondLst>
                                            <p:cond delay="499"/>
                                          </p:stCondLst>
                                        </p:cTn>
                                        <p:tgtEl>
                                          <p:spTgt spid="24"/>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Effect transition="in" filter="fade">
                                      <p:cBhvr>
                                        <p:cTn id="75" dur="500"/>
                                        <p:tgtEl>
                                          <p:spTgt spid="3">
                                            <p:txEl>
                                              <p:pRg st="5" end="5"/>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p:cTn id="80" dur="1000" fill="hold"/>
                                        <p:tgtEl>
                                          <p:spTgt spid="13"/>
                                        </p:tgtEl>
                                        <p:attrNameLst>
                                          <p:attrName>ppt_w</p:attrName>
                                        </p:attrNameLst>
                                      </p:cBhvr>
                                      <p:tavLst>
                                        <p:tav tm="0">
                                          <p:val>
                                            <p:strVal val="#ppt_w+.3"/>
                                          </p:val>
                                        </p:tav>
                                        <p:tav tm="100000">
                                          <p:val>
                                            <p:strVal val="#ppt_w"/>
                                          </p:val>
                                        </p:tav>
                                      </p:tavLst>
                                    </p:anim>
                                    <p:anim calcmode="lin" valueType="num">
                                      <p:cBhvr>
                                        <p:cTn id="81" dur="1000" fill="hold"/>
                                        <p:tgtEl>
                                          <p:spTgt spid="13"/>
                                        </p:tgtEl>
                                        <p:attrNameLst>
                                          <p:attrName>ppt_h</p:attrName>
                                        </p:attrNameLst>
                                      </p:cBhvr>
                                      <p:tavLst>
                                        <p:tav tm="0">
                                          <p:val>
                                            <p:strVal val="#ppt_h"/>
                                          </p:val>
                                        </p:tav>
                                        <p:tav tm="100000">
                                          <p:val>
                                            <p:strVal val="#ppt_h"/>
                                          </p:val>
                                        </p:tav>
                                      </p:tavLst>
                                    </p:anim>
                                    <p:animEffect transition="in" filter="fade">
                                      <p:cBhvr>
                                        <p:cTn id="82" dur="10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25"/>
                                        </p:tgtEl>
                                      </p:cBhvr>
                                    </p:animEffect>
                                    <p:set>
                                      <p:cBhvr>
                                        <p:cTn id="97" dur="1" fill="hold">
                                          <p:stCondLst>
                                            <p:cond delay="499"/>
                                          </p:stCondLst>
                                        </p:cTn>
                                        <p:tgtEl>
                                          <p:spTgt spid="25"/>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28"/>
                                        </p:tgtEl>
                                      </p:cBhvr>
                                    </p:animEffect>
                                    <p:set>
                                      <p:cBhvr>
                                        <p:cTn id="100" dur="1" fill="hold">
                                          <p:stCondLst>
                                            <p:cond delay="499"/>
                                          </p:stCondLst>
                                        </p:cTn>
                                        <p:tgtEl>
                                          <p:spTgt spid="28"/>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13"/>
                                        </p:tgtEl>
                                      </p:cBhvr>
                                    </p:animEffect>
                                    <p:set>
                                      <p:cBhvr>
                                        <p:cTn id="103" dur="1" fill="hold">
                                          <p:stCondLst>
                                            <p:cond delay="499"/>
                                          </p:stCondLst>
                                        </p:cTn>
                                        <p:tgtEl>
                                          <p:spTgt spid="13"/>
                                        </p:tgtEl>
                                        <p:attrNameLst>
                                          <p:attrName>style.visibility</p:attrName>
                                        </p:attrNameLst>
                                      </p:cBhvr>
                                      <p:to>
                                        <p:strVal val="hidden"/>
                                      </p:to>
                                    </p:set>
                                  </p:childTnLst>
                                </p:cTn>
                              </p:par>
                            </p:childTnLst>
                          </p:cTn>
                        </p:par>
                        <p:par>
                          <p:cTn id="104" fill="hold">
                            <p:stCondLst>
                              <p:cond delay="500"/>
                            </p:stCondLst>
                            <p:childTnLst>
                              <p:par>
                                <p:cTn id="105" presetID="10" presetClass="entr" presetSubtype="0" fill="hold" nodeType="afterEffect">
                                  <p:stCondLst>
                                    <p:cond delay="0"/>
                                  </p:stCondLst>
                                  <p:childTnLst>
                                    <p:set>
                                      <p:cBhvr>
                                        <p:cTn id="106" dur="1" fill="hold">
                                          <p:stCondLst>
                                            <p:cond delay="0"/>
                                          </p:stCondLst>
                                        </p:cTn>
                                        <p:tgtEl>
                                          <p:spTgt spid="3">
                                            <p:txEl>
                                              <p:pRg st="6" end="6"/>
                                            </p:txEl>
                                          </p:spTgt>
                                        </p:tgtEl>
                                        <p:attrNameLst>
                                          <p:attrName>style.visibility</p:attrName>
                                        </p:attrNameLst>
                                      </p:cBhvr>
                                      <p:to>
                                        <p:strVal val="visible"/>
                                      </p:to>
                                    </p:set>
                                    <p:animEffect transition="in" filter="fade">
                                      <p:cBhvr>
                                        <p:cTn id="107" dur="500"/>
                                        <p:tgtEl>
                                          <p:spTgt spid="3">
                                            <p:txEl>
                                              <p:pRg st="6" end="6"/>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0" presetClass="entr" presetSubtype="0" decel="100000" fill="hold" grpId="0" nodeType="clickEffect">
                                  <p:stCondLst>
                                    <p:cond delay="0"/>
                                  </p:stCondLst>
                                  <p:childTnLst>
                                    <p:set>
                                      <p:cBhvr>
                                        <p:cTn id="111" dur="1" fill="hold">
                                          <p:stCondLst>
                                            <p:cond delay="0"/>
                                          </p:stCondLst>
                                        </p:cTn>
                                        <p:tgtEl>
                                          <p:spTgt spid="14"/>
                                        </p:tgtEl>
                                        <p:attrNameLst>
                                          <p:attrName>style.visibility</p:attrName>
                                        </p:attrNameLst>
                                      </p:cBhvr>
                                      <p:to>
                                        <p:strVal val="visible"/>
                                      </p:to>
                                    </p:set>
                                    <p:anim calcmode="lin" valueType="num">
                                      <p:cBhvr>
                                        <p:cTn id="112" dur="1000" fill="hold"/>
                                        <p:tgtEl>
                                          <p:spTgt spid="14"/>
                                        </p:tgtEl>
                                        <p:attrNameLst>
                                          <p:attrName>ppt_w</p:attrName>
                                        </p:attrNameLst>
                                      </p:cBhvr>
                                      <p:tavLst>
                                        <p:tav tm="0">
                                          <p:val>
                                            <p:strVal val="#ppt_w+.3"/>
                                          </p:val>
                                        </p:tav>
                                        <p:tav tm="100000">
                                          <p:val>
                                            <p:strVal val="#ppt_w"/>
                                          </p:val>
                                        </p:tav>
                                      </p:tavLst>
                                    </p:anim>
                                    <p:anim calcmode="lin" valueType="num">
                                      <p:cBhvr>
                                        <p:cTn id="113" dur="1000" fill="hold"/>
                                        <p:tgtEl>
                                          <p:spTgt spid="14"/>
                                        </p:tgtEl>
                                        <p:attrNameLst>
                                          <p:attrName>ppt_h</p:attrName>
                                        </p:attrNameLst>
                                      </p:cBhvr>
                                      <p:tavLst>
                                        <p:tav tm="0">
                                          <p:val>
                                            <p:strVal val="#ppt_h"/>
                                          </p:val>
                                        </p:tav>
                                        <p:tav tm="100000">
                                          <p:val>
                                            <p:strVal val="#ppt_h"/>
                                          </p:val>
                                        </p:tav>
                                      </p:tavLst>
                                    </p:anim>
                                    <p:animEffect transition="in" filter="fade">
                                      <p:cBhvr>
                                        <p:cTn id="114" dur="1000"/>
                                        <p:tgtEl>
                                          <p:spTgt spid="1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1" nodeType="clickEffect">
                                  <p:stCondLst>
                                    <p:cond delay="0"/>
                                  </p:stCondLst>
                                  <p:childTnLst>
                                    <p:animEffect transition="out" filter="fade">
                                      <p:cBhvr>
                                        <p:cTn id="118" dur="500"/>
                                        <p:tgtEl>
                                          <p:spTgt spid="14"/>
                                        </p:tgtEl>
                                      </p:cBhvr>
                                    </p:animEffect>
                                    <p:set>
                                      <p:cBhvr>
                                        <p:cTn id="119" dur="1" fill="hold">
                                          <p:stCondLst>
                                            <p:cond delay="499"/>
                                          </p:stCondLst>
                                        </p:cTn>
                                        <p:tgtEl>
                                          <p:spTgt spid="14"/>
                                        </p:tgtEl>
                                        <p:attrNameLst>
                                          <p:attrName>style.visibility</p:attrName>
                                        </p:attrNameLst>
                                      </p:cBhvr>
                                      <p:to>
                                        <p:strVal val="hidden"/>
                                      </p:to>
                                    </p:set>
                                  </p:childTnLst>
                                </p:cTn>
                              </p:par>
                              <p:par>
                                <p:cTn id="120" presetID="10" presetClass="entr" presetSubtype="0" fill="hold" nodeType="withEffect">
                                  <p:stCondLst>
                                    <p:cond delay="0"/>
                                  </p:stCondLst>
                                  <p:childTnLst>
                                    <p:set>
                                      <p:cBhvr>
                                        <p:cTn id="121" dur="1" fill="hold">
                                          <p:stCondLst>
                                            <p:cond delay="0"/>
                                          </p:stCondLst>
                                        </p:cTn>
                                        <p:tgtEl>
                                          <p:spTgt spid="3">
                                            <p:txEl>
                                              <p:pRg st="7" end="7"/>
                                            </p:txEl>
                                          </p:spTgt>
                                        </p:tgtEl>
                                        <p:attrNameLst>
                                          <p:attrName>style.visibility</p:attrName>
                                        </p:attrNameLst>
                                      </p:cBhvr>
                                      <p:to>
                                        <p:strVal val="visible"/>
                                      </p:to>
                                    </p:set>
                                    <p:animEffect transition="in" filter="fade">
                                      <p:cBhvr>
                                        <p:cTn id="1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7" grpId="0" animBg="1"/>
      <p:bldP spid="17" grpId="1" animBg="1"/>
      <p:bldP spid="24" grpId="0" animBg="1"/>
      <p:bldP spid="24" grpId="1" animBg="1"/>
      <p:bldP spid="28" grpId="0" animBg="1"/>
      <p:bldP spid="2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443EF-DD7D-691F-8E67-30EDB9A142E3}"/>
              </a:ext>
            </a:extLst>
          </p:cNvPr>
          <p:cNvSpPr>
            <a:spLocks noGrp="1"/>
          </p:cNvSpPr>
          <p:nvPr>
            <p:ph type="title"/>
          </p:nvPr>
        </p:nvSpPr>
        <p:spPr>
          <a:xfrm>
            <a:off x="838200" y="88398"/>
            <a:ext cx="10515600" cy="910222"/>
          </a:xfrm>
        </p:spPr>
        <p:txBody>
          <a:bodyPr/>
          <a:lstStyle/>
          <a:p>
            <a:r>
              <a:rPr lang="en-US" dirty="0"/>
              <a:t>System Calls for Signal Manipulation</a:t>
            </a:r>
          </a:p>
        </p:txBody>
      </p:sp>
      <p:sp>
        <p:nvSpPr>
          <p:cNvPr id="3" name="Content Placeholder 2">
            <a:extLst>
              <a:ext uri="{FF2B5EF4-FFF2-40B4-BE49-F238E27FC236}">
                <a16:creationId xmlns:a16="http://schemas.microsoft.com/office/drawing/2014/main" id="{207834A2-3905-6A8E-7C58-4A3291C577D3}"/>
              </a:ext>
            </a:extLst>
          </p:cNvPr>
          <p:cNvSpPr>
            <a:spLocks noGrp="1"/>
          </p:cNvSpPr>
          <p:nvPr>
            <p:ph idx="1"/>
          </p:nvPr>
        </p:nvSpPr>
        <p:spPr>
          <a:xfrm>
            <a:off x="838200" y="998620"/>
            <a:ext cx="10515600" cy="5770982"/>
          </a:xfrm>
        </p:spPr>
        <p:txBody>
          <a:bodyPr>
            <a:normAutofit lnSpcReduction="10000"/>
          </a:bodyPr>
          <a:lstStyle/>
          <a:p>
            <a:r>
              <a:rPr lang="en-US" dirty="0">
                <a:latin typeface="Lucida Console" panose="020B0609040504020204" pitchFamily="49" charset="0"/>
              </a:rPr>
              <a:t>kill(</a:t>
            </a:r>
            <a:r>
              <a:rPr lang="en-US" dirty="0" err="1">
                <a:latin typeface="Lucida Console" panose="020B0609040504020204" pitchFamily="49" charset="0"/>
              </a:rPr>
              <a:t>pid_t</a:t>
            </a:r>
            <a:r>
              <a:rPr lang="en-US" dirty="0">
                <a:latin typeface="Lucida Console" panose="020B0609040504020204" pitchFamily="49" charset="0"/>
              </a:rPr>
              <a:t> </a:t>
            </a:r>
            <a:r>
              <a:rPr lang="en-US" dirty="0" err="1">
                <a:latin typeface="Lucida Console" panose="020B0609040504020204" pitchFamily="49" charset="0"/>
              </a:rPr>
              <a:t>pid</a:t>
            </a:r>
            <a:r>
              <a:rPr lang="en-US" dirty="0">
                <a:latin typeface="Lucida Console" panose="020B0609040504020204" pitchFamily="49" charset="0"/>
              </a:rPr>
              <a:t>, int sig)</a:t>
            </a:r>
          </a:p>
          <a:p>
            <a:pPr lvl="1"/>
            <a:r>
              <a:rPr lang="en-US" dirty="0"/>
              <a:t>This system call sends </a:t>
            </a:r>
            <a:r>
              <a:rPr lang="en-US" dirty="0">
                <a:latin typeface="Lucida Console" panose="020B0609040504020204" pitchFamily="49" charset="0"/>
              </a:rPr>
              <a:t>sig</a:t>
            </a:r>
            <a:r>
              <a:rPr lang="en-US" dirty="0"/>
              <a:t> to process </a:t>
            </a:r>
            <a:r>
              <a:rPr lang="en-US" dirty="0" err="1">
                <a:latin typeface="Lucida Console" panose="020B0609040504020204" pitchFamily="49" charset="0"/>
              </a:rPr>
              <a:t>pid</a:t>
            </a:r>
            <a:endParaRPr lang="en-US" dirty="0">
              <a:latin typeface="Lucida Console" panose="020B0609040504020204" pitchFamily="49" charset="0"/>
            </a:endParaRPr>
          </a:p>
          <a:p>
            <a:pPr lvl="1"/>
            <a:r>
              <a:rPr lang="en-US" dirty="0"/>
              <a:t>A process </a:t>
            </a:r>
            <a:r>
              <a:rPr lang="en-US" dirty="0">
                <a:latin typeface="Lucida Console" panose="020B0609040504020204" pitchFamily="49" charset="0"/>
              </a:rPr>
              <a:t>X</a:t>
            </a:r>
            <a:r>
              <a:rPr lang="en-US" dirty="0"/>
              <a:t> can only send a signal to process </a:t>
            </a:r>
            <a:r>
              <a:rPr lang="en-US" dirty="0">
                <a:latin typeface="Lucida Console" panose="020B0609040504020204" pitchFamily="49" charset="0"/>
              </a:rPr>
              <a:t>Y</a:t>
            </a:r>
            <a:r>
              <a:rPr lang="en-US" dirty="0"/>
              <a:t> if:</a:t>
            </a:r>
          </a:p>
          <a:p>
            <a:pPr lvl="2"/>
            <a:r>
              <a:rPr lang="en-US" sz="2400" dirty="0">
                <a:latin typeface="Lucida Console" panose="020B0609040504020204" pitchFamily="49" charset="0"/>
              </a:rPr>
              <a:t>X</a:t>
            </a:r>
            <a:r>
              <a:rPr lang="en-US" sz="2400" dirty="0"/>
              <a:t> has the same </a:t>
            </a:r>
            <a:r>
              <a:rPr lang="en-US" sz="2400" dirty="0" err="1">
                <a:latin typeface="Lucida Console" panose="020B0609040504020204" pitchFamily="49" charset="0"/>
              </a:rPr>
              <a:t>uid</a:t>
            </a:r>
            <a:r>
              <a:rPr lang="en-US" sz="2400" dirty="0"/>
              <a:t> that </a:t>
            </a:r>
            <a:r>
              <a:rPr lang="en-US" sz="2400" dirty="0">
                <a:latin typeface="Lucida Console" panose="020B0609040504020204" pitchFamily="49" charset="0"/>
              </a:rPr>
              <a:t>Y</a:t>
            </a:r>
            <a:r>
              <a:rPr lang="en-US" sz="2400" dirty="0"/>
              <a:t> has, or</a:t>
            </a:r>
          </a:p>
          <a:p>
            <a:pPr lvl="2"/>
            <a:r>
              <a:rPr lang="en-US" sz="2400" dirty="0">
                <a:latin typeface="Lucida Console" panose="020B0609040504020204" pitchFamily="49" charset="0"/>
              </a:rPr>
              <a:t>X</a:t>
            </a:r>
            <a:r>
              <a:rPr lang="en-US" sz="2400" dirty="0"/>
              <a:t> has the special privilege (in Linux parlance, the </a:t>
            </a:r>
            <a:r>
              <a:rPr lang="en-US" sz="2400" dirty="0">
                <a:latin typeface="Lucida Console" panose="020B0609040504020204" pitchFamily="49" charset="0"/>
              </a:rPr>
              <a:t>CAP_KILL</a:t>
            </a:r>
            <a:r>
              <a:rPr lang="en-US" sz="2400" dirty="0"/>
              <a:t> capability) to send signals to arbitrary processes</a:t>
            </a:r>
          </a:p>
          <a:p>
            <a:r>
              <a:rPr lang="en-US" dirty="0" err="1">
                <a:latin typeface="Lucida Console" panose="020B0609040504020204" pitchFamily="49" charset="0"/>
              </a:rPr>
              <a:t>sigaction</a:t>
            </a:r>
            <a:r>
              <a:rPr lang="en-US" dirty="0">
                <a:latin typeface="Lucida Console" panose="020B0609040504020204" pitchFamily="49" charset="0"/>
              </a:rPr>
              <a:t>(int sig, const struct </a:t>
            </a:r>
            <a:r>
              <a:rPr lang="en-US" dirty="0" err="1">
                <a:latin typeface="Lucida Console" panose="020B0609040504020204" pitchFamily="49" charset="0"/>
              </a:rPr>
              <a:t>sigaction</a:t>
            </a:r>
            <a:r>
              <a:rPr lang="en-US" dirty="0">
                <a:latin typeface="Lucida Console" panose="020B0609040504020204" pitchFamily="49" charset="0"/>
              </a:rPr>
              <a:t> *act, ...)</a:t>
            </a:r>
          </a:p>
          <a:p>
            <a:pPr lvl="1"/>
            <a:r>
              <a:rPr lang="en-US" dirty="0"/>
              <a:t>This system call changes what a process does upon receiving a particular signal</a:t>
            </a:r>
          </a:p>
          <a:p>
            <a:pPr lvl="1"/>
            <a:r>
              <a:rPr lang="en-US" dirty="0"/>
              <a:t>The </a:t>
            </a:r>
            <a:r>
              <a:rPr lang="en-US" dirty="0">
                <a:latin typeface="Lucida Console" panose="020B0609040504020204" pitchFamily="49" charset="0"/>
              </a:rPr>
              <a:t>struct </a:t>
            </a:r>
            <a:r>
              <a:rPr lang="en-US" dirty="0" err="1">
                <a:latin typeface="Lucida Console" panose="020B0609040504020204" pitchFamily="49" charset="0"/>
              </a:rPr>
              <a:t>sigaction</a:t>
            </a:r>
            <a:r>
              <a:rPr lang="en-US" dirty="0"/>
              <a:t> defines a field </a:t>
            </a:r>
            <a:r>
              <a:rPr lang="en-US" dirty="0">
                <a:latin typeface="Lucida Console" panose="020B0609040504020204" pitchFamily="49" charset="0"/>
              </a:rPr>
              <a:t>void (*handler)(int)</a:t>
            </a:r>
            <a:r>
              <a:rPr lang="en-US" dirty="0"/>
              <a:t> which can be set to:</a:t>
            </a:r>
          </a:p>
          <a:p>
            <a:pPr lvl="2"/>
            <a:r>
              <a:rPr lang="en-US" sz="2400" dirty="0">
                <a:latin typeface="Lucida Console" panose="020B0609040504020204" pitchFamily="49" charset="0"/>
              </a:rPr>
              <a:t>SIG_DFL</a:t>
            </a:r>
            <a:r>
              <a:rPr lang="en-US" sz="2400" dirty="0"/>
              <a:t>: Sets the process’s response to be the default action</a:t>
            </a:r>
          </a:p>
          <a:p>
            <a:pPr lvl="2"/>
            <a:r>
              <a:rPr lang="en-US" sz="2400" dirty="0">
                <a:latin typeface="Lucida Console" panose="020B0609040504020204" pitchFamily="49" charset="0"/>
              </a:rPr>
              <a:t>SIG_IGN</a:t>
            </a:r>
            <a:r>
              <a:rPr lang="en-US" sz="2400" dirty="0"/>
              <a:t>: Sets the process’s response to be “ignore the signal”</a:t>
            </a:r>
          </a:p>
          <a:p>
            <a:pPr lvl="2"/>
            <a:r>
              <a:rPr lang="en-US" sz="2400" dirty="0"/>
              <a:t>A function which takes an integer argument representing the signal received, and responds to the signal</a:t>
            </a:r>
          </a:p>
          <a:p>
            <a:pPr lvl="1"/>
            <a:endParaRPr lang="en-US" dirty="0"/>
          </a:p>
          <a:p>
            <a:pPr lvl="2"/>
            <a:endParaRPr lang="en-US" dirty="0"/>
          </a:p>
        </p:txBody>
      </p:sp>
    </p:spTree>
    <p:extLst>
      <p:ext uri="{BB962C8B-B14F-4D97-AF65-F5344CB8AC3E}">
        <p14:creationId xmlns:p14="http://schemas.microsoft.com/office/powerpoint/2010/main" val="320275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C1363F-8D43-31EA-A590-32321F45DCB3}"/>
              </a:ext>
            </a:extLst>
          </p:cNvPr>
          <p:cNvSpPr/>
          <p:nvPr/>
        </p:nvSpPr>
        <p:spPr>
          <a:xfrm>
            <a:off x="0" y="77458"/>
            <a:ext cx="6096000" cy="670308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2F7A2E-3D3F-7F66-6E42-695B4DDF40A2}"/>
              </a:ext>
            </a:extLst>
          </p:cNvPr>
          <p:cNvSpPr txBox="1"/>
          <p:nvPr/>
        </p:nvSpPr>
        <p:spPr>
          <a:xfrm>
            <a:off x="0" y="77458"/>
            <a:ext cx="6200274" cy="6955750"/>
          </a:xfrm>
          <a:prstGeom prst="rect">
            <a:avLst/>
          </a:prstGeom>
          <a:noFill/>
        </p:spPr>
        <p:txBody>
          <a:bodyPr wrap="square">
            <a:spAutoFit/>
          </a:bodyPr>
          <a:lstStyle/>
          <a:p>
            <a:r>
              <a:rPr lang="en-US" sz="1600" dirty="0">
                <a:solidFill>
                  <a:srgbClr val="00B050"/>
                </a:solidFill>
                <a:latin typeface="Lucida Console" panose="020B0609040504020204" pitchFamily="49" charset="0"/>
              </a:rPr>
              <a:t>//Signal handler for SIGALRM.</a:t>
            </a:r>
          </a:p>
          <a:p>
            <a:r>
              <a:rPr lang="en-US" sz="1600" dirty="0">
                <a:solidFill>
                  <a:schemeClr val="accent1"/>
                </a:solidFill>
                <a:latin typeface="Lucida Console" panose="020B0609040504020204" pitchFamily="49" charset="0"/>
              </a:rPr>
              <a:t>void</a:t>
            </a:r>
            <a:r>
              <a:rPr lang="en-US" sz="1600" dirty="0">
                <a:latin typeface="Lucida Console" panose="020B0609040504020204" pitchFamily="49" charset="0"/>
              </a:rPr>
              <a:t> </a:t>
            </a:r>
            <a:r>
              <a:rPr lang="en-US" sz="1600" dirty="0" err="1">
                <a:latin typeface="Lucida Console" panose="020B0609040504020204" pitchFamily="49" charset="0"/>
              </a:rPr>
              <a:t>handle_sigalarm</a:t>
            </a:r>
            <a:r>
              <a:rPr lang="en-US" sz="1600" dirty="0">
                <a:latin typeface="Lucida Console" panose="020B0609040504020204" pitchFamily="49" charset="0"/>
              </a:rPr>
              <a:t>(</a:t>
            </a:r>
            <a:r>
              <a:rPr lang="en-US" sz="1600" dirty="0">
                <a:solidFill>
                  <a:schemeClr val="accent1"/>
                </a:solidFill>
                <a:latin typeface="Lucida Console" panose="020B0609040504020204" pitchFamily="49" charset="0"/>
              </a:rPr>
              <a:t>int</a:t>
            </a:r>
            <a:r>
              <a:rPr lang="en-US" sz="1600" dirty="0">
                <a:latin typeface="Lucida Console" panose="020B0609040504020204" pitchFamily="49" charset="0"/>
              </a:rPr>
              <a:t> sig) {</a:t>
            </a:r>
          </a:p>
          <a:p>
            <a:r>
              <a:rPr lang="en-US" sz="1600" dirty="0">
                <a:latin typeface="Lucida Console" panose="020B0609040504020204" pitchFamily="49" charset="0"/>
              </a:rPr>
              <a:t>    </a:t>
            </a:r>
            <a:r>
              <a:rPr lang="en-US" sz="1600" dirty="0" err="1">
                <a:latin typeface="Lucida Console" panose="020B0609040504020204" pitchFamily="49" charset="0"/>
              </a:rPr>
              <a:t>printf</a:t>
            </a:r>
            <a:r>
              <a:rPr lang="en-US" sz="1600" dirty="0">
                <a:latin typeface="Lucida Console" panose="020B0609040504020204" pitchFamily="49" charset="0"/>
              </a:rPr>
              <a:t>(</a:t>
            </a:r>
            <a:r>
              <a:rPr lang="en-US" sz="1600" dirty="0">
                <a:solidFill>
                  <a:schemeClr val="accent2"/>
                </a:solidFill>
                <a:latin typeface="Lucida Console" panose="020B0609040504020204" pitchFamily="49" charset="0"/>
              </a:rPr>
              <a:t>“Alarm received!\n"</a:t>
            </a:r>
            <a:r>
              <a:rPr lang="en-US" sz="1600" dirty="0">
                <a:latin typeface="Lucida Console" panose="020B0609040504020204" pitchFamily="49" charset="0"/>
              </a:rPr>
              <a:t>);</a:t>
            </a:r>
          </a:p>
          <a:p>
            <a:r>
              <a:rPr lang="en-US" sz="1600" dirty="0">
                <a:latin typeface="Lucida Console" panose="020B0609040504020204" pitchFamily="49" charset="0"/>
              </a:rPr>
              <a:t>    alarm(1); </a:t>
            </a:r>
            <a:r>
              <a:rPr lang="en-US" sz="1600" dirty="0">
                <a:solidFill>
                  <a:srgbClr val="00B050"/>
                </a:solidFill>
                <a:latin typeface="Lucida Console" panose="020B0609040504020204" pitchFamily="49" charset="0"/>
              </a:rPr>
              <a:t>//Request another SIGALRM in</a:t>
            </a:r>
          </a:p>
          <a:p>
            <a:r>
              <a:rPr lang="en-US" sz="1600" dirty="0">
                <a:solidFill>
                  <a:srgbClr val="00B050"/>
                </a:solidFill>
                <a:latin typeface="Lucida Console" panose="020B0609040504020204" pitchFamily="49" charset="0"/>
              </a:rPr>
              <a:t>              //1 second.</a:t>
            </a:r>
          </a:p>
          <a:p>
            <a:r>
              <a:rPr lang="en-US" sz="1600" dirty="0">
                <a:latin typeface="Lucida Console" panose="020B0609040504020204" pitchFamily="49" charset="0"/>
              </a:rPr>
              <a:t>}</a:t>
            </a:r>
          </a:p>
          <a:p>
            <a:endParaRPr lang="en-US" sz="1600" dirty="0">
              <a:latin typeface="Lucida Console" panose="020B0609040504020204" pitchFamily="49" charset="0"/>
            </a:endParaRPr>
          </a:p>
          <a:p>
            <a:r>
              <a:rPr lang="en-US" sz="1600" dirty="0">
                <a:solidFill>
                  <a:srgbClr val="00B050"/>
                </a:solidFill>
                <a:latin typeface="Lucida Console" panose="020B0609040504020204" pitchFamily="49" charset="0"/>
              </a:rPr>
              <a:t>//Signal handler for SIGINT.</a:t>
            </a:r>
          </a:p>
          <a:p>
            <a:r>
              <a:rPr lang="en-US" sz="1600" dirty="0">
                <a:solidFill>
                  <a:schemeClr val="accent1"/>
                </a:solidFill>
                <a:latin typeface="Lucida Console" panose="020B0609040504020204" pitchFamily="49" charset="0"/>
              </a:rPr>
              <a:t>void</a:t>
            </a:r>
            <a:r>
              <a:rPr lang="en-US" sz="1600" dirty="0">
                <a:latin typeface="Lucida Console" panose="020B0609040504020204" pitchFamily="49" charset="0"/>
              </a:rPr>
              <a:t> </a:t>
            </a:r>
            <a:r>
              <a:rPr lang="en-US" sz="1600" dirty="0" err="1">
                <a:latin typeface="Lucida Console" panose="020B0609040504020204" pitchFamily="49" charset="0"/>
              </a:rPr>
              <a:t>handle_sigint</a:t>
            </a:r>
            <a:r>
              <a:rPr lang="en-US" sz="1600" dirty="0">
                <a:latin typeface="Lucida Console" panose="020B0609040504020204" pitchFamily="49" charset="0"/>
              </a:rPr>
              <a:t>(</a:t>
            </a:r>
            <a:r>
              <a:rPr lang="en-US" sz="1600" dirty="0">
                <a:solidFill>
                  <a:schemeClr val="accent1"/>
                </a:solidFill>
                <a:latin typeface="Lucida Console" panose="020B0609040504020204" pitchFamily="49" charset="0"/>
              </a:rPr>
              <a:t>int</a:t>
            </a:r>
            <a:r>
              <a:rPr lang="en-US" sz="1600" dirty="0">
                <a:latin typeface="Lucida Console" panose="020B0609040504020204" pitchFamily="49" charset="0"/>
              </a:rPr>
              <a:t> sig) {</a:t>
            </a:r>
          </a:p>
          <a:p>
            <a:r>
              <a:rPr lang="en-US" sz="1600" dirty="0">
                <a:latin typeface="Lucida Console" panose="020B0609040504020204" pitchFamily="49" charset="0"/>
              </a:rPr>
              <a:t>    </a:t>
            </a:r>
            <a:r>
              <a:rPr lang="en-US" sz="1600" dirty="0" err="1">
                <a:latin typeface="Lucida Console" panose="020B0609040504020204" pitchFamily="49" charset="0"/>
              </a:rPr>
              <a:t>printf</a:t>
            </a:r>
            <a:r>
              <a:rPr lang="en-US" sz="1600" dirty="0">
                <a:latin typeface="Lucida Console" panose="020B0609040504020204" pitchFamily="49" charset="0"/>
              </a:rPr>
              <a:t>(</a:t>
            </a:r>
            <a:r>
              <a:rPr lang="en-US" sz="1600" dirty="0">
                <a:solidFill>
                  <a:schemeClr val="accent2"/>
                </a:solidFill>
                <a:latin typeface="Lucida Console" panose="020B0609040504020204" pitchFamily="49" charset="0"/>
              </a:rPr>
              <a:t>“Ignoring Control-C!\n"</a:t>
            </a:r>
            <a:r>
              <a:rPr lang="en-US" sz="1600" dirty="0">
                <a:latin typeface="Lucida Console" panose="020B0609040504020204" pitchFamily="49" charset="0"/>
              </a:rPr>
              <a:t>);</a:t>
            </a:r>
          </a:p>
          <a:p>
            <a:r>
              <a:rPr lang="en-US" sz="1600" dirty="0">
                <a:latin typeface="Lucida Console" panose="020B0609040504020204" pitchFamily="49" charset="0"/>
              </a:rPr>
              <a:t>}</a:t>
            </a:r>
          </a:p>
          <a:p>
            <a:endParaRPr lang="en-US" sz="1600" dirty="0">
              <a:latin typeface="Lucida Console" panose="020B0609040504020204" pitchFamily="49" charset="0"/>
            </a:endParaRPr>
          </a:p>
          <a:p>
            <a:r>
              <a:rPr lang="en-US" sz="1600" dirty="0">
                <a:solidFill>
                  <a:schemeClr val="accent1"/>
                </a:solidFill>
                <a:latin typeface="Lucida Console" panose="020B0609040504020204" pitchFamily="49" charset="0"/>
              </a:rPr>
              <a:t>int</a:t>
            </a:r>
            <a:r>
              <a:rPr lang="en-US" sz="1600" dirty="0">
                <a:latin typeface="Lucida Console" panose="020B0609040504020204" pitchFamily="49" charset="0"/>
              </a:rPr>
              <a:t> main() {</a:t>
            </a:r>
          </a:p>
          <a:p>
            <a:r>
              <a:rPr lang="en-US" sz="1600" dirty="0">
                <a:latin typeface="Lucida Console" panose="020B0609040504020204" pitchFamily="49" charset="0"/>
              </a:rPr>
              <a:t>    </a:t>
            </a:r>
            <a:r>
              <a:rPr lang="en-US" sz="1600" dirty="0">
                <a:solidFill>
                  <a:schemeClr val="accent1"/>
                </a:solidFill>
                <a:latin typeface="Lucida Console" panose="020B0609040504020204" pitchFamily="49" charset="0"/>
              </a:rPr>
              <a:t>struct</a:t>
            </a:r>
            <a:r>
              <a:rPr lang="en-US" sz="1600" dirty="0">
                <a:latin typeface="Lucida Console" panose="020B0609040504020204" pitchFamily="49" charset="0"/>
              </a:rPr>
              <a:t> </a:t>
            </a:r>
            <a:r>
              <a:rPr lang="en-US" sz="1600" dirty="0" err="1">
                <a:latin typeface="Lucida Console" panose="020B0609040504020204" pitchFamily="49" charset="0"/>
              </a:rPr>
              <a:t>sigaction</a:t>
            </a:r>
            <a:r>
              <a:rPr lang="en-US" sz="1600" dirty="0">
                <a:latin typeface="Lucida Console" panose="020B0609040504020204" pitchFamily="49" charset="0"/>
              </a:rPr>
              <a:t> </a:t>
            </a:r>
            <a:r>
              <a:rPr lang="en-US" sz="1600" dirty="0" err="1">
                <a:latin typeface="Lucida Console" panose="020B0609040504020204" pitchFamily="49" charset="0"/>
              </a:rPr>
              <a:t>int_sa</a:t>
            </a:r>
            <a:r>
              <a:rPr lang="en-US" sz="1600" dirty="0">
                <a:latin typeface="Lucida Console" panose="020B0609040504020204" pitchFamily="49" charset="0"/>
              </a:rPr>
              <a:t>, </a:t>
            </a:r>
            <a:r>
              <a:rPr lang="en-US" sz="1600" dirty="0" err="1">
                <a:latin typeface="Lucida Console" panose="020B0609040504020204" pitchFamily="49" charset="0"/>
              </a:rPr>
              <a:t>alarm_sa</a:t>
            </a:r>
            <a:r>
              <a:rPr lang="en-US" sz="1600" dirty="0">
                <a:latin typeface="Lucida Console" panose="020B0609040504020204" pitchFamily="49" charset="0"/>
              </a:rPr>
              <a:t>;</a:t>
            </a:r>
          </a:p>
          <a:p>
            <a:r>
              <a:rPr lang="en-US" sz="1600" dirty="0">
                <a:latin typeface="Lucida Console" panose="020B0609040504020204" pitchFamily="49" charset="0"/>
              </a:rPr>
              <a:t>    </a:t>
            </a:r>
            <a:r>
              <a:rPr lang="en-US" sz="1600" dirty="0" err="1">
                <a:latin typeface="Lucida Console" panose="020B0609040504020204" pitchFamily="49" charset="0"/>
              </a:rPr>
              <a:t>int_sa.sa_handler</a:t>
            </a:r>
            <a:r>
              <a:rPr lang="en-US" sz="1600" dirty="0">
                <a:latin typeface="Lucida Console" panose="020B0609040504020204" pitchFamily="49" charset="0"/>
              </a:rPr>
              <a:t> = </a:t>
            </a:r>
            <a:r>
              <a:rPr lang="en-US" sz="1600" dirty="0" err="1">
                <a:latin typeface="Lucida Console" panose="020B0609040504020204" pitchFamily="49" charset="0"/>
              </a:rPr>
              <a:t>handle_sigint</a:t>
            </a:r>
            <a:r>
              <a:rPr lang="en-US" sz="1600" dirty="0">
                <a:latin typeface="Lucida Console" panose="020B0609040504020204" pitchFamily="49" charset="0"/>
              </a:rPr>
              <a:t>;</a:t>
            </a:r>
          </a:p>
          <a:p>
            <a:r>
              <a:rPr lang="en-US" sz="1600" dirty="0">
                <a:latin typeface="Lucida Console" panose="020B0609040504020204" pitchFamily="49" charset="0"/>
              </a:rPr>
              <a:t>    </a:t>
            </a:r>
            <a:r>
              <a:rPr lang="en-US" sz="1600" dirty="0" err="1">
                <a:latin typeface="Lucida Console" panose="020B0609040504020204" pitchFamily="49" charset="0"/>
              </a:rPr>
              <a:t>alarm_sa.sa_handler</a:t>
            </a:r>
            <a:r>
              <a:rPr lang="en-US" sz="1600" dirty="0">
                <a:latin typeface="Lucida Console" panose="020B0609040504020204" pitchFamily="49" charset="0"/>
              </a:rPr>
              <a:t> = </a:t>
            </a:r>
            <a:r>
              <a:rPr lang="en-US" sz="1600" dirty="0" err="1">
                <a:latin typeface="Lucida Console" panose="020B0609040504020204" pitchFamily="49" charset="0"/>
              </a:rPr>
              <a:t>handle_alarm</a:t>
            </a:r>
            <a:r>
              <a:rPr lang="en-US" sz="1600" dirty="0">
                <a:latin typeface="Lucida Console" panose="020B0609040504020204" pitchFamily="49" charset="0"/>
              </a:rPr>
              <a:t>;</a:t>
            </a:r>
          </a:p>
          <a:p>
            <a:r>
              <a:rPr lang="en-US" sz="1600" dirty="0">
                <a:latin typeface="Lucida Console" panose="020B0609040504020204" pitchFamily="49" charset="0"/>
              </a:rPr>
              <a:t>           </a:t>
            </a:r>
            <a:r>
              <a:rPr lang="en-US" sz="1600" dirty="0">
                <a:solidFill>
                  <a:srgbClr val="00B050"/>
                </a:solidFill>
                <a:latin typeface="Lucida Console" panose="020B0609040504020204" pitchFamily="49" charset="0"/>
              </a:rPr>
              <a:t>//Initialization of the other</a:t>
            </a:r>
          </a:p>
          <a:p>
            <a:r>
              <a:rPr lang="en-US" sz="1600" dirty="0">
                <a:solidFill>
                  <a:srgbClr val="00B050"/>
                </a:solidFill>
                <a:latin typeface="Lucida Console" panose="020B0609040504020204" pitchFamily="49" charset="0"/>
              </a:rPr>
              <a:t>           //struct fields is elided.</a:t>
            </a:r>
          </a:p>
          <a:p>
            <a:r>
              <a:rPr lang="en-US" sz="1600" dirty="0">
                <a:latin typeface="Lucida Console" panose="020B0609040504020204" pitchFamily="49" charset="0"/>
              </a:rPr>
              <a:t>    </a:t>
            </a:r>
          </a:p>
          <a:p>
            <a:r>
              <a:rPr lang="en-US" sz="1600" dirty="0">
                <a:latin typeface="Lucida Console" panose="020B0609040504020204" pitchFamily="49" charset="0"/>
              </a:rPr>
              <a:t>    </a:t>
            </a:r>
            <a:r>
              <a:rPr lang="en-US" sz="1600" dirty="0" err="1">
                <a:latin typeface="Lucida Console" panose="020B0609040504020204" pitchFamily="49" charset="0"/>
              </a:rPr>
              <a:t>sigaction</a:t>
            </a:r>
            <a:r>
              <a:rPr lang="en-US" sz="1600" dirty="0">
                <a:latin typeface="Lucida Console" panose="020B0609040504020204" pitchFamily="49" charset="0"/>
              </a:rPr>
              <a:t>(SIGINT, </a:t>
            </a:r>
            <a:r>
              <a:rPr lang="en-US" sz="1600" dirty="0" err="1">
                <a:latin typeface="Lucida Console" panose="020B0609040504020204" pitchFamily="49" charset="0"/>
              </a:rPr>
              <a:t>handle_sigint</a:t>
            </a:r>
            <a:r>
              <a:rPr lang="en-US" sz="1600" dirty="0">
                <a:latin typeface="Lucida Console" panose="020B0609040504020204" pitchFamily="49" charset="0"/>
              </a:rPr>
              <a:t>, </a:t>
            </a:r>
            <a:r>
              <a:rPr lang="en-US" sz="1600" dirty="0" err="1">
                <a:solidFill>
                  <a:schemeClr val="accent1"/>
                </a:solidFill>
                <a:latin typeface="Lucida Console" panose="020B0609040504020204" pitchFamily="49" charset="0"/>
              </a:rPr>
              <a:t>nullptr</a:t>
            </a:r>
            <a:r>
              <a:rPr lang="en-US" sz="1600" dirty="0">
                <a:latin typeface="Lucida Console" panose="020B0609040504020204" pitchFamily="49" charset="0"/>
              </a:rPr>
              <a:t>);</a:t>
            </a:r>
          </a:p>
          <a:p>
            <a:r>
              <a:rPr lang="en-US" sz="1600" dirty="0">
                <a:latin typeface="Lucida Console" panose="020B0609040504020204" pitchFamily="49" charset="0"/>
              </a:rPr>
              <a:t>    </a:t>
            </a:r>
            <a:r>
              <a:rPr lang="en-US" sz="1600" dirty="0" err="1">
                <a:latin typeface="Lucida Console" panose="020B0609040504020204" pitchFamily="49" charset="0"/>
              </a:rPr>
              <a:t>sigaction</a:t>
            </a:r>
            <a:r>
              <a:rPr lang="en-US" sz="1600" dirty="0">
                <a:latin typeface="Lucida Console" panose="020B0609040504020204" pitchFamily="49" charset="0"/>
              </a:rPr>
              <a:t>(SIGALRM, </a:t>
            </a:r>
            <a:r>
              <a:rPr lang="en-US" sz="1600" dirty="0" err="1">
                <a:latin typeface="Lucida Console" panose="020B0609040504020204" pitchFamily="49" charset="0"/>
              </a:rPr>
              <a:t>handle_sigalarm</a:t>
            </a:r>
            <a:r>
              <a:rPr lang="en-US" sz="1600" dirty="0">
                <a:latin typeface="Lucida Console" panose="020B0609040504020204" pitchFamily="49" charset="0"/>
              </a:rPr>
              <a:t>, </a:t>
            </a:r>
            <a:r>
              <a:rPr lang="en-US" sz="1600" dirty="0" err="1">
                <a:solidFill>
                  <a:schemeClr val="accent1"/>
                </a:solidFill>
                <a:latin typeface="Lucida Console" panose="020B0609040504020204" pitchFamily="49" charset="0"/>
              </a:rPr>
              <a:t>nullptr</a:t>
            </a:r>
            <a:r>
              <a:rPr lang="en-US" sz="1600" dirty="0">
                <a:latin typeface="Lucida Console" panose="020B0609040504020204" pitchFamily="49" charset="0"/>
              </a:rPr>
              <a:t>);</a:t>
            </a:r>
          </a:p>
          <a:p>
            <a:r>
              <a:rPr lang="en-US" sz="1600" dirty="0">
                <a:latin typeface="Lucida Console" panose="020B0609040504020204" pitchFamily="49" charset="0"/>
              </a:rPr>
              <a:t>    alarm(</a:t>
            </a:r>
            <a:r>
              <a:rPr lang="en-US" sz="1600" dirty="0">
                <a:solidFill>
                  <a:schemeClr val="accent2"/>
                </a:solidFill>
                <a:latin typeface="Lucida Console" panose="020B0609040504020204" pitchFamily="49" charset="0"/>
              </a:rPr>
              <a:t>1</a:t>
            </a:r>
            <a:r>
              <a:rPr lang="en-US" sz="1600" dirty="0">
                <a:latin typeface="Lucida Console" panose="020B0609040504020204" pitchFamily="49" charset="0"/>
              </a:rPr>
              <a:t>); </a:t>
            </a:r>
            <a:r>
              <a:rPr lang="en-US" sz="1600" dirty="0">
                <a:solidFill>
                  <a:srgbClr val="00B050"/>
                </a:solidFill>
                <a:latin typeface="Lucida Console" panose="020B0609040504020204" pitchFamily="49" charset="0"/>
              </a:rPr>
              <a:t>//Request a SIGALRM in 1 second.</a:t>
            </a:r>
          </a:p>
          <a:p>
            <a:r>
              <a:rPr lang="en-US" sz="1600" dirty="0">
                <a:latin typeface="Lucida Console" panose="020B0609040504020204" pitchFamily="49" charset="0"/>
              </a:rPr>
              <a:t>    while (</a:t>
            </a:r>
            <a:r>
              <a:rPr lang="en-US" sz="1600" dirty="0">
                <a:solidFill>
                  <a:schemeClr val="accent2"/>
                </a:solidFill>
                <a:latin typeface="Lucida Console" panose="020B0609040504020204" pitchFamily="49" charset="0"/>
              </a:rPr>
              <a:t>true</a:t>
            </a:r>
            <a:r>
              <a:rPr lang="en-US" sz="1600" dirty="0">
                <a:latin typeface="Lucida Console" panose="020B0609040504020204" pitchFamily="49" charset="0"/>
              </a:rPr>
              <a:t>) {</a:t>
            </a:r>
          </a:p>
          <a:p>
            <a:r>
              <a:rPr lang="en-US" sz="1600" dirty="0">
                <a:latin typeface="Lucida Console" panose="020B0609040504020204" pitchFamily="49" charset="0"/>
              </a:rPr>
              <a:t>        pause(); </a:t>
            </a:r>
            <a:r>
              <a:rPr lang="en-US" sz="1600" dirty="0">
                <a:solidFill>
                  <a:srgbClr val="00B050"/>
                </a:solidFill>
                <a:latin typeface="Lucida Console" panose="020B0609040504020204" pitchFamily="49" charset="0"/>
              </a:rPr>
              <a:t>//Sleep until a signal arises.</a:t>
            </a:r>
          </a:p>
          <a:p>
            <a:r>
              <a:rPr lang="en-US" sz="1600" dirty="0">
                <a:latin typeface="Lucida Console" panose="020B0609040504020204" pitchFamily="49" charset="0"/>
              </a:rPr>
              <a:t>    }</a:t>
            </a:r>
          </a:p>
          <a:p>
            <a:r>
              <a:rPr lang="en-US" sz="1600" dirty="0">
                <a:latin typeface="Lucida Console" panose="020B0609040504020204" pitchFamily="49" charset="0"/>
              </a:rPr>
              <a:t>    </a:t>
            </a:r>
            <a:r>
              <a:rPr lang="en-US" sz="1600" dirty="0">
                <a:solidFill>
                  <a:schemeClr val="accent1"/>
                </a:solidFill>
                <a:latin typeface="Lucida Console" panose="020B0609040504020204" pitchFamily="49" charset="0"/>
              </a:rPr>
              <a:t>return</a:t>
            </a:r>
            <a:r>
              <a:rPr lang="en-US" sz="1600" dirty="0">
                <a:latin typeface="Lucida Console" panose="020B0609040504020204" pitchFamily="49" charset="0"/>
              </a:rPr>
              <a:t> </a:t>
            </a:r>
            <a:r>
              <a:rPr lang="en-US" sz="1600" dirty="0">
                <a:solidFill>
                  <a:schemeClr val="accent2"/>
                </a:solidFill>
                <a:latin typeface="Lucida Console" panose="020B0609040504020204" pitchFamily="49" charset="0"/>
              </a:rPr>
              <a:t>0</a:t>
            </a:r>
            <a:r>
              <a:rPr lang="en-US" sz="1600" dirty="0">
                <a:latin typeface="Lucida Console" panose="020B0609040504020204" pitchFamily="49" charset="0"/>
              </a:rPr>
              <a:t>;</a:t>
            </a:r>
          </a:p>
          <a:p>
            <a:r>
              <a:rPr lang="en-US" sz="1600" dirty="0">
                <a:latin typeface="Lucida Console" panose="020B0609040504020204" pitchFamily="49" charset="0"/>
              </a:rPr>
              <a:t>}</a:t>
            </a:r>
          </a:p>
        </p:txBody>
      </p:sp>
      <p:sp>
        <p:nvSpPr>
          <p:cNvPr id="9" name="Content Placeholder 2">
            <a:extLst>
              <a:ext uri="{FF2B5EF4-FFF2-40B4-BE49-F238E27FC236}">
                <a16:creationId xmlns:a16="http://schemas.microsoft.com/office/drawing/2014/main" id="{B194D511-ED44-CCD5-9FD1-2DDC1F9F4703}"/>
              </a:ext>
            </a:extLst>
          </p:cNvPr>
          <p:cNvSpPr>
            <a:spLocks noGrp="1"/>
          </p:cNvSpPr>
          <p:nvPr>
            <p:ph idx="1"/>
          </p:nvPr>
        </p:nvSpPr>
        <p:spPr>
          <a:xfrm>
            <a:off x="5991726" y="0"/>
            <a:ext cx="6200274" cy="7014411"/>
          </a:xfrm>
        </p:spPr>
        <p:txBody>
          <a:bodyPr>
            <a:normAutofit fontScale="92500" lnSpcReduction="10000"/>
          </a:bodyPr>
          <a:lstStyle/>
          <a:p>
            <a:r>
              <a:rPr lang="en-US" dirty="0"/>
              <a:t>A kernel only delivers a signal to a process during the next kernel-to-user-mode transition involving that process</a:t>
            </a:r>
          </a:p>
          <a:p>
            <a:pPr lvl="1"/>
            <a:r>
              <a:rPr lang="en-US" dirty="0"/>
              <a:t>Ex: The kernel is returning from a system call invoked by that process</a:t>
            </a:r>
          </a:p>
          <a:p>
            <a:pPr lvl="1"/>
            <a:r>
              <a:rPr lang="en-US" dirty="0"/>
              <a:t>Ex: The process was kicked off the CPU by the timer interrupt and the kernel’s scheduler is now resuming the process</a:t>
            </a:r>
          </a:p>
          <a:p>
            <a:pPr lvl="1"/>
            <a:r>
              <a:rPr lang="en-US" dirty="0"/>
              <a:t>So, when a signal is sent to the process, the kernel just makes a note which says “deliver the signal to the process at the next context-switch to that process”</a:t>
            </a:r>
          </a:p>
          <a:p>
            <a:r>
              <a:rPr lang="en-US" dirty="0"/>
              <a:t>Upon context-switching to the process, the kernel creates a new stack frame atop the normal user-mode stack (i.e., </a:t>
            </a:r>
            <a:r>
              <a:rPr lang="en-US" dirty="0">
                <a:latin typeface="Lucida Console" panose="020B0609040504020204" pitchFamily="49" charset="0"/>
              </a:rPr>
              <a:t>%</a:t>
            </a:r>
            <a:r>
              <a:rPr lang="en-US" dirty="0" err="1">
                <a:latin typeface="Lucida Console" panose="020B0609040504020204" pitchFamily="49" charset="0"/>
              </a:rPr>
              <a:t>rsp</a:t>
            </a:r>
            <a:r>
              <a:rPr lang="en-US" dirty="0"/>
              <a:t> value)</a:t>
            </a:r>
          </a:p>
          <a:p>
            <a:pPr lvl="1"/>
            <a:r>
              <a:rPr lang="en-US" dirty="0"/>
              <a:t>The signal handler executes using the new stack environment</a:t>
            </a:r>
          </a:p>
          <a:p>
            <a:pPr lvl="1"/>
            <a:r>
              <a:rPr lang="en-US" dirty="0"/>
              <a:t>Upon returning, the kernel cleans up the new stack environment and then restores the process’s normal execution environment (e.g., the </a:t>
            </a:r>
            <a:r>
              <a:rPr lang="en-US" dirty="0">
                <a:latin typeface="Lucida Console" panose="020B0609040504020204" pitchFamily="49" charset="0"/>
              </a:rPr>
              <a:t>%rip</a:t>
            </a:r>
            <a:r>
              <a:rPr lang="en-US" dirty="0"/>
              <a:t> and </a:t>
            </a:r>
            <a:r>
              <a:rPr lang="en-US" dirty="0">
                <a:latin typeface="Lucida Console" panose="020B0609040504020204" pitchFamily="49" charset="0"/>
              </a:rPr>
              <a:t>%</a:t>
            </a:r>
            <a:r>
              <a:rPr lang="en-US" dirty="0" err="1">
                <a:latin typeface="Lucida Console" panose="020B0609040504020204" pitchFamily="49" charset="0"/>
              </a:rPr>
              <a:t>rsp</a:t>
            </a:r>
            <a:r>
              <a:rPr lang="en-US" dirty="0"/>
              <a:t>)</a:t>
            </a:r>
          </a:p>
        </p:txBody>
      </p:sp>
    </p:spTree>
    <p:extLst>
      <p:ext uri="{BB962C8B-B14F-4D97-AF65-F5344CB8AC3E}">
        <p14:creationId xmlns:p14="http://schemas.microsoft.com/office/powerpoint/2010/main" val="211729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C1363F-8D43-31EA-A590-32321F45DCB3}"/>
              </a:ext>
            </a:extLst>
          </p:cNvPr>
          <p:cNvSpPr/>
          <p:nvPr/>
        </p:nvSpPr>
        <p:spPr>
          <a:xfrm>
            <a:off x="0" y="77458"/>
            <a:ext cx="6096000" cy="670308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2F7A2E-3D3F-7F66-6E42-695B4DDF40A2}"/>
              </a:ext>
            </a:extLst>
          </p:cNvPr>
          <p:cNvSpPr txBox="1"/>
          <p:nvPr/>
        </p:nvSpPr>
        <p:spPr>
          <a:xfrm>
            <a:off x="0" y="77458"/>
            <a:ext cx="6232358" cy="6955750"/>
          </a:xfrm>
          <a:prstGeom prst="rect">
            <a:avLst/>
          </a:prstGeom>
          <a:noFill/>
        </p:spPr>
        <p:txBody>
          <a:bodyPr wrap="square">
            <a:spAutoFit/>
          </a:bodyPr>
          <a:lstStyle/>
          <a:p>
            <a:r>
              <a:rPr lang="en-US" sz="1600" dirty="0">
                <a:solidFill>
                  <a:srgbClr val="00B050"/>
                </a:solidFill>
                <a:latin typeface="Lucida Console" panose="020B0609040504020204" pitchFamily="49" charset="0"/>
              </a:rPr>
              <a:t>//Signal handler for SIGALRM.</a:t>
            </a:r>
          </a:p>
          <a:p>
            <a:r>
              <a:rPr lang="en-US" sz="1600" dirty="0">
                <a:solidFill>
                  <a:schemeClr val="accent1"/>
                </a:solidFill>
                <a:latin typeface="Lucida Console" panose="020B0609040504020204" pitchFamily="49" charset="0"/>
              </a:rPr>
              <a:t>void</a:t>
            </a:r>
            <a:r>
              <a:rPr lang="en-US" sz="1600" dirty="0">
                <a:latin typeface="Lucida Console" panose="020B0609040504020204" pitchFamily="49" charset="0"/>
              </a:rPr>
              <a:t> </a:t>
            </a:r>
            <a:r>
              <a:rPr lang="en-US" sz="1600" dirty="0" err="1">
                <a:latin typeface="Lucida Console" panose="020B0609040504020204" pitchFamily="49" charset="0"/>
              </a:rPr>
              <a:t>handle_sigalarm</a:t>
            </a:r>
            <a:r>
              <a:rPr lang="en-US" sz="1600" dirty="0">
                <a:latin typeface="Lucida Console" panose="020B0609040504020204" pitchFamily="49" charset="0"/>
              </a:rPr>
              <a:t>(</a:t>
            </a:r>
            <a:r>
              <a:rPr lang="en-US" sz="1600" dirty="0">
                <a:solidFill>
                  <a:schemeClr val="accent1"/>
                </a:solidFill>
                <a:latin typeface="Lucida Console" panose="020B0609040504020204" pitchFamily="49" charset="0"/>
              </a:rPr>
              <a:t>int</a:t>
            </a:r>
            <a:r>
              <a:rPr lang="en-US" sz="1600" dirty="0">
                <a:latin typeface="Lucida Console" panose="020B0609040504020204" pitchFamily="49" charset="0"/>
              </a:rPr>
              <a:t> sig) {</a:t>
            </a:r>
          </a:p>
          <a:p>
            <a:r>
              <a:rPr lang="en-US" sz="1600" dirty="0">
                <a:latin typeface="Lucida Console" panose="020B0609040504020204" pitchFamily="49" charset="0"/>
              </a:rPr>
              <a:t>    </a:t>
            </a:r>
            <a:r>
              <a:rPr lang="en-US" sz="1600" dirty="0" err="1">
                <a:latin typeface="Lucida Console" panose="020B0609040504020204" pitchFamily="49" charset="0"/>
              </a:rPr>
              <a:t>printf</a:t>
            </a:r>
            <a:r>
              <a:rPr lang="en-US" sz="1600" dirty="0">
                <a:latin typeface="Lucida Console" panose="020B0609040504020204" pitchFamily="49" charset="0"/>
              </a:rPr>
              <a:t>(</a:t>
            </a:r>
            <a:r>
              <a:rPr lang="en-US" sz="1600" dirty="0">
                <a:solidFill>
                  <a:schemeClr val="accent2"/>
                </a:solidFill>
                <a:latin typeface="Lucida Console" panose="020B0609040504020204" pitchFamily="49" charset="0"/>
              </a:rPr>
              <a:t>“Alarm received!\n"</a:t>
            </a:r>
            <a:r>
              <a:rPr lang="en-US" sz="1600" dirty="0">
                <a:latin typeface="Lucida Console" panose="020B0609040504020204" pitchFamily="49" charset="0"/>
              </a:rPr>
              <a:t>);</a:t>
            </a:r>
          </a:p>
          <a:p>
            <a:r>
              <a:rPr lang="en-US" sz="1600" dirty="0">
                <a:latin typeface="Lucida Console" panose="020B0609040504020204" pitchFamily="49" charset="0"/>
              </a:rPr>
              <a:t>    alarm(1); </a:t>
            </a:r>
            <a:r>
              <a:rPr lang="en-US" sz="1600" dirty="0">
                <a:solidFill>
                  <a:srgbClr val="00B050"/>
                </a:solidFill>
                <a:latin typeface="Lucida Console" panose="020B0609040504020204" pitchFamily="49" charset="0"/>
              </a:rPr>
              <a:t>//Request another SIGALRM in</a:t>
            </a:r>
          </a:p>
          <a:p>
            <a:r>
              <a:rPr lang="en-US" sz="1600" dirty="0">
                <a:solidFill>
                  <a:srgbClr val="00B050"/>
                </a:solidFill>
                <a:latin typeface="Lucida Console" panose="020B0609040504020204" pitchFamily="49" charset="0"/>
              </a:rPr>
              <a:t>              //1 second.</a:t>
            </a:r>
          </a:p>
          <a:p>
            <a:r>
              <a:rPr lang="en-US" sz="1600" dirty="0">
                <a:latin typeface="Lucida Console" panose="020B0609040504020204" pitchFamily="49" charset="0"/>
              </a:rPr>
              <a:t>}</a:t>
            </a:r>
          </a:p>
          <a:p>
            <a:endParaRPr lang="en-US" sz="1600" dirty="0">
              <a:latin typeface="Lucida Console" panose="020B0609040504020204" pitchFamily="49" charset="0"/>
            </a:endParaRPr>
          </a:p>
          <a:p>
            <a:r>
              <a:rPr lang="en-US" sz="1600" dirty="0">
                <a:solidFill>
                  <a:srgbClr val="00B050"/>
                </a:solidFill>
                <a:latin typeface="Lucida Console" panose="020B0609040504020204" pitchFamily="49" charset="0"/>
              </a:rPr>
              <a:t>//Signal handler for SIGINT.</a:t>
            </a:r>
          </a:p>
          <a:p>
            <a:r>
              <a:rPr lang="en-US" sz="1600" dirty="0">
                <a:solidFill>
                  <a:schemeClr val="accent1"/>
                </a:solidFill>
                <a:latin typeface="Lucida Console" panose="020B0609040504020204" pitchFamily="49" charset="0"/>
              </a:rPr>
              <a:t>void</a:t>
            </a:r>
            <a:r>
              <a:rPr lang="en-US" sz="1600" dirty="0">
                <a:latin typeface="Lucida Console" panose="020B0609040504020204" pitchFamily="49" charset="0"/>
              </a:rPr>
              <a:t> </a:t>
            </a:r>
            <a:r>
              <a:rPr lang="en-US" sz="1600" dirty="0" err="1">
                <a:latin typeface="Lucida Console" panose="020B0609040504020204" pitchFamily="49" charset="0"/>
              </a:rPr>
              <a:t>handle_sigint</a:t>
            </a:r>
            <a:r>
              <a:rPr lang="en-US" sz="1600" dirty="0">
                <a:latin typeface="Lucida Console" panose="020B0609040504020204" pitchFamily="49" charset="0"/>
              </a:rPr>
              <a:t>(</a:t>
            </a:r>
            <a:r>
              <a:rPr lang="en-US" sz="1600" dirty="0">
                <a:solidFill>
                  <a:schemeClr val="accent1"/>
                </a:solidFill>
                <a:latin typeface="Lucida Console" panose="020B0609040504020204" pitchFamily="49" charset="0"/>
              </a:rPr>
              <a:t>int</a:t>
            </a:r>
            <a:r>
              <a:rPr lang="en-US" sz="1600" dirty="0">
                <a:latin typeface="Lucida Console" panose="020B0609040504020204" pitchFamily="49" charset="0"/>
              </a:rPr>
              <a:t> sig) {</a:t>
            </a:r>
          </a:p>
          <a:p>
            <a:r>
              <a:rPr lang="en-US" sz="1600" dirty="0">
                <a:latin typeface="Lucida Console" panose="020B0609040504020204" pitchFamily="49" charset="0"/>
              </a:rPr>
              <a:t>    </a:t>
            </a:r>
            <a:r>
              <a:rPr lang="en-US" sz="1600" dirty="0" err="1">
                <a:latin typeface="Lucida Console" panose="020B0609040504020204" pitchFamily="49" charset="0"/>
              </a:rPr>
              <a:t>printf</a:t>
            </a:r>
            <a:r>
              <a:rPr lang="en-US" sz="1600" dirty="0">
                <a:latin typeface="Lucida Console" panose="020B0609040504020204" pitchFamily="49" charset="0"/>
              </a:rPr>
              <a:t>(</a:t>
            </a:r>
            <a:r>
              <a:rPr lang="en-US" sz="1600" dirty="0">
                <a:solidFill>
                  <a:schemeClr val="accent2"/>
                </a:solidFill>
                <a:latin typeface="Lucida Console" panose="020B0609040504020204" pitchFamily="49" charset="0"/>
              </a:rPr>
              <a:t>“Ignoring Control-C!\n"</a:t>
            </a:r>
            <a:r>
              <a:rPr lang="en-US" sz="1600" dirty="0">
                <a:latin typeface="Lucida Console" panose="020B0609040504020204" pitchFamily="49" charset="0"/>
              </a:rPr>
              <a:t>);</a:t>
            </a:r>
          </a:p>
          <a:p>
            <a:r>
              <a:rPr lang="en-US" sz="1600" dirty="0">
                <a:latin typeface="Lucida Console" panose="020B0609040504020204" pitchFamily="49" charset="0"/>
              </a:rPr>
              <a:t>}</a:t>
            </a:r>
          </a:p>
          <a:p>
            <a:endParaRPr lang="en-US" sz="1600" dirty="0">
              <a:latin typeface="Lucida Console" panose="020B0609040504020204" pitchFamily="49" charset="0"/>
            </a:endParaRPr>
          </a:p>
          <a:p>
            <a:r>
              <a:rPr lang="en-US" sz="1600" dirty="0">
                <a:solidFill>
                  <a:schemeClr val="accent1"/>
                </a:solidFill>
                <a:latin typeface="Lucida Console" panose="020B0609040504020204" pitchFamily="49" charset="0"/>
              </a:rPr>
              <a:t>int</a:t>
            </a:r>
            <a:r>
              <a:rPr lang="en-US" sz="1600" dirty="0">
                <a:latin typeface="Lucida Console" panose="020B0609040504020204" pitchFamily="49" charset="0"/>
              </a:rPr>
              <a:t> main() {</a:t>
            </a:r>
          </a:p>
          <a:p>
            <a:r>
              <a:rPr lang="en-US" sz="1600" dirty="0">
                <a:latin typeface="Lucida Console" panose="020B0609040504020204" pitchFamily="49" charset="0"/>
              </a:rPr>
              <a:t>    </a:t>
            </a:r>
            <a:r>
              <a:rPr lang="en-US" sz="1600" dirty="0">
                <a:solidFill>
                  <a:schemeClr val="accent1"/>
                </a:solidFill>
                <a:latin typeface="Lucida Console" panose="020B0609040504020204" pitchFamily="49" charset="0"/>
              </a:rPr>
              <a:t>struct</a:t>
            </a:r>
            <a:r>
              <a:rPr lang="en-US" sz="1600" dirty="0">
                <a:latin typeface="Lucida Console" panose="020B0609040504020204" pitchFamily="49" charset="0"/>
              </a:rPr>
              <a:t> </a:t>
            </a:r>
            <a:r>
              <a:rPr lang="en-US" sz="1600" dirty="0" err="1">
                <a:latin typeface="Lucida Console" panose="020B0609040504020204" pitchFamily="49" charset="0"/>
              </a:rPr>
              <a:t>sigaction</a:t>
            </a:r>
            <a:r>
              <a:rPr lang="en-US" sz="1600" dirty="0">
                <a:latin typeface="Lucida Console" panose="020B0609040504020204" pitchFamily="49" charset="0"/>
              </a:rPr>
              <a:t> </a:t>
            </a:r>
            <a:r>
              <a:rPr lang="en-US" sz="1600" dirty="0" err="1">
                <a:latin typeface="Lucida Console" panose="020B0609040504020204" pitchFamily="49" charset="0"/>
              </a:rPr>
              <a:t>int_sa</a:t>
            </a:r>
            <a:r>
              <a:rPr lang="en-US" sz="1600" dirty="0">
                <a:latin typeface="Lucida Console" panose="020B0609040504020204" pitchFamily="49" charset="0"/>
              </a:rPr>
              <a:t>, </a:t>
            </a:r>
            <a:r>
              <a:rPr lang="en-US" sz="1600" dirty="0" err="1">
                <a:latin typeface="Lucida Console" panose="020B0609040504020204" pitchFamily="49" charset="0"/>
              </a:rPr>
              <a:t>alarm_sa</a:t>
            </a:r>
            <a:r>
              <a:rPr lang="en-US" sz="1600" dirty="0">
                <a:latin typeface="Lucida Console" panose="020B0609040504020204" pitchFamily="49" charset="0"/>
              </a:rPr>
              <a:t>;</a:t>
            </a:r>
          </a:p>
          <a:p>
            <a:r>
              <a:rPr lang="en-US" sz="1600" dirty="0">
                <a:latin typeface="Lucida Console" panose="020B0609040504020204" pitchFamily="49" charset="0"/>
              </a:rPr>
              <a:t>    </a:t>
            </a:r>
            <a:r>
              <a:rPr lang="en-US" sz="1600" dirty="0" err="1">
                <a:latin typeface="Lucida Console" panose="020B0609040504020204" pitchFamily="49" charset="0"/>
              </a:rPr>
              <a:t>int_sa.sa_handler</a:t>
            </a:r>
            <a:r>
              <a:rPr lang="en-US" sz="1600" dirty="0">
                <a:latin typeface="Lucida Console" panose="020B0609040504020204" pitchFamily="49" charset="0"/>
              </a:rPr>
              <a:t> = </a:t>
            </a:r>
            <a:r>
              <a:rPr lang="en-US" sz="1600" dirty="0" err="1">
                <a:latin typeface="Lucida Console" panose="020B0609040504020204" pitchFamily="49" charset="0"/>
              </a:rPr>
              <a:t>handle_sigint</a:t>
            </a:r>
            <a:r>
              <a:rPr lang="en-US" sz="1600" dirty="0">
                <a:latin typeface="Lucida Console" panose="020B0609040504020204" pitchFamily="49" charset="0"/>
              </a:rPr>
              <a:t>;</a:t>
            </a:r>
          </a:p>
          <a:p>
            <a:r>
              <a:rPr lang="en-US" sz="1600" dirty="0">
                <a:latin typeface="Lucida Console" panose="020B0609040504020204" pitchFamily="49" charset="0"/>
              </a:rPr>
              <a:t>    </a:t>
            </a:r>
            <a:r>
              <a:rPr lang="en-US" sz="1600" dirty="0" err="1">
                <a:latin typeface="Lucida Console" panose="020B0609040504020204" pitchFamily="49" charset="0"/>
              </a:rPr>
              <a:t>alarm_sa.sa_handler</a:t>
            </a:r>
            <a:r>
              <a:rPr lang="en-US" sz="1600" dirty="0">
                <a:latin typeface="Lucida Console" panose="020B0609040504020204" pitchFamily="49" charset="0"/>
              </a:rPr>
              <a:t> = </a:t>
            </a:r>
            <a:r>
              <a:rPr lang="en-US" sz="1600" dirty="0" err="1">
                <a:latin typeface="Lucida Console" panose="020B0609040504020204" pitchFamily="49" charset="0"/>
              </a:rPr>
              <a:t>handle_alarm</a:t>
            </a:r>
            <a:r>
              <a:rPr lang="en-US" sz="1600" dirty="0">
                <a:latin typeface="Lucida Console" panose="020B0609040504020204" pitchFamily="49" charset="0"/>
              </a:rPr>
              <a:t>;</a:t>
            </a:r>
          </a:p>
          <a:p>
            <a:r>
              <a:rPr lang="en-US" sz="1600" dirty="0">
                <a:latin typeface="Lucida Console" panose="020B0609040504020204" pitchFamily="49" charset="0"/>
              </a:rPr>
              <a:t>           </a:t>
            </a:r>
            <a:r>
              <a:rPr lang="en-US" sz="1600" dirty="0">
                <a:solidFill>
                  <a:srgbClr val="00B050"/>
                </a:solidFill>
                <a:latin typeface="Lucida Console" panose="020B0609040504020204" pitchFamily="49" charset="0"/>
              </a:rPr>
              <a:t>//Initialization of the other</a:t>
            </a:r>
          </a:p>
          <a:p>
            <a:r>
              <a:rPr lang="en-US" sz="1600" dirty="0">
                <a:solidFill>
                  <a:srgbClr val="00B050"/>
                </a:solidFill>
                <a:latin typeface="Lucida Console" panose="020B0609040504020204" pitchFamily="49" charset="0"/>
              </a:rPr>
              <a:t>           //struct fields is elided.</a:t>
            </a:r>
          </a:p>
          <a:p>
            <a:r>
              <a:rPr lang="en-US" sz="1600" dirty="0">
                <a:latin typeface="Lucida Console" panose="020B0609040504020204" pitchFamily="49" charset="0"/>
              </a:rPr>
              <a:t>    </a:t>
            </a:r>
          </a:p>
          <a:p>
            <a:r>
              <a:rPr lang="en-US" sz="1600" dirty="0">
                <a:latin typeface="Lucida Console" panose="020B0609040504020204" pitchFamily="49" charset="0"/>
              </a:rPr>
              <a:t>    </a:t>
            </a:r>
            <a:r>
              <a:rPr lang="en-US" sz="1600" dirty="0" err="1">
                <a:latin typeface="Lucida Console" panose="020B0609040504020204" pitchFamily="49" charset="0"/>
              </a:rPr>
              <a:t>sigaction</a:t>
            </a:r>
            <a:r>
              <a:rPr lang="en-US" sz="1600" dirty="0">
                <a:latin typeface="Lucida Console" panose="020B0609040504020204" pitchFamily="49" charset="0"/>
              </a:rPr>
              <a:t>(SIGINT, </a:t>
            </a:r>
            <a:r>
              <a:rPr lang="en-US" sz="1600" dirty="0" err="1">
                <a:latin typeface="Lucida Console" panose="020B0609040504020204" pitchFamily="49" charset="0"/>
              </a:rPr>
              <a:t>handle_sigint</a:t>
            </a:r>
            <a:r>
              <a:rPr lang="en-US" sz="1600" dirty="0">
                <a:latin typeface="Lucida Console" panose="020B0609040504020204" pitchFamily="49" charset="0"/>
              </a:rPr>
              <a:t>, </a:t>
            </a:r>
            <a:r>
              <a:rPr lang="en-US" sz="1600" dirty="0" err="1">
                <a:solidFill>
                  <a:schemeClr val="accent1"/>
                </a:solidFill>
                <a:latin typeface="Lucida Console" panose="020B0609040504020204" pitchFamily="49" charset="0"/>
              </a:rPr>
              <a:t>nullptr</a:t>
            </a:r>
            <a:r>
              <a:rPr lang="en-US" sz="1600" dirty="0">
                <a:latin typeface="Lucida Console" panose="020B0609040504020204" pitchFamily="49" charset="0"/>
              </a:rPr>
              <a:t>);</a:t>
            </a:r>
          </a:p>
          <a:p>
            <a:r>
              <a:rPr lang="en-US" sz="1600" dirty="0">
                <a:latin typeface="Lucida Console" panose="020B0609040504020204" pitchFamily="49" charset="0"/>
              </a:rPr>
              <a:t>    </a:t>
            </a:r>
            <a:r>
              <a:rPr lang="en-US" sz="1600" dirty="0" err="1">
                <a:latin typeface="Lucida Console" panose="020B0609040504020204" pitchFamily="49" charset="0"/>
              </a:rPr>
              <a:t>sigaction</a:t>
            </a:r>
            <a:r>
              <a:rPr lang="en-US" sz="1600" dirty="0">
                <a:latin typeface="Lucida Console" panose="020B0609040504020204" pitchFamily="49" charset="0"/>
              </a:rPr>
              <a:t>(SIGALRM, </a:t>
            </a:r>
            <a:r>
              <a:rPr lang="en-US" sz="1600" dirty="0" err="1">
                <a:latin typeface="Lucida Console" panose="020B0609040504020204" pitchFamily="49" charset="0"/>
              </a:rPr>
              <a:t>handle_sigalarm</a:t>
            </a:r>
            <a:r>
              <a:rPr lang="en-US" sz="1600" dirty="0">
                <a:latin typeface="Lucida Console" panose="020B0609040504020204" pitchFamily="49" charset="0"/>
              </a:rPr>
              <a:t>, </a:t>
            </a:r>
            <a:r>
              <a:rPr lang="en-US" sz="1600" dirty="0" err="1">
                <a:solidFill>
                  <a:schemeClr val="accent1"/>
                </a:solidFill>
                <a:latin typeface="Lucida Console" panose="020B0609040504020204" pitchFamily="49" charset="0"/>
              </a:rPr>
              <a:t>nullptr</a:t>
            </a:r>
            <a:r>
              <a:rPr lang="en-US" sz="1600" dirty="0">
                <a:latin typeface="Lucida Console" panose="020B0609040504020204" pitchFamily="49" charset="0"/>
              </a:rPr>
              <a:t>);</a:t>
            </a:r>
          </a:p>
          <a:p>
            <a:r>
              <a:rPr lang="en-US" sz="1600" dirty="0">
                <a:latin typeface="Lucida Console" panose="020B0609040504020204" pitchFamily="49" charset="0"/>
              </a:rPr>
              <a:t>    alarm(</a:t>
            </a:r>
            <a:r>
              <a:rPr lang="en-US" sz="1600" dirty="0">
                <a:solidFill>
                  <a:schemeClr val="accent2"/>
                </a:solidFill>
                <a:latin typeface="Lucida Console" panose="020B0609040504020204" pitchFamily="49" charset="0"/>
              </a:rPr>
              <a:t>1</a:t>
            </a:r>
            <a:r>
              <a:rPr lang="en-US" sz="1600" dirty="0">
                <a:latin typeface="Lucida Console" panose="020B0609040504020204" pitchFamily="49" charset="0"/>
              </a:rPr>
              <a:t>); </a:t>
            </a:r>
            <a:r>
              <a:rPr lang="en-US" sz="1600" dirty="0">
                <a:solidFill>
                  <a:srgbClr val="00B050"/>
                </a:solidFill>
                <a:latin typeface="Lucida Console" panose="020B0609040504020204" pitchFamily="49" charset="0"/>
              </a:rPr>
              <a:t>//Request a SIGALRM in 1 second.</a:t>
            </a:r>
          </a:p>
          <a:p>
            <a:r>
              <a:rPr lang="en-US" sz="1600" dirty="0">
                <a:latin typeface="Lucida Console" panose="020B0609040504020204" pitchFamily="49" charset="0"/>
              </a:rPr>
              <a:t>    while (</a:t>
            </a:r>
            <a:r>
              <a:rPr lang="en-US" sz="1600" dirty="0">
                <a:solidFill>
                  <a:schemeClr val="accent2"/>
                </a:solidFill>
                <a:latin typeface="Lucida Console" panose="020B0609040504020204" pitchFamily="49" charset="0"/>
              </a:rPr>
              <a:t>true</a:t>
            </a:r>
            <a:r>
              <a:rPr lang="en-US" sz="1600" dirty="0">
                <a:latin typeface="Lucida Console" panose="020B0609040504020204" pitchFamily="49" charset="0"/>
              </a:rPr>
              <a:t>) {</a:t>
            </a:r>
          </a:p>
          <a:p>
            <a:r>
              <a:rPr lang="en-US" sz="1600" dirty="0">
                <a:latin typeface="Lucida Console" panose="020B0609040504020204" pitchFamily="49" charset="0"/>
              </a:rPr>
              <a:t>        pause(); </a:t>
            </a:r>
            <a:r>
              <a:rPr lang="en-US" sz="1600" dirty="0">
                <a:solidFill>
                  <a:srgbClr val="00B050"/>
                </a:solidFill>
                <a:latin typeface="Lucida Console" panose="020B0609040504020204" pitchFamily="49" charset="0"/>
              </a:rPr>
              <a:t>//Sleep until a signal arises.</a:t>
            </a:r>
          </a:p>
          <a:p>
            <a:r>
              <a:rPr lang="en-US" sz="1600" dirty="0">
                <a:latin typeface="Lucida Console" panose="020B0609040504020204" pitchFamily="49" charset="0"/>
              </a:rPr>
              <a:t>    }</a:t>
            </a:r>
          </a:p>
          <a:p>
            <a:r>
              <a:rPr lang="en-US" sz="1600" dirty="0">
                <a:latin typeface="Lucida Console" panose="020B0609040504020204" pitchFamily="49" charset="0"/>
              </a:rPr>
              <a:t>    </a:t>
            </a:r>
            <a:r>
              <a:rPr lang="en-US" sz="1600" dirty="0">
                <a:solidFill>
                  <a:schemeClr val="accent1"/>
                </a:solidFill>
                <a:latin typeface="Lucida Console" panose="020B0609040504020204" pitchFamily="49" charset="0"/>
              </a:rPr>
              <a:t>return</a:t>
            </a:r>
            <a:r>
              <a:rPr lang="en-US" sz="1600" dirty="0">
                <a:latin typeface="Lucida Console" panose="020B0609040504020204" pitchFamily="49" charset="0"/>
              </a:rPr>
              <a:t> </a:t>
            </a:r>
            <a:r>
              <a:rPr lang="en-US" sz="1600" dirty="0">
                <a:solidFill>
                  <a:schemeClr val="accent2"/>
                </a:solidFill>
                <a:latin typeface="Lucida Console" panose="020B0609040504020204" pitchFamily="49" charset="0"/>
              </a:rPr>
              <a:t>0</a:t>
            </a:r>
            <a:r>
              <a:rPr lang="en-US" sz="1600" dirty="0">
                <a:latin typeface="Lucida Console" panose="020B0609040504020204" pitchFamily="49" charset="0"/>
              </a:rPr>
              <a:t>;</a:t>
            </a:r>
          </a:p>
          <a:p>
            <a:r>
              <a:rPr lang="en-US" sz="1600" dirty="0">
                <a:latin typeface="Lucida Console" panose="020B0609040504020204" pitchFamily="49" charset="0"/>
              </a:rPr>
              <a:t>}</a:t>
            </a:r>
          </a:p>
        </p:txBody>
      </p:sp>
      <p:grpSp>
        <p:nvGrpSpPr>
          <p:cNvPr id="14" name="Group 13">
            <a:extLst>
              <a:ext uri="{FF2B5EF4-FFF2-40B4-BE49-F238E27FC236}">
                <a16:creationId xmlns:a16="http://schemas.microsoft.com/office/drawing/2014/main" id="{69E9C02D-4B3F-DDBD-01E0-A66550B6C606}"/>
              </a:ext>
            </a:extLst>
          </p:cNvPr>
          <p:cNvGrpSpPr/>
          <p:nvPr/>
        </p:nvGrpSpPr>
        <p:grpSpPr>
          <a:xfrm>
            <a:off x="6677524" y="879368"/>
            <a:ext cx="2755233" cy="5806156"/>
            <a:chOff x="6677524" y="879368"/>
            <a:chExt cx="2755233" cy="5806156"/>
          </a:xfrm>
        </p:grpSpPr>
        <p:sp>
          <p:nvSpPr>
            <p:cNvPr id="4" name="Rectangle 3">
              <a:extLst>
                <a:ext uri="{FF2B5EF4-FFF2-40B4-BE49-F238E27FC236}">
                  <a16:creationId xmlns:a16="http://schemas.microsoft.com/office/drawing/2014/main" id="{19C7B391-3134-61CC-034D-235804CCBAB1}"/>
                </a:ext>
              </a:extLst>
            </p:cNvPr>
            <p:cNvSpPr/>
            <p:nvPr/>
          </p:nvSpPr>
          <p:spPr>
            <a:xfrm>
              <a:off x="6677526" y="879368"/>
              <a:ext cx="2755231" cy="824473"/>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500"/>
                </a:lnSpc>
              </a:pPr>
              <a:r>
                <a:rPr lang="en-US" sz="2400" dirty="0">
                  <a:solidFill>
                    <a:schemeClr val="tx1"/>
                  </a:solidFill>
                  <a:latin typeface="Segoe UI" panose="020B0502040204020203" pitchFamily="34" charset="0"/>
                  <a:cs typeface="Segoe UI" panose="020B0502040204020203" pitchFamily="34" charset="0"/>
                </a:rPr>
                <a:t>Stack frame for </a:t>
              </a:r>
              <a:r>
                <a:rPr lang="en-US" sz="2400" dirty="0">
                  <a:solidFill>
                    <a:schemeClr val="tx1"/>
                  </a:solidFill>
                  <a:latin typeface="Lucida Console" panose="020B0609040504020204" pitchFamily="49" charset="0"/>
                  <a:cs typeface="Segoe UI" panose="020B0502040204020203" pitchFamily="34" charset="0"/>
                </a:rPr>
                <a:t>main()</a:t>
              </a:r>
            </a:p>
          </p:txBody>
        </p:sp>
        <p:sp>
          <p:nvSpPr>
            <p:cNvPr id="5" name="Rectangle 4">
              <a:extLst>
                <a:ext uri="{FF2B5EF4-FFF2-40B4-BE49-F238E27FC236}">
                  <a16:creationId xmlns:a16="http://schemas.microsoft.com/office/drawing/2014/main" id="{778D3B35-A054-480F-957A-1B18896B0239}"/>
                </a:ext>
              </a:extLst>
            </p:cNvPr>
            <p:cNvSpPr/>
            <p:nvPr/>
          </p:nvSpPr>
          <p:spPr>
            <a:xfrm>
              <a:off x="6677525" y="4059731"/>
              <a:ext cx="2755231" cy="824473"/>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500"/>
                </a:lnSpc>
              </a:pPr>
              <a:r>
                <a:rPr lang="en-US" sz="2400" dirty="0">
                  <a:solidFill>
                    <a:schemeClr val="tx1"/>
                  </a:solidFill>
                  <a:latin typeface="Segoe UI" panose="020B0502040204020203" pitchFamily="34" charset="0"/>
                  <a:cs typeface="Segoe UI" panose="020B0502040204020203" pitchFamily="34" charset="0"/>
                </a:rPr>
                <a:t>Heap</a:t>
              </a:r>
              <a:endParaRPr lang="en-US" sz="2400" dirty="0">
                <a:solidFill>
                  <a:schemeClr val="tx1"/>
                </a:solidFill>
                <a:latin typeface="Lucida Console" panose="020B0609040504020204" pitchFamily="49" charset="0"/>
                <a:cs typeface="Segoe UI" panose="020B0502040204020203" pitchFamily="34" charset="0"/>
              </a:endParaRPr>
            </a:p>
          </p:txBody>
        </p:sp>
        <p:sp>
          <p:nvSpPr>
            <p:cNvPr id="6" name="Rectangle 5">
              <a:extLst>
                <a:ext uri="{FF2B5EF4-FFF2-40B4-BE49-F238E27FC236}">
                  <a16:creationId xmlns:a16="http://schemas.microsoft.com/office/drawing/2014/main" id="{1B0CFF8B-1A0A-442C-8649-11319A7A2066}"/>
                </a:ext>
              </a:extLst>
            </p:cNvPr>
            <p:cNvSpPr/>
            <p:nvPr/>
          </p:nvSpPr>
          <p:spPr>
            <a:xfrm>
              <a:off x="6677524" y="4884204"/>
              <a:ext cx="2755231" cy="824473"/>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500"/>
                </a:lnSpc>
              </a:pPr>
              <a:r>
                <a:rPr lang="en-US" sz="2400" dirty="0">
                  <a:solidFill>
                    <a:schemeClr val="tx1"/>
                  </a:solidFill>
                  <a:latin typeface="Segoe UI" panose="020B0502040204020203" pitchFamily="34" charset="0"/>
                  <a:cs typeface="Segoe UI" panose="020B0502040204020203" pitchFamily="34" charset="0"/>
                </a:rPr>
                <a:t>Static data</a:t>
              </a:r>
              <a:endParaRPr lang="en-US" sz="2400" dirty="0">
                <a:solidFill>
                  <a:schemeClr val="tx1"/>
                </a:solidFill>
                <a:latin typeface="Lucida Console" panose="020B0609040504020204" pitchFamily="49" charset="0"/>
                <a:cs typeface="Segoe UI" panose="020B0502040204020203" pitchFamily="34" charset="0"/>
              </a:endParaRPr>
            </a:p>
          </p:txBody>
        </p:sp>
        <p:sp>
          <p:nvSpPr>
            <p:cNvPr id="8" name="Rectangle 7">
              <a:extLst>
                <a:ext uri="{FF2B5EF4-FFF2-40B4-BE49-F238E27FC236}">
                  <a16:creationId xmlns:a16="http://schemas.microsoft.com/office/drawing/2014/main" id="{D8949634-0F18-94B3-3C78-34BF6D584478}"/>
                </a:ext>
              </a:extLst>
            </p:cNvPr>
            <p:cNvSpPr/>
            <p:nvPr/>
          </p:nvSpPr>
          <p:spPr>
            <a:xfrm>
              <a:off x="6677525" y="5700644"/>
              <a:ext cx="2755231" cy="984880"/>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500"/>
                </a:lnSpc>
              </a:pPr>
              <a:r>
                <a:rPr lang="en-US" sz="2400" dirty="0">
                  <a:solidFill>
                    <a:schemeClr val="tx1"/>
                  </a:solidFill>
                  <a:latin typeface="Segoe UI" panose="020B0502040204020203" pitchFamily="34" charset="0"/>
                  <a:cs typeface="Segoe UI" panose="020B0502040204020203" pitchFamily="34" charset="0"/>
                </a:rPr>
                <a:t>Code</a:t>
              </a:r>
              <a:endParaRPr lang="en-US" sz="2400" dirty="0">
                <a:solidFill>
                  <a:schemeClr val="tx1"/>
                </a:solidFill>
                <a:latin typeface="Lucida Console" panose="020B0609040504020204" pitchFamily="49" charset="0"/>
                <a:cs typeface="Segoe UI" panose="020B0502040204020203" pitchFamily="34" charset="0"/>
              </a:endParaRPr>
            </a:p>
          </p:txBody>
        </p:sp>
        <p:sp>
          <p:nvSpPr>
            <p:cNvPr id="11" name="Rectangle 10">
              <a:extLst>
                <a:ext uri="{FF2B5EF4-FFF2-40B4-BE49-F238E27FC236}">
                  <a16:creationId xmlns:a16="http://schemas.microsoft.com/office/drawing/2014/main" id="{647515B4-1FAB-7A89-3EE0-3264CA1A1F9C}"/>
                </a:ext>
              </a:extLst>
            </p:cNvPr>
            <p:cNvSpPr/>
            <p:nvPr/>
          </p:nvSpPr>
          <p:spPr>
            <a:xfrm>
              <a:off x="6677525" y="879368"/>
              <a:ext cx="2755231" cy="580615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Arrow: Right 11">
            <a:extLst>
              <a:ext uri="{FF2B5EF4-FFF2-40B4-BE49-F238E27FC236}">
                <a16:creationId xmlns:a16="http://schemas.microsoft.com/office/drawing/2014/main" id="{B6E53D72-1F99-F26F-B6A4-8006DE74D933}"/>
              </a:ext>
            </a:extLst>
          </p:cNvPr>
          <p:cNvSpPr/>
          <p:nvPr/>
        </p:nvSpPr>
        <p:spPr>
          <a:xfrm>
            <a:off x="180475" y="5700643"/>
            <a:ext cx="806116" cy="32234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7ABBCF0-1D8C-6EB8-8440-53BA20041D24}"/>
              </a:ext>
            </a:extLst>
          </p:cNvPr>
          <p:cNvSpPr txBox="1"/>
          <p:nvPr/>
        </p:nvSpPr>
        <p:spPr>
          <a:xfrm>
            <a:off x="6882060" y="125099"/>
            <a:ext cx="2346159" cy="750270"/>
          </a:xfrm>
          <a:prstGeom prst="rect">
            <a:avLst/>
          </a:prstGeom>
          <a:noFill/>
        </p:spPr>
        <p:txBody>
          <a:bodyPr wrap="square" rtlCol="0">
            <a:spAutoFit/>
          </a:bodyPr>
          <a:lstStyle/>
          <a:p>
            <a:pPr algn="ctr">
              <a:lnSpc>
                <a:spcPts val="1700"/>
              </a:lnSpc>
            </a:pPr>
            <a:r>
              <a:rPr lang="en-US" b="1" dirty="0">
                <a:latin typeface="Segoe UI" panose="020B0502040204020203" pitchFamily="34" charset="0"/>
                <a:cs typeface="Segoe UI" panose="020B0502040204020203" pitchFamily="34" charset="0"/>
              </a:rPr>
              <a:t>Process state while being blocked in </a:t>
            </a:r>
            <a:r>
              <a:rPr lang="en-US" b="1" dirty="0">
                <a:latin typeface="Lucida Console" panose="020B0609040504020204" pitchFamily="49" charset="0"/>
                <a:cs typeface="Segoe UI" panose="020B0502040204020203" pitchFamily="34" charset="0"/>
              </a:rPr>
              <a:t>pause()</a:t>
            </a:r>
          </a:p>
        </p:txBody>
      </p:sp>
      <p:grpSp>
        <p:nvGrpSpPr>
          <p:cNvPr id="22" name="Group 21">
            <a:extLst>
              <a:ext uri="{FF2B5EF4-FFF2-40B4-BE49-F238E27FC236}">
                <a16:creationId xmlns:a16="http://schemas.microsoft.com/office/drawing/2014/main" id="{B290E8C8-8F0B-28BA-C764-D0069513FF99}"/>
              </a:ext>
            </a:extLst>
          </p:cNvPr>
          <p:cNvGrpSpPr/>
          <p:nvPr/>
        </p:nvGrpSpPr>
        <p:grpSpPr>
          <a:xfrm>
            <a:off x="9459963" y="5785495"/>
            <a:ext cx="2723866" cy="528991"/>
            <a:chOff x="9468134" y="6249563"/>
            <a:chExt cx="2723866" cy="528991"/>
          </a:xfrm>
        </p:grpSpPr>
        <p:sp>
          <p:nvSpPr>
            <p:cNvPr id="15" name="TextBox 14">
              <a:extLst>
                <a:ext uri="{FF2B5EF4-FFF2-40B4-BE49-F238E27FC236}">
                  <a16:creationId xmlns:a16="http://schemas.microsoft.com/office/drawing/2014/main" id="{53CBCCA4-DE62-7378-18F6-B8B7EF8F4412}"/>
                </a:ext>
              </a:extLst>
            </p:cNvPr>
            <p:cNvSpPr txBox="1"/>
            <p:nvPr/>
          </p:nvSpPr>
          <p:spPr>
            <a:xfrm>
              <a:off x="9692432" y="6249563"/>
              <a:ext cx="2499568" cy="528991"/>
            </a:xfrm>
            <a:prstGeom prst="rect">
              <a:avLst/>
            </a:prstGeom>
            <a:noFill/>
          </p:spPr>
          <p:txBody>
            <a:bodyPr wrap="square" rtlCol="0">
              <a:spAutoFit/>
            </a:bodyPr>
            <a:lstStyle/>
            <a:p>
              <a:pPr algn="ctr">
                <a:lnSpc>
                  <a:spcPts val="1700"/>
                </a:lnSpc>
              </a:pPr>
              <a:r>
                <a:rPr lang="en-US" sz="1700" b="1" dirty="0">
                  <a:latin typeface="Lucida Console" panose="020B0609040504020204" pitchFamily="49" charset="0"/>
                  <a:cs typeface="Segoe UI" panose="020B0502040204020203" pitchFamily="34" charset="0"/>
                </a:rPr>
                <a:t>%rip</a:t>
              </a:r>
              <a:r>
                <a:rPr lang="en-US" sz="1700" b="1" dirty="0">
                  <a:latin typeface="Segoe UI" panose="020B0502040204020203" pitchFamily="34" charset="0"/>
                  <a:cs typeface="Segoe UI" panose="020B0502040204020203" pitchFamily="34" charset="0"/>
                </a:rPr>
                <a:t> for </a:t>
              </a:r>
              <a:r>
                <a:rPr lang="en-US" sz="1700" b="1" dirty="0" err="1">
                  <a:latin typeface="Lucida Console" panose="020B0609040504020204" pitchFamily="49" charset="0"/>
                  <a:cs typeface="Segoe UI" panose="020B0502040204020203" pitchFamily="34" charset="0"/>
                </a:rPr>
                <a:t>handle_sigalarm</a:t>
              </a:r>
              <a:r>
                <a:rPr lang="en-US" sz="1700" b="1" dirty="0">
                  <a:latin typeface="Lucida Console" panose="020B0609040504020204" pitchFamily="49" charset="0"/>
                  <a:cs typeface="Segoe UI" panose="020B0502040204020203" pitchFamily="34" charset="0"/>
                </a:rPr>
                <a:t>()</a:t>
              </a:r>
            </a:p>
          </p:txBody>
        </p:sp>
        <p:cxnSp>
          <p:nvCxnSpPr>
            <p:cNvPr id="17" name="Straight Arrow Connector 16">
              <a:extLst>
                <a:ext uri="{FF2B5EF4-FFF2-40B4-BE49-F238E27FC236}">
                  <a16:creationId xmlns:a16="http://schemas.microsoft.com/office/drawing/2014/main" id="{F4102509-85E7-F8FA-AB97-B1233F31B97F}"/>
                </a:ext>
              </a:extLst>
            </p:cNvPr>
            <p:cNvCxnSpPr>
              <a:cxnSpLocks/>
            </p:cNvCxnSpPr>
            <p:nvPr/>
          </p:nvCxnSpPr>
          <p:spPr>
            <a:xfrm flipH="1">
              <a:off x="9468134" y="6384865"/>
              <a:ext cx="98660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31003583-2826-AE13-B139-8E821F8A35CC}"/>
              </a:ext>
            </a:extLst>
          </p:cNvPr>
          <p:cNvGrpSpPr/>
          <p:nvPr/>
        </p:nvGrpSpPr>
        <p:grpSpPr>
          <a:xfrm>
            <a:off x="9468134" y="1565267"/>
            <a:ext cx="2603546" cy="312971"/>
            <a:chOff x="9468134" y="1565267"/>
            <a:chExt cx="2603546" cy="312971"/>
          </a:xfrm>
        </p:grpSpPr>
        <p:sp>
          <p:nvSpPr>
            <p:cNvPr id="19" name="TextBox 18">
              <a:extLst>
                <a:ext uri="{FF2B5EF4-FFF2-40B4-BE49-F238E27FC236}">
                  <a16:creationId xmlns:a16="http://schemas.microsoft.com/office/drawing/2014/main" id="{A7F32746-ADDB-70DB-E4E6-1AC478D84702}"/>
                </a:ext>
              </a:extLst>
            </p:cNvPr>
            <p:cNvSpPr txBox="1"/>
            <p:nvPr/>
          </p:nvSpPr>
          <p:spPr>
            <a:xfrm>
              <a:off x="9572112" y="1565267"/>
              <a:ext cx="2499568" cy="312971"/>
            </a:xfrm>
            <a:prstGeom prst="rect">
              <a:avLst/>
            </a:prstGeom>
            <a:noFill/>
          </p:spPr>
          <p:txBody>
            <a:bodyPr wrap="square" rtlCol="0">
              <a:spAutoFit/>
            </a:bodyPr>
            <a:lstStyle/>
            <a:p>
              <a:pPr algn="ctr">
                <a:lnSpc>
                  <a:spcPts val="1700"/>
                </a:lnSpc>
              </a:pPr>
              <a:r>
                <a:rPr lang="en-US" b="1" dirty="0">
                  <a:latin typeface="Lucida Console" panose="020B0609040504020204" pitchFamily="49" charset="0"/>
                  <a:cs typeface="Segoe UI" panose="020B0502040204020203" pitchFamily="34" charset="0"/>
                </a:rPr>
                <a:t>%</a:t>
              </a:r>
              <a:r>
                <a:rPr lang="en-US" b="1" dirty="0" err="1">
                  <a:latin typeface="Lucida Console" panose="020B0609040504020204" pitchFamily="49" charset="0"/>
                  <a:cs typeface="Segoe UI" panose="020B0502040204020203" pitchFamily="34" charset="0"/>
                </a:rPr>
                <a:t>rsp</a:t>
              </a:r>
              <a:r>
                <a:rPr lang="en-US" b="1" dirty="0">
                  <a:latin typeface="Segoe UI" panose="020B0502040204020203" pitchFamily="34" charset="0"/>
                  <a:cs typeface="Segoe UI" panose="020B0502040204020203" pitchFamily="34" charset="0"/>
                </a:rPr>
                <a:t> for </a:t>
              </a:r>
              <a:r>
                <a:rPr lang="en-US" b="1" dirty="0">
                  <a:latin typeface="Lucida Console" panose="020B0609040504020204" pitchFamily="49" charset="0"/>
                  <a:cs typeface="Segoe UI" panose="020B0502040204020203" pitchFamily="34" charset="0"/>
                </a:rPr>
                <a:t>main()</a:t>
              </a:r>
            </a:p>
          </p:txBody>
        </p:sp>
        <p:cxnSp>
          <p:nvCxnSpPr>
            <p:cNvPr id="20" name="Straight Arrow Connector 19">
              <a:extLst>
                <a:ext uri="{FF2B5EF4-FFF2-40B4-BE49-F238E27FC236}">
                  <a16:creationId xmlns:a16="http://schemas.microsoft.com/office/drawing/2014/main" id="{46E98FAC-085D-8FEF-207D-E59DF4140EA4}"/>
                </a:ext>
              </a:extLst>
            </p:cNvPr>
            <p:cNvCxnSpPr>
              <a:cxnSpLocks/>
            </p:cNvCxnSpPr>
            <p:nvPr/>
          </p:nvCxnSpPr>
          <p:spPr>
            <a:xfrm flipH="1">
              <a:off x="9468134" y="1700568"/>
              <a:ext cx="353501" cy="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E0F20EDC-D49A-C992-82C0-85AE777E9C0B}"/>
              </a:ext>
            </a:extLst>
          </p:cNvPr>
          <p:cNvSpPr/>
          <p:nvPr/>
        </p:nvSpPr>
        <p:spPr>
          <a:xfrm>
            <a:off x="6677523" y="1696464"/>
            <a:ext cx="2755231" cy="824473"/>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500"/>
              </a:lnSpc>
            </a:pPr>
            <a:r>
              <a:rPr lang="en-US" dirty="0">
                <a:solidFill>
                  <a:schemeClr val="tx1"/>
                </a:solidFill>
                <a:latin typeface="Segoe UI" panose="020B0502040204020203" pitchFamily="34" charset="0"/>
                <a:cs typeface="Segoe UI" panose="020B0502040204020203" pitchFamily="34" charset="0"/>
              </a:rPr>
              <a:t>Stack frame for </a:t>
            </a:r>
            <a:r>
              <a:rPr lang="en-US" dirty="0" err="1">
                <a:solidFill>
                  <a:schemeClr val="tx1"/>
                </a:solidFill>
                <a:latin typeface="Lucida Console" panose="020B0609040504020204" pitchFamily="49" charset="0"/>
                <a:cs typeface="Segoe UI" panose="020B0502040204020203" pitchFamily="34" charset="0"/>
              </a:rPr>
              <a:t>handler_sigalarm</a:t>
            </a:r>
            <a:r>
              <a:rPr lang="en-US" dirty="0">
                <a:solidFill>
                  <a:schemeClr val="tx1"/>
                </a:solidFill>
                <a:latin typeface="Lucida Console" panose="020B0609040504020204" pitchFamily="49" charset="0"/>
                <a:cs typeface="Segoe UI" panose="020B0502040204020203" pitchFamily="34" charset="0"/>
              </a:rPr>
              <a:t>()</a:t>
            </a:r>
          </a:p>
        </p:txBody>
      </p:sp>
      <p:pic>
        <p:nvPicPr>
          <p:cNvPr id="26" name="Picture 25">
            <a:extLst>
              <a:ext uri="{FF2B5EF4-FFF2-40B4-BE49-F238E27FC236}">
                <a16:creationId xmlns:a16="http://schemas.microsoft.com/office/drawing/2014/main" id="{B3BE8DD6-1427-DD0F-FE61-7E05FCE1C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8959" y="2358038"/>
            <a:ext cx="3950181" cy="3291818"/>
          </a:xfrm>
          <a:prstGeom prst="rect">
            <a:avLst/>
          </a:prstGeom>
          <a:ln w="38100">
            <a:solidFill>
              <a:schemeClr val="tx1"/>
            </a:solidFill>
          </a:ln>
        </p:spPr>
      </p:pic>
      <p:grpSp>
        <p:nvGrpSpPr>
          <p:cNvPr id="27" name="Group 26">
            <a:extLst>
              <a:ext uri="{FF2B5EF4-FFF2-40B4-BE49-F238E27FC236}">
                <a16:creationId xmlns:a16="http://schemas.microsoft.com/office/drawing/2014/main" id="{2185E3F9-CF06-F9E9-20B0-DD3603930B6F}"/>
              </a:ext>
            </a:extLst>
          </p:cNvPr>
          <p:cNvGrpSpPr/>
          <p:nvPr/>
        </p:nvGrpSpPr>
        <p:grpSpPr>
          <a:xfrm>
            <a:off x="9468134" y="2358038"/>
            <a:ext cx="2603546" cy="528350"/>
            <a:chOff x="9468134" y="1565267"/>
            <a:chExt cx="2603546" cy="528350"/>
          </a:xfrm>
        </p:grpSpPr>
        <p:sp>
          <p:nvSpPr>
            <p:cNvPr id="28" name="TextBox 27">
              <a:extLst>
                <a:ext uri="{FF2B5EF4-FFF2-40B4-BE49-F238E27FC236}">
                  <a16:creationId xmlns:a16="http://schemas.microsoft.com/office/drawing/2014/main" id="{DA8C69E0-581C-6DAB-C5B9-B4235D271418}"/>
                </a:ext>
              </a:extLst>
            </p:cNvPr>
            <p:cNvSpPr txBox="1"/>
            <p:nvPr/>
          </p:nvSpPr>
          <p:spPr>
            <a:xfrm>
              <a:off x="9572112" y="1565267"/>
              <a:ext cx="2499568" cy="528350"/>
            </a:xfrm>
            <a:prstGeom prst="rect">
              <a:avLst/>
            </a:prstGeom>
            <a:noFill/>
          </p:spPr>
          <p:txBody>
            <a:bodyPr wrap="square" rtlCol="0">
              <a:spAutoFit/>
            </a:bodyPr>
            <a:lstStyle/>
            <a:p>
              <a:pPr algn="ctr">
                <a:lnSpc>
                  <a:spcPts val="1700"/>
                </a:lnSpc>
              </a:pPr>
              <a:r>
                <a:rPr lang="en-US" b="1" dirty="0">
                  <a:latin typeface="Lucida Console" panose="020B0609040504020204" pitchFamily="49" charset="0"/>
                  <a:cs typeface="Segoe UI" panose="020B0502040204020203" pitchFamily="34" charset="0"/>
                </a:rPr>
                <a:t>%</a:t>
              </a:r>
              <a:r>
                <a:rPr lang="en-US" sz="1600" b="1" dirty="0" err="1">
                  <a:latin typeface="Lucida Console" panose="020B0609040504020204" pitchFamily="49" charset="0"/>
                  <a:cs typeface="Segoe UI" panose="020B0502040204020203" pitchFamily="34" charset="0"/>
                </a:rPr>
                <a:t>rsp</a:t>
              </a:r>
              <a:r>
                <a:rPr lang="en-US" sz="1600" b="1" dirty="0">
                  <a:latin typeface="Segoe UI" panose="020B0502040204020203" pitchFamily="34" charset="0"/>
                  <a:cs typeface="Segoe UI" panose="020B0502040204020203" pitchFamily="34" charset="0"/>
                </a:rPr>
                <a:t> for </a:t>
              </a:r>
              <a:r>
                <a:rPr lang="en-US" sz="1600" b="1" dirty="0" err="1">
                  <a:latin typeface="Lucida Console" panose="020B0609040504020204" pitchFamily="49" charset="0"/>
                  <a:cs typeface="Segoe UI" panose="020B0502040204020203" pitchFamily="34" charset="0"/>
                </a:rPr>
                <a:t>handle_sigalarm</a:t>
              </a:r>
              <a:r>
                <a:rPr lang="en-US" sz="1600" b="1" dirty="0">
                  <a:latin typeface="Lucida Console" panose="020B0609040504020204" pitchFamily="49" charset="0"/>
                  <a:cs typeface="Segoe UI" panose="020B0502040204020203" pitchFamily="34" charset="0"/>
                </a:rPr>
                <a:t>()</a:t>
              </a:r>
              <a:endParaRPr lang="en-US" b="1" dirty="0">
                <a:latin typeface="Lucida Console" panose="020B0609040504020204" pitchFamily="49" charset="0"/>
                <a:cs typeface="Segoe UI" panose="020B0502040204020203" pitchFamily="34" charset="0"/>
              </a:endParaRPr>
            </a:p>
          </p:txBody>
        </p:sp>
        <p:cxnSp>
          <p:nvCxnSpPr>
            <p:cNvPr id="29" name="Straight Arrow Connector 28">
              <a:extLst>
                <a:ext uri="{FF2B5EF4-FFF2-40B4-BE49-F238E27FC236}">
                  <a16:creationId xmlns:a16="http://schemas.microsoft.com/office/drawing/2014/main" id="{1BB96D64-5E75-A4A0-63B2-7488CF0DBEBF}"/>
                </a:ext>
              </a:extLst>
            </p:cNvPr>
            <p:cNvCxnSpPr>
              <a:cxnSpLocks/>
            </p:cNvCxnSpPr>
            <p:nvPr/>
          </p:nvCxnSpPr>
          <p:spPr>
            <a:xfrm flipH="1">
              <a:off x="9468134" y="1700569"/>
              <a:ext cx="850696"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476569C4-2D29-4888-A82F-854DD94E494D}"/>
              </a:ext>
            </a:extLst>
          </p:cNvPr>
          <p:cNvGrpSpPr/>
          <p:nvPr/>
        </p:nvGrpSpPr>
        <p:grpSpPr>
          <a:xfrm>
            <a:off x="9456673" y="6335809"/>
            <a:ext cx="2747930" cy="530979"/>
            <a:chOff x="9468134" y="6261595"/>
            <a:chExt cx="2747930" cy="530979"/>
          </a:xfrm>
        </p:grpSpPr>
        <p:sp>
          <p:nvSpPr>
            <p:cNvPr id="34" name="TextBox 33">
              <a:extLst>
                <a:ext uri="{FF2B5EF4-FFF2-40B4-BE49-F238E27FC236}">
                  <a16:creationId xmlns:a16="http://schemas.microsoft.com/office/drawing/2014/main" id="{C4488008-60D2-ECEF-95C4-5DC3BAC11CAD}"/>
                </a:ext>
              </a:extLst>
            </p:cNvPr>
            <p:cNvSpPr txBox="1"/>
            <p:nvPr/>
          </p:nvSpPr>
          <p:spPr>
            <a:xfrm>
              <a:off x="9716496" y="6261595"/>
              <a:ext cx="2499568" cy="530979"/>
            </a:xfrm>
            <a:prstGeom prst="rect">
              <a:avLst/>
            </a:prstGeom>
            <a:noFill/>
          </p:spPr>
          <p:txBody>
            <a:bodyPr wrap="square" rtlCol="0">
              <a:spAutoFit/>
            </a:bodyPr>
            <a:lstStyle/>
            <a:p>
              <a:pPr algn="ctr">
                <a:lnSpc>
                  <a:spcPts val="1700"/>
                </a:lnSpc>
              </a:pPr>
              <a:r>
                <a:rPr lang="en-US" b="1" dirty="0">
                  <a:latin typeface="Lucida Console" panose="020B0609040504020204" pitchFamily="49" charset="0"/>
                  <a:cs typeface="Segoe UI" panose="020B0502040204020203" pitchFamily="34" charset="0"/>
                </a:rPr>
                <a:t>%rip</a:t>
              </a:r>
              <a:r>
                <a:rPr lang="en-US" b="1" dirty="0">
                  <a:latin typeface="Segoe UI" panose="020B0502040204020203" pitchFamily="34" charset="0"/>
                  <a:cs typeface="Segoe UI" panose="020B0502040204020203" pitchFamily="34" charset="0"/>
                </a:rPr>
                <a:t> for instruction after </a:t>
              </a:r>
              <a:r>
                <a:rPr lang="en-US" b="1" dirty="0">
                  <a:latin typeface="Lucida Console" panose="020B0609040504020204" pitchFamily="49" charset="0"/>
                  <a:cs typeface="Segoe UI" panose="020B0502040204020203" pitchFamily="34" charset="0"/>
                </a:rPr>
                <a:t>pause()</a:t>
              </a:r>
            </a:p>
          </p:txBody>
        </p:sp>
        <p:cxnSp>
          <p:nvCxnSpPr>
            <p:cNvPr id="35" name="Straight Arrow Connector 34">
              <a:extLst>
                <a:ext uri="{FF2B5EF4-FFF2-40B4-BE49-F238E27FC236}">
                  <a16:creationId xmlns:a16="http://schemas.microsoft.com/office/drawing/2014/main" id="{98E01244-F3CD-ED0F-B80B-F806E33B0B4D}"/>
                </a:ext>
              </a:extLst>
            </p:cNvPr>
            <p:cNvCxnSpPr>
              <a:cxnSpLocks/>
            </p:cNvCxnSpPr>
            <p:nvPr/>
          </p:nvCxnSpPr>
          <p:spPr>
            <a:xfrm flipH="1">
              <a:off x="9468134" y="6384864"/>
              <a:ext cx="353501" cy="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01AEA7A9-1C66-66FE-97FC-20359BAAC2C3}"/>
              </a:ext>
            </a:extLst>
          </p:cNvPr>
          <p:cNvSpPr/>
          <p:nvPr/>
        </p:nvSpPr>
        <p:spPr>
          <a:xfrm>
            <a:off x="9456102" y="1395663"/>
            <a:ext cx="2603546" cy="703982"/>
          </a:xfrm>
          <a:prstGeom prst="rect">
            <a:avLst/>
          </a:prstGeom>
          <a:solidFill>
            <a:schemeClr val="bg1">
              <a:alpha val="7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D15631A-CBAF-CE12-8435-4B00D12E5ABE}"/>
              </a:ext>
            </a:extLst>
          </p:cNvPr>
          <p:cNvSpPr/>
          <p:nvPr/>
        </p:nvSpPr>
        <p:spPr>
          <a:xfrm>
            <a:off x="9456102" y="6279364"/>
            <a:ext cx="2603546" cy="578635"/>
          </a:xfrm>
          <a:prstGeom prst="rect">
            <a:avLst/>
          </a:prstGeom>
          <a:solidFill>
            <a:schemeClr val="bg1">
              <a:alpha val="7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89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32" presetClass="emph" presetSubtype="0" fill="hold" grpId="1" nodeType="withEffect">
                                  <p:stCondLst>
                                    <p:cond delay="0"/>
                                  </p:stCondLst>
                                  <p:childTnLst>
                                    <p:animRot by="120000">
                                      <p:cBhvr>
                                        <p:cTn id="11" dur="100" fill="hold">
                                          <p:stCondLst>
                                            <p:cond delay="0"/>
                                          </p:stCondLst>
                                        </p:cTn>
                                        <p:tgtEl>
                                          <p:spTgt spid="12"/>
                                        </p:tgtEl>
                                        <p:attrNameLst>
                                          <p:attrName>r</p:attrName>
                                        </p:attrNameLst>
                                      </p:cBhvr>
                                    </p:animRot>
                                    <p:animRot by="-240000">
                                      <p:cBhvr>
                                        <p:cTn id="12" dur="200" fill="hold">
                                          <p:stCondLst>
                                            <p:cond delay="200"/>
                                          </p:stCondLst>
                                        </p:cTn>
                                        <p:tgtEl>
                                          <p:spTgt spid="12"/>
                                        </p:tgtEl>
                                        <p:attrNameLst>
                                          <p:attrName>r</p:attrName>
                                        </p:attrNameLst>
                                      </p:cBhvr>
                                    </p:animRot>
                                    <p:animRot by="240000">
                                      <p:cBhvr>
                                        <p:cTn id="13" dur="200" fill="hold">
                                          <p:stCondLst>
                                            <p:cond delay="400"/>
                                          </p:stCondLst>
                                        </p:cTn>
                                        <p:tgtEl>
                                          <p:spTgt spid="12"/>
                                        </p:tgtEl>
                                        <p:attrNameLst>
                                          <p:attrName>r</p:attrName>
                                        </p:attrNameLst>
                                      </p:cBhvr>
                                    </p:animRot>
                                    <p:animRot by="-240000">
                                      <p:cBhvr>
                                        <p:cTn id="14" dur="200" fill="hold">
                                          <p:stCondLst>
                                            <p:cond delay="600"/>
                                          </p:stCondLst>
                                        </p:cTn>
                                        <p:tgtEl>
                                          <p:spTgt spid="12"/>
                                        </p:tgtEl>
                                        <p:attrNameLst>
                                          <p:attrName>r</p:attrName>
                                        </p:attrNameLst>
                                      </p:cBhvr>
                                    </p:animRot>
                                    <p:animRot by="120000">
                                      <p:cBhvr>
                                        <p:cTn id="15" dur="200" fill="hold">
                                          <p:stCondLst>
                                            <p:cond delay="800"/>
                                          </p:stCondLst>
                                        </p:cTn>
                                        <p:tgtEl>
                                          <p:spTgt spid="1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32" presetClass="emph" presetSubtype="0" fill="hold" nodeType="withEffect">
                                  <p:stCondLst>
                                    <p:cond delay="0"/>
                                  </p:stCondLst>
                                  <p:childTnLst>
                                    <p:animRot by="120000">
                                      <p:cBhvr>
                                        <p:cTn id="28" dur="100" fill="hold">
                                          <p:stCondLst>
                                            <p:cond delay="0"/>
                                          </p:stCondLst>
                                        </p:cTn>
                                        <p:tgtEl>
                                          <p:spTgt spid="21"/>
                                        </p:tgtEl>
                                        <p:attrNameLst>
                                          <p:attrName>r</p:attrName>
                                        </p:attrNameLst>
                                      </p:cBhvr>
                                    </p:animRot>
                                    <p:animRot by="-240000">
                                      <p:cBhvr>
                                        <p:cTn id="29" dur="200" fill="hold">
                                          <p:stCondLst>
                                            <p:cond delay="200"/>
                                          </p:stCondLst>
                                        </p:cTn>
                                        <p:tgtEl>
                                          <p:spTgt spid="21"/>
                                        </p:tgtEl>
                                        <p:attrNameLst>
                                          <p:attrName>r</p:attrName>
                                        </p:attrNameLst>
                                      </p:cBhvr>
                                    </p:animRot>
                                    <p:animRot by="240000">
                                      <p:cBhvr>
                                        <p:cTn id="30" dur="200" fill="hold">
                                          <p:stCondLst>
                                            <p:cond delay="400"/>
                                          </p:stCondLst>
                                        </p:cTn>
                                        <p:tgtEl>
                                          <p:spTgt spid="21"/>
                                        </p:tgtEl>
                                        <p:attrNameLst>
                                          <p:attrName>r</p:attrName>
                                        </p:attrNameLst>
                                      </p:cBhvr>
                                    </p:animRot>
                                    <p:animRot by="-240000">
                                      <p:cBhvr>
                                        <p:cTn id="31" dur="200" fill="hold">
                                          <p:stCondLst>
                                            <p:cond delay="600"/>
                                          </p:stCondLst>
                                        </p:cTn>
                                        <p:tgtEl>
                                          <p:spTgt spid="21"/>
                                        </p:tgtEl>
                                        <p:attrNameLst>
                                          <p:attrName>r</p:attrName>
                                        </p:attrNameLst>
                                      </p:cBhvr>
                                    </p:animRot>
                                    <p:animRot by="120000">
                                      <p:cBhvr>
                                        <p:cTn id="32" dur="200" fill="hold">
                                          <p:stCondLst>
                                            <p:cond delay="800"/>
                                          </p:stCondLst>
                                        </p:cTn>
                                        <p:tgtEl>
                                          <p:spTgt spid="21"/>
                                        </p:tgtEl>
                                        <p:attrNameLst>
                                          <p:attrName>r</p:attrName>
                                        </p:attrNameLst>
                                      </p:cBhvr>
                                    </p:animRo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32" presetClass="emph" presetSubtype="0" fill="hold" nodeType="withEffect">
                                  <p:stCondLst>
                                    <p:cond delay="0"/>
                                  </p:stCondLst>
                                  <p:childTnLst>
                                    <p:animRot by="120000">
                                      <p:cBhvr>
                                        <p:cTn id="37" dur="100" fill="hold">
                                          <p:stCondLst>
                                            <p:cond delay="0"/>
                                          </p:stCondLst>
                                        </p:cTn>
                                        <p:tgtEl>
                                          <p:spTgt spid="33"/>
                                        </p:tgtEl>
                                        <p:attrNameLst>
                                          <p:attrName>r</p:attrName>
                                        </p:attrNameLst>
                                      </p:cBhvr>
                                    </p:animRot>
                                    <p:animRot by="-240000">
                                      <p:cBhvr>
                                        <p:cTn id="38" dur="200" fill="hold">
                                          <p:stCondLst>
                                            <p:cond delay="200"/>
                                          </p:stCondLst>
                                        </p:cTn>
                                        <p:tgtEl>
                                          <p:spTgt spid="33"/>
                                        </p:tgtEl>
                                        <p:attrNameLst>
                                          <p:attrName>r</p:attrName>
                                        </p:attrNameLst>
                                      </p:cBhvr>
                                    </p:animRot>
                                    <p:animRot by="240000">
                                      <p:cBhvr>
                                        <p:cTn id="39" dur="200" fill="hold">
                                          <p:stCondLst>
                                            <p:cond delay="400"/>
                                          </p:stCondLst>
                                        </p:cTn>
                                        <p:tgtEl>
                                          <p:spTgt spid="33"/>
                                        </p:tgtEl>
                                        <p:attrNameLst>
                                          <p:attrName>r</p:attrName>
                                        </p:attrNameLst>
                                      </p:cBhvr>
                                    </p:animRot>
                                    <p:animRot by="-240000">
                                      <p:cBhvr>
                                        <p:cTn id="40" dur="200" fill="hold">
                                          <p:stCondLst>
                                            <p:cond delay="600"/>
                                          </p:stCondLst>
                                        </p:cTn>
                                        <p:tgtEl>
                                          <p:spTgt spid="33"/>
                                        </p:tgtEl>
                                        <p:attrNameLst>
                                          <p:attrName>r</p:attrName>
                                        </p:attrNameLst>
                                      </p:cBhvr>
                                    </p:animRot>
                                    <p:animRot by="120000">
                                      <p:cBhvr>
                                        <p:cTn id="41" dur="200" fill="hold">
                                          <p:stCondLst>
                                            <p:cond delay="800"/>
                                          </p:stCondLst>
                                        </p:cTn>
                                        <p:tgtEl>
                                          <p:spTgt spid="33"/>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32" presetClass="emph" presetSubtype="0" fill="hold" nodeType="withEffect">
                                  <p:stCondLst>
                                    <p:cond delay="0"/>
                                  </p:stCondLst>
                                  <p:childTnLst>
                                    <p:animRot by="120000">
                                      <p:cBhvr>
                                        <p:cTn id="48" dur="100" fill="hold">
                                          <p:stCondLst>
                                            <p:cond delay="0"/>
                                          </p:stCondLst>
                                        </p:cTn>
                                        <p:tgtEl>
                                          <p:spTgt spid="26"/>
                                        </p:tgtEl>
                                        <p:attrNameLst>
                                          <p:attrName>r</p:attrName>
                                        </p:attrNameLst>
                                      </p:cBhvr>
                                    </p:animRot>
                                    <p:animRot by="-240000">
                                      <p:cBhvr>
                                        <p:cTn id="49" dur="200" fill="hold">
                                          <p:stCondLst>
                                            <p:cond delay="200"/>
                                          </p:stCondLst>
                                        </p:cTn>
                                        <p:tgtEl>
                                          <p:spTgt spid="26"/>
                                        </p:tgtEl>
                                        <p:attrNameLst>
                                          <p:attrName>r</p:attrName>
                                        </p:attrNameLst>
                                      </p:cBhvr>
                                    </p:animRot>
                                    <p:animRot by="240000">
                                      <p:cBhvr>
                                        <p:cTn id="50" dur="200" fill="hold">
                                          <p:stCondLst>
                                            <p:cond delay="400"/>
                                          </p:stCondLst>
                                        </p:cTn>
                                        <p:tgtEl>
                                          <p:spTgt spid="26"/>
                                        </p:tgtEl>
                                        <p:attrNameLst>
                                          <p:attrName>r</p:attrName>
                                        </p:attrNameLst>
                                      </p:cBhvr>
                                    </p:animRot>
                                    <p:animRot by="-240000">
                                      <p:cBhvr>
                                        <p:cTn id="51" dur="200" fill="hold">
                                          <p:stCondLst>
                                            <p:cond delay="600"/>
                                          </p:stCondLst>
                                        </p:cTn>
                                        <p:tgtEl>
                                          <p:spTgt spid="26"/>
                                        </p:tgtEl>
                                        <p:attrNameLst>
                                          <p:attrName>r</p:attrName>
                                        </p:attrNameLst>
                                      </p:cBhvr>
                                    </p:animRot>
                                    <p:animRot by="120000">
                                      <p:cBhvr>
                                        <p:cTn id="52" dur="200" fill="hold">
                                          <p:stCondLst>
                                            <p:cond delay="800"/>
                                          </p:stCondLst>
                                        </p:cTn>
                                        <p:tgtEl>
                                          <p:spTgt spid="26"/>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32" presetClass="emph" presetSubtype="0" fill="hold" nodeType="withEffect">
                                  <p:stCondLst>
                                    <p:cond delay="0"/>
                                  </p:stCondLst>
                                  <p:childTnLst>
                                    <p:animRot by="120000">
                                      <p:cBhvr>
                                        <p:cTn id="66" dur="100" fill="hold">
                                          <p:stCondLst>
                                            <p:cond delay="0"/>
                                          </p:stCondLst>
                                        </p:cTn>
                                        <p:tgtEl>
                                          <p:spTgt spid="22"/>
                                        </p:tgtEl>
                                        <p:attrNameLst>
                                          <p:attrName>r</p:attrName>
                                        </p:attrNameLst>
                                      </p:cBhvr>
                                    </p:animRot>
                                    <p:animRot by="-240000">
                                      <p:cBhvr>
                                        <p:cTn id="67" dur="200" fill="hold">
                                          <p:stCondLst>
                                            <p:cond delay="200"/>
                                          </p:stCondLst>
                                        </p:cTn>
                                        <p:tgtEl>
                                          <p:spTgt spid="22"/>
                                        </p:tgtEl>
                                        <p:attrNameLst>
                                          <p:attrName>r</p:attrName>
                                        </p:attrNameLst>
                                      </p:cBhvr>
                                    </p:animRot>
                                    <p:animRot by="240000">
                                      <p:cBhvr>
                                        <p:cTn id="68" dur="200" fill="hold">
                                          <p:stCondLst>
                                            <p:cond delay="400"/>
                                          </p:stCondLst>
                                        </p:cTn>
                                        <p:tgtEl>
                                          <p:spTgt spid="22"/>
                                        </p:tgtEl>
                                        <p:attrNameLst>
                                          <p:attrName>r</p:attrName>
                                        </p:attrNameLst>
                                      </p:cBhvr>
                                    </p:animRot>
                                    <p:animRot by="-240000">
                                      <p:cBhvr>
                                        <p:cTn id="69" dur="200" fill="hold">
                                          <p:stCondLst>
                                            <p:cond delay="600"/>
                                          </p:stCondLst>
                                        </p:cTn>
                                        <p:tgtEl>
                                          <p:spTgt spid="22"/>
                                        </p:tgtEl>
                                        <p:attrNameLst>
                                          <p:attrName>r</p:attrName>
                                        </p:attrNameLst>
                                      </p:cBhvr>
                                    </p:animRot>
                                    <p:animRot by="120000">
                                      <p:cBhvr>
                                        <p:cTn id="70" dur="200" fill="hold">
                                          <p:stCondLst>
                                            <p:cond delay="800"/>
                                          </p:stCondLst>
                                        </p:cTn>
                                        <p:tgtEl>
                                          <p:spTgt spid="22"/>
                                        </p:tgtEl>
                                        <p:attrNameLst>
                                          <p:attrName>r</p:attrName>
                                        </p:attrNameLst>
                                      </p:cBhvr>
                                    </p:animRot>
                                  </p:childTnLst>
                                </p:cTn>
                              </p:par>
                              <p:par>
                                <p:cTn id="71" presetID="10"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500"/>
                                        <p:tgtEl>
                                          <p:spTgt spid="37"/>
                                        </p:tgtEl>
                                      </p:cBhvr>
                                    </p:animEffect>
                                  </p:childTnLst>
                                </p:cTn>
                              </p:par>
                            </p:childTnLst>
                          </p:cTn>
                        </p:par>
                      </p:childTnLst>
                    </p:cTn>
                  </p:par>
                  <p:par>
                    <p:cTn id="77" fill="hold">
                      <p:stCondLst>
                        <p:cond delay="indefinite"/>
                      </p:stCondLst>
                      <p:childTnLst>
                        <p:par>
                          <p:cTn id="78" fill="hold">
                            <p:stCondLst>
                              <p:cond delay="0"/>
                            </p:stCondLst>
                            <p:childTnLst>
                              <p:par>
                                <p:cTn id="79" presetID="15" presetClass="exit" presetSubtype="0" fill="hold" nodeType="clickEffect">
                                  <p:stCondLst>
                                    <p:cond delay="0"/>
                                  </p:stCondLst>
                                  <p:childTnLst>
                                    <p:anim calcmode="lin" valueType="num">
                                      <p:cBhvr>
                                        <p:cTn id="80" dur="1000"/>
                                        <p:tgtEl>
                                          <p:spTgt spid="26"/>
                                        </p:tgtEl>
                                        <p:attrNameLst>
                                          <p:attrName>ppt_w</p:attrName>
                                        </p:attrNameLst>
                                      </p:cBhvr>
                                      <p:tavLst>
                                        <p:tav tm="0">
                                          <p:val>
                                            <p:strVal val="ppt_w"/>
                                          </p:val>
                                        </p:tav>
                                        <p:tav tm="100000">
                                          <p:val>
                                            <p:fltVal val="0"/>
                                          </p:val>
                                        </p:tav>
                                      </p:tavLst>
                                    </p:anim>
                                    <p:anim calcmode="lin" valueType="num">
                                      <p:cBhvr>
                                        <p:cTn id="81" dur="1000"/>
                                        <p:tgtEl>
                                          <p:spTgt spid="26"/>
                                        </p:tgtEl>
                                        <p:attrNameLst>
                                          <p:attrName>ppt_h</p:attrName>
                                        </p:attrNameLst>
                                      </p:cBhvr>
                                      <p:tavLst>
                                        <p:tav tm="0">
                                          <p:val>
                                            <p:strVal val="ppt_h"/>
                                          </p:val>
                                        </p:tav>
                                        <p:tav tm="100000">
                                          <p:val>
                                            <p:fltVal val="0"/>
                                          </p:val>
                                        </p:tav>
                                      </p:tavLst>
                                    </p:anim>
                                    <p:anim calcmode="lin" valueType="num">
                                      <p:cBhvr>
                                        <p:cTn id="82" dur="1000"/>
                                        <p:tgtEl>
                                          <p:spTgt spid="2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3" dur="1000"/>
                                        <p:tgtEl>
                                          <p:spTgt spid="2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4" dur="1" fill="hold">
                                          <p:stCondLst>
                                            <p:cond delay="999"/>
                                          </p:stCondLst>
                                        </p:cTn>
                                        <p:tgtEl>
                                          <p:spTgt spid="2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49" presetClass="exit" presetSubtype="0" accel="100000" fill="hold" nodeType="clickEffect">
                                  <p:stCondLst>
                                    <p:cond delay="0"/>
                                  </p:stCondLst>
                                  <p:childTnLst>
                                    <p:anim calcmode="lin" valueType="num">
                                      <p:cBhvr>
                                        <p:cTn id="88" dur="500"/>
                                        <p:tgtEl>
                                          <p:spTgt spid="27"/>
                                        </p:tgtEl>
                                        <p:attrNameLst>
                                          <p:attrName>ppt_w</p:attrName>
                                        </p:attrNameLst>
                                      </p:cBhvr>
                                      <p:tavLst>
                                        <p:tav tm="0">
                                          <p:val>
                                            <p:strVal val="ppt_w"/>
                                          </p:val>
                                        </p:tav>
                                        <p:tav tm="100000">
                                          <p:val>
                                            <p:fltVal val="0"/>
                                          </p:val>
                                        </p:tav>
                                      </p:tavLst>
                                    </p:anim>
                                    <p:anim calcmode="lin" valueType="num">
                                      <p:cBhvr>
                                        <p:cTn id="89" dur="500"/>
                                        <p:tgtEl>
                                          <p:spTgt spid="27"/>
                                        </p:tgtEl>
                                        <p:attrNameLst>
                                          <p:attrName>ppt_h</p:attrName>
                                        </p:attrNameLst>
                                      </p:cBhvr>
                                      <p:tavLst>
                                        <p:tav tm="0">
                                          <p:val>
                                            <p:strVal val="ppt_h"/>
                                          </p:val>
                                        </p:tav>
                                        <p:tav tm="100000">
                                          <p:val>
                                            <p:fltVal val="0"/>
                                          </p:val>
                                        </p:tav>
                                      </p:tavLst>
                                    </p:anim>
                                    <p:anim calcmode="lin" valueType="num">
                                      <p:cBhvr>
                                        <p:cTn id="90" dur="500"/>
                                        <p:tgtEl>
                                          <p:spTgt spid="27"/>
                                        </p:tgtEl>
                                        <p:attrNameLst>
                                          <p:attrName>style.rotation</p:attrName>
                                        </p:attrNameLst>
                                      </p:cBhvr>
                                      <p:tavLst>
                                        <p:tav tm="0">
                                          <p:val>
                                            <p:fltVal val="0"/>
                                          </p:val>
                                        </p:tav>
                                        <p:tav tm="100000">
                                          <p:val>
                                            <p:fltVal val="360"/>
                                          </p:val>
                                        </p:tav>
                                      </p:tavLst>
                                    </p:anim>
                                    <p:animEffect transition="out" filter="fade">
                                      <p:cBhvr>
                                        <p:cTn id="91" dur="500"/>
                                        <p:tgtEl>
                                          <p:spTgt spid="27"/>
                                        </p:tgtEl>
                                      </p:cBhvr>
                                    </p:animEffect>
                                    <p:set>
                                      <p:cBhvr>
                                        <p:cTn id="92" dur="1" fill="hold">
                                          <p:stCondLst>
                                            <p:cond delay="499"/>
                                          </p:stCondLst>
                                        </p:cTn>
                                        <p:tgtEl>
                                          <p:spTgt spid="27"/>
                                        </p:tgtEl>
                                        <p:attrNameLst>
                                          <p:attrName>style.visibility</p:attrName>
                                        </p:attrNameLst>
                                      </p:cBhvr>
                                      <p:to>
                                        <p:strVal val="hidden"/>
                                      </p:to>
                                    </p:set>
                                  </p:childTnLst>
                                </p:cTn>
                              </p:par>
                              <p:par>
                                <p:cTn id="93" presetID="49" presetClass="exit" presetSubtype="0" accel="100000" fill="hold" nodeType="withEffect">
                                  <p:stCondLst>
                                    <p:cond delay="0"/>
                                  </p:stCondLst>
                                  <p:childTnLst>
                                    <p:anim calcmode="lin" valueType="num">
                                      <p:cBhvr>
                                        <p:cTn id="94" dur="500"/>
                                        <p:tgtEl>
                                          <p:spTgt spid="22"/>
                                        </p:tgtEl>
                                        <p:attrNameLst>
                                          <p:attrName>ppt_w</p:attrName>
                                        </p:attrNameLst>
                                      </p:cBhvr>
                                      <p:tavLst>
                                        <p:tav tm="0">
                                          <p:val>
                                            <p:strVal val="ppt_w"/>
                                          </p:val>
                                        </p:tav>
                                        <p:tav tm="100000">
                                          <p:val>
                                            <p:fltVal val="0"/>
                                          </p:val>
                                        </p:tav>
                                      </p:tavLst>
                                    </p:anim>
                                    <p:anim calcmode="lin" valueType="num">
                                      <p:cBhvr>
                                        <p:cTn id="95" dur="500"/>
                                        <p:tgtEl>
                                          <p:spTgt spid="22"/>
                                        </p:tgtEl>
                                        <p:attrNameLst>
                                          <p:attrName>ppt_h</p:attrName>
                                        </p:attrNameLst>
                                      </p:cBhvr>
                                      <p:tavLst>
                                        <p:tav tm="0">
                                          <p:val>
                                            <p:strVal val="ppt_h"/>
                                          </p:val>
                                        </p:tav>
                                        <p:tav tm="100000">
                                          <p:val>
                                            <p:fltVal val="0"/>
                                          </p:val>
                                        </p:tav>
                                      </p:tavLst>
                                    </p:anim>
                                    <p:anim calcmode="lin" valueType="num">
                                      <p:cBhvr>
                                        <p:cTn id="96" dur="500"/>
                                        <p:tgtEl>
                                          <p:spTgt spid="22"/>
                                        </p:tgtEl>
                                        <p:attrNameLst>
                                          <p:attrName>style.rotation</p:attrName>
                                        </p:attrNameLst>
                                      </p:cBhvr>
                                      <p:tavLst>
                                        <p:tav tm="0">
                                          <p:val>
                                            <p:fltVal val="0"/>
                                          </p:val>
                                        </p:tav>
                                        <p:tav tm="100000">
                                          <p:val>
                                            <p:fltVal val="360"/>
                                          </p:val>
                                        </p:tav>
                                      </p:tavLst>
                                    </p:anim>
                                    <p:animEffect transition="out" filter="fade">
                                      <p:cBhvr>
                                        <p:cTn id="97" dur="500"/>
                                        <p:tgtEl>
                                          <p:spTgt spid="22"/>
                                        </p:tgtEl>
                                      </p:cBhvr>
                                    </p:animEffect>
                                    <p:set>
                                      <p:cBhvr>
                                        <p:cTn id="98" dur="1" fill="hold">
                                          <p:stCondLst>
                                            <p:cond delay="499"/>
                                          </p:stCondLst>
                                        </p:cTn>
                                        <p:tgtEl>
                                          <p:spTgt spid="22"/>
                                        </p:tgtEl>
                                        <p:attrNameLst>
                                          <p:attrName>style.visibility</p:attrName>
                                        </p:attrNameLst>
                                      </p:cBhvr>
                                      <p:to>
                                        <p:strVal val="hidden"/>
                                      </p:to>
                                    </p:set>
                                  </p:childTnLst>
                                </p:cTn>
                              </p:par>
                              <p:par>
                                <p:cTn id="99" presetID="22" presetClass="exit" presetSubtype="4" fill="hold" grpId="1" nodeType="withEffect">
                                  <p:stCondLst>
                                    <p:cond delay="0"/>
                                  </p:stCondLst>
                                  <p:childTnLst>
                                    <p:animEffect transition="out" filter="wipe(down)">
                                      <p:cBhvr>
                                        <p:cTn id="100" dur="500"/>
                                        <p:tgtEl>
                                          <p:spTgt spid="25"/>
                                        </p:tgtEl>
                                      </p:cBhvr>
                                    </p:animEffect>
                                    <p:set>
                                      <p:cBhvr>
                                        <p:cTn id="101" dur="1" fill="hold">
                                          <p:stCondLst>
                                            <p:cond delay="499"/>
                                          </p:stCondLst>
                                        </p:cTn>
                                        <p:tgtEl>
                                          <p:spTgt spid="25"/>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38"/>
                                        </p:tgtEl>
                                      </p:cBhvr>
                                    </p:animEffect>
                                    <p:set>
                                      <p:cBhvr>
                                        <p:cTn id="104" dur="1" fill="hold">
                                          <p:stCondLst>
                                            <p:cond delay="499"/>
                                          </p:stCondLst>
                                        </p:cTn>
                                        <p:tgtEl>
                                          <p:spTgt spid="38"/>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37"/>
                                        </p:tgtEl>
                                      </p:cBhvr>
                                    </p:animEffect>
                                    <p:set>
                                      <p:cBhvr>
                                        <p:cTn id="107"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p:bldP spid="25" grpId="0" animBg="1"/>
      <p:bldP spid="25" grpId="1" animBg="1"/>
      <p:bldP spid="37" grpId="0" animBg="1"/>
      <p:bldP spid="37" grpId="1" animBg="1"/>
      <p:bldP spid="38" grpId="0" animBg="1"/>
      <p:bldP spid="3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0CE02-EB60-0FF1-73F9-3A32955A2404}"/>
              </a:ext>
            </a:extLst>
          </p:cNvPr>
          <p:cNvSpPr>
            <a:spLocks noGrp="1"/>
          </p:cNvSpPr>
          <p:nvPr>
            <p:ph type="title"/>
          </p:nvPr>
        </p:nvSpPr>
        <p:spPr>
          <a:xfrm>
            <a:off x="0" y="1"/>
            <a:ext cx="6140544" cy="669414"/>
          </a:xfrm>
        </p:spPr>
        <p:txBody>
          <a:bodyPr>
            <a:normAutofit/>
          </a:bodyPr>
          <a:lstStyle/>
          <a:p>
            <a:r>
              <a:rPr lang="en-US" sz="4000" dirty="0"/>
              <a:t>Pipes</a:t>
            </a:r>
          </a:p>
        </p:txBody>
      </p:sp>
      <p:sp>
        <p:nvSpPr>
          <p:cNvPr id="3" name="Content Placeholder 2">
            <a:extLst>
              <a:ext uri="{FF2B5EF4-FFF2-40B4-BE49-F238E27FC236}">
                <a16:creationId xmlns:a16="http://schemas.microsoft.com/office/drawing/2014/main" id="{F1B68EC1-B1AE-22BB-5627-B840681549EB}"/>
              </a:ext>
            </a:extLst>
          </p:cNvPr>
          <p:cNvSpPr>
            <a:spLocks noGrp="1"/>
          </p:cNvSpPr>
          <p:nvPr>
            <p:ph idx="1"/>
          </p:nvPr>
        </p:nvSpPr>
        <p:spPr>
          <a:xfrm>
            <a:off x="124326" y="653663"/>
            <a:ext cx="5927132" cy="6252465"/>
          </a:xfrm>
        </p:spPr>
        <p:txBody>
          <a:bodyPr>
            <a:normAutofit/>
          </a:bodyPr>
          <a:lstStyle/>
          <a:p>
            <a:r>
              <a:rPr lang="en-US" dirty="0"/>
              <a:t>The </a:t>
            </a:r>
            <a:r>
              <a:rPr lang="en-US" dirty="0">
                <a:latin typeface="Lucida Console" panose="020B0609040504020204" pitchFamily="49" charset="0"/>
              </a:rPr>
              <a:t>pipe(int </a:t>
            </a:r>
            <a:r>
              <a:rPr lang="en-US" dirty="0" err="1">
                <a:latin typeface="Lucida Console" panose="020B0609040504020204" pitchFamily="49" charset="0"/>
              </a:rPr>
              <a:t>pfd</a:t>
            </a:r>
            <a:r>
              <a:rPr lang="en-US" dirty="0">
                <a:latin typeface="Lucida Console" panose="020B0609040504020204" pitchFamily="49" charset="0"/>
              </a:rPr>
              <a:t>[2])</a:t>
            </a:r>
            <a:r>
              <a:rPr lang="en-US" dirty="0"/>
              <a:t> system call asks the kernel to create a high-throughput communication stream</a:t>
            </a:r>
          </a:p>
          <a:p>
            <a:pPr lvl="1"/>
            <a:r>
              <a:rPr lang="en-US" dirty="0"/>
              <a:t>The kernel places the file descriptor for the write end of the pipe in </a:t>
            </a:r>
            <a:r>
              <a:rPr lang="en-US" dirty="0" err="1">
                <a:latin typeface="Lucida Console" panose="020B0609040504020204" pitchFamily="49" charset="0"/>
              </a:rPr>
              <a:t>pfd</a:t>
            </a:r>
            <a:r>
              <a:rPr lang="en-US" dirty="0">
                <a:latin typeface="Lucida Console" panose="020B0609040504020204" pitchFamily="49" charset="0"/>
              </a:rPr>
              <a:t>[1]</a:t>
            </a:r>
          </a:p>
          <a:p>
            <a:pPr lvl="1"/>
            <a:r>
              <a:rPr lang="en-US" dirty="0"/>
              <a:t>The kernel places the file descriptor for the read end of the pipe in </a:t>
            </a:r>
            <a:r>
              <a:rPr lang="en-US" dirty="0" err="1">
                <a:latin typeface="Lucida Console" panose="020B0609040504020204" pitchFamily="49" charset="0"/>
              </a:rPr>
              <a:t>pfd</a:t>
            </a:r>
            <a:r>
              <a:rPr lang="en-US" dirty="0">
                <a:latin typeface="Lucida Console" panose="020B0609040504020204" pitchFamily="49" charset="0"/>
              </a:rPr>
              <a:t>[0]</a:t>
            </a:r>
          </a:p>
          <a:p>
            <a:pPr lvl="1"/>
            <a:r>
              <a:rPr lang="en-US" dirty="0"/>
              <a:t>Data sent via the write end of the pipe is buffered by the kernel until it is retrieved from the read end of the pipe</a:t>
            </a:r>
          </a:p>
          <a:p>
            <a:r>
              <a:rPr lang="en-US" dirty="0"/>
              <a:t>A common pattern is:</a:t>
            </a:r>
          </a:p>
          <a:p>
            <a:pPr lvl="1"/>
            <a:r>
              <a:rPr lang="en-US" dirty="0"/>
              <a:t>Process </a:t>
            </a:r>
            <a:r>
              <a:rPr lang="en-US" dirty="0">
                <a:latin typeface="Lucida Console" panose="020B0609040504020204" pitchFamily="49" charset="0"/>
              </a:rPr>
              <a:t>P</a:t>
            </a:r>
            <a:r>
              <a:rPr lang="en-US" dirty="0"/>
              <a:t> creates a pipe</a:t>
            </a:r>
          </a:p>
          <a:p>
            <a:pPr lvl="1"/>
            <a:r>
              <a:rPr lang="en-US" dirty="0">
                <a:latin typeface="Lucida Console" panose="020B0609040504020204" pitchFamily="49" charset="0"/>
              </a:rPr>
              <a:t>P</a:t>
            </a:r>
            <a:r>
              <a:rPr lang="en-US" dirty="0"/>
              <a:t> uses fork to create a child process </a:t>
            </a:r>
            <a:r>
              <a:rPr lang="en-US" dirty="0">
                <a:latin typeface="Lucida Console" panose="020B0609040504020204" pitchFamily="49" charset="0"/>
              </a:rPr>
              <a:t>C</a:t>
            </a:r>
          </a:p>
          <a:p>
            <a:pPr lvl="1"/>
            <a:r>
              <a:rPr lang="en-US" dirty="0">
                <a:latin typeface="Lucida Console" panose="020B0609040504020204" pitchFamily="49" charset="0"/>
              </a:rPr>
              <a:t>P</a:t>
            </a:r>
            <a:r>
              <a:rPr lang="en-US" dirty="0"/>
              <a:t> sends data to </a:t>
            </a:r>
            <a:r>
              <a:rPr lang="en-US" dirty="0">
                <a:latin typeface="Lucida Console" panose="020B0609040504020204" pitchFamily="49" charset="0"/>
              </a:rPr>
              <a:t>C</a:t>
            </a:r>
            <a:r>
              <a:rPr lang="en-US" dirty="0"/>
              <a:t> via the pipe (or alternatively, </a:t>
            </a:r>
            <a:r>
              <a:rPr lang="en-US" dirty="0">
                <a:latin typeface="Lucida Console" panose="020B0609040504020204" pitchFamily="49" charset="0"/>
              </a:rPr>
              <a:t>C</a:t>
            </a:r>
            <a:r>
              <a:rPr lang="en-US" dirty="0"/>
              <a:t> sends data to </a:t>
            </a:r>
            <a:r>
              <a:rPr lang="en-US" dirty="0">
                <a:latin typeface="Lucida Console" panose="020B0609040504020204" pitchFamily="49" charset="0"/>
              </a:rPr>
              <a:t>P</a:t>
            </a:r>
            <a:r>
              <a:rPr lang="en-US" dirty="0"/>
              <a:t> via the pipe) </a:t>
            </a:r>
          </a:p>
          <a:p>
            <a:pPr lvl="1"/>
            <a:endParaRPr lang="en-US" dirty="0"/>
          </a:p>
          <a:p>
            <a:pPr lvl="1"/>
            <a:endParaRPr lang="en-US" dirty="0"/>
          </a:p>
        </p:txBody>
      </p:sp>
      <p:cxnSp>
        <p:nvCxnSpPr>
          <p:cNvPr id="70" name="Straight Connector 69">
            <a:extLst>
              <a:ext uri="{FF2B5EF4-FFF2-40B4-BE49-F238E27FC236}">
                <a16:creationId xmlns:a16="http://schemas.microsoft.com/office/drawing/2014/main" id="{E6E3043E-2B7D-DD2B-296C-C90818C99B17}"/>
              </a:ext>
            </a:extLst>
          </p:cNvPr>
          <p:cNvCxnSpPr>
            <a:cxnSpLocks/>
          </p:cNvCxnSpPr>
          <p:nvPr/>
        </p:nvCxnSpPr>
        <p:spPr>
          <a:xfrm>
            <a:off x="6047872" y="1125641"/>
            <a:ext cx="0" cy="51244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97ABC0B0-1092-8584-E3DF-E1C37C755DF2}"/>
              </a:ext>
            </a:extLst>
          </p:cNvPr>
          <p:cNvGrpSpPr/>
          <p:nvPr/>
        </p:nvGrpSpPr>
        <p:grpSpPr>
          <a:xfrm>
            <a:off x="5947664" y="2990564"/>
            <a:ext cx="3526825" cy="3916538"/>
            <a:chOff x="5947664" y="2990564"/>
            <a:chExt cx="3526825" cy="3916538"/>
          </a:xfrm>
        </p:grpSpPr>
        <p:grpSp>
          <p:nvGrpSpPr>
            <p:cNvPr id="98" name="Group 97">
              <a:extLst>
                <a:ext uri="{FF2B5EF4-FFF2-40B4-BE49-F238E27FC236}">
                  <a16:creationId xmlns:a16="http://schemas.microsoft.com/office/drawing/2014/main" id="{2DFC1F92-51AC-4C2F-C0CF-998FC338C0D2}"/>
                </a:ext>
              </a:extLst>
            </p:cNvPr>
            <p:cNvGrpSpPr/>
            <p:nvPr/>
          </p:nvGrpSpPr>
          <p:grpSpPr>
            <a:xfrm>
              <a:off x="6154524" y="2990564"/>
              <a:ext cx="2809783" cy="3208433"/>
              <a:chOff x="6154524" y="2990564"/>
              <a:chExt cx="2809783" cy="3208433"/>
            </a:xfrm>
          </p:grpSpPr>
          <p:sp>
            <p:nvSpPr>
              <p:cNvPr id="100" name="Rectangle 99">
                <a:extLst>
                  <a:ext uri="{FF2B5EF4-FFF2-40B4-BE49-F238E27FC236}">
                    <a16:creationId xmlns:a16="http://schemas.microsoft.com/office/drawing/2014/main" id="{5E3BC4FD-234E-EC86-B9CF-E930A3C452B4}"/>
                  </a:ext>
                </a:extLst>
              </p:cNvPr>
              <p:cNvSpPr/>
              <p:nvPr/>
            </p:nvSpPr>
            <p:spPr>
              <a:xfrm>
                <a:off x="7286289" y="5407287"/>
                <a:ext cx="754297" cy="79171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Connector: Elbow 100">
                <a:extLst>
                  <a:ext uri="{FF2B5EF4-FFF2-40B4-BE49-F238E27FC236}">
                    <a16:creationId xmlns:a16="http://schemas.microsoft.com/office/drawing/2014/main" id="{A12884A6-FB75-B8AD-F7C4-332665E599B5}"/>
                  </a:ext>
                </a:extLst>
              </p:cNvPr>
              <p:cNvCxnSpPr>
                <a:cxnSpLocks/>
                <a:endCxn id="100" idx="3"/>
              </p:cNvCxnSpPr>
              <p:nvPr/>
            </p:nvCxnSpPr>
            <p:spPr>
              <a:xfrm rot="16200000" flipH="1">
                <a:off x="7221191" y="4983747"/>
                <a:ext cx="1246374" cy="392415"/>
              </a:xfrm>
              <a:prstGeom prst="bentConnector4">
                <a:avLst>
                  <a:gd name="adj1" fmla="val 91"/>
                  <a:gd name="adj2" fmla="val 158255"/>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Connector: Elbow 101">
                <a:extLst>
                  <a:ext uri="{FF2B5EF4-FFF2-40B4-BE49-F238E27FC236}">
                    <a16:creationId xmlns:a16="http://schemas.microsoft.com/office/drawing/2014/main" id="{8D7BD943-6258-818A-3192-69B75ABB8874}"/>
                  </a:ext>
                </a:extLst>
              </p:cNvPr>
              <p:cNvCxnSpPr>
                <a:cxnSpLocks/>
              </p:cNvCxnSpPr>
              <p:nvPr/>
            </p:nvCxnSpPr>
            <p:spPr>
              <a:xfrm rot="16200000" flipH="1">
                <a:off x="7214107" y="5211079"/>
                <a:ext cx="1246374" cy="392415"/>
              </a:xfrm>
              <a:prstGeom prst="bentConnector4">
                <a:avLst>
                  <a:gd name="adj1" fmla="val -29029"/>
                  <a:gd name="adj2" fmla="val 246743"/>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EE330883-561E-60FF-4A76-FCA9260D37D7}"/>
                  </a:ext>
                </a:extLst>
              </p:cNvPr>
              <p:cNvSpPr txBox="1"/>
              <p:nvPr/>
            </p:nvSpPr>
            <p:spPr>
              <a:xfrm rot="5400000">
                <a:off x="7914966" y="5100402"/>
                <a:ext cx="1790905" cy="307777"/>
              </a:xfrm>
              <a:prstGeom prst="rect">
                <a:avLst/>
              </a:prstGeom>
              <a:noFill/>
            </p:spPr>
            <p:txBody>
              <a:bodyPr wrap="square" rtlCol="0">
                <a:spAutoFit/>
              </a:bodyPr>
              <a:lstStyle/>
              <a:p>
                <a:pPr algn="ctr"/>
                <a:r>
                  <a:rPr lang="en-US" sz="1400" dirty="0" err="1">
                    <a:latin typeface="Consolas" panose="020B0609020204030204" pitchFamily="49" charset="0"/>
                    <a:cs typeface="Segoe UI" panose="020B0502040204020203" pitchFamily="34" charset="0"/>
                  </a:rPr>
                  <a:t>ssize_t</a:t>
                </a:r>
                <a:r>
                  <a:rPr lang="en-US" sz="1400" dirty="0">
                    <a:latin typeface="Consolas" panose="020B0609020204030204" pitchFamily="49" charset="0"/>
                    <a:cs typeface="Segoe UI" panose="020B0502040204020203" pitchFamily="34" charset="0"/>
                  </a:rPr>
                  <a:t> write(…)</a:t>
                </a:r>
              </a:p>
            </p:txBody>
          </p:sp>
          <p:sp>
            <p:nvSpPr>
              <p:cNvPr id="104" name="TextBox 103">
                <a:extLst>
                  <a:ext uri="{FF2B5EF4-FFF2-40B4-BE49-F238E27FC236}">
                    <a16:creationId xmlns:a16="http://schemas.microsoft.com/office/drawing/2014/main" id="{E4799343-ED6C-2F09-C1B5-140AFC8E7AFD}"/>
                  </a:ext>
                </a:extLst>
              </p:cNvPr>
              <p:cNvSpPr txBox="1"/>
              <p:nvPr/>
            </p:nvSpPr>
            <p:spPr>
              <a:xfrm rot="5400000">
                <a:off x="7538938" y="5103029"/>
                <a:ext cx="1824135" cy="307777"/>
              </a:xfrm>
              <a:prstGeom prst="rect">
                <a:avLst/>
              </a:prstGeom>
              <a:noFill/>
            </p:spPr>
            <p:txBody>
              <a:bodyPr wrap="square" rtlCol="0">
                <a:spAutoFit/>
              </a:bodyPr>
              <a:lstStyle/>
              <a:p>
                <a:pPr algn="ctr"/>
                <a:r>
                  <a:rPr lang="en-US" sz="1400" dirty="0" err="1">
                    <a:latin typeface="Consolas" panose="020B0609020204030204" pitchFamily="49" charset="0"/>
                    <a:cs typeface="Segoe UI" panose="020B0502040204020203" pitchFamily="34" charset="0"/>
                  </a:rPr>
                  <a:t>ssize_t</a:t>
                </a:r>
                <a:r>
                  <a:rPr lang="en-US" sz="1400" dirty="0">
                    <a:latin typeface="Consolas" panose="020B0609020204030204" pitchFamily="49" charset="0"/>
                    <a:cs typeface="Segoe UI" panose="020B0502040204020203" pitchFamily="34" charset="0"/>
                  </a:rPr>
                  <a:t> read(…)</a:t>
                </a:r>
              </a:p>
            </p:txBody>
          </p:sp>
          <p:grpSp>
            <p:nvGrpSpPr>
              <p:cNvPr id="105" name="Group 104">
                <a:extLst>
                  <a:ext uri="{FF2B5EF4-FFF2-40B4-BE49-F238E27FC236}">
                    <a16:creationId xmlns:a16="http://schemas.microsoft.com/office/drawing/2014/main" id="{6CA607D5-965F-DA31-2F0C-97BF8D61C212}"/>
                  </a:ext>
                </a:extLst>
              </p:cNvPr>
              <p:cNvGrpSpPr/>
              <p:nvPr/>
            </p:nvGrpSpPr>
            <p:grpSpPr>
              <a:xfrm>
                <a:off x="6154524" y="2990564"/>
                <a:ext cx="2262454" cy="2351271"/>
                <a:chOff x="6154524" y="2990564"/>
                <a:chExt cx="2262454" cy="2351271"/>
              </a:xfrm>
            </p:grpSpPr>
            <p:sp>
              <p:nvSpPr>
                <p:cNvPr id="106" name="TextBox 105">
                  <a:extLst>
                    <a:ext uri="{FF2B5EF4-FFF2-40B4-BE49-F238E27FC236}">
                      <a16:creationId xmlns:a16="http://schemas.microsoft.com/office/drawing/2014/main" id="{FF86FB1D-E7EC-4A00-7660-2A81122C7686}"/>
                    </a:ext>
                  </a:extLst>
                </p:cNvPr>
                <p:cNvSpPr txBox="1"/>
                <p:nvPr/>
              </p:nvSpPr>
              <p:spPr>
                <a:xfrm>
                  <a:off x="6154524" y="4787837"/>
                  <a:ext cx="2262454" cy="553998"/>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Kernel metadata for the terminal</a:t>
                  </a:r>
                </a:p>
              </p:txBody>
            </p:sp>
            <p:grpSp>
              <p:nvGrpSpPr>
                <p:cNvPr id="107" name="Group 106">
                  <a:extLst>
                    <a:ext uri="{FF2B5EF4-FFF2-40B4-BE49-F238E27FC236}">
                      <a16:creationId xmlns:a16="http://schemas.microsoft.com/office/drawing/2014/main" id="{36A3893F-D9A1-B40C-D83C-22AB3BC84B24}"/>
                    </a:ext>
                  </a:extLst>
                </p:cNvPr>
                <p:cNvGrpSpPr/>
                <p:nvPr/>
              </p:nvGrpSpPr>
              <p:grpSpPr>
                <a:xfrm>
                  <a:off x="6892875" y="2990564"/>
                  <a:ext cx="1219690" cy="1836529"/>
                  <a:chOff x="6892875" y="2990564"/>
                  <a:chExt cx="1219690" cy="1836529"/>
                </a:xfrm>
              </p:grpSpPr>
              <p:sp>
                <p:nvSpPr>
                  <p:cNvPr id="108" name="Rectangle 107">
                    <a:extLst>
                      <a:ext uri="{FF2B5EF4-FFF2-40B4-BE49-F238E27FC236}">
                        <a16:creationId xmlns:a16="http://schemas.microsoft.com/office/drawing/2014/main" id="{DF23E2AA-EA9F-D722-AC77-77A0B4C86C51}"/>
                      </a:ext>
                    </a:extLst>
                  </p:cNvPr>
                  <p:cNvSpPr/>
                  <p:nvPr/>
                </p:nvSpPr>
                <p:spPr>
                  <a:xfrm>
                    <a:off x="6892875" y="4035383"/>
                    <a:ext cx="754297" cy="79171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Connector: Elbow 108">
                    <a:extLst>
                      <a:ext uri="{FF2B5EF4-FFF2-40B4-BE49-F238E27FC236}">
                        <a16:creationId xmlns:a16="http://schemas.microsoft.com/office/drawing/2014/main" id="{8C7587B7-164A-ED59-9CEB-2DB3B6C1166E}"/>
                      </a:ext>
                    </a:extLst>
                  </p:cNvPr>
                  <p:cNvCxnSpPr>
                    <a:cxnSpLocks/>
                    <a:endCxn id="108" idx="0"/>
                  </p:cNvCxnSpPr>
                  <p:nvPr/>
                </p:nvCxnSpPr>
                <p:spPr>
                  <a:xfrm rot="5400000">
                    <a:off x="7168885" y="3091703"/>
                    <a:ext cx="1044820" cy="842541"/>
                  </a:xfrm>
                  <a:prstGeom prst="bentConnector3">
                    <a:avLst>
                      <a:gd name="adj1" fmla="val 50000"/>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sp>
          <p:nvSpPr>
            <p:cNvPr id="99" name="TextBox 98">
              <a:extLst>
                <a:ext uri="{FF2B5EF4-FFF2-40B4-BE49-F238E27FC236}">
                  <a16:creationId xmlns:a16="http://schemas.microsoft.com/office/drawing/2014/main" id="{0AC9CE36-D3BC-E948-D1B1-BF52E2A5BDB3}"/>
                </a:ext>
              </a:extLst>
            </p:cNvPr>
            <p:cNvSpPr txBox="1"/>
            <p:nvPr/>
          </p:nvSpPr>
          <p:spPr>
            <a:xfrm>
              <a:off x="5947664" y="6237688"/>
              <a:ext cx="3526825" cy="66941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Code that implements</a:t>
              </a:r>
            </a:p>
            <a:p>
              <a:pPr algn="ctr">
                <a:lnSpc>
                  <a:spcPts val="1500"/>
                </a:lnSpc>
              </a:pPr>
              <a:r>
                <a:rPr lang="en-US" sz="1600" b="1" dirty="0">
                  <a:latin typeface="Segoe UI" panose="020B0502040204020203" pitchFamily="34" charset="0"/>
                  <a:cs typeface="Segoe UI" panose="020B0502040204020203" pitchFamily="34" charset="0"/>
                </a:rPr>
                <a:t>terminal-specific read/write/etc. kernel functionality </a:t>
              </a:r>
            </a:p>
          </p:txBody>
        </p:sp>
      </p:grpSp>
      <p:sp>
        <p:nvSpPr>
          <p:cNvPr id="111" name="Title 1">
            <a:extLst>
              <a:ext uri="{FF2B5EF4-FFF2-40B4-BE49-F238E27FC236}">
                <a16:creationId xmlns:a16="http://schemas.microsoft.com/office/drawing/2014/main" id="{43D3E2C4-F70E-E868-5126-A8E84CF5F132}"/>
              </a:ext>
            </a:extLst>
          </p:cNvPr>
          <p:cNvSpPr txBox="1">
            <a:spLocks/>
          </p:cNvSpPr>
          <p:nvPr/>
        </p:nvSpPr>
        <p:spPr>
          <a:xfrm>
            <a:off x="6388768" y="-170470"/>
            <a:ext cx="5657942" cy="9428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nSpc>
                <a:spcPct val="80000"/>
              </a:lnSpc>
            </a:pPr>
            <a:r>
              <a:rPr lang="en-US" sz="2000" dirty="0"/>
              <a:t>Suppose that a process has created a pipe . . .</a:t>
            </a:r>
          </a:p>
        </p:txBody>
      </p:sp>
      <p:grpSp>
        <p:nvGrpSpPr>
          <p:cNvPr id="207" name="Group 206">
            <a:extLst>
              <a:ext uri="{FF2B5EF4-FFF2-40B4-BE49-F238E27FC236}">
                <a16:creationId xmlns:a16="http://schemas.microsoft.com/office/drawing/2014/main" id="{C32D9853-A32F-AD7B-0293-02D9C556340A}"/>
              </a:ext>
            </a:extLst>
          </p:cNvPr>
          <p:cNvGrpSpPr/>
          <p:nvPr/>
        </p:nvGrpSpPr>
        <p:grpSpPr>
          <a:xfrm>
            <a:off x="9244997" y="2953409"/>
            <a:ext cx="3036415" cy="3966060"/>
            <a:chOff x="9244997" y="2953409"/>
            <a:chExt cx="3036415" cy="3966060"/>
          </a:xfrm>
        </p:grpSpPr>
        <p:grpSp>
          <p:nvGrpSpPr>
            <p:cNvPr id="112" name="Group 111">
              <a:extLst>
                <a:ext uri="{FF2B5EF4-FFF2-40B4-BE49-F238E27FC236}">
                  <a16:creationId xmlns:a16="http://schemas.microsoft.com/office/drawing/2014/main" id="{EE735875-F9C3-EF58-5EBA-440E402D91B2}"/>
                </a:ext>
              </a:extLst>
            </p:cNvPr>
            <p:cNvGrpSpPr/>
            <p:nvPr/>
          </p:nvGrpSpPr>
          <p:grpSpPr>
            <a:xfrm>
              <a:off x="9342694" y="4160954"/>
              <a:ext cx="2938718" cy="2758515"/>
              <a:chOff x="9342694" y="4160954"/>
              <a:chExt cx="2938718" cy="2758515"/>
            </a:xfrm>
          </p:grpSpPr>
          <p:cxnSp>
            <p:nvCxnSpPr>
              <p:cNvPr id="114" name="Connector: Elbow 113">
                <a:extLst>
                  <a:ext uri="{FF2B5EF4-FFF2-40B4-BE49-F238E27FC236}">
                    <a16:creationId xmlns:a16="http://schemas.microsoft.com/office/drawing/2014/main" id="{3CD85346-96E7-6D08-AD06-E2AEE85EAAAE}"/>
                  </a:ext>
                </a:extLst>
              </p:cNvPr>
              <p:cNvCxnSpPr>
                <a:cxnSpLocks/>
              </p:cNvCxnSpPr>
              <p:nvPr/>
            </p:nvCxnSpPr>
            <p:spPr>
              <a:xfrm rot="10800000" flipH="1" flipV="1">
                <a:off x="10407791" y="4160954"/>
                <a:ext cx="345481" cy="1853661"/>
              </a:xfrm>
              <a:prstGeom prst="bentConnector4">
                <a:avLst>
                  <a:gd name="adj1" fmla="val -163996"/>
                  <a:gd name="adj2" fmla="val 99919"/>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3E772955-BFFF-88A8-9A93-BE1FCFD0FB07}"/>
                  </a:ext>
                </a:extLst>
              </p:cNvPr>
              <p:cNvSpPr txBox="1"/>
              <p:nvPr/>
            </p:nvSpPr>
            <p:spPr>
              <a:xfrm>
                <a:off x="9342694" y="6250055"/>
                <a:ext cx="2938718" cy="66941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Code that implements pipe-specific read/write/etc. kernel functionality</a:t>
                </a:r>
              </a:p>
            </p:txBody>
          </p:sp>
          <p:sp>
            <p:nvSpPr>
              <p:cNvPr id="116" name="Rectangle 115">
                <a:extLst>
                  <a:ext uri="{FF2B5EF4-FFF2-40B4-BE49-F238E27FC236}">
                    <a16:creationId xmlns:a16="http://schemas.microsoft.com/office/drawing/2014/main" id="{E8313BE4-0873-99AE-3CA9-D37BEE05312B}"/>
                  </a:ext>
                </a:extLst>
              </p:cNvPr>
              <p:cNvSpPr/>
              <p:nvPr/>
            </p:nvSpPr>
            <p:spPr>
              <a:xfrm>
                <a:off x="10745263" y="5400090"/>
                <a:ext cx="754297" cy="791710"/>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7" name="Connector: Elbow 116">
                <a:extLst>
                  <a:ext uri="{FF2B5EF4-FFF2-40B4-BE49-F238E27FC236}">
                    <a16:creationId xmlns:a16="http://schemas.microsoft.com/office/drawing/2014/main" id="{300A74A6-569E-203B-26E3-AD4CD79FDD13}"/>
                  </a:ext>
                </a:extLst>
              </p:cNvPr>
              <p:cNvCxnSpPr>
                <a:cxnSpLocks/>
                <a:stCxn id="124" idx="1"/>
                <a:endCxn id="116" idx="1"/>
              </p:cNvCxnSpPr>
              <p:nvPr/>
            </p:nvCxnSpPr>
            <p:spPr>
              <a:xfrm rot="10800000" flipH="1" flipV="1">
                <a:off x="10378485" y="4431237"/>
                <a:ext cx="366777" cy="1364707"/>
              </a:xfrm>
              <a:prstGeom prst="bentConnector3">
                <a:avLst>
                  <a:gd name="adj1" fmla="val -62327"/>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5BCB41F9-3E0D-6869-6FD5-B71C119E4B24}"/>
                  </a:ext>
                </a:extLst>
              </p:cNvPr>
              <p:cNvSpPr txBox="1"/>
              <p:nvPr/>
            </p:nvSpPr>
            <p:spPr>
              <a:xfrm rot="16200000">
                <a:off x="9124530" y="4959702"/>
                <a:ext cx="1790905" cy="307777"/>
              </a:xfrm>
              <a:prstGeom prst="rect">
                <a:avLst/>
              </a:prstGeom>
              <a:noFill/>
            </p:spPr>
            <p:txBody>
              <a:bodyPr wrap="square" rtlCol="0">
                <a:spAutoFit/>
              </a:bodyPr>
              <a:lstStyle/>
              <a:p>
                <a:pPr algn="ctr"/>
                <a:r>
                  <a:rPr lang="en-US" sz="1400" dirty="0" err="1">
                    <a:latin typeface="Consolas" panose="020B0609020204030204" pitchFamily="49" charset="0"/>
                    <a:cs typeface="Segoe UI" panose="020B0502040204020203" pitchFamily="34" charset="0"/>
                  </a:rPr>
                  <a:t>ssize_t</a:t>
                </a:r>
                <a:r>
                  <a:rPr lang="en-US" sz="1400" dirty="0">
                    <a:latin typeface="Consolas" panose="020B0609020204030204" pitchFamily="49" charset="0"/>
                    <a:cs typeface="Segoe UI" panose="020B0502040204020203" pitchFamily="34" charset="0"/>
                  </a:rPr>
                  <a:t> write(…)</a:t>
                </a:r>
              </a:p>
            </p:txBody>
          </p:sp>
          <p:sp>
            <p:nvSpPr>
              <p:cNvPr id="120" name="TextBox 119">
                <a:extLst>
                  <a:ext uri="{FF2B5EF4-FFF2-40B4-BE49-F238E27FC236}">
                    <a16:creationId xmlns:a16="http://schemas.microsoft.com/office/drawing/2014/main" id="{F7B7D927-E9EF-8D8C-CE95-81A966E19617}"/>
                  </a:ext>
                </a:extLst>
              </p:cNvPr>
              <p:cNvSpPr txBox="1"/>
              <p:nvPr/>
            </p:nvSpPr>
            <p:spPr>
              <a:xfrm rot="16200000">
                <a:off x="8763011" y="4930109"/>
                <a:ext cx="1824135" cy="307777"/>
              </a:xfrm>
              <a:prstGeom prst="rect">
                <a:avLst/>
              </a:prstGeom>
              <a:noFill/>
            </p:spPr>
            <p:txBody>
              <a:bodyPr wrap="square" rtlCol="0">
                <a:spAutoFit/>
              </a:bodyPr>
              <a:lstStyle/>
              <a:p>
                <a:pPr algn="ctr"/>
                <a:r>
                  <a:rPr lang="en-US" sz="1400" dirty="0" err="1">
                    <a:latin typeface="Consolas" panose="020B0609020204030204" pitchFamily="49" charset="0"/>
                    <a:cs typeface="Segoe UI" panose="020B0502040204020203" pitchFamily="34" charset="0"/>
                  </a:rPr>
                  <a:t>ssize_t</a:t>
                </a:r>
                <a:r>
                  <a:rPr lang="en-US" sz="1400" dirty="0">
                    <a:latin typeface="Consolas" panose="020B0609020204030204" pitchFamily="49" charset="0"/>
                    <a:cs typeface="Segoe UI" panose="020B0502040204020203" pitchFamily="34" charset="0"/>
                  </a:rPr>
                  <a:t> read(…)</a:t>
                </a:r>
              </a:p>
            </p:txBody>
          </p:sp>
        </p:grpSp>
        <p:grpSp>
          <p:nvGrpSpPr>
            <p:cNvPr id="121" name="Group 120">
              <a:extLst>
                <a:ext uri="{FF2B5EF4-FFF2-40B4-BE49-F238E27FC236}">
                  <a16:creationId xmlns:a16="http://schemas.microsoft.com/office/drawing/2014/main" id="{86479000-DB85-7680-9077-1B0CB7E49450}"/>
                </a:ext>
              </a:extLst>
            </p:cNvPr>
            <p:cNvGrpSpPr/>
            <p:nvPr/>
          </p:nvGrpSpPr>
          <p:grpSpPr>
            <a:xfrm>
              <a:off x="9244997" y="2953409"/>
              <a:ext cx="2988292" cy="2388426"/>
              <a:chOff x="9244997" y="2953409"/>
              <a:chExt cx="2988292" cy="2388426"/>
            </a:xfrm>
          </p:grpSpPr>
          <p:sp>
            <p:nvSpPr>
              <p:cNvPr id="122" name="TextBox 121">
                <a:extLst>
                  <a:ext uri="{FF2B5EF4-FFF2-40B4-BE49-F238E27FC236}">
                    <a16:creationId xmlns:a16="http://schemas.microsoft.com/office/drawing/2014/main" id="{465E8B01-7711-E180-4E85-82E01E0ED446}"/>
                  </a:ext>
                </a:extLst>
              </p:cNvPr>
              <p:cNvSpPr txBox="1"/>
              <p:nvPr/>
            </p:nvSpPr>
            <p:spPr>
              <a:xfrm>
                <a:off x="10157143" y="4787837"/>
                <a:ext cx="2076146" cy="553998"/>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Kernel metadata for the pipe</a:t>
                </a:r>
              </a:p>
            </p:txBody>
          </p:sp>
          <p:sp>
            <p:nvSpPr>
              <p:cNvPr id="124" name="Rectangle 123">
                <a:extLst>
                  <a:ext uri="{FF2B5EF4-FFF2-40B4-BE49-F238E27FC236}">
                    <a16:creationId xmlns:a16="http://schemas.microsoft.com/office/drawing/2014/main" id="{542110C2-8E21-B04A-4498-51CCD042D3B1}"/>
                  </a:ext>
                </a:extLst>
              </p:cNvPr>
              <p:cNvSpPr/>
              <p:nvPr/>
            </p:nvSpPr>
            <p:spPr>
              <a:xfrm>
                <a:off x="10378486" y="4035383"/>
                <a:ext cx="754297" cy="791710"/>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Connector: Elbow 124">
                <a:extLst>
                  <a:ext uri="{FF2B5EF4-FFF2-40B4-BE49-F238E27FC236}">
                    <a16:creationId xmlns:a16="http://schemas.microsoft.com/office/drawing/2014/main" id="{6F491893-909E-5FC3-C923-2B701EC158EE}"/>
                  </a:ext>
                </a:extLst>
              </p:cNvPr>
              <p:cNvCxnSpPr>
                <a:cxnSpLocks/>
              </p:cNvCxnSpPr>
              <p:nvPr/>
            </p:nvCxnSpPr>
            <p:spPr>
              <a:xfrm rot="16200000" flipH="1">
                <a:off x="9464250" y="2737969"/>
                <a:ext cx="1071392" cy="1509897"/>
              </a:xfrm>
              <a:prstGeom prst="bentConnector3">
                <a:avLst>
                  <a:gd name="adj1" fmla="val 65669"/>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6" name="Connector: Elbow 125">
                <a:extLst>
                  <a:ext uri="{FF2B5EF4-FFF2-40B4-BE49-F238E27FC236}">
                    <a16:creationId xmlns:a16="http://schemas.microsoft.com/office/drawing/2014/main" id="{44391FB5-EECD-4EE2-8836-9EA83CC7B13D}"/>
                  </a:ext>
                </a:extLst>
              </p:cNvPr>
              <p:cNvCxnSpPr>
                <a:cxnSpLocks/>
                <a:endCxn id="124" idx="0"/>
              </p:cNvCxnSpPr>
              <p:nvPr/>
            </p:nvCxnSpPr>
            <p:spPr>
              <a:xfrm rot="16200000" flipH="1">
                <a:off x="10026496" y="3306244"/>
                <a:ext cx="1081974" cy="376304"/>
              </a:xfrm>
              <a:prstGeom prst="bentConnector3">
                <a:avLst>
                  <a:gd name="adj1" fmla="val 65678"/>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127" name="Group 126">
            <a:extLst>
              <a:ext uri="{FF2B5EF4-FFF2-40B4-BE49-F238E27FC236}">
                <a16:creationId xmlns:a16="http://schemas.microsoft.com/office/drawing/2014/main" id="{149AEC9B-DFF6-40F5-7911-5B9BBBB5DF49}"/>
              </a:ext>
            </a:extLst>
          </p:cNvPr>
          <p:cNvGrpSpPr/>
          <p:nvPr/>
        </p:nvGrpSpPr>
        <p:grpSpPr>
          <a:xfrm>
            <a:off x="6097904" y="1722495"/>
            <a:ext cx="5982423" cy="1386286"/>
            <a:chOff x="6097904" y="1722495"/>
            <a:chExt cx="5982423" cy="1386286"/>
          </a:xfrm>
        </p:grpSpPr>
        <p:cxnSp>
          <p:nvCxnSpPr>
            <p:cNvPr id="128" name="Connector: Elbow 127">
              <a:extLst>
                <a:ext uri="{FF2B5EF4-FFF2-40B4-BE49-F238E27FC236}">
                  <a16:creationId xmlns:a16="http://schemas.microsoft.com/office/drawing/2014/main" id="{8561CE82-F11C-4F72-BEE9-4EE09F257A1E}"/>
                </a:ext>
              </a:extLst>
            </p:cNvPr>
            <p:cNvCxnSpPr>
              <a:cxnSpLocks/>
            </p:cNvCxnSpPr>
            <p:nvPr/>
          </p:nvCxnSpPr>
          <p:spPr>
            <a:xfrm rot="5400000">
              <a:off x="8368953" y="1321708"/>
              <a:ext cx="472942" cy="1274516"/>
            </a:xfrm>
            <a:prstGeom prst="bentConnector3">
              <a:avLst>
                <a:gd name="adj1" fmla="val 50000"/>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9" name="Rectangle 128">
              <a:extLst>
                <a:ext uri="{FF2B5EF4-FFF2-40B4-BE49-F238E27FC236}">
                  <a16:creationId xmlns:a16="http://schemas.microsoft.com/office/drawing/2014/main" id="{0D1F7AF2-B719-2DEB-2D2B-B7FFB15E1884}"/>
                </a:ext>
              </a:extLst>
            </p:cNvPr>
            <p:cNvSpPr/>
            <p:nvPr/>
          </p:nvSpPr>
          <p:spPr>
            <a:xfrm>
              <a:off x="10737917" y="2579680"/>
              <a:ext cx="1123798" cy="42684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6543DC10-CDE3-18D5-B34C-188B7767F8D1}"/>
                </a:ext>
              </a:extLst>
            </p:cNvPr>
            <p:cNvGrpSpPr/>
            <p:nvPr/>
          </p:nvGrpSpPr>
          <p:grpSpPr>
            <a:xfrm>
              <a:off x="7288587" y="1834731"/>
              <a:ext cx="1397735" cy="1157904"/>
              <a:chOff x="7556882" y="1834731"/>
              <a:chExt cx="1397735" cy="1157904"/>
            </a:xfrm>
          </p:grpSpPr>
          <p:sp>
            <p:nvSpPr>
              <p:cNvPr id="169" name="Rectangle 168">
                <a:extLst>
                  <a:ext uri="{FF2B5EF4-FFF2-40B4-BE49-F238E27FC236}">
                    <a16:creationId xmlns:a16="http://schemas.microsoft.com/office/drawing/2014/main" id="{DD0C53CB-5A80-A13A-DF1C-5FA03C19B7BC}"/>
                  </a:ext>
                </a:extLst>
              </p:cNvPr>
              <p:cNvSpPr/>
              <p:nvPr/>
            </p:nvSpPr>
            <p:spPr>
              <a:xfrm>
                <a:off x="7609036" y="2579797"/>
                <a:ext cx="411011" cy="41283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latin typeface="Consolas" panose="020B0609020204030204" pitchFamily="49" charset="0"/>
                </a:endParaRPr>
              </a:p>
            </p:txBody>
          </p:sp>
          <p:sp>
            <p:nvSpPr>
              <p:cNvPr id="170" name="Rectangle 169">
                <a:extLst>
                  <a:ext uri="{FF2B5EF4-FFF2-40B4-BE49-F238E27FC236}">
                    <a16:creationId xmlns:a16="http://schemas.microsoft.com/office/drawing/2014/main" id="{E890CA3D-EDDF-91F3-9E75-0A23AB20BFC5}"/>
                  </a:ext>
                </a:extLst>
              </p:cNvPr>
              <p:cNvSpPr/>
              <p:nvPr/>
            </p:nvSpPr>
            <p:spPr>
              <a:xfrm>
                <a:off x="8020047" y="2579797"/>
                <a:ext cx="240542" cy="41283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0</a:t>
                </a:r>
              </a:p>
            </p:txBody>
          </p:sp>
          <p:sp>
            <p:nvSpPr>
              <p:cNvPr id="171" name="Rectangle 170">
                <a:extLst>
                  <a:ext uri="{FF2B5EF4-FFF2-40B4-BE49-F238E27FC236}">
                    <a16:creationId xmlns:a16="http://schemas.microsoft.com/office/drawing/2014/main" id="{27BE063F-D917-A000-DEC8-AA3C22BE95E1}"/>
                  </a:ext>
                </a:extLst>
              </p:cNvPr>
              <p:cNvSpPr/>
              <p:nvPr/>
            </p:nvSpPr>
            <p:spPr>
              <a:xfrm>
                <a:off x="8260589" y="2577725"/>
                <a:ext cx="240542" cy="41283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nsolas" panose="020B0609020204030204" pitchFamily="49" charset="0"/>
                </a:endParaRPr>
              </a:p>
            </p:txBody>
          </p:sp>
          <p:sp>
            <p:nvSpPr>
              <p:cNvPr id="172" name="Rectangle 171">
                <a:extLst>
                  <a:ext uri="{FF2B5EF4-FFF2-40B4-BE49-F238E27FC236}">
                    <a16:creationId xmlns:a16="http://schemas.microsoft.com/office/drawing/2014/main" id="{ECDDBDFA-32E8-F96B-15A1-358A57A80BA8}"/>
                  </a:ext>
                </a:extLst>
              </p:cNvPr>
              <p:cNvSpPr/>
              <p:nvPr/>
            </p:nvSpPr>
            <p:spPr>
              <a:xfrm>
                <a:off x="8502692" y="2577725"/>
                <a:ext cx="240542" cy="41283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3</a:t>
                </a:r>
              </a:p>
            </p:txBody>
          </p:sp>
          <p:sp>
            <p:nvSpPr>
              <p:cNvPr id="173" name="TextBox 172">
                <a:extLst>
                  <a:ext uri="{FF2B5EF4-FFF2-40B4-BE49-F238E27FC236}">
                    <a16:creationId xmlns:a16="http://schemas.microsoft.com/office/drawing/2014/main" id="{DB89DE9F-AF00-4B3C-9D3B-84BD9F0ADEF3}"/>
                  </a:ext>
                </a:extLst>
              </p:cNvPr>
              <p:cNvSpPr txBox="1"/>
              <p:nvPr/>
            </p:nvSpPr>
            <p:spPr>
              <a:xfrm rot="18832712">
                <a:off x="7627460" y="2247691"/>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Perms</a:t>
                </a:r>
              </a:p>
            </p:txBody>
          </p:sp>
          <p:sp>
            <p:nvSpPr>
              <p:cNvPr id="174" name="TextBox 173">
                <a:extLst>
                  <a:ext uri="{FF2B5EF4-FFF2-40B4-BE49-F238E27FC236}">
                    <a16:creationId xmlns:a16="http://schemas.microsoft.com/office/drawing/2014/main" id="{F3A84061-7D97-3601-B5CB-B181440BB260}"/>
                  </a:ext>
                </a:extLst>
              </p:cNvPr>
              <p:cNvSpPr txBox="1"/>
              <p:nvPr/>
            </p:nvSpPr>
            <p:spPr>
              <a:xfrm>
                <a:off x="7556882" y="2637821"/>
                <a:ext cx="496996" cy="307777"/>
              </a:xfrm>
              <a:prstGeom prst="rect">
                <a:avLst/>
              </a:prstGeom>
              <a:noFill/>
            </p:spPr>
            <p:txBody>
              <a:bodyPr wrap="square" rtlCol="0">
                <a:spAutoFit/>
              </a:bodyPr>
              <a:lstStyle/>
              <a:p>
                <a:pPr algn="ctr"/>
                <a:r>
                  <a:rPr lang="en-US" sz="1400" dirty="0">
                    <a:latin typeface="Consolas" panose="020B0609020204030204" pitchFamily="49" charset="0"/>
                  </a:rPr>
                  <a:t>r/w</a:t>
                </a:r>
              </a:p>
            </p:txBody>
          </p:sp>
          <p:sp>
            <p:nvSpPr>
              <p:cNvPr id="175" name="TextBox 174">
                <a:extLst>
                  <a:ext uri="{FF2B5EF4-FFF2-40B4-BE49-F238E27FC236}">
                    <a16:creationId xmlns:a16="http://schemas.microsoft.com/office/drawing/2014/main" id="{8D2F8C84-927D-BE99-C62B-7BAE97389382}"/>
                  </a:ext>
                </a:extLst>
              </p:cNvPr>
              <p:cNvSpPr txBox="1"/>
              <p:nvPr/>
            </p:nvSpPr>
            <p:spPr>
              <a:xfrm rot="18832712">
                <a:off x="7936637" y="2255564"/>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Offset</a:t>
                </a:r>
              </a:p>
            </p:txBody>
          </p:sp>
          <p:sp>
            <p:nvSpPr>
              <p:cNvPr id="176" name="TextBox 175">
                <a:extLst>
                  <a:ext uri="{FF2B5EF4-FFF2-40B4-BE49-F238E27FC236}">
                    <a16:creationId xmlns:a16="http://schemas.microsoft.com/office/drawing/2014/main" id="{62696F34-7623-9A0B-AEC3-16696F54367A}"/>
                  </a:ext>
                </a:extLst>
              </p:cNvPr>
              <p:cNvSpPr txBox="1"/>
              <p:nvPr/>
            </p:nvSpPr>
            <p:spPr>
              <a:xfrm rot="18832712">
                <a:off x="8131598" y="2141128"/>
                <a:ext cx="874403"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Metadata</a:t>
                </a:r>
              </a:p>
            </p:txBody>
          </p:sp>
          <p:sp>
            <p:nvSpPr>
              <p:cNvPr id="177" name="TextBox 176">
                <a:extLst>
                  <a:ext uri="{FF2B5EF4-FFF2-40B4-BE49-F238E27FC236}">
                    <a16:creationId xmlns:a16="http://schemas.microsoft.com/office/drawing/2014/main" id="{E41A7240-F53A-8C9D-DCC7-A76393F99CC9}"/>
                  </a:ext>
                </a:extLst>
              </p:cNvPr>
              <p:cNvSpPr txBox="1"/>
              <p:nvPr/>
            </p:nvSpPr>
            <p:spPr>
              <a:xfrm rot="18832712">
                <a:off x="8413677" y="2185056"/>
                <a:ext cx="82026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Ref count</a:t>
                </a:r>
              </a:p>
            </p:txBody>
          </p:sp>
        </p:grpSp>
        <p:grpSp>
          <p:nvGrpSpPr>
            <p:cNvPr id="131" name="Group 130">
              <a:extLst>
                <a:ext uri="{FF2B5EF4-FFF2-40B4-BE49-F238E27FC236}">
                  <a16:creationId xmlns:a16="http://schemas.microsoft.com/office/drawing/2014/main" id="{6ACDBEE9-2898-38B4-6004-4D9A3D8DB789}"/>
                </a:ext>
              </a:extLst>
            </p:cNvPr>
            <p:cNvGrpSpPr/>
            <p:nvPr/>
          </p:nvGrpSpPr>
          <p:grpSpPr>
            <a:xfrm>
              <a:off x="8433725" y="1864029"/>
              <a:ext cx="1385251" cy="1127361"/>
              <a:chOff x="7569366" y="1865274"/>
              <a:chExt cx="1385251" cy="1127361"/>
            </a:xfrm>
          </p:grpSpPr>
          <p:sp>
            <p:nvSpPr>
              <p:cNvPr id="160" name="Rectangle 159">
                <a:extLst>
                  <a:ext uri="{FF2B5EF4-FFF2-40B4-BE49-F238E27FC236}">
                    <a16:creationId xmlns:a16="http://schemas.microsoft.com/office/drawing/2014/main" id="{A6FD6CF3-2315-CE98-663D-241EA52BA687}"/>
                  </a:ext>
                </a:extLst>
              </p:cNvPr>
              <p:cNvSpPr/>
              <p:nvPr/>
            </p:nvSpPr>
            <p:spPr>
              <a:xfrm>
                <a:off x="7609036" y="2579797"/>
                <a:ext cx="411011"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latin typeface="Consolas" panose="020B0609020204030204" pitchFamily="49" charset="0"/>
                </a:endParaRPr>
              </a:p>
            </p:txBody>
          </p:sp>
          <p:sp>
            <p:nvSpPr>
              <p:cNvPr id="161" name="Rectangle 160">
                <a:extLst>
                  <a:ext uri="{FF2B5EF4-FFF2-40B4-BE49-F238E27FC236}">
                    <a16:creationId xmlns:a16="http://schemas.microsoft.com/office/drawing/2014/main" id="{37DD6C4A-DE80-9E6A-CE57-C05A469119FA}"/>
                  </a:ext>
                </a:extLst>
              </p:cNvPr>
              <p:cNvSpPr/>
              <p:nvPr/>
            </p:nvSpPr>
            <p:spPr>
              <a:xfrm>
                <a:off x="8020047" y="2579797"/>
                <a:ext cx="240542"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0</a:t>
                </a:r>
              </a:p>
            </p:txBody>
          </p:sp>
          <p:sp>
            <p:nvSpPr>
              <p:cNvPr id="162" name="Rectangle 161">
                <a:extLst>
                  <a:ext uri="{FF2B5EF4-FFF2-40B4-BE49-F238E27FC236}">
                    <a16:creationId xmlns:a16="http://schemas.microsoft.com/office/drawing/2014/main" id="{B9C9528E-C4D1-30CB-0220-524762B02EF0}"/>
                  </a:ext>
                </a:extLst>
              </p:cNvPr>
              <p:cNvSpPr/>
              <p:nvPr/>
            </p:nvSpPr>
            <p:spPr>
              <a:xfrm>
                <a:off x="8260589" y="2577725"/>
                <a:ext cx="240542"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nsolas" panose="020B0609020204030204" pitchFamily="49" charset="0"/>
                </a:endParaRPr>
              </a:p>
            </p:txBody>
          </p:sp>
          <p:sp>
            <p:nvSpPr>
              <p:cNvPr id="163" name="Rectangle 162">
                <a:extLst>
                  <a:ext uri="{FF2B5EF4-FFF2-40B4-BE49-F238E27FC236}">
                    <a16:creationId xmlns:a16="http://schemas.microsoft.com/office/drawing/2014/main" id="{C31704F0-781C-F1E4-F716-1A8FFE18AABE}"/>
                  </a:ext>
                </a:extLst>
              </p:cNvPr>
              <p:cNvSpPr/>
              <p:nvPr/>
            </p:nvSpPr>
            <p:spPr>
              <a:xfrm>
                <a:off x="8502692" y="2577725"/>
                <a:ext cx="240542"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1</a:t>
                </a:r>
              </a:p>
            </p:txBody>
          </p:sp>
          <p:sp>
            <p:nvSpPr>
              <p:cNvPr id="164" name="TextBox 163">
                <a:extLst>
                  <a:ext uri="{FF2B5EF4-FFF2-40B4-BE49-F238E27FC236}">
                    <a16:creationId xmlns:a16="http://schemas.microsoft.com/office/drawing/2014/main" id="{2CEBF7B2-27B3-8701-687C-CB710E14F823}"/>
                  </a:ext>
                </a:extLst>
              </p:cNvPr>
              <p:cNvSpPr txBox="1"/>
              <p:nvPr/>
            </p:nvSpPr>
            <p:spPr>
              <a:xfrm rot="18832712">
                <a:off x="7627460" y="2247691"/>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Perms</a:t>
                </a:r>
              </a:p>
            </p:txBody>
          </p:sp>
          <p:sp>
            <p:nvSpPr>
              <p:cNvPr id="165" name="TextBox 164">
                <a:extLst>
                  <a:ext uri="{FF2B5EF4-FFF2-40B4-BE49-F238E27FC236}">
                    <a16:creationId xmlns:a16="http://schemas.microsoft.com/office/drawing/2014/main" id="{627B92B1-7B38-76E3-B261-AD245886B0A6}"/>
                  </a:ext>
                </a:extLst>
              </p:cNvPr>
              <p:cNvSpPr txBox="1"/>
              <p:nvPr/>
            </p:nvSpPr>
            <p:spPr>
              <a:xfrm>
                <a:off x="7569366" y="2637821"/>
                <a:ext cx="496996" cy="307777"/>
              </a:xfrm>
              <a:prstGeom prst="rect">
                <a:avLst/>
              </a:prstGeom>
              <a:noFill/>
            </p:spPr>
            <p:txBody>
              <a:bodyPr wrap="square" rtlCol="0">
                <a:spAutoFit/>
              </a:bodyPr>
              <a:lstStyle/>
              <a:p>
                <a:pPr algn="ctr"/>
                <a:r>
                  <a:rPr lang="en-US" sz="1400" dirty="0">
                    <a:latin typeface="Consolas" panose="020B0609020204030204" pitchFamily="49" charset="0"/>
                  </a:rPr>
                  <a:t>r</a:t>
                </a:r>
              </a:p>
            </p:txBody>
          </p:sp>
          <p:sp>
            <p:nvSpPr>
              <p:cNvPr id="166" name="TextBox 165">
                <a:extLst>
                  <a:ext uri="{FF2B5EF4-FFF2-40B4-BE49-F238E27FC236}">
                    <a16:creationId xmlns:a16="http://schemas.microsoft.com/office/drawing/2014/main" id="{9E4E8742-D9BA-D5BF-52C0-1B019D916300}"/>
                  </a:ext>
                </a:extLst>
              </p:cNvPr>
              <p:cNvSpPr txBox="1"/>
              <p:nvPr/>
            </p:nvSpPr>
            <p:spPr>
              <a:xfrm rot="18832712">
                <a:off x="7936637" y="2255564"/>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Offset</a:t>
                </a:r>
              </a:p>
            </p:txBody>
          </p:sp>
          <p:sp>
            <p:nvSpPr>
              <p:cNvPr id="167" name="TextBox 166">
                <a:extLst>
                  <a:ext uri="{FF2B5EF4-FFF2-40B4-BE49-F238E27FC236}">
                    <a16:creationId xmlns:a16="http://schemas.microsoft.com/office/drawing/2014/main" id="{D2581347-6476-BDD6-849F-A8425B7B1EBC}"/>
                  </a:ext>
                </a:extLst>
              </p:cNvPr>
              <p:cNvSpPr txBox="1"/>
              <p:nvPr/>
            </p:nvSpPr>
            <p:spPr>
              <a:xfrm rot="18832712">
                <a:off x="8110485" y="2187292"/>
                <a:ext cx="905646"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Metadata</a:t>
                </a:r>
              </a:p>
            </p:txBody>
          </p:sp>
          <p:sp>
            <p:nvSpPr>
              <p:cNvPr id="168" name="TextBox 167">
                <a:extLst>
                  <a:ext uri="{FF2B5EF4-FFF2-40B4-BE49-F238E27FC236}">
                    <a16:creationId xmlns:a16="http://schemas.microsoft.com/office/drawing/2014/main" id="{7D8CF8B6-B305-220E-60C8-A0D21F034FEA}"/>
                  </a:ext>
                </a:extLst>
              </p:cNvPr>
              <p:cNvSpPr txBox="1"/>
              <p:nvPr/>
            </p:nvSpPr>
            <p:spPr>
              <a:xfrm rot="18832712">
                <a:off x="8413677" y="2185056"/>
                <a:ext cx="82026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Ref count</a:t>
                </a:r>
              </a:p>
            </p:txBody>
          </p:sp>
        </p:grpSp>
        <p:grpSp>
          <p:nvGrpSpPr>
            <p:cNvPr id="132" name="Group 131">
              <a:extLst>
                <a:ext uri="{FF2B5EF4-FFF2-40B4-BE49-F238E27FC236}">
                  <a16:creationId xmlns:a16="http://schemas.microsoft.com/office/drawing/2014/main" id="{A58D1247-06BB-D123-3140-AF76FE59B213}"/>
                </a:ext>
              </a:extLst>
            </p:cNvPr>
            <p:cNvGrpSpPr/>
            <p:nvPr/>
          </p:nvGrpSpPr>
          <p:grpSpPr>
            <a:xfrm>
              <a:off x="9562786" y="1894528"/>
              <a:ext cx="1388372" cy="1096035"/>
              <a:chOff x="7566245" y="1896600"/>
              <a:chExt cx="1388372" cy="1096035"/>
            </a:xfrm>
          </p:grpSpPr>
          <p:sp>
            <p:nvSpPr>
              <p:cNvPr id="151" name="Rectangle 150">
                <a:extLst>
                  <a:ext uri="{FF2B5EF4-FFF2-40B4-BE49-F238E27FC236}">
                    <a16:creationId xmlns:a16="http://schemas.microsoft.com/office/drawing/2014/main" id="{636ECDDD-FC0E-8802-9F67-1FBAF103B472}"/>
                  </a:ext>
                </a:extLst>
              </p:cNvPr>
              <p:cNvSpPr/>
              <p:nvPr/>
            </p:nvSpPr>
            <p:spPr>
              <a:xfrm>
                <a:off x="7609036" y="2579797"/>
                <a:ext cx="411011"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latin typeface="Consolas" panose="020B0609020204030204" pitchFamily="49" charset="0"/>
                </a:endParaRPr>
              </a:p>
            </p:txBody>
          </p:sp>
          <p:sp>
            <p:nvSpPr>
              <p:cNvPr id="152" name="Rectangle 151">
                <a:extLst>
                  <a:ext uri="{FF2B5EF4-FFF2-40B4-BE49-F238E27FC236}">
                    <a16:creationId xmlns:a16="http://schemas.microsoft.com/office/drawing/2014/main" id="{9BD718ED-6DFA-3651-4CF1-40CBF7DFD91D}"/>
                  </a:ext>
                </a:extLst>
              </p:cNvPr>
              <p:cNvSpPr/>
              <p:nvPr/>
            </p:nvSpPr>
            <p:spPr>
              <a:xfrm>
                <a:off x="8020047" y="2579797"/>
                <a:ext cx="240542"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0</a:t>
                </a:r>
              </a:p>
            </p:txBody>
          </p:sp>
          <p:sp>
            <p:nvSpPr>
              <p:cNvPr id="153" name="Rectangle 152">
                <a:extLst>
                  <a:ext uri="{FF2B5EF4-FFF2-40B4-BE49-F238E27FC236}">
                    <a16:creationId xmlns:a16="http://schemas.microsoft.com/office/drawing/2014/main" id="{C0C65B63-477F-A8E0-32CB-A7AFD4818D83}"/>
                  </a:ext>
                </a:extLst>
              </p:cNvPr>
              <p:cNvSpPr/>
              <p:nvPr/>
            </p:nvSpPr>
            <p:spPr>
              <a:xfrm>
                <a:off x="8260589" y="2577725"/>
                <a:ext cx="240542"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nsolas" panose="020B0609020204030204" pitchFamily="49" charset="0"/>
                </a:endParaRPr>
              </a:p>
            </p:txBody>
          </p:sp>
          <p:sp>
            <p:nvSpPr>
              <p:cNvPr id="154" name="Rectangle 153">
                <a:extLst>
                  <a:ext uri="{FF2B5EF4-FFF2-40B4-BE49-F238E27FC236}">
                    <a16:creationId xmlns:a16="http://schemas.microsoft.com/office/drawing/2014/main" id="{2F228C86-5B78-589E-DA7E-E0271B7B9D62}"/>
                  </a:ext>
                </a:extLst>
              </p:cNvPr>
              <p:cNvSpPr/>
              <p:nvPr/>
            </p:nvSpPr>
            <p:spPr>
              <a:xfrm>
                <a:off x="8502692" y="2577725"/>
                <a:ext cx="240542"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1</a:t>
                </a:r>
              </a:p>
            </p:txBody>
          </p:sp>
          <p:sp>
            <p:nvSpPr>
              <p:cNvPr id="155" name="TextBox 154">
                <a:extLst>
                  <a:ext uri="{FF2B5EF4-FFF2-40B4-BE49-F238E27FC236}">
                    <a16:creationId xmlns:a16="http://schemas.microsoft.com/office/drawing/2014/main" id="{0F0F074A-FB52-7A89-5166-1CFF13573137}"/>
                  </a:ext>
                </a:extLst>
              </p:cNvPr>
              <p:cNvSpPr txBox="1"/>
              <p:nvPr/>
            </p:nvSpPr>
            <p:spPr>
              <a:xfrm rot="18832712">
                <a:off x="7627460" y="2247691"/>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Perms</a:t>
                </a:r>
              </a:p>
            </p:txBody>
          </p:sp>
          <p:sp>
            <p:nvSpPr>
              <p:cNvPr id="156" name="TextBox 155">
                <a:extLst>
                  <a:ext uri="{FF2B5EF4-FFF2-40B4-BE49-F238E27FC236}">
                    <a16:creationId xmlns:a16="http://schemas.microsoft.com/office/drawing/2014/main" id="{1C12DFB9-FFB5-FCC7-0488-BFA962FFE05C}"/>
                  </a:ext>
                </a:extLst>
              </p:cNvPr>
              <p:cNvSpPr txBox="1"/>
              <p:nvPr/>
            </p:nvSpPr>
            <p:spPr>
              <a:xfrm>
                <a:off x="7566245" y="2637821"/>
                <a:ext cx="496996" cy="307777"/>
              </a:xfrm>
              <a:prstGeom prst="rect">
                <a:avLst/>
              </a:prstGeom>
              <a:noFill/>
            </p:spPr>
            <p:txBody>
              <a:bodyPr wrap="square" rtlCol="0">
                <a:spAutoFit/>
              </a:bodyPr>
              <a:lstStyle/>
              <a:p>
                <a:pPr algn="ctr"/>
                <a:r>
                  <a:rPr lang="en-US" sz="1400" dirty="0">
                    <a:latin typeface="Consolas" panose="020B0609020204030204" pitchFamily="49" charset="0"/>
                  </a:rPr>
                  <a:t>w</a:t>
                </a:r>
              </a:p>
            </p:txBody>
          </p:sp>
          <p:sp>
            <p:nvSpPr>
              <p:cNvPr id="157" name="TextBox 156">
                <a:extLst>
                  <a:ext uri="{FF2B5EF4-FFF2-40B4-BE49-F238E27FC236}">
                    <a16:creationId xmlns:a16="http://schemas.microsoft.com/office/drawing/2014/main" id="{C3174003-1EBE-FB3F-77A1-B3EC24EBC187}"/>
                  </a:ext>
                </a:extLst>
              </p:cNvPr>
              <p:cNvSpPr txBox="1"/>
              <p:nvPr/>
            </p:nvSpPr>
            <p:spPr>
              <a:xfrm rot="18832712">
                <a:off x="7936637" y="2255564"/>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Offset</a:t>
                </a:r>
              </a:p>
            </p:txBody>
          </p:sp>
          <p:sp>
            <p:nvSpPr>
              <p:cNvPr id="158" name="TextBox 157">
                <a:extLst>
                  <a:ext uri="{FF2B5EF4-FFF2-40B4-BE49-F238E27FC236}">
                    <a16:creationId xmlns:a16="http://schemas.microsoft.com/office/drawing/2014/main" id="{D3E0BDF1-DF87-BCEC-53B7-A09BF38F2270}"/>
                  </a:ext>
                </a:extLst>
              </p:cNvPr>
              <p:cNvSpPr txBox="1"/>
              <p:nvPr/>
            </p:nvSpPr>
            <p:spPr>
              <a:xfrm rot="18832712">
                <a:off x="8142529" y="2163886"/>
                <a:ext cx="802358" cy="267785"/>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Metadata</a:t>
                </a:r>
              </a:p>
            </p:txBody>
          </p:sp>
          <p:sp>
            <p:nvSpPr>
              <p:cNvPr id="159" name="TextBox 158">
                <a:extLst>
                  <a:ext uri="{FF2B5EF4-FFF2-40B4-BE49-F238E27FC236}">
                    <a16:creationId xmlns:a16="http://schemas.microsoft.com/office/drawing/2014/main" id="{E7139315-6D8E-8FB6-9243-94B6FE525AA7}"/>
                  </a:ext>
                </a:extLst>
              </p:cNvPr>
              <p:cNvSpPr txBox="1"/>
              <p:nvPr/>
            </p:nvSpPr>
            <p:spPr>
              <a:xfrm rot="18832712">
                <a:off x="8413677" y="2185056"/>
                <a:ext cx="82026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Ref count</a:t>
                </a:r>
              </a:p>
            </p:txBody>
          </p:sp>
        </p:grpSp>
        <p:sp>
          <p:nvSpPr>
            <p:cNvPr id="133" name="TextBox 132">
              <a:extLst>
                <a:ext uri="{FF2B5EF4-FFF2-40B4-BE49-F238E27FC236}">
                  <a16:creationId xmlns:a16="http://schemas.microsoft.com/office/drawing/2014/main" id="{9EFB25CA-8AEC-33DB-6835-427E0292CE09}"/>
                </a:ext>
              </a:extLst>
            </p:cNvPr>
            <p:cNvSpPr txBox="1"/>
            <p:nvPr/>
          </p:nvSpPr>
          <p:spPr>
            <a:xfrm>
              <a:off x="6097904" y="2439367"/>
              <a:ext cx="1247631" cy="669414"/>
            </a:xfrm>
            <a:prstGeom prst="rect">
              <a:avLst/>
            </a:prstGeom>
            <a:noFill/>
          </p:spPr>
          <p:txBody>
            <a:bodyPr wrap="square" rtlCol="0">
              <a:spAutoFit/>
            </a:bodyPr>
            <a:lstStyle/>
            <a:p>
              <a:pPr algn="ctr">
                <a:lnSpc>
                  <a:spcPts val="1500"/>
                </a:lnSpc>
              </a:pPr>
              <a:r>
                <a:rPr lang="en-US" sz="1600" dirty="0">
                  <a:latin typeface="Segoe UI" panose="020B0502040204020203" pitchFamily="34" charset="0"/>
                  <a:cs typeface="Segoe UI" panose="020B0502040204020203" pitchFamily="34" charset="0"/>
                </a:rPr>
                <a:t>Four-entry open file table</a:t>
              </a:r>
            </a:p>
          </p:txBody>
        </p:sp>
        <p:sp>
          <p:nvSpPr>
            <p:cNvPr id="134" name="Left Brace 133">
              <a:extLst>
                <a:ext uri="{FF2B5EF4-FFF2-40B4-BE49-F238E27FC236}">
                  <a16:creationId xmlns:a16="http://schemas.microsoft.com/office/drawing/2014/main" id="{E5F8DBD3-76F7-C73F-0EB7-2E089307BFC0}"/>
                </a:ext>
              </a:extLst>
            </p:cNvPr>
            <p:cNvSpPr/>
            <p:nvPr/>
          </p:nvSpPr>
          <p:spPr>
            <a:xfrm>
              <a:off x="7185164" y="2563895"/>
              <a:ext cx="100587" cy="45602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5" name="Group 134">
              <a:extLst>
                <a:ext uri="{FF2B5EF4-FFF2-40B4-BE49-F238E27FC236}">
                  <a16:creationId xmlns:a16="http://schemas.microsoft.com/office/drawing/2014/main" id="{76978861-9D54-30DA-366D-5A0C3091AFA2}"/>
                </a:ext>
              </a:extLst>
            </p:cNvPr>
            <p:cNvGrpSpPr/>
            <p:nvPr/>
          </p:nvGrpSpPr>
          <p:grpSpPr>
            <a:xfrm>
              <a:off x="10738214" y="1888035"/>
              <a:ext cx="1342113" cy="1108901"/>
              <a:chOff x="10738214" y="1888035"/>
              <a:chExt cx="1342113" cy="1108901"/>
            </a:xfrm>
          </p:grpSpPr>
          <p:grpSp>
            <p:nvGrpSpPr>
              <p:cNvPr id="144" name="Group 143">
                <a:extLst>
                  <a:ext uri="{FF2B5EF4-FFF2-40B4-BE49-F238E27FC236}">
                    <a16:creationId xmlns:a16="http://schemas.microsoft.com/office/drawing/2014/main" id="{F3E8A410-B598-D5F6-E71D-F653859F15AE}"/>
                  </a:ext>
                </a:extLst>
              </p:cNvPr>
              <p:cNvGrpSpPr/>
              <p:nvPr/>
            </p:nvGrpSpPr>
            <p:grpSpPr>
              <a:xfrm>
                <a:off x="10908760" y="1888035"/>
                <a:ext cx="1171567" cy="836715"/>
                <a:chOff x="7783050" y="1889280"/>
                <a:chExt cx="1171567" cy="836715"/>
              </a:xfrm>
            </p:grpSpPr>
            <p:sp>
              <p:nvSpPr>
                <p:cNvPr id="147" name="TextBox 146">
                  <a:extLst>
                    <a:ext uri="{FF2B5EF4-FFF2-40B4-BE49-F238E27FC236}">
                      <a16:creationId xmlns:a16="http://schemas.microsoft.com/office/drawing/2014/main" id="{F6D260FD-A970-8034-699A-87E425FABDA2}"/>
                    </a:ext>
                  </a:extLst>
                </p:cNvPr>
                <p:cNvSpPr txBox="1"/>
                <p:nvPr/>
              </p:nvSpPr>
              <p:spPr>
                <a:xfrm rot="18832712">
                  <a:off x="7627460" y="2247691"/>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Perms</a:t>
                  </a:r>
                </a:p>
              </p:txBody>
            </p:sp>
            <p:sp>
              <p:nvSpPr>
                <p:cNvPr id="148" name="TextBox 147">
                  <a:extLst>
                    <a:ext uri="{FF2B5EF4-FFF2-40B4-BE49-F238E27FC236}">
                      <a16:creationId xmlns:a16="http://schemas.microsoft.com/office/drawing/2014/main" id="{23A1BE63-D368-4AEC-0DF5-921F87578DD5}"/>
                    </a:ext>
                  </a:extLst>
                </p:cNvPr>
                <p:cNvSpPr txBox="1"/>
                <p:nvPr/>
              </p:nvSpPr>
              <p:spPr>
                <a:xfrm rot="18832712">
                  <a:off x="7936637" y="2255564"/>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Offset</a:t>
                  </a:r>
                </a:p>
              </p:txBody>
            </p:sp>
            <p:sp>
              <p:nvSpPr>
                <p:cNvPr id="149" name="TextBox 148">
                  <a:extLst>
                    <a:ext uri="{FF2B5EF4-FFF2-40B4-BE49-F238E27FC236}">
                      <a16:creationId xmlns:a16="http://schemas.microsoft.com/office/drawing/2014/main" id="{2F449553-A9D6-9565-0184-CB74278F7EAD}"/>
                    </a:ext>
                  </a:extLst>
                </p:cNvPr>
                <p:cNvSpPr txBox="1"/>
                <p:nvPr/>
              </p:nvSpPr>
              <p:spPr>
                <a:xfrm rot="18832712">
                  <a:off x="8157636" y="2174978"/>
                  <a:ext cx="833005"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Metadata</a:t>
                  </a:r>
                </a:p>
              </p:txBody>
            </p:sp>
            <p:sp>
              <p:nvSpPr>
                <p:cNvPr id="150" name="TextBox 149">
                  <a:extLst>
                    <a:ext uri="{FF2B5EF4-FFF2-40B4-BE49-F238E27FC236}">
                      <a16:creationId xmlns:a16="http://schemas.microsoft.com/office/drawing/2014/main" id="{FDB10B3D-9D4A-7EA4-2B76-2AC5455F6618}"/>
                    </a:ext>
                  </a:extLst>
                </p:cNvPr>
                <p:cNvSpPr txBox="1"/>
                <p:nvPr/>
              </p:nvSpPr>
              <p:spPr>
                <a:xfrm rot="18832712">
                  <a:off x="8413677" y="2185056"/>
                  <a:ext cx="82026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Ref count</a:t>
                  </a:r>
                </a:p>
              </p:txBody>
            </p:sp>
          </p:grpSp>
          <p:cxnSp>
            <p:nvCxnSpPr>
              <p:cNvPr id="145" name="Straight Connector 144">
                <a:extLst>
                  <a:ext uri="{FF2B5EF4-FFF2-40B4-BE49-F238E27FC236}">
                    <a16:creationId xmlns:a16="http://schemas.microsoft.com/office/drawing/2014/main" id="{3608EE00-1515-D0C0-F61C-0DAA610FFEC1}"/>
                  </a:ext>
                </a:extLst>
              </p:cNvPr>
              <p:cNvCxnSpPr>
                <a:cxnSpLocks/>
              </p:cNvCxnSpPr>
              <p:nvPr/>
            </p:nvCxnSpPr>
            <p:spPr>
              <a:xfrm>
                <a:off x="10738214" y="2581847"/>
                <a:ext cx="1117908" cy="4150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3754F53-BE6B-22A1-804D-908AC6CDE15B}"/>
                  </a:ext>
                </a:extLst>
              </p:cNvPr>
              <p:cNvCxnSpPr>
                <a:cxnSpLocks/>
              </p:cNvCxnSpPr>
              <p:nvPr/>
            </p:nvCxnSpPr>
            <p:spPr>
              <a:xfrm flipH="1">
                <a:off x="10748920" y="2595057"/>
                <a:ext cx="1107202" cy="3909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6" name="Rectangle 135">
              <a:extLst>
                <a:ext uri="{FF2B5EF4-FFF2-40B4-BE49-F238E27FC236}">
                  <a16:creationId xmlns:a16="http://schemas.microsoft.com/office/drawing/2014/main" id="{2849CAFD-CC48-8E31-D2A3-6FA06020C5B8}"/>
                </a:ext>
              </a:extLst>
            </p:cNvPr>
            <p:cNvSpPr/>
            <p:nvPr/>
          </p:nvSpPr>
          <p:spPr>
            <a:xfrm>
              <a:off x="7327216" y="2578267"/>
              <a:ext cx="1157850" cy="4268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A8BD55A-4882-2368-EEA6-B7989FC4B3E9}"/>
                </a:ext>
              </a:extLst>
            </p:cNvPr>
            <p:cNvSpPr/>
            <p:nvPr/>
          </p:nvSpPr>
          <p:spPr>
            <a:xfrm>
              <a:off x="8485254" y="2576124"/>
              <a:ext cx="1123798" cy="4268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A4C3EB29-47F0-620E-45EA-DD00221CBA52}"/>
                </a:ext>
              </a:extLst>
            </p:cNvPr>
            <p:cNvSpPr/>
            <p:nvPr/>
          </p:nvSpPr>
          <p:spPr>
            <a:xfrm>
              <a:off x="9608789" y="2577870"/>
              <a:ext cx="1123798" cy="4268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a:extLst>
                <a:ext uri="{FF2B5EF4-FFF2-40B4-BE49-F238E27FC236}">
                  <a16:creationId xmlns:a16="http://schemas.microsoft.com/office/drawing/2014/main" id="{E1EB394A-E224-44BA-4EAC-061D5DCA3D32}"/>
                </a:ext>
              </a:extLst>
            </p:cNvPr>
            <p:cNvCxnSpPr>
              <a:stCxn id="200" idx="2"/>
            </p:cNvCxnSpPr>
            <p:nvPr/>
          </p:nvCxnSpPr>
          <p:spPr>
            <a:xfrm>
              <a:off x="9552241" y="1739629"/>
              <a:ext cx="0" cy="216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44623D68-B3FB-35F9-1CC8-DF0E42F312AD}"/>
                </a:ext>
              </a:extLst>
            </p:cNvPr>
            <p:cNvCxnSpPr/>
            <p:nvPr/>
          </p:nvCxnSpPr>
          <p:spPr>
            <a:xfrm>
              <a:off x="9855759" y="1739629"/>
              <a:ext cx="0" cy="216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C0132C7-4935-E2E5-34DE-4B869AFE531C}"/>
                </a:ext>
              </a:extLst>
            </p:cNvPr>
            <p:cNvCxnSpPr>
              <a:cxnSpLocks/>
            </p:cNvCxnSpPr>
            <p:nvPr/>
          </p:nvCxnSpPr>
          <p:spPr>
            <a:xfrm flipH="1" flipV="1">
              <a:off x="9245379" y="1958542"/>
              <a:ext cx="614912" cy="26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Connector: Elbow 141">
              <a:extLst>
                <a:ext uri="{FF2B5EF4-FFF2-40B4-BE49-F238E27FC236}">
                  <a16:creationId xmlns:a16="http://schemas.microsoft.com/office/drawing/2014/main" id="{DC836D05-5D4C-1D0F-E65B-1DAD362A4825}"/>
                </a:ext>
              </a:extLst>
            </p:cNvPr>
            <p:cNvCxnSpPr>
              <a:cxnSpLocks/>
            </p:cNvCxnSpPr>
            <p:nvPr/>
          </p:nvCxnSpPr>
          <p:spPr>
            <a:xfrm rot="5400000">
              <a:off x="9359477" y="1437317"/>
              <a:ext cx="492145" cy="1086933"/>
            </a:xfrm>
            <a:prstGeom prst="bentConnector3">
              <a:avLst>
                <a:gd name="adj1" fmla="val 61547"/>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Connector: Elbow 142">
              <a:extLst>
                <a:ext uri="{FF2B5EF4-FFF2-40B4-BE49-F238E27FC236}">
                  <a16:creationId xmlns:a16="http://schemas.microsoft.com/office/drawing/2014/main" id="{B549534A-0D14-366C-612D-6EF04D3CD3ED}"/>
                </a:ext>
              </a:extLst>
            </p:cNvPr>
            <p:cNvCxnSpPr>
              <a:cxnSpLocks/>
            </p:cNvCxnSpPr>
            <p:nvPr/>
          </p:nvCxnSpPr>
          <p:spPr>
            <a:xfrm rot="5400000">
              <a:off x="10052245" y="1872423"/>
              <a:ext cx="522421" cy="259374"/>
            </a:xfrm>
            <a:prstGeom prst="bentConnector3">
              <a:avLst>
                <a:gd name="adj1" fmla="val 6752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78" name="Group 177">
            <a:extLst>
              <a:ext uri="{FF2B5EF4-FFF2-40B4-BE49-F238E27FC236}">
                <a16:creationId xmlns:a16="http://schemas.microsoft.com/office/drawing/2014/main" id="{FCF52CC7-C7AB-B970-AE10-14E12A257338}"/>
              </a:ext>
            </a:extLst>
          </p:cNvPr>
          <p:cNvGrpSpPr/>
          <p:nvPr/>
        </p:nvGrpSpPr>
        <p:grpSpPr>
          <a:xfrm>
            <a:off x="6701371" y="509282"/>
            <a:ext cx="4808256" cy="1281901"/>
            <a:chOff x="6701371" y="509282"/>
            <a:chExt cx="4808256" cy="1281901"/>
          </a:xfrm>
        </p:grpSpPr>
        <p:sp>
          <p:nvSpPr>
            <p:cNvPr id="179" name="Rectangle 178">
              <a:extLst>
                <a:ext uri="{FF2B5EF4-FFF2-40B4-BE49-F238E27FC236}">
                  <a16:creationId xmlns:a16="http://schemas.microsoft.com/office/drawing/2014/main" id="{CB65F2BE-3A40-3E5B-B156-65B93D7A0923}"/>
                </a:ext>
              </a:extLst>
            </p:cNvPr>
            <p:cNvSpPr/>
            <p:nvPr/>
          </p:nvSpPr>
          <p:spPr>
            <a:xfrm>
              <a:off x="9100699" y="883530"/>
              <a:ext cx="2408928" cy="5898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30EA993F-1116-74FA-A877-BCDDC2E54D33}"/>
                </a:ext>
              </a:extLst>
            </p:cNvPr>
            <p:cNvGrpSpPr/>
            <p:nvPr/>
          </p:nvGrpSpPr>
          <p:grpSpPr>
            <a:xfrm>
              <a:off x="9100701" y="1473411"/>
              <a:ext cx="1205532" cy="266219"/>
              <a:chOff x="6933236" y="2141312"/>
              <a:chExt cx="1205532" cy="266219"/>
            </a:xfrm>
            <a:solidFill>
              <a:schemeClr val="bg1">
                <a:lumMod val="95000"/>
              </a:schemeClr>
            </a:solidFill>
          </p:grpSpPr>
          <p:sp>
            <p:nvSpPr>
              <p:cNvPr id="199" name="Rectangle 198">
                <a:extLst>
                  <a:ext uri="{FF2B5EF4-FFF2-40B4-BE49-F238E27FC236}">
                    <a16:creationId xmlns:a16="http://schemas.microsoft.com/office/drawing/2014/main" id="{184D9536-0F0C-CF00-D00C-03B9FA2D0E36}"/>
                  </a:ext>
                </a:extLst>
              </p:cNvPr>
              <p:cNvSpPr/>
              <p:nvPr/>
            </p:nvSpPr>
            <p:spPr>
              <a:xfrm>
                <a:off x="6933236" y="2141314"/>
                <a:ext cx="302452" cy="266217"/>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200" name="Rectangle 199">
                <a:extLst>
                  <a:ext uri="{FF2B5EF4-FFF2-40B4-BE49-F238E27FC236}">
                    <a16:creationId xmlns:a16="http://schemas.microsoft.com/office/drawing/2014/main" id="{0D77BF1C-1895-BBD6-3C9D-70D20229EF79}"/>
                  </a:ext>
                </a:extLst>
              </p:cNvPr>
              <p:cNvSpPr/>
              <p:nvPr/>
            </p:nvSpPr>
            <p:spPr>
              <a:xfrm>
                <a:off x="7233550" y="2141313"/>
                <a:ext cx="302452" cy="266217"/>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201" name="Rectangle 200">
                <a:extLst>
                  <a:ext uri="{FF2B5EF4-FFF2-40B4-BE49-F238E27FC236}">
                    <a16:creationId xmlns:a16="http://schemas.microsoft.com/office/drawing/2014/main" id="{2DB7667B-60DA-D30A-F7B9-9919AE77F4FC}"/>
                  </a:ext>
                </a:extLst>
              </p:cNvPr>
              <p:cNvSpPr/>
              <p:nvPr/>
            </p:nvSpPr>
            <p:spPr>
              <a:xfrm>
                <a:off x="7536001" y="2141313"/>
                <a:ext cx="304587" cy="266217"/>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202" name="Rectangle 201">
                <a:extLst>
                  <a:ext uri="{FF2B5EF4-FFF2-40B4-BE49-F238E27FC236}">
                    <a16:creationId xmlns:a16="http://schemas.microsoft.com/office/drawing/2014/main" id="{7226CEEA-CF1C-0C81-3E6C-9824BFB68BF1}"/>
                  </a:ext>
                </a:extLst>
              </p:cNvPr>
              <p:cNvSpPr/>
              <p:nvPr/>
            </p:nvSpPr>
            <p:spPr>
              <a:xfrm>
                <a:off x="7840588" y="2141312"/>
                <a:ext cx="298180" cy="266217"/>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grpSp>
          <p:nvGrpSpPr>
            <p:cNvPr id="181" name="Group 180">
              <a:extLst>
                <a:ext uri="{FF2B5EF4-FFF2-40B4-BE49-F238E27FC236}">
                  <a16:creationId xmlns:a16="http://schemas.microsoft.com/office/drawing/2014/main" id="{B87DF32D-264C-C7D2-677E-C849990A2103}"/>
                </a:ext>
              </a:extLst>
            </p:cNvPr>
            <p:cNvGrpSpPr/>
            <p:nvPr/>
          </p:nvGrpSpPr>
          <p:grpSpPr>
            <a:xfrm>
              <a:off x="10604409" y="1473411"/>
              <a:ext cx="304590" cy="266222"/>
              <a:chOff x="8136630" y="2141309"/>
              <a:chExt cx="304590" cy="266222"/>
            </a:xfrm>
          </p:grpSpPr>
          <p:sp>
            <p:nvSpPr>
              <p:cNvPr id="196" name="Rectangle 195">
                <a:extLst>
                  <a:ext uri="{FF2B5EF4-FFF2-40B4-BE49-F238E27FC236}">
                    <a16:creationId xmlns:a16="http://schemas.microsoft.com/office/drawing/2014/main" id="{952BDE94-2A2E-9060-86C5-1FCE89F4A9FF}"/>
                  </a:ext>
                </a:extLst>
              </p:cNvPr>
              <p:cNvSpPr/>
              <p:nvPr/>
            </p:nvSpPr>
            <p:spPr>
              <a:xfrm>
                <a:off x="8136630" y="2141314"/>
                <a:ext cx="302452" cy="2662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197" name="Straight Connector 196">
                <a:extLst>
                  <a:ext uri="{FF2B5EF4-FFF2-40B4-BE49-F238E27FC236}">
                    <a16:creationId xmlns:a16="http://schemas.microsoft.com/office/drawing/2014/main" id="{0B3BA2C5-8809-40AD-DE88-6A38512CD8EC}"/>
                  </a:ext>
                </a:extLst>
              </p:cNvPr>
              <p:cNvCxnSpPr/>
              <p:nvPr/>
            </p:nvCxnSpPr>
            <p:spPr>
              <a:xfrm flipH="1">
                <a:off x="8140906" y="2141311"/>
                <a:ext cx="296038" cy="266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839C922C-AB85-66AB-1065-4516E458AE78}"/>
                  </a:ext>
                </a:extLst>
              </p:cNvPr>
              <p:cNvCxnSpPr>
                <a:cxnSpLocks/>
              </p:cNvCxnSpPr>
              <p:nvPr/>
            </p:nvCxnSpPr>
            <p:spPr>
              <a:xfrm>
                <a:off x="8140906" y="2141309"/>
                <a:ext cx="300314" cy="266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2" name="Rectangle 181">
              <a:extLst>
                <a:ext uri="{FF2B5EF4-FFF2-40B4-BE49-F238E27FC236}">
                  <a16:creationId xmlns:a16="http://schemas.microsoft.com/office/drawing/2014/main" id="{D8581674-B82D-EB5E-070D-2829D9EDF8F3}"/>
                </a:ext>
              </a:extLst>
            </p:cNvPr>
            <p:cNvSpPr/>
            <p:nvPr/>
          </p:nvSpPr>
          <p:spPr>
            <a:xfrm>
              <a:off x="10304095" y="1473411"/>
              <a:ext cx="302452" cy="266217"/>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nvGrpSpPr>
            <p:cNvPr id="183" name="Group 182">
              <a:extLst>
                <a:ext uri="{FF2B5EF4-FFF2-40B4-BE49-F238E27FC236}">
                  <a16:creationId xmlns:a16="http://schemas.microsoft.com/office/drawing/2014/main" id="{66C6D3EA-5383-272F-2D94-6AD8AA5A4E32}"/>
                </a:ext>
              </a:extLst>
            </p:cNvPr>
            <p:cNvGrpSpPr/>
            <p:nvPr/>
          </p:nvGrpSpPr>
          <p:grpSpPr>
            <a:xfrm>
              <a:off x="10900447" y="1473411"/>
              <a:ext cx="304590" cy="266222"/>
              <a:chOff x="8136630" y="2141309"/>
              <a:chExt cx="304590" cy="266222"/>
            </a:xfrm>
          </p:grpSpPr>
          <p:sp>
            <p:nvSpPr>
              <p:cNvPr id="193" name="Rectangle 192">
                <a:extLst>
                  <a:ext uri="{FF2B5EF4-FFF2-40B4-BE49-F238E27FC236}">
                    <a16:creationId xmlns:a16="http://schemas.microsoft.com/office/drawing/2014/main" id="{811F0916-BF24-88F5-F8E2-08665E751B72}"/>
                  </a:ext>
                </a:extLst>
              </p:cNvPr>
              <p:cNvSpPr/>
              <p:nvPr/>
            </p:nvSpPr>
            <p:spPr>
              <a:xfrm>
                <a:off x="8136630" y="2141314"/>
                <a:ext cx="302452" cy="2662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194" name="Straight Connector 193">
                <a:extLst>
                  <a:ext uri="{FF2B5EF4-FFF2-40B4-BE49-F238E27FC236}">
                    <a16:creationId xmlns:a16="http://schemas.microsoft.com/office/drawing/2014/main" id="{3C360BE6-B81F-369D-E85D-B0B905B41A61}"/>
                  </a:ext>
                </a:extLst>
              </p:cNvPr>
              <p:cNvCxnSpPr/>
              <p:nvPr/>
            </p:nvCxnSpPr>
            <p:spPr>
              <a:xfrm flipH="1">
                <a:off x="8140906" y="2141311"/>
                <a:ext cx="296038" cy="266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82887A7E-774A-8255-0E5B-8BEFA458A0C2}"/>
                  </a:ext>
                </a:extLst>
              </p:cNvPr>
              <p:cNvCxnSpPr>
                <a:cxnSpLocks/>
              </p:cNvCxnSpPr>
              <p:nvPr/>
            </p:nvCxnSpPr>
            <p:spPr>
              <a:xfrm>
                <a:off x="8140906" y="2141309"/>
                <a:ext cx="300314" cy="266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4" name="Group 183">
              <a:extLst>
                <a:ext uri="{FF2B5EF4-FFF2-40B4-BE49-F238E27FC236}">
                  <a16:creationId xmlns:a16="http://schemas.microsoft.com/office/drawing/2014/main" id="{F05994A1-9AE1-1E2D-7146-39AA7040565D}"/>
                </a:ext>
              </a:extLst>
            </p:cNvPr>
            <p:cNvGrpSpPr/>
            <p:nvPr/>
          </p:nvGrpSpPr>
          <p:grpSpPr>
            <a:xfrm>
              <a:off x="11202899" y="1473411"/>
              <a:ext cx="304590" cy="266222"/>
              <a:chOff x="8136630" y="2141309"/>
              <a:chExt cx="304590" cy="266222"/>
            </a:xfrm>
          </p:grpSpPr>
          <p:sp>
            <p:nvSpPr>
              <p:cNvPr id="190" name="Rectangle 189">
                <a:extLst>
                  <a:ext uri="{FF2B5EF4-FFF2-40B4-BE49-F238E27FC236}">
                    <a16:creationId xmlns:a16="http://schemas.microsoft.com/office/drawing/2014/main" id="{BDD83FE2-947D-BBA2-FF37-6C268F9A5EFB}"/>
                  </a:ext>
                </a:extLst>
              </p:cNvPr>
              <p:cNvSpPr/>
              <p:nvPr/>
            </p:nvSpPr>
            <p:spPr>
              <a:xfrm>
                <a:off x="8136630" y="2141314"/>
                <a:ext cx="302452" cy="2662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191" name="Straight Connector 190">
                <a:extLst>
                  <a:ext uri="{FF2B5EF4-FFF2-40B4-BE49-F238E27FC236}">
                    <a16:creationId xmlns:a16="http://schemas.microsoft.com/office/drawing/2014/main" id="{2061E9AA-F470-108B-44A9-8F9DD415429C}"/>
                  </a:ext>
                </a:extLst>
              </p:cNvPr>
              <p:cNvCxnSpPr/>
              <p:nvPr/>
            </p:nvCxnSpPr>
            <p:spPr>
              <a:xfrm flipH="1">
                <a:off x="8140906" y="2141311"/>
                <a:ext cx="296038" cy="266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68C38546-7A7F-4CD9-442F-1F1A16A8BF72}"/>
                  </a:ext>
                </a:extLst>
              </p:cNvPr>
              <p:cNvCxnSpPr>
                <a:cxnSpLocks/>
              </p:cNvCxnSpPr>
              <p:nvPr/>
            </p:nvCxnSpPr>
            <p:spPr>
              <a:xfrm>
                <a:off x="8140906" y="2141309"/>
                <a:ext cx="300314" cy="266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5" name="TextBox 184">
              <a:extLst>
                <a:ext uri="{FF2B5EF4-FFF2-40B4-BE49-F238E27FC236}">
                  <a16:creationId xmlns:a16="http://schemas.microsoft.com/office/drawing/2014/main" id="{AF04EB68-4578-EAF9-C5E8-6DA50DBE59FC}"/>
                </a:ext>
              </a:extLst>
            </p:cNvPr>
            <p:cNvSpPr txBox="1"/>
            <p:nvPr/>
          </p:nvSpPr>
          <p:spPr>
            <a:xfrm>
              <a:off x="9372576" y="509282"/>
              <a:ext cx="1863037" cy="400110"/>
            </a:xfrm>
            <a:prstGeom prst="rect">
              <a:avLst/>
            </a:prstGeom>
            <a:noFill/>
          </p:spPr>
          <p:txBody>
            <a:bodyPr wrap="square" rtlCol="0">
              <a:spAutoFit/>
            </a:bodyPr>
            <a:lstStyle/>
            <a:p>
              <a:pPr algn="ctr"/>
              <a:r>
                <a:rPr lang="en-US" sz="2000" dirty="0">
                  <a:latin typeface="Consolas" panose="020B0609020204030204" pitchFamily="49" charset="0"/>
                  <a:cs typeface="Segoe UI" panose="020B0502040204020203" pitchFamily="34" charset="0"/>
                </a:rPr>
                <a:t>struct proc</a:t>
              </a:r>
            </a:p>
          </p:txBody>
        </p:sp>
        <p:sp>
          <p:nvSpPr>
            <p:cNvPr id="186" name="Left Brace 185">
              <a:extLst>
                <a:ext uri="{FF2B5EF4-FFF2-40B4-BE49-F238E27FC236}">
                  <a16:creationId xmlns:a16="http://schemas.microsoft.com/office/drawing/2014/main" id="{D585DA25-80CB-B446-1A60-2F492C377CE0}"/>
                </a:ext>
              </a:extLst>
            </p:cNvPr>
            <p:cNvSpPr/>
            <p:nvPr/>
          </p:nvSpPr>
          <p:spPr>
            <a:xfrm>
              <a:off x="8885404" y="877118"/>
              <a:ext cx="147980" cy="57531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TextBox 186">
              <a:extLst>
                <a:ext uri="{FF2B5EF4-FFF2-40B4-BE49-F238E27FC236}">
                  <a16:creationId xmlns:a16="http://schemas.microsoft.com/office/drawing/2014/main" id="{8C6193A1-2E72-2CAB-8CAE-D8141DA6C522}"/>
                </a:ext>
              </a:extLst>
            </p:cNvPr>
            <p:cNvSpPr txBox="1"/>
            <p:nvPr/>
          </p:nvSpPr>
          <p:spPr>
            <a:xfrm>
              <a:off x="7467028" y="756309"/>
              <a:ext cx="1402080"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Other fields</a:t>
              </a:r>
            </a:p>
          </p:txBody>
        </p:sp>
        <p:sp>
          <p:nvSpPr>
            <p:cNvPr id="188" name="Left Brace 187">
              <a:extLst>
                <a:ext uri="{FF2B5EF4-FFF2-40B4-BE49-F238E27FC236}">
                  <a16:creationId xmlns:a16="http://schemas.microsoft.com/office/drawing/2014/main" id="{B71908B3-99C9-CDEF-56A4-C8C66FE6DCD6}"/>
                </a:ext>
              </a:extLst>
            </p:cNvPr>
            <p:cNvSpPr/>
            <p:nvPr/>
          </p:nvSpPr>
          <p:spPr>
            <a:xfrm>
              <a:off x="8885404" y="1485709"/>
              <a:ext cx="147980" cy="25839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TextBox 188">
              <a:extLst>
                <a:ext uri="{FF2B5EF4-FFF2-40B4-BE49-F238E27FC236}">
                  <a16:creationId xmlns:a16="http://schemas.microsoft.com/office/drawing/2014/main" id="{5871619F-D024-BEEC-8B52-3E82768B195A}"/>
                </a:ext>
              </a:extLst>
            </p:cNvPr>
            <p:cNvSpPr txBox="1"/>
            <p:nvPr/>
          </p:nvSpPr>
          <p:spPr>
            <a:xfrm>
              <a:off x="6701371" y="1421851"/>
              <a:ext cx="2167737"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Eight-entry </a:t>
              </a:r>
              <a:r>
                <a:rPr lang="en-US" dirty="0" err="1">
                  <a:latin typeface="Segoe UI" panose="020B0502040204020203" pitchFamily="34" charset="0"/>
                  <a:cs typeface="Segoe UI" panose="020B0502040204020203" pitchFamily="34" charset="0"/>
                </a:rPr>
                <a:t>fd</a:t>
              </a:r>
              <a:r>
                <a:rPr lang="en-US" dirty="0">
                  <a:latin typeface="Segoe UI" panose="020B0502040204020203" pitchFamily="34" charset="0"/>
                  <a:cs typeface="Segoe UI" panose="020B0502040204020203" pitchFamily="34" charset="0"/>
                </a:rPr>
                <a:t> table</a:t>
              </a:r>
            </a:p>
          </p:txBody>
        </p:sp>
      </p:grpSp>
    </p:spTree>
    <p:extLst>
      <p:ext uri="{BB962C8B-B14F-4D97-AF65-F5344CB8AC3E}">
        <p14:creationId xmlns:p14="http://schemas.microsoft.com/office/powerpoint/2010/main" val="299615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971CB3-0B88-08DC-6068-E8B23E90E541}"/>
              </a:ext>
            </a:extLst>
          </p:cNvPr>
          <p:cNvPicPr>
            <a:picLocks noChangeAspect="1"/>
          </p:cNvPicPr>
          <p:nvPr/>
        </p:nvPicPr>
        <p:blipFill>
          <a:blip r:embed="rId3"/>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DFFF1D5-63EA-C9FC-77FB-643268EBC55F}"/>
              </a:ext>
            </a:extLst>
          </p:cNvPr>
          <p:cNvSpPr/>
          <p:nvPr/>
        </p:nvSpPr>
        <p:spPr>
          <a:xfrm>
            <a:off x="6184232" y="0"/>
            <a:ext cx="6007768" cy="6858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7440F54-77CF-5DA4-D51C-20E23448820E}"/>
              </a:ext>
            </a:extLst>
          </p:cNvPr>
          <p:cNvSpPr txBox="1">
            <a:spLocks/>
          </p:cNvSpPr>
          <p:nvPr/>
        </p:nvSpPr>
        <p:spPr>
          <a:xfrm>
            <a:off x="6388768" y="-170470"/>
            <a:ext cx="5657942" cy="9428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nSpc>
                <a:spcPct val="80000"/>
              </a:lnSpc>
            </a:pPr>
            <a:r>
              <a:rPr lang="en-US" sz="2000" dirty="0"/>
              <a:t>. . . and then calls fork()! The parent will write to the pipe, and the child will read.</a:t>
            </a:r>
          </a:p>
        </p:txBody>
      </p:sp>
      <p:cxnSp>
        <p:nvCxnSpPr>
          <p:cNvPr id="10" name="Connector: Elbow 9">
            <a:extLst>
              <a:ext uri="{FF2B5EF4-FFF2-40B4-BE49-F238E27FC236}">
                <a16:creationId xmlns:a16="http://schemas.microsoft.com/office/drawing/2014/main" id="{7D0CF4D8-8985-2631-0FAA-2BB9149BBCCD}"/>
              </a:ext>
            </a:extLst>
          </p:cNvPr>
          <p:cNvCxnSpPr>
            <a:cxnSpLocks/>
          </p:cNvCxnSpPr>
          <p:nvPr/>
        </p:nvCxnSpPr>
        <p:spPr>
          <a:xfrm rot="5400000">
            <a:off x="5385124" y="-1676469"/>
            <a:ext cx="472942" cy="7270870"/>
          </a:xfrm>
          <a:prstGeom prst="bentConnector3">
            <a:avLst>
              <a:gd name="adj1" fmla="val 50000"/>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4B1069B-9B02-0F00-EF36-051EE346672C}"/>
              </a:ext>
            </a:extLst>
          </p:cNvPr>
          <p:cNvCxnSpPr>
            <a:stCxn id="82" idx="2"/>
          </p:cNvCxnSpPr>
          <p:nvPr/>
        </p:nvCxnSpPr>
        <p:spPr>
          <a:xfrm>
            <a:off x="9552241" y="1739629"/>
            <a:ext cx="0" cy="216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3DD3C85-C582-1C61-A96D-4BB69518552F}"/>
              </a:ext>
            </a:extLst>
          </p:cNvPr>
          <p:cNvCxnSpPr/>
          <p:nvPr/>
        </p:nvCxnSpPr>
        <p:spPr>
          <a:xfrm>
            <a:off x="9855759" y="1739629"/>
            <a:ext cx="0" cy="216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9C82DA-FBDE-D36B-C4C6-00E4323C84F3}"/>
              </a:ext>
            </a:extLst>
          </p:cNvPr>
          <p:cNvCxnSpPr>
            <a:cxnSpLocks/>
          </p:cNvCxnSpPr>
          <p:nvPr/>
        </p:nvCxnSpPr>
        <p:spPr>
          <a:xfrm flipH="1" flipV="1">
            <a:off x="9245379" y="1958542"/>
            <a:ext cx="614912" cy="26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5012A305-17A0-4A0B-520E-6A4465F11CAA}"/>
              </a:ext>
            </a:extLst>
          </p:cNvPr>
          <p:cNvCxnSpPr>
            <a:cxnSpLocks/>
          </p:cNvCxnSpPr>
          <p:nvPr/>
        </p:nvCxnSpPr>
        <p:spPr>
          <a:xfrm rot="5400000">
            <a:off x="6375638" y="-1547734"/>
            <a:ext cx="492145" cy="7057035"/>
          </a:xfrm>
          <a:prstGeom prst="bentConnector3">
            <a:avLst>
              <a:gd name="adj1" fmla="val 61547"/>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AB54F131-5FAF-3741-4A5D-BCCEDEAC44B9}"/>
              </a:ext>
            </a:extLst>
          </p:cNvPr>
          <p:cNvCxnSpPr>
            <a:cxnSpLocks/>
          </p:cNvCxnSpPr>
          <p:nvPr/>
        </p:nvCxnSpPr>
        <p:spPr>
          <a:xfrm rot="5400000">
            <a:off x="7068413" y="-1129275"/>
            <a:ext cx="522421" cy="6262770"/>
          </a:xfrm>
          <a:prstGeom prst="bentConnector3">
            <a:avLst>
              <a:gd name="adj1" fmla="val 6752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C197425-F32F-2861-AD35-83EAE9DA16F8}"/>
              </a:ext>
            </a:extLst>
          </p:cNvPr>
          <p:cNvGrpSpPr/>
          <p:nvPr/>
        </p:nvGrpSpPr>
        <p:grpSpPr>
          <a:xfrm>
            <a:off x="6701371" y="509282"/>
            <a:ext cx="4808256" cy="1281901"/>
            <a:chOff x="6701371" y="509282"/>
            <a:chExt cx="4808256" cy="1281901"/>
          </a:xfrm>
        </p:grpSpPr>
        <p:sp>
          <p:nvSpPr>
            <p:cNvPr id="61" name="Rectangle 60">
              <a:extLst>
                <a:ext uri="{FF2B5EF4-FFF2-40B4-BE49-F238E27FC236}">
                  <a16:creationId xmlns:a16="http://schemas.microsoft.com/office/drawing/2014/main" id="{9AB2CB2F-AC2E-8CBD-DC8E-8E31266A2BEF}"/>
                </a:ext>
              </a:extLst>
            </p:cNvPr>
            <p:cNvSpPr/>
            <p:nvPr/>
          </p:nvSpPr>
          <p:spPr>
            <a:xfrm>
              <a:off x="9100699" y="883530"/>
              <a:ext cx="2408928" cy="5898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D0DEF91D-EF26-6572-79FD-55FF12C4458A}"/>
                </a:ext>
              </a:extLst>
            </p:cNvPr>
            <p:cNvGrpSpPr/>
            <p:nvPr/>
          </p:nvGrpSpPr>
          <p:grpSpPr>
            <a:xfrm>
              <a:off x="9100701" y="1473411"/>
              <a:ext cx="1205532" cy="266219"/>
              <a:chOff x="6933236" y="2141312"/>
              <a:chExt cx="1205532" cy="266219"/>
            </a:xfrm>
            <a:solidFill>
              <a:schemeClr val="bg1">
                <a:lumMod val="95000"/>
              </a:schemeClr>
            </a:solidFill>
          </p:grpSpPr>
          <p:sp>
            <p:nvSpPr>
              <p:cNvPr id="81" name="Rectangle 80">
                <a:extLst>
                  <a:ext uri="{FF2B5EF4-FFF2-40B4-BE49-F238E27FC236}">
                    <a16:creationId xmlns:a16="http://schemas.microsoft.com/office/drawing/2014/main" id="{DFAC9514-2C9C-6375-A35C-142FFA941358}"/>
                  </a:ext>
                </a:extLst>
              </p:cNvPr>
              <p:cNvSpPr/>
              <p:nvPr/>
            </p:nvSpPr>
            <p:spPr>
              <a:xfrm>
                <a:off x="6933236" y="2141314"/>
                <a:ext cx="302452" cy="266217"/>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82" name="Rectangle 81">
                <a:extLst>
                  <a:ext uri="{FF2B5EF4-FFF2-40B4-BE49-F238E27FC236}">
                    <a16:creationId xmlns:a16="http://schemas.microsoft.com/office/drawing/2014/main" id="{76745DEA-629A-6F01-4186-21B405EA86AA}"/>
                  </a:ext>
                </a:extLst>
              </p:cNvPr>
              <p:cNvSpPr/>
              <p:nvPr/>
            </p:nvSpPr>
            <p:spPr>
              <a:xfrm>
                <a:off x="7233550" y="2141313"/>
                <a:ext cx="302452" cy="266217"/>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83" name="Rectangle 82">
                <a:extLst>
                  <a:ext uri="{FF2B5EF4-FFF2-40B4-BE49-F238E27FC236}">
                    <a16:creationId xmlns:a16="http://schemas.microsoft.com/office/drawing/2014/main" id="{15A28B25-524D-341A-5876-A91945ECAFE1}"/>
                  </a:ext>
                </a:extLst>
              </p:cNvPr>
              <p:cNvSpPr/>
              <p:nvPr/>
            </p:nvSpPr>
            <p:spPr>
              <a:xfrm>
                <a:off x="7536001" y="2141313"/>
                <a:ext cx="304587" cy="266217"/>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84" name="Rectangle 83">
                <a:extLst>
                  <a:ext uri="{FF2B5EF4-FFF2-40B4-BE49-F238E27FC236}">
                    <a16:creationId xmlns:a16="http://schemas.microsoft.com/office/drawing/2014/main" id="{49B8C3A1-EEF2-721D-36E4-5B6FB47938B8}"/>
                  </a:ext>
                </a:extLst>
              </p:cNvPr>
              <p:cNvSpPr/>
              <p:nvPr/>
            </p:nvSpPr>
            <p:spPr>
              <a:xfrm>
                <a:off x="7840588" y="2141312"/>
                <a:ext cx="298180" cy="266217"/>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grpSp>
          <p:nvGrpSpPr>
            <p:cNvPr id="63" name="Group 62">
              <a:extLst>
                <a:ext uri="{FF2B5EF4-FFF2-40B4-BE49-F238E27FC236}">
                  <a16:creationId xmlns:a16="http://schemas.microsoft.com/office/drawing/2014/main" id="{5616BEED-ADD4-AC7F-DA3A-997506DCE8E2}"/>
                </a:ext>
              </a:extLst>
            </p:cNvPr>
            <p:cNvGrpSpPr/>
            <p:nvPr/>
          </p:nvGrpSpPr>
          <p:grpSpPr>
            <a:xfrm>
              <a:off x="10604409" y="1473411"/>
              <a:ext cx="304590" cy="266222"/>
              <a:chOff x="8136630" y="2141309"/>
              <a:chExt cx="304590" cy="266222"/>
            </a:xfrm>
          </p:grpSpPr>
          <p:sp>
            <p:nvSpPr>
              <p:cNvPr id="78" name="Rectangle 77">
                <a:extLst>
                  <a:ext uri="{FF2B5EF4-FFF2-40B4-BE49-F238E27FC236}">
                    <a16:creationId xmlns:a16="http://schemas.microsoft.com/office/drawing/2014/main" id="{31602D0F-19A5-B9D1-51AC-B1087FA06102}"/>
                  </a:ext>
                </a:extLst>
              </p:cNvPr>
              <p:cNvSpPr/>
              <p:nvPr/>
            </p:nvSpPr>
            <p:spPr>
              <a:xfrm>
                <a:off x="8136630" y="2141314"/>
                <a:ext cx="302452" cy="2662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79" name="Straight Connector 78">
                <a:extLst>
                  <a:ext uri="{FF2B5EF4-FFF2-40B4-BE49-F238E27FC236}">
                    <a16:creationId xmlns:a16="http://schemas.microsoft.com/office/drawing/2014/main" id="{3A53092E-47BB-BE66-D7A8-0DD25581311F}"/>
                  </a:ext>
                </a:extLst>
              </p:cNvPr>
              <p:cNvCxnSpPr/>
              <p:nvPr/>
            </p:nvCxnSpPr>
            <p:spPr>
              <a:xfrm flipH="1">
                <a:off x="8140906" y="2141311"/>
                <a:ext cx="296038" cy="266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A07D5E7-16A9-FC42-3D20-F91A63FCC1D7}"/>
                  </a:ext>
                </a:extLst>
              </p:cNvPr>
              <p:cNvCxnSpPr>
                <a:cxnSpLocks/>
              </p:cNvCxnSpPr>
              <p:nvPr/>
            </p:nvCxnSpPr>
            <p:spPr>
              <a:xfrm>
                <a:off x="8140906" y="2141309"/>
                <a:ext cx="300314" cy="266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Rectangle 63">
              <a:extLst>
                <a:ext uri="{FF2B5EF4-FFF2-40B4-BE49-F238E27FC236}">
                  <a16:creationId xmlns:a16="http://schemas.microsoft.com/office/drawing/2014/main" id="{F41BA27F-DE0B-B4A4-0001-E352548B8D65}"/>
                </a:ext>
              </a:extLst>
            </p:cNvPr>
            <p:cNvSpPr/>
            <p:nvPr/>
          </p:nvSpPr>
          <p:spPr>
            <a:xfrm>
              <a:off x="10304095" y="1473411"/>
              <a:ext cx="302452" cy="266217"/>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nvGrpSpPr>
            <p:cNvPr id="65" name="Group 64">
              <a:extLst>
                <a:ext uri="{FF2B5EF4-FFF2-40B4-BE49-F238E27FC236}">
                  <a16:creationId xmlns:a16="http://schemas.microsoft.com/office/drawing/2014/main" id="{2593B761-DD11-2F46-1971-BC9796E764D2}"/>
                </a:ext>
              </a:extLst>
            </p:cNvPr>
            <p:cNvGrpSpPr/>
            <p:nvPr/>
          </p:nvGrpSpPr>
          <p:grpSpPr>
            <a:xfrm>
              <a:off x="10900447" y="1473411"/>
              <a:ext cx="304590" cy="266222"/>
              <a:chOff x="8136630" y="2141309"/>
              <a:chExt cx="304590" cy="266222"/>
            </a:xfrm>
          </p:grpSpPr>
          <p:sp>
            <p:nvSpPr>
              <p:cNvPr id="75" name="Rectangle 74">
                <a:extLst>
                  <a:ext uri="{FF2B5EF4-FFF2-40B4-BE49-F238E27FC236}">
                    <a16:creationId xmlns:a16="http://schemas.microsoft.com/office/drawing/2014/main" id="{2121AE95-12F1-32B7-5F5F-D0704CF9AA15}"/>
                  </a:ext>
                </a:extLst>
              </p:cNvPr>
              <p:cNvSpPr/>
              <p:nvPr/>
            </p:nvSpPr>
            <p:spPr>
              <a:xfrm>
                <a:off x="8136630" y="2141314"/>
                <a:ext cx="302452" cy="2662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76" name="Straight Connector 75">
                <a:extLst>
                  <a:ext uri="{FF2B5EF4-FFF2-40B4-BE49-F238E27FC236}">
                    <a16:creationId xmlns:a16="http://schemas.microsoft.com/office/drawing/2014/main" id="{ED9B3668-9C36-A8E1-4F8A-6C7C7012166F}"/>
                  </a:ext>
                </a:extLst>
              </p:cNvPr>
              <p:cNvCxnSpPr/>
              <p:nvPr/>
            </p:nvCxnSpPr>
            <p:spPr>
              <a:xfrm flipH="1">
                <a:off x="8140906" y="2141311"/>
                <a:ext cx="296038" cy="266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E3E7CCA-EB99-E37A-36A5-84AB815087B8}"/>
                  </a:ext>
                </a:extLst>
              </p:cNvPr>
              <p:cNvCxnSpPr>
                <a:cxnSpLocks/>
              </p:cNvCxnSpPr>
              <p:nvPr/>
            </p:nvCxnSpPr>
            <p:spPr>
              <a:xfrm>
                <a:off x="8140906" y="2141309"/>
                <a:ext cx="300314" cy="266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DF228512-A090-4461-A879-FD22803CA6E8}"/>
                </a:ext>
              </a:extLst>
            </p:cNvPr>
            <p:cNvGrpSpPr/>
            <p:nvPr/>
          </p:nvGrpSpPr>
          <p:grpSpPr>
            <a:xfrm>
              <a:off x="11202899" y="1473411"/>
              <a:ext cx="304590" cy="266222"/>
              <a:chOff x="8136630" y="2141309"/>
              <a:chExt cx="304590" cy="266222"/>
            </a:xfrm>
          </p:grpSpPr>
          <p:sp>
            <p:nvSpPr>
              <p:cNvPr id="72" name="Rectangle 71">
                <a:extLst>
                  <a:ext uri="{FF2B5EF4-FFF2-40B4-BE49-F238E27FC236}">
                    <a16:creationId xmlns:a16="http://schemas.microsoft.com/office/drawing/2014/main" id="{2F45E70D-5308-4466-224C-25D9D450C14C}"/>
                  </a:ext>
                </a:extLst>
              </p:cNvPr>
              <p:cNvSpPr/>
              <p:nvPr/>
            </p:nvSpPr>
            <p:spPr>
              <a:xfrm>
                <a:off x="8136630" y="2141314"/>
                <a:ext cx="302452" cy="2662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73" name="Straight Connector 72">
                <a:extLst>
                  <a:ext uri="{FF2B5EF4-FFF2-40B4-BE49-F238E27FC236}">
                    <a16:creationId xmlns:a16="http://schemas.microsoft.com/office/drawing/2014/main" id="{B9E00752-0006-EF9C-79C6-AD75F52E7E69}"/>
                  </a:ext>
                </a:extLst>
              </p:cNvPr>
              <p:cNvCxnSpPr/>
              <p:nvPr/>
            </p:nvCxnSpPr>
            <p:spPr>
              <a:xfrm flipH="1">
                <a:off x="8140906" y="2141311"/>
                <a:ext cx="296038" cy="266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A76915B-8061-5D5C-0EB0-8D22DD389BD6}"/>
                  </a:ext>
                </a:extLst>
              </p:cNvPr>
              <p:cNvCxnSpPr>
                <a:cxnSpLocks/>
              </p:cNvCxnSpPr>
              <p:nvPr/>
            </p:nvCxnSpPr>
            <p:spPr>
              <a:xfrm>
                <a:off x="8140906" y="2141309"/>
                <a:ext cx="300314" cy="266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TextBox 66">
              <a:extLst>
                <a:ext uri="{FF2B5EF4-FFF2-40B4-BE49-F238E27FC236}">
                  <a16:creationId xmlns:a16="http://schemas.microsoft.com/office/drawing/2014/main" id="{4C7DFD07-AC80-CDEB-20A4-407F461DF4E1}"/>
                </a:ext>
              </a:extLst>
            </p:cNvPr>
            <p:cNvSpPr txBox="1"/>
            <p:nvPr/>
          </p:nvSpPr>
          <p:spPr>
            <a:xfrm>
              <a:off x="9372576" y="509282"/>
              <a:ext cx="1863037" cy="400110"/>
            </a:xfrm>
            <a:prstGeom prst="rect">
              <a:avLst/>
            </a:prstGeom>
            <a:noFill/>
          </p:spPr>
          <p:txBody>
            <a:bodyPr wrap="square" rtlCol="0">
              <a:spAutoFit/>
            </a:bodyPr>
            <a:lstStyle/>
            <a:p>
              <a:pPr algn="ctr"/>
              <a:r>
                <a:rPr lang="en-US" sz="2000" dirty="0">
                  <a:latin typeface="Consolas" panose="020B0609020204030204" pitchFamily="49" charset="0"/>
                  <a:cs typeface="Segoe UI" panose="020B0502040204020203" pitchFamily="34" charset="0"/>
                </a:rPr>
                <a:t>struct proc</a:t>
              </a:r>
            </a:p>
          </p:txBody>
        </p:sp>
        <p:sp>
          <p:nvSpPr>
            <p:cNvPr id="68" name="Left Brace 67">
              <a:extLst>
                <a:ext uri="{FF2B5EF4-FFF2-40B4-BE49-F238E27FC236}">
                  <a16:creationId xmlns:a16="http://schemas.microsoft.com/office/drawing/2014/main" id="{26466922-B067-A909-1AD6-C6F95C54F84F}"/>
                </a:ext>
              </a:extLst>
            </p:cNvPr>
            <p:cNvSpPr/>
            <p:nvPr/>
          </p:nvSpPr>
          <p:spPr>
            <a:xfrm>
              <a:off x="8885404" y="877118"/>
              <a:ext cx="147980" cy="57531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TextBox 68">
              <a:extLst>
                <a:ext uri="{FF2B5EF4-FFF2-40B4-BE49-F238E27FC236}">
                  <a16:creationId xmlns:a16="http://schemas.microsoft.com/office/drawing/2014/main" id="{26271CB6-0950-424C-BF04-224D220DFBA2}"/>
                </a:ext>
              </a:extLst>
            </p:cNvPr>
            <p:cNvSpPr txBox="1"/>
            <p:nvPr/>
          </p:nvSpPr>
          <p:spPr>
            <a:xfrm>
              <a:off x="7467028" y="756309"/>
              <a:ext cx="1402080"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Other fields</a:t>
              </a:r>
            </a:p>
          </p:txBody>
        </p:sp>
        <p:sp>
          <p:nvSpPr>
            <p:cNvPr id="70" name="Left Brace 69">
              <a:extLst>
                <a:ext uri="{FF2B5EF4-FFF2-40B4-BE49-F238E27FC236}">
                  <a16:creationId xmlns:a16="http://schemas.microsoft.com/office/drawing/2014/main" id="{A0BC2C6F-15A5-2A6F-E159-EAD7CA426182}"/>
                </a:ext>
              </a:extLst>
            </p:cNvPr>
            <p:cNvSpPr/>
            <p:nvPr/>
          </p:nvSpPr>
          <p:spPr>
            <a:xfrm>
              <a:off x="8885404" y="1485709"/>
              <a:ext cx="147980" cy="25839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a:extLst>
                <a:ext uri="{FF2B5EF4-FFF2-40B4-BE49-F238E27FC236}">
                  <a16:creationId xmlns:a16="http://schemas.microsoft.com/office/drawing/2014/main" id="{45C6805A-0550-88BF-9538-DA77AD8C6D59}"/>
                </a:ext>
              </a:extLst>
            </p:cNvPr>
            <p:cNvSpPr txBox="1"/>
            <p:nvPr/>
          </p:nvSpPr>
          <p:spPr>
            <a:xfrm>
              <a:off x="6701371" y="1421851"/>
              <a:ext cx="2167737"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Eight-entry </a:t>
              </a:r>
              <a:r>
                <a:rPr lang="en-US" dirty="0" err="1">
                  <a:latin typeface="Segoe UI" panose="020B0502040204020203" pitchFamily="34" charset="0"/>
                  <a:cs typeface="Segoe UI" panose="020B0502040204020203" pitchFamily="34" charset="0"/>
                </a:rPr>
                <a:t>fd</a:t>
              </a:r>
              <a:r>
                <a:rPr lang="en-US" dirty="0">
                  <a:latin typeface="Segoe UI" panose="020B0502040204020203" pitchFamily="34" charset="0"/>
                  <a:cs typeface="Segoe UI" panose="020B0502040204020203" pitchFamily="34" charset="0"/>
                </a:rPr>
                <a:t> table</a:t>
              </a:r>
            </a:p>
          </p:txBody>
        </p:sp>
      </p:grpSp>
      <p:sp>
        <p:nvSpPr>
          <p:cNvPr id="90" name="Rectangle 89">
            <a:extLst>
              <a:ext uri="{FF2B5EF4-FFF2-40B4-BE49-F238E27FC236}">
                <a16:creationId xmlns:a16="http://schemas.microsoft.com/office/drawing/2014/main" id="{5C0A4944-35FA-C74C-5BDD-B2E1749544A0}"/>
              </a:ext>
            </a:extLst>
          </p:cNvPr>
          <p:cNvSpPr/>
          <p:nvPr/>
        </p:nvSpPr>
        <p:spPr>
          <a:xfrm>
            <a:off x="2129475" y="2583778"/>
            <a:ext cx="240542" cy="41283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6</a:t>
            </a:r>
          </a:p>
        </p:txBody>
      </p:sp>
      <p:sp>
        <p:nvSpPr>
          <p:cNvPr id="91" name="Rectangle 90">
            <a:extLst>
              <a:ext uri="{FF2B5EF4-FFF2-40B4-BE49-F238E27FC236}">
                <a16:creationId xmlns:a16="http://schemas.microsoft.com/office/drawing/2014/main" id="{F3BB2A2A-7DB8-7516-5A2E-50ECE37EC348}"/>
              </a:ext>
            </a:extLst>
          </p:cNvPr>
          <p:cNvSpPr/>
          <p:nvPr/>
        </p:nvSpPr>
        <p:spPr>
          <a:xfrm>
            <a:off x="3254644" y="2584098"/>
            <a:ext cx="240542"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2</a:t>
            </a:r>
          </a:p>
        </p:txBody>
      </p:sp>
      <p:sp>
        <p:nvSpPr>
          <p:cNvPr id="92" name="Rectangle 91">
            <a:extLst>
              <a:ext uri="{FF2B5EF4-FFF2-40B4-BE49-F238E27FC236}">
                <a16:creationId xmlns:a16="http://schemas.microsoft.com/office/drawing/2014/main" id="{39D98CE2-DBE2-C34B-B6AF-DEED8F95EB55}"/>
              </a:ext>
            </a:extLst>
          </p:cNvPr>
          <p:cNvSpPr/>
          <p:nvPr/>
        </p:nvSpPr>
        <p:spPr>
          <a:xfrm>
            <a:off x="4381474" y="2585252"/>
            <a:ext cx="240542"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2</a:t>
            </a:r>
          </a:p>
        </p:txBody>
      </p:sp>
      <p:sp>
        <p:nvSpPr>
          <p:cNvPr id="93" name="Content Placeholder 2">
            <a:extLst>
              <a:ext uri="{FF2B5EF4-FFF2-40B4-BE49-F238E27FC236}">
                <a16:creationId xmlns:a16="http://schemas.microsoft.com/office/drawing/2014/main" id="{3F9D28B7-4D30-3770-9ACB-D2576549D19D}"/>
              </a:ext>
            </a:extLst>
          </p:cNvPr>
          <p:cNvSpPr>
            <a:spLocks noGrp="1"/>
          </p:cNvSpPr>
          <p:nvPr>
            <p:ph idx="1"/>
          </p:nvPr>
        </p:nvSpPr>
        <p:spPr>
          <a:xfrm>
            <a:off x="6184231" y="2515652"/>
            <a:ext cx="5809355" cy="4342348"/>
          </a:xfrm>
        </p:spPr>
        <p:txBody>
          <a:bodyPr>
            <a:normAutofit fontScale="77500" lnSpcReduction="20000"/>
          </a:bodyPr>
          <a:lstStyle/>
          <a:p>
            <a:r>
              <a:rPr lang="en-US" dirty="0"/>
              <a:t>Internally, the kernel associates a buffer with each pipe</a:t>
            </a:r>
          </a:p>
          <a:p>
            <a:r>
              <a:rPr lang="en-US" dirty="0"/>
              <a:t>The </a:t>
            </a:r>
            <a:r>
              <a:rPr lang="en-US" dirty="0">
                <a:latin typeface="Lucida Console" panose="020B0609040504020204" pitchFamily="49" charset="0"/>
              </a:rPr>
              <a:t>read()</a:t>
            </a:r>
            <a:r>
              <a:rPr lang="en-US" dirty="0"/>
              <a:t> system call </a:t>
            </a:r>
            <a:r>
              <a:rPr lang="en-US" b="1" i="1" dirty="0"/>
              <a:t>blocks</a:t>
            </a:r>
            <a:r>
              <a:rPr lang="en-US" dirty="0"/>
              <a:t> when reading from a stream file descriptor that doesn’t have any data to be read</a:t>
            </a:r>
          </a:p>
          <a:p>
            <a:pPr lvl="1"/>
            <a:r>
              <a:rPr lang="en-US" dirty="0"/>
              <a:t>The kernel will suspend the process and only run it when there is data to return via the </a:t>
            </a:r>
            <a:r>
              <a:rPr lang="en-US" dirty="0">
                <a:latin typeface="Lucida Console" panose="020B0609040504020204" pitchFamily="49" charset="0"/>
              </a:rPr>
              <a:t>read()</a:t>
            </a:r>
          </a:p>
          <a:p>
            <a:pPr lvl="1"/>
            <a:r>
              <a:rPr lang="en-US" dirty="0">
                <a:latin typeface="Lucida Console" panose="020B0609040504020204" pitchFamily="49" charset="0"/>
              </a:rPr>
              <a:t>read()</a:t>
            </a:r>
            <a:r>
              <a:rPr lang="en-US" dirty="0"/>
              <a:t>’</a:t>
            </a:r>
            <a:r>
              <a:rPr lang="en-US" dirty="0" err="1"/>
              <a:t>ing</a:t>
            </a:r>
            <a:r>
              <a:rPr lang="en-US" dirty="0"/>
              <a:t> from an empty pipe will block until someone issues a </a:t>
            </a:r>
            <a:r>
              <a:rPr lang="en-US" dirty="0">
                <a:latin typeface="Lucida Console" panose="020B0609040504020204" pitchFamily="49" charset="0"/>
              </a:rPr>
              <a:t>write()</a:t>
            </a:r>
            <a:r>
              <a:rPr lang="en-US" dirty="0"/>
              <a:t> to the pipe </a:t>
            </a:r>
          </a:p>
          <a:p>
            <a:r>
              <a:rPr lang="en-US" dirty="0"/>
              <a:t>The </a:t>
            </a:r>
            <a:r>
              <a:rPr lang="en-US" dirty="0">
                <a:latin typeface="Lucida Console" panose="020B0609040504020204" pitchFamily="49" charset="0"/>
              </a:rPr>
              <a:t>write()</a:t>
            </a:r>
            <a:r>
              <a:rPr lang="en-US" dirty="0"/>
              <a:t> system call, when used with a pipe, will block if the buffer is full, and won’t unblock until someone has freed some buffer space via </a:t>
            </a:r>
            <a:r>
              <a:rPr lang="en-US" dirty="0">
                <a:latin typeface="Lucida Console" panose="020B0609040504020204" pitchFamily="49" charset="0"/>
              </a:rPr>
              <a:t>read()</a:t>
            </a:r>
          </a:p>
          <a:p>
            <a:r>
              <a:rPr lang="en-US" dirty="0"/>
              <a:t>A </a:t>
            </a:r>
            <a:r>
              <a:rPr lang="en-US" dirty="0">
                <a:latin typeface="Lucida Console" panose="020B0609040504020204" pitchFamily="49" charset="0"/>
              </a:rPr>
              <a:t>read()</a:t>
            </a:r>
            <a:r>
              <a:rPr lang="en-US" dirty="0"/>
              <a:t> from a pipe returns </a:t>
            </a:r>
            <a:r>
              <a:rPr lang="en-US" dirty="0">
                <a:latin typeface="Lucida Console" panose="020B0609040504020204" pitchFamily="49" charset="0"/>
              </a:rPr>
              <a:t>EOF</a:t>
            </a:r>
            <a:r>
              <a:rPr lang="en-US" dirty="0"/>
              <a:t> if all write ends of a pipe are closed and all data from the buffer has been consumed</a:t>
            </a:r>
          </a:p>
          <a:p>
            <a:pPr marL="0" indent="0">
              <a:buNone/>
            </a:pPr>
            <a:endParaRPr lang="en-US" dirty="0">
              <a:latin typeface="Lucida Console" panose="020B0609040504020204" pitchFamily="49" charset="0"/>
            </a:endParaRPr>
          </a:p>
          <a:p>
            <a:endParaRPr lang="en-US" dirty="0"/>
          </a:p>
        </p:txBody>
      </p:sp>
      <p:sp>
        <p:nvSpPr>
          <p:cNvPr id="94" name="Arrow: Right 93">
            <a:extLst>
              <a:ext uri="{FF2B5EF4-FFF2-40B4-BE49-F238E27FC236}">
                <a16:creationId xmlns:a16="http://schemas.microsoft.com/office/drawing/2014/main" id="{B81F078F-5B31-9C28-E17E-6950D97EA9CB}"/>
              </a:ext>
            </a:extLst>
          </p:cNvPr>
          <p:cNvSpPr/>
          <p:nvPr/>
        </p:nvSpPr>
        <p:spPr>
          <a:xfrm rot="16200000">
            <a:off x="10232899" y="1548171"/>
            <a:ext cx="418183" cy="5968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1DE77BE-69EF-21B7-0002-1910AF6906A4}"/>
              </a:ext>
            </a:extLst>
          </p:cNvPr>
          <p:cNvSpPr txBox="1"/>
          <p:nvPr/>
        </p:nvSpPr>
        <p:spPr>
          <a:xfrm>
            <a:off x="9257030" y="2064262"/>
            <a:ext cx="2703379" cy="528350"/>
          </a:xfrm>
          <a:prstGeom prst="rect">
            <a:avLst/>
          </a:prstGeom>
          <a:noFill/>
        </p:spPr>
        <p:txBody>
          <a:bodyPr wrap="square" rtlCol="0">
            <a:spAutoFit/>
          </a:bodyPr>
          <a:lstStyle/>
          <a:p>
            <a:pPr>
              <a:lnSpc>
                <a:spcPts val="1700"/>
              </a:lnSpc>
            </a:pPr>
            <a:r>
              <a:rPr lang="en-US" b="1" dirty="0">
                <a:latin typeface="Segoe UI" panose="020B0502040204020203" pitchFamily="34" charset="0"/>
                <a:cs typeface="Segoe UI" panose="020B0502040204020203" pitchFamily="34" charset="0"/>
              </a:rPr>
              <a:t>The child closes the write </a:t>
            </a:r>
            <a:r>
              <a:rPr lang="en-US" b="1" dirty="0" err="1">
                <a:latin typeface="Segoe UI" panose="020B0502040204020203" pitchFamily="34" charset="0"/>
                <a:cs typeface="Segoe UI" panose="020B0502040204020203" pitchFamily="34" charset="0"/>
              </a:rPr>
              <a:t>fd</a:t>
            </a:r>
            <a:r>
              <a:rPr lang="en-US" b="1" dirty="0">
                <a:latin typeface="Segoe UI" panose="020B0502040204020203" pitchFamily="34" charset="0"/>
                <a:cs typeface="Segoe UI" panose="020B0502040204020203" pitchFamily="34" charset="0"/>
              </a:rPr>
              <a:t> . . .</a:t>
            </a:r>
          </a:p>
        </p:txBody>
      </p:sp>
      <p:grpSp>
        <p:nvGrpSpPr>
          <p:cNvPr id="99" name="Group 98">
            <a:extLst>
              <a:ext uri="{FF2B5EF4-FFF2-40B4-BE49-F238E27FC236}">
                <a16:creationId xmlns:a16="http://schemas.microsoft.com/office/drawing/2014/main" id="{D759319F-9A3A-4C55-6194-03478BACE1FE}"/>
              </a:ext>
            </a:extLst>
          </p:cNvPr>
          <p:cNvGrpSpPr/>
          <p:nvPr/>
        </p:nvGrpSpPr>
        <p:grpSpPr>
          <a:xfrm>
            <a:off x="10306022" y="1472140"/>
            <a:ext cx="305013" cy="266222"/>
            <a:chOff x="11566178" y="1635725"/>
            <a:chExt cx="305013" cy="266222"/>
          </a:xfrm>
        </p:grpSpPr>
        <p:sp>
          <p:nvSpPr>
            <p:cNvPr id="96" name="Rectangle 95">
              <a:extLst>
                <a:ext uri="{FF2B5EF4-FFF2-40B4-BE49-F238E27FC236}">
                  <a16:creationId xmlns:a16="http://schemas.microsoft.com/office/drawing/2014/main" id="{E6BEC723-E83C-E2F0-2866-7F1858818AB3}"/>
                </a:ext>
              </a:extLst>
            </p:cNvPr>
            <p:cNvSpPr/>
            <p:nvPr/>
          </p:nvSpPr>
          <p:spPr>
            <a:xfrm>
              <a:off x="11566178" y="1635725"/>
              <a:ext cx="302452" cy="2662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97" name="Straight Connector 96">
              <a:extLst>
                <a:ext uri="{FF2B5EF4-FFF2-40B4-BE49-F238E27FC236}">
                  <a16:creationId xmlns:a16="http://schemas.microsoft.com/office/drawing/2014/main" id="{035B241C-B59F-DB9B-4777-05E19C054304}"/>
                </a:ext>
              </a:extLst>
            </p:cNvPr>
            <p:cNvCxnSpPr/>
            <p:nvPr/>
          </p:nvCxnSpPr>
          <p:spPr>
            <a:xfrm flipH="1">
              <a:off x="11570877" y="1635729"/>
              <a:ext cx="296038" cy="266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ACAA8A8-5CAD-84C5-65A1-3EC70A5FBE3A}"/>
                </a:ext>
              </a:extLst>
            </p:cNvPr>
            <p:cNvCxnSpPr>
              <a:cxnSpLocks/>
            </p:cNvCxnSpPr>
            <p:nvPr/>
          </p:nvCxnSpPr>
          <p:spPr>
            <a:xfrm>
              <a:off x="11570877" y="1635727"/>
              <a:ext cx="300314" cy="266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70D77899-122A-3E9C-CE8C-41711854419B}"/>
              </a:ext>
            </a:extLst>
          </p:cNvPr>
          <p:cNvGrpSpPr/>
          <p:nvPr/>
        </p:nvGrpSpPr>
        <p:grpSpPr>
          <a:xfrm>
            <a:off x="3903096" y="1472605"/>
            <a:ext cx="304590" cy="266222"/>
            <a:chOff x="10756809" y="1625811"/>
            <a:chExt cx="304590" cy="266222"/>
          </a:xfrm>
        </p:grpSpPr>
        <p:sp>
          <p:nvSpPr>
            <p:cNvPr id="4" name="Rectangle 3">
              <a:extLst>
                <a:ext uri="{FF2B5EF4-FFF2-40B4-BE49-F238E27FC236}">
                  <a16:creationId xmlns:a16="http://schemas.microsoft.com/office/drawing/2014/main" id="{E5426083-FAF5-37AF-7873-54EBA85E938E}"/>
                </a:ext>
              </a:extLst>
            </p:cNvPr>
            <p:cNvSpPr/>
            <p:nvPr/>
          </p:nvSpPr>
          <p:spPr>
            <a:xfrm>
              <a:off x="10756809" y="1625816"/>
              <a:ext cx="302452" cy="2662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6" name="Straight Connector 5">
              <a:extLst>
                <a:ext uri="{FF2B5EF4-FFF2-40B4-BE49-F238E27FC236}">
                  <a16:creationId xmlns:a16="http://schemas.microsoft.com/office/drawing/2014/main" id="{C221218A-045C-CFBE-45B6-A6FF0BAC4CD7}"/>
                </a:ext>
              </a:extLst>
            </p:cNvPr>
            <p:cNvCxnSpPr/>
            <p:nvPr/>
          </p:nvCxnSpPr>
          <p:spPr>
            <a:xfrm flipH="1">
              <a:off x="10761085" y="1625813"/>
              <a:ext cx="296038" cy="266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E7A7CA2-4079-54A5-C3D6-27FC56850D1A}"/>
                </a:ext>
              </a:extLst>
            </p:cNvPr>
            <p:cNvCxnSpPr>
              <a:cxnSpLocks/>
            </p:cNvCxnSpPr>
            <p:nvPr/>
          </p:nvCxnSpPr>
          <p:spPr>
            <a:xfrm>
              <a:off x="10761085" y="1625811"/>
              <a:ext cx="300314" cy="266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D10A0943-5AB9-F169-D1D4-E9445D6B4D3E}"/>
              </a:ext>
            </a:extLst>
          </p:cNvPr>
          <p:cNvGrpSpPr/>
          <p:nvPr/>
        </p:nvGrpSpPr>
        <p:grpSpPr>
          <a:xfrm>
            <a:off x="3033693" y="1751693"/>
            <a:ext cx="1156569" cy="480468"/>
            <a:chOff x="3033693" y="1751693"/>
            <a:chExt cx="1156569" cy="480468"/>
          </a:xfrm>
        </p:grpSpPr>
        <p:sp>
          <p:nvSpPr>
            <p:cNvPr id="13" name="Rectangle 12">
              <a:extLst>
                <a:ext uri="{FF2B5EF4-FFF2-40B4-BE49-F238E27FC236}">
                  <a16:creationId xmlns:a16="http://schemas.microsoft.com/office/drawing/2014/main" id="{BC152EBD-DBE3-ACE6-E083-B8A6376572EE}"/>
                </a:ext>
              </a:extLst>
            </p:cNvPr>
            <p:cNvSpPr/>
            <p:nvPr/>
          </p:nvSpPr>
          <p:spPr>
            <a:xfrm>
              <a:off x="3910033" y="1751693"/>
              <a:ext cx="261257" cy="1914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791FE13-C650-FFBC-C64A-0FFFE8750843}"/>
                </a:ext>
              </a:extLst>
            </p:cNvPr>
            <p:cNvSpPr/>
            <p:nvPr/>
          </p:nvSpPr>
          <p:spPr>
            <a:xfrm>
              <a:off x="3929005" y="1965058"/>
              <a:ext cx="261257" cy="634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66CD7F-4108-4FA7-ED32-DB94E0C3877C}"/>
                </a:ext>
              </a:extLst>
            </p:cNvPr>
            <p:cNvSpPr/>
            <p:nvPr/>
          </p:nvSpPr>
          <p:spPr>
            <a:xfrm>
              <a:off x="3033693" y="2042255"/>
              <a:ext cx="261257" cy="1899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240A66C1-D632-754A-D825-75E1F69B314C}"/>
              </a:ext>
            </a:extLst>
          </p:cNvPr>
          <p:cNvGrpSpPr/>
          <p:nvPr/>
        </p:nvGrpSpPr>
        <p:grpSpPr>
          <a:xfrm>
            <a:off x="3083712" y="825673"/>
            <a:ext cx="2240389" cy="658192"/>
            <a:chOff x="9494402" y="2493130"/>
            <a:chExt cx="2240389" cy="658192"/>
          </a:xfrm>
        </p:grpSpPr>
        <p:sp>
          <p:nvSpPr>
            <p:cNvPr id="18" name="Arrow: Right 17">
              <a:extLst>
                <a:ext uri="{FF2B5EF4-FFF2-40B4-BE49-F238E27FC236}">
                  <a16:creationId xmlns:a16="http://schemas.microsoft.com/office/drawing/2014/main" id="{B66AECAE-B589-1B9A-02D6-344EC54E9408}"/>
                </a:ext>
              </a:extLst>
            </p:cNvPr>
            <p:cNvSpPr/>
            <p:nvPr/>
          </p:nvSpPr>
          <p:spPr>
            <a:xfrm rot="5400000">
              <a:off x="10371955" y="2745862"/>
              <a:ext cx="214067" cy="5968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753D8391-3A83-73FA-62BE-0FC5B3E1C093}"/>
                </a:ext>
              </a:extLst>
            </p:cNvPr>
            <p:cNvSpPr txBox="1"/>
            <p:nvPr/>
          </p:nvSpPr>
          <p:spPr>
            <a:xfrm>
              <a:off x="9494402" y="2493130"/>
              <a:ext cx="2240389" cy="528350"/>
            </a:xfrm>
            <a:prstGeom prst="rect">
              <a:avLst/>
            </a:prstGeom>
            <a:noFill/>
          </p:spPr>
          <p:txBody>
            <a:bodyPr wrap="square" rtlCol="0">
              <a:spAutoFit/>
            </a:bodyPr>
            <a:lstStyle/>
            <a:p>
              <a:pPr>
                <a:lnSpc>
                  <a:spcPts val="1700"/>
                </a:lnSpc>
              </a:pPr>
              <a:r>
                <a:rPr lang="en-US" sz="1600" b="1" dirty="0">
                  <a:latin typeface="Segoe UI" panose="020B0502040204020203" pitchFamily="34" charset="0"/>
                  <a:cs typeface="Segoe UI" panose="020B0502040204020203" pitchFamily="34" charset="0"/>
                </a:rPr>
                <a:t>The parent closes the read </a:t>
              </a:r>
              <a:r>
                <a:rPr lang="en-US" sz="1600" b="1" dirty="0" err="1">
                  <a:latin typeface="Segoe UI" panose="020B0502040204020203" pitchFamily="34" charset="0"/>
                  <a:cs typeface="Segoe UI" panose="020B0502040204020203" pitchFamily="34" charset="0"/>
                </a:rPr>
                <a:t>fd</a:t>
              </a:r>
              <a:r>
                <a:rPr lang="en-US" sz="1600" b="1" dirty="0">
                  <a:latin typeface="Segoe UI" panose="020B0502040204020203" pitchFamily="34" charset="0"/>
                  <a:cs typeface="Segoe UI" panose="020B0502040204020203" pitchFamily="34" charset="0"/>
                </a:rPr>
                <a:t> . . .</a:t>
              </a:r>
            </a:p>
          </p:txBody>
        </p:sp>
      </p:grpSp>
      <p:grpSp>
        <p:nvGrpSpPr>
          <p:cNvPr id="26" name="Group 25">
            <a:extLst>
              <a:ext uri="{FF2B5EF4-FFF2-40B4-BE49-F238E27FC236}">
                <a16:creationId xmlns:a16="http://schemas.microsoft.com/office/drawing/2014/main" id="{4CE612C8-EF4E-22B1-0274-744769079FA2}"/>
              </a:ext>
            </a:extLst>
          </p:cNvPr>
          <p:cNvGrpSpPr/>
          <p:nvPr/>
        </p:nvGrpSpPr>
        <p:grpSpPr>
          <a:xfrm>
            <a:off x="4510444" y="4234107"/>
            <a:ext cx="1481901" cy="515931"/>
            <a:chOff x="10602046" y="4235742"/>
            <a:chExt cx="1481901" cy="515931"/>
          </a:xfrm>
        </p:grpSpPr>
        <p:grpSp>
          <p:nvGrpSpPr>
            <p:cNvPr id="27" name="Group 26">
              <a:extLst>
                <a:ext uri="{FF2B5EF4-FFF2-40B4-BE49-F238E27FC236}">
                  <a16:creationId xmlns:a16="http://schemas.microsoft.com/office/drawing/2014/main" id="{52B9B412-8100-2EEC-F4E1-E1C9E79195E0}"/>
                </a:ext>
              </a:extLst>
            </p:cNvPr>
            <p:cNvGrpSpPr/>
            <p:nvPr/>
          </p:nvGrpSpPr>
          <p:grpSpPr>
            <a:xfrm>
              <a:off x="10602046" y="4235742"/>
              <a:ext cx="1207895" cy="267245"/>
              <a:chOff x="10602046" y="4235742"/>
              <a:chExt cx="1207895" cy="267245"/>
            </a:xfrm>
          </p:grpSpPr>
          <p:sp>
            <p:nvSpPr>
              <p:cNvPr id="29" name="Rectangle 28">
                <a:extLst>
                  <a:ext uri="{FF2B5EF4-FFF2-40B4-BE49-F238E27FC236}">
                    <a16:creationId xmlns:a16="http://schemas.microsoft.com/office/drawing/2014/main" id="{6DCFCBCF-B48B-B59E-C122-C8D5EF985B88}"/>
                  </a:ext>
                </a:extLst>
              </p:cNvPr>
              <p:cNvSpPr/>
              <p:nvPr/>
            </p:nvSpPr>
            <p:spPr>
              <a:xfrm>
                <a:off x="10602046" y="4236770"/>
                <a:ext cx="302452" cy="266217"/>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A1B6D87A-E906-789C-B646-9297C62CA37A}"/>
                  </a:ext>
                </a:extLst>
              </p:cNvPr>
              <p:cNvSpPr/>
              <p:nvPr/>
            </p:nvSpPr>
            <p:spPr>
              <a:xfrm>
                <a:off x="10906861" y="4235743"/>
                <a:ext cx="302452" cy="266217"/>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31" name="Rectangle 30">
                <a:extLst>
                  <a:ext uri="{FF2B5EF4-FFF2-40B4-BE49-F238E27FC236}">
                    <a16:creationId xmlns:a16="http://schemas.microsoft.com/office/drawing/2014/main" id="{D9C5A5DF-13C4-ED55-97B3-B8AD0887A2E5}"/>
                  </a:ext>
                </a:extLst>
              </p:cNvPr>
              <p:cNvSpPr/>
              <p:nvPr/>
            </p:nvSpPr>
            <p:spPr>
              <a:xfrm>
                <a:off x="11209313" y="4235742"/>
                <a:ext cx="302452" cy="266217"/>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32" name="Rectangle 31">
                <a:extLst>
                  <a:ext uri="{FF2B5EF4-FFF2-40B4-BE49-F238E27FC236}">
                    <a16:creationId xmlns:a16="http://schemas.microsoft.com/office/drawing/2014/main" id="{50A136BE-666B-5118-81E9-15267600F1A7}"/>
                  </a:ext>
                </a:extLst>
              </p:cNvPr>
              <p:cNvSpPr/>
              <p:nvPr/>
            </p:nvSpPr>
            <p:spPr>
              <a:xfrm>
                <a:off x="11507489" y="4235742"/>
                <a:ext cx="302452" cy="266217"/>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sp>
          <p:nvSpPr>
            <p:cNvPr id="28" name="TextBox 27">
              <a:extLst>
                <a:ext uri="{FF2B5EF4-FFF2-40B4-BE49-F238E27FC236}">
                  <a16:creationId xmlns:a16="http://schemas.microsoft.com/office/drawing/2014/main" id="{F85D79E3-22B8-896D-95CA-809BB0ED8588}"/>
                </a:ext>
              </a:extLst>
            </p:cNvPr>
            <p:cNvSpPr txBox="1"/>
            <p:nvPr/>
          </p:nvSpPr>
          <p:spPr>
            <a:xfrm>
              <a:off x="11034681" y="4445564"/>
              <a:ext cx="1049266" cy="306109"/>
            </a:xfrm>
            <a:prstGeom prst="rect">
              <a:avLst/>
            </a:prstGeom>
            <a:noFill/>
          </p:spPr>
          <p:txBody>
            <a:bodyPr wrap="square" rtlCol="0">
              <a:spAutoFit/>
            </a:bodyPr>
            <a:lstStyle/>
            <a:p>
              <a:pPr algn="ctr">
                <a:lnSpc>
                  <a:spcPts val="1800"/>
                </a:lnSpc>
              </a:pPr>
              <a:r>
                <a:rPr lang="en-US" sz="1200" b="1" dirty="0">
                  <a:latin typeface="Segoe UI" panose="020B0502040204020203" pitchFamily="34" charset="0"/>
                  <a:cs typeface="Segoe UI" panose="020B0502040204020203" pitchFamily="34" charset="0"/>
                </a:rPr>
                <a:t>Pipe buffer</a:t>
              </a:r>
            </a:p>
          </p:txBody>
        </p:sp>
      </p:grpSp>
    </p:spTree>
    <p:extLst>
      <p:ext uri="{BB962C8B-B14F-4D97-AF65-F5344CB8AC3E}">
        <p14:creationId xmlns:p14="http://schemas.microsoft.com/office/powerpoint/2010/main" val="342577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5 0 " pathEditMode="relative" rAng="0" ptsTypes="AA">
                                      <p:cBhvr>
                                        <p:cTn id="6" dur="1000" fill="hold"/>
                                        <p:tgtEl>
                                          <p:spTgt spid="3"/>
                                        </p:tgtEl>
                                        <p:attrNameLst>
                                          <p:attrName>ppt_x</p:attrName>
                                          <p:attrName>ppt_y</p:attrName>
                                        </p:attrNameLst>
                                      </p:cBhvr>
                                      <p:rCtr x="-25000" y="0"/>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32" presetClass="emph" presetSubtype="0" fill="hold" grpId="1"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500"/>
                                        <p:tgtEl>
                                          <p:spTgt spid="6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32" presetClass="emph" presetSubtype="0" fill="hold" nodeType="withEffect">
                                  <p:stCondLst>
                                    <p:cond delay="0"/>
                                  </p:stCondLst>
                                  <p:childTnLst>
                                    <p:animRot by="120000">
                                      <p:cBhvr>
                                        <p:cTn id="46" dur="100" fill="hold">
                                          <p:stCondLst>
                                            <p:cond delay="0"/>
                                          </p:stCondLst>
                                        </p:cTn>
                                        <p:tgtEl>
                                          <p:spTgt spid="10"/>
                                        </p:tgtEl>
                                        <p:attrNameLst>
                                          <p:attrName>r</p:attrName>
                                        </p:attrNameLst>
                                      </p:cBhvr>
                                    </p:animRot>
                                    <p:animRot by="-240000">
                                      <p:cBhvr>
                                        <p:cTn id="47" dur="200" fill="hold">
                                          <p:stCondLst>
                                            <p:cond delay="200"/>
                                          </p:stCondLst>
                                        </p:cTn>
                                        <p:tgtEl>
                                          <p:spTgt spid="10"/>
                                        </p:tgtEl>
                                        <p:attrNameLst>
                                          <p:attrName>r</p:attrName>
                                        </p:attrNameLst>
                                      </p:cBhvr>
                                    </p:animRot>
                                    <p:animRot by="240000">
                                      <p:cBhvr>
                                        <p:cTn id="48" dur="200" fill="hold">
                                          <p:stCondLst>
                                            <p:cond delay="400"/>
                                          </p:stCondLst>
                                        </p:cTn>
                                        <p:tgtEl>
                                          <p:spTgt spid="10"/>
                                        </p:tgtEl>
                                        <p:attrNameLst>
                                          <p:attrName>r</p:attrName>
                                        </p:attrNameLst>
                                      </p:cBhvr>
                                    </p:animRot>
                                    <p:animRot by="-240000">
                                      <p:cBhvr>
                                        <p:cTn id="49" dur="200" fill="hold">
                                          <p:stCondLst>
                                            <p:cond delay="600"/>
                                          </p:stCondLst>
                                        </p:cTn>
                                        <p:tgtEl>
                                          <p:spTgt spid="10"/>
                                        </p:tgtEl>
                                        <p:attrNameLst>
                                          <p:attrName>r</p:attrName>
                                        </p:attrNameLst>
                                      </p:cBhvr>
                                    </p:animRot>
                                    <p:animRot by="120000">
                                      <p:cBhvr>
                                        <p:cTn id="50" dur="200" fill="hold">
                                          <p:stCondLst>
                                            <p:cond delay="800"/>
                                          </p:stCondLst>
                                        </p:cTn>
                                        <p:tgtEl>
                                          <p:spTgt spid="10"/>
                                        </p:tgtEl>
                                        <p:attrNameLst>
                                          <p:attrName>r</p:attrName>
                                        </p:attrNameLst>
                                      </p:cBhvr>
                                    </p:animRot>
                                  </p:childTnLst>
                                </p:cTn>
                              </p:par>
                              <p:par>
                                <p:cTn id="51" presetID="32" presetClass="emph" presetSubtype="0" fill="hold" nodeType="withEffect">
                                  <p:stCondLst>
                                    <p:cond delay="0"/>
                                  </p:stCondLst>
                                  <p:childTnLst>
                                    <p:animRot by="120000">
                                      <p:cBhvr>
                                        <p:cTn id="52" dur="100" fill="hold">
                                          <p:stCondLst>
                                            <p:cond delay="0"/>
                                          </p:stCondLst>
                                        </p:cTn>
                                        <p:tgtEl>
                                          <p:spTgt spid="21"/>
                                        </p:tgtEl>
                                        <p:attrNameLst>
                                          <p:attrName>r</p:attrName>
                                        </p:attrNameLst>
                                      </p:cBhvr>
                                    </p:animRot>
                                    <p:animRot by="-240000">
                                      <p:cBhvr>
                                        <p:cTn id="53" dur="200" fill="hold">
                                          <p:stCondLst>
                                            <p:cond delay="200"/>
                                          </p:stCondLst>
                                        </p:cTn>
                                        <p:tgtEl>
                                          <p:spTgt spid="21"/>
                                        </p:tgtEl>
                                        <p:attrNameLst>
                                          <p:attrName>r</p:attrName>
                                        </p:attrNameLst>
                                      </p:cBhvr>
                                    </p:animRot>
                                    <p:animRot by="240000">
                                      <p:cBhvr>
                                        <p:cTn id="54" dur="200" fill="hold">
                                          <p:stCondLst>
                                            <p:cond delay="400"/>
                                          </p:stCondLst>
                                        </p:cTn>
                                        <p:tgtEl>
                                          <p:spTgt spid="21"/>
                                        </p:tgtEl>
                                        <p:attrNameLst>
                                          <p:attrName>r</p:attrName>
                                        </p:attrNameLst>
                                      </p:cBhvr>
                                    </p:animRot>
                                    <p:animRot by="-240000">
                                      <p:cBhvr>
                                        <p:cTn id="55" dur="200" fill="hold">
                                          <p:stCondLst>
                                            <p:cond delay="600"/>
                                          </p:stCondLst>
                                        </p:cTn>
                                        <p:tgtEl>
                                          <p:spTgt spid="21"/>
                                        </p:tgtEl>
                                        <p:attrNameLst>
                                          <p:attrName>r</p:attrName>
                                        </p:attrNameLst>
                                      </p:cBhvr>
                                    </p:animRot>
                                    <p:animRot by="120000">
                                      <p:cBhvr>
                                        <p:cTn id="56" dur="200" fill="hold">
                                          <p:stCondLst>
                                            <p:cond delay="800"/>
                                          </p:stCondLst>
                                        </p:cTn>
                                        <p:tgtEl>
                                          <p:spTgt spid="21"/>
                                        </p:tgtEl>
                                        <p:attrNameLst>
                                          <p:attrName>r</p:attrName>
                                        </p:attrNameLst>
                                      </p:cBhvr>
                                    </p:animRot>
                                  </p:childTnLst>
                                </p:cTn>
                              </p:par>
                              <p:par>
                                <p:cTn id="57" presetID="32" presetClass="emph" presetSubtype="0" fill="hold" nodeType="withEffect">
                                  <p:stCondLst>
                                    <p:cond delay="0"/>
                                  </p:stCondLst>
                                  <p:childTnLst>
                                    <p:animRot by="120000">
                                      <p:cBhvr>
                                        <p:cTn id="58" dur="100" fill="hold">
                                          <p:stCondLst>
                                            <p:cond delay="0"/>
                                          </p:stCondLst>
                                        </p:cTn>
                                        <p:tgtEl>
                                          <p:spTgt spid="22"/>
                                        </p:tgtEl>
                                        <p:attrNameLst>
                                          <p:attrName>r</p:attrName>
                                        </p:attrNameLst>
                                      </p:cBhvr>
                                    </p:animRot>
                                    <p:animRot by="-240000">
                                      <p:cBhvr>
                                        <p:cTn id="59" dur="200" fill="hold">
                                          <p:stCondLst>
                                            <p:cond delay="200"/>
                                          </p:stCondLst>
                                        </p:cTn>
                                        <p:tgtEl>
                                          <p:spTgt spid="22"/>
                                        </p:tgtEl>
                                        <p:attrNameLst>
                                          <p:attrName>r</p:attrName>
                                        </p:attrNameLst>
                                      </p:cBhvr>
                                    </p:animRot>
                                    <p:animRot by="240000">
                                      <p:cBhvr>
                                        <p:cTn id="60" dur="200" fill="hold">
                                          <p:stCondLst>
                                            <p:cond delay="400"/>
                                          </p:stCondLst>
                                        </p:cTn>
                                        <p:tgtEl>
                                          <p:spTgt spid="22"/>
                                        </p:tgtEl>
                                        <p:attrNameLst>
                                          <p:attrName>r</p:attrName>
                                        </p:attrNameLst>
                                      </p:cBhvr>
                                    </p:animRot>
                                    <p:animRot by="-240000">
                                      <p:cBhvr>
                                        <p:cTn id="61" dur="200" fill="hold">
                                          <p:stCondLst>
                                            <p:cond delay="600"/>
                                          </p:stCondLst>
                                        </p:cTn>
                                        <p:tgtEl>
                                          <p:spTgt spid="22"/>
                                        </p:tgtEl>
                                        <p:attrNameLst>
                                          <p:attrName>r</p:attrName>
                                        </p:attrNameLst>
                                      </p:cBhvr>
                                    </p:animRot>
                                    <p:animRot by="120000">
                                      <p:cBhvr>
                                        <p:cTn id="62" dur="200" fill="hold">
                                          <p:stCondLst>
                                            <p:cond delay="800"/>
                                          </p:stCondLst>
                                        </p:cTn>
                                        <p:tgtEl>
                                          <p:spTgt spid="22"/>
                                        </p:tgtEl>
                                        <p:attrNameLst>
                                          <p:attrName>r</p:attrName>
                                        </p:attrNameLst>
                                      </p:cBhvr>
                                    </p:animRot>
                                  </p:childTnLst>
                                </p:cTn>
                              </p:par>
                              <p:par>
                                <p:cTn id="63" presetID="32" presetClass="emph" presetSubtype="0" fill="hold" nodeType="withEffect">
                                  <p:stCondLst>
                                    <p:cond delay="0"/>
                                  </p:stCondLst>
                                  <p:childTnLst>
                                    <p:animRot by="120000">
                                      <p:cBhvr>
                                        <p:cTn id="64" dur="100" fill="hold">
                                          <p:stCondLst>
                                            <p:cond delay="0"/>
                                          </p:stCondLst>
                                        </p:cTn>
                                        <p:tgtEl>
                                          <p:spTgt spid="23"/>
                                        </p:tgtEl>
                                        <p:attrNameLst>
                                          <p:attrName>r</p:attrName>
                                        </p:attrNameLst>
                                      </p:cBhvr>
                                    </p:animRot>
                                    <p:animRot by="-240000">
                                      <p:cBhvr>
                                        <p:cTn id="65" dur="200" fill="hold">
                                          <p:stCondLst>
                                            <p:cond delay="200"/>
                                          </p:stCondLst>
                                        </p:cTn>
                                        <p:tgtEl>
                                          <p:spTgt spid="23"/>
                                        </p:tgtEl>
                                        <p:attrNameLst>
                                          <p:attrName>r</p:attrName>
                                        </p:attrNameLst>
                                      </p:cBhvr>
                                    </p:animRot>
                                    <p:animRot by="240000">
                                      <p:cBhvr>
                                        <p:cTn id="66" dur="200" fill="hold">
                                          <p:stCondLst>
                                            <p:cond delay="400"/>
                                          </p:stCondLst>
                                        </p:cTn>
                                        <p:tgtEl>
                                          <p:spTgt spid="23"/>
                                        </p:tgtEl>
                                        <p:attrNameLst>
                                          <p:attrName>r</p:attrName>
                                        </p:attrNameLst>
                                      </p:cBhvr>
                                    </p:animRot>
                                    <p:animRot by="-240000">
                                      <p:cBhvr>
                                        <p:cTn id="67" dur="200" fill="hold">
                                          <p:stCondLst>
                                            <p:cond delay="600"/>
                                          </p:stCondLst>
                                        </p:cTn>
                                        <p:tgtEl>
                                          <p:spTgt spid="23"/>
                                        </p:tgtEl>
                                        <p:attrNameLst>
                                          <p:attrName>r</p:attrName>
                                        </p:attrNameLst>
                                      </p:cBhvr>
                                    </p:animRot>
                                    <p:animRot by="120000">
                                      <p:cBhvr>
                                        <p:cTn id="68" dur="200" fill="hold">
                                          <p:stCondLst>
                                            <p:cond delay="800"/>
                                          </p:stCondLst>
                                        </p:cTn>
                                        <p:tgtEl>
                                          <p:spTgt spid="23"/>
                                        </p:tgtEl>
                                        <p:attrNameLst>
                                          <p:attrName>r</p:attrName>
                                        </p:attrNameLst>
                                      </p:cBhvr>
                                    </p:animRot>
                                  </p:childTnLst>
                                </p:cTn>
                              </p:par>
                              <p:par>
                                <p:cTn id="69" presetID="32" presetClass="emph" presetSubtype="0" fill="hold" nodeType="withEffect">
                                  <p:stCondLst>
                                    <p:cond delay="0"/>
                                  </p:stCondLst>
                                  <p:childTnLst>
                                    <p:animRot by="120000">
                                      <p:cBhvr>
                                        <p:cTn id="70" dur="100" fill="hold">
                                          <p:stCondLst>
                                            <p:cond delay="0"/>
                                          </p:stCondLst>
                                        </p:cTn>
                                        <p:tgtEl>
                                          <p:spTgt spid="24"/>
                                        </p:tgtEl>
                                        <p:attrNameLst>
                                          <p:attrName>r</p:attrName>
                                        </p:attrNameLst>
                                      </p:cBhvr>
                                    </p:animRot>
                                    <p:animRot by="-240000">
                                      <p:cBhvr>
                                        <p:cTn id="71" dur="200" fill="hold">
                                          <p:stCondLst>
                                            <p:cond delay="200"/>
                                          </p:stCondLst>
                                        </p:cTn>
                                        <p:tgtEl>
                                          <p:spTgt spid="24"/>
                                        </p:tgtEl>
                                        <p:attrNameLst>
                                          <p:attrName>r</p:attrName>
                                        </p:attrNameLst>
                                      </p:cBhvr>
                                    </p:animRot>
                                    <p:animRot by="240000">
                                      <p:cBhvr>
                                        <p:cTn id="72" dur="200" fill="hold">
                                          <p:stCondLst>
                                            <p:cond delay="400"/>
                                          </p:stCondLst>
                                        </p:cTn>
                                        <p:tgtEl>
                                          <p:spTgt spid="24"/>
                                        </p:tgtEl>
                                        <p:attrNameLst>
                                          <p:attrName>r</p:attrName>
                                        </p:attrNameLst>
                                      </p:cBhvr>
                                    </p:animRot>
                                    <p:animRot by="-240000">
                                      <p:cBhvr>
                                        <p:cTn id="73" dur="200" fill="hold">
                                          <p:stCondLst>
                                            <p:cond delay="600"/>
                                          </p:stCondLst>
                                        </p:cTn>
                                        <p:tgtEl>
                                          <p:spTgt spid="24"/>
                                        </p:tgtEl>
                                        <p:attrNameLst>
                                          <p:attrName>r</p:attrName>
                                        </p:attrNameLst>
                                      </p:cBhvr>
                                    </p:animRot>
                                    <p:animRot by="120000">
                                      <p:cBhvr>
                                        <p:cTn id="74" dur="200" fill="hold">
                                          <p:stCondLst>
                                            <p:cond delay="800"/>
                                          </p:stCondLst>
                                        </p:cTn>
                                        <p:tgtEl>
                                          <p:spTgt spid="24"/>
                                        </p:tgtEl>
                                        <p:attrNameLst>
                                          <p:attrName>r</p:attrName>
                                        </p:attrNameLst>
                                      </p:cBhvr>
                                    </p:animRot>
                                  </p:childTnLst>
                                </p:cTn>
                              </p:par>
                              <p:par>
                                <p:cTn id="75" presetID="32" presetClass="emph" presetSubtype="0" fill="hold" nodeType="withEffect">
                                  <p:stCondLst>
                                    <p:cond delay="0"/>
                                  </p:stCondLst>
                                  <p:childTnLst>
                                    <p:animRot by="120000">
                                      <p:cBhvr>
                                        <p:cTn id="76" dur="100" fill="hold">
                                          <p:stCondLst>
                                            <p:cond delay="0"/>
                                          </p:stCondLst>
                                        </p:cTn>
                                        <p:tgtEl>
                                          <p:spTgt spid="25"/>
                                        </p:tgtEl>
                                        <p:attrNameLst>
                                          <p:attrName>r</p:attrName>
                                        </p:attrNameLst>
                                      </p:cBhvr>
                                    </p:animRot>
                                    <p:animRot by="-240000">
                                      <p:cBhvr>
                                        <p:cTn id="77" dur="200" fill="hold">
                                          <p:stCondLst>
                                            <p:cond delay="200"/>
                                          </p:stCondLst>
                                        </p:cTn>
                                        <p:tgtEl>
                                          <p:spTgt spid="25"/>
                                        </p:tgtEl>
                                        <p:attrNameLst>
                                          <p:attrName>r</p:attrName>
                                        </p:attrNameLst>
                                      </p:cBhvr>
                                    </p:animRot>
                                    <p:animRot by="240000">
                                      <p:cBhvr>
                                        <p:cTn id="78" dur="200" fill="hold">
                                          <p:stCondLst>
                                            <p:cond delay="400"/>
                                          </p:stCondLst>
                                        </p:cTn>
                                        <p:tgtEl>
                                          <p:spTgt spid="25"/>
                                        </p:tgtEl>
                                        <p:attrNameLst>
                                          <p:attrName>r</p:attrName>
                                        </p:attrNameLst>
                                      </p:cBhvr>
                                    </p:animRot>
                                    <p:animRot by="-240000">
                                      <p:cBhvr>
                                        <p:cTn id="79" dur="200" fill="hold">
                                          <p:stCondLst>
                                            <p:cond delay="600"/>
                                          </p:stCondLst>
                                        </p:cTn>
                                        <p:tgtEl>
                                          <p:spTgt spid="25"/>
                                        </p:tgtEl>
                                        <p:attrNameLst>
                                          <p:attrName>r</p:attrName>
                                        </p:attrNameLst>
                                      </p:cBhvr>
                                    </p:animRot>
                                    <p:animRot by="120000">
                                      <p:cBhvr>
                                        <p:cTn id="80" dur="200" fill="hold">
                                          <p:stCondLst>
                                            <p:cond delay="800"/>
                                          </p:stCondLst>
                                        </p:cTn>
                                        <p:tgtEl>
                                          <p:spTgt spid="25"/>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50" presetClass="entr" presetSubtype="0" decel="100000" fill="hold" grpId="0" nodeType="clickEffect">
                                  <p:stCondLst>
                                    <p:cond delay="0"/>
                                  </p:stCondLst>
                                  <p:childTnLst>
                                    <p:set>
                                      <p:cBhvr>
                                        <p:cTn id="84" dur="1" fill="hold">
                                          <p:stCondLst>
                                            <p:cond delay="0"/>
                                          </p:stCondLst>
                                        </p:cTn>
                                        <p:tgtEl>
                                          <p:spTgt spid="90"/>
                                        </p:tgtEl>
                                        <p:attrNameLst>
                                          <p:attrName>style.visibility</p:attrName>
                                        </p:attrNameLst>
                                      </p:cBhvr>
                                      <p:to>
                                        <p:strVal val="visible"/>
                                      </p:to>
                                    </p:set>
                                    <p:anim calcmode="lin" valueType="num">
                                      <p:cBhvr>
                                        <p:cTn id="85" dur="1000" fill="hold"/>
                                        <p:tgtEl>
                                          <p:spTgt spid="90"/>
                                        </p:tgtEl>
                                        <p:attrNameLst>
                                          <p:attrName>ppt_w</p:attrName>
                                        </p:attrNameLst>
                                      </p:cBhvr>
                                      <p:tavLst>
                                        <p:tav tm="0">
                                          <p:val>
                                            <p:strVal val="#ppt_w+.3"/>
                                          </p:val>
                                        </p:tav>
                                        <p:tav tm="100000">
                                          <p:val>
                                            <p:strVal val="#ppt_w"/>
                                          </p:val>
                                        </p:tav>
                                      </p:tavLst>
                                    </p:anim>
                                    <p:anim calcmode="lin" valueType="num">
                                      <p:cBhvr>
                                        <p:cTn id="86" dur="1000" fill="hold"/>
                                        <p:tgtEl>
                                          <p:spTgt spid="90"/>
                                        </p:tgtEl>
                                        <p:attrNameLst>
                                          <p:attrName>ppt_h</p:attrName>
                                        </p:attrNameLst>
                                      </p:cBhvr>
                                      <p:tavLst>
                                        <p:tav tm="0">
                                          <p:val>
                                            <p:strVal val="#ppt_h"/>
                                          </p:val>
                                        </p:tav>
                                        <p:tav tm="100000">
                                          <p:val>
                                            <p:strVal val="#ppt_h"/>
                                          </p:val>
                                        </p:tav>
                                      </p:tavLst>
                                    </p:anim>
                                    <p:animEffect transition="in" filter="fade">
                                      <p:cBhvr>
                                        <p:cTn id="87" dur="1000"/>
                                        <p:tgtEl>
                                          <p:spTgt spid="90"/>
                                        </p:tgtEl>
                                      </p:cBhvr>
                                    </p:animEffect>
                                  </p:childTnLst>
                                </p:cTn>
                              </p:par>
                              <p:par>
                                <p:cTn id="88" presetID="50" presetClass="entr" presetSubtype="0" decel="100000" fill="hold" grpId="0" nodeType="withEffect">
                                  <p:stCondLst>
                                    <p:cond delay="0"/>
                                  </p:stCondLst>
                                  <p:iterate type="lt">
                                    <p:tmPct val="0"/>
                                  </p:iterate>
                                  <p:childTnLst>
                                    <p:set>
                                      <p:cBhvr>
                                        <p:cTn id="89" dur="1" fill="hold">
                                          <p:stCondLst>
                                            <p:cond delay="0"/>
                                          </p:stCondLst>
                                        </p:cTn>
                                        <p:tgtEl>
                                          <p:spTgt spid="91"/>
                                        </p:tgtEl>
                                        <p:attrNameLst>
                                          <p:attrName>style.visibility</p:attrName>
                                        </p:attrNameLst>
                                      </p:cBhvr>
                                      <p:to>
                                        <p:strVal val="visible"/>
                                      </p:to>
                                    </p:set>
                                    <p:anim calcmode="lin" valueType="num">
                                      <p:cBhvr>
                                        <p:cTn id="90" dur="1000" fill="hold"/>
                                        <p:tgtEl>
                                          <p:spTgt spid="91"/>
                                        </p:tgtEl>
                                        <p:attrNameLst>
                                          <p:attrName>ppt_w</p:attrName>
                                        </p:attrNameLst>
                                      </p:cBhvr>
                                      <p:tavLst>
                                        <p:tav tm="0">
                                          <p:val>
                                            <p:strVal val="#ppt_w+.3"/>
                                          </p:val>
                                        </p:tav>
                                        <p:tav tm="100000">
                                          <p:val>
                                            <p:strVal val="#ppt_w"/>
                                          </p:val>
                                        </p:tav>
                                      </p:tavLst>
                                    </p:anim>
                                    <p:anim calcmode="lin" valueType="num">
                                      <p:cBhvr>
                                        <p:cTn id="91" dur="1000" fill="hold"/>
                                        <p:tgtEl>
                                          <p:spTgt spid="91"/>
                                        </p:tgtEl>
                                        <p:attrNameLst>
                                          <p:attrName>ppt_h</p:attrName>
                                        </p:attrNameLst>
                                      </p:cBhvr>
                                      <p:tavLst>
                                        <p:tav tm="0">
                                          <p:val>
                                            <p:strVal val="#ppt_h"/>
                                          </p:val>
                                        </p:tav>
                                        <p:tav tm="100000">
                                          <p:val>
                                            <p:strVal val="#ppt_h"/>
                                          </p:val>
                                        </p:tav>
                                      </p:tavLst>
                                    </p:anim>
                                    <p:animEffect transition="in" filter="fade">
                                      <p:cBhvr>
                                        <p:cTn id="92" dur="1000"/>
                                        <p:tgtEl>
                                          <p:spTgt spid="91"/>
                                        </p:tgtEl>
                                      </p:cBhvr>
                                    </p:animEffect>
                                  </p:childTnLst>
                                </p:cTn>
                              </p:par>
                              <p:par>
                                <p:cTn id="93" presetID="50" presetClass="entr" presetSubtype="0" decel="100000" fill="hold" grpId="0" nodeType="withEffect">
                                  <p:stCondLst>
                                    <p:cond delay="0"/>
                                  </p:stCondLst>
                                  <p:iterate type="lt">
                                    <p:tmPct val="0"/>
                                  </p:iterate>
                                  <p:childTnLst>
                                    <p:set>
                                      <p:cBhvr>
                                        <p:cTn id="94" dur="1" fill="hold">
                                          <p:stCondLst>
                                            <p:cond delay="0"/>
                                          </p:stCondLst>
                                        </p:cTn>
                                        <p:tgtEl>
                                          <p:spTgt spid="92"/>
                                        </p:tgtEl>
                                        <p:attrNameLst>
                                          <p:attrName>style.visibility</p:attrName>
                                        </p:attrNameLst>
                                      </p:cBhvr>
                                      <p:to>
                                        <p:strVal val="visible"/>
                                      </p:to>
                                    </p:set>
                                    <p:anim calcmode="lin" valueType="num">
                                      <p:cBhvr>
                                        <p:cTn id="95" dur="1000" fill="hold"/>
                                        <p:tgtEl>
                                          <p:spTgt spid="92"/>
                                        </p:tgtEl>
                                        <p:attrNameLst>
                                          <p:attrName>ppt_w</p:attrName>
                                        </p:attrNameLst>
                                      </p:cBhvr>
                                      <p:tavLst>
                                        <p:tav tm="0">
                                          <p:val>
                                            <p:strVal val="#ppt_w+.3"/>
                                          </p:val>
                                        </p:tav>
                                        <p:tav tm="100000">
                                          <p:val>
                                            <p:strVal val="#ppt_w"/>
                                          </p:val>
                                        </p:tav>
                                      </p:tavLst>
                                    </p:anim>
                                    <p:anim calcmode="lin" valueType="num">
                                      <p:cBhvr>
                                        <p:cTn id="96" dur="1000" fill="hold"/>
                                        <p:tgtEl>
                                          <p:spTgt spid="92"/>
                                        </p:tgtEl>
                                        <p:attrNameLst>
                                          <p:attrName>ppt_h</p:attrName>
                                        </p:attrNameLst>
                                      </p:cBhvr>
                                      <p:tavLst>
                                        <p:tav tm="0">
                                          <p:val>
                                            <p:strVal val="#ppt_h"/>
                                          </p:val>
                                        </p:tav>
                                        <p:tav tm="100000">
                                          <p:val>
                                            <p:strVal val="#ppt_h"/>
                                          </p:val>
                                        </p:tav>
                                      </p:tavLst>
                                    </p:anim>
                                    <p:animEffect transition="in" filter="fade">
                                      <p:cBhvr>
                                        <p:cTn id="97" dur="1000"/>
                                        <p:tgtEl>
                                          <p:spTgt spid="92"/>
                                        </p:tgtEl>
                                      </p:cBhvr>
                                    </p:animEffect>
                                  </p:childTnLst>
                                </p:cTn>
                              </p:par>
                              <p:par>
                                <p:cTn id="98" presetID="32" presetClass="emph" presetSubtype="0" fill="hold" grpId="1" nodeType="withEffect">
                                  <p:stCondLst>
                                    <p:cond delay="0"/>
                                  </p:stCondLst>
                                  <p:childTnLst>
                                    <p:animRot by="120000">
                                      <p:cBhvr>
                                        <p:cTn id="99" dur="100" fill="hold">
                                          <p:stCondLst>
                                            <p:cond delay="0"/>
                                          </p:stCondLst>
                                        </p:cTn>
                                        <p:tgtEl>
                                          <p:spTgt spid="90"/>
                                        </p:tgtEl>
                                        <p:attrNameLst>
                                          <p:attrName>r</p:attrName>
                                        </p:attrNameLst>
                                      </p:cBhvr>
                                    </p:animRot>
                                    <p:animRot by="-240000">
                                      <p:cBhvr>
                                        <p:cTn id="100" dur="200" fill="hold">
                                          <p:stCondLst>
                                            <p:cond delay="200"/>
                                          </p:stCondLst>
                                        </p:cTn>
                                        <p:tgtEl>
                                          <p:spTgt spid="90"/>
                                        </p:tgtEl>
                                        <p:attrNameLst>
                                          <p:attrName>r</p:attrName>
                                        </p:attrNameLst>
                                      </p:cBhvr>
                                    </p:animRot>
                                    <p:animRot by="240000">
                                      <p:cBhvr>
                                        <p:cTn id="101" dur="200" fill="hold">
                                          <p:stCondLst>
                                            <p:cond delay="400"/>
                                          </p:stCondLst>
                                        </p:cTn>
                                        <p:tgtEl>
                                          <p:spTgt spid="90"/>
                                        </p:tgtEl>
                                        <p:attrNameLst>
                                          <p:attrName>r</p:attrName>
                                        </p:attrNameLst>
                                      </p:cBhvr>
                                    </p:animRot>
                                    <p:animRot by="-240000">
                                      <p:cBhvr>
                                        <p:cTn id="102" dur="200" fill="hold">
                                          <p:stCondLst>
                                            <p:cond delay="600"/>
                                          </p:stCondLst>
                                        </p:cTn>
                                        <p:tgtEl>
                                          <p:spTgt spid="90"/>
                                        </p:tgtEl>
                                        <p:attrNameLst>
                                          <p:attrName>r</p:attrName>
                                        </p:attrNameLst>
                                      </p:cBhvr>
                                    </p:animRot>
                                    <p:animRot by="120000">
                                      <p:cBhvr>
                                        <p:cTn id="103" dur="200" fill="hold">
                                          <p:stCondLst>
                                            <p:cond delay="800"/>
                                          </p:stCondLst>
                                        </p:cTn>
                                        <p:tgtEl>
                                          <p:spTgt spid="90"/>
                                        </p:tgtEl>
                                        <p:attrNameLst>
                                          <p:attrName>r</p:attrName>
                                        </p:attrNameLst>
                                      </p:cBhvr>
                                    </p:animRot>
                                  </p:childTnLst>
                                </p:cTn>
                              </p:par>
                              <p:par>
                                <p:cTn id="104" presetID="32" presetClass="emph" presetSubtype="0" fill="hold" grpId="1" nodeType="withEffect">
                                  <p:stCondLst>
                                    <p:cond delay="0"/>
                                  </p:stCondLst>
                                  <p:iterate type="lt">
                                    <p:tmPct val="0"/>
                                  </p:iterate>
                                  <p:childTnLst>
                                    <p:animRot by="120000">
                                      <p:cBhvr>
                                        <p:cTn id="105" dur="100" fill="hold">
                                          <p:stCondLst>
                                            <p:cond delay="0"/>
                                          </p:stCondLst>
                                        </p:cTn>
                                        <p:tgtEl>
                                          <p:spTgt spid="91"/>
                                        </p:tgtEl>
                                        <p:attrNameLst>
                                          <p:attrName>r</p:attrName>
                                        </p:attrNameLst>
                                      </p:cBhvr>
                                    </p:animRot>
                                    <p:animRot by="-240000">
                                      <p:cBhvr>
                                        <p:cTn id="106" dur="200" fill="hold">
                                          <p:stCondLst>
                                            <p:cond delay="200"/>
                                          </p:stCondLst>
                                        </p:cTn>
                                        <p:tgtEl>
                                          <p:spTgt spid="91"/>
                                        </p:tgtEl>
                                        <p:attrNameLst>
                                          <p:attrName>r</p:attrName>
                                        </p:attrNameLst>
                                      </p:cBhvr>
                                    </p:animRot>
                                    <p:animRot by="240000">
                                      <p:cBhvr>
                                        <p:cTn id="107" dur="200" fill="hold">
                                          <p:stCondLst>
                                            <p:cond delay="400"/>
                                          </p:stCondLst>
                                        </p:cTn>
                                        <p:tgtEl>
                                          <p:spTgt spid="91"/>
                                        </p:tgtEl>
                                        <p:attrNameLst>
                                          <p:attrName>r</p:attrName>
                                        </p:attrNameLst>
                                      </p:cBhvr>
                                    </p:animRot>
                                    <p:animRot by="-240000">
                                      <p:cBhvr>
                                        <p:cTn id="108" dur="200" fill="hold">
                                          <p:stCondLst>
                                            <p:cond delay="600"/>
                                          </p:stCondLst>
                                        </p:cTn>
                                        <p:tgtEl>
                                          <p:spTgt spid="91"/>
                                        </p:tgtEl>
                                        <p:attrNameLst>
                                          <p:attrName>r</p:attrName>
                                        </p:attrNameLst>
                                      </p:cBhvr>
                                    </p:animRot>
                                    <p:animRot by="120000">
                                      <p:cBhvr>
                                        <p:cTn id="109" dur="200" fill="hold">
                                          <p:stCondLst>
                                            <p:cond delay="800"/>
                                          </p:stCondLst>
                                        </p:cTn>
                                        <p:tgtEl>
                                          <p:spTgt spid="91"/>
                                        </p:tgtEl>
                                        <p:attrNameLst>
                                          <p:attrName>r</p:attrName>
                                        </p:attrNameLst>
                                      </p:cBhvr>
                                    </p:animRot>
                                  </p:childTnLst>
                                </p:cTn>
                              </p:par>
                              <p:par>
                                <p:cTn id="110" presetID="32" presetClass="emph" presetSubtype="0" fill="hold" grpId="1" nodeType="withEffect">
                                  <p:stCondLst>
                                    <p:cond delay="0"/>
                                  </p:stCondLst>
                                  <p:iterate type="lt">
                                    <p:tmPct val="0"/>
                                  </p:iterate>
                                  <p:childTnLst>
                                    <p:animRot by="120000">
                                      <p:cBhvr>
                                        <p:cTn id="111" dur="100" fill="hold">
                                          <p:stCondLst>
                                            <p:cond delay="0"/>
                                          </p:stCondLst>
                                        </p:cTn>
                                        <p:tgtEl>
                                          <p:spTgt spid="92"/>
                                        </p:tgtEl>
                                        <p:attrNameLst>
                                          <p:attrName>r</p:attrName>
                                        </p:attrNameLst>
                                      </p:cBhvr>
                                    </p:animRot>
                                    <p:animRot by="-240000">
                                      <p:cBhvr>
                                        <p:cTn id="112" dur="200" fill="hold">
                                          <p:stCondLst>
                                            <p:cond delay="200"/>
                                          </p:stCondLst>
                                        </p:cTn>
                                        <p:tgtEl>
                                          <p:spTgt spid="92"/>
                                        </p:tgtEl>
                                        <p:attrNameLst>
                                          <p:attrName>r</p:attrName>
                                        </p:attrNameLst>
                                      </p:cBhvr>
                                    </p:animRot>
                                    <p:animRot by="240000">
                                      <p:cBhvr>
                                        <p:cTn id="113" dur="200" fill="hold">
                                          <p:stCondLst>
                                            <p:cond delay="400"/>
                                          </p:stCondLst>
                                        </p:cTn>
                                        <p:tgtEl>
                                          <p:spTgt spid="92"/>
                                        </p:tgtEl>
                                        <p:attrNameLst>
                                          <p:attrName>r</p:attrName>
                                        </p:attrNameLst>
                                      </p:cBhvr>
                                    </p:animRot>
                                    <p:animRot by="-240000">
                                      <p:cBhvr>
                                        <p:cTn id="114" dur="200" fill="hold">
                                          <p:stCondLst>
                                            <p:cond delay="600"/>
                                          </p:stCondLst>
                                        </p:cTn>
                                        <p:tgtEl>
                                          <p:spTgt spid="92"/>
                                        </p:tgtEl>
                                        <p:attrNameLst>
                                          <p:attrName>r</p:attrName>
                                        </p:attrNameLst>
                                      </p:cBhvr>
                                    </p:animRot>
                                    <p:animRot by="120000">
                                      <p:cBhvr>
                                        <p:cTn id="115" dur="200" fill="hold">
                                          <p:stCondLst>
                                            <p:cond delay="800"/>
                                          </p:stCondLst>
                                        </p:cTn>
                                        <p:tgtEl>
                                          <p:spTgt spid="92"/>
                                        </p:tgtEl>
                                        <p:attrNameLst>
                                          <p:attrName>r</p:attrName>
                                        </p:attrNameLst>
                                      </p:cBhvr>
                                    </p:animRo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500"/>
                                        <p:tgtEl>
                                          <p:spTgt spid="94"/>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95"/>
                                        </p:tgtEl>
                                        <p:attrNameLst>
                                          <p:attrName>style.visibility</p:attrName>
                                        </p:attrNameLst>
                                      </p:cBhvr>
                                      <p:to>
                                        <p:strVal val="visible"/>
                                      </p:to>
                                    </p:set>
                                    <p:animEffect transition="in" filter="fade">
                                      <p:cBhvr>
                                        <p:cTn id="123" dur="500"/>
                                        <p:tgtEl>
                                          <p:spTgt spid="95"/>
                                        </p:tgtEl>
                                      </p:cBhvr>
                                    </p:animEffect>
                                  </p:childTnLst>
                                </p:cTn>
                              </p:par>
                              <p:par>
                                <p:cTn id="124" presetID="32" presetClass="emph" presetSubtype="0" fill="hold" grpId="1" nodeType="withEffect">
                                  <p:stCondLst>
                                    <p:cond delay="0"/>
                                  </p:stCondLst>
                                  <p:childTnLst>
                                    <p:animRot by="120000">
                                      <p:cBhvr>
                                        <p:cTn id="125" dur="100" fill="hold">
                                          <p:stCondLst>
                                            <p:cond delay="0"/>
                                          </p:stCondLst>
                                        </p:cTn>
                                        <p:tgtEl>
                                          <p:spTgt spid="94"/>
                                        </p:tgtEl>
                                        <p:attrNameLst>
                                          <p:attrName>r</p:attrName>
                                        </p:attrNameLst>
                                      </p:cBhvr>
                                    </p:animRot>
                                    <p:animRot by="-240000">
                                      <p:cBhvr>
                                        <p:cTn id="126" dur="200" fill="hold">
                                          <p:stCondLst>
                                            <p:cond delay="200"/>
                                          </p:stCondLst>
                                        </p:cTn>
                                        <p:tgtEl>
                                          <p:spTgt spid="94"/>
                                        </p:tgtEl>
                                        <p:attrNameLst>
                                          <p:attrName>r</p:attrName>
                                        </p:attrNameLst>
                                      </p:cBhvr>
                                    </p:animRot>
                                    <p:animRot by="240000">
                                      <p:cBhvr>
                                        <p:cTn id="127" dur="200" fill="hold">
                                          <p:stCondLst>
                                            <p:cond delay="400"/>
                                          </p:stCondLst>
                                        </p:cTn>
                                        <p:tgtEl>
                                          <p:spTgt spid="94"/>
                                        </p:tgtEl>
                                        <p:attrNameLst>
                                          <p:attrName>r</p:attrName>
                                        </p:attrNameLst>
                                      </p:cBhvr>
                                    </p:animRot>
                                    <p:animRot by="-240000">
                                      <p:cBhvr>
                                        <p:cTn id="128" dur="200" fill="hold">
                                          <p:stCondLst>
                                            <p:cond delay="600"/>
                                          </p:stCondLst>
                                        </p:cTn>
                                        <p:tgtEl>
                                          <p:spTgt spid="94"/>
                                        </p:tgtEl>
                                        <p:attrNameLst>
                                          <p:attrName>r</p:attrName>
                                        </p:attrNameLst>
                                      </p:cBhvr>
                                    </p:animRot>
                                    <p:animRot by="120000">
                                      <p:cBhvr>
                                        <p:cTn id="129" dur="200" fill="hold">
                                          <p:stCondLst>
                                            <p:cond delay="800"/>
                                          </p:stCondLst>
                                        </p:cTn>
                                        <p:tgtEl>
                                          <p:spTgt spid="94"/>
                                        </p:tgtEl>
                                        <p:attrNameLst>
                                          <p:attrName>r</p:attrName>
                                        </p:attrNameLst>
                                      </p:cBhvr>
                                    </p:animRot>
                                  </p:childTnLst>
                                </p:cTn>
                              </p:par>
                              <p:par>
                                <p:cTn id="130" presetID="32" presetClass="emph" presetSubtype="0" fill="hold" grpId="1" nodeType="withEffect">
                                  <p:stCondLst>
                                    <p:cond delay="0"/>
                                  </p:stCondLst>
                                  <p:childTnLst>
                                    <p:animRot by="120000">
                                      <p:cBhvr>
                                        <p:cTn id="131" dur="100" fill="hold">
                                          <p:stCondLst>
                                            <p:cond delay="0"/>
                                          </p:stCondLst>
                                        </p:cTn>
                                        <p:tgtEl>
                                          <p:spTgt spid="95"/>
                                        </p:tgtEl>
                                        <p:attrNameLst>
                                          <p:attrName>r</p:attrName>
                                        </p:attrNameLst>
                                      </p:cBhvr>
                                    </p:animRot>
                                    <p:animRot by="-240000">
                                      <p:cBhvr>
                                        <p:cTn id="132" dur="200" fill="hold">
                                          <p:stCondLst>
                                            <p:cond delay="200"/>
                                          </p:stCondLst>
                                        </p:cTn>
                                        <p:tgtEl>
                                          <p:spTgt spid="95"/>
                                        </p:tgtEl>
                                        <p:attrNameLst>
                                          <p:attrName>r</p:attrName>
                                        </p:attrNameLst>
                                      </p:cBhvr>
                                    </p:animRot>
                                    <p:animRot by="240000">
                                      <p:cBhvr>
                                        <p:cTn id="133" dur="200" fill="hold">
                                          <p:stCondLst>
                                            <p:cond delay="400"/>
                                          </p:stCondLst>
                                        </p:cTn>
                                        <p:tgtEl>
                                          <p:spTgt spid="95"/>
                                        </p:tgtEl>
                                        <p:attrNameLst>
                                          <p:attrName>r</p:attrName>
                                        </p:attrNameLst>
                                      </p:cBhvr>
                                    </p:animRot>
                                    <p:animRot by="-240000">
                                      <p:cBhvr>
                                        <p:cTn id="134" dur="200" fill="hold">
                                          <p:stCondLst>
                                            <p:cond delay="600"/>
                                          </p:stCondLst>
                                        </p:cTn>
                                        <p:tgtEl>
                                          <p:spTgt spid="95"/>
                                        </p:tgtEl>
                                        <p:attrNameLst>
                                          <p:attrName>r</p:attrName>
                                        </p:attrNameLst>
                                      </p:cBhvr>
                                    </p:animRot>
                                    <p:animRot by="120000">
                                      <p:cBhvr>
                                        <p:cTn id="135" dur="200" fill="hold">
                                          <p:stCondLst>
                                            <p:cond delay="800"/>
                                          </p:stCondLst>
                                        </p:cTn>
                                        <p:tgtEl>
                                          <p:spTgt spid="95"/>
                                        </p:tgtEl>
                                        <p:attrNameLst>
                                          <p:attrName>r</p:attrName>
                                        </p:attrNameLst>
                                      </p:cBhvr>
                                    </p:animRo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2" nodeType="clickEffect">
                                  <p:stCondLst>
                                    <p:cond delay="0"/>
                                  </p:stCondLst>
                                  <p:childTnLst>
                                    <p:animEffect transition="out" filter="fade">
                                      <p:cBhvr>
                                        <p:cTn id="139" dur="500"/>
                                        <p:tgtEl>
                                          <p:spTgt spid="94"/>
                                        </p:tgtEl>
                                      </p:cBhvr>
                                    </p:animEffect>
                                    <p:set>
                                      <p:cBhvr>
                                        <p:cTn id="140" dur="1" fill="hold">
                                          <p:stCondLst>
                                            <p:cond delay="499"/>
                                          </p:stCondLst>
                                        </p:cTn>
                                        <p:tgtEl>
                                          <p:spTgt spid="94"/>
                                        </p:tgtEl>
                                        <p:attrNameLst>
                                          <p:attrName>style.visibility</p:attrName>
                                        </p:attrNameLst>
                                      </p:cBhvr>
                                      <p:to>
                                        <p:strVal val="hidden"/>
                                      </p:to>
                                    </p:set>
                                  </p:childTnLst>
                                </p:cTn>
                              </p:par>
                              <p:par>
                                <p:cTn id="141" presetID="10" presetClass="exit" presetSubtype="0" fill="hold" grpId="2" nodeType="withEffect">
                                  <p:stCondLst>
                                    <p:cond delay="0"/>
                                  </p:stCondLst>
                                  <p:childTnLst>
                                    <p:animEffect transition="out" filter="fade">
                                      <p:cBhvr>
                                        <p:cTn id="142" dur="500"/>
                                        <p:tgtEl>
                                          <p:spTgt spid="95"/>
                                        </p:tgtEl>
                                      </p:cBhvr>
                                    </p:animEffect>
                                    <p:set>
                                      <p:cBhvr>
                                        <p:cTn id="143" dur="1" fill="hold">
                                          <p:stCondLst>
                                            <p:cond delay="499"/>
                                          </p:stCondLst>
                                        </p:cTn>
                                        <p:tgtEl>
                                          <p:spTgt spid="95"/>
                                        </p:tgtEl>
                                        <p:attrNameLst>
                                          <p:attrName>style.visibility</p:attrName>
                                        </p:attrNameLst>
                                      </p:cBhvr>
                                      <p:to>
                                        <p:strVal val="hidden"/>
                                      </p:to>
                                    </p:set>
                                  </p:childTnLst>
                                </p:cTn>
                              </p:par>
                            </p:childTnLst>
                          </p:cTn>
                        </p:par>
                        <p:par>
                          <p:cTn id="144" fill="hold">
                            <p:stCondLst>
                              <p:cond delay="500"/>
                            </p:stCondLst>
                            <p:childTnLst>
                              <p:par>
                                <p:cTn id="145" presetID="49" presetClass="exit" presetSubtype="0" accel="100000" fill="hold" nodeType="afterEffect">
                                  <p:stCondLst>
                                    <p:cond delay="0"/>
                                  </p:stCondLst>
                                  <p:childTnLst>
                                    <p:anim calcmode="lin" valueType="num">
                                      <p:cBhvr>
                                        <p:cTn id="146" dur="500"/>
                                        <p:tgtEl>
                                          <p:spTgt spid="25"/>
                                        </p:tgtEl>
                                        <p:attrNameLst>
                                          <p:attrName>ppt_w</p:attrName>
                                        </p:attrNameLst>
                                      </p:cBhvr>
                                      <p:tavLst>
                                        <p:tav tm="0">
                                          <p:val>
                                            <p:strVal val="ppt_w"/>
                                          </p:val>
                                        </p:tav>
                                        <p:tav tm="100000">
                                          <p:val>
                                            <p:fltVal val="0"/>
                                          </p:val>
                                        </p:tav>
                                      </p:tavLst>
                                    </p:anim>
                                    <p:anim calcmode="lin" valueType="num">
                                      <p:cBhvr>
                                        <p:cTn id="147" dur="500"/>
                                        <p:tgtEl>
                                          <p:spTgt spid="25"/>
                                        </p:tgtEl>
                                        <p:attrNameLst>
                                          <p:attrName>ppt_h</p:attrName>
                                        </p:attrNameLst>
                                      </p:cBhvr>
                                      <p:tavLst>
                                        <p:tav tm="0">
                                          <p:val>
                                            <p:strVal val="ppt_h"/>
                                          </p:val>
                                        </p:tav>
                                        <p:tav tm="100000">
                                          <p:val>
                                            <p:fltVal val="0"/>
                                          </p:val>
                                        </p:tav>
                                      </p:tavLst>
                                    </p:anim>
                                    <p:anim calcmode="lin" valueType="num">
                                      <p:cBhvr>
                                        <p:cTn id="148" dur="500"/>
                                        <p:tgtEl>
                                          <p:spTgt spid="25"/>
                                        </p:tgtEl>
                                        <p:attrNameLst>
                                          <p:attrName>style.rotation</p:attrName>
                                        </p:attrNameLst>
                                      </p:cBhvr>
                                      <p:tavLst>
                                        <p:tav tm="0">
                                          <p:val>
                                            <p:fltVal val="0"/>
                                          </p:val>
                                        </p:tav>
                                        <p:tav tm="100000">
                                          <p:val>
                                            <p:fltVal val="360"/>
                                          </p:val>
                                        </p:tav>
                                      </p:tavLst>
                                    </p:anim>
                                    <p:animEffect transition="out" filter="fade">
                                      <p:cBhvr>
                                        <p:cTn id="149" dur="500"/>
                                        <p:tgtEl>
                                          <p:spTgt spid="25"/>
                                        </p:tgtEl>
                                      </p:cBhvr>
                                    </p:animEffect>
                                    <p:set>
                                      <p:cBhvr>
                                        <p:cTn id="150" dur="1" fill="hold">
                                          <p:stCondLst>
                                            <p:cond delay="499"/>
                                          </p:stCondLst>
                                        </p:cTn>
                                        <p:tgtEl>
                                          <p:spTgt spid="25"/>
                                        </p:tgtEl>
                                        <p:attrNameLst>
                                          <p:attrName>style.visibility</p:attrName>
                                        </p:attrNameLst>
                                      </p:cBhvr>
                                      <p:to>
                                        <p:strVal val="hidden"/>
                                      </p:to>
                                    </p:set>
                                  </p:childTnLst>
                                </p:cTn>
                              </p:par>
                              <p:par>
                                <p:cTn id="151" presetID="10" presetClass="entr" presetSubtype="0" fill="hold" nodeType="withEffect">
                                  <p:stCondLst>
                                    <p:cond delay="0"/>
                                  </p:stCondLst>
                                  <p:childTnLst>
                                    <p:set>
                                      <p:cBhvr>
                                        <p:cTn id="152" dur="1" fill="hold">
                                          <p:stCondLst>
                                            <p:cond delay="0"/>
                                          </p:stCondLst>
                                        </p:cTn>
                                        <p:tgtEl>
                                          <p:spTgt spid="99"/>
                                        </p:tgtEl>
                                        <p:attrNameLst>
                                          <p:attrName>style.visibility</p:attrName>
                                        </p:attrNameLst>
                                      </p:cBhvr>
                                      <p:to>
                                        <p:strVal val="visible"/>
                                      </p:to>
                                    </p:set>
                                    <p:animEffect transition="in" filter="fade">
                                      <p:cBhvr>
                                        <p:cTn id="153" dur="500"/>
                                        <p:tgtEl>
                                          <p:spTgt spid="99"/>
                                        </p:tgtEl>
                                      </p:cBhvr>
                                    </p:animEffect>
                                  </p:childTnLst>
                                </p:cTn>
                              </p:par>
                            </p:childTnLst>
                          </p:cTn>
                        </p:par>
                      </p:childTnLst>
                    </p:cTn>
                  </p:par>
                  <p:par>
                    <p:cTn id="154" fill="hold">
                      <p:stCondLst>
                        <p:cond delay="indefinite"/>
                      </p:stCondLst>
                      <p:childTnLst>
                        <p:par>
                          <p:cTn id="155" fill="hold">
                            <p:stCondLst>
                              <p:cond delay="0"/>
                            </p:stCondLst>
                            <p:childTnLst>
                              <p:par>
                                <p:cTn id="156" presetID="2" presetClass="exit" presetSubtype="4" fill="hold" grpId="3" nodeType="clickEffect">
                                  <p:stCondLst>
                                    <p:cond delay="0"/>
                                  </p:stCondLst>
                                  <p:iterate type="lt">
                                    <p:tmPct val="0"/>
                                  </p:iterate>
                                  <p:childTnLst>
                                    <p:anim calcmode="lin" valueType="num">
                                      <p:cBhvr additive="base">
                                        <p:cTn id="157" dur="500"/>
                                        <p:tgtEl>
                                          <p:spTgt spid="92"/>
                                        </p:tgtEl>
                                        <p:attrNameLst>
                                          <p:attrName>ppt_x</p:attrName>
                                        </p:attrNameLst>
                                      </p:cBhvr>
                                      <p:tavLst>
                                        <p:tav tm="0">
                                          <p:val>
                                            <p:strVal val="ppt_x"/>
                                          </p:val>
                                        </p:tav>
                                        <p:tav tm="100000">
                                          <p:val>
                                            <p:strVal val="ppt_x"/>
                                          </p:val>
                                        </p:tav>
                                      </p:tavLst>
                                    </p:anim>
                                    <p:anim calcmode="lin" valueType="num">
                                      <p:cBhvr additive="base">
                                        <p:cTn id="158" dur="500"/>
                                        <p:tgtEl>
                                          <p:spTgt spid="92"/>
                                        </p:tgtEl>
                                        <p:attrNameLst>
                                          <p:attrName>ppt_y</p:attrName>
                                        </p:attrNameLst>
                                      </p:cBhvr>
                                      <p:tavLst>
                                        <p:tav tm="0">
                                          <p:val>
                                            <p:strVal val="ppt_y"/>
                                          </p:val>
                                        </p:tav>
                                        <p:tav tm="100000">
                                          <p:val>
                                            <p:strVal val="1+ppt_h/2"/>
                                          </p:val>
                                        </p:tav>
                                      </p:tavLst>
                                    </p:anim>
                                    <p:set>
                                      <p:cBhvr>
                                        <p:cTn id="159" dur="1" fill="hold">
                                          <p:stCondLst>
                                            <p:cond delay="499"/>
                                          </p:stCondLst>
                                        </p:cTn>
                                        <p:tgtEl>
                                          <p:spTgt spid="92"/>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20"/>
                                        </p:tgtEl>
                                        <p:attrNameLst>
                                          <p:attrName>style.visibility</p:attrName>
                                        </p:attrNameLst>
                                      </p:cBhvr>
                                      <p:to>
                                        <p:strVal val="visible"/>
                                      </p:to>
                                    </p:set>
                                    <p:animEffect transition="in" filter="fade">
                                      <p:cBhvr>
                                        <p:cTn id="164" dur="500"/>
                                        <p:tgtEl>
                                          <p:spTgt spid="20"/>
                                        </p:tgtEl>
                                      </p:cBhvr>
                                    </p:animEffect>
                                  </p:childTnLst>
                                </p:cTn>
                              </p:par>
                              <p:par>
                                <p:cTn id="165" presetID="32" presetClass="emph" presetSubtype="0" fill="hold" nodeType="withEffect">
                                  <p:stCondLst>
                                    <p:cond delay="0"/>
                                  </p:stCondLst>
                                  <p:childTnLst>
                                    <p:animRot by="120000">
                                      <p:cBhvr>
                                        <p:cTn id="166" dur="100" fill="hold">
                                          <p:stCondLst>
                                            <p:cond delay="0"/>
                                          </p:stCondLst>
                                        </p:cTn>
                                        <p:tgtEl>
                                          <p:spTgt spid="20"/>
                                        </p:tgtEl>
                                        <p:attrNameLst>
                                          <p:attrName>r</p:attrName>
                                        </p:attrNameLst>
                                      </p:cBhvr>
                                    </p:animRot>
                                    <p:animRot by="-240000">
                                      <p:cBhvr>
                                        <p:cTn id="167" dur="200" fill="hold">
                                          <p:stCondLst>
                                            <p:cond delay="200"/>
                                          </p:stCondLst>
                                        </p:cTn>
                                        <p:tgtEl>
                                          <p:spTgt spid="20"/>
                                        </p:tgtEl>
                                        <p:attrNameLst>
                                          <p:attrName>r</p:attrName>
                                        </p:attrNameLst>
                                      </p:cBhvr>
                                    </p:animRot>
                                    <p:animRot by="240000">
                                      <p:cBhvr>
                                        <p:cTn id="168" dur="200" fill="hold">
                                          <p:stCondLst>
                                            <p:cond delay="400"/>
                                          </p:stCondLst>
                                        </p:cTn>
                                        <p:tgtEl>
                                          <p:spTgt spid="20"/>
                                        </p:tgtEl>
                                        <p:attrNameLst>
                                          <p:attrName>r</p:attrName>
                                        </p:attrNameLst>
                                      </p:cBhvr>
                                    </p:animRot>
                                    <p:animRot by="-240000">
                                      <p:cBhvr>
                                        <p:cTn id="169" dur="200" fill="hold">
                                          <p:stCondLst>
                                            <p:cond delay="600"/>
                                          </p:stCondLst>
                                        </p:cTn>
                                        <p:tgtEl>
                                          <p:spTgt spid="20"/>
                                        </p:tgtEl>
                                        <p:attrNameLst>
                                          <p:attrName>r</p:attrName>
                                        </p:attrNameLst>
                                      </p:cBhvr>
                                    </p:animRot>
                                    <p:animRot by="120000">
                                      <p:cBhvr>
                                        <p:cTn id="170" dur="200" fill="hold">
                                          <p:stCondLst>
                                            <p:cond delay="800"/>
                                          </p:stCondLst>
                                        </p:cTn>
                                        <p:tgtEl>
                                          <p:spTgt spid="20"/>
                                        </p:tgtEl>
                                        <p:attrNameLst>
                                          <p:attrName>r</p:attrName>
                                        </p:attrNameLst>
                                      </p:cBhvr>
                                    </p:animRot>
                                  </p:childTnLst>
                                </p:cTn>
                              </p:par>
                            </p:childTnLst>
                          </p:cTn>
                        </p:par>
                      </p:childTnLst>
                    </p:cTn>
                  </p:par>
                  <p:par>
                    <p:cTn id="171" fill="hold">
                      <p:stCondLst>
                        <p:cond delay="indefinite"/>
                      </p:stCondLst>
                      <p:childTnLst>
                        <p:par>
                          <p:cTn id="172" fill="hold">
                            <p:stCondLst>
                              <p:cond delay="0"/>
                            </p:stCondLst>
                            <p:childTnLst>
                              <p:par>
                                <p:cTn id="173" presetID="2" presetClass="exit" presetSubtype="4" fill="hold" grpId="3" nodeType="clickEffect">
                                  <p:stCondLst>
                                    <p:cond delay="0"/>
                                  </p:stCondLst>
                                  <p:iterate type="lt">
                                    <p:tmPct val="0"/>
                                  </p:iterate>
                                  <p:childTnLst>
                                    <p:anim calcmode="lin" valueType="num">
                                      <p:cBhvr additive="base">
                                        <p:cTn id="174" dur="500"/>
                                        <p:tgtEl>
                                          <p:spTgt spid="91"/>
                                        </p:tgtEl>
                                        <p:attrNameLst>
                                          <p:attrName>ppt_x</p:attrName>
                                        </p:attrNameLst>
                                      </p:cBhvr>
                                      <p:tavLst>
                                        <p:tav tm="0">
                                          <p:val>
                                            <p:strVal val="ppt_x"/>
                                          </p:val>
                                        </p:tav>
                                        <p:tav tm="100000">
                                          <p:val>
                                            <p:strVal val="ppt_x"/>
                                          </p:val>
                                        </p:tav>
                                      </p:tavLst>
                                    </p:anim>
                                    <p:anim calcmode="lin" valueType="num">
                                      <p:cBhvr additive="base">
                                        <p:cTn id="175" dur="500"/>
                                        <p:tgtEl>
                                          <p:spTgt spid="91"/>
                                        </p:tgtEl>
                                        <p:attrNameLst>
                                          <p:attrName>ppt_y</p:attrName>
                                        </p:attrNameLst>
                                      </p:cBhvr>
                                      <p:tavLst>
                                        <p:tav tm="0">
                                          <p:val>
                                            <p:strVal val="ppt_y"/>
                                          </p:val>
                                        </p:tav>
                                        <p:tav tm="100000">
                                          <p:val>
                                            <p:strVal val="1+ppt_h/2"/>
                                          </p:val>
                                        </p:tav>
                                      </p:tavLst>
                                    </p:anim>
                                    <p:set>
                                      <p:cBhvr>
                                        <p:cTn id="176" dur="1" fill="hold">
                                          <p:stCondLst>
                                            <p:cond delay="499"/>
                                          </p:stCondLst>
                                        </p:cTn>
                                        <p:tgtEl>
                                          <p:spTgt spid="91"/>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20"/>
                                        </p:tgtEl>
                                      </p:cBhvr>
                                    </p:animEffect>
                                    <p:set>
                                      <p:cBhvr>
                                        <p:cTn id="179" dur="1" fill="hold">
                                          <p:stCondLst>
                                            <p:cond delay="499"/>
                                          </p:stCondLst>
                                        </p:cTn>
                                        <p:tgtEl>
                                          <p:spTgt spid="20"/>
                                        </p:tgtEl>
                                        <p:attrNameLst>
                                          <p:attrName>style.visibility</p:attrName>
                                        </p:attrNameLst>
                                      </p:cBhvr>
                                      <p:to>
                                        <p:strVal val="hidden"/>
                                      </p:to>
                                    </p:set>
                                  </p:childTnLst>
                                </p:cTn>
                              </p:par>
                              <p:par>
                                <p:cTn id="180" presetID="50" presetClass="entr" presetSubtype="0" decel="100000" fill="hold" nodeType="withEffect">
                                  <p:stCondLst>
                                    <p:cond delay="0"/>
                                  </p:stCondLst>
                                  <p:childTnLst>
                                    <p:set>
                                      <p:cBhvr>
                                        <p:cTn id="181" dur="1" fill="hold">
                                          <p:stCondLst>
                                            <p:cond delay="0"/>
                                          </p:stCondLst>
                                        </p:cTn>
                                        <p:tgtEl>
                                          <p:spTgt spid="11"/>
                                        </p:tgtEl>
                                        <p:attrNameLst>
                                          <p:attrName>style.visibility</p:attrName>
                                        </p:attrNameLst>
                                      </p:cBhvr>
                                      <p:to>
                                        <p:strVal val="visible"/>
                                      </p:to>
                                    </p:set>
                                    <p:anim calcmode="lin" valueType="num">
                                      <p:cBhvr>
                                        <p:cTn id="182" dur="1000" fill="hold"/>
                                        <p:tgtEl>
                                          <p:spTgt spid="11"/>
                                        </p:tgtEl>
                                        <p:attrNameLst>
                                          <p:attrName>ppt_w</p:attrName>
                                        </p:attrNameLst>
                                      </p:cBhvr>
                                      <p:tavLst>
                                        <p:tav tm="0">
                                          <p:val>
                                            <p:strVal val="#ppt_w+.3"/>
                                          </p:val>
                                        </p:tav>
                                        <p:tav tm="100000">
                                          <p:val>
                                            <p:strVal val="#ppt_w"/>
                                          </p:val>
                                        </p:tav>
                                      </p:tavLst>
                                    </p:anim>
                                    <p:anim calcmode="lin" valueType="num">
                                      <p:cBhvr>
                                        <p:cTn id="183" dur="1000" fill="hold"/>
                                        <p:tgtEl>
                                          <p:spTgt spid="11"/>
                                        </p:tgtEl>
                                        <p:attrNameLst>
                                          <p:attrName>ppt_h</p:attrName>
                                        </p:attrNameLst>
                                      </p:cBhvr>
                                      <p:tavLst>
                                        <p:tav tm="0">
                                          <p:val>
                                            <p:strVal val="#ppt_h"/>
                                          </p:val>
                                        </p:tav>
                                        <p:tav tm="100000">
                                          <p:val>
                                            <p:strVal val="#ppt_h"/>
                                          </p:val>
                                        </p:tav>
                                      </p:tavLst>
                                    </p:anim>
                                    <p:animEffect transition="in" filter="fade">
                                      <p:cBhvr>
                                        <p:cTn id="184" dur="1000"/>
                                        <p:tgtEl>
                                          <p:spTgt spid="11"/>
                                        </p:tgtEl>
                                      </p:cBhvr>
                                    </p:animEffect>
                                  </p:childTnLst>
                                </p:cTn>
                              </p:par>
                              <p:par>
                                <p:cTn id="185" presetID="10" presetClass="entr" presetSubtype="0" fill="hold" nodeType="withEffect">
                                  <p:stCondLst>
                                    <p:cond delay="0"/>
                                  </p:stCondLst>
                                  <p:childTnLst>
                                    <p:set>
                                      <p:cBhvr>
                                        <p:cTn id="186" dur="1" fill="hold">
                                          <p:stCondLst>
                                            <p:cond delay="0"/>
                                          </p:stCondLst>
                                        </p:cTn>
                                        <p:tgtEl>
                                          <p:spTgt spid="12"/>
                                        </p:tgtEl>
                                        <p:attrNameLst>
                                          <p:attrName>style.visibility</p:attrName>
                                        </p:attrNameLst>
                                      </p:cBhvr>
                                      <p:to>
                                        <p:strVal val="visible"/>
                                      </p:to>
                                    </p:set>
                                    <p:animEffect transition="in" filter="fade">
                                      <p:cBhvr>
                                        <p:cTn id="187" dur="500"/>
                                        <p:tgtEl>
                                          <p:spTgt spid="12"/>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nodeType="clickEffect">
                                  <p:stCondLst>
                                    <p:cond delay="0"/>
                                  </p:stCondLst>
                                  <p:childTnLst>
                                    <p:set>
                                      <p:cBhvr>
                                        <p:cTn id="191" dur="1" fill="hold">
                                          <p:stCondLst>
                                            <p:cond delay="0"/>
                                          </p:stCondLst>
                                        </p:cTn>
                                        <p:tgtEl>
                                          <p:spTgt spid="93">
                                            <p:txEl>
                                              <p:pRg st="0" end="0"/>
                                            </p:txEl>
                                          </p:spTgt>
                                        </p:tgtEl>
                                        <p:attrNameLst>
                                          <p:attrName>style.visibility</p:attrName>
                                        </p:attrNameLst>
                                      </p:cBhvr>
                                      <p:to>
                                        <p:strVal val="visible"/>
                                      </p:to>
                                    </p:set>
                                    <p:animEffect transition="in" filter="fade">
                                      <p:cBhvr>
                                        <p:cTn id="192" dur="500"/>
                                        <p:tgtEl>
                                          <p:spTgt spid="93">
                                            <p:txEl>
                                              <p:pRg st="0" end="0"/>
                                            </p:txEl>
                                          </p:spTgt>
                                        </p:tgtEl>
                                      </p:cBhvr>
                                    </p:animEffect>
                                  </p:childTnLst>
                                </p:cTn>
                              </p:par>
                            </p:childTnLst>
                          </p:cTn>
                        </p:par>
                      </p:childTnLst>
                    </p:cTn>
                  </p:par>
                  <p:par>
                    <p:cTn id="193" fill="hold">
                      <p:stCondLst>
                        <p:cond delay="indefinite"/>
                      </p:stCondLst>
                      <p:childTnLst>
                        <p:par>
                          <p:cTn id="194" fill="hold">
                            <p:stCondLst>
                              <p:cond delay="0"/>
                            </p:stCondLst>
                            <p:childTnLst>
                              <p:par>
                                <p:cTn id="195" presetID="50" presetClass="entr" presetSubtype="0" decel="100000" fill="hold" nodeType="click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1000" fill="hold"/>
                                        <p:tgtEl>
                                          <p:spTgt spid="26"/>
                                        </p:tgtEl>
                                        <p:attrNameLst>
                                          <p:attrName>ppt_w</p:attrName>
                                        </p:attrNameLst>
                                      </p:cBhvr>
                                      <p:tavLst>
                                        <p:tav tm="0">
                                          <p:val>
                                            <p:strVal val="#ppt_w+.3"/>
                                          </p:val>
                                        </p:tav>
                                        <p:tav tm="100000">
                                          <p:val>
                                            <p:strVal val="#ppt_w"/>
                                          </p:val>
                                        </p:tav>
                                      </p:tavLst>
                                    </p:anim>
                                    <p:anim calcmode="lin" valueType="num">
                                      <p:cBhvr>
                                        <p:cTn id="198" dur="1000" fill="hold"/>
                                        <p:tgtEl>
                                          <p:spTgt spid="26"/>
                                        </p:tgtEl>
                                        <p:attrNameLst>
                                          <p:attrName>ppt_h</p:attrName>
                                        </p:attrNameLst>
                                      </p:cBhvr>
                                      <p:tavLst>
                                        <p:tav tm="0">
                                          <p:val>
                                            <p:strVal val="#ppt_h"/>
                                          </p:val>
                                        </p:tav>
                                        <p:tav tm="100000">
                                          <p:val>
                                            <p:strVal val="#ppt_h"/>
                                          </p:val>
                                        </p:tav>
                                      </p:tavLst>
                                    </p:anim>
                                    <p:animEffect transition="in" filter="fade">
                                      <p:cBhvr>
                                        <p:cTn id="199" dur="1000"/>
                                        <p:tgtEl>
                                          <p:spTgt spid="26"/>
                                        </p:tgtEl>
                                      </p:cBhvr>
                                    </p:animEffect>
                                  </p:childTnLst>
                                </p:cTn>
                              </p:par>
                              <p:par>
                                <p:cTn id="200" presetID="32" presetClass="emph" presetSubtype="0" fill="hold" nodeType="withEffect">
                                  <p:stCondLst>
                                    <p:cond delay="0"/>
                                  </p:stCondLst>
                                  <p:childTnLst>
                                    <p:animRot by="120000">
                                      <p:cBhvr>
                                        <p:cTn id="201" dur="100" fill="hold">
                                          <p:stCondLst>
                                            <p:cond delay="0"/>
                                          </p:stCondLst>
                                        </p:cTn>
                                        <p:tgtEl>
                                          <p:spTgt spid="26"/>
                                        </p:tgtEl>
                                        <p:attrNameLst>
                                          <p:attrName>r</p:attrName>
                                        </p:attrNameLst>
                                      </p:cBhvr>
                                    </p:animRot>
                                    <p:animRot by="-240000">
                                      <p:cBhvr>
                                        <p:cTn id="202" dur="200" fill="hold">
                                          <p:stCondLst>
                                            <p:cond delay="200"/>
                                          </p:stCondLst>
                                        </p:cTn>
                                        <p:tgtEl>
                                          <p:spTgt spid="26"/>
                                        </p:tgtEl>
                                        <p:attrNameLst>
                                          <p:attrName>r</p:attrName>
                                        </p:attrNameLst>
                                      </p:cBhvr>
                                    </p:animRot>
                                    <p:animRot by="240000">
                                      <p:cBhvr>
                                        <p:cTn id="203" dur="200" fill="hold">
                                          <p:stCondLst>
                                            <p:cond delay="400"/>
                                          </p:stCondLst>
                                        </p:cTn>
                                        <p:tgtEl>
                                          <p:spTgt spid="26"/>
                                        </p:tgtEl>
                                        <p:attrNameLst>
                                          <p:attrName>r</p:attrName>
                                        </p:attrNameLst>
                                      </p:cBhvr>
                                    </p:animRot>
                                    <p:animRot by="-240000">
                                      <p:cBhvr>
                                        <p:cTn id="204" dur="200" fill="hold">
                                          <p:stCondLst>
                                            <p:cond delay="600"/>
                                          </p:stCondLst>
                                        </p:cTn>
                                        <p:tgtEl>
                                          <p:spTgt spid="26"/>
                                        </p:tgtEl>
                                        <p:attrNameLst>
                                          <p:attrName>r</p:attrName>
                                        </p:attrNameLst>
                                      </p:cBhvr>
                                    </p:animRot>
                                    <p:animRot by="120000">
                                      <p:cBhvr>
                                        <p:cTn id="205" dur="200" fill="hold">
                                          <p:stCondLst>
                                            <p:cond delay="800"/>
                                          </p:stCondLst>
                                        </p:cTn>
                                        <p:tgtEl>
                                          <p:spTgt spid="26"/>
                                        </p:tgtEl>
                                        <p:attrNameLst>
                                          <p:attrName>r</p:attrName>
                                        </p:attrNameLst>
                                      </p:cBhvr>
                                    </p:animRo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nodeType="clickEffect">
                                  <p:stCondLst>
                                    <p:cond delay="0"/>
                                  </p:stCondLst>
                                  <p:childTnLst>
                                    <p:set>
                                      <p:cBhvr>
                                        <p:cTn id="209" dur="1" fill="hold">
                                          <p:stCondLst>
                                            <p:cond delay="0"/>
                                          </p:stCondLst>
                                        </p:cTn>
                                        <p:tgtEl>
                                          <p:spTgt spid="93">
                                            <p:txEl>
                                              <p:pRg st="1" end="1"/>
                                            </p:txEl>
                                          </p:spTgt>
                                        </p:tgtEl>
                                        <p:attrNameLst>
                                          <p:attrName>style.visibility</p:attrName>
                                        </p:attrNameLst>
                                      </p:cBhvr>
                                      <p:to>
                                        <p:strVal val="visible"/>
                                      </p:to>
                                    </p:set>
                                    <p:animEffect transition="in" filter="fade">
                                      <p:cBhvr>
                                        <p:cTn id="210" dur="500"/>
                                        <p:tgtEl>
                                          <p:spTgt spid="93">
                                            <p:txEl>
                                              <p:pRg st="1" end="1"/>
                                            </p:txEl>
                                          </p:spTgt>
                                        </p:tgtEl>
                                      </p:cBhvr>
                                    </p:animEffect>
                                  </p:childTnLst>
                                </p:cTn>
                              </p:par>
                              <p:par>
                                <p:cTn id="211" presetID="10" presetClass="entr" presetSubtype="0" fill="hold" nodeType="withEffect">
                                  <p:stCondLst>
                                    <p:cond delay="0"/>
                                  </p:stCondLst>
                                  <p:childTnLst>
                                    <p:set>
                                      <p:cBhvr>
                                        <p:cTn id="212" dur="1" fill="hold">
                                          <p:stCondLst>
                                            <p:cond delay="0"/>
                                          </p:stCondLst>
                                        </p:cTn>
                                        <p:tgtEl>
                                          <p:spTgt spid="93">
                                            <p:txEl>
                                              <p:pRg st="2" end="2"/>
                                            </p:txEl>
                                          </p:spTgt>
                                        </p:tgtEl>
                                        <p:attrNameLst>
                                          <p:attrName>style.visibility</p:attrName>
                                        </p:attrNameLst>
                                      </p:cBhvr>
                                      <p:to>
                                        <p:strVal val="visible"/>
                                      </p:to>
                                    </p:set>
                                    <p:animEffect transition="in" filter="fade">
                                      <p:cBhvr>
                                        <p:cTn id="213" dur="500"/>
                                        <p:tgtEl>
                                          <p:spTgt spid="93">
                                            <p:txEl>
                                              <p:pRg st="2" end="2"/>
                                            </p:txEl>
                                          </p:spTgt>
                                        </p:tgtEl>
                                      </p:cBhvr>
                                    </p:animEffect>
                                  </p:childTnLst>
                                </p:cTn>
                              </p:par>
                              <p:par>
                                <p:cTn id="214" presetID="10" presetClass="entr" presetSubtype="0" fill="hold" nodeType="withEffect">
                                  <p:stCondLst>
                                    <p:cond delay="0"/>
                                  </p:stCondLst>
                                  <p:childTnLst>
                                    <p:set>
                                      <p:cBhvr>
                                        <p:cTn id="215" dur="1" fill="hold">
                                          <p:stCondLst>
                                            <p:cond delay="0"/>
                                          </p:stCondLst>
                                        </p:cTn>
                                        <p:tgtEl>
                                          <p:spTgt spid="93">
                                            <p:txEl>
                                              <p:pRg st="3" end="3"/>
                                            </p:txEl>
                                          </p:spTgt>
                                        </p:tgtEl>
                                        <p:attrNameLst>
                                          <p:attrName>style.visibility</p:attrName>
                                        </p:attrNameLst>
                                      </p:cBhvr>
                                      <p:to>
                                        <p:strVal val="visible"/>
                                      </p:to>
                                    </p:set>
                                    <p:animEffect transition="in" filter="fade">
                                      <p:cBhvr>
                                        <p:cTn id="216" dur="500"/>
                                        <p:tgtEl>
                                          <p:spTgt spid="93">
                                            <p:txEl>
                                              <p:pRg st="3" end="3"/>
                                            </p:txEl>
                                          </p:spTgt>
                                        </p:tgtEl>
                                      </p:cBhvr>
                                    </p:animEffect>
                                  </p:childTnLst>
                                </p:cTn>
                              </p:par>
                              <p:par>
                                <p:cTn id="217" presetID="10" presetClass="entr" presetSubtype="0" fill="hold" nodeType="withEffect">
                                  <p:stCondLst>
                                    <p:cond delay="0"/>
                                  </p:stCondLst>
                                  <p:childTnLst>
                                    <p:set>
                                      <p:cBhvr>
                                        <p:cTn id="218" dur="1" fill="hold">
                                          <p:stCondLst>
                                            <p:cond delay="0"/>
                                          </p:stCondLst>
                                        </p:cTn>
                                        <p:tgtEl>
                                          <p:spTgt spid="93">
                                            <p:txEl>
                                              <p:pRg st="4" end="4"/>
                                            </p:txEl>
                                          </p:spTgt>
                                        </p:tgtEl>
                                        <p:attrNameLst>
                                          <p:attrName>style.visibility</p:attrName>
                                        </p:attrNameLst>
                                      </p:cBhvr>
                                      <p:to>
                                        <p:strVal val="visible"/>
                                      </p:to>
                                    </p:set>
                                    <p:animEffect transition="in" filter="fade">
                                      <p:cBhvr>
                                        <p:cTn id="219" dur="500"/>
                                        <p:tgtEl>
                                          <p:spTgt spid="93">
                                            <p:txEl>
                                              <p:pRg st="4" end="4"/>
                                            </p:txEl>
                                          </p:spTgt>
                                        </p:tgtEl>
                                      </p:cBhvr>
                                    </p:animEffect>
                                  </p:childTnLst>
                                </p:cTn>
                              </p:par>
                              <p:par>
                                <p:cTn id="220" presetID="10" presetClass="entr" presetSubtype="0" fill="hold" nodeType="withEffect">
                                  <p:stCondLst>
                                    <p:cond delay="0"/>
                                  </p:stCondLst>
                                  <p:childTnLst>
                                    <p:set>
                                      <p:cBhvr>
                                        <p:cTn id="221" dur="1" fill="hold">
                                          <p:stCondLst>
                                            <p:cond delay="0"/>
                                          </p:stCondLst>
                                        </p:cTn>
                                        <p:tgtEl>
                                          <p:spTgt spid="93">
                                            <p:txEl>
                                              <p:pRg st="5" end="5"/>
                                            </p:txEl>
                                          </p:spTgt>
                                        </p:tgtEl>
                                        <p:attrNameLst>
                                          <p:attrName>style.visibility</p:attrName>
                                        </p:attrNameLst>
                                      </p:cBhvr>
                                      <p:to>
                                        <p:strVal val="visible"/>
                                      </p:to>
                                    </p:set>
                                    <p:animEffect transition="in" filter="fade">
                                      <p:cBhvr>
                                        <p:cTn id="222" dur="500"/>
                                        <p:tgtEl>
                                          <p:spTgt spid="9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8" grpId="1"/>
      <p:bldP spid="90" grpId="0" animBg="1"/>
      <p:bldP spid="90" grpId="1" animBg="1"/>
      <p:bldP spid="91" grpId="0" animBg="1"/>
      <p:bldP spid="91" grpId="1" animBg="1"/>
      <p:bldP spid="91" grpId="3" animBg="1"/>
      <p:bldP spid="92" grpId="0" animBg="1"/>
      <p:bldP spid="92" grpId="1" animBg="1"/>
      <p:bldP spid="92" grpId="3" animBg="1"/>
      <p:bldP spid="94" grpId="0" animBg="1"/>
      <p:bldP spid="94" grpId="1" animBg="1"/>
      <p:bldP spid="94" grpId="2" animBg="1"/>
      <p:bldP spid="95" grpId="0"/>
      <p:bldP spid="95" grpId="1"/>
      <p:bldP spid="95"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BEAF03-6702-A798-6FFA-DB79CBAA754B}"/>
              </a:ext>
            </a:extLst>
          </p:cNvPr>
          <p:cNvSpPr/>
          <p:nvPr/>
        </p:nvSpPr>
        <p:spPr>
          <a:xfrm>
            <a:off x="5871411" y="0"/>
            <a:ext cx="6320589"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2E80CE-A05F-D3F1-A960-311616C5C194}"/>
              </a:ext>
            </a:extLst>
          </p:cNvPr>
          <p:cNvSpPr>
            <a:spLocks noGrp="1"/>
          </p:cNvSpPr>
          <p:nvPr>
            <p:ph type="title"/>
          </p:nvPr>
        </p:nvSpPr>
        <p:spPr>
          <a:xfrm>
            <a:off x="0" y="68511"/>
            <a:ext cx="5739062" cy="569161"/>
          </a:xfrm>
        </p:spPr>
        <p:txBody>
          <a:bodyPr>
            <a:noAutofit/>
          </a:bodyPr>
          <a:lstStyle/>
          <a:p>
            <a:r>
              <a:rPr lang="en-US" sz="3100" dirty="0"/>
              <a:t>Blocking vs. Non-blocking IO</a:t>
            </a:r>
          </a:p>
        </p:txBody>
      </p:sp>
      <p:sp>
        <p:nvSpPr>
          <p:cNvPr id="3" name="Content Placeholder 2">
            <a:extLst>
              <a:ext uri="{FF2B5EF4-FFF2-40B4-BE49-F238E27FC236}">
                <a16:creationId xmlns:a16="http://schemas.microsoft.com/office/drawing/2014/main" id="{092585E2-41DC-5788-7D3B-8D065A6BA2AB}"/>
              </a:ext>
            </a:extLst>
          </p:cNvPr>
          <p:cNvSpPr>
            <a:spLocks noGrp="1"/>
          </p:cNvSpPr>
          <p:nvPr>
            <p:ph idx="1"/>
          </p:nvPr>
        </p:nvSpPr>
        <p:spPr>
          <a:xfrm>
            <a:off x="-1" y="565483"/>
            <a:ext cx="5739063" cy="6260100"/>
          </a:xfrm>
        </p:spPr>
        <p:txBody>
          <a:bodyPr>
            <a:normAutofit/>
          </a:bodyPr>
          <a:lstStyle/>
          <a:p>
            <a:r>
              <a:rPr lang="en-US" dirty="0"/>
              <a:t>Blocking can be helpful for pipes</a:t>
            </a:r>
          </a:p>
          <a:p>
            <a:pPr lvl="1"/>
            <a:r>
              <a:rPr lang="en-US" dirty="0"/>
              <a:t>At any given moment, the writer might try to produce bytes faster than the reader, or the reader might try to read bytes faster than the writer can produce them</a:t>
            </a:r>
          </a:p>
          <a:p>
            <a:pPr lvl="1"/>
            <a:r>
              <a:rPr lang="en-US" dirty="0"/>
              <a:t>Blocking semantics implement natural </a:t>
            </a:r>
            <a:r>
              <a:rPr lang="en-US" b="1" i="1" dirty="0"/>
              <a:t>congestion control</a:t>
            </a:r>
          </a:p>
          <a:p>
            <a:pPr lvl="2"/>
            <a:r>
              <a:rPr lang="en-US" dirty="0"/>
              <a:t>If the reader is faster than the writer, the reader will eventually block until more bytes are available for consumption</a:t>
            </a:r>
          </a:p>
          <a:p>
            <a:pPr lvl="2"/>
            <a:r>
              <a:rPr lang="en-US" dirty="0"/>
              <a:t>If the writer is faster than the reader, the writer will eventually block until the reader has cleared some space in the pipe buffer</a:t>
            </a:r>
          </a:p>
          <a:p>
            <a:r>
              <a:rPr lang="en-US" dirty="0"/>
              <a:t>However, non-blocking IO is helpful if a process can do other work while waiting for IO to be possible</a:t>
            </a:r>
          </a:p>
        </p:txBody>
      </p:sp>
      <p:sp>
        <p:nvSpPr>
          <p:cNvPr id="4" name="TextBox 3">
            <a:extLst>
              <a:ext uri="{FF2B5EF4-FFF2-40B4-BE49-F238E27FC236}">
                <a16:creationId xmlns:a16="http://schemas.microsoft.com/office/drawing/2014/main" id="{430FD35A-1CFE-FDA0-EB21-71751CC9B3DB}"/>
              </a:ext>
            </a:extLst>
          </p:cNvPr>
          <p:cNvSpPr txBox="1"/>
          <p:nvPr/>
        </p:nvSpPr>
        <p:spPr>
          <a:xfrm>
            <a:off x="5871411" y="184655"/>
            <a:ext cx="7755038" cy="11449288"/>
          </a:xfrm>
          <a:prstGeom prst="rect">
            <a:avLst/>
          </a:prstGeom>
          <a:noFill/>
          <a:ln w="38100">
            <a:noFill/>
          </a:ln>
        </p:spPr>
        <p:txBody>
          <a:bodyPr wrap="square" rtlCol="0">
            <a:spAutoFit/>
          </a:bodyPr>
          <a:lstStyle/>
          <a:p>
            <a:r>
              <a:rPr lang="en-US" dirty="0">
                <a:solidFill>
                  <a:schemeClr val="accent1"/>
                </a:solidFill>
                <a:latin typeface="Lucida Console" panose="020B0609040504020204" pitchFamily="49" charset="0"/>
              </a:rPr>
              <a:t>int</a:t>
            </a:r>
            <a:r>
              <a:rPr lang="en-US" dirty="0">
                <a:latin typeface="Lucida Console" panose="020B0609040504020204" pitchFamily="49" charset="0"/>
              </a:rPr>
              <a:t> </a:t>
            </a:r>
            <a:r>
              <a:rPr lang="en-US" dirty="0" err="1">
                <a:latin typeface="Lucida Console" panose="020B0609040504020204" pitchFamily="49" charset="0"/>
              </a:rPr>
              <a:t>fds</a:t>
            </a:r>
            <a:r>
              <a:rPr lang="en-US" dirty="0">
                <a:latin typeface="Lucida Console" panose="020B0609040504020204" pitchFamily="49" charset="0"/>
              </a:rPr>
              <a:t>[</a:t>
            </a:r>
            <a:r>
              <a:rPr lang="en-US" dirty="0">
                <a:solidFill>
                  <a:schemeClr val="accent2"/>
                </a:solidFill>
                <a:latin typeface="Lucida Console" panose="020B0609040504020204" pitchFamily="49" charset="0"/>
              </a:rPr>
              <a:t>2</a:t>
            </a:r>
            <a:r>
              <a:rPr lang="en-US" dirty="0">
                <a:latin typeface="Lucida Console" panose="020B0609040504020204" pitchFamily="49" charset="0"/>
              </a:rPr>
              <a:t>];</a:t>
            </a:r>
          </a:p>
          <a:p>
            <a:r>
              <a:rPr lang="en-US" dirty="0">
                <a:latin typeface="Lucida Console" panose="020B0609040504020204" pitchFamily="49" charset="0"/>
              </a:rPr>
              <a:t>pipe2(</a:t>
            </a:r>
            <a:r>
              <a:rPr lang="en-US" dirty="0" err="1">
                <a:latin typeface="Lucida Console" panose="020B0609040504020204" pitchFamily="49" charset="0"/>
              </a:rPr>
              <a:t>fds</a:t>
            </a:r>
            <a:r>
              <a:rPr lang="en-US" dirty="0">
                <a:latin typeface="Lucida Console" panose="020B0609040504020204" pitchFamily="49" charset="0"/>
              </a:rPr>
              <a:t>, O_NONBLOCK); </a:t>
            </a:r>
            <a:r>
              <a:rPr lang="en-US" dirty="0">
                <a:solidFill>
                  <a:srgbClr val="00B050"/>
                </a:solidFill>
                <a:latin typeface="Lucida Console" panose="020B0609040504020204" pitchFamily="49" charset="0"/>
              </a:rPr>
              <a:t>//Tells the kernel</a:t>
            </a:r>
          </a:p>
          <a:p>
            <a:r>
              <a:rPr lang="en-US" dirty="0">
                <a:solidFill>
                  <a:srgbClr val="00B050"/>
                </a:solidFill>
                <a:latin typeface="Lucida Console" panose="020B0609040504020204" pitchFamily="49" charset="0"/>
              </a:rPr>
              <a:t>  //to set the read and write ends of the</a:t>
            </a:r>
          </a:p>
          <a:p>
            <a:r>
              <a:rPr lang="en-US" dirty="0">
                <a:solidFill>
                  <a:srgbClr val="00B050"/>
                </a:solidFill>
                <a:latin typeface="Lucida Console" panose="020B0609040504020204" pitchFamily="49" charset="0"/>
              </a:rPr>
              <a:t>  //pipe to be non-blocking!</a:t>
            </a:r>
          </a:p>
          <a:p>
            <a:endParaRPr lang="en-US" dirty="0">
              <a:latin typeface="Lucida Console" panose="020B0609040504020204" pitchFamily="49" charset="0"/>
            </a:endParaRPr>
          </a:p>
          <a:p>
            <a:r>
              <a:rPr lang="en-US" dirty="0">
                <a:solidFill>
                  <a:schemeClr val="accent1"/>
                </a:solidFill>
                <a:latin typeface="Lucida Console" panose="020B0609040504020204" pitchFamily="49" charset="0"/>
              </a:rPr>
              <a:t>if</a:t>
            </a:r>
            <a:r>
              <a:rPr lang="en-US" dirty="0">
                <a:latin typeface="Lucida Console" panose="020B0609040504020204" pitchFamily="49" charset="0"/>
              </a:rPr>
              <a:t> (fork() ==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 {</a:t>
            </a:r>
          </a:p>
          <a:p>
            <a:r>
              <a:rPr lang="en-US" dirty="0">
                <a:latin typeface="Lucida Console" panose="020B0609040504020204" pitchFamily="49" charset="0"/>
              </a:rPr>
              <a:t>    </a:t>
            </a:r>
            <a:r>
              <a:rPr lang="en-US" dirty="0">
                <a:solidFill>
                  <a:srgbClr val="00B050"/>
                </a:solidFill>
                <a:latin typeface="Lucida Console" panose="020B0609040504020204" pitchFamily="49" charset="0"/>
              </a:rPr>
              <a:t>//Child: Writer</a:t>
            </a:r>
          </a:p>
          <a:p>
            <a:r>
              <a:rPr lang="en-US" dirty="0">
                <a:latin typeface="Lucida Console" panose="020B0609040504020204" pitchFamily="49" charset="0"/>
              </a:rPr>
              <a:t>    close(</a:t>
            </a:r>
            <a:r>
              <a:rPr lang="en-US" dirty="0" err="1">
                <a:latin typeface="Lucida Console" panose="020B0609040504020204" pitchFamily="49" charset="0"/>
              </a:rPr>
              <a:t>fds</a:t>
            </a:r>
            <a:r>
              <a:rPr lang="en-US" dirty="0">
                <a:latin typeface="Lucida Console" panose="020B0609040504020204" pitchFamily="49" charset="0"/>
              </a:rPr>
              <a:t>[</a:t>
            </a:r>
            <a:r>
              <a:rPr lang="en-US" dirty="0">
                <a:solidFill>
                  <a:schemeClr val="accent2"/>
                </a:solidFill>
                <a:latin typeface="Lucida Console" panose="020B0609040504020204" pitchFamily="49" charset="0"/>
              </a:rPr>
              <a:t>0</a:t>
            </a:r>
            <a:r>
              <a:rPr lang="en-US" dirty="0">
                <a:latin typeface="Lucida Console" panose="020B0609040504020204" pitchFamily="49" charset="0"/>
              </a:rPr>
              <a:t>]); </a:t>
            </a:r>
            <a:r>
              <a:rPr lang="en-US" dirty="0">
                <a:solidFill>
                  <a:srgbClr val="00B050"/>
                </a:solidFill>
                <a:latin typeface="Lucida Console" panose="020B0609040504020204" pitchFamily="49" charset="0"/>
              </a:rPr>
              <a:t>//Close the read end.</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a:t>
            </a:r>
            <a:r>
              <a:rPr lang="en-US" dirty="0" err="1">
                <a:latin typeface="Lucida Console" panose="020B0609040504020204" pitchFamily="49" charset="0"/>
              </a:rPr>
              <a:t>bytesLeft</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100000000</a:t>
            </a:r>
            <a:r>
              <a:rPr lang="en-US" dirty="0">
                <a:latin typeface="Lucida Console" panose="020B0609040504020204" pitchFamily="49" charset="0"/>
              </a:rPr>
              <a:t>;</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while</a:t>
            </a:r>
            <a:r>
              <a:rPr lang="en-US" dirty="0">
                <a:latin typeface="Lucida Console" panose="020B0609040504020204" pitchFamily="49" charset="0"/>
              </a:rPr>
              <a:t> (</a:t>
            </a:r>
            <a:r>
              <a:rPr lang="en-US" dirty="0" err="1">
                <a:latin typeface="Lucida Console" panose="020B0609040504020204" pitchFamily="49" charset="0"/>
              </a:rPr>
              <a:t>bytesLeft</a:t>
            </a:r>
            <a:r>
              <a:rPr lang="en-US" dirty="0">
                <a:latin typeface="Lucida Console" panose="020B0609040504020204" pitchFamily="49" charset="0"/>
              </a:rPr>
              <a:t> &gt;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if</a:t>
            </a:r>
            <a:r>
              <a:rPr lang="en-US" dirty="0">
                <a:latin typeface="Lucida Console" panose="020B0609040504020204" pitchFamily="49" charset="0"/>
              </a:rPr>
              <a:t> ((write(</a:t>
            </a:r>
            <a:r>
              <a:rPr lang="en-US" dirty="0" err="1">
                <a:latin typeface="Lucida Console" panose="020B0609040504020204" pitchFamily="49" charset="0"/>
              </a:rPr>
              <a:t>fds</a:t>
            </a:r>
            <a:r>
              <a:rPr lang="en-US" dirty="0">
                <a:latin typeface="Lucida Console" panose="020B0609040504020204" pitchFamily="49" charset="0"/>
              </a:rPr>
              <a:t>[</a:t>
            </a:r>
            <a:r>
              <a:rPr lang="en-US" dirty="0">
                <a:solidFill>
                  <a:schemeClr val="accent2"/>
                </a:solidFill>
                <a:latin typeface="Lucida Console" panose="020B0609040504020204" pitchFamily="49" charset="0"/>
              </a:rPr>
              <a:t>1</a:t>
            </a:r>
            <a:r>
              <a:rPr lang="en-US" dirty="0">
                <a:latin typeface="Lucida Console" panose="020B0609040504020204" pitchFamily="49" charset="0"/>
              </a:rPr>
              <a:t>], </a:t>
            </a:r>
            <a:r>
              <a:rPr lang="en-US" dirty="0">
                <a:solidFill>
                  <a:schemeClr val="accent2"/>
                </a:solidFill>
                <a:latin typeface="Lucida Console" panose="020B0609040504020204" pitchFamily="49" charset="0"/>
              </a:rPr>
              <a:t>"x"</a:t>
            </a:r>
            <a:r>
              <a:rPr lang="en-US" dirty="0">
                <a:latin typeface="Lucida Console" panose="020B0609040504020204" pitchFamily="49" charset="0"/>
              </a:rPr>
              <a:t>, </a:t>
            </a:r>
            <a:r>
              <a:rPr lang="en-US" dirty="0">
                <a:solidFill>
                  <a:schemeClr val="accent2"/>
                </a:solidFill>
                <a:latin typeface="Lucida Console" panose="020B0609040504020204" pitchFamily="49" charset="0"/>
              </a:rPr>
              <a:t>1</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-1</a:t>
            </a:r>
            <a:r>
              <a:rPr lang="en-US" dirty="0">
                <a:latin typeface="Lucida Console" panose="020B0609040504020204" pitchFamily="49" charset="0"/>
              </a:rPr>
              <a:t>) &amp;&amp;</a:t>
            </a:r>
          </a:p>
          <a:p>
            <a:r>
              <a:rPr lang="en-US" dirty="0">
                <a:latin typeface="Lucida Console" panose="020B0609040504020204" pitchFamily="49" charset="0"/>
              </a:rPr>
              <a:t>            (</a:t>
            </a:r>
            <a:r>
              <a:rPr lang="en-US" dirty="0" err="1">
                <a:latin typeface="Lucida Console" panose="020B0609040504020204" pitchFamily="49" charset="0"/>
              </a:rPr>
              <a:t>errno</a:t>
            </a:r>
            <a:r>
              <a:rPr lang="en-US" dirty="0">
                <a:latin typeface="Lucida Console" panose="020B0609040504020204" pitchFamily="49" charset="0"/>
              </a:rPr>
              <a:t> == EAGAIN)) {</a:t>
            </a:r>
          </a:p>
          <a:p>
            <a:r>
              <a:rPr lang="en-US" dirty="0">
                <a:latin typeface="Lucida Console" panose="020B0609040504020204" pitchFamily="49" charset="0"/>
              </a:rPr>
              <a:t>            </a:t>
            </a:r>
            <a:r>
              <a:rPr lang="en-US" dirty="0">
                <a:solidFill>
                  <a:srgbClr val="00B050"/>
                </a:solidFill>
                <a:latin typeface="Lucida Console" panose="020B0609040504020204" pitchFamily="49" charset="0"/>
              </a:rPr>
              <a:t>//The write would have blocked</a:t>
            </a:r>
          </a:p>
          <a:p>
            <a:r>
              <a:rPr lang="en-US" dirty="0">
                <a:solidFill>
                  <a:srgbClr val="00B050"/>
                </a:solidFill>
                <a:latin typeface="Lucida Console" panose="020B0609040504020204" pitchFamily="49" charset="0"/>
              </a:rPr>
              <a:t>            //because the pipe is full!</a:t>
            </a:r>
          </a:p>
          <a:p>
            <a:r>
              <a:rPr lang="en-US" dirty="0">
                <a:latin typeface="Lucida Console" panose="020B0609040504020204" pitchFamily="49" charset="0"/>
              </a:rPr>
              <a:t>            </a:t>
            </a:r>
            <a:r>
              <a:rPr lang="en-US" dirty="0" err="1">
                <a:latin typeface="Lucida Console" panose="020B0609040504020204" pitchFamily="49" charset="0"/>
              </a:rPr>
              <a:t>do_other_stuff</a:t>
            </a:r>
            <a:r>
              <a:rPr lang="en-US" dirty="0">
                <a:latin typeface="Lucida Console" panose="020B0609040504020204" pitchFamily="49" charset="0"/>
              </a:rPr>
              <a:t>();</a:t>
            </a:r>
          </a:p>
          <a:p>
            <a:r>
              <a:rPr lang="en-US" dirty="0">
                <a:latin typeface="Lucida Console" panose="020B0609040504020204" pitchFamily="49" charset="0"/>
              </a:rPr>
              <a:t>        } </a:t>
            </a:r>
            <a:r>
              <a:rPr lang="en-US" dirty="0">
                <a:solidFill>
                  <a:schemeClr val="accent1"/>
                </a:solidFill>
                <a:latin typeface="Lucida Console" panose="020B0609040504020204" pitchFamily="49" charset="0"/>
              </a:rPr>
              <a:t>else</a:t>
            </a:r>
            <a:r>
              <a:rPr lang="en-US" dirty="0">
                <a:latin typeface="Lucida Console" panose="020B0609040504020204" pitchFamily="49" charset="0"/>
              </a:rPr>
              <a:t> { </a:t>
            </a:r>
            <a:r>
              <a:rPr lang="en-US" dirty="0">
                <a:solidFill>
                  <a:srgbClr val="00B050"/>
                </a:solidFill>
                <a:latin typeface="Lucida Console" panose="020B0609040504020204" pitchFamily="49" charset="0"/>
              </a:rPr>
              <a:t>//Assume that the write</a:t>
            </a:r>
          </a:p>
          <a:p>
            <a:r>
              <a:rPr lang="en-US" dirty="0">
                <a:solidFill>
                  <a:srgbClr val="00B050"/>
                </a:solidFill>
                <a:latin typeface="Lucida Console" panose="020B0609040504020204" pitchFamily="49" charset="0"/>
              </a:rPr>
              <a:t>                 //succeeded.</a:t>
            </a:r>
          </a:p>
          <a:p>
            <a:r>
              <a:rPr lang="en-US" dirty="0">
                <a:latin typeface="Lucida Console" panose="020B0609040504020204" pitchFamily="49" charset="0"/>
              </a:rPr>
              <a:t>            </a:t>
            </a:r>
            <a:r>
              <a:rPr lang="en-US" dirty="0" err="1">
                <a:latin typeface="Lucida Console" panose="020B0609040504020204" pitchFamily="49" charset="0"/>
              </a:rPr>
              <a:t>bytesLeft</a:t>
            </a:r>
            <a:r>
              <a:rPr lang="en-US" dirty="0">
                <a:latin typeface="Lucida Console" panose="020B0609040504020204" pitchFamily="49" charset="0"/>
              </a:rPr>
              <a:t>--;</a:t>
            </a:r>
          </a:p>
          <a:p>
            <a:r>
              <a:rPr lang="en-US" dirty="0">
                <a:latin typeface="Lucida Console" panose="020B0609040504020204" pitchFamily="49" charset="0"/>
              </a:rPr>
              <a:t>        }</a:t>
            </a:r>
          </a:p>
          <a:p>
            <a:r>
              <a:rPr lang="en-US" dirty="0">
                <a:latin typeface="Lucida Console" panose="020B0609040504020204" pitchFamily="49" charset="0"/>
              </a:rPr>
              <a:t>    }</a:t>
            </a:r>
          </a:p>
          <a:p>
            <a:r>
              <a:rPr lang="en-US" dirty="0">
                <a:latin typeface="Lucida Console" panose="020B0609040504020204" pitchFamily="49" charset="0"/>
              </a:rPr>
              <a:t>    close(</a:t>
            </a:r>
            <a:r>
              <a:rPr lang="en-US" dirty="0" err="1">
                <a:latin typeface="Lucida Console" panose="020B0609040504020204" pitchFamily="49" charset="0"/>
              </a:rPr>
              <a:t>fds</a:t>
            </a:r>
            <a:r>
              <a:rPr lang="en-US" dirty="0">
                <a:latin typeface="Lucida Console" panose="020B0609040504020204" pitchFamily="49" charset="0"/>
              </a:rPr>
              <a:t>[</a:t>
            </a:r>
            <a:r>
              <a:rPr lang="en-US" dirty="0">
                <a:solidFill>
                  <a:schemeClr val="accent2"/>
                </a:solidFill>
                <a:latin typeface="Lucida Console" panose="020B0609040504020204" pitchFamily="49" charset="0"/>
              </a:rPr>
              <a:t>1</a:t>
            </a:r>
            <a:r>
              <a:rPr lang="en-US" dirty="0">
                <a:latin typeface="Lucida Console" panose="020B0609040504020204" pitchFamily="49" charset="0"/>
              </a:rPr>
              <a:t>]);</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else</a:t>
            </a:r>
            <a:r>
              <a:rPr lang="en-US" dirty="0">
                <a:latin typeface="Lucida Console" panose="020B0609040504020204" pitchFamily="49" charset="0"/>
              </a:rPr>
              <a:t> {</a:t>
            </a:r>
          </a:p>
          <a:p>
            <a:r>
              <a:rPr lang="en-US" dirty="0">
                <a:solidFill>
                  <a:srgbClr val="00B050"/>
                </a:solidFill>
                <a:latin typeface="Lucida Console" panose="020B0609040504020204" pitchFamily="49" charset="0"/>
              </a:rPr>
              <a:t>    //Parent: Reader</a:t>
            </a:r>
          </a:p>
          <a:p>
            <a:r>
              <a:rPr lang="en-US" dirty="0">
                <a:latin typeface="Lucida Console" panose="020B0609040504020204" pitchFamily="49" charset="0"/>
              </a:rPr>
              <a:t>    close(</a:t>
            </a:r>
            <a:r>
              <a:rPr lang="en-US" dirty="0" err="1">
                <a:latin typeface="Lucida Console" panose="020B0609040504020204" pitchFamily="49" charset="0"/>
              </a:rPr>
              <a:t>fds</a:t>
            </a:r>
            <a:r>
              <a:rPr lang="en-US" dirty="0">
                <a:latin typeface="Lucida Console" panose="020B0609040504020204" pitchFamily="49" charset="0"/>
              </a:rPr>
              <a:t>[</a:t>
            </a:r>
            <a:r>
              <a:rPr lang="en-US" dirty="0">
                <a:solidFill>
                  <a:schemeClr val="accent2"/>
                </a:solidFill>
                <a:latin typeface="Lucida Console" panose="020B0609040504020204" pitchFamily="49" charset="0"/>
              </a:rPr>
              <a:t>1</a:t>
            </a:r>
            <a:r>
              <a:rPr lang="en-US" dirty="0">
                <a:latin typeface="Lucida Console" panose="020B0609040504020204" pitchFamily="49" charset="0"/>
              </a:rPr>
              <a:t>]); </a:t>
            </a:r>
            <a:r>
              <a:rPr lang="en-US" dirty="0">
                <a:solidFill>
                  <a:srgbClr val="00B050"/>
                </a:solidFill>
                <a:latin typeface="Lucida Console" panose="020B0609040504020204" pitchFamily="49" charset="0"/>
              </a:rPr>
              <a:t>//Close the write end.</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while</a:t>
            </a:r>
            <a:r>
              <a:rPr lang="en-US" dirty="0">
                <a:latin typeface="Lucida Console" panose="020B0609040504020204" pitchFamily="49" charset="0"/>
              </a:rPr>
              <a:t> (true)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char</a:t>
            </a:r>
            <a:r>
              <a:rPr lang="en-US" dirty="0">
                <a:latin typeface="Lucida Console" panose="020B0609040504020204" pitchFamily="49" charset="0"/>
              </a:rPr>
              <a:t> </a:t>
            </a:r>
            <a:r>
              <a:rPr lang="en-US" dirty="0" err="1">
                <a:latin typeface="Lucida Console" panose="020B0609040504020204" pitchFamily="49" charset="0"/>
              </a:rPr>
              <a:t>buf</a:t>
            </a:r>
            <a:r>
              <a:rPr lang="en-US" dirty="0">
                <a:latin typeface="Lucida Console" panose="020B0609040504020204" pitchFamily="49" charset="0"/>
              </a:rPr>
              <a:t>[</a:t>
            </a:r>
            <a:r>
              <a:rPr lang="en-US" dirty="0">
                <a:solidFill>
                  <a:schemeClr val="accent2"/>
                </a:solidFill>
                <a:latin typeface="Lucida Console" panose="020B0609040504020204" pitchFamily="49" charset="0"/>
              </a:rPr>
              <a:t>1</a:t>
            </a:r>
            <a:r>
              <a:rPr lang="en-US" dirty="0">
                <a:latin typeface="Lucida Console" panose="020B0609040504020204" pitchFamily="49" charset="0"/>
              </a:rPr>
              <a:t>];</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ssize_t</a:t>
            </a:r>
            <a:r>
              <a:rPr lang="en-US" dirty="0">
                <a:latin typeface="Lucida Console" panose="020B0609040504020204" pitchFamily="49" charset="0"/>
              </a:rPr>
              <a:t> r = read(</a:t>
            </a:r>
            <a:r>
              <a:rPr lang="en-US" dirty="0" err="1">
                <a:latin typeface="Lucida Console" panose="020B0609040504020204" pitchFamily="49" charset="0"/>
              </a:rPr>
              <a:t>fds</a:t>
            </a:r>
            <a:r>
              <a:rPr lang="en-US" dirty="0">
                <a:latin typeface="Lucida Console" panose="020B0609040504020204" pitchFamily="49" charset="0"/>
              </a:rPr>
              <a:t>[</a:t>
            </a:r>
            <a:r>
              <a:rPr lang="en-US" dirty="0">
                <a:solidFill>
                  <a:schemeClr val="accent2"/>
                </a:solidFill>
                <a:latin typeface="Lucida Console" panose="020B0609040504020204" pitchFamily="49" charset="0"/>
              </a:rPr>
              <a:t>0</a:t>
            </a:r>
            <a:r>
              <a:rPr lang="en-US" dirty="0">
                <a:latin typeface="Lucida Console" panose="020B0609040504020204" pitchFamily="49" charset="0"/>
              </a:rPr>
              <a:t>], </a:t>
            </a:r>
            <a:r>
              <a:rPr lang="en-US" dirty="0" err="1">
                <a:latin typeface="Lucida Console" panose="020B0609040504020204" pitchFamily="49" charset="0"/>
              </a:rPr>
              <a:t>buf</a:t>
            </a:r>
            <a:r>
              <a:rPr lang="en-US" dirty="0">
                <a:latin typeface="Lucida Console" panose="020B0609040504020204" pitchFamily="49" charset="0"/>
              </a:rPr>
              <a:t>, </a:t>
            </a:r>
            <a:r>
              <a:rPr lang="en-US" dirty="0">
                <a:solidFill>
                  <a:schemeClr val="accent2"/>
                </a:solidFill>
                <a:latin typeface="Lucida Console" panose="020B0609040504020204" pitchFamily="49" charset="0"/>
              </a:rPr>
              <a:t>1</a:t>
            </a:r>
            <a:r>
              <a:rPr lang="en-US" dirty="0">
                <a:latin typeface="Lucida Console" panose="020B0609040504020204" pitchFamily="49" charset="0"/>
              </a:rPr>
              <a:t>);</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if</a:t>
            </a:r>
            <a:r>
              <a:rPr lang="en-US" dirty="0">
                <a:latin typeface="Lucida Console" panose="020B0609040504020204" pitchFamily="49" charset="0"/>
              </a:rPr>
              <a:t> (r ==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 { </a:t>
            </a:r>
            <a:r>
              <a:rPr lang="en-US" dirty="0">
                <a:solidFill>
                  <a:srgbClr val="00B050"/>
                </a:solidFill>
                <a:latin typeface="Lucida Console" panose="020B0609040504020204" pitchFamily="49" charset="0"/>
              </a:rPr>
              <a:t>//EOF</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break</a:t>
            </a:r>
            <a:r>
              <a:rPr lang="en-US" dirty="0">
                <a:latin typeface="Lucida Console" panose="020B0609040504020204" pitchFamily="49" charset="0"/>
              </a:rPr>
              <a:t>;</a:t>
            </a:r>
          </a:p>
          <a:p>
            <a:r>
              <a:rPr lang="en-US" dirty="0">
                <a:latin typeface="Lucida Console" panose="020B0609040504020204" pitchFamily="49" charset="0"/>
              </a:rPr>
              <a:t>        } </a:t>
            </a:r>
            <a:r>
              <a:rPr lang="en-US" dirty="0">
                <a:solidFill>
                  <a:schemeClr val="accent1"/>
                </a:solidFill>
                <a:latin typeface="Lucida Console" panose="020B0609040504020204" pitchFamily="49" charset="0"/>
              </a:rPr>
              <a:t>else</a:t>
            </a:r>
            <a:r>
              <a:rPr lang="en-US" dirty="0">
                <a:latin typeface="Lucida Console" panose="020B0609040504020204" pitchFamily="49" charset="0"/>
              </a:rPr>
              <a:t> </a:t>
            </a:r>
            <a:r>
              <a:rPr lang="en-US" dirty="0">
                <a:solidFill>
                  <a:schemeClr val="accent1"/>
                </a:solidFill>
                <a:latin typeface="Lucida Console" panose="020B0609040504020204" pitchFamily="49" charset="0"/>
              </a:rPr>
              <a:t>if</a:t>
            </a:r>
            <a:r>
              <a:rPr lang="en-US" dirty="0">
                <a:latin typeface="Lucida Console" panose="020B0609040504020204" pitchFamily="49" charset="0"/>
              </a:rPr>
              <a:t> ((r == </a:t>
            </a:r>
            <a:r>
              <a:rPr lang="en-US" dirty="0">
                <a:solidFill>
                  <a:schemeClr val="accent2"/>
                </a:solidFill>
                <a:latin typeface="Lucida Console" panose="020B0609040504020204" pitchFamily="49" charset="0"/>
              </a:rPr>
              <a:t>-1</a:t>
            </a:r>
            <a:r>
              <a:rPr lang="en-US" dirty="0">
                <a:latin typeface="Lucida Console" panose="020B0609040504020204" pitchFamily="49" charset="0"/>
              </a:rPr>
              <a:t>) &amp;&amp;</a:t>
            </a:r>
          </a:p>
          <a:p>
            <a:r>
              <a:rPr lang="en-US" dirty="0">
                <a:latin typeface="Lucida Console" panose="020B0609040504020204" pitchFamily="49" charset="0"/>
              </a:rPr>
              <a:t>                   (</a:t>
            </a:r>
            <a:r>
              <a:rPr lang="en-US" dirty="0" err="1">
                <a:latin typeface="Lucida Console" panose="020B0609040504020204" pitchFamily="49" charset="0"/>
              </a:rPr>
              <a:t>errno</a:t>
            </a:r>
            <a:r>
              <a:rPr lang="en-US" dirty="0">
                <a:latin typeface="Lucida Console" panose="020B0609040504020204" pitchFamily="49" charset="0"/>
              </a:rPr>
              <a:t> == EAGAIN)){</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continue</a:t>
            </a:r>
            <a:r>
              <a:rPr lang="en-US" dirty="0">
                <a:latin typeface="Lucida Console" panose="020B0609040504020204" pitchFamily="49" charset="0"/>
              </a:rPr>
              <a:t>; </a:t>
            </a:r>
            <a:r>
              <a:rPr lang="en-US" dirty="0">
                <a:solidFill>
                  <a:srgbClr val="00B050"/>
                </a:solidFill>
                <a:latin typeface="Lucida Console" panose="020B0609040504020204" pitchFamily="49" charset="0"/>
              </a:rPr>
              <a:t>//The read() would have</a:t>
            </a:r>
          </a:p>
          <a:p>
            <a:r>
              <a:rPr lang="en-US" dirty="0">
                <a:solidFill>
                  <a:srgbClr val="00B050"/>
                </a:solidFill>
                <a:latin typeface="Lucida Console" panose="020B0609040504020204" pitchFamily="49" charset="0"/>
              </a:rPr>
              <a:t>                      //blocked---immediately</a:t>
            </a:r>
          </a:p>
          <a:p>
            <a:r>
              <a:rPr lang="en-US" dirty="0">
                <a:solidFill>
                  <a:srgbClr val="00B050"/>
                </a:solidFill>
                <a:latin typeface="Lucida Console" panose="020B0609040504020204" pitchFamily="49" charset="0"/>
              </a:rPr>
              <a:t>                      //try to read again!</a:t>
            </a:r>
          </a:p>
          <a:p>
            <a:r>
              <a:rPr lang="en-US" dirty="0">
                <a:latin typeface="Lucida Console" panose="020B0609040504020204" pitchFamily="49" charset="0"/>
              </a:rPr>
              <a:t>        } </a:t>
            </a:r>
            <a:r>
              <a:rPr lang="en-US" dirty="0">
                <a:solidFill>
                  <a:schemeClr val="accent1"/>
                </a:solidFill>
                <a:latin typeface="Lucida Console" panose="020B0609040504020204" pitchFamily="49" charset="0"/>
              </a:rPr>
              <a:t>else</a:t>
            </a:r>
            <a:r>
              <a:rPr lang="en-US" dirty="0">
                <a:latin typeface="Lucida Console" panose="020B0609040504020204" pitchFamily="49" charset="0"/>
              </a:rPr>
              <a:t> { </a:t>
            </a:r>
            <a:r>
              <a:rPr lang="en-US" dirty="0">
                <a:solidFill>
                  <a:srgbClr val="00B050"/>
                </a:solidFill>
                <a:latin typeface="Lucida Console" panose="020B0609040504020204" pitchFamily="49" charset="0"/>
              </a:rPr>
              <a:t>//Assume that the read</a:t>
            </a:r>
          </a:p>
          <a:p>
            <a:r>
              <a:rPr lang="en-US" dirty="0">
                <a:solidFill>
                  <a:srgbClr val="00B050"/>
                </a:solidFill>
                <a:latin typeface="Lucida Console" panose="020B0609040504020204" pitchFamily="49" charset="0"/>
              </a:rPr>
              <a:t>                 //worked.</a:t>
            </a:r>
          </a:p>
          <a:p>
            <a:r>
              <a:rPr lang="en-US" dirty="0">
                <a:latin typeface="Lucida Console" panose="020B0609040504020204" pitchFamily="49" charset="0"/>
              </a:rPr>
              <a:t>            write(STDOUT_FILENO, </a:t>
            </a:r>
            <a:r>
              <a:rPr lang="en-US" dirty="0" err="1">
                <a:latin typeface="Lucida Console" panose="020B0609040504020204" pitchFamily="49" charset="0"/>
              </a:rPr>
              <a:t>buf</a:t>
            </a:r>
            <a:r>
              <a:rPr lang="en-US" dirty="0">
                <a:latin typeface="Lucida Console" panose="020B0609040504020204" pitchFamily="49" charset="0"/>
              </a:rPr>
              <a:t>, </a:t>
            </a:r>
            <a:r>
              <a:rPr lang="en-US" dirty="0">
                <a:solidFill>
                  <a:schemeClr val="accent2"/>
                </a:solidFill>
                <a:latin typeface="Lucida Console" panose="020B0609040504020204" pitchFamily="49" charset="0"/>
              </a:rPr>
              <a:t>1</a:t>
            </a:r>
            <a:r>
              <a:rPr lang="en-US" dirty="0">
                <a:latin typeface="Lucida Console" panose="020B0609040504020204" pitchFamily="49" charset="0"/>
              </a:rPr>
              <a:t>);</a:t>
            </a:r>
          </a:p>
          <a:p>
            <a:r>
              <a:rPr lang="en-US" dirty="0">
                <a:latin typeface="Lucida Console" panose="020B0609040504020204" pitchFamily="49" charset="0"/>
              </a:rPr>
              <a:t>        }</a:t>
            </a:r>
          </a:p>
          <a:p>
            <a:r>
              <a:rPr lang="en-US" dirty="0">
                <a:latin typeface="Lucida Console" panose="020B0609040504020204" pitchFamily="49" charset="0"/>
              </a:rPr>
              <a:t>    }</a:t>
            </a:r>
          </a:p>
          <a:p>
            <a:r>
              <a:rPr lang="en-US" dirty="0">
                <a:latin typeface="Lucida Console" panose="020B0609040504020204" pitchFamily="49" charset="0"/>
              </a:rPr>
              <a:t>    close(</a:t>
            </a:r>
            <a:r>
              <a:rPr lang="en-US" dirty="0" err="1">
                <a:latin typeface="Lucida Console" panose="020B0609040504020204" pitchFamily="49" charset="0"/>
              </a:rPr>
              <a:t>fds</a:t>
            </a:r>
            <a:r>
              <a:rPr lang="en-US" dirty="0">
                <a:latin typeface="Lucida Console" panose="020B0609040504020204" pitchFamily="49" charset="0"/>
              </a:rPr>
              <a:t>[</a:t>
            </a:r>
            <a:r>
              <a:rPr lang="en-US" dirty="0">
                <a:solidFill>
                  <a:schemeClr val="accent2"/>
                </a:solidFill>
                <a:latin typeface="Lucida Console" panose="020B0609040504020204" pitchFamily="49" charset="0"/>
              </a:rPr>
              <a:t>0</a:t>
            </a:r>
            <a:r>
              <a:rPr lang="en-US" dirty="0">
                <a:latin typeface="Lucida Console" panose="020B0609040504020204" pitchFamily="49" charset="0"/>
              </a:rPr>
              <a:t>]);</a:t>
            </a:r>
          </a:p>
          <a:p>
            <a:r>
              <a:rPr lang="en-US" dirty="0">
                <a:latin typeface="Lucida Console" panose="020B0609040504020204" pitchFamily="49" charset="0"/>
              </a:rPr>
              <a:t>}</a:t>
            </a:r>
          </a:p>
        </p:txBody>
      </p:sp>
    </p:spTree>
    <p:extLst>
      <p:ext uri="{BB962C8B-B14F-4D97-AF65-F5344CB8AC3E}">
        <p14:creationId xmlns:p14="http://schemas.microsoft.com/office/powerpoint/2010/main" val="210626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BEAF03-6702-A798-6FFA-DB79CBAA754B}"/>
              </a:ext>
            </a:extLst>
          </p:cNvPr>
          <p:cNvSpPr/>
          <p:nvPr/>
        </p:nvSpPr>
        <p:spPr>
          <a:xfrm>
            <a:off x="5871411" y="0"/>
            <a:ext cx="6320589"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2E80CE-A05F-D3F1-A960-311616C5C194}"/>
              </a:ext>
            </a:extLst>
          </p:cNvPr>
          <p:cNvSpPr>
            <a:spLocks noGrp="1"/>
          </p:cNvSpPr>
          <p:nvPr>
            <p:ph type="title"/>
          </p:nvPr>
        </p:nvSpPr>
        <p:spPr>
          <a:xfrm>
            <a:off x="0" y="68511"/>
            <a:ext cx="5739062" cy="569161"/>
          </a:xfrm>
        </p:spPr>
        <p:txBody>
          <a:bodyPr>
            <a:noAutofit/>
          </a:bodyPr>
          <a:lstStyle/>
          <a:p>
            <a:r>
              <a:rPr lang="en-US" sz="3100" dirty="0"/>
              <a:t>Blocking vs. Non-blocking IO</a:t>
            </a:r>
          </a:p>
        </p:txBody>
      </p:sp>
      <p:sp>
        <p:nvSpPr>
          <p:cNvPr id="3" name="Content Placeholder 2">
            <a:extLst>
              <a:ext uri="{FF2B5EF4-FFF2-40B4-BE49-F238E27FC236}">
                <a16:creationId xmlns:a16="http://schemas.microsoft.com/office/drawing/2014/main" id="{092585E2-41DC-5788-7D3B-8D065A6BA2AB}"/>
              </a:ext>
            </a:extLst>
          </p:cNvPr>
          <p:cNvSpPr>
            <a:spLocks noGrp="1"/>
          </p:cNvSpPr>
          <p:nvPr>
            <p:ph idx="1"/>
          </p:nvPr>
        </p:nvSpPr>
        <p:spPr>
          <a:xfrm>
            <a:off x="-1" y="565483"/>
            <a:ext cx="5739063" cy="6260100"/>
          </a:xfrm>
        </p:spPr>
        <p:txBody>
          <a:bodyPr>
            <a:normAutofit/>
          </a:bodyPr>
          <a:lstStyle/>
          <a:p>
            <a:r>
              <a:rPr lang="en-US" dirty="0"/>
              <a:t>Blocking can be helpful for pipes</a:t>
            </a:r>
          </a:p>
          <a:p>
            <a:pPr lvl="1"/>
            <a:r>
              <a:rPr lang="en-US" dirty="0"/>
              <a:t>At any given moment, the writer might try to produce bytes faster than the reader, or the reader might try to read bytes faster than the writer can produce them</a:t>
            </a:r>
          </a:p>
          <a:p>
            <a:pPr lvl="1"/>
            <a:r>
              <a:rPr lang="en-US" dirty="0"/>
              <a:t>Blocking semantics implement natural </a:t>
            </a:r>
            <a:r>
              <a:rPr lang="en-US" b="1" i="1" dirty="0"/>
              <a:t>congestion control</a:t>
            </a:r>
          </a:p>
          <a:p>
            <a:pPr lvl="2"/>
            <a:r>
              <a:rPr lang="en-US" dirty="0"/>
              <a:t>If the reader is faster than the writer, the reader will eventually block until more bytes are available for consumption</a:t>
            </a:r>
          </a:p>
          <a:p>
            <a:pPr lvl="2"/>
            <a:r>
              <a:rPr lang="en-US" dirty="0"/>
              <a:t>If the writer is faster than the reader, the writer will eventually block until the reader has cleared some space in the pipe buffer</a:t>
            </a:r>
          </a:p>
          <a:p>
            <a:r>
              <a:rPr lang="en-US" dirty="0"/>
              <a:t>However, non-blocking IO is helpful if a process can do other work while waiting for IO to be possible</a:t>
            </a:r>
          </a:p>
        </p:txBody>
      </p:sp>
      <p:sp>
        <p:nvSpPr>
          <p:cNvPr id="4" name="TextBox 3">
            <a:extLst>
              <a:ext uri="{FF2B5EF4-FFF2-40B4-BE49-F238E27FC236}">
                <a16:creationId xmlns:a16="http://schemas.microsoft.com/office/drawing/2014/main" id="{430FD35A-1CFE-FDA0-EB21-71751CC9B3DB}"/>
              </a:ext>
            </a:extLst>
          </p:cNvPr>
          <p:cNvSpPr txBox="1"/>
          <p:nvPr/>
        </p:nvSpPr>
        <p:spPr>
          <a:xfrm>
            <a:off x="5871411" y="184655"/>
            <a:ext cx="7755038" cy="12280285"/>
          </a:xfrm>
          <a:prstGeom prst="rect">
            <a:avLst/>
          </a:prstGeom>
          <a:noFill/>
          <a:ln w="38100">
            <a:noFill/>
          </a:ln>
        </p:spPr>
        <p:txBody>
          <a:bodyPr wrap="square" rtlCol="0">
            <a:spAutoFit/>
          </a:bodyPr>
          <a:lstStyle/>
          <a:p>
            <a:r>
              <a:rPr lang="en-US" dirty="0">
                <a:solidFill>
                  <a:schemeClr val="accent1"/>
                </a:solidFill>
                <a:latin typeface="Lucida Console" panose="020B0609040504020204" pitchFamily="49" charset="0"/>
              </a:rPr>
              <a:t>int</a:t>
            </a:r>
            <a:r>
              <a:rPr lang="en-US" dirty="0">
                <a:latin typeface="Lucida Console" panose="020B0609040504020204" pitchFamily="49" charset="0"/>
              </a:rPr>
              <a:t> </a:t>
            </a:r>
            <a:r>
              <a:rPr lang="en-US" dirty="0" err="1">
                <a:latin typeface="Lucida Console" panose="020B0609040504020204" pitchFamily="49" charset="0"/>
              </a:rPr>
              <a:t>fds</a:t>
            </a:r>
            <a:r>
              <a:rPr lang="en-US" dirty="0">
                <a:latin typeface="Lucida Console" panose="020B0609040504020204" pitchFamily="49" charset="0"/>
              </a:rPr>
              <a:t>[</a:t>
            </a:r>
            <a:r>
              <a:rPr lang="en-US" dirty="0">
                <a:solidFill>
                  <a:schemeClr val="accent2"/>
                </a:solidFill>
                <a:latin typeface="Lucida Console" panose="020B0609040504020204" pitchFamily="49" charset="0"/>
              </a:rPr>
              <a:t>2</a:t>
            </a:r>
            <a:r>
              <a:rPr lang="en-US" dirty="0">
                <a:latin typeface="Lucida Console" panose="020B0609040504020204" pitchFamily="49" charset="0"/>
              </a:rPr>
              <a:t>];</a:t>
            </a:r>
          </a:p>
          <a:p>
            <a:r>
              <a:rPr lang="en-US" dirty="0">
                <a:latin typeface="Lucida Console" panose="020B0609040504020204" pitchFamily="49" charset="0"/>
              </a:rPr>
              <a:t>pipe2(</a:t>
            </a:r>
            <a:r>
              <a:rPr lang="en-US" dirty="0" err="1">
                <a:latin typeface="Lucida Console" panose="020B0609040504020204" pitchFamily="49" charset="0"/>
              </a:rPr>
              <a:t>fds</a:t>
            </a:r>
            <a:r>
              <a:rPr lang="en-US" dirty="0">
                <a:latin typeface="Lucida Console" panose="020B0609040504020204" pitchFamily="49" charset="0"/>
              </a:rPr>
              <a:t>, O_NONBLOCK); </a:t>
            </a:r>
            <a:r>
              <a:rPr lang="en-US" dirty="0">
                <a:solidFill>
                  <a:srgbClr val="00B050"/>
                </a:solidFill>
                <a:latin typeface="Lucida Console" panose="020B0609040504020204" pitchFamily="49" charset="0"/>
              </a:rPr>
              <a:t>//Tells the kernel</a:t>
            </a:r>
          </a:p>
          <a:p>
            <a:r>
              <a:rPr lang="en-US" dirty="0">
                <a:solidFill>
                  <a:srgbClr val="00B050"/>
                </a:solidFill>
                <a:latin typeface="Lucida Console" panose="020B0609040504020204" pitchFamily="49" charset="0"/>
              </a:rPr>
              <a:t>  //to set the read and write ends of the</a:t>
            </a:r>
          </a:p>
          <a:p>
            <a:r>
              <a:rPr lang="en-US" dirty="0">
                <a:solidFill>
                  <a:srgbClr val="00B050"/>
                </a:solidFill>
                <a:latin typeface="Lucida Console" panose="020B0609040504020204" pitchFamily="49" charset="0"/>
              </a:rPr>
              <a:t>  //pipe to be non-blocking!</a:t>
            </a:r>
          </a:p>
          <a:p>
            <a:endParaRPr lang="en-US" dirty="0">
              <a:latin typeface="Lucida Console" panose="020B0609040504020204" pitchFamily="49" charset="0"/>
            </a:endParaRPr>
          </a:p>
          <a:p>
            <a:r>
              <a:rPr lang="en-US" dirty="0">
                <a:solidFill>
                  <a:schemeClr val="accent1"/>
                </a:solidFill>
                <a:latin typeface="Lucida Console" panose="020B0609040504020204" pitchFamily="49" charset="0"/>
              </a:rPr>
              <a:t>if</a:t>
            </a:r>
            <a:r>
              <a:rPr lang="en-US" dirty="0">
                <a:latin typeface="Lucida Console" panose="020B0609040504020204" pitchFamily="49" charset="0"/>
              </a:rPr>
              <a:t> (fork() ==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 {</a:t>
            </a:r>
          </a:p>
          <a:p>
            <a:r>
              <a:rPr lang="en-US" dirty="0">
                <a:latin typeface="Lucida Console" panose="020B0609040504020204" pitchFamily="49" charset="0"/>
              </a:rPr>
              <a:t>    </a:t>
            </a:r>
            <a:r>
              <a:rPr lang="en-US" dirty="0">
                <a:solidFill>
                  <a:srgbClr val="00B050"/>
                </a:solidFill>
                <a:latin typeface="Lucida Console" panose="020B0609040504020204" pitchFamily="49" charset="0"/>
              </a:rPr>
              <a:t>//Child: Writer</a:t>
            </a:r>
          </a:p>
          <a:p>
            <a:r>
              <a:rPr lang="en-US" dirty="0">
                <a:latin typeface="Lucida Console" panose="020B0609040504020204" pitchFamily="49" charset="0"/>
              </a:rPr>
              <a:t>    close(</a:t>
            </a:r>
            <a:r>
              <a:rPr lang="en-US" dirty="0" err="1">
                <a:latin typeface="Lucida Console" panose="020B0609040504020204" pitchFamily="49" charset="0"/>
              </a:rPr>
              <a:t>fds</a:t>
            </a:r>
            <a:r>
              <a:rPr lang="en-US" dirty="0">
                <a:latin typeface="Lucida Console" panose="020B0609040504020204" pitchFamily="49" charset="0"/>
              </a:rPr>
              <a:t>[</a:t>
            </a:r>
            <a:r>
              <a:rPr lang="en-US" dirty="0">
                <a:solidFill>
                  <a:schemeClr val="accent2"/>
                </a:solidFill>
                <a:latin typeface="Lucida Console" panose="020B0609040504020204" pitchFamily="49" charset="0"/>
              </a:rPr>
              <a:t>0</a:t>
            </a:r>
            <a:r>
              <a:rPr lang="en-US" dirty="0">
                <a:latin typeface="Lucida Console" panose="020B0609040504020204" pitchFamily="49" charset="0"/>
              </a:rPr>
              <a:t>]); </a:t>
            </a:r>
            <a:r>
              <a:rPr lang="en-US" dirty="0">
                <a:solidFill>
                  <a:srgbClr val="00B050"/>
                </a:solidFill>
                <a:latin typeface="Lucida Console" panose="020B0609040504020204" pitchFamily="49" charset="0"/>
              </a:rPr>
              <a:t>//Close the read end.</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a:t>
            </a:r>
            <a:r>
              <a:rPr lang="en-US" dirty="0" err="1">
                <a:latin typeface="Lucida Console" panose="020B0609040504020204" pitchFamily="49" charset="0"/>
              </a:rPr>
              <a:t>bytesLeft</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100000000</a:t>
            </a:r>
            <a:r>
              <a:rPr lang="en-US" dirty="0">
                <a:latin typeface="Lucida Console" panose="020B0609040504020204" pitchFamily="49" charset="0"/>
              </a:rPr>
              <a:t>;</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while</a:t>
            </a:r>
            <a:r>
              <a:rPr lang="en-US" dirty="0">
                <a:latin typeface="Lucida Console" panose="020B0609040504020204" pitchFamily="49" charset="0"/>
              </a:rPr>
              <a:t> (</a:t>
            </a:r>
            <a:r>
              <a:rPr lang="en-US" dirty="0" err="1">
                <a:latin typeface="Lucida Console" panose="020B0609040504020204" pitchFamily="49" charset="0"/>
              </a:rPr>
              <a:t>bytesLeft</a:t>
            </a:r>
            <a:r>
              <a:rPr lang="en-US" dirty="0">
                <a:latin typeface="Lucida Console" panose="020B0609040504020204" pitchFamily="49" charset="0"/>
              </a:rPr>
              <a:t> &gt;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if</a:t>
            </a:r>
            <a:r>
              <a:rPr lang="en-US" dirty="0">
                <a:latin typeface="Lucida Console" panose="020B0609040504020204" pitchFamily="49" charset="0"/>
              </a:rPr>
              <a:t> ((write(</a:t>
            </a:r>
            <a:r>
              <a:rPr lang="en-US" dirty="0" err="1">
                <a:latin typeface="Lucida Console" panose="020B0609040504020204" pitchFamily="49" charset="0"/>
              </a:rPr>
              <a:t>fds</a:t>
            </a:r>
            <a:r>
              <a:rPr lang="en-US" dirty="0">
                <a:latin typeface="Lucida Console" panose="020B0609040504020204" pitchFamily="49" charset="0"/>
              </a:rPr>
              <a:t>[</a:t>
            </a:r>
            <a:r>
              <a:rPr lang="en-US" dirty="0">
                <a:solidFill>
                  <a:schemeClr val="accent2"/>
                </a:solidFill>
                <a:latin typeface="Lucida Console" panose="020B0609040504020204" pitchFamily="49" charset="0"/>
              </a:rPr>
              <a:t>1</a:t>
            </a:r>
            <a:r>
              <a:rPr lang="en-US" dirty="0">
                <a:latin typeface="Lucida Console" panose="020B0609040504020204" pitchFamily="49" charset="0"/>
              </a:rPr>
              <a:t>], </a:t>
            </a:r>
            <a:r>
              <a:rPr lang="en-US" dirty="0">
                <a:solidFill>
                  <a:schemeClr val="accent2"/>
                </a:solidFill>
                <a:latin typeface="Lucida Console" panose="020B0609040504020204" pitchFamily="49" charset="0"/>
              </a:rPr>
              <a:t>"x"</a:t>
            </a:r>
            <a:r>
              <a:rPr lang="en-US" dirty="0">
                <a:latin typeface="Lucida Console" panose="020B0609040504020204" pitchFamily="49" charset="0"/>
              </a:rPr>
              <a:t>, </a:t>
            </a:r>
            <a:r>
              <a:rPr lang="en-US" dirty="0">
                <a:solidFill>
                  <a:schemeClr val="accent2"/>
                </a:solidFill>
                <a:latin typeface="Lucida Console" panose="020B0609040504020204" pitchFamily="49" charset="0"/>
              </a:rPr>
              <a:t>1</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-1</a:t>
            </a:r>
            <a:r>
              <a:rPr lang="en-US" dirty="0">
                <a:latin typeface="Lucida Console" panose="020B0609040504020204" pitchFamily="49" charset="0"/>
              </a:rPr>
              <a:t>) &amp;&amp;</a:t>
            </a:r>
          </a:p>
          <a:p>
            <a:r>
              <a:rPr lang="en-US" dirty="0">
                <a:latin typeface="Lucida Console" panose="020B0609040504020204" pitchFamily="49" charset="0"/>
              </a:rPr>
              <a:t>            (</a:t>
            </a:r>
            <a:r>
              <a:rPr lang="en-US" dirty="0" err="1">
                <a:latin typeface="Lucida Console" panose="020B0609040504020204" pitchFamily="49" charset="0"/>
              </a:rPr>
              <a:t>errno</a:t>
            </a:r>
            <a:r>
              <a:rPr lang="en-US" dirty="0">
                <a:latin typeface="Lucida Console" panose="020B0609040504020204" pitchFamily="49" charset="0"/>
              </a:rPr>
              <a:t> == EAGAIN)) {</a:t>
            </a:r>
          </a:p>
          <a:p>
            <a:r>
              <a:rPr lang="en-US" dirty="0">
                <a:latin typeface="Lucida Console" panose="020B0609040504020204" pitchFamily="49" charset="0"/>
              </a:rPr>
              <a:t>            </a:t>
            </a:r>
            <a:r>
              <a:rPr lang="en-US" dirty="0">
                <a:solidFill>
                  <a:srgbClr val="00B050"/>
                </a:solidFill>
                <a:latin typeface="Lucida Console" panose="020B0609040504020204" pitchFamily="49" charset="0"/>
              </a:rPr>
              <a:t>//The write would have blocked</a:t>
            </a:r>
          </a:p>
          <a:p>
            <a:r>
              <a:rPr lang="en-US" dirty="0">
                <a:solidFill>
                  <a:srgbClr val="00B050"/>
                </a:solidFill>
                <a:latin typeface="Lucida Console" panose="020B0609040504020204" pitchFamily="49" charset="0"/>
              </a:rPr>
              <a:t>            //because the pipe is full!</a:t>
            </a:r>
          </a:p>
          <a:p>
            <a:r>
              <a:rPr lang="en-US" dirty="0">
                <a:latin typeface="Lucida Console" panose="020B0609040504020204" pitchFamily="49" charset="0"/>
              </a:rPr>
              <a:t>            </a:t>
            </a:r>
            <a:r>
              <a:rPr lang="en-US" dirty="0" err="1">
                <a:latin typeface="Lucida Console" panose="020B0609040504020204" pitchFamily="49" charset="0"/>
              </a:rPr>
              <a:t>do_other_stuff</a:t>
            </a:r>
            <a:r>
              <a:rPr lang="en-US" dirty="0">
                <a:latin typeface="Lucida Console" panose="020B0609040504020204" pitchFamily="49" charset="0"/>
              </a:rPr>
              <a:t>();</a:t>
            </a:r>
          </a:p>
          <a:p>
            <a:r>
              <a:rPr lang="en-US" dirty="0">
                <a:latin typeface="Lucida Console" panose="020B0609040504020204" pitchFamily="49" charset="0"/>
              </a:rPr>
              <a:t>        } </a:t>
            </a:r>
            <a:r>
              <a:rPr lang="en-US" dirty="0">
                <a:solidFill>
                  <a:schemeClr val="accent1"/>
                </a:solidFill>
                <a:latin typeface="Lucida Console" panose="020B0609040504020204" pitchFamily="49" charset="0"/>
              </a:rPr>
              <a:t>else</a:t>
            </a:r>
            <a:r>
              <a:rPr lang="en-US" dirty="0">
                <a:latin typeface="Lucida Console" panose="020B0609040504020204" pitchFamily="49" charset="0"/>
              </a:rPr>
              <a:t> { </a:t>
            </a:r>
            <a:r>
              <a:rPr lang="en-US" dirty="0">
                <a:solidFill>
                  <a:srgbClr val="00B050"/>
                </a:solidFill>
                <a:latin typeface="Lucida Console" panose="020B0609040504020204" pitchFamily="49" charset="0"/>
              </a:rPr>
              <a:t>//Assume that the write</a:t>
            </a:r>
          </a:p>
          <a:p>
            <a:r>
              <a:rPr lang="en-US" dirty="0">
                <a:solidFill>
                  <a:srgbClr val="00B050"/>
                </a:solidFill>
                <a:latin typeface="Lucida Console" panose="020B0609040504020204" pitchFamily="49" charset="0"/>
              </a:rPr>
              <a:t>                 //succeeded.</a:t>
            </a:r>
          </a:p>
          <a:p>
            <a:r>
              <a:rPr lang="en-US" dirty="0">
                <a:latin typeface="Lucida Console" panose="020B0609040504020204" pitchFamily="49" charset="0"/>
              </a:rPr>
              <a:t>            </a:t>
            </a:r>
            <a:r>
              <a:rPr lang="en-US" dirty="0" err="1">
                <a:latin typeface="Lucida Console" panose="020B0609040504020204" pitchFamily="49" charset="0"/>
              </a:rPr>
              <a:t>bytesLeft</a:t>
            </a:r>
            <a:r>
              <a:rPr lang="en-US" dirty="0">
                <a:latin typeface="Lucida Console" panose="020B0609040504020204" pitchFamily="49" charset="0"/>
              </a:rPr>
              <a:t>--;</a:t>
            </a:r>
          </a:p>
          <a:p>
            <a:r>
              <a:rPr lang="en-US" dirty="0">
                <a:latin typeface="Lucida Console" panose="020B0609040504020204" pitchFamily="49" charset="0"/>
              </a:rPr>
              <a:t>        }</a:t>
            </a:r>
          </a:p>
          <a:p>
            <a:r>
              <a:rPr lang="en-US" dirty="0">
                <a:latin typeface="Lucida Console" panose="020B0609040504020204" pitchFamily="49" charset="0"/>
              </a:rPr>
              <a:t>    }</a:t>
            </a:r>
          </a:p>
          <a:p>
            <a:r>
              <a:rPr lang="en-US" dirty="0">
                <a:latin typeface="Lucida Console" panose="020B0609040504020204" pitchFamily="49" charset="0"/>
              </a:rPr>
              <a:t>    close(</a:t>
            </a:r>
            <a:r>
              <a:rPr lang="en-US" dirty="0" err="1">
                <a:latin typeface="Lucida Console" panose="020B0609040504020204" pitchFamily="49" charset="0"/>
              </a:rPr>
              <a:t>fds</a:t>
            </a:r>
            <a:r>
              <a:rPr lang="en-US" dirty="0">
                <a:latin typeface="Lucida Console" panose="020B0609040504020204" pitchFamily="49" charset="0"/>
              </a:rPr>
              <a:t>[</a:t>
            </a:r>
            <a:r>
              <a:rPr lang="en-US" dirty="0">
                <a:solidFill>
                  <a:schemeClr val="accent2"/>
                </a:solidFill>
                <a:latin typeface="Lucida Console" panose="020B0609040504020204" pitchFamily="49" charset="0"/>
              </a:rPr>
              <a:t>1</a:t>
            </a:r>
            <a:r>
              <a:rPr lang="en-US" dirty="0">
                <a:latin typeface="Lucida Console" panose="020B0609040504020204" pitchFamily="49" charset="0"/>
              </a:rPr>
              <a:t>]);</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else</a:t>
            </a:r>
            <a:r>
              <a:rPr lang="en-US" dirty="0">
                <a:latin typeface="Lucida Console" panose="020B0609040504020204" pitchFamily="49" charset="0"/>
              </a:rPr>
              <a:t> {</a:t>
            </a:r>
          </a:p>
          <a:p>
            <a:r>
              <a:rPr lang="en-US" dirty="0">
                <a:solidFill>
                  <a:srgbClr val="00B050"/>
                </a:solidFill>
                <a:latin typeface="Lucida Console" panose="020B0609040504020204" pitchFamily="49" charset="0"/>
              </a:rPr>
              <a:t>    //Parent: Reader</a:t>
            </a:r>
          </a:p>
          <a:p>
            <a:r>
              <a:rPr lang="en-US" dirty="0">
                <a:latin typeface="Lucida Console" panose="020B0609040504020204" pitchFamily="49" charset="0"/>
              </a:rPr>
              <a:t>    close(</a:t>
            </a:r>
            <a:r>
              <a:rPr lang="en-US" dirty="0" err="1">
                <a:latin typeface="Lucida Console" panose="020B0609040504020204" pitchFamily="49" charset="0"/>
              </a:rPr>
              <a:t>fds</a:t>
            </a:r>
            <a:r>
              <a:rPr lang="en-US" dirty="0">
                <a:latin typeface="Lucida Console" panose="020B0609040504020204" pitchFamily="49" charset="0"/>
              </a:rPr>
              <a:t>[</a:t>
            </a:r>
            <a:r>
              <a:rPr lang="en-US" dirty="0">
                <a:solidFill>
                  <a:schemeClr val="accent2"/>
                </a:solidFill>
                <a:latin typeface="Lucida Console" panose="020B0609040504020204" pitchFamily="49" charset="0"/>
              </a:rPr>
              <a:t>1</a:t>
            </a:r>
            <a:r>
              <a:rPr lang="en-US" dirty="0">
                <a:latin typeface="Lucida Console" panose="020B0609040504020204" pitchFamily="49" charset="0"/>
              </a:rPr>
              <a:t>]); </a:t>
            </a:r>
            <a:r>
              <a:rPr lang="en-US" dirty="0">
                <a:solidFill>
                  <a:srgbClr val="00B050"/>
                </a:solidFill>
                <a:latin typeface="Lucida Console" panose="020B0609040504020204" pitchFamily="49" charset="0"/>
              </a:rPr>
              <a:t>//Close the write end.</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while</a:t>
            </a:r>
            <a:r>
              <a:rPr lang="en-US" dirty="0">
                <a:latin typeface="Lucida Console" panose="020B0609040504020204" pitchFamily="49" charset="0"/>
              </a:rPr>
              <a:t> (true)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char</a:t>
            </a:r>
            <a:r>
              <a:rPr lang="en-US" dirty="0">
                <a:latin typeface="Lucida Console" panose="020B0609040504020204" pitchFamily="49" charset="0"/>
              </a:rPr>
              <a:t> </a:t>
            </a:r>
            <a:r>
              <a:rPr lang="en-US" dirty="0" err="1">
                <a:latin typeface="Lucida Console" panose="020B0609040504020204" pitchFamily="49" charset="0"/>
              </a:rPr>
              <a:t>buf</a:t>
            </a:r>
            <a:r>
              <a:rPr lang="en-US" dirty="0">
                <a:latin typeface="Lucida Console" panose="020B0609040504020204" pitchFamily="49" charset="0"/>
              </a:rPr>
              <a:t>[</a:t>
            </a:r>
            <a:r>
              <a:rPr lang="en-US" dirty="0">
                <a:solidFill>
                  <a:schemeClr val="accent2"/>
                </a:solidFill>
                <a:latin typeface="Lucida Console" panose="020B0609040504020204" pitchFamily="49" charset="0"/>
              </a:rPr>
              <a:t>1</a:t>
            </a:r>
            <a:r>
              <a:rPr lang="en-US" dirty="0">
                <a:latin typeface="Lucida Console" panose="020B0609040504020204" pitchFamily="49" charset="0"/>
              </a:rPr>
              <a:t>];</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ssize_t</a:t>
            </a:r>
            <a:r>
              <a:rPr lang="en-US" dirty="0">
                <a:latin typeface="Lucida Console" panose="020B0609040504020204" pitchFamily="49" charset="0"/>
              </a:rPr>
              <a:t> r = read(</a:t>
            </a:r>
            <a:r>
              <a:rPr lang="en-US" dirty="0" err="1">
                <a:latin typeface="Lucida Console" panose="020B0609040504020204" pitchFamily="49" charset="0"/>
              </a:rPr>
              <a:t>fds</a:t>
            </a:r>
            <a:r>
              <a:rPr lang="en-US" dirty="0">
                <a:latin typeface="Lucida Console" panose="020B0609040504020204" pitchFamily="49" charset="0"/>
              </a:rPr>
              <a:t>[</a:t>
            </a:r>
            <a:r>
              <a:rPr lang="en-US" dirty="0">
                <a:solidFill>
                  <a:schemeClr val="accent2"/>
                </a:solidFill>
                <a:latin typeface="Lucida Console" panose="020B0609040504020204" pitchFamily="49" charset="0"/>
              </a:rPr>
              <a:t>0</a:t>
            </a:r>
            <a:r>
              <a:rPr lang="en-US" dirty="0">
                <a:latin typeface="Lucida Console" panose="020B0609040504020204" pitchFamily="49" charset="0"/>
              </a:rPr>
              <a:t>], </a:t>
            </a:r>
            <a:r>
              <a:rPr lang="en-US" dirty="0" err="1">
                <a:latin typeface="Lucida Console" panose="020B0609040504020204" pitchFamily="49" charset="0"/>
              </a:rPr>
              <a:t>buf</a:t>
            </a:r>
            <a:r>
              <a:rPr lang="en-US" dirty="0">
                <a:latin typeface="Lucida Console" panose="020B0609040504020204" pitchFamily="49" charset="0"/>
              </a:rPr>
              <a:t>, </a:t>
            </a:r>
            <a:r>
              <a:rPr lang="en-US" dirty="0">
                <a:solidFill>
                  <a:schemeClr val="accent2"/>
                </a:solidFill>
                <a:latin typeface="Lucida Console" panose="020B0609040504020204" pitchFamily="49" charset="0"/>
              </a:rPr>
              <a:t>1</a:t>
            </a:r>
            <a:r>
              <a:rPr lang="en-US" dirty="0">
                <a:latin typeface="Lucida Console" panose="020B0609040504020204" pitchFamily="49" charset="0"/>
              </a:rPr>
              <a:t>);</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if</a:t>
            </a:r>
            <a:r>
              <a:rPr lang="en-US" dirty="0">
                <a:latin typeface="Lucida Console" panose="020B0609040504020204" pitchFamily="49" charset="0"/>
              </a:rPr>
              <a:t> (r ==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 { </a:t>
            </a:r>
            <a:r>
              <a:rPr lang="en-US" dirty="0">
                <a:solidFill>
                  <a:srgbClr val="00B050"/>
                </a:solidFill>
                <a:latin typeface="Lucida Console" panose="020B0609040504020204" pitchFamily="49" charset="0"/>
              </a:rPr>
              <a:t>//EOF</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break</a:t>
            </a:r>
            <a:r>
              <a:rPr lang="en-US" dirty="0">
                <a:latin typeface="Lucida Console" panose="020B0609040504020204" pitchFamily="49" charset="0"/>
              </a:rPr>
              <a:t>;</a:t>
            </a:r>
          </a:p>
          <a:p>
            <a:r>
              <a:rPr lang="en-US" dirty="0">
                <a:latin typeface="Lucida Console" panose="020B0609040504020204" pitchFamily="49" charset="0"/>
              </a:rPr>
              <a:t>        } </a:t>
            </a:r>
            <a:r>
              <a:rPr lang="en-US" dirty="0">
                <a:solidFill>
                  <a:schemeClr val="accent1"/>
                </a:solidFill>
                <a:latin typeface="Lucida Console" panose="020B0609040504020204" pitchFamily="49" charset="0"/>
              </a:rPr>
              <a:t>else</a:t>
            </a:r>
            <a:r>
              <a:rPr lang="en-US" dirty="0">
                <a:latin typeface="Lucida Console" panose="020B0609040504020204" pitchFamily="49" charset="0"/>
              </a:rPr>
              <a:t> </a:t>
            </a:r>
            <a:r>
              <a:rPr lang="en-US" dirty="0">
                <a:solidFill>
                  <a:schemeClr val="accent1"/>
                </a:solidFill>
                <a:latin typeface="Lucida Console" panose="020B0609040504020204" pitchFamily="49" charset="0"/>
              </a:rPr>
              <a:t>if</a:t>
            </a:r>
            <a:r>
              <a:rPr lang="en-US" dirty="0">
                <a:latin typeface="Lucida Console" panose="020B0609040504020204" pitchFamily="49" charset="0"/>
              </a:rPr>
              <a:t> ((r == </a:t>
            </a:r>
            <a:r>
              <a:rPr lang="en-US" dirty="0">
                <a:solidFill>
                  <a:schemeClr val="accent2"/>
                </a:solidFill>
                <a:latin typeface="Lucida Console" panose="020B0609040504020204" pitchFamily="49" charset="0"/>
              </a:rPr>
              <a:t>-1</a:t>
            </a:r>
            <a:r>
              <a:rPr lang="en-US" dirty="0">
                <a:latin typeface="Lucida Console" panose="020B0609040504020204" pitchFamily="49" charset="0"/>
              </a:rPr>
              <a:t>) &amp;&amp;</a:t>
            </a:r>
          </a:p>
          <a:p>
            <a:r>
              <a:rPr lang="en-US" dirty="0">
                <a:latin typeface="Lucida Console" panose="020B0609040504020204" pitchFamily="49" charset="0"/>
              </a:rPr>
              <a:t>                   (</a:t>
            </a:r>
            <a:r>
              <a:rPr lang="en-US" dirty="0" err="1">
                <a:latin typeface="Lucida Console" panose="020B0609040504020204" pitchFamily="49" charset="0"/>
              </a:rPr>
              <a:t>errno</a:t>
            </a:r>
            <a:r>
              <a:rPr lang="en-US" dirty="0">
                <a:latin typeface="Lucida Console" panose="020B0609040504020204" pitchFamily="49" charset="0"/>
              </a:rPr>
              <a:t> == EAGAIN)){</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continue</a:t>
            </a:r>
            <a:r>
              <a:rPr lang="en-US" dirty="0">
                <a:latin typeface="Lucida Console" panose="020B0609040504020204" pitchFamily="49" charset="0"/>
              </a:rPr>
              <a:t>;</a:t>
            </a:r>
            <a:r>
              <a:rPr lang="en-US" dirty="0">
                <a:solidFill>
                  <a:srgbClr val="00B050"/>
                </a:solidFill>
                <a:latin typeface="Lucida Console" panose="020B0609040504020204" pitchFamily="49" charset="0"/>
              </a:rPr>
              <a:t>//The read() would have</a:t>
            </a:r>
          </a:p>
          <a:p>
            <a:r>
              <a:rPr lang="en-US" dirty="0">
                <a:solidFill>
                  <a:srgbClr val="00B050"/>
                </a:solidFill>
                <a:latin typeface="Lucida Console" panose="020B0609040504020204" pitchFamily="49" charset="0"/>
              </a:rPr>
              <a:t>                     //blocked---immediately</a:t>
            </a:r>
          </a:p>
          <a:p>
            <a:r>
              <a:rPr lang="en-US" dirty="0">
                <a:solidFill>
                  <a:srgbClr val="00B050"/>
                </a:solidFill>
                <a:latin typeface="Lucida Console" panose="020B0609040504020204" pitchFamily="49" charset="0"/>
              </a:rPr>
              <a:t>                     //try to read again!</a:t>
            </a:r>
          </a:p>
          <a:p>
            <a:r>
              <a:rPr lang="en-US" dirty="0">
                <a:solidFill>
                  <a:srgbClr val="00B050"/>
                </a:solidFill>
                <a:latin typeface="Lucida Console" panose="020B0609040504020204" pitchFamily="49" charset="0"/>
              </a:rPr>
              <a:t>                     //[Note that such “busy</a:t>
            </a:r>
          </a:p>
          <a:p>
            <a:r>
              <a:rPr lang="en-US" dirty="0">
                <a:solidFill>
                  <a:srgbClr val="00B050"/>
                </a:solidFill>
                <a:latin typeface="Lucida Console" panose="020B0609040504020204" pitchFamily="49" charset="0"/>
              </a:rPr>
              <a:t>                     //waiting” is usually a</a:t>
            </a:r>
          </a:p>
          <a:p>
            <a:r>
              <a:rPr lang="en-US" dirty="0">
                <a:solidFill>
                  <a:srgbClr val="00B050"/>
                </a:solidFill>
                <a:latin typeface="Lucida Console" panose="020B0609040504020204" pitchFamily="49" charset="0"/>
              </a:rPr>
              <a:t>                     //bad idea.]</a:t>
            </a:r>
          </a:p>
          <a:p>
            <a:r>
              <a:rPr lang="en-US" dirty="0">
                <a:latin typeface="Lucida Console" panose="020B0609040504020204" pitchFamily="49" charset="0"/>
              </a:rPr>
              <a:t>        } </a:t>
            </a:r>
            <a:r>
              <a:rPr lang="en-US" dirty="0">
                <a:solidFill>
                  <a:schemeClr val="accent1"/>
                </a:solidFill>
                <a:latin typeface="Lucida Console" panose="020B0609040504020204" pitchFamily="49" charset="0"/>
              </a:rPr>
              <a:t>else</a:t>
            </a:r>
            <a:r>
              <a:rPr lang="en-US" dirty="0">
                <a:latin typeface="Lucida Console" panose="020B0609040504020204" pitchFamily="49" charset="0"/>
              </a:rPr>
              <a:t> { </a:t>
            </a:r>
            <a:r>
              <a:rPr lang="en-US" dirty="0">
                <a:solidFill>
                  <a:srgbClr val="00B050"/>
                </a:solidFill>
                <a:latin typeface="Lucida Console" panose="020B0609040504020204" pitchFamily="49" charset="0"/>
              </a:rPr>
              <a:t>//Assume that the read</a:t>
            </a:r>
          </a:p>
          <a:p>
            <a:r>
              <a:rPr lang="en-US" dirty="0">
                <a:solidFill>
                  <a:srgbClr val="00B050"/>
                </a:solidFill>
                <a:latin typeface="Lucida Console" panose="020B0609040504020204" pitchFamily="49" charset="0"/>
              </a:rPr>
              <a:t>                 //worked.</a:t>
            </a:r>
          </a:p>
          <a:p>
            <a:r>
              <a:rPr lang="en-US" dirty="0">
                <a:latin typeface="Lucida Console" panose="020B0609040504020204" pitchFamily="49" charset="0"/>
              </a:rPr>
              <a:t>            write(STDOUT_FILENO, </a:t>
            </a:r>
            <a:r>
              <a:rPr lang="en-US" dirty="0" err="1">
                <a:latin typeface="Lucida Console" panose="020B0609040504020204" pitchFamily="49" charset="0"/>
              </a:rPr>
              <a:t>buf</a:t>
            </a:r>
            <a:r>
              <a:rPr lang="en-US" dirty="0">
                <a:latin typeface="Lucida Console" panose="020B0609040504020204" pitchFamily="49" charset="0"/>
              </a:rPr>
              <a:t>, </a:t>
            </a:r>
            <a:r>
              <a:rPr lang="en-US" dirty="0">
                <a:solidFill>
                  <a:schemeClr val="accent2"/>
                </a:solidFill>
                <a:latin typeface="Lucida Console" panose="020B0609040504020204" pitchFamily="49" charset="0"/>
              </a:rPr>
              <a:t>1</a:t>
            </a:r>
            <a:r>
              <a:rPr lang="en-US" dirty="0">
                <a:latin typeface="Lucida Console" panose="020B0609040504020204" pitchFamily="49" charset="0"/>
              </a:rPr>
              <a:t>);</a:t>
            </a:r>
          </a:p>
          <a:p>
            <a:r>
              <a:rPr lang="en-US" dirty="0">
                <a:latin typeface="Lucida Console" panose="020B0609040504020204" pitchFamily="49" charset="0"/>
              </a:rPr>
              <a:t>        }</a:t>
            </a:r>
          </a:p>
          <a:p>
            <a:r>
              <a:rPr lang="en-US" dirty="0">
                <a:latin typeface="Lucida Console" panose="020B0609040504020204" pitchFamily="49" charset="0"/>
              </a:rPr>
              <a:t>    }</a:t>
            </a:r>
          </a:p>
          <a:p>
            <a:r>
              <a:rPr lang="en-US" dirty="0">
                <a:latin typeface="Lucida Console" panose="020B0609040504020204" pitchFamily="49" charset="0"/>
              </a:rPr>
              <a:t>    close(</a:t>
            </a:r>
            <a:r>
              <a:rPr lang="en-US" dirty="0" err="1">
                <a:latin typeface="Lucida Console" panose="020B0609040504020204" pitchFamily="49" charset="0"/>
              </a:rPr>
              <a:t>fds</a:t>
            </a:r>
            <a:r>
              <a:rPr lang="en-US" dirty="0">
                <a:latin typeface="Lucida Console" panose="020B0609040504020204" pitchFamily="49" charset="0"/>
              </a:rPr>
              <a:t>[</a:t>
            </a:r>
            <a:r>
              <a:rPr lang="en-US" dirty="0">
                <a:solidFill>
                  <a:schemeClr val="accent2"/>
                </a:solidFill>
                <a:latin typeface="Lucida Console" panose="020B0609040504020204" pitchFamily="49" charset="0"/>
              </a:rPr>
              <a:t>0</a:t>
            </a:r>
            <a:r>
              <a:rPr lang="en-US" dirty="0">
                <a:latin typeface="Lucida Console" panose="020B0609040504020204" pitchFamily="49" charset="0"/>
              </a:rPr>
              <a:t>]);</a:t>
            </a:r>
          </a:p>
          <a:p>
            <a:r>
              <a:rPr lang="en-US" dirty="0">
                <a:latin typeface="Lucida Console" panose="020B0609040504020204" pitchFamily="49" charset="0"/>
              </a:rPr>
              <a:t>}</a:t>
            </a:r>
          </a:p>
        </p:txBody>
      </p:sp>
    </p:spTree>
    <p:extLst>
      <p:ext uri="{BB962C8B-B14F-4D97-AF65-F5344CB8AC3E}">
        <p14:creationId xmlns:p14="http://schemas.microsoft.com/office/powerpoint/2010/main" val="368480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6.25E-7 -2.22222E-6 L -0.00026 -0.80301 " pathEditMode="relative" rAng="0" ptsTypes="AA">
                                      <p:cBhvr>
                                        <p:cTn id="6" dur="1000" fill="hold"/>
                                        <p:tgtEl>
                                          <p:spTgt spid="4"/>
                                        </p:tgtEl>
                                        <p:attrNameLst>
                                          <p:attrName>ppt_x</p:attrName>
                                          <p:attrName>ppt_y</p:attrName>
                                        </p:attrNameLst>
                                      </p:cBhvr>
                                      <p:rCtr x="-13" y="-40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E62177-8D66-70B5-D9A0-3EBDD1A2CA98}"/>
              </a:ext>
            </a:extLst>
          </p:cNvPr>
          <p:cNvSpPr/>
          <p:nvPr/>
        </p:nvSpPr>
        <p:spPr>
          <a:xfrm>
            <a:off x="5866147" y="1361744"/>
            <a:ext cx="6096000" cy="52805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6F223-78FA-35A4-09E9-03BC9838CC29}"/>
              </a:ext>
            </a:extLst>
          </p:cNvPr>
          <p:cNvSpPr>
            <a:spLocks noGrp="1"/>
          </p:cNvSpPr>
          <p:nvPr>
            <p:ph type="title"/>
          </p:nvPr>
        </p:nvSpPr>
        <p:spPr>
          <a:xfrm>
            <a:off x="-1" y="84469"/>
            <a:ext cx="6096000" cy="1018507"/>
          </a:xfrm>
        </p:spPr>
        <p:txBody>
          <a:bodyPr>
            <a:normAutofit fontScale="90000"/>
          </a:bodyPr>
          <a:lstStyle/>
          <a:p>
            <a:r>
              <a:rPr lang="en-US" dirty="0"/>
              <a:t>Inter-process Communication (IPC)</a:t>
            </a:r>
          </a:p>
        </p:txBody>
      </p:sp>
      <p:sp>
        <p:nvSpPr>
          <p:cNvPr id="3" name="Content Placeholder 2">
            <a:extLst>
              <a:ext uri="{FF2B5EF4-FFF2-40B4-BE49-F238E27FC236}">
                <a16:creationId xmlns:a16="http://schemas.microsoft.com/office/drawing/2014/main" id="{52F010D5-E591-50A2-0F4A-7186735492E9}"/>
              </a:ext>
            </a:extLst>
          </p:cNvPr>
          <p:cNvSpPr>
            <a:spLocks noGrp="1"/>
          </p:cNvSpPr>
          <p:nvPr>
            <p:ph idx="1"/>
          </p:nvPr>
        </p:nvSpPr>
        <p:spPr>
          <a:xfrm>
            <a:off x="0" y="1146356"/>
            <a:ext cx="5565477" cy="5711644"/>
          </a:xfrm>
        </p:spPr>
        <p:txBody>
          <a:bodyPr>
            <a:normAutofit fontScale="92500"/>
          </a:bodyPr>
          <a:lstStyle/>
          <a:p>
            <a:r>
              <a:rPr lang="en-US" dirty="0"/>
              <a:t>IPC allows different processes on the same machine to talk to each other</a:t>
            </a:r>
          </a:p>
          <a:p>
            <a:r>
              <a:rPr lang="en-US" dirty="0"/>
              <a:t>Pipes are a common form of IPC</a:t>
            </a:r>
          </a:p>
          <a:p>
            <a:r>
              <a:rPr lang="en-US" dirty="0"/>
              <a:t>Sockets can also be used as IPC when the client and server reside on the same machine!</a:t>
            </a:r>
          </a:p>
          <a:p>
            <a:r>
              <a:rPr lang="en-US" dirty="0"/>
              <a:t>Shared memory is another IPC vector</a:t>
            </a:r>
          </a:p>
          <a:p>
            <a:pPr lvl="1"/>
            <a:r>
              <a:rPr lang="en-US" dirty="0"/>
              <a:t>The kernel creates one or more physical pages that are mapped into the address spaces of multiple processes</a:t>
            </a:r>
          </a:p>
          <a:p>
            <a:pPr lvl="1"/>
            <a:r>
              <a:rPr lang="en-US" dirty="0"/>
              <a:t>The processes can then communicate via normal reads and writes to memory—no system calls are necessary!</a:t>
            </a:r>
          </a:p>
        </p:txBody>
      </p:sp>
      <p:sp>
        <p:nvSpPr>
          <p:cNvPr id="5" name="TextBox 4">
            <a:extLst>
              <a:ext uri="{FF2B5EF4-FFF2-40B4-BE49-F238E27FC236}">
                <a16:creationId xmlns:a16="http://schemas.microsoft.com/office/drawing/2014/main" id="{D9E7BDE0-8B44-3F74-DA71-349C3C21F105}"/>
              </a:ext>
            </a:extLst>
          </p:cNvPr>
          <p:cNvSpPr txBox="1"/>
          <p:nvPr/>
        </p:nvSpPr>
        <p:spPr>
          <a:xfrm>
            <a:off x="7223646" y="181235"/>
            <a:ext cx="3615240" cy="1015663"/>
          </a:xfrm>
          <a:prstGeom prst="rect">
            <a:avLst/>
          </a:prstGeom>
          <a:solidFill>
            <a:schemeClr val="bg1">
              <a:lumMod val="95000"/>
            </a:schemeClr>
          </a:solidFill>
        </p:spPr>
        <p:txBody>
          <a:bodyPr wrap="square">
            <a:spAutoFit/>
          </a:bodyPr>
          <a:lstStyle/>
          <a:p>
            <a:r>
              <a:rPr lang="en-US" sz="2000" dirty="0">
                <a:solidFill>
                  <a:srgbClr val="00B050"/>
                </a:solidFill>
                <a:latin typeface="Lucida Console" panose="020B0609040504020204" pitchFamily="49" charset="0"/>
              </a:rPr>
              <a:t>//Shared header file</a:t>
            </a:r>
          </a:p>
          <a:p>
            <a:r>
              <a:rPr lang="en-US" sz="2000" dirty="0">
                <a:solidFill>
                  <a:srgbClr val="0070C0"/>
                </a:solidFill>
                <a:latin typeface="Lucida Console" panose="020B0609040504020204" pitchFamily="49" charset="0"/>
              </a:rPr>
              <a:t>#define </a:t>
            </a:r>
            <a:r>
              <a:rPr lang="en-US" sz="2000" dirty="0">
                <a:latin typeface="Lucida Console" panose="020B0609040504020204" pitchFamily="49" charset="0"/>
              </a:rPr>
              <a:t>SM_SIZE	</a:t>
            </a:r>
            <a:r>
              <a:rPr lang="en-US" sz="2000" dirty="0">
                <a:solidFill>
                  <a:schemeClr val="accent2"/>
                </a:solidFill>
                <a:latin typeface="Lucida Console" panose="020B0609040504020204" pitchFamily="49" charset="0"/>
              </a:rPr>
              <a:t>32</a:t>
            </a:r>
          </a:p>
          <a:p>
            <a:r>
              <a:rPr lang="en-US" sz="2000" dirty="0">
                <a:solidFill>
                  <a:srgbClr val="0070C0"/>
                </a:solidFill>
                <a:latin typeface="Lucida Console" panose="020B0609040504020204" pitchFamily="49" charset="0"/>
              </a:rPr>
              <a:t>#define </a:t>
            </a:r>
            <a:r>
              <a:rPr lang="en-US" sz="2000" dirty="0">
                <a:latin typeface="Lucida Console" panose="020B0609040504020204" pitchFamily="49" charset="0"/>
              </a:rPr>
              <a:t>SM_KEY	</a:t>
            </a:r>
            <a:r>
              <a:rPr lang="en-US" sz="2000" dirty="0">
                <a:solidFill>
                  <a:schemeClr val="accent2"/>
                </a:solidFill>
                <a:latin typeface="Lucida Console" panose="020B0609040504020204" pitchFamily="49" charset="0"/>
              </a:rPr>
              <a:t>999</a:t>
            </a:r>
          </a:p>
        </p:txBody>
      </p:sp>
      <p:sp>
        <p:nvSpPr>
          <p:cNvPr id="6" name="TextBox 5">
            <a:extLst>
              <a:ext uri="{FF2B5EF4-FFF2-40B4-BE49-F238E27FC236}">
                <a16:creationId xmlns:a16="http://schemas.microsoft.com/office/drawing/2014/main" id="{6FF48E70-C485-2F8E-C277-6AE2DCAFFE6F}"/>
              </a:ext>
            </a:extLst>
          </p:cNvPr>
          <p:cNvSpPr txBox="1"/>
          <p:nvPr/>
        </p:nvSpPr>
        <p:spPr>
          <a:xfrm>
            <a:off x="5866771" y="1367836"/>
            <a:ext cx="5866146" cy="5016758"/>
          </a:xfrm>
          <a:prstGeom prst="rect">
            <a:avLst/>
          </a:prstGeom>
          <a:noFill/>
        </p:spPr>
        <p:txBody>
          <a:bodyPr wrap="square">
            <a:spAutoFit/>
          </a:bodyPr>
          <a:lstStyle/>
          <a:p>
            <a:r>
              <a:rPr lang="en-US" sz="2000" dirty="0">
                <a:solidFill>
                  <a:srgbClr val="00B050"/>
                </a:solidFill>
                <a:latin typeface="Lucida Console" panose="020B0609040504020204" pitchFamily="49" charset="0"/>
              </a:rPr>
              <a:t>//reader.cc</a:t>
            </a:r>
          </a:p>
          <a:p>
            <a:r>
              <a:rPr lang="en-US" sz="2000" dirty="0">
                <a:solidFill>
                  <a:srgbClr val="00B050"/>
                </a:solidFill>
                <a:latin typeface="Lucida Console" panose="020B0609040504020204" pitchFamily="49" charset="0"/>
              </a:rPr>
              <a:t>//Ask the kernel to locate the shared</a:t>
            </a:r>
          </a:p>
          <a:p>
            <a:r>
              <a:rPr lang="en-US" sz="2000" dirty="0">
                <a:solidFill>
                  <a:srgbClr val="00B050"/>
                </a:solidFill>
                <a:latin typeface="Lucida Console" panose="020B0609040504020204" pitchFamily="49" charset="0"/>
              </a:rPr>
              <a:t>//memory region.</a:t>
            </a:r>
          </a:p>
          <a:p>
            <a:r>
              <a:rPr lang="en-US" sz="2000" dirty="0">
                <a:solidFill>
                  <a:srgbClr val="0070C0"/>
                </a:solidFill>
                <a:latin typeface="Lucida Console" panose="020B0609040504020204" pitchFamily="49" charset="0"/>
              </a:rPr>
              <a:t>int</a:t>
            </a:r>
            <a:r>
              <a:rPr lang="en-US" sz="2000" dirty="0">
                <a:latin typeface="Lucida Console" panose="020B0609040504020204" pitchFamily="49" charset="0"/>
              </a:rPr>
              <a:t> </a:t>
            </a:r>
            <a:r>
              <a:rPr lang="en-US" sz="2000" dirty="0" err="1">
                <a:latin typeface="Lucida Console" panose="020B0609040504020204" pitchFamily="49" charset="0"/>
              </a:rPr>
              <a:t>shm_id</a:t>
            </a:r>
            <a:r>
              <a:rPr lang="en-US" sz="2000" dirty="0">
                <a:latin typeface="Lucida Console" panose="020B0609040504020204" pitchFamily="49" charset="0"/>
              </a:rPr>
              <a:t> = </a:t>
            </a:r>
            <a:r>
              <a:rPr lang="en-US" sz="2000" dirty="0" err="1">
                <a:latin typeface="Lucida Console" panose="020B0609040504020204" pitchFamily="49" charset="0"/>
              </a:rPr>
              <a:t>shmget</a:t>
            </a:r>
            <a:r>
              <a:rPr lang="en-US" sz="2000" dirty="0">
                <a:latin typeface="Lucida Console" panose="020B0609040504020204" pitchFamily="49" charset="0"/>
              </a:rPr>
              <a:t>(SM_KEY, SM_SIZE,</a:t>
            </a:r>
          </a:p>
          <a:p>
            <a:r>
              <a:rPr lang="en-US" sz="2000" dirty="0">
                <a:latin typeface="Lucida Console" panose="020B0609040504020204" pitchFamily="49" charset="0"/>
              </a:rPr>
              <a:t>                    &lt;</a:t>
            </a:r>
            <a:r>
              <a:rPr lang="en-US" sz="2000" dirty="0" err="1">
                <a:latin typeface="Lucida Console" panose="020B0609040504020204" pitchFamily="49" charset="0"/>
              </a:rPr>
              <a:t>perm_bits</a:t>
            </a:r>
            <a:r>
              <a:rPr lang="en-US" sz="2000" dirty="0">
                <a:latin typeface="Lucida Console" panose="020B0609040504020204" pitchFamily="49" charset="0"/>
              </a:rPr>
              <a:t>&gt;);</a:t>
            </a:r>
          </a:p>
          <a:p>
            <a:endParaRPr lang="en-US" sz="2000" dirty="0">
              <a:latin typeface="Lucida Console" panose="020B0609040504020204" pitchFamily="49" charset="0"/>
            </a:endParaRPr>
          </a:p>
          <a:p>
            <a:r>
              <a:rPr lang="en-US" sz="2000" dirty="0">
                <a:solidFill>
                  <a:srgbClr val="00B050"/>
                </a:solidFill>
                <a:latin typeface="Lucida Console" panose="020B0609040504020204" pitchFamily="49" charset="0"/>
              </a:rPr>
              <a:t>//Ask the kernel to map the region</a:t>
            </a:r>
          </a:p>
          <a:p>
            <a:r>
              <a:rPr lang="en-US" sz="2000" dirty="0">
                <a:solidFill>
                  <a:srgbClr val="00B050"/>
                </a:solidFill>
                <a:latin typeface="Lucida Console" panose="020B0609040504020204" pitchFamily="49" charset="0"/>
              </a:rPr>
              <a:t>//into our address space.</a:t>
            </a:r>
          </a:p>
          <a:p>
            <a:r>
              <a:rPr lang="en-US" sz="2000" dirty="0">
                <a:solidFill>
                  <a:srgbClr val="0070C0"/>
                </a:solidFill>
                <a:latin typeface="Lucida Console" panose="020B0609040504020204" pitchFamily="49" charset="0"/>
              </a:rPr>
              <a:t>char*</a:t>
            </a:r>
            <a:r>
              <a:rPr lang="en-US" sz="2000" dirty="0">
                <a:latin typeface="Lucida Console" panose="020B0609040504020204" pitchFamily="49" charset="0"/>
              </a:rPr>
              <a:t> </a:t>
            </a:r>
            <a:r>
              <a:rPr lang="en-US" sz="2000" dirty="0" err="1">
                <a:latin typeface="Lucida Console" panose="020B0609040504020204" pitchFamily="49" charset="0"/>
              </a:rPr>
              <a:t>shm</a:t>
            </a:r>
            <a:r>
              <a:rPr lang="en-US" sz="2000" dirty="0">
                <a:latin typeface="Lucida Console" panose="020B0609040504020204" pitchFamily="49" charset="0"/>
              </a:rPr>
              <a:t> = </a:t>
            </a:r>
            <a:r>
              <a:rPr lang="en-US" sz="2000" dirty="0" err="1">
                <a:latin typeface="Lucida Console" panose="020B0609040504020204" pitchFamily="49" charset="0"/>
              </a:rPr>
              <a:t>shmat</a:t>
            </a:r>
            <a:r>
              <a:rPr lang="en-US" sz="2000" dirty="0">
                <a:latin typeface="Lucida Console" panose="020B0609040504020204" pitchFamily="49" charset="0"/>
              </a:rPr>
              <a:t>(</a:t>
            </a:r>
            <a:r>
              <a:rPr lang="en-US" sz="2000" dirty="0" err="1">
                <a:latin typeface="Lucida Console" panose="020B0609040504020204" pitchFamily="49" charset="0"/>
              </a:rPr>
              <a:t>shm_id</a:t>
            </a:r>
            <a:r>
              <a:rPr lang="en-US" sz="2000" dirty="0">
                <a:latin typeface="Lucida Console" panose="020B0609040504020204" pitchFamily="49" charset="0"/>
              </a:rPr>
              <a:t>, ...);</a:t>
            </a:r>
          </a:p>
          <a:p>
            <a:endParaRPr lang="en-US" sz="2000" dirty="0">
              <a:latin typeface="Lucida Console" panose="020B0609040504020204" pitchFamily="49" charset="0"/>
            </a:endParaRPr>
          </a:p>
          <a:p>
            <a:r>
              <a:rPr lang="en-US" sz="2000" dirty="0">
                <a:solidFill>
                  <a:srgbClr val="00B050"/>
                </a:solidFill>
                <a:latin typeface="Lucida Console" panose="020B0609040504020204" pitchFamily="49" charset="0"/>
              </a:rPr>
              <a:t>//Wait three seconds then read some</a:t>
            </a:r>
          </a:p>
          <a:p>
            <a:r>
              <a:rPr lang="en-US" sz="2000" dirty="0">
                <a:solidFill>
                  <a:srgbClr val="00B050"/>
                </a:solidFill>
                <a:latin typeface="Lucida Console" panose="020B0609040504020204" pitchFamily="49" charset="0"/>
              </a:rPr>
              <a:t>//data!</a:t>
            </a:r>
          </a:p>
          <a:p>
            <a:r>
              <a:rPr lang="en-US" sz="2000" dirty="0">
                <a:latin typeface="Lucida Console" panose="020B0609040504020204" pitchFamily="49" charset="0"/>
              </a:rPr>
              <a:t>sleep(</a:t>
            </a:r>
            <a:r>
              <a:rPr lang="en-US" sz="2000" dirty="0">
                <a:solidFill>
                  <a:schemeClr val="accent2"/>
                </a:solidFill>
                <a:latin typeface="Lucida Console" panose="020B0609040504020204" pitchFamily="49" charset="0"/>
              </a:rPr>
              <a:t>3</a:t>
            </a:r>
            <a:r>
              <a:rPr lang="en-US" sz="2000" dirty="0">
                <a:latin typeface="Lucida Console" panose="020B0609040504020204" pitchFamily="49" charset="0"/>
              </a:rPr>
              <a:t>);</a:t>
            </a:r>
          </a:p>
          <a:p>
            <a:r>
              <a:rPr lang="en-US" sz="2000" dirty="0">
                <a:solidFill>
                  <a:srgbClr val="0070C0"/>
                </a:solidFill>
                <a:latin typeface="Lucida Console" panose="020B0609040504020204" pitchFamily="49" charset="0"/>
              </a:rPr>
              <a:t>for</a:t>
            </a:r>
            <a:r>
              <a:rPr lang="en-US" sz="2000" dirty="0">
                <a:latin typeface="Lucida Console" panose="020B0609040504020204" pitchFamily="49" charset="0"/>
              </a:rPr>
              <a:t> (</a:t>
            </a:r>
            <a:r>
              <a:rPr lang="en-US" sz="2000" dirty="0">
                <a:solidFill>
                  <a:srgbClr val="0070C0"/>
                </a:solidFill>
                <a:latin typeface="Lucida Console" panose="020B0609040504020204" pitchFamily="49" charset="0"/>
              </a:rPr>
              <a:t>char*</a:t>
            </a:r>
            <a:r>
              <a:rPr lang="en-US" sz="2000" dirty="0">
                <a:latin typeface="Lucida Console" panose="020B0609040504020204" pitchFamily="49" charset="0"/>
              </a:rPr>
              <a:t> c = </a:t>
            </a:r>
            <a:r>
              <a:rPr lang="en-US" sz="2000" dirty="0" err="1">
                <a:latin typeface="Lucida Console" panose="020B0609040504020204" pitchFamily="49" charset="0"/>
              </a:rPr>
              <a:t>shm</a:t>
            </a:r>
            <a:r>
              <a:rPr lang="en-US" sz="2000" dirty="0">
                <a:latin typeface="Lucida Console" panose="020B0609040504020204" pitchFamily="49" charset="0"/>
              </a:rPr>
              <a:t>; ; ++c) {</a:t>
            </a:r>
          </a:p>
          <a:p>
            <a:r>
              <a:rPr lang="en-US" sz="2000" dirty="0">
                <a:latin typeface="Lucida Console" panose="020B0609040504020204" pitchFamily="49" charset="0"/>
              </a:rPr>
              <a:t>    </a:t>
            </a:r>
            <a:r>
              <a:rPr lang="en-US" sz="2000" dirty="0" err="1">
                <a:latin typeface="Lucida Console" panose="020B0609040504020204" pitchFamily="49" charset="0"/>
              </a:rPr>
              <a:t>fputc</a:t>
            </a:r>
            <a:r>
              <a:rPr lang="en-US" sz="2000" dirty="0">
                <a:latin typeface="Lucida Console" panose="020B0609040504020204" pitchFamily="49" charset="0"/>
              </a:rPr>
              <a:t>(*c);</a:t>
            </a:r>
          </a:p>
          <a:p>
            <a:r>
              <a:rPr lang="en-US" sz="2000" dirty="0">
                <a:latin typeface="Lucida Console" panose="020B0609040504020204" pitchFamily="49" charset="0"/>
              </a:rPr>
              <a:t>}</a:t>
            </a:r>
          </a:p>
        </p:txBody>
      </p:sp>
      <p:sp>
        <p:nvSpPr>
          <p:cNvPr id="7" name="TextBox 6">
            <a:extLst>
              <a:ext uri="{FF2B5EF4-FFF2-40B4-BE49-F238E27FC236}">
                <a16:creationId xmlns:a16="http://schemas.microsoft.com/office/drawing/2014/main" id="{EBC755E4-1238-E366-2C2E-D474E0842A74}"/>
              </a:ext>
            </a:extLst>
          </p:cNvPr>
          <p:cNvSpPr txBox="1"/>
          <p:nvPr/>
        </p:nvSpPr>
        <p:spPr>
          <a:xfrm>
            <a:off x="5866147" y="1348526"/>
            <a:ext cx="6321468" cy="5293757"/>
          </a:xfrm>
          <a:prstGeom prst="rect">
            <a:avLst/>
          </a:prstGeom>
          <a:noFill/>
        </p:spPr>
        <p:txBody>
          <a:bodyPr wrap="square">
            <a:spAutoFit/>
          </a:bodyPr>
          <a:lstStyle/>
          <a:p>
            <a:r>
              <a:rPr lang="en-US" sz="2000" dirty="0">
                <a:solidFill>
                  <a:srgbClr val="00B050"/>
                </a:solidFill>
                <a:latin typeface="Lucida Console" panose="020B0609040504020204" pitchFamily="49" charset="0"/>
              </a:rPr>
              <a:t>//writer.cc</a:t>
            </a:r>
          </a:p>
          <a:p>
            <a:r>
              <a:rPr lang="en-US" sz="2000" dirty="0">
                <a:solidFill>
                  <a:srgbClr val="00B050"/>
                </a:solidFill>
                <a:latin typeface="Lucida Console" panose="020B0609040504020204" pitchFamily="49" charset="0"/>
              </a:rPr>
              <a:t>//Ask the kernel to create the shared</a:t>
            </a:r>
          </a:p>
          <a:p>
            <a:r>
              <a:rPr lang="en-US" sz="2000" dirty="0">
                <a:solidFill>
                  <a:srgbClr val="00B050"/>
                </a:solidFill>
                <a:latin typeface="Lucida Console" panose="020B0609040504020204" pitchFamily="49" charset="0"/>
              </a:rPr>
              <a:t>//memory region. The &lt;</a:t>
            </a:r>
            <a:r>
              <a:rPr lang="en-US" sz="2000" dirty="0" err="1">
                <a:solidFill>
                  <a:srgbClr val="00B050"/>
                </a:solidFill>
                <a:latin typeface="Lucida Console" panose="020B0609040504020204" pitchFamily="49" charset="0"/>
              </a:rPr>
              <a:t>perm_bits</a:t>
            </a:r>
            <a:r>
              <a:rPr lang="en-US" sz="2000" dirty="0">
                <a:solidFill>
                  <a:srgbClr val="00B050"/>
                </a:solidFill>
                <a:latin typeface="Lucida Console" panose="020B0609040504020204" pitchFamily="49" charset="0"/>
              </a:rPr>
              <a:t>&gt;</a:t>
            </a:r>
          </a:p>
          <a:p>
            <a:r>
              <a:rPr lang="en-US" sz="2000" dirty="0">
                <a:solidFill>
                  <a:srgbClr val="00B050"/>
                </a:solidFill>
                <a:latin typeface="Lucida Console" panose="020B0609040504020204" pitchFamily="49" charset="0"/>
              </a:rPr>
              <a:t>//determine which kinds of external</a:t>
            </a:r>
          </a:p>
          <a:p>
            <a:r>
              <a:rPr lang="en-US" sz="2000" dirty="0">
                <a:solidFill>
                  <a:srgbClr val="00B050"/>
                </a:solidFill>
                <a:latin typeface="Lucida Console" panose="020B0609040504020204" pitchFamily="49" charset="0"/>
              </a:rPr>
              <a:t>//processes can access the memory</a:t>
            </a:r>
          </a:p>
          <a:p>
            <a:r>
              <a:rPr lang="en-US" sz="2000" dirty="0">
                <a:solidFill>
                  <a:srgbClr val="00B050"/>
                </a:solidFill>
                <a:latin typeface="Lucida Console" panose="020B0609040504020204" pitchFamily="49" charset="0"/>
              </a:rPr>
              <a:t>//region.</a:t>
            </a:r>
          </a:p>
          <a:p>
            <a:r>
              <a:rPr lang="en-US" sz="2000" dirty="0">
                <a:solidFill>
                  <a:srgbClr val="0070C0"/>
                </a:solidFill>
                <a:latin typeface="Lucida Console" panose="020B0609040504020204" pitchFamily="49" charset="0"/>
              </a:rPr>
              <a:t>int</a:t>
            </a:r>
            <a:r>
              <a:rPr lang="en-US" sz="2000" dirty="0">
                <a:latin typeface="Lucida Console" panose="020B0609040504020204" pitchFamily="49" charset="0"/>
              </a:rPr>
              <a:t> </a:t>
            </a:r>
            <a:r>
              <a:rPr lang="en-US" sz="2000" dirty="0" err="1">
                <a:latin typeface="Lucida Console" panose="020B0609040504020204" pitchFamily="49" charset="0"/>
              </a:rPr>
              <a:t>shm_id</a:t>
            </a:r>
            <a:r>
              <a:rPr lang="en-US" sz="2000" dirty="0">
                <a:latin typeface="Lucida Console" panose="020B0609040504020204" pitchFamily="49" charset="0"/>
              </a:rPr>
              <a:t> = </a:t>
            </a:r>
            <a:r>
              <a:rPr lang="en-US" sz="2000" dirty="0" err="1">
                <a:latin typeface="Lucida Console" panose="020B0609040504020204" pitchFamily="49" charset="0"/>
              </a:rPr>
              <a:t>shmget</a:t>
            </a:r>
            <a:r>
              <a:rPr lang="en-US" sz="2000" dirty="0">
                <a:latin typeface="Lucida Console" panose="020B0609040504020204" pitchFamily="49" charset="0"/>
              </a:rPr>
              <a:t>(SM_KEY, SM_SIZE,</a:t>
            </a:r>
          </a:p>
          <a:p>
            <a:r>
              <a:rPr lang="en-US" sz="2000" dirty="0">
                <a:latin typeface="Lucida Console" panose="020B0609040504020204" pitchFamily="49" charset="0"/>
              </a:rPr>
              <a:t>             IPC_CREATE | &lt;</a:t>
            </a:r>
            <a:r>
              <a:rPr lang="en-US" sz="2000" dirty="0" err="1">
                <a:latin typeface="Lucida Console" panose="020B0609040504020204" pitchFamily="49" charset="0"/>
              </a:rPr>
              <a:t>perm_bits</a:t>
            </a:r>
            <a:r>
              <a:rPr lang="en-US" sz="2000" dirty="0">
                <a:latin typeface="Lucida Console" panose="020B0609040504020204" pitchFamily="49" charset="0"/>
              </a:rPr>
              <a:t>&gt;);</a:t>
            </a:r>
          </a:p>
          <a:p>
            <a:endParaRPr lang="en-US" sz="2000" dirty="0">
              <a:latin typeface="Lucida Console" panose="020B0609040504020204" pitchFamily="49" charset="0"/>
            </a:endParaRPr>
          </a:p>
          <a:p>
            <a:r>
              <a:rPr lang="en-US" sz="2000" dirty="0">
                <a:solidFill>
                  <a:srgbClr val="00B050"/>
                </a:solidFill>
                <a:latin typeface="Lucida Console" panose="020B0609040504020204" pitchFamily="49" charset="0"/>
              </a:rPr>
              <a:t>//Ask the kernel to map the region into</a:t>
            </a:r>
          </a:p>
          <a:p>
            <a:r>
              <a:rPr lang="en-US" sz="2000" dirty="0">
                <a:solidFill>
                  <a:srgbClr val="00B050"/>
                </a:solidFill>
                <a:latin typeface="Lucida Console" panose="020B0609040504020204" pitchFamily="49" charset="0"/>
              </a:rPr>
              <a:t>//our address space.</a:t>
            </a:r>
          </a:p>
          <a:p>
            <a:r>
              <a:rPr lang="en-US" sz="2000" dirty="0">
                <a:solidFill>
                  <a:srgbClr val="0070C0"/>
                </a:solidFill>
                <a:latin typeface="Lucida Console" panose="020B0609040504020204" pitchFamily="49" charset="0"/>
              </a:rPr>
              <a:t>char*</a:t>
            </a:r>
            <a:r>
              <a:rPr lang="en-US" sz="2000" dirty="0">
                <a:latin typeface="Lucida Console" panose="020B0609040504020204" pitchFamily="49" charset="0"/>
              </a:rPr>
              <a:t> </a:t>
            </a:r>
            <a:r>
              <a:rPr lang="en-US" sz="2000" dirty="0" err="1">
                <a:latin typeface="Lucida Console" panose="020B0609040504020204" pitchFamily="49" charset="0"/>
              </a:rPr>
              <a:t>shm</a:t>
            </a:r>
            <a:r>
              <a:rPr lang="en-US" sz="2000" dirty="0">
                <a:latin typeface="Lucida Console" panose="020B0609040504020204" pitchFamily="49" charset="0"/>
              </a:rPr>
              <a:t> = </a:t>
            </a:r>
            <a:r>
              <a:rPr lang="en-US" sz="2000" dirty="0" err="1">
                <a:latin typeface="Lucida Console" panose="020B0609040504020204" pitchFamily="49" charset="0"/>
              </a:rPr>
              <a:t>shmat</a:t>
            </a:r>
            <a:r>
              <a:rPr lang="en-US" sz="2000" dirty="0">
                <a:latin typeface="Lucida Console" panose="020B0609040504020204" pitchFamily="49" charset="0"/>
              </a:rPr>
              <a:t>(</a:t>
            </a:r>
            <a:r>
              <a:rPr lang="en-US" sz="2000" dirty="0" err="1">
                <a:latin typeface="Lucida Console" panose="020B0609040504020204" pitchFamily="49" charset="0"/>
              </a:rPr>
              <a:t>shm_id</a:t>
            </a:r>
            <a:r>
              <a:rPr lang="en-US" sz="2000" dirty="0">
                <a:latin typeface="Lucida Console" panose="020B0609040504020204" pitchFamily="49" charset="0"/>
              </a:rPr>
              <a:t>, ...);</a:t>
            </a:r>
          </a:p>
          <a:p>
            <a:endParaRPr lang="en-US" sz="2000" dirty="0">
              <a:latin typeface="Lucida Console" panose="020B0609040504020204" pitchFamily="49" charset="0"/>
            </a:endParaRPr>
          </a:p>
          <a:p>
            <a:r>
              <a:rPr lang="en-US" sz="2000" dirty="0">
                <a:solidFill>
                  <a:srgbClr val="00B050"/>
                </a:solidFill>
                <a:latin typeface="Lucida Console" panose="020B0609040504020204" pitchFamily="49" charset="0"/>
              </a:rPr>
              <a:t>//Write some data!</a:t>
            </a:r>
          </a:p>
          <a:p>
            <a:r>
              <a:rPr lang="en-US" sz="2000" dirty="0">
                <a:solidFill>
                  <a:srgbClr val="0070C0"/>
                </a:solidFill>
                <a:latin typeface="Lucida Console" panose="020B0609040504020204" pitchFamily="49" charset="0"/>
              </a:rPr>
              <a:t>for</a:t>
            </a:r>
            <a:r>
              <a:rPr lang="en-US" sz="2000" dirty="0">
                <a:latin typeface="Lucida Console" panose="020B0609040504020204" pitchFamily="49" charset="0"/>
              </a:rPr>
              <a:t> (</a:t>
            </a:r>
            <a:r>
              <a:rPr lang="en-US" sz="2000" dirty="0">
                <a:solidFill>
                  <a:srgbClr val="0070C0"/>
                </a:solidFill>
                <a:latin typeface="Lucida Console" panose="020B0609040504020204" pitchFamily="49" charset="0"/>
              </a:rPr>
              <a:t>int</a:t>
            </a:r>
            <a:r>
              <a:rPr lang="en-US" sz="2000" dirty="0">
                <a:latin typeface="Lucida Console" panose="020B0609040504020204" pitchFamily="49" charset="0"/>
              </a:rPr>
              <a:t> </a:t>
            </a:r>
            <a:r>
              <a:rPr lang="en-US" sz="2000" dirty="0" err="1">
                <a:latin typeface="Lucida Console" panose="020B0609040504020204" pitchFamily="49" charset="0"/>
              </a:rPr>
              <a:t>i</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0</a:t>
            </a:r>
            <a:r>
              <a:rPr lang="en-US" sz="2000" dirty="0">
                <a:latin typeface="Lucida Console" panose="020B0609040504020204" pitchFamily="49" charset="0"/>
              </a:rPr>
              <a:t>; </a:t>
            </a:r>
            <a:r>
              <a:rPr lang="en-US" sz="2000" dirty="0" err="1">
                <a:latin typeface="Lucida Console" panose="020B0609040504020204" pitchFamily="49" charset="0"/>
              </a:rPr>
              <a:t>i</a:t>
            </a:r>
            <a:r>
              <a:rPr lang="en-US" sz="2000" dirty="0">
                <a:latin typeface="Lucida Console" panose="020B0609040504020204" pitchFamily="49" charset="0"/>
              </a:rPr>
              <a:t> &lt; SM_SIZE; ++</a:t>
            </a:r>
            <a:r>
              <a:rPr lang="en-US" sz="2000" dirty="0" err="1">
                <a:latin typeface="Lucida Console" panose="020B0609040504020204" pitchFamily="49" charset="0"/>
              </a:rPr>
              <a:t>i</a:t>
            </a:r>
            <a:r>
              <a:rPr lang="en-US" sz="2000" dirty="0">
                <a:latin typeface="Lucida Console" panose="020B0609040504020204" pitchFamily="49" charset="0"/>
              </a:rPr>
              <a:t>) {</a:t>
            </a:r>
          </a:p>
          <a:p>
            <a:r>
              <a:rPr lang="en-US" sz="2000" dirty="0">
                <a:latin typeface="Lucida Console" panose="020B0609040504020204" pitchFamily="49" charset="0"/>
              </a:rPr>
              <a:t>    </a:t>
            </a:r>
            <a:r>
              <a:rPr lang="en-US" sz="2000" dirty="0" err="1">
                <a:latin typeface="Lucida Console" panose="020B0609040504020204" pitchFamily="49" charset="0"/>
              </a:rPr>
              <a:t>shm</a:t>
            </a:r>
            <a:r>
              <a:rPr lang="en-US" sz="2000" dirty="0">
                <a:latin typeface="Lucida Console" panose="020B0609040504020204" pitchFamily="49" charset="0"/>
              </a:rPr>
              <a:t>[</a:t>
            </a:r>
            <a:r>
              <a:rPr lang="en-US" sz="2000" dirty="0" err="1">
                <a:latin typeface="Lucida Console" panose="020B0609040504020204" pitchFamily="49" charset="0"/>
              </a:rPr>
              <a:t>i</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'j'</a:t>
            </a:r>
            <a:r>
              <a:rPr lang="en-US" sz="2000" dirty="0">
                <a:latin typeface="Lucida Console" panose="020B0609040504020204" pitchFamily="49" charset="0"/>
              </a:rPr>
              <a:t>;</a:t>
            </a:r>
          </a:p>
          <a:p>
            <a:r>
              <a:rPr lang="en-US" sz="2000" dirty="0">
                <a:latin typeface="Lucida Console" panose="020B0609040504020204" pitchFamily="49" charset="0"/>
              </a:rPr>
              <a:t>}</a:t>
            </a:r>
          </a:p>
        </p:txBody>
      </p:sp>
      <p:cxnSp>
        <p:nvCxnSpPr>
          <p:cNvPr id="9" name="Straight Connector 8">
            <a:extLst>
              <a:ext uri="{FF2B5EF4-FFF2-40B4-BE49-F238E27FC236}">
                <a16:creationId xmlns:a16="http://schemas.microsoft.com/office/drawing/2014/main" id="{235C57E8-6E2D-80E1-01BA-39F82AF3EA61}"/>
              </a:ext>
            </a:extLst>
          </p:cNvPr>
          <p:cNvCxnSpPr/>
          <p:nvPr/>
        </p:nvCxnSpPr>
        <p:spPr>
          <a:xfrm>
            <a:off x="5794707" y="448051"/>
            <a:ext cx="0" cy="6325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BDBF2D98-5B92-9712-AEB3-5608DC0B4102}"/>
              </a:ext>
            </a:extLst>
          </p:cNvPr>
          <p:cNvGrpSpPr/>
          <p:nvPr/>
        </p:nvGrpSpPr>
        <p:grpSpPr>
          <a:xfrm>
            <a:off x="194133" y="1991091"/>
            <a:ext cx="5407063" cy="4782440"/>
            <a:chOff x="373288" y="1540042"/>
            <a:chExt cx="5407063" cy="4782440"/>
          </a:xfrm>
        </p:grpSpPr>
        <p:pic>
          <p:nvPicPr>
            <p:cNvPr id="15" name="Picture 14">
              <a:extLst>
                <a:ext uri="{FF2B5EF4-FFF2-40B4-BE49-F238E27FC236}">
                  <a16:creationId xmlns:a16="http://schemas.microsoft.com/office/drawing/2014/main" id="{7562A700-F599-57CF-D4E1-A8F98E237159}"/>
                </a:ext>
              </a:extLst>
            </p:cNvPr>
            <p:cNvPicPr>
              <a:picLocks noChangeAspect="1"/>
            </p:cNvPicPr>
            <p:nvPr/>
          </p:nvPicPr>
          <p:blipFill>
            <a:blip r:embed="rId2"/>
            <a:stretch>
              <a:fillRect/>
            </a:stretch>
          </p:blipFill>
          <p:spPr>
            <a:xfrm>
              <a:off x="373288" y="2084895"/>
              <a:ext cx="5407063" cy="3481552"/>
            </a:xfrm>
            <a:prstGeom prst="rect">
              <a:avLst/>
            </a:prstGeom>
          </p:spPr>
        </p:pic>
        <p:sp>
          <p:nvSpPr>
            <p:cNvPr id="16" name="Rectangle 15">
              <a:extLst>
                <a:ext uri="{FF2B5EF4-FFF2-40B4-BE49-F238E27FC236}">
                  <a16:creationId xmlns:a16="http://schemas.microsoft.com/office/drawing/2014/main" id="{5187A3E2-4684-DBC4-E097-074E174D0AC6}"/>
                </a:ext>
              </a:extLst>
            </p:cNvPr>
            <p:cNvSpPr/>
            <p:nvPr/>
          </p:nvSpPr>
          <p:spPr>
            <a:xfrm>
              <a:off x="373288" y="1540042"/>
              <a:ext cx="5407063" cy="54485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Segoe UI" panose="020B0502040204020203" pitchFamily="34" charset="0"/>
                  <a:cs typeface="Segoe UI" panose="020B0502040204020203" pitchFamily="34" charset="0"/>
                </a:rPr>
                <a:t>DO AS I SAY, NOT AS I DO</a:t>
              </a:r>
            </a:p>
          </p:txBody>
        </p:sp>
        <p:sp>
          <p:nvSpPr>
            <p:cNvPr id="17" name="Rectangle 16">
              <a:extLst>
                <a:ext uri="{FF2B5EF4-FFF2-40B4-BE49-F238E27FC236}">
                  <a16:creationId xmlns:a16="http://schemas.microsoft.com/office/drawing/2014/main" id="{8FC38C25-EB26-6034-4C20-0B49A2A4EA3F}"/>
                </a:ext>
              </a:extLst>
            </p:cNvPr>
            <p:cNvSpPr/>
            <p:nvPr/>
          </p:nvSpPr>
          <p:spPr>
            <a:xfrm>
              <a:off x="373288" y="5566447"/>
              <a:ext cx="5407063" cy="75603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Segoe UI" panose="020B0502040204020203" pitchFamily="34" charset="0"/>
                  <a:cs typeface="Segoe UI" panose="020B0502040204020203" pitchFamily="34" charset="0"/>
                </a:rPr>
                <a:t>ALWAYS CHECK WHETHER SYSTEM CALLS RETURN ERRORS</a:t>
              </a:r>
            </a:p>
          </p:txBody>
        </p:sp>
      </p:grpSp>
    </p:spTree>
    <p:extLst>
      <p:ext uri="{BB962C8B-B14F-4D97-AF65-F5344CB8AC3E}">
        <p14:creationId xmlns:p14="http://schemas.microsoft.com/office/powerpoint/2010/main" val="93815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32" presetClass="emph" presetSubtype="0" fill="hold" grpId="1" nodeType="with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10" presetClass="entr" presetSubtype="0" fill="hold"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500"/>
                                        <p:tgtEl>
                                          <p:spTgt spid="7">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500"/>
                                        <p:tgtEl>
                                          <p:spTgt spid="7">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fade">
                                      <p:cBhvr>
                                        <p:cTn id="34" dur="500"/>
                                        <p:tgtEl>
                                          <p:spTgt spid="7">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Effect transition="in" filter="fade">
                                      <p:cBhvr>
                                        <p:cTn id="40" dur="500"/>
                                        <p:tgtEl>
                                          <p:spTgt spid="7">
                                            <p:txEl>
                                              <p:pRg st="6" end="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Effect transition="in" filter="fade">
                                      <p:cBhvr>
                                        <p:cTn id="43" dur="500"/>
                                        <p:tgtEl>
                                          <p:spTgt spid="7">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7">
                                            <p:txEl>
                                              <p:pRg st="9" end="9"/>
                                            </p:txEl>
                                          </p:spTgt>
                                        </p:tgtEl>
                                        <p:attrNameLst>
                                          <p:attrName>style.visibility</p:attrName>
                                        </p:attrNameLst>
                                      </p:cBhvr>
                                      <p:to>
                                        <p:strVal val="visible"/>
                                      </p:to>
                                    </p:set>
                                    <p:animEffect transition="in" filter="fade">
                                      <p:cBhvr>
                                        <p:cTn id="46" dur="500"/>
                                        <p:tgtEl>
                                          <p:spTgt spid="7">
                                            <p:txEl>
                                              <p:pRg st="9" end="9"/>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7">
                                            <p:txEl>
                                              <p:pRg st="10" end="10"/>
                                            </p:txEl>
                                          </p:spTgt>
                                        </p:tgtEl>
                                        <p:attrNameLst>
                                          <p:attrName>style.visibility</p:attrName>
                                        </p:attrNameLst>
                                      </p:cBhvr>
                                      <p:to>
                                        <p:strVal val="visible"/>
                                      </p:to>
                                    </p:set>
                                    <p:animEffect transition="in" filter="fade">
                                      <p:cBhvr>
                                        <p:cTn id="49" dur="500"/>
                                        <p:tgtEl>
                                          <p:spTgt spid="7">
                                            <p:txEl>
                                              <p:pRg st="10" end="1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7">
                                            <p:txEl>
                                              <p:pRg st="11" end="11"/>
                                            </p:txEl>
                                          </p:spTgt>
                                        </p:tgtEl>
                                        <p:attrNameLst>
                                          <p:attrName>style.visibility</p:attrName>
                                        </p:attrNameLst>
                                      </p:cBhvr>
                                      <p:to>
                                        <p:strVal val="visible"/>
                                      </p:to>
                                    </p:set>
                                    <p:animEffect transition="in" filter="fade">
                                      <p:cBhvr>
                                        <p:cTn id="52" dur="500"/>
                                        <p:tgtEl>
                                          <p:spTgt spid="7">
                                            <p:txEl>
                                              <p:pRg st="11" end="11"/>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7">
                                            <p:txEl>
                                              <p:pRg st="13" end="13"/>
                                            </p:txEl>
                                          </p:spTgt>
                                        </p:tgtEl>
                                        <p:attrNameLst>
                                          <p:attrName>style.visibility</p:attrName>
                                        </p:attrNameLst>
                                      </p:cBhvr>
                                      <p:to>
                                        <p:strVal val="visible"/>
                                      </p:to>
                                    </p:set>
                                    <p:animEffect transition="in" filter="fade">
                                      <p:cBhvr>
                                        <p:cTn id="55" dur="500"/>
                                        <p:tgtEl>
                                          <p:spTgt spid="7">
                                            <p:txEl>
                                              <p:pRg st="13" end="13"/>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7">
                                            <p:txEl>
                                              <p:pRg st="14" end="14"/>
                                            </p:txEl>
                                          </p:spTgt>
                                        </p:tgtEl>
                                        <p:attrNameLst>
                                          <p:attrName>style.visibility</p:attrName>
                                        </p:attrNameLst>
                                      </p:cBhvr>
                                      <p:to>
                                        <p:strVal val="visible"/>
                                      </p:to>
                                    </p:set>
                                    <p:animEffect transition="in" filter="fade">
                                      <p:cBhvr>
                                        <p:cTn id="58" dur="500"/>
                                        <p:tgtEl>
                                          <p:spTgt spid="7">
                                            <p:txEl>
                                              <p:pRg st="14" end="14"/>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7">
                                            <p:txEl>
                                              <p:pRg st="15" end="15"/>
                                            </p:txEl>
                                          </p:spTgt>
                                        </p:tgtEl>
                                        <p:attrNameLst>
                                          <p:attrName>style.visibility</p:attrName>
                                        </p:attrNameLst>
                                      </p:cBhvr>
                                      <p:to>
                                        <p:strVal val="visible"/>
                                      </p:to>
                                    </p:set>
                                    <p:animEffect transition="in" filter="fade">
                                      <p:cBhvr>
                                        <p:cTn id="61" dur="500"/>
                                        <p:tgtEl>
                                          <p:spTgt spid="7">
                                            <p:txEl>
                                              <p:pRg st="15" end="15"/>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7">
                                            <p:txEl>
                                              <p:pRg st="16" end="16"/>
                                            </p:txEl>
                                          </p:spTgt>
                                        </p:tgtEl>
                                        <p:attrNameLst>
                                          <p:attrName>style.visibility</p:attrName>
                                        </p:attrNameLst>
                                      </p:cBhvr>
                                      <p:to>
                                        <p:strVal val="visible"/>
                                      </p:to>
                                    </p:set>
                                    <p:animEffect transition="in" filter="fade">
                                      <p:cBhvr>
                                        <p:cTn id="64" dur="500"/>
                                        <p:tgtEl>
                                          <p:spTgt spid="7">
                                            <p:txEl>
                                              <p:pRg st="16" end="1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7">
                                            <p:txEl>
                                              <p:pRg st="0" end="0"/>
                                            </p:txEl>
                                          </p:spTgt>
                                        </p:tgtEl>
                                      </p:cBhvr>
                                    </p:animEffect>
                                    <p:set>
                                      <p:cBhvr>
                                        <p:cTn id="69" dur="1" fill="hold">
                                          <p:stCondLst>
                                            <p:cond delay="499"/>
                                          </p:stCondLst>
                                        </p:cTn>
                                        <p:tgtEl>
                                          <p:spTgt spid="7">
                                            <p:txEl>
                                              <p:pRg st="0" end="0"/>
                                            </p:txEl>
                                          </p:spTgt>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7">
                                            <p:txEl>
                                              <p:pRg st="1" end="1"/>
                                            </p:txEl>
                                          </p:spTgt>
                                        </p:tgtEl>
                                      </p:cBhvr>
                                    </p:animEffect>
                                    <p:set>
                                      <p:cBhvr>
                                        <p:cTn id="72" dur="1" fill="hold">
                                          <p:stCondLst>
                                            <p:cond delay="499"/>
                                          </p:stCondLst>
                                        </p:cTn>
                                        <p:tgtEl>
                                          <p:spTgt spid="7">
                                            <p:txEl>
                                              <p:pRg st="1" end="1"/>
                                            </p:txEl>
                                          </p:spTgt>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7">
                                            <p:txEl>
                                              <p:pRg st="2" end="2"/>
                                            </p:txEl>
                                          </p:spTgt>
                                        </p:tgtEl>
                                      </p:cBhvr>
                                    </p:animEffect>
                                    <p:set>
                                      <p:cBhvr>
                                        <p:cTn id="75" dur="1" fill="hold">
                                          <p:stCondLst>
                                            <p:cond delay="499"/>
                                          </p:stCondLst>
                                        </p:cTn>
                                        <p:tgtEl>
                                          <p:spTgt spid="7">
                                            <p:txEl>
                                              <p:pRg st="2" end="2"/>
                                            </p:txEl>
                                          </p:spTgt>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7">
                                            <p:txEl>
                                              <p:pRg st="3" end="3"/>
                                            </p:txEl>
                                          </p:spTgt>
                                        </p:tgtEl>
                                      </p:cBhvr>
                                    </p:animEffect>
                                    <p:set>
                                      <p:cBhvr>
                                        <p:cTn id="78" dur="1" fill="hold">
                                          <p:stCondLst>
                                            <p:cond delay="499"/>
                                          </p:stCondLst>
                                        </p:cTn>
                                        <p:tgtEl>
                                          <p:spTgt spid="7">
                                            <p:txEl>
                                              <p:pRg st="3" end="3"/>
                                            </p:txEl>
                                          </p:spTgt>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7">
                                            <p:txEl>
                                              <p:pRg st="4" end="4"/>
                                            </p:txEl>
                                          </p:spTgt>
                                        </p:tgtEl>
                                      </p:cBhvr>
                                    </p:animEffect>
                                    <p:set>
                                      <p:cBhvr>
                                        <p:cTn id="81" dur="1" fill="hold">
                                          <p:stCondLst>
                                            <p:cond delay="499"/>
                                          </p:stCondLst>
                                        </p:cTn>
                                        <p:tgtEl>
                                          <p:spTgt spid="7">
                                            <p:txEl>
                                              <p:pRg st="4" end="4"/>
                                            </p:txEl>
                                          </p:spTgt>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7">
                                            <p:txEl>
                                              <p:pRg st="5" end="5"/>
                                            </p:txEl>
                                          </p:spTgt>
                                        </p:tgtEl>
                                      </p:cBhvr>
                                    </p:animEffect>
                                    <p:set>
                                      <p:cBhvr>
                                        <p:cTn id="84" dur="1" fill="hold">
                                          <p:stCondLst>
                                            <p:cond delay="499"/>
                                          </p:stCondLst>
                                        </p:cTn>
                                        <p:tgtEl>
                                          <p:spTgt spid="7">
                                            <p:txEl>
                                              <p:pRg st="5" end="5"/>
                                            </p:txEl>
                                          </p:spTgt>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7">
                                            <p:txEl>
                                              <p:pRg st="6" end="6"/>
                                            </p:txEl>
                                          </p:spTgt>
                                        </p:tgtEl>
                                      </p:cBhvr>
                                    </p:animEffect>
                                    <p:set>
                                      <p:cBhvr>
                                        <p:cTn id="87" dur="1" fill="hold">
                                          <p:stCondLst>
                                            <p:cond delay="499"/>
                                          </p:stCondLst>
                                        </p:cTn>
                                        <p:tgtEl>
                                          <p:spTgt spid="7">
                                            <p:txEl>
                                              <p:pRg st="6" end="6"/>
                                            </p:txEl>
                                          </p:spTgt>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7">
                                            <p:txEl>
                                              <p:pRg st="7" end="7"/>
                                            </p:txEl>
                                          </p:spTgt>
                                        </p:tgtEl>
                                      </p:cBhvr>
                                    </p:animEffect>
                                    <p:set>
                                      <p:cBhvr>
                                        <p:cTn id="90" dur="1" fill="hold">
                                          <p:stCondLst>
                                            <p:cond delay="499"/>
                                          </p:stCondLst>
                                        </p:cTn>
                                        <p:tgtEl>
                                          <p:spTgt spid="7">
                                            <p:txEl>
                                              <p:pRg st="7" end="7"/>
                                            </p:txEl>
                                          </p:spTgt>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500"/>
                                        <p:tgtEl>
                                          <p:spTgt spid="7">
                                            <p:txEl>
                                              <p:pRg st="9" end="9"/>
                                            </p:txEl>
                                          </p:spTgt>
                                        </p:tgtEl>
                                      </p:cBhvr>
                                    </p:animEffect>
                                    <p:set>
                                      <p:cBhvr>
                                        <p:cTn id="93" dur="1" fill="hold">
                                          <p:stCondLst>
                                            <p:cond delay="499"/>
                                          </p:stCondLst>
                                        </p:cTn>
                                        <p:tgtEl>
                                          <p:spTgt spid="7">
                                            <p:txEl>
                                              <p:pRg st="9" end="9"/>
                                            </p:txEl>
                                          </p:spTgt>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500"/>
                                        <p:tgtEl>
                                          <p:spTgt spid="7">
                                            <p:txEl>
                                              <p:pRg st="10" end="10"/>
                                            </p:txEl>
                                          </p:spTgt>
                                        </p:tgtEl>
                                      </p:cBhvr>
                                    </p:animEffect>
                                    <p:set>
                                      <p:cBhvr>
                                        <p:cTn id="96" dur="1" fill="hold">
                                          <p:stCondLst>
                                            <p:cond delay="499"/>
                                          </p:stCondLst>
                                        </p:cTn>
                                        <p:tgtEl>
                                          <p:spTgt spid="7">
                                            <p:txEl>
                                              <p:pRg st="10" end="10"/>
                                            </p:txEl>
                                          </p:spTgt>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500"/>
                                        <p:tgtEl>
                                          <p:spTgt spid="7">
                                            <p:txEl>
                                              <p:pRg st="11" end="11"/>
                                            </p:txEl>
                                          </p:spTgt>
                                        </p:tgtEl>
                                      </p:cBhvr>
                                    </p:animEffect>
                                    <p:set>
                                      <p:cBhvr>
                                        <p:cTn id="99" dur="1" fill="hold">
                                          <p:stCondLst>
                                            <p:cond delay="499"/>
                                          </p:stCondLst>
                                        </p:cTn>
                                        <p:tgtEl>
                                          <p:spTgt spid="7">
                                            <p:txEl>
                                              <p:pRg st="11" end="11"/>
                                            </p:txEl>
                                          </p:spTgt>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7">
                                            <p:txEl>
                                              <p:pRg st="13" end="13"/>
                                            </p:txEl>
                                          </p:spTgt>
                                        </p:tgtEl>
                                      </p:cBhvr>
                                    </p:animEffect>
                                    <p:set>
                                      <p:cBhvr>
                                        <p:cTn id="102" dur="1" fill="hold">
                                          <p:stCondLst>
                                            <p:cond delay="499"/>
                                          </p:stCondLst>
                                        </p:cTn>
                                        <p:tgtEl>
                                          <p:spTgt spid="7">
                                            <p:txEl>
                                              <p:pRg st="13" end="13"/>
                                            </p:txEl>
                                          </p:spTgt>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7">
                                            <p:txEl>
                                              <p:pRg st="14" end="14"/>
                                            </p:txEl>
                                          </p:spTgt>
                                        </p:tgtEl>
                                      </p:cBhvr>
                                    </p:animEffect>
                                    <p:set>
                                      <p:cBhvr>
                                        <p:cTn id="105" dur="1" fill="hold">
                                          <p:stCondLst>
                                            <p:cond delay="499"/>
                                          </p:stCondLst>
                                        </p:cTn>
                                        <p:tgtEl>
                                          <p:spTgt spid="7">
                                            <p:txEl>
                                              <p:pRg st="14" end="14"/>
                                            </p:txEl>
                                          </p:spTgt>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7">
                                            <p:txEl>
                                              <p:pRg st="15" end="15"/>
                                            </p:txEl>
                                          </p:spTgt>
                                        </p:tgtEl>
                                      </p:cBhvr>
                                    </p:animEffect>
                                    <p:set>
                                      <p:cBhvr>
                                        <p:cTn id="108" dur="1" fill="hold">
                                          <p:stCondLst>
                                            <p:cond delay="499"/>
                                          </p:stCondLst>
                                        </p:cTn>
                                        <p:tgtEl>
                                          <p:spTgt spid="7">
                                            <p:txEl>
                                              <p:pRg st="15" end="15"/>
                                            </p:txEl>
                                          </p:spTgt>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7">
                                            <p:txEl>
                                              <p:pRg st="16" end="16"/>
                                            </p:txEl>
                                          </p:spTgt>
                                        </p:tgtEl>
                                      </p:cBhvr>
                                    </p:animEffect>
                                    <p:set>
                                      <p:cBhvr>
                                        <p:cTn id="111" dur="1" fill="hold">
                                          <p:stCondLst>
                                            <p:cond delay="499"/>
                                          </p:stCondLst>
                                        </p:cTn>
                                        <p:tgtEl>
                                          <p:spTgt spid="7">
                                            <p:txEl>
                                              <p:pRg st="16" end="16"/>
                                            </p:txEl>
                                          </p:spTgt>
                                        </p:tgtEl>
                                        <p:attrNameLst>
                                          <p:attrName>style.visibility</p:attrName>
                                        </p:attrNameLst>
                                      </p:cBhvr>
                                      <p:to>
                                        <p:strVal val="hidden"/>
                                      </p:to>
                                    </p:set>
                                  </p:childTnLst>
                                </p:cTn>
                              </p:par>
                            </p:childTnLst>
                          </p:cTn>
                        </p:par>
                        <p:par>
                          <p:cTn id="112" fill="hold">
                            <p:stCondLst>
                              <p:cond delay="500"/>
                            </p:stCondLst>
                            <p:childTnLst>
                              <p:par>
                                <p:cTn id="113" presetID="10" presetClass="entr" presetSubtype="0" fill="hold" nodeType="afterEffect">
                                  <p:stCondLst>
                                    <p:cond delay="0"/>
                                  </p:stCondLst>
                                  <p:childTnLst>
                                    <p:set>
                                      <p:cBhvr>
                                        <p:cTn id="114" dur="1" fill="hold">
                                          <p:stCondLst>
                                            <p:cond delay="0"/>
                                          </p:stCondLst>
                                        </p:cTn>
                                        <p:tgtEl>
                                          <p:spTgt spid="6">
                                            <p:txEl>
                                              <p:pRg st="0" end="0"/>
                                            </p:txEl>
                                          </p:spTgt>
                                        </p:tgtEl>
                                        <p:attrNameLst>
                                          <p:attrName>style.visibility</p:attrName>
                                        </p:attrNameLst>
                                      </p:cBhvr>
                                      <p:to>
                                        <p:strVal val="visible"/>
                                      </p:to>
                                    </p:set>
                                    <p:animEffect transition="in" filter="fade">
                                      <p:cBhvr>
                                        <p:cTn id="115" dur="500"/>
                                        <p:tgtEl>
                                          <p:spTgt spid="6">
                                            <p:txEl>
                                              <p:pRg st="0" end="0"/>
                                            </p:txEl>
                                          </p:spTgt>
                                        </p:tgtEl>
                                      </p:cBhvr>
                                    </p:animEffect>
                                  </p:childTnLst>
                                </p:cTn>
                              </p:par>
                              <p:par>
                                <p:cTn id="116" presetID="10" presetClass="entr" presetSubtype="0" fill="hold" nodeType="withEffect">
                                  <p:stCondLst>
                                    <p:cond delay="0"/>
                                  </p:stCondLst>
                                  <p:childTnLst>
                                    <p:set>
                                      <p:cBhvr>
                                        <p:cTn id="117" dur="1" fill="hold">
                                          <p:stCondLst>
                                            <p:cond delay="0"/>
                                          </p:stCondLst>
                                        </p:cTn>
                                        <p:tgtEl>
                                          <p:spTgt spid="6">
                                            <p:txEl>
                                              <p:pRg st="1" end="1"/>
                                            </p:txEl>
                                          </p:spTgt>
                                        </p:tgtEl>
                                        <p:attrNameLst>
                                          <p:attrName>style.visibility</p:attrName>
                                        </p:attrNameLst>
                                      </p:cBhvr>
                                      <p:to>
                                        <p:strVal val="visible"/>
                                      </p:to>
                                    </p:set>
                                    <p:animEffect transition="in" filter="fade">
                                      <p:cBhvr>
                                        <p:cTn id="118" dur="500"/>
                                        <p:tgtEl>
                                          <p:spTgt spid="6">
                                            <p:txEl>
                                              <p:pRg st="1" end="1"/>
                                            </p:txEl>
                                          </p:spTgt>
                                        </p:tgtEl>
                                      </p:cBhvr>
                                    </p:animEffect>
                                  </p:childTnLst>
                                </p:cTn>
                              </p:par>
                              <p:par>
                                <p:cTn id="119" presetID="10" presetClass="entr" presetSubtype="0" fill="hold" nodeType="withEffect">
                                  <p:stCondLst>
                                    <p:cond delay="0"/>
                                  </p:stCondLst>
                                  <p:childTnLst>
                                    <p:set>
                                      <p:cBhvr>
                                        <p:cTn id="120" dur="1" fill="hold">
                                          <p:stCondLst>
                                            <p:cond delay="0"/>
                                          </p:stCondLst>
                                        </p:cTn>
                                        <p:tgtEl>
                                          <p:spTgt spid="6">
                                            <p:txEl>
                                              <p:pRg st="2" end="2"/>
                                            </p:txEl>
                                          </p:spTgt>
                                        </p:tgtEl>
                                        <p:attrNameLst>
                                          <p:attrName>style.visibility</p:attrName>
                                        </p:attrNameLst>
                                      </p:cBhvr>
                                      <p:to>
                                        <p:strVal val="visible"/>
                                      </p:to>
                                    </p:set>
                                    <p:animEffect transition="in" filter="fade">
                                      <p:cBhvr>
                                        <p:cTn id="121" dur="500"/>
                                        <p:tgtEl>
                                          <p:spTgt spid="6">
                                            <p:txEl>
                                              <p:pRg st="2" end="2"/>
                                            </p:txEl>
                                          </p:spTgt>
                                        </p:tgtEl>
                                      </p:cBhvr>
                                    </p:animEffect>
                                  </p:childTnLst>
                                </p:cTn>
                              </p:par>
                              <p:par>
                                <p:cTn id="122" presetID="10" presetClass="entr" presetSubtype="0" fill="hold" nodeType="withEffect">
                                  <p:stCondLst>
                                    <p:cond delay="0"/>
                                  </p:stCondLst>
                                  <p:childTnLst>
                                    <p:set>
                                      <p:cBhvr>
                                        <p:cTn id="123" dur="1" fill="hold">
                                          <p:stCondLst>
                                            <p:cond delay="0"/>
                                          </p:stCondLst>
                                        </p:cTn>
                                        <p:tgtEl>
                                          <p:spTgt spid="6">
                                            <p:txEl>
                                              <p:pRg st="3" end="3"/>
                                            </p:txEl>
                                          </p:spTgt>
                                        </p:tgtEl>
                                        <p:attrNameLst>
                                          <p:attrName>style.visibility</p:attrName>
                                        </p:attrNameLst>
                                      </p:cBhvr>
                                      <p:to>
                                        <p:strVal val="visible"/>
                                      </p:to>
                                    </p:set>
                                    <p:animEffect transition="in" filter="fade">
                                      <p:cBhvr>
                                        <p:cTn id="124" dur="500"/>
                                        <p:tgtEl>
                                          <p:spTgt spid="6">
                                            <p:txEl>
                                              <p:pRg st="3" end="3"/>
                                            </p:txEl>
                                          </p:spTgt>
                                        </p:tgtEl>
                                      </p:cBhvr>
                                    </p:animEffect>
                                  </p:childTnLst>
                                </p:cTn>
                              </p:par>
                              <p:par>
                                <p:cTn id="125" presetID="10" presetClass="entr" presetSubtype="0" fill="hold" nodeType="withEffect">
                                  <p:stCondLst>
                                    <p:cond delay="0"/>
                                  </p:stCondLst>
                                  <p:childTnLst>
                                    <p:set>
                                      <p:cBhvr>
                                        <p:cTn id="126" dur="1" fill="hold">
                                          <p:stCondLst>
                                            <p:cond delay="0"/>
                                          </p:stCondLst>
                                        </p:cTn>
                                        <p:tgtEl>
                                          <p:spTgt spid="6">
                                            <p:txEl>
                                              <p:pRg st="4" end="4"/>
                                            </p:txEl>
                                          </p:spTgt>
                                        </p:tgtEl>
                                        <p:attrNameLst>
                                          <p:attrName>style.visibility</p:attrName>
                                        </p:attrNameLst>
                                      </p:cBhvr>
                                      <p:to>
                                        <p:strVal val="visible"/>
                                      </p:to>
                                    </p:set>
                                    <p:animEffect transition="in" filter="fade">
                                      <p:cBhvr>
                                        <p:cTn id="127" dur="500"/>
                                        <p:tgtEl>
                                          <p:spTgt spid="6">
                                            <p:txEl>
                                              <p:pRg st="4" end="4"/>
                                            </p:txEl>
                                          </p:spTgt>
                                        </p:tgtEl>
                                      </p:cBhvr>
                                    </p:animEffect>
                                  </p:childTnLst>
                                </p:cTn>
                              </p:par>
                              <p:par>
                                <p:cTn id="128" presetID="10" presetClass="entr" presetSubtype="0" fill="hold" nodeType="withEffect">
                                  <p:stCondLst>
                                    <p:cond delay="0"/>
                                  </p:stCondLst>
                                  <p:childTnLst>
                                    <p:set>
                                      <p:cBhvr>
                                        <p:cTn id="129" dur="1" fill="hold">
                                          <p:stCondLst>
                                            <p:cond delay="0"/>
                                          </p:stCondLst>
                                        </p:cTn>
                                        <p:tgtEl>
                                          <p:spTgt spid="6">
                                            <p:txEl>
                                              <p:pRg st="6" end="6"/>
                                            </p:txEl>
                                          </p:spTgt>
                                        </p:tgtEl>
                                        <p:attrNameLst>
                                          <p:attrName>style.visibility</p:attrName>
                                        </p:attrNameLst>
                                      </p:cBhvr>
                                      <p:to>
                                        <p:strVal val="visible"/>
                                      </p:to>
                                    </p:set>
                                    <p:animEffect transition="in" filter="fade">
                                      <p:cBhvr>
                                        <p:cTn id="130" dur="500"/>
                                        <p:tgtEl>
                                          <p:spTgt spid="6">
                                            <p:txEl>
                                              <p:pRg st="6" end="6"/>
                                            </p:txEl>
                                          </p:spTgt>
                                        </p:tgtEl>
                                      </p:cBhvr>
                                    </p:animEffect>
                                  </p:childTnLst>
                                </p:cTn>
                              </p:par>
                              <p:par>
                                <p:cTn id="131" presetID="10" presetClass="entr" presetSubtype="0" fill="hold" nodeType="withEffect">
                                  <p:stCondLst>
                                    <p:cond delay="0"/>
                                  </p:stCondLst>
                                  <p:childTnLst>
                                    <p:set>
                                      <p:cBhvr>
                                        <p:cTn id="132" dur="1" fill="hold">
                                          <p:stCondLst>
                                            <p:cond delay="0"/>
                                          </p:stCondLst>
                                        </p:cTn>
                                        <p:tgtEl>
                                          <p:spTgt spid="6">
                                            <p:txEl>
                                              <p:pRg st="7" end="7"/>
                                            </p:txEl>
                                          </p:spTgt>
                                        </p:tgtEl>
                                        <p:attrNameLst>
                                          <p:attrName>style.visibility</p:attrName>
                                        </p:attrNameLst>
                                      </p:cBhvr>
                                      <p:to>
                                        <p:strVal val="visible"/>
                                      </p:to>
                                    </p:set>
                                    <p:animEffect transition="in" filter="fade">
                                      <p:cBhvr>
                                        <p:cTn id="133" dur="500"/>
                                        <p:tgtEl>
                                          <p:spTgt spid="6">
                                            <p:txEl>
                                              <p:pRg st="7" end="7"/>
                                            </p:txEl>
                                          </p:spTgt>
                                        </p:tgtEl>
                                      </p:cBhvr>
                                    </p:animEffect>
                                  </p:childTnLst>
                                </p:cTn>
                              </p:par>
                              <p:par>
                                <p:cTn id="134" presetID="10" presetClass="entr" presetSubtype="0" fill="hold" nodeType="withEffect">
                                  <p:stCondLst>
                                    <p:cond delay="0"/>
                                  </p:stCondLst>
                                  <p:childTnLst>
                                    <p:set>
                                      <p:cBhvr>
                                        <p:cTn id="135" dur="1" fill="hold">
                                          <p:stCondLst>
                                            <p:cond delay="0"/>
                                          </p:stCondLst>
                                        </p:cTn>
                                        <p:tgtEl>
                                          <p:spTgt spid="6">
                                            <p:txEl>
                                              <p:pRg st="8" end="8"/>
                                            </p:txEl>
                                          </p:spTgt>
                                        </p:tgtEl>
                                        <p:attrNameLst>
                                          <p:attrName>style.visibility</p:attrName>
                                        </p:attrNameLst>
                                      </p:cBhvr>
                                      <p:to>
                                        <p:strVal val="visible"/>
                                      </p:to>
                                    </p:set>
                                    <p:animEffect transition="in" filter="fade">
                                      <p:cBhvr>
                                        <p:cTn id="136" dur="500"/>
                                        <p:tgtEl>
                                          <p:spTgt spid="6">
                                            <p:txEl>
                                              <p:pRg st="8" end="8"/>
                                            </p:txEl>
                                          </p:spTgt>
                                        </p:tgtEl>
                                      </p:cBhvr>
                                    </p:animEffect>
                                  </p:childTnLst>
                                </p:cTn>
                              </p:par>
                              <p:par>
                                <p:cTn id="137" presetID="10" presetClass="entr" presetSubtype="0" fill="hold" nodeType="withEffect">
                                  <p:stCondLst>
                                    <p:cond delay="0"/>
                                  </p:stCondLst>
                                  <p:childTnLst>
                                    <p:set>
                                      <p:cBhvr>
                                        <p:cTn id="138" dur="1" fill="hold">
                                          <p:stCondLst>
                                            <p:cond delay="0"/>
                                          </p:stCondLst>
                                        </p:cTn>
                                        <p:tgtEl>
                                          <p:spTgt spid="6">
                                            <p:txEl>
                                              <p:pRg st="10" end="10"/>
                                            </p:txEl>
                                          </p:spTgt>
                                        </p:tgtEl>
                                        <p:attrNameLst>
                                          <p:attrName>style.visibility</p:attrName>
                                        </p:attrNameLst>
                                      </p:cBhvr>
                                      <p:to>
                                        <p:strVal val="visible"/>
                                      </p:to>
                                    </p:set>
                                    <p:animEffect transition="in" filter="fade">
                                      <p:cBhvr>
                                        <p:cTn id="139" dur="500"/>
                                        <p:tgtEl>
                                          <p:spTgt spid="6">
                                            <p:txEl>
                                              <p:pRg st="10" end="10"/>
                                            </p:txEl>
                                          </p:spTgt>
                                        </p:tgtEl>
                                      </p:cBhvr>
                                    </p:animEffect>
                                  </p:childTnLst>
                                </p:cTn>
                              </p:par>
                              <p:par>
                                <p:cTn id="140" presetID="10" presetClass="entr" presetSubtype="0" fill="hold" nodeType="withEffect">
                                  <p:stCondLst>
                                    <p:cond delay="0"/>
                                  </p:stCondLst>
                                  <p:childTnLst>
                                    <p:set>
                                      <p:cBhvr>
                                        <p:cTn id="141" dur="1" fill="hold">
                                          <p:stCondLst>
                                            <p:cond delay="0"/>
                                          </p:stCondLst>
                                        </p:cTn>
                                        <p:tgtEl>
                                          <p:spTgt spid="6">
                                            <p:txEl>
                                              <p:pRg st="11" end="11"/>
                                            </p:txEl>
                                          </p:spTgt>
                                        </p:tgtEl>
                                        <p:attrNameLst>
                                          <p:attrName>style.visibility</p:attrName>
                                        </p:attrNameLst>
                                      </p:cBhvr>
                                      <p:to>
                                        <p:strVal val="visible"/>
                                      </p:to>
                                    </p:set>
                                    <p:animEffect transition="in" filter="fade">
                                      <p:cBhvr>
                                        <p:cTn id="142" dur="500"/>
                                        <p:tgtEl>
                                          <p:spTgt spid="6">
                                            <p:txEl>
                                              <p:pRg st="11" end="11"/>
                                            </p:txEl>
                                          </p:spTgt>
                                        </p:tgtEl>
                                      </p:cBhvr>
                                    </p:animEffect>
                                  </p:childTnLst>
                                </p:cTn>
                              </p:par>
                              <p:par>
                                <p:cTn id="143" presetID="10" presetClass="entr" presetSubtype="0" fill="hold" nodeType="withEffect">
                                  <p:stCondLst>
                                    <p:cond delay="0"/>
                                  </p:stCondLst>
                                  <p:childTnLst>
                                    <p:set>
                                      <p:cBhvr>
                                        <p:cTn id="144" dur="1" fill="hold">
                                          <p:stCondLst>
                                            <p:cond delay="0"/>
                                          </p:stCondLst>
                                        </p:cTn>
                                        <p:tgtEl>
                                          <p:spTgt spid="6">
                                            <p:txEl>
                                              <p:pRg st="12" end="12"/>
                                            </p:txEl>
                                          </p:spTgt>
                                        </p:tgtEl>
                                        <p:attrNameLst>
                                          <p:attrName>style.visibility</p:attrName>
                                        </p:attrNameLst>
                                      </p:cBhvr>
                                      <p:to>
                                        <p:strVal val="visible"/>
                                      </p:to>
                                    </p:set>
                                    <p:animEffect transition="in" filter="fade">
                                      <p:cBhvr>
                                        <p:cTn id="145" dur="500"/>
                                        <p:tgtEl>
                                          <p:spTgt spid="6">
                                            <p:txEl>
                                              <p:pRg st="12" end="12"/>
                                            </p:txEl>
                                          </p:spTgt>
                                        </p:tgtEl>
                                      </p:cBhvr>
                                    </p:animEffect>
                                  </p:childTnLst>
                                </p:cTn>
                              </p:par>
                              <p:par>
                                <p:cTn id="146" presetID="10" presetClass="entr" presetSubtype="0" fill="hold" nodeType="withEffect">
                                  <p:stCondLst>
                                    <p:cond delay="0"/>
                                  </p:stCondLst>
                                  <p:childTnLst>
                                    <p:set>
                                      <p:cBhvr>
                                        <p:cTn id="147" dur="1" fill="hold">
                                          <p:stCondLst>
                                            <p:cond delay="0"/>
                                          </p:stCondLst>
                                        </p:cTn>
                                        <p:tgtEl>
                                          <p:spTgt spid="6">
                                            <p:txEl>
                                              <p:pRg st="13" end="13"/>
                                            </p:txEl>
                                          </p:spTgt>
                                        </p:tgtEl>
                                        <p:attrNameLst>
                                          <p:attrName>style.visibility</p:attrName>
                                        </p:attrNameLst>
                                      </p:cBhvr>
                                      <p:to>
                                        <p:strVal val="visible"/>
                                      </p:to>
                                    </p:set>
                                    <p:animEffect transition="in" filter="fade">
                                      <p:cBhvr>
                                        <p:cTn id="148" dur="500"/>
                                        <p:tgtEl>
                                          <p:spTgt spid="6">
                                            <p:txEl>
                                              <p:pRg st="13" end="13"/>
                                            </p:txEl>
                                          </p:spTgt>
                                        </p:tgtEl>
                                      </p:cBhvr>
                                    </p:animEffect>
                                  </p:childTnLst>
                                </p:cTn>
                              </p:par>
                              <p:par>
                                <p:cTn id="149" presetID="10" presetClass="entr" presetSubtype="0" fill="hold" nodeType="withEffect">
                                  <p:stCondLst>
                                    <p:cond delay="0"/>
                                  </p:stCondLst>
                                  <p:childTnLst>
                                    <p:set>
                                      <p:cBhvr>
                                        <p:cTn id="150" dur="1" fill="hold">
                                          <p:stCondLst>
                                            <p:cond delay="0"/>
                                          </p:stCondLst>
                                        </p:cTn>
                                        <p:tgtEl>
                                          <p:spTgt spid="6">
                                            <p:txEl>
                                              <p:pRg st="14" end="14"/>
                                            </p:txEl>
                                          </p:spTgt>
                                        </p:tgtEl>
                                        <p:attrNameLst>
                                          <p:attrName>style.visibility</p:attrName>
                                        </p:attrNameLst>
                                      </p:cBhvr>
                                      <p:to>
                                        <p:strVal val="visible"/>
                                      </p:to>
                                    </p:set>
                                    <p:animEffect transition="in" filter="fade">
                                      <p:cBhvr>
                                        <p:cTn id="151" dur="500"/>
                                        <p:tgtEl>
                                          <p:spTgt spid="6">
                                            <p:txEl>
                                              <p:pRg st="14" end="14"/>
                                            </p:txEl>
                                          </p:spTgt>
                                        </p:tgtEl>
                                      </p:cBhvr>
                                    </p:animEffect>
                                  </p:childTnLst>
                                </p:cTn>
                              </p:par>
                              <p:par>
                                <p:cTn id="152" presetID="10" presetClass="entr" presetSubtype="0" fill="hold" nodeType="withEffect">
                                  <p:stCondLst>
                                    <p:cond delay="0"/>
                                  </p:stCondLst>
                                  <p:childTnLst>
                                    <p:set>
                                      <p:cBhvr>
                                        <p:cTn id="153" dur="1" fill="hold">
                                          <p:stCondLst>
                                            <p:cond delay="0"/>
                                          </p:stCondLst>
                                        </p:cTn>
                                        <p:tgtEl>
                                          <p:spTgt spid="6">
                                            <p:txEl>
                                              <p:pRg st="15" end="15"/>
                                            </p:txEl>
                                          </p:spTgt>
                                        </p:tgtEl>
                                        <p:attrNameLst>
                                          <p:attrName>style.visibility</p:attrName>
                                        </p:attrNameLst>
                                      </p:cBhvr>
                                      <p:to>
                                        <p:strVal val="visible"/>
                                      </p:to>
                                    </p:set>
                                    <p:animEffect transition="in" filter="fade">
                                      <p:cBhvr>
                                        <p:cTn id="154" dur="500"/>
                                        <p:tgtEl>
                                          <p:spTgt spid="6">
                                            <p:txEl>
                                              <p:pRg st="15" end="15"/>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14"/>
                                        </p:tgtEl>
                                        <p:attrNameLst>
                                          <p:attrName>style.visibility</p:attrName>
                                        </p:attrNameLst>
                                      </p:cBhvr>
                                      <p:to>
                                        <p:strVal val="visible"/>
                                      </p:to>
                                    </p:set>
                                    <p:animEffect transition="in" filter="fade">
                                      <p:cBhvr>
                                        <p:cTn id="159" dur="500"/>
                                        <p:tgtEl>
                                          <p:spTgt spid="14"/>
                                        </p:tgtEl>
                                      </p:cBhvr>
                                    </p:animEffect>
                                  </p:childTnLst>
                                </p:cTn>
                              </p:par>
                              <p:par>
                                <p:cTn id="160" presetID="32" presetClass="emph" presetSubtype="0" fill="hold" nodeType="withEffect">
                                  <p:stCondLst>
                                    <p:cond delay="0"/>
                                  </p:stCondLst>
                                  <p:childTnLst>
                                    <p:animRot by="120000">
                                      <p:cBhvr>
                                        <p:cTn id="161" dur="100" fill="hold">
                                          <p:stCondLst>
                                            <p:cond delay="0"/>
                                          </p:stCondLst>
                                        </p:cTn>
                                        <p:tgtEl>
                                          <p:spTgt spid="14"/>
                                        </p:tgtEl>
                                        <p:attrNameLst>
                                          <p:attrName>r</p:attrName>
                                        </p:attrNameLst>
                                      </p:cBhvr>
                                    </p:animRot>
                                    <p:animRot by="-240000">
                                      <p:cBhvr>
                                        <p:cTn id="162" dur="200" fill="hold">
                                          <p:stCondLst>
                                            <p:cond delay="200"/>
                                          </p:stCondLst>
                                        </p:cTn>
                                        <p:tgtEl>
                                          <p:spTgt spid="14"/>
                                        </p:tgtEl>
                                        <p:attrNameLst>
                                          <p:attrName>r</p:attrName>
                                        </p:attrNameLst>
                                      </p:cBhvr>
                                    </p:animRot>
                                    <p:animRot by="240000">
                                      <p:cBhvr>
                                        <p:cTn id="163" dur="200" fill="hold">
                                          <p:stCondLst>
                                            <p:cond delay="400"/>
                                          </p:stCondLst>
                                        </p:cTn>
                                        <p:tgtEl>
                                          <p:spTgt spid="14"/>
                                        </p:tgtEl>
                                        <p:attrNameLst>
                                          <p:attrName>r</p:attrName>
                                        </p:attrNameLst>
                                      </p:cBhvr>
                                    </p:animRot>
                                    <p:animRot by="-240000">
                                      <p:cBhvr>
                                        <p:cTn id="164" dur="200" fill="hold">
                                          <p:stCondLst>
                                            <p:cond delay="600"/>
                                          </p:stCondLst>
                                        </p:cTn>
                                        <p:tgtEl>
                                          <p:spTgt spid="14"/>
                                        </p:tgtEl>
                                        <p:attrNameLst>
                                          <p:attrName>r</p:attrName>
                                        </p:attrNameLst>
                                      </p:cBhvr>
                                    </p:animRot>
                                    <p:animRot by="120000">
                                      <p:cBhvr>
                                        <p:cTn id="165"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5" grpId="1" animBg="1"/>
      <p:bldP spid="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Group 110">
            <a:extLst>
              <a:ext uri="{FF2B5EF4-FFF2-40B4-BE49-F238E27FC236}">
                <a16:creationId xmlns:a16="http://schemas.microsoft.com/office/drawing/2014/main" id="{D1E21BAF-6C23-F6C9-A191-101AA1CA3A53}"/>
              </a:ext>
            </a:extLst>
          </p:cNvPr>
          <p:cNvGrpSpPr/>
          <p:nvPr/>
        </p:nvGrpSpPr>
        <p:grpSpPr>
          <a:xfrm>
            <a:off x="9244997" y="2957222"/>
            <a:ext cx="3036415" cy="3962247"/>
            <a:chOff x="9244997" y="2957222"/>
            <a:chExt cx="3036415" cy="3962247"/>
          </a:xfrm>
        </p:grpSpPr>
        <p:grpSp>
          <p:nvGrpSpPr>
            <p:cNvPr id="112" name="Group 111">
              <a:extLst>
                <a:ext uri="{FF2B5EF4-FFF2-40B4-BE49-F238E27FC236}">
                  <a16:creationId xmlns:a16="http://schemas.microsoft.com/office/drawing/2014/main" id="{A3B66A4A-8257-1287-08A2-F306F3D582C1}"/>
                </a:ext>
              </a:extLst>
            </p:cNvPr>
            <p:cNvGrpSpPr/>
            <p:nvPr/>
          </p:nvGrpSpPr>
          <p:grpSpPr>
            <a:xfrm>
              <a:off x="9342694" y="4160954"/>
              <a:ext cx="2938718" cy="2758515"/>
              <a:chOff x="9342694" y="4160954"/>
              <a:chExt cx="2938718" cy="2758515"/>
            </a:xfrm>
          </p:grpSpPr>
          <p:cxnSp>
            <p:nvCxnSpPr>
              <p:cNvPr id="118" name="Connector: Elbow 117">
                <a:extLst>
                  <a:ext uri="{FF2B5EF4-FFF2-40B4-BE49-F238E27FC236}">
                    <a16:creationId xmlns:a16="http://schemas.microsoft.com/office/drawing/2014/main" id="{07A7E33B-ED5E-CCB3-C7EB-059ECF763B2C}"/>
                  </a:ext>
                </a:extLst>
              </p:cNvPr>
              <p:cNvCxnSpPr>
                <a:cxnSpLocks/>
              </p:cNvCxnSpPr>
              <p:nvPr/>
            </p:nvCxnSpPr>
            <p:spPr>
              <a:xfrm rot="10800000" flipH="1" flipV="1">
                <a:off x="10407791" y="4160954"/>
                <a:ext cx="345481" cy="1853661"/>
              </a:xfrm>
              <a:prstGeom prst="bentConnector4">
                <a:avLst>
                  <a:gd name="adj1" fmla="val -163996"/>
                  <a:gd name="adj2" fmla="val 99919"/>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C99807F6-44C0-3891-44D6-16C5074DCF61}"/>
                  </a:ext>
                </a:extLst>
              </p:cNvPr>
              <p:cNvSpPr txBox="1"/>
              <p:nvPr/>
            </p:nvSpPr>
            <p:spPr>
              <a:xfrm>
                <a:off x="9342694" y="6250055"/>
                <a:ext cx="2938718" cy="66941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Code implementing socket-specific read/write/etc. kernel functionality</a:t>
                </a:r>
              </a:p>
            </p:txBody>
          </p:sp>
          <p:sp>
            <p:nvSpPr>
              <p:cNvPr id="120" name="Rectangle 119">
                <a:extLst>
                  <a:ext uri="{FF2B5EF4-FFF2-40B4-BE49-F238E27FC236}">
                    <a16:creationId xmlns:a16="http://schemas.microsoft.com/office/drawing/2014/main" id="{C1329D0B-32A9-873D-461E-7518D5820846}"/>
                  </a:ext>
                </a:extLst>
              </p:cNvPr>
              <p:cNvSpPr/>
              <p:nvPr/>
            </p:nvSpPr>
            <p:spPr>
              <a:xfrm>
                <a:off x="10745263" y="5400090"/>
                <a:ext cx="754297" cy="791710"/>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1" name="Connector: Elbow 120">
                <a:extLst>
                  <a:ext uri="{FF2B5EF4-FFF2-40B4-BE49-F238E27FC236}">
                    <a16:creationId xmlns:a16="http://schemas.microsoft.com/office/drawing/2014/main" id="{16DFA793-5041-F6C4-E87F-69B87F366F54}"/>
                  </a:ext>
                </a:extLst>
              </p:cNvPr>
              <p:cNvCxnSpPr>
                <a:cxnSpLocks/>
                <a:stCxn id="115" idx="1"/>
                <a:endCxn id="120" idx="1"/>
              </p:cNvCxnSpPr>
              <p:nvPr/>
            </p:nvCxnSpPr>
            <p:spPr>
              <a:xfrm rot="10800000" flipH="1" flipV="1">
                <a:off x="10378485" y="4431237"/>
                <a:ext cx="366777" cy="1364707"/>
              </a:xfrm>
              <a:prstGeom prst="bentConnector3">
                <a:avLst>
                  <a:gd name="adj1" fmla="val -62327"/>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68F2BFD2-1618-EB78-E2BC-60291F3CF110}"/>
                  </a:ext>
                </a:extLst>
              </p:cNvPr>
              <p:cNvSpPr txBox="1"/>
              <p:nvPr/>
            </p:nvSpPr>
            <p:spPr>
              <a:xfrm rot="16200000">
                <a:off x="9124530" y="4959702"/>
                <a:ext cx="1790905" cy="307777"/>
              </a:xfrm>
              <a:prstGeom prst="rect">
                <a:avLst/>
              </a:prstGeom>
              <a:noFill/>
            </p:spPr>
            <p:txBody>
              <a:bodyPr wrap="square" rtlCol="0">
                <a:spAutoFit/>
              </a:bodyPr>
              <a:lstStyle/>
              <a:p>
                <a:pPr algn="ctr"/>
                <a:r>
                  <a:rPr lang="en-US" sz="1400" dirty="0" err="1">
                    <a:latin typeface="Consolas" panose="020B0609020204030204" pitchFamily="49" charset="0"/>
                    <a:cs typeface="Segoe UI" panose="020B0502040204020203" pitchFamily="34" charset="0"/>
                  </a:rPr>
                  <a:t>ssize_t</a:t>
                </a:r>
                <a:r>
                  <a:rPr lang="en-US" sz="1400" dirty="0">
                    <a:latin typeface="Consolas" panose="020B0609020204030204" pitchFamily="49" charset="0"/>
                    <a:cs typeface="Segoe UI" panose="020B0502040204020203" pitchFamily="34" charset="0"/>
                  </a:rPr>
                  <a:t> write(…)</a:t>
                </a:r>
              </a:p>
            </p:txBody>
          </p:sp>
          <p:sp>
            <p:nvSpPr>
              <p:cNvPr id="123" name="TextBox 122">
                <a:extLst>
                  <a:ext uri="{FF2B5EF4-FFF2-40B4-BE49-F238E27FC236}">
                    <a16:creationId xmlns:a16="http://schemas.microsoft.com/office/drawing/2014/main" id="{FFB9C4BB-F1A3-D7DD-9019-25A8E40B1ADA}"/>
                  </a:ext>
                </a:extLst>
              </p:cNvPr>
              <p:cNvSpPr txBox="1"/>
              <p:nvPr/>
            </p:nvSpPr>
            <p:spPr>
              <a:xfrm rot="16200000">
                <a:off x="8763011" y="4930109"/>
                <a:ext cx="1824135" cy="307777"/>
              </a:xfrm>
              <a:prstGeom prst="rect">
                <a:avLst/>
              </a:prstGeom>
              <a:noFill/>
            </p:spPr>
            <p:txBody>
              <a:bodyPr wrap="square" rtlCol="0">
                <a:spAutoFit/>
              </a:bodyPr>
              <a:lstStyle/>
              <a:p>
                <a:pPr algn="ctr"/>
                <a:r>
                  <a:rPr lang="en-US" sz="1400" dirty="0" err="1">
                    <a:latin typeface="Consolas" panose="020B0609020204030204" pitchFamily="49" charset="0"/>
                    <a:cs typeface="Segoe UI" panose="020B0502040204020203" pitchFamily="34" charset="0"/>
                  </a:rPr>
                  <a:t>ssize_t</a:t>
                </a:r>
                <a:r>
                  <a:rPr lang="en-US" sz="1400" dirty="0">
                    <a:latin typeface="Consolas" panose="020B0609020204030204" pitchFamily="49" charset="0"/>
                    <a:cs typeface="Segoe UI" panose="020B0502040204020203" pitchFamily="34" charset="0"/>
                  </a:rPr>
                  <a:t> read(…)</a:t>
                </a:r>
              </a:p>
            </p:txBody>
          </p:sp>
        </p:grpSp>
        <p:grpSp>
          <p:nvGrpSpPr>
            <p:cNvPr id="113" name="Group 112">
              <a:extLst>
                <a:ext uri="{FF2B5EF4-FFF2-40B4-BE49-F238E27FC236}">
                  <a16:creationId xmlns:a16="http://schemas.microsoft.com/office/drawing/2014/main" id="{6AF0B42E-F631-0A7C-0C2D-EE4318D4227C}"/>
                </a:ext>
              </a:extLst>
            </p:cNvPr>
            <p:cNvGrpSpPr/>
            <p:nvPr/>
          </p:nvGrpSpPr>
          <p:grpSpPr>
            <a:xfrm>
              <a:off x="9244997" y="2957222"/>
              <a:ext cx="2988292" cy="2384613"/>
              <a:chOff x="9244997" y="2957222"/>
              <a:chExt cx="2988292" cy="2384613"/>
            </a:xfrm>
          </p:grpSpPr>
          <p:sp>
            <p:nvSpPr>
              <p:cNvPr id="114" name="TextBox 113">
                <a:extLst>
                  <a:ext uri="{FF2B5EF4-FFF2-40B4-BE49-F238E27FC236}">
                    <a16:creationId xmlns:a16="http://schemas.microsoft.com/office/drawing/2014/main" id="{7F9E87A1-6319-2457-EA3F-CED4CD19B893}"/>
                  </a:ext>
                </a:extLst>
              </p:cNvPr>
              <p:cNvSpPr txBox="1"/>
              <p:nvPr/>
            </p:nvSpPr>
            <p:spPr>
              <a:xfrm>
                <a:off x="10157143" y="4787837"/>
                <a:ext cx="2076146" cy="553998"/>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Kernel metadata for the socket</a:t>
                </a:r>
              </a:p>
            </p:txBody>
          </p:sp>
          <p:sp>
            <p:nvSpPr>
              <p:cNvPr id="115" name="Rectangle 114">
                <a:extLst>
                  <a:ext uri="{FF2B5EF4-FFF2-40B4-BE49-F238E27FC236}">
                    <a16:creationId xmlns:a16="http://schemas.microsoft.com/office/drawing/2014/main" id="{09F83063-AAE2-0C0D-16FE-2E3C475B2462}"/>
                  </a:ext>
                </a:extLst>
              </p:cNvPr>
              <p:cNvSpPr/>
              <p:nvPr/>
            </p:nvSpPr>
            <p:spPr>
              <a:xfrm>
                <a:off x="10378486" y="4035383"/>
                <a:ext cx="754297" cy="791710"/>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Connector: Elbow 115">
                <a:extLst>
                  <a:ext uri="{FF2B5EF4-FFF2-40B4-BE49-F238E27FC236}">
                    <a16:creationId xmlns:a16="http://schemas.microsoft.com/office/drawing/2014/main" id="{45E13CBC-AB48-617C-502E-F1C10833275A}"/>
                  </a:ext>
                </a:extLst>
              </p:cNvPr>
              <p:cNvCxnSpPr>
                <a:cxnSpLocks/>
              </p:cNvCxnSpPr>
              <p:nvPr/>
            </p:nvCxnSpPr>
            <p:spPr>
              <a:xfrm rot="16200000" flipH="1">
                <a:off x="9464250" y="2737969"/>
                <a:ext cx="1071392" cy="1509897"/>
              </a:xfrm>
              <a:prstGeom prst="bentConnector3">
                <a:avLst>
                  <a:gd name="adj1" fmla="val 65669"/>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a16="http://schemas.microsoft.com/office/drawing/2014/main" id="{F7E4A10E-E8F6-CA73-CCFF-2BFB7F598352}"/>
              </a:ext>
            </a:extLst>
          </p:cNvPr>
          <p:cNvSpPr>
            <a:spLocks noGrp="1"/>
          </p:cNvSpPr>
          <p:nvPr>
            <p:ph type="title"/>
          </p:nvPr>
        </p:nvSpPr>
        <p:spPr>
          <a:xfrm>
            <a:off x="8021" y="1"/>
            <a:ext cx="6380747" cy="806116"/>
          </a:xfrm>
        </p:spPr>
        <p:txBody>
          <a:bodyPr>
            <a:normAutofit/>
          </a:bodyPr>
          <a:lstStyle/>
          <a:p>
            <a:r>
              <a:rPr lang="en-US" sz="3600" dirty="0"/>
              <a:t>File descriptors and </a:t>
            </a:r>
            <a:r>
              <a:rPr lang="en-US" sz="3600" dirty="0">
                <a:latin typeface="Lucida Console" panose="020B0609040504020204" pitchFamily="49" charset="0"/>
              </a:rPr>
              <a:t>dup2()</a:t>
            </a:r>
          </a:p>
        </p:txBody>
      </p:sp>
      <p:sp>
        <p:nvSpPr>
          <p:cNvPr id="3" name="Content Placeholder 2">
            <a:extLst>
              <a:ext uri="{FF2B5EF4-FFF2-40B4-BE49-F238E27FC236}">
                <a16:creationId xmlns:a16="http://schemas.microsoft.com/office/drawing/2014/main" id="{B79CBD74-0C02-286E-2676-3BACD85A8CB3}"/>
              </a:ext>
            </a:extLst>
          </p:cNvPr>
          <p:cNvSpPr>
            <a:spLocks noGrp="1"/>
          </p:cNvSpPr>
          <p:nvPr>
            <p:ph idx="1"/>
          </p:nvPr>
        </p:nvSpPr>
        <p:spPr>
          <a:xfrm>
            <a:off x="8021" y="685800"/>
            <a:ext cx="6093495" cy="6172200"/>
          </a:xfrm>
        </p:spPr>
        <p:txBody>
          <a:bodyPr>
            <a:normAutofit lnSpcReduction="10000"/>
          </a:bodyPr>
          <a:lstStyle/>
          <a:p>
            <a:r>
              <a:rPr lang="en-US" sz="2400" dirty="0">
                <a:latin typeface="Lucida Console" panose="020B0609040504020204" pitchFamily="49" charset="0"/>
              </a:rPr>
              <a:t>dup2(</a:t>
            </a:r>
            <a:r>
              <a:rPr lang="en-US" sz="2400" dirty="0" err="1">
                <a:latin typeface="Lucida Console" panose="020B0609040504020204" pitchFamily="49" charset="0"/>
              </a:rPr>
              <a:t>oldfd</a:t>
            </a:r>
            <a:r>
              <a:rPr lang="en-US" sz="2400" dirty="0">
                <a:latin typeface="Lucida Console" panose="020B0609040504020204" pitchFamily="49" charset="0"/>
              </a:rPr>
              <a:t>, </a:t>
            </a:r>
            <a:r>
              <a:rPr lang="en-US" sz="2400" dirty="0" err="1">
                <a:latin typeface="Lucida Console" panose="020B0609040504020204" pitchFamily="49" charset="0"/>
              </a:rPr>
              <a:t>newfd</a:t>
            </a:r>
            <a:r>
              <a:rPr lang="en-US" sz="2400" dirty="0">
                <a:latin typeface="Lucida Console" panose="020B0609040504020204" pitchFamily="49" charset="0"/>
              </a:rPr>
              <a:t>)</a:t>
            </a:r>
            <a:r>
              <a:rPr lang="en-US" sz="2400" dirty="0"/>
              <a:t>: Make </a:t>
            </a:r>
            <a:r>
              <a:rPr lang="en-US" sz="2400" dirty="0" err="1">
                <a:latin typeface="Lucida Console" panose="020B0609040504020204" pitchFamily="49" charset="0"/>
              </a:rPr>
              <a:t>newfd</a:t>
            </a:r>
            <a:r>
              <a:rPr lang="en-US" sz="2400" dirty="0"/>
              <a:t> point to the same file description as </a:t>
            </a:r>
            <a:r>
              <a:rPr lang="en-US" sz="2400" dirty="0" err="1">
                <a:latin typeface="Lucida Console" panose="020B0609040504020204" pitchFamily="49" charset="0"/>
              </a:rPr>
              <a:t>oldfd</a:t>
            </a:r>
            <a:endParaRPr lang="en-US" sz="2400" dirty="0">
              <a:latin typeface="Lucida Console" panose="020B0609040504020204" pitchFamily="49" charset="0"/>
            </a:endParaRPr>
          </a:p>
          <a:p>
            <a:pPr lvl="1"/>
            <a:r>
              <a:rPr lang="en-US" sz="2000" dirty="0"/>
              <a:t>If </a:t>
            </a:r>
            <a:r>
              <a:rPr lang="en-US" sz="2000" dirty="0" err="1">
                <a:latin typeface="Lucida Console" panose="020B0609040504020204" pitchFamily="49" charset="0"/>
              </a:rPr>
              <a:t>newfd</a:t>
            </a:r>
            <a:r>
              <a:rPr lang="en-US" sz="2000" dirty="0">
                <a:latin typeface="Lucida Console" panose="020B0609040504020204" pitchFamily="49" charset="0"/>
              </a:rPr>
              <a:t> == </a:t>
            </a:r>
            <a:r>
              <a:rPr lang="en-US" sz="2000" dirty="0" err="1">
                <a:latin typeface="Lucida Console" panose="020B0609040504020204" pitchFamily="49" charset="0"/>
              </a:rPr>
              <a:t>oldfd</a:t>
            </a:r>
            <a:r>
              <a:rPr lang="en-US" sz="2000" dirty="0"/>
              <a:t>, do nothing</a:t>
            </a:r>
          </a:p>
          <a:p>
            <a:pPr lvl="1"/>
            <a:r>
              <a:rPr lang="en-US" sz="2000" dirty="0"/>
              <a:t>Otherwise, close </a:t>
            </a:r>
            <a:r>
              <a:rPr lang="en-US" sz="2000" dirty="0" err="1">
                <a:latin typeface="Lucida Console" panose="020B0609040504020204" pitchFamily="49" charset="0"/>
              </a:rPr>
              <a:t>newfd</a:t>
            </a:r>
            <a:r>
              <a:rPr lang="en-US" sz="2000" dirty="0"/>
              <a:t> before making </a:t>
            </a:r>
            <a:r>
              <a:rPr lang="en-US" sz="2000" dirty="0" err="1">
                <a:latin typeface="Lucida Console" panose="020B0609040504020204" pitchFamily="49" charset="0"/>
              </a:rPr>
              <a:t>newfd</a:t>
            </a:r>
            <a:r>
              <a:rPr lang="en-US" sz="2000" dirty="0"/>
              <a:t> refer to the same file description as </a:t>
            </a:r>
            <a:r>
              <a:rPr lang="en-US" sz="2000" dirty="0" err="1">
                <a:latin typeface="Lucida Console" panose="020B0609040504020204" pitchFamily="49" charset="0"/>
              </a:rPr>
              <a:t>oldfd</a:t>
            </a:r>
            <a:endParaRPr lang="en-US" sz="2000" dirty="0">
              <a:latin typeface="Lucida Console" panose="020B0609040504020204" pitchFamily="49" charset="0"/>
            </a:endParaRPr>
          </a:p>
          <a:p>
            <a:r>
              <a:rPr lang="en-US" sz="2400" dirty="0"/>
              <a:t>Common </a:t>
            </a:r>
            <a:r>
              <a:rPr lang="en-US" sz="2400" dirty="0">
                <a:latin typeface="Lucida Console" panose="020B0609040504020204" pitchFamily="49" charset="0"/>
              </a:rPr>
              <a:t>dup2()</a:t>
            </a:r>
            <a:r>
              <a:rPr lang="en-US" sz="2400" dirty="0"/>
              <a:t> stunts are to redirect </a:t>
            </a:r>
            <a:r>
              <a:rPr lang="en-US" sz="2400" dirty="0">
                <a:latin typeface="Lucida Console" panose="020B0609040504020204" pitchFamily="49" charset="0"/>
              </a:rPr>
              <a:t>stdin</a:t>
            </a:r>
            <a:r>
              <a:rPr lang="en-US" sz="2400" dirty="0"/>
              <a:t> or </a:t>
            </a:r>
            <a:r>
              <a:rPr lang="en-US" sz="2400" dirty="0" err="1">
                <a:latin typeface="Lucida Console" panose="020B0609040504020204" pitchFamily="49" charset="0"/>
              </a:rPr>
              <a:t>stdout</a:t>
            </a:r>
            <a:endParaRPr lang="en-US" sz="2400" dirty="0">
              <a:latin typeface="Lucida Console" panose="020B0609040504020204" pitchFamily="49" charset="0"/>
            </a:endParaRPr>
          </a:p>
          <a:p>
            <a:pPr lvl="1"/>
            <a:r>
              <a:rPr lang="en-US" sz="2000" dirty="0"/>
              <a:t>For example, suppose that, in a network server program, </a:t>
            </a:r>
            <a:r>
              <a:rPr lang="en-US" sz="2000" dirty="0" err="1">
                <a:latin typeface="Lucida Console" panose="020B0609040504020204" pitchFamily="49" charset="0"/>
              </a:rPr>
              <a:t>sockfd</a:t>
            </a:r>
            <a:r>
              <a:rPr lang="en-US" sz="2000" dirty="0"/>
              <a:t> is a socket that is connected to a remote client</a:t>
            </a:r>
          </a:p>
          <a:p>
            <a:pPr lvl="1"/>
            <a:r>
              <a:rPr lang="en-US" sz="2000" dirty="0">
                <a:latin typeface="Lucida Console" panose="020B0609040504020204" pitchFamily="49" charset="0"/>
              </a:rPr>
              <a:t>dup2(</a:t>
            </a:r>
            <a:r>
              <a:rPr lang="en-US" sz="2000" dirty="0" err="1">
                <a:latin typeface="Lucida Console" panose="020B0609040504020204" pitchFamily="49" charset="0"/>
              </a:rPr>
              <a:t>sockfd</a:t>
            </a:r>
            <a:r>
              <a:rPr lang="en-US" sz="2000" dirty="0">
                <a:latin typeface="Lucida Console" panose="020B0609040504020204" pitchFamily="49" charset="0"/>
              </a:rPr>
              <a:t>, </a:t>
            </a:r>
            <a:r>
              <a:rPr lang="en-US" sz="2000" dirty="0" err="1">
                <a:latin typeface="Lucida Console" panose="020B0609040504020204" pitchFamily="49" charset="0"/>
              </a:rPr>
              <a:t>stdout_fileno</a:t>
            </a:r>
            <a:r>
              <a:rPr lang="en-US" sz="2000" dirty="0">
                <a:latin typeface="Lucida Console" panose="020B0609040504020204" pitchFamily="49" charset="0"/>
              </a:rPr>
              <a:t>)</a:t>
            </a:r>
            <a:r>
              <a:rPr lang="en-US" sz="2000" dirty="0"/>
              <a:t> will close the terminal’s default output stream, and map </a:t>
            </a:r>
            <a:r>
              <a:rPr lang="en-US" sz="2000" dirty="0" err="1">
                <a:latin typeface="Lucida Console" panose="020B0609040504020204" pitchFamily="49" charset="0"/>
              </a:rPr>
              <a:t>stdout_fileno</a:t>
            </a:r>
            <a:r>
              <a:rPr lang="en-US" sz="2000" dirty="0"/>
              <a:t> to the network stream that is connected to the client</a:t>
            </a:r>
          </a:p>
          <a:p>
            <a:pPr lvl="1"/>
            <a:r>
              <a:rPr lang="en-US" sz="2000" dirty="0"/>
              <a:t>Now, if the server does stuff like </a:t>
            </a:r>
            <a:r>
              <a:rPr lang="en-US" sz="2000" dirty="0">
                <a:latin typeface="Lucida Console" panose="020B0609040504020204" pitchFamily="49" charset="0"/>
              </a:rPr>
              <a:t>write(STDOUT_FILENO, “Hello!”, </a:t>
            </a:r>
            <a:r>
              <a:rPr lang="en-US" sz="2000" dirty="0" err="1">
                <a:latin typeface="Lucida Console" panose="020B0609040504020204" pitchFamily="49" charset="0"/>
              </a:rPr>
              <a:t>strlen</a:t>
            </a:r>
            <a:r>
              <a:rPr lang="en-US" sz="2000" dirty="0">
                <a:latin typeface="Lucida Console" panose="020B0609040504020204" pitchFamily="49" charset="0"/>
              </a:rPr>
              <a:t>(“Hello!”))</a:t>
            </a:r>
            <a:r>
              <a:rPr lang="en-US" sz="2000" dirty="0"/>
              <a:t>, the message will be sent to the client over the network!</a:t>
            </a:r>
          </a:p>
          <a:p>
            <a:r>
              <a:rPr lang="en-US" sz="2400" dirty="0"/>
              <a:t>As we’ll see later, </a:t>
            </a:r>
            <a:r>
              <a:rPr lang="en-US" sz="2400" dirty="0">
                <a:latin typeface="Lucida Console" panose="020B0609040504020204" pitchFamily="49" charset="0"/>
              </a:rPr>
              <a:t>dup2()</a:t>
            </a:r>
            <a:r>
              <a:rPr lang="en-US" sz="2400" dirty="0"/>
              <a:t> is useful for shells that need to setup file redirection, e.g.,        </a:t>
            </a:r>
            <a:r>
              <a:rPr lang="en-US" sz="2400" dirty="0">
                <a:latin typeface="Lucida Console" panose="020B0609040504020204" pitchFamily="49" charset="0"/>
              </a:rPr>
              <a:t>$ prog &gt; out.txt</a:t>
            </a:r>
          </a:p>
        </p:txBody>
      </p:sp>
      <p:cxnSp>
        <p:nvCxnSpPr>
          <p:cNvPr id="71" name="Straight Connector 70">
            <a:extLst>
              <a:ext uri="{FF2B5EF4-FFF2-40B4-BE49-F238E27FC236}">
                <a16:creationId xmlns:a16="http://schemas.microsoft.com/office/drawing/2014/main" id="{64A2ED83-664E-82BD-BFCC-7A924540A049}"/>
              </a:ext>
            </a:extLst>
          </p:cNvPr>
          <p:cNvCxnSpPr/>
          <p:nvPr/>
        </p:nvCxnSpPr>
        <p:spPr>
          <a:xfrm>
            <a:off x="6227173" y="109966"/>
            <a:ext cx="0" cy="6319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C744B89E-8EE5-4252-14B3-19E1D2F13349}"/>
              </a:ext>
            </a:extLst>
          </p:cNvPr>
          <p:cNvGrpSpPr/>
          <p:nvPr/>
        </p:nvGrpSpPr>
        <p:grpSpPr>
          <a:xfrm>
            <a:off x="5947664" y="2990564"/>
            <a:ext cx="3526825" cy="3916538"/>
            <a:chOff x="5947664" y="2990564"/>
            <a:chExt cx="3526825" cy="3916538"/>
          </a:xfrm>
        </p:grpSpPr>
        <p:grpSp>
          <p:nvGrpSpPr>
            <p:cNvPr id="98" name="Group 97">
              <a:extLst>
                <a:ext uri="{FF2B5EF4-FFF2-40B4-BE49-F238E27FC236}">
                  <a16:creationId xmlns:a16="http://schemas.microsoft.com/office/drawing/2014/main" id="{FFADEC60-61BD-E84D-84EE-80570F81E870}"/>
                </a:ext>
              </a:extLst>
            </p:cNvPr>
            <p:cNvGrpSpPr/>
            <p:nvPr/>
          </p:nvGrpSpPr>
          <p:grpSpPr>
            <a:xfrm>
              <a:off x="6154524" y="2990564"/>
              <a:ext cx="2809783" cy="3208433"/>
              <a:chOff x="6154524" y="2990564"/>
              <a:chExt cx="2809783" cy="3208433"/>
            </a:xfrm>
          </p:grpSpPr>
          <p:sp>
            <p:nvSpPr>
              <p:cNvPr id="100" name="Rectangle 99">
                <a:extLst>
                  <a:ext uri="{FF2B5EF4-FFF2-40B4-BE49-F238E27FC236}">
                    <a16:creationId xmlns:a16="http://schemas.microsoft.com/office/drawing/2014/main" id="{6289C538-B725-AABF-C6BF-C5EB53A80330}"/>
                  </a:ext>
                </a:extLst>
              </p:cNvPr>
              <p:cNvSpPr/>
              <p:nvPr/>
            </p:nvSpPr>
            <p:spPr>
              <a:xfrm>
                <a:off x="7286289" y="5407287"/>
                <a:ext cx="754297" cy="79171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Connector: Elbow 100">
                <a:extLst>
                  <a:ext uri="{FF2B5EF4-FFF2-40B4-BE49-F238E27FC236}">
                    <a16:creationId xmlns:a16="http://schemas.microsoft.com/office/drawing/2014/main" id="{50BEFF35-A751-1754-AB7F-187FC1C2968F}"/>
                  </a:ext>
                </a:extLst>
              </p:cNvPr>
              <p:cNvCxnSpPr>
                <a:cxnSpLocks/>
                <a:endCxn id="100" idx="3"/>
              </p:cNvCxnSpPr>
              <p:nvPr/>
            </p:nvCxnSpPr>
            <p:spPr>
              <a:xfrm rot="16200000" flipH="1">
                <a:off x="7221191" y="4983747"/>
                <a:ext cx="1246374" cy="392415"/>
              </a:xfrm>
              <a:prstGeom prst="bentConnector4">
                <a:avLst>
                  <a:gd name="adj1" fmla="val 91"/>
                  <a:gd name="adj2" fmla="val 158255"/>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Connector: Elbow 101">
                <a:extLst>
                  <a:ext uri="{FF2B5EF4-FFF2-40B4-BE49-F238E27FC236}">
                    <a16:creationId xmlns:a16="http://schemas.microsoft.com/office/drawing/2014/main" id="{4A57187C-ECC9-5C6D-A4F1-B31F06F68D1B}"/>
                  </a:ext>
                </a:extLst>
              </p:cNvPr>
              <p:cNvCxnSpPr>
                <a:cxnSpLocks/>
              </p:cNvCxnSpPr>
              <p:nvPr/>
            </p:nvCxnSpPr>
            <p:spPr>
              <a:xfrm rot="16200000" flipH="1">
                <a:off x="7214107" y="5211079"/>
                <a:ext cx="1246374" cy="392415"/>
              </a:xfrm>
              <a:prstGeom prst="bentConnector4">
                <a:avLst>
                  <a:gd name="adj1" fmla="val -29029"/>
                  <a:gd name="adj2" fmla="val 246743"/>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9D15B15F-FCAE-47C6-FB73-CE5BC0A6033C}"/>
                  </a:ext>
                </a:extLst>
              </p:cNvPr>
              <p:cNvSpPr txBox="1"/>
              <p:nvPr/>
            </p:nvSpPr>
            <p:spPr>
              <a:xfrm rot="5400000">
                <a:off x="7914966" y="5100402"/>
                <a:ext cx="1790905" cy="307777"/>
              </a:xfrm>
              <a:prstGeom prst="rect">
                <a:avLst/>
              </a:prstGeom>
              <a:noFill/>
            </p:spPr>
            <p:txBody>
              <a:bodyPr wrap="square" rtlCol="0">
                <a:spAutoFit/>
              </a:bodyPr>
              <a:lstStyle/>
              <a:p>
                <a:pPr algn="ctr"/>
                <a:r>
                  <a:rPr lang="en-US" sz="1400" dirty="0" err="1">
                    <a:latin typeface="Consolas" panose="020B0609020204030204" pitchFamily="49" charset="0"/>
                    <a:cs typeface="Segoe UI" panose="020B0502040204020203" pitchFamily="34" charset="0"/>
                  </a:rPr>
                  <a:t>ssize_t</a:t>
                </a:r>
                <a:r>
                  <a:rPr lang="en-US" sz="1400" dirty="0">
                    <a:latin typeface="Consolas" panose="020B0609020204030204" pitchFamily="49" charset="0"/>
                    <a:cs typeface="Segoe UI" panose="020B0502040204020203" pitchFamily="34" charset="0"/>
                  </a:rPr>
                  <a:t> write(…)</a:t>
                </a:r>
              </a:p>
            </p:txBody>
          </p:sp>
          <p:sp>
            <p:nvSpPr>
              <p:cNvPr id="104" name="TextBox 103">
                <a:extLst>
                  <a:ext uri="{FF2B5EF4-FFF2-40B4-BE49-F238E27FC236}">
                    <a16:creationId xmlns:a16="http://schemas.microsoft.com/office/drawing/2014/main" id="{A04206C9-5E59-885A-79D3-0179E462FD7C}"/>
                  </a:ext>
                </a:extLst>
              </p:cNvPr>
              <p:cNvSpPr txBox="1"/>
              <p:nvPr/>
            </p:nvSpPr>
            <p:spPr>
              <a:xfrm rot="5400000">
                <a:off x="7538938" y="5103029"/>
                <a:ext cx="1824135" cy="307777"/>
              </a:xfrm>
              <a:prstGeom prst="rect">
                <a:avLst/>
              </a:prstGeom>
              <a:noFill/>
            </p:spPr>
            <p:txBody>
              <a:bodyPr wrap="square" rtlCol="0">
                <a:spAutoFit/>
              </a:bodyPr>
              <a:lstStyle/>
              <a:p>
                <a:pPr algn="ctr"/>
                <a:r>
                  <a:rPr lang="en-US" sz="1400" dirty="0" err="1">
                    <a:latin typeface="Consolas" panose="020B0609020204030204" pitchFamily="49" charset="0"/>
                    <a:cs typeface="Segoe UI" panose="020B0502040204020203" pitchFamily="34" charset="0"/>
                  </a:rPr>
                  <a:t>ssize_t</a:t>
                </a:r>
                <a:r>
                  <a:rPr lang="en-US" sz="1400" dirty="0">
                    <a:latin typeface="Consolas" panose="020B0609020204030204" pitchFamily="49" charset="0"/>
                    <a:cs typeface="Segoe UI" panose="020B0502040204020203" pitchFamily="34" charset="0"/>
                  </a:rPr>
                  <a:t> read(…)</a:t>
                </a:r>
              </a:p>
            </p:txBody>
          </p:sp>
          <p:grpSp>
            <p:nvGrpSpPr>
              <p:cNvPr id="105" name="Group 104">
                <a:extLst>
                  <a:ext uri="{FF2B5EF4-FFF2-40B4-BE49-F238E27FC236}">
                    <a16:creationId xmlns:a16="http://schemas.microsoft.com/office/drawing/2014/main" id="{44A924D5-EFF4-E5F8-6A7D-0FDF758E3FA1}"/>
                  </a:ext>
                </a:extLst>
              </p:cNvPr>
              <p:cNvGrpSpPr/>
              <p:nvPr/>
            </p:nvGrpSpPr>
            <p:grpSpPr>
              <a:xfrm>
                <a:off x="6154524" y="2990564"/>
                <a:ext cx="2262454" cy="2351271"/>
                <a:chOff x="6154524" y="2990564"/>
                <a:chExt cx="2262454" cy="2351271"/>
              </a:xfrm>
            </p:grpSpPr>
            <p:sp>
              <p:nvSpPr>
                <p:cNvPr id="106" name="TextBox 105">
                  <a:extLst>
                    <a:ext uri="{FF2B5EF4-FFF2-40B4-BE49-F238E27FC236}">
                      <a16:creationId xmlns:a16="http://schemas.microsoft.com/office/drawing/2014/main" id="{22BFF2EB-5991-C35F-A02C-054AA8543F3D}"/>
                    </a:ext>
                  </a:extLst>
                </p:cNvPr>
                <p:cNvSpPr txBox="1"/>
                <p:nvPr/>
              </p:nvSpPr>
              <p:spPr>
                <a:xfrm>
                  <a:off x="6154524" y="4787837"/>
                  <a:ext cx="2262454" cy="553998"/>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Kernel metadata for the terminal</a:t>
                  </a:r>
                </a:p>
              </p:txBody>
            </p:sp>
            <p:grpSp>
              <p:nvGrpSpPr>
                <p:cNvPr id="107" name="Group 106">
                  <a:extLst>
                    <a:ext uri="{FF2B5EF4-FFF2-40B4-BE49-F238E27FC236}">
                      <a16:creationId xmlns:a16="http://schemas.microsoft.com/office/drawing/2014/main" id="{9D6BA6B0-A3BC-D7BC-7F90-76216A5181C1}"/>
                    </a:ext>
                  </a:extLst>
                </p:cNvPr>
                <p:cNvGrpSpPr/>
                <p:nvPr/>
              </p:nvGrpSpPr>
              <p:grpSpPr>
                <a:xfrm>
                  <a:off x="6892875" y="2990564"/>
                  <a:ext cx="1219690" cy="1836529"/>
                  <a:chOff x="6892875" y="2990564"/>
                  <a:chExt cx="1219690" cy="1836529"/>
                </a:xfrm>
              </p:grpSpPr>
              <p:sp>
                <p:nvSpPr>
                  <p:cNvPr id="108" name="Rectangle 107">
                    <a:extLst>
                      <a:ext uri="{FF2B5EF4-FFF2-40B4-BE49-F238E27FC236}">
                        <a16:creationId xmlns:a16="http://schemas.microsoft.com/office/drawing/2014/main" id="{77C16828-BF10-2E48-E8C1-2F8F416D9CBA}"/>
                      </a:ext>
                    </a:extLst>
                  </p:cNvPr>
                  <p:cNvSpPr/>
                  <p:nvPr/>
                </p:nvSpPr>
                <p:spPr>
                  <a:xfrm>
                    <a:off x="6892875" y="4035383"/>
                    <a:ext cx="754297" cy="79171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Connector: Elbow 108">
                    <a:extLst>
                      <a:ext uri="{FF2B5EF4-FFF2-40B4-BE49-F238E27FC236}">
                        <a16:creationId xmlns:a16="http://schemas.microsoft.com/office/drawing/2014/main" id="{2E1A8786-E9A0-8CA2-3925-4AF291DA960D}"/>
                      </a:ext>
                    </a:extLst>
                  </p:cNvPr>
                  <p:cNvCxnSpPr>
                    <a:cxnSpLocks/>
                    <a:stCxn id="64" idx="2"/>
                    <a:endCxn id="108" idx="0"/>
                  </p:cNvCxnSpPr>
                  <p:nvPr/>
                </p:nvCxnSpPr>
                <p:spPr>
                  <a:xfrm rot="5400000">
                    <a:off x="7168885" y="3091703"/>
                    <a:ext cx="1044820" cy="842541"/>
                  </a:xfrm>
                  <a:prstGeom prst="bentConnector3">
                    <a:avLst>
                      <a:gd name="adj1" fmla="val 50000"/>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sp>
          <p:nvSpPr>
            <p:cNvPr id="99" name="TextBox 98">
              <a:extLst>
                <a:ext uri="{FF2B5EF4-FFF2-40B4-BE49-F238E27FC236}">
                  <a16:creationId xmlns:a16="http://schemas.microsoft.com/office/drawing/2014/main" id="{8302212B-8896-485E-2336-DCBF47194522}"/>
                </a:ext>
              </a:extLst>
            </p:cNvPr>
            <p:cNvSpPr txBox="1"/>
            <p:nvPr/>
          </p:nvSpPr>
          <p:spPr>
            <a:xfrm>
              <a:off x="5947664" y="6237688"/>
              <a:ext cx="3526825" cy="66941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Code implementing</a:t>
              </a:r>
            </a:p>
            <a:p>
              <a:pPr algn="ctr">
                <a:lnSpc>
                  <a:spcPts val="1500"/>
                </a:lnSpc>
              </a:pPr>
              <a:r>
                <a:rPr lang="en-US" sz="1600" b="1" dirty="0">
                  <a:latin typeface="Segoe UI" panose="020B0502040204020203" pitchFamily="34" charset="0"/>
                  <a:cs typeface="Segoe UI" panose="020B0502040204020203" pitchFamily="34" charset="0"/>
                </a:rPr>
                <a:t>terminal-specific read/write/etc. kernel functionality </a:t>
              </a:r>
            </a:p>
          </p:txBody>
        </p:sp>
      </p:grpSp>
      <p:sp>
        <p:nvSpPr>
          <p:cNvPr id="110" name="Title 1">
            <a:extLst>
              <a:ext uri="{FF2B5EF4-FFF2-40B4-BE49-F238E27FC236}">
                <a16:creationId xmlns:a16="http://schemas.microsoft.com/office/drawing/2014/main" id="{035D9E81-D981-04B3-0BD4-EFF00BADE420}"/>
              </a:ext>
            </a:extLst>
          </p:cNvPr>
          <p:cNvSpPr txBox="1">
            <a:spLocks/>
          </p:cNvSpPr>
          <p:nvPr/>
        </p:nvSpPr>
        <p:spPr>
          <a:xfrm>
            <a:off x="6603886" y="-170470"/>
            <a:ext cx="5442824" cy="9428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nSpc>
                <a:spcPct val="80000"/>
              </a:lnSpc>
            </a:pPr>
            <a:r>
              <a:rPr lang="en-US" sz="2000" dirty="0"/>
              <a:t>A network server with a socket open to a client . . .</a:t>
            </a:r>
          </a:p>
        </p:txBody>
      </p:sp>
      <p:grpSp>
        <p:nvGrpSpPr>
          <p:cNvPr id="133" name="Group 132">
            <a:extLst>
              <a:ext uri="{FF2B5EF4-FFF2-40B4-BE49-F238E27FC236}">
                <a16:creationId xmlns:a16="http://schemas.microsoft.com/office/drawing/2014/main" id="{D9029653-B898-C9C6-92EB-90500EA9CAEF}"/>
              </a:ext>
            </a:extLst>
          </p:cNvPr>
          <p:cNvGrpSpPr/>
          <p:nvPr/>
        </p:nvGrpSpPr>
        <p:grpSpPr>
          <a:xfrm>
            <a:off x="6097904" y="1722495"/>
            <a:ext cx="5982423" cy="1386286"/>
            <a:chOff x="6097904" y="1722495"/>
            <a:chExt cx="5982423" cy="1386286"/>
          </a:xfrm>
        </p:grpSpPr>
        <p:grpSp>
          <p:nvGrpSpPr>
            <p:cNvPr id="20" name="Group 19">
              <a:extLst>
                <a:ext uri="{FF2B5EF4-FFF2-40B4-BE49-F238E27FC236}">
                  <a16:creationId xmlns:a16="http://schemas.microsoft.com/office/drawing/2014/main" id="{5A7FAE5A-2883-79C3-39C3-5FF190D40368}"/>
                </a:ext>
              </a:extLst>
            </p:cNvPr>
            <p:cNvGrpSpPr/>
            <p:nvPr/>
          </p:nvGrpSpPr>
          <p:grpSpPr>
            <a:xfrm>
              <a:off x="6097904" y="1722495"/>
              <a:ext cx="5982423" cy="1386286"/>
              <a:chOff x="6097904" y="1722495"/>
              <a:chExt cx="5982423" cy="1386286"/>
            </a:xfrm>
          </p:grpSpPr>
          <p:cxnSp>
            <p:nvCxnSpPr>
              <p:cNvPr id="21" name="Connector: Elbow 20">
                <a:extLst>
                  <a:ext uri="{FF2B5EF4-FFF2-40B4-BE49-F238E27FC236}">
                    <a16:creationId xmlns:a16="http://schemas.microsoft.com/office/drawing/2014/main" id="{6BDC18C9-B479-EEF5-F2D3-CEC22EC3E703}"/>
                  </a:ext>
                </a:extLst>
              </p:cNvPr>
              <p:cNvCxnSpPr>
                <a:cxnSpLocks/>
              </p:cNvCxnSpPr>
              <p:nvPr/>
            </p:nvCxnSpPr>
            <p:spPr>
              <a:xfrm rot="5400000">
                <a:off x="8368953" y="1321708"/>
                <a:ext cx="472942" cy="1274516"/>
              </a:xfrm>
              <a:prstGeom prst="bentConnector3">
                <a:avLst>
                  <a:gd name="adj1" fmla="val 50000"/>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FA76D22-C683-116B-1EA6-30537B009BA1}"/>
                  </a:ext>
                </a:extLst>
              </p:cNvPr>
              <p:cNvSpPr/>
              <p:nvPr/>
            </p:nvSpPr>
            <p:spPr>
              <a:xfrm>
                <a:off x="10737917" y="2579680"/>
                <a:ext cx="1123798" cy="42684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566166B-46E8-E0AB-A132-F0A83101A955}"/>
                  </a:ext>
                </a:extLst>
              </p:cNvPr>
              <p:cNvGrpSpPr/>
              <p:nvPr/>
            </p:nvGrpSpPr>
            <p:grpSpPr>
              <a:xfrm>
                <a:off x="7288587" y="1834731"/>
                <a:ext cx="1397735" cy="1157904"/>
                <a:chOff x="7556882" y="1834731"/>
                <a:chExt cx="1397735" cy="1157904"/>
              </a:xfrm>
            </p:grpSpPr>
            <p:sp>
              <p:nvSpPr>
                <p:cNvPr id="62" name="Rectangle 61">
                  <a:extLst>
                    <a:ext uri="{FF2B5EF4-FFF2-40B4-BE49-F238E27FC236}">
                      <a16:creationId xmlns:a16="http://schemas.microsoft.com/office/drawing/2014/main" id="{09239F39-2602-D00A-54C9-AEC6CB26F19A}"/>
                    </a:ext>
                  </a:extLst>
                </p:cNvPr>
                <p:cNvSpPr/>
                <p:nvPr/>
              </p:nvSpPr>
              <p:spPr>
                <a:xfrm>
                  <a:off x="7609036" y="2579797"/>
                  <a:ext cx="411011" cy="41283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latin typeface="Consolas" panose="020B0609020204030204" pitchFamily="49" charset="0"/>
                  </a:endParaRPr>
                </a:p>
              </p:txBody>
            </p:sp>
            <p:sp>
              <p:nvSpPr>
                <p:cNvPr id="63" name="Rectangle 62">
                  <a:extLst>
                    <a:ext uri="{FF2B5EF4-FFF2-40B4-BE49-F238E27FC236}">
                      <a16:creationId xmlns:a16="http://schemas.microsoft.com/office/drawing/2014/main" id="{11EFCC17-E4DD-05E3-F138-E3F340403546}"/>
                    </a:ext>
                  </a:extLst>
                </p:cNvPr>
                <p:cNvSpPr/>
                <p:nvPr/>
              </p:nvSpPr>
              <p:spPr>
                <a:xfrm>
                  <a:off x="8020047" y="2579797"/>
                  <a:ext cx="240542" cy="41283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0</a:t>
                  </a:r>
                </a:p>
              </p:txBody>
            </p:sp>
            <p:sp>
              <p:nvSpPr>
                <p:cNvPr id="64" name="Rectangle 63">
                  <a:extLst>
                    <a:ext uri="{FF2B5EF4-FFF2-40B4-BE49-F238E27FC236}">
                      <a16:creationId xmlns:a16="http://schemas.microsoft.com/office/drawing/2014/main" id="{2BC9BB4D-EC76-C26E-4E1A-5D7F4B7A0A1D}"/>
                    </a:ext>
                  </a:extLst>
                </p:cNvPr>
                <p:cNvSpPr/>
                <p:nvPr/>
              </p:nvSpPr>
              <p:spPr>
                <a:xfrm>
                  <a:off x="8260589" y="2577725"/>
                  <a:ext cx="240542" cy="41283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nsolas" panose="020B0609020204030204" pitchFamily="49" charset="0"/>
                  </a:endParaRPr>
                </a:p>
              </p:txBody>
            </p:sp>
            <p:sp>
              <p:nvSpPr>
                <p:cNvPr id="65" name="Rectangle 64">
                  <a:extLst>
                    <a:ext uri="{FF2B5EF4-FFF2-40B4-BE49-F238E27FC236}">
                      <a16:creationId xmlns:a16="http://schemas.microsoft.com/office/drawing/2014/main" id="{2544EDB6-8638-CA05-FC8D-2394C62C9BAF}"/>
                    </a:ext>
                  </a:extLst>
                </p:cNvPr>
                <p:cNvSpPr/>
                <p:nvPr/>
              </p:nvSpPr>
              <p:spPr>
                <a:xfrm>
                  <a:off x="8502692" y="2577725"/>
                  <a:ext cx="240542" cy="41283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3</a:t>
                  </a:r>
                </a:p>
              </p:txBody>
            </p:sp>
            <p:sp>
              <p:nvSpPr>
                <p:cNvPr id="66" name="TextBox 65">
                  <a:extLst>
                    <a:ext uri="{FF2B5EF4-FFF2-40B4-BE49-F238E27FC236}">
                      <a16:creationId xmlns:a16="http://schemas.microsoft.com/office/drawing/2014/main" id="{D8F987CE-D00E-CE21-1CCF-0A82B62C1891}"/>
                    </a:ext>
                  </a:extLst>
                </p:cNvPr>
                <p:cNvSpPr txBox="1"/>
                <p:nvPr/>
              </p:nvSpPr>
              <p:spPr>
                <a:xfrm rot="18832712">
                  <a:off x="7627460" y="2247691"/>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Perms</a:t>
                  </a:r>
                </a:p>
              </p:txBody>
            </p:sp>
            <p:sp>
              <p:nvSpPr>
                <p:cNvPr id="67" name="TextBox 66">
                  <a:extLst>
                    <a:ext uri="{FF2B5EF4-FFF2-40B4-BE49-F238E27FC236}">
                      <a16:creationId xmlns:a16="http://schemas.microsoft.com/office/drawing/2014/main" id="{CF5BBECE-4DE4-758B-BC6F-AE5FAB10C05E}"/>
                    </a:ext>
                  </a:extLst>
                </p:cNvPr>
                <p:cNvSpPr txBox="1"/>
                <p:nvPr/>
              </p:nvSpPr>
              <p:spPr>
                <a:xfrm>
                  <a:off x="7556882" y="2637821"/>
                  <a:ext cx="496996" cy="307777"/>
                </a:xfrm>
                <a:prstGeom prst="rect">
                  <a:avLst/>
                </a:prstGeom>
                <a:noFill/>
              </p:spPr>
              <p:txBody>
                <a:bodyPr wrap="square" rtlCol="0">
                  <a:spAutoFit/>
                </a:bodyPr>
                <a:lstStyle/>
                <a:p>
                  <a:pPr algn="ctr"/>
                  <a:r>
                    <a:rPr lang="en-US" sz="1400" dirty="0">
                      <a:latin typeface="Consolas" panose="020B0609020204030204" pitchFamily="49" charset="0"/>
                    </a:rPr>
                    <a:t>r/w</a:t>
                  </a:r>
                </a:p>
              </p:txBody>
            </p:sp>
            <p:sp>
              <p:nvSpPr>
                <p:cNvPr id="68" name="TextBox 67">
                  <a:extLst>
                    <a:ext uri="{FF2B5EF4-FFF2-40B4-BE49-F238E27FC236}">
                      <a16:creationId xmlns:a16="http://schemas.microsoft.com/office/drawing/2014/main" id="{D3139170-3AC3-877A-8BDF-35A9CF9FE818}"/>
                    </a:ext>
                  </a:extLst>
                </p:cNvPr>
                <p:cNvSpPr txBox="1"/>
                <p:nvPr/>
              </p:nvSpPr>
              <p:spPr>
                <a:xfrm rot="18832712">
                  <a:off x="7936637" y="2255564"/>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Offset</a:t>
                  </a:r>
                </a:p>
              </p:txBody>
            </p:sp>
            <p:sp>
              <p:nvSpPr>
                <p:cNvPr id="69" name="TextBox 68">
                  <a:extLst>
                    <a:ext uri="{FF2B5EF4-FFF2-40B4-BE49-F238E27FC236}">
                      <a16:creationId xmlns:a16="http://schemas.microsoft.com/office/drawing/2014/main" id="{DE29D864-813C-9AB8-5E98-E2D55C691CF6}"/>
                    </a:ext>
                  </a:extLst>
                </p:cNvPr>
                <p:cNvSpPr txBox="1"/>
                <p:nvPr/>
              </p:nvSpPr>
              <p:spPr>
                <a:xfrm rot="18832712">
                  <a:off x="8131598" y="2141128"/>
                  <a:ext cx="874403"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Metadata</a:t>
                  </a:r>
                </a:p>
              </p:txBody>
            </p:sp>
            <p:sp>
              <p:nvSpPr>
                <p:cNvPr id="70" name="TextBox 69">
                  <a:extLst>
                    <a:ext uri="{FF2B5EF4-FFF2-40B4-BE49-F238E27FC236}">
                      <a16:creationId xmlns:a16="http://schemas.microsoft.com/office/drawing/2014/main" id="{975809FA-B354-8748-8701-03A27DE8A34F}"/>
                    </a:ext>
                  </a:extLst>
                </p:cNvPr>
                <p:cNvSpPr txBox="1"/>
                <p:nvPr/>
              </p:nvSpPr>
              <p:spPr>
                <a:xfrm rot="18832712">
                  <a:off x="8413677" y="2185056"/>
                  <a:ext cx="82026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Ref count</a:t>
                  </a:r>
                </a:p>
              </p:txBody>
            </p:sp>
          </p:grpSp>
          <p:grpSp>
            <p:nvGrpSpPr>
              <p:cNvPr id="24" name="Group 23">
                <a:extLst>
                  <a:ext uri="{FF2B5EF4-FFF2-40B4-BE49-F238E27FC236}">
                    <a16:creationId xmlns:a16="http://schemas.microsoft.com/office/drawing/2014/main" id="{EA91EB46-8E35-F3CF-74FB-F5C3A01A20D5}"/>
                  </a:ext>
                </a:extLst>
              </p:cNvPr>
              <p:cNvGrpSpPr/>
              <p:nvPr/>
            </p:nvGrpSpPr>
            <p:grpSpPr>
              <a:xfrm>
                <a:off x="8433725" y="1864029"/>
                <a:ext cx="1385251" cy="1127361"/>
                <a:chOff x="7569366" y="1865274"/>
                <a:chExt cx="1385251" cy="1127361"/>
              </a:xfrm>
            </p:grpSpPr>
            <p:sp>
              <p:nvSpPr>
                <p:cNvPr id="53" name="Rectangle 52">
                  <a:extLst>
                    <a:ext uri="{FF2B5EF4-FFF2-40B4-BE49-F238E27FC236}">
                      <a16:creationId xmlns:a16="http://schemas.microsoft.com/office/drawing/2014/main" id="{AFF1C3F3-D9B5-6BD3-ABC4-C249E5FA7067}"/>
                    </a:ext>
                  </a:extLst>
                </p:cNvPr>
                <p:cNvSpPr/>
                <p:nvPr/>
              </p:nvSpPr>
              <p:spPr>
                <a:xfrm>
                  <a:off x="7609036" y="2579797"/>
                  <a:ext cx="411011"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latin typeface="Consolas" panose="020B0609020204030204" pitchFamily="49" charset="0"/>
                  </a:endParaRPr>
                </a:p>
              </p:txBody>
            </p:sp>
            <p:sp>
              <p:nvSpPr>
                <p:cNvPr id="54" name="Rectangle 53">
                  <a:extLst>
                    <a:ext uri="{FF2B5EF4-FFF2-40B4-BE49-F238E27FC236}">
                      <a16:creationId xmlns:a16="http://schemas.microsoft.com/office/drawing/2014/main" id="{E87DC5C6-E3EC-28A6-823B-4CBC8694EE74}"/>
                    </a:ext>
                  </a:extLst>
                </p:cNvPr>
                <p:cNvSpPr/>
                <p:nvPr/>
              </p:nvSpPr>
              <p:spPr>
                <a:xfrm>
                  <a:off x="8020047" y="2579797"/>
                  <a:ext cx="240542"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0</a:t>
                  </a:r>
                </a:p>
              </p:txBody>
            </p:sp>
            <p:sp>
              <p:nvSpPr>
                <p:cNvPr id="55" name="Rectangle 54">
                  <a:extLst>
                    <a:ext uri="{FF2B5EF4-FFF2-40B4-BE49-F238E27FC236}">
                      <a16:creationId xmlns:a16="http://schemas.microsoft.com/office/drawing/2014/main" id="{135B4FE5-A449-FF70-64B1-A8D41BA556BE}"/>
                    </a:ext>
                  </a:extLst>
                </p:cNvPr>
                <p:cNvSpPr/>
                <p:nvPr/>
              </p:nvSpPr>
              <p:spPr>
                <a:xfrm>
                  <a:off x="8260589" y="2577725"/>
                  <a:ext cx="240542"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nsolas" panose="020B0609020204030204" pitchFamily="49" charset="0"/>
                  </a:endParaRPr>
                </a:p>
              </p:txBody>
            </p:sp>
            <p:sp>
              <p:nvSpPr>
                <p:cNvPr id="56" name="Rectangle 55">
                  <a:extLst>
                    <a:ext uri="{FF2B5EF4-FFF2-40B4-BE49-F238E27FC236}">
                      <a16:creationId xmlns:a16="http://schemas.microsoft.com/office/drawing/2014/main" id="{BD0D30F9-4A3A-EBF4-3D37-2D496F9D942F}"/>
                    </a:ext>
                  </a:extLst>
                </p:cNvPr>
                <p:cNvSpPr/>
                <p:nvPr/>
              </p:nvSpPr>
              <p:spPr>
                <a:xfrm>
                  <a:off x="8502692" y="2577725"/>
                  <a:ext cx="240542"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1</a:t>
                  </a:r>
                </a:p>
              </p:txBody>
            </p:sp>
            <p:sp>
              <p:nvSpPr>
                <p:cNvPr id="57" name="TextBox 56">
                  <a:extLst>
                    <a:ext uri="{FF2B5EF4-FFF2-40B4-BE49-F238E27FC236}">
                      <a16:creationId xmlns:a16="http://schemas.microsoft.com/office/drawing/2014/main" id="{20CC9E52-D851-3729-88E3-AAF31A6A34A6}"/>
                    </a:ext>
                  </a:extLst>
                </p:cNvPr>
                <p:cNvSpPr txBox="1"/>
                <p:nvPr/>
              </p:nvSpPr>
              <p:spPr>
                <a:xfrm rot="18832712">
                  <a:off x="7627460" y="2247691"/>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Perms</a:t>
                  </a:r>
                </a:p>
              </p:txBody>
            </p:sp>
            <p:sp>
              <p:nvSpPr>
                <p:cNvPr id="58" name="TextBox 57">
                  <a:extLst>
                    <a:ext uri="{FF2B5EF4-FFF2-40B4-BE49-F238E27FC236}">
                      <a16:creationId xmlns:a16="http://schemas.microsoft.com/office/drawing/2014/main" id="{338FAD5A-8130-A6B8-4F0A-47D6A4875BC8}"/>
                    </a:ext>
                  </a:extLst>
                </p:cNvPr>
                <p:cNvSpPr txBox="1"/>
                <p:nvPr/>
              </p:nvSpPr>
              <p:spPr>
                <a:xfrm>
                  <a:off x="7569366" y="2637821"/>
                  <a:ext cx="496996" cy="307777"/>
                </a:xfrm>
                <a:prstGeom prst="rect">
                  <a:avLst/>
                </a:prstGeom>
                <a:noFill/>
              </p:spPr>
              <p:txBody>
                <a:bodyPr wrap="square" rtlCol="0">
                  <a:spAutoFit/>
                </a:bodyPr>
                <a:lstStyle/>
                <a:p>
                  <a:pPr algn="ctr"/>
                  <a:r>
                    <a:rPr lang="en-US" sz="1400" dirty="0">
                      <a:latin typeface="Consolas" panose="020B0609020204030204" pitchFamily="49" charset="0"/>
                    </a:rPr>
                    <a:t>r/w</a:t>
                  </a:r>
                </a:p>
              </p:txBody>
            </p:sp>
            <p:sp>
              <p:nvSpPr>
                <p:cNvPr id="59" name="TextBox 58">
                  <a:extLst>
                    <a:ext uri="{FF2B5EF4-FFF2-40B4-BE49-F238E27FC236}">
                      <a16:creationId xmlns:a16="http://schemas.microsoft.com/office/drawing/2014/main" id="{2A16A2C7-25EE-E049-DAFD-156D41FB2F29}"/>
                    </a:ext>
                  </a:extLst>
                </p:cNvPr>
                <p:cNvSpPr txBox="1"/>
                <p:nvPr/>
              </p:nvSpPr>
              <p:spPr>
                <a:xfrm rot="18832712">
                  <a:off x="7936637" y="2255564"/>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Offset</a:t>
                  </a:r>
                </a:p>
              </p:txBody>
            </p:sp>
            <p:sp>
              <p:nvSpPr>
                <p:cNvPr id="60" name="TextBox 59">
                  <a:extLst>
                    <a:ext uri="{FF2B5EF4-FFF2-40B4-BE49-F238E27FC236}">
                      <a16:creationId xmlns:a16="http://schemas.microsoft.com/office/drawing/2014/main" id="{3A5315C2-8A5D-A446-23CC-0AE4DB479F1B}"/>
                    </a:ext>
                  </a:extLst>
                </p:cNvPr>
                <p:cNvSpPr txBox="1"/>
                <p:nvPr/>
              </p:nvSpPr>
              <p:spPr>
                <a:xfrm rot="18832712">
                  <a:off x="8110485" y="2187292"/>
                  <a:ext cx="905646"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Metadata</a:t>
                  </a:r>
                </a:p>
              </p:txBody>
            </p:sp>
            <p:sp>
              <p:nvSpPr>
                <p:cNvPr id="61" name="TextBox 60">
                  <a:extLst>
                    <a:ext uri="{FF2B5EF4-FFF2-40B4-BE49-F238E27FC236}">
                      <a16:creationId xmlns:a16="http://schemas.microsoft.com/office/drawing/2014/main" id="{3D2D10D9-536F-CA3A-806A-E09F902DBDFB}"/>
                    </a:ext>
                  </a:extLst>
                </p:cNvPr>
                <p:cNvSpPr txBox="1"/>
                <p:nvPr/>
              </p:nvSpPr>
              <p:spPr>
                <a:xfrm rot="18832712">
                  <a:off x="8413677" y="2185056"/>
                  <a:ext cx="82026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Ref count</a:t>
                  </a:r>
                </a:p>
              </p:txBody>
            </p:sp>
          </p:grpSp>
          <p:grpSp>
            <p:nvGrpSpPr>
              <p:cNvPr id="25" name="Group 24">
                <a:extLst>
                  <a:ext uri="{FF2B5EF4-FFF2-40B4-BE49-F238E27FC236}">
                    <a16:creationId xmlns:a16="http://schemas.microsoft.com/office/drawing/2014/main" id="{1374E2A1-0BBC-1115-2435-BA7BECF2DA23}"/>
                  </a:ext>
                </a:extLst>
              </p:cNvPr>
              <p:cNvGrpSpPr/>
              <p:nvPr/>
            </p:nvGrpSpPr>
            <p:grpSpPr>
              <a:xfrm>
                <a:off x="9779591" y="1894528"/>
                <a:ext cx="1171567" cy="829395"/>
                <a:chOff x="7783050" y="1896600"/>
                <a:chExt cx="1171567" cy="829395"/>
              </a:xfrm>
            </p:grpSpPr>
            <p:sp>
              <p:nvSpPr>
                <p:cNvPr id="48" name="TextBox 47">
                  <a:extLst>
                    <a:ext uri="{FF2B5EF4-FFF2-40B4-BE49-F238E27FC236}">
                      <a16:creationId xmlns:a16="http://schemas.microsoft.com/office/drawing/2014/main" id="{3F2F4E27-286B-35C1-CB6B-058A916C3C99}"/>
                    </a:ext>
                  </a:extLst>
                </p:cNvPr>
                <p:cNvSpPr txBox="1"/>
                <p:nvPr/>
              </p:nvSpPr>
              <p:spPr>
                <a:xfrm rot="18832712">
                  <a:off x="7627460" y="2247691"/>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Perms</a:t>
                  </a:r>
                </a:p>
              </p:txBody>
            </p:sp>
            <p:sp>
              <p:nvSpPr>
                <p:cNvPr id="50" name="TextBox 49">
                  <a:extLst>
                    <a:ext uri="{FF2B5EF4-FFF2-40B4-BE49-F238E27FC236}">
                      <a16:creationId xmlns:a16="http://schemas.microsoft.com/office/drawing/2014/main" id="{9B64B690-5816-4030-5878-E9F8C5F110DF}"/>
                    </a:ext>
                  </a:extLst>
                </p:cNvPr>
                <p:cNvSpPr txBox="1"/>
                <p:nvPr/>
              </p:nvSpPr>
              <p:spPr>
                <a:xfrm rot="18832712">
                  <a:off x="7936637" y="2255564"/>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Offset</a:t>
                  </a:r>
                </a:p>
              </p:txBody>
            </p:sp>
            <p:sp>
              <p:nvSpPr>
                <p:cNvPr id="51" name="TextBox 50">
                  <a:extLst>
                    <a:ext uri="{FF2B5EF4-FFF2-40B4-BE49-F238E27FC236}">
                      <a16:creationId xmlns:a16="http://schemas.microsoft.com/office/drawing/2014/main" id="{05501F98-7844-3F8C-0812-69EBA656E5E4}"/>
                    </a:ext>
                  </a:extLst>
                </p:cNvPr>
                <p:cNvSpPr txBox="1"/>
                <p:nvPr/>
              </p:nvSpPr>
              <p:spPr>
                <a:xfrm rot="18832712">
                  <a:off x="8142529" y="2163886"/>
                  <a:ext cx="802358" cy="267785"/>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Metadata</a:t>
                  </a:r>
                </a:p>
              </p:txBody>
            </p:sp>
            <p:sp>
              <p:nvSpPr>
                <p:cNvPr id="52" name="TextBox 51">
                  <a:extLst>
                    <a:ext uri="{FF2B5EF4-FFF2-40B4-BE49-F238E27FC236}">
                      <a16:creationId xmlns:a16="http://schemas.microsoft.com/office/drawing/2014/main" id="{076C0241-B148-3C8A-3DE7-00BE38C68948}"/>
                    </a:ext>
                  </a:extLst>
                </p:cNvPr>
                <p:cNvSpPr txBox="1"/>
                <p:nvPr/>
              </p:nvSpPr>
              <p:spPr>
                <a:xfrm rot="18832712">
                  <a:off x="8413677" y="2185056"/>
                  <a:ext cx="82026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Ref count</a:t>
                  </a:r>
                </a:p>
              </p:txBody>
            </p:sp>
          </p:grpSp>
          <p:sp>
            <p:nvSpPr>
              <p:cNvPr id="26" name="TextBox 25">
                <a:extLst>
                  <a:ext uri="{FF2B5EF4-FFF2-40B4-BE49-F238E27FC236}">
                    <a16:creationId xmlns:a16="http://schemas.microsoft.com/office/drawing/2014/main" id="{661EC2B6-E2C6-E977-7351-074EF53A228A}"/>
                  </a:ext>
                </a:extLst>
              </p:cNvPr>
              <p:cNvSpPr txBox="1"/>
              <p:nvPr/>
            </p:nvSpPr>
            <p:spPr>
              <a:xfrm>
                <a:off x="6097904" y="2439367"/>
                <a:ext cx="1247631" cy="669414"/>
              </a:xfrm>
              <a:prstGeom prst="rect">
                <a:avLst/>
              </a:prstGeom>
              <a:noFill/>
            </p:spPr>
            <p:txBody>
              <a:bodyPr wrap="square" rtlCol="0">
                <a:spAutoFit/>
              </a:bodyPr>
              <a:lstStyle/>
              <a:p>
                <a:pPr algn="ctr">
                  <a:lnSpc>
                    <a:spcPts val="1500"/>
                  </a:lnSpc>
                </a:pPr>
                <a:r>
                  <a:rPr lang="en-US" sz="1600" dirty="0">
                    <a:latin typeface="Segoe UI" panose="020B0502040204020203" pitchFamily="34" charset="0"/>
                    <a:cs typeface="Segoe UI" panose="020B0502040204020203" pitchFamily="34" charset="0"/>
                  </a:rPr>
                  <a:t>Four-entry open file table</a:t>
                </a:r>
              </a:p>
            </p:txBody>
          </p:sp>
          <p:sp>
            <p:nvSpPr>
              <p:cNvPr id="27" name="Left Brace 26">
                <a:extLst>
                  <a:ext uri="{FF2B5EF4-FFF2-40B4-BE49-F238E27FC236}">
                    <a16:creationId xmlns:a16="http://schemas.microsoft.com/office/drawing/2014/main" id="{E6D60912-35EC-5515-BDCC-0E42FB1EB731}"/>
                  </a:ext>
                </a:extLst>
              </p:cNvPr>
              <p:cNvSpPr/>
              <p:nvPr/>
            </p:nvSpPr>
            <p:spPr>
              <a:xfrm>
                <a:off x="7185164" y="2563895"/>
                <a:ext cx="100587" cy="45602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 name="Group 27">
                <a:extLst>
                  <a:ext uri="{FF2B5EF4-FFF2-40B4-BE49-F238E27FC236}">
                    <a16:creationId xmlns:a16="http://schemas.microsoft.com/office/drawing/2014/main" id="{50872FFE-D876-5EDC-12DD-112015BD1885}"/>
                  </a:ext>
                </a:extLst>
              </p:cNvPr>
              <p:cNvGrpSpPr/>
              <p:nvPr/>
            </p:nvGrpSpPr>
            <p:grpSpPr>
              <a:xfrm>
                <a:off x="10738214" y="1888035"/>
                <a:ext cx="1342113" cy="1108901"/>
                <a:chOff x="10738214" y="1888035"/>
                <a:chExt cx="1342113" cy="1108901"/>
              </a:xfrm>
            </p:grpSpPr>
            <p:grpSp>
              <p:nvGrpSpPr>
                <p:cNvPr id="37" name="Group 36">
                  <a:extLst>
                    <a:ext uri="{FF2B5EF4-FFF2-40B4-BE49-F238E27FC236}">
                      <a16:creationId xmlns:a16="http://schemas.microsoft.com/office/drawing/2014/main" id="{89C7C4D7-2215-0A77-7636-7BAD3BF3DA70}"/>
                    </a:ext>
                  </a:extLst>
                </p:cNvPr>
                <p:cNvGrpSpPr/>
                <p:nvPr/>
              </p:nvGrpSpPr>
              <p:grpSpPr>
                <a:xfrm>
                  <a:off x="10908760" y="1888035"/>
                  <a:ext cx="1171567" cy="836715"/>
                  <a:chOff x="7783050" y="1889280"/>
                  <a:chExt cx="1171567" cy="836715"/>
                </a:xfrm>
              </p:grpSpPr>
              <p:sp>
                <p:nvSpPr>
                  <p:cNvPr id="40" name="TextBox 39">
                    <a:extLst>
                      <a:ext uri="{FF2B5EF4-FFF2-40B4-BE49-F238E27FC236}">
                        <a16:creationId xmlns:a16="http://schemas.microsoft.com/office/drawing/2014/main" id="{E9CCC96B-85D4-D5B6-81EA-8D83F8C1AB0B}"/>
                      </a:ext>
                    </a:extLst>
                  </p:cNvPr>
                  <p:cNvSpPr txBox="1"/>
                  <p:nvPr/>
                </p:nvSpPr>
                <p:spPr>
                  <a:xfrm rot="18832712">
                    <a:off x="7627460" y="2247691"/>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Perms</a:t>
                    </a:r>
                  </a:p>
                </p:txBody>
              </p:sp>
              <p:sp>
                <p:nvSpPr>
                  <p:cNvPr id="41" name="TextBox 40">
                    <a:extLst>
                      <a:ext uri="{FF2B5EF4-FFF2-40B4-BE49-F238E27FC236}">
                        <a16:creationId xmlns:a16="http://schemas.microsoft.com/office/drawing/2014/main" id="{927EBEA1-09EC-B742-ABD5-F13E9B254EEA}"/>
                      </a:ext>
                    </a:extLst>
                  </p:cNvPr>
                  <p:cNvSpPr txBox="1"/>
                  <p:nvPr/>
                </p:nvSpPr>
                <p:spPr>
                  <a:xfrm rot="18832712">
                    <a:off x="7936637" y="2255564"/>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Offset</a:t>
                    </a:r>
                  </a:p>
                </p:txBody>
              </p:sp>
              <p:sp>
                <p:nvSpPr>
                  <p:cNvPr id="42" name="TextBox 41">
                    <a:extLst>
                      <a:ext uri="{FF2B5EF4-FFF2-40B4-BE49-F238E27FC236}">
                        <a16:creationId xmlns:a16="http://schemas.microsoft.com/office/drawing/2014/main" id="{CE672449-C671-1D4C-535E-25B989D84227}"/>
                      </a:ext>
                    </a:extLst>
                  </p:cNvPr>
                  <p:cNvSpPr txBox="1"/>
                  <p:nvPr/>
                </p:nvSpPr>
                <p:spPr>
                  <a:xfrm rot="18832712">
                    <a:off x="8157636" y="2174978"/>
                    <a:ext cx="833005"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Metadata</a:t>
                    </a:r>
                  </a:p>
                </p:txBody>
              </p:sp>
              <p:sp>
                <p:nvSpPr>
                  <p:cNvPr id="43" name="TextBox 42">
                    <a:extLst>
                      <a:ext uri="{FF2B5EF4-FFF2-40B4-BE49-F238E27FC236}">
                        <a16:creationId xmlns:a16="http://schemas.microsoft.com/office/drawing/2014/main" id="{6CF179B7-1B63-A3A8-2CC2-8DCA33ED82FE}"/>
                      </a:ext>
                    </a:extLst>
                  </p:cNvPr>
                  <p:cNvSpPr txBox="1"/>
                  <p:nvPr/>
                </p:nvSpPr>
                <p:spPr>
                  <a:xfrm rot="18832712">
                    <a:off x="8413677" y="2185056"/>
                    <a:ext cx="82026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Ref count</a:t>
                    </a:r>
                  </a:p>
                </p:txBody>
              </p:sp>
            </p:grpSp>
            <p:cxnSp>
              <p:nvCxnSpPr>
                <p:cNvPr id="38" name="Straight Connector 37">
                  <a:extLst>
                    <a:ext uri="{FF2B5EF4-FFF2-40B4-BE49-F238E27FC236}">
                      <a16:creationId xmlns:a16="http://schemas.microsoft.com/office/drawing/2014/main" id="{4D84F2F6-52FE-ACD5-7C87-87B674807386}"/>
                    </a:ext>
                  </a:extLst>
                </p:cNvPr>
                <p:cNvCxnSpPr>
                  <a:cxnSpLocks/>
                </p:cNvCxnSpPr>
                <p:nvPr/>
              </p:nvCxnSpPr>
              <p:spPr>
                <a:xfrm>
                  <a:off x="10738214" y="2581847"/>
                  <a:ext cx="1117908" cy="4150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B1D8D5B-71AE-38D8-6F6D-694DC3EF1CF2}"/>
                    </a:ext>
                  </a:extLst>
                </p:cNvPr>
                <p:cNvCxnSpPr>
                  <a:cxnSpLocks/>
                </p:cNvCxnSpPr>
                <p:nvPr/>
              </p:nvCxnSpPr>
              <p:spPr>
                <a:xfrm flipH="1">
                  <a:off x="10748920" y="2595057"/>
                  <a:ext cx="1107202" cy="3909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0ED76101-BD38-D27F-7DB8-4E3D2746A590}"/>
                  </a:ext>
                </a:extLst>
              </p:cNvPr>
              <p:cNvSpPr/>
              <p:nvPr/>
            </p:nvSpPr>
            <p:spPr>
              <a:xfrm>
                <a:off x="7327216" y="2578267"/>
                <a:ext cx="1157850" cy="4268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5ACF739-8389-D58A-BCEB-5119C8FDEA9B}"/>
                  </a:ext>
                </a:extLst>
              </p:cNvPr>
              <p:cNvSpPr/>
              <p:nvPr/>
            </p:nvSpPr>
            <p:spPr>
              <a:xfrm>
                <a:off x="8485254" y="2576124"/>
                <a:ext cx="1123798" cy="4268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94CC74D-889F-7A2A-ACA9-C1C7DAAD4513}"/>
                  </a:ext>
                </a:extLst>
              </p:cNvPr>
              <p:cNvSpPr/>
              <p:nvPr/>
            </p:nvSpPr>
            <p:spPr>
              <a:xfrm>
                <a:off x="9608789" y="2577870"/>
                <a:ext cx="1123798" cy="42684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Connector: Elbow 34">
                <a:extLst>
                  <a:ext uri="{FF2B5EF4-FFF2-40B4-BE49-F238E27FC236}">
                    <a16:creationId xmlns:a16="http://schemas.microsoft.com/office/drawing/2014/main" id="{1005984D-75FC-47AD-C1DB-958049A1BCB6}"/>
                  </a:ext>
                </a:extLst>
              </p:cNvPr>
              <p:cNvCxnSpPr>
                <a:cxnSpLocks/>
              </p:cNvCxnSpPr>
              <p:nvPr/>
            </p:nvCxnSpPr>
            <p:spPr>
              <a:xfrm rot="5400000">
                <a:off x="9359477" y="1437317"/>
                <a:ext cx="492145" cy="1086933"/>
              </a:xfrm>
              <a:prstGeom prst="bentConnector3">
                <a:avLst>
                  <a:gd name="adj1" fmla="val 61547"/>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32" name="Group 131">
              <a:extLst>
                <a:ext uri="{FF2B5EF4-FFF2-40B4-BE49-F238E27FC236}">
                  <a16:creationId xmlns:a16="http://schemas.microsoft.com/office/drawing/2014/main" id="{11A02946-E716-A83C-0BD4-502C25B298E3}"/>
                </a:ext>
              </a:extLst>
            </p:cNvPr>
            <p:cNvGrpSpPr/>
            <p:nvPr/>
          </p:nvGrpSpPr>
          <p:grpSpPr>
            <a:xfrm>
              <a:off x="9621673" y="2578066"/>
              <a:ext cx="1117908" cy="415089"/>
              <a:chOff x="9621673" y="2578066"/>
              <a:chExt cx="1117908" cy="415089"/>
            </a:xfrm>
          </p:grpSpPr>
          <p:cxnSp>
            <p:nvCxnSpPr>
              <p:cNvPr id="130" name="Straight Connector 129">
                <a:extLst>
                  <a:ext uri="{FF2B5EF4-FFF2-40B4-BE49-F238E27FC236}">
                    <a16:creationId xmlns:a16="http://schemas.microsoft.com/office/drawing/2014/main" id="{68DDE79B-83C3-4D36-2187-BF3A5DE0B763}"/>
                  </a:ext>
                </a:extLst>
              </p:cNvPr>
              <p:cNvCxnSpPr>
                <a:cxnSpLocks/>
              </p:cNvCxnSpPr>
              <p:nvPr/>
            </p:nvCxnSpPr>
            <p:spPr>
              <a:xfrm>
                <a:off x="9621673" y="2578066"/>
                <a:ext cx="1117908" cy="4150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B5630F1-B495-7C1A-2F77-974649D5A32E}"/>
                  </a:ext>
                </a:extLst>
              </p:cNvPr>
              <p:cNvCxnSpPr>
                <a:cxnSpLocks/>
              </p:cNvCxnSpPr>
              <p:nvPr/>
            </p:nvCxnSpPr>
            <p:spPr>
              <a:xfrm flipH="1">
                <a:off x="9632379" y="2591276"/>
                <a:ext cx="1107202" cy="3909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36" name="Straight Connector 135">
            <a:extLst>
              <a:ext uri="{FF2B5EF4-FFF2-40B4-BE49-F238E27FC236}">
                <a16:creationId xmlns:a16="http://schemas.microsoft.com/office/drawing/2014/main" id="{4ACFE6EA-1C3D-29C0-9195-213B32498135}"/>
              </a:ext>
            </a:extLst>
          </p:cNvPr>
          <p:cNvCxnSpPr>
            <a:cxnSpLocks/>
          </p:cNvCxnSpPr>
          <p:nvPr/>
        </p:nvCxnSpPr>
        <p:spPr>
          <a:xfrm flipH="1">
            <a:off x="9235285" y="1962872"/>
            <a:ext cx="3169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C93A6015-1F18-3BA8-7370-D4BF5B6F4235}"/>
              </a:ext>
            </a:extLst>
          </p:cNvPr>
          <p:cNvGrpSpPr/>
          <p:nvPr/>
        </p:nvGrpSpPr>
        <p:grpSpPr>
          <a:xfrm>
            <a:off x="9552241" y="1739629"/>
            <a:ext cx="308050" cy="221610"/>
            <a:chOff x="9552241" y="1739629"/>
            <a:chExt cx="308050" cy="221610"/>
          </a:xfrm>
        </p:grpSpPr>
        <p:cxnSp>
          <p:nvCxnSpPr>
            <p:cNvPr id="138" name="Straight Connector 137">
              <a:extLst>
                <a:ext uri="{FF2B5EF4-FFF2-40B4-BE49-F238E27FC236}">
                  <a16:creationId xmlns:a16="http://schemas.microsoft.com/office/drawing/2014/main" id="{5AB13A3C-4976-7E48-DCAA-145AB723FCED}"/>
                </a:ext>
              </a:extLst>
            </p:cNvPr>
            <p:cNvCxnSpPr/>
            <p:nvPr/>
          </p:nvCxnSpPr>
          <p:spPr>
            <a:xfrm>
              <a:off x="9855759" y="1739629"/>
              <a:ext cx="0" cy="216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72D5DEC-AA78-C307-7215-51091B0C2DC4}"/>
                </a:ext>
              </a:extLst>
            </p:cNvPr>
            <p:cNvCxnSpPr>
              <a:cxnSpLocks/>
            </p:cNvCxnSpPr>
            <p:nvPr/>
          </p:nvCxnSpPr>
          <p:spPr>
            <a:xfrm flipH="1" flipV="1">
              <a:off x="9552241" y="1959946"/>
              <a:ext cx="308050" cy="1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1" name="Straight Connector 140">
            <a:extLst>
              <a:ext uri="{FF2B5EF4-FFF2-40B4-BE49-F238E27FC236}">
                <a16:creationId xmlns:a16="http://schemas.microsoft.com/office/drawing/2014/main" id="{7111CFBE-AE97-953E-E2E7-2ADCF7CA3FD7}"/>
              </a:ext>
            </a:extLst>
          </p:cNvPr>
          <p:cNvCxnSpPr/>
          <p:nvPr/>
        </p:nvCxnSpPr>
        <p:spPr>
          <a:xfrm>
            <a:off x="9552241" y="1739629"/>
            <a:ext cx="0" cy="216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8" name="Group 127">
            <a:extLst>
              <a:ext uri="{FF2B5EF4-FFF2-40B4-BE49-F238E27FC236}">
                <a16:creationId xmlns:a16="http://schemas.microsoft.com/office/drawing/2014/main" id="{DE18125E-ADB7-2146-2D8D-EEF5244AB396}"/>
              </a:ext>
            </a:extLst>
          </p:cNvPr>
          <p:cNvGrpSpPr/>
          <p:nvPr/>
        </p:nvGrpSpPr>
        <p:grpSpPr>
          <a:xfrm>
            <a:off x="6701371" y="509282"/>
            <a:ext cx="4808256" cy="1281901"/>
            <a:chOff x="6701371" y="509282"/>
            <a:chExt cx="4808256" cy="1281901"/>
          </a:xfrm>
        </p:grpSpPr>
        <p:grpSp>
          <p:nvGrpSpPr>
            <p:cNvPr id="72" name="Group 71">
              <a:extLst>
                <a:ext uri="{FF2B5EF4-FFF2-40B4-BE49-F238E27FC236}">
                  <a16:creationId xmlns:a16="http://schemas.microsoft.com/office/drawing/2014/main" id="{0139660A-BE81-70F5-0E5E-DEEB7A6162DA}"/>
                </a:ext>
              </a:extLst>
            </p:cNvPr>
            <p:cNvGrpSpPr/>
            <p:nvPr/>
          </p:nvGrpSpPr>
          <p:grpSpPr>
            <a:xfrm>
              <a:off x="6701371" y="509282"/>
              <a:ext cx="4808256" cy="1281901"/>
              <a:chOff x="6701371" y="509282"/>
              <a:chExt cx="4808256" cy="1281901"/>
            </a:xfrm>
          </p:grpSpPr>
          <p:sp>
            <p:nvSpPr>
              <p:cNvPr id="73" name="Rectangle 72">
                <a:extLst>
                  <a:ext uri="{FF2B5EF4-FFF2-40B4-BE49-F238E27FC236}">
                    <a16:creationId xmlns:a16="http://schemas.microsoft.com/office/drawing/2014/main" id="{A4469796-3C7D-A783-1765-19643A89439C}"/>
                  </a:ext>
                </a:extLst>
              </p:cNvPr>
              <p:cNvSpPr/>
              <p:nvPr/>
            </p:nvSpPr>
            <p:spPr>
              <a:xfrm>
                <a:off x="9100699" y="883530"/>
                <a:ext cx="2408928" cy="5898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51260274-487F-B238-D26B-93ED2B426A3A}"/>
                  </a:ext>
                </a:extLst>
              </p:cNvPr>
              <p:cNvGrpSpPr/>
              <p:nvPr/>
            </p:nvGrpSpPr>
            <p:grpSpPr>
              <a:xfrm>
                <a:off x="9100701" y="1473411"/>
                <a:ext cx="1205532" cy="266219"/>
                <a:chOff x="6933236" y="2141312"/>
                <a:chExt cx="1205532" cy="266219"/>
              </a:xfrm>
              <a:solidFill>
                <a:schemeClr val="bg1">
                  <a:lumMod val="95000"/>
                </a:schemeClr>
              </a:solidFill>
            </p:grpSpPr>
            <p:sp>
              <p:nvSpPr>
                <p:cNvPr id="93" name="Rectangle 92">
                  <a:extLst>
                    <a:ext uri="{FF2B5EF4-FFF2-40B4-BE49-F238E27FC236}">
                      <a16:creationId xmlns:a16="http://schemas.microsoft.com/office/drawing/2014/main" id="{CA69169E-EDDC-67AD-AE71-F01CB8A80FBF}"/>
                    </a:ext>
                  </a:extLst>
                </p:cNvPr>
                <p:cNvSpPr/>
                <p:nvPr/>
              </p:nvSpPr>
              <p:spPr>
                <a:xfrm>
                  <a:off x="6933236" y="2141314"/>
                  <a:ext cx="302452" cy="266217"/>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94" name="Rectangle 93">
                  <a:extLst>
                    <a:ext uri="{FF2B5EF4-FFF2-40B4-BE49-F238E27FC236}">
                      <a16:creationId xmlns:a16="http://schemas.microsoft.com/office/drawing/2014/main" id="{05F19CFC-FF88-4A50-E62B-E9BCB6BE82C2}"/>
                    </a:ext>
                  </a:extLst>
                </p:cNvPr>
                <p:cNvSpPr/>
                <p:nvPr/>
              </p:nvSpPr>
              <p:spPr>
                <a:xfrm>
                  <a:off x="7233550" y="2141313"/>
                  <a:ext cx="302452" cy="266217"/>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95" name="Rectangle 94">
                  <a:extLst>
                    <a:ext uri="{FF2B5EF4-FFF2-40B4-BE49-F238E27FC236}">
                      <a16:creationId xmlns:a16="http://schemas.microsoft.com/office/drawing/2014/main" id="{5992FD91-4897-80DA-0627-85C7D82B3874}"/>
                    </a:ext>
                  </a:extLst>
                </p:cNvPr>
                <p:cNvSpPr/>
                <p:nvPr/>
              </p:nvSpPr>
              <p:spPr>
                <a:xfrm>
                  <a:off x="7536001" y="2141313"/>
                  <a:ext cx="304587" cy="266217"/>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96" name="Rectangle 95">
                  <a:extLst>
                    <a:ext uri="{FF2B5EF4-FFF2-40B4-BE49-F238E27FC236}">
                      <a16:creationId xmlns:a16="http://schemas.microsoft.com/office/drawing/2014/main" id="{E89B463C-802F-C95E-9F7C-7D0C3B787236}"/>
                    </a:ext>
                  </a:extLst>
                </p:cNvPr>
                <p:cNvSpPr/>
                <p:nvPr/>
              </p:nvSpPr>
              <p:spPr>
                <a:xfrm>
                  <a:off x="7840588" y="2141312"/>
                  <a:ext cx="298180" cy="266217"/>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grpSp>
            <p:nvGrpSpPr>
              <p:cNvPr id="75" name="Group 74">
                <a:extLst>
                  <a:ext uri="{FF2B5EF4-FFF2-40B4-BE49-F238E27FC236}">
                    <a16:creationId xmlns:a16="http://schemas.microsoft.com/office/drawing/2014/main" id="{570786FC-4687-E81E-CC44-84A28D7705A9}"/>
                  </a:ext>
                </a:extLst>
              </p:cNvPr>
              <p:cNvGrpSpPr/>
              <p:nvPr/>
            </p:nvGrpSpPr>
            <p:grpSpPr>
              <a:xfrm>
                <a:off x="10604409" y="1473411"/>
                <a:ext cx="304590" cy="266222"/>
                <a:chOff x="8136630" y="2141309"/>
                <a:chExt cx="304590" cy="266222"/>
              </a:xfrm>
            </p:grpSpPr>
            <p:sp>
              <p:nvSpPr>
                <p:cNvPr id="90" name="Rectangle 89">
                  <a:extLst>
                    <a:ext uri="{FF2B5EF4-FFF2-40B4-BE49-F238E27FC236}">
                      <a16:creationId xmlns:a16="http://schemas.microsoft.com/office/drawing/2014/main" id="{661DC668-F203-2827-AB7E-5E4507EB8F4E}"/>
                    </a:ext>
                  </a:extLst>
                </p:cNvPr>
                <p:cNvSpPr/>
                <p:nvPr/>
              </p:nvSpPr>
              <p:spPr>
                <a:xfrm>
                  <a:off x="8136630" y="2141314"/>
                  <a:ext cx="302452" cy="2662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91" name="Straight Connector 90">
                  <a:extLst>
                    <a:ext uri="{FF2B5EF4-FFF2-40B4-BE49-F238E27FC236}">
                      <a16:creationId xmlns:a16="http://schemas.microsoft.com/office/drawing/2014/main" id="{4F245AB9-80E1-4BE2-D361-09113F9D1BC0}"/>
                    </a:ext>
                  </a:extLst>
                </p:cNvPr>
                <p:cNvCxnSpPr/>
                <p:nvPr/>
              </p:nvCxnSpPr>
              <p:spPr>
                <a:xfrm flipH="1">
                  <a:off x="8140906" y="2141311"/>
                  <a:ext cx="296038" cy="266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69C27DB-3AB6-9B0C-DF0C-45F573A96196}"/>
                    </a:ext>
                  </a:extLst>
                </p:cNvPr>
                <p:cNvCxnSpPr>
                  <a:cxnSpLocks/>
                </p:cNvCxnSpPr>
                <p:nvPr/>
              </p:nvCxnSpPr>
              <p:spPr>
                <a:xfrm>
                  <a:off x="8140906" y="2141309"/>
                  <a:ext cx="300314" cy="266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715E44D5-4E20-561C-1F05-C5CFF62D108A}"/>
                  </a:ext>
                </a:extLst>
              </p:cNvPr>
              <p:cNvGrpSpPr/>
              <p:nvPr/>
            </p:nvGrpSpPr>
            <p:grpSpPr>
              <a:xfrm>
                <a:off x="10900447" y="1473411"/>
                <a:ext cx="304590" cy="266222"/>
                <a:chOff x="8136630" y="2141309"/>
                <a:chExt cx="304590" cy="266222"/>
              </a:xfrm>
            </p:grpSpPr>
            <p:sp>
              <p:nvSpPr>
                <p:cNvPr id="87" name="Rectangle 86">
                  <a:extLst>
                    <a:ext uri="{FF2B5EF4-FFF2-40B4-BE49-F238E27FC236}">
                      <a16:creationId xmlns:a16="http://schemas.microsoft.com/office/drawing/2014/main" id="{0CADE15F-EFDC-18D7-75F1-D4461D971EFC}"/>
                    </a:ext>
                  </a:extLst>
                </p:cNvPr>
                <p:cNvSpPr/>
                <p:nvPr/>
              </p:nvSpPr>
              <p:spPr>
                <a:xfrm>
                  <a:off x="8136630" y="2141314"/>
                  <a:ext cx="302452" cy="2662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88" name="Straight Connector 87">
                  <a:extLst>
                    <a:ext uri="{FF2B5EF4-FFF2-40B4-BE49-F238E27FC236}">
                      <a16:creationId xmlns:a16="http://schemas.microsoft.com/office/drawing/2014/main" id="{A050E1C5-F571-4B68-53A6-D5B5535BBF01}"/>
                    </a:ext>
                  </a:extLst>
                </p:cNvPr>
                <p:cNvCxnSpPr/>
                <p:nvPr/>
              </p:nvCxnSpPr>
              <p:spPr>
                <a:xfrm flipH="1">
                  <a:off x="8140906" y="2141311"/>
                  <a:ext cx="296038" cy="266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1811CBC-AD3B-3BA4-C34C-83C057DAF29F}"/>
                    </a:ext>
                  </a:extLst>
                </p:cNvPr>
                <p:cNvCxnSpPr>
                  <a:cxnSpLocks/>
                </p:cNvCxnSpPr>
                <p:nvPr/>
              </p:nvCxnSpPr>
              <p:spPr>
                <a:xfrm>
                  <a:off x="8140906" y="2141309"/>
                  <a:ext cx="300314" cy="266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7C33F1B7-9E50-E3CD-3CB1-17F419536E40}"/>
                  </a:ext>
                </a:extLst>
              </p:cNvPr>
              <p:cNvGrpSpPr/>
              <p:nvPr/>
            </p:nvGrpSpPr>
            <p:grpSpPr>
              <a:xfrm>
                <a:off x="11202899" y="1473411"/>
                <a:ext cx="304590" cy="266222"/>
                <a:chOff x="8136630" y="2141309"/>
                <a:chExt cx="304590" cy="266222"/>
              </a:xfrm>
            </p:grpSpPr>
            <p:sp>
              <p:nvSpPr>
                <p:cNvPr id="84" name="Rectangle 83">
                  <a:extLst>
                    <a:ext uri="{FF2B5EF4-FFF2-40B4-BE49-F238E27FC236}">
                      <a16:creationId xmlns:a16="http://schemas.microsoft.com/office/drawing/2014/main" id="{2E4F83DB-A96A-7386-68E8-BE78D15DABE8}"/>
                    </a:ext>
                  </a:extLst>
                </p:cNvPr>
                <p:cNvSpPr/>
                <p:nvPr/>
              </p:nvSpPr>
              <p:spPr>
                <a:xfrm>
                  <a:off x="8136630" y="2141314"/>
                  <a:ext cx="302452" cy="2662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85" name="Straight Connector 84">
                  <a:extLst>
                    <a:ext uri="{FF2B5EF4-FFF2-40B4-BE49-F238E27FC236}">
                      <a16:creationId xmlns:a16="http://schemas.microsoft.com/office/drawing/2014/main" id="{2BEBFCEF-6B14-BCEF-955A-A0F2894D578A}"/>
                    </a:ext>
                  </a:extLst>
                </p:cNvPr>
                <p:cNvCxnSpPr/>
                <p:nvPr/>
              </p:nvCxnSpPr>
              <p:spPr>
                <a:xfrm flipH="1">
                  <a:off x="8140906" y="2141311"/>
                  <a:ext cx="296038" cy="266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C117F53-DAC2-8404-B179-190FA5CCB86D}"/>
                    </a:ext>
                  </a:extLst>
                </p:cNvPr>
                <p:cNvCxnSpPr>
                  <a:cxnSpLocks/>
                </p:cNvCxnSpPr>
                <p:nvPr/>
              </p:nvCxnSpPr>
              <p:spPr>
                <a:xfrm>
                  <a:off x="8140906" y="2141309"/>
                  <a:ext cx="300314" cy="266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TextBox 78">
                <a:extLst>
                  <a:ext uri="{FF2B5EF4-FFF2-40B4-BE49-F238E27FC236}">
                    <a16:creationId xmlns:a16="http://schemas.microsoft.com/office/drawing/2014/main" id="{BBE03F74-121E-4C78-653F-895C05100507}"/>
                  </a:ext>
                </a:extLst>
              </p:cNvPr>
              <p:cNvSpPr txBox="1"/>
              <p:nvPr/>
            </p:nvSpPr>
            <p:spPr>
              <a:xfrm>
                <a:off x="9372576" y="509282"/>
                <a:ext cx="1863037" cy="400110"/>
              </a:xfrm>
              <a:prstGeom prst="rect">
                <a:avLst/>
              </a:prstGeom>
              <a:noFill/>
            </p:spPr>
            <p:txBody>
              <a:bodyPr wrap="square" rtlCol="0">
                <a:spAutoFit/>
              </a:bodyPr>
              <a:lstStyle/>
              <a:p>
                <a:pPr algn="ctr"/>
                <a:r>
                  <a:rPr lang="en-US" sz="2000" dirty="0">
                    <a:latin typeface="Consolas" panose="020B0609020204030204" pitchFamily="49" charset="0"/>
                    <a:cs typeface="Segoe UI" panose="020B0502040204020203" pitchFamily="34" charset="0"/>
                  </a:rPr>
                  <a:t>struct proc</a:t>
                </a:r>
              </a:p>
            </p:txBody>
          </p:sp>
          <p:sp>
            <p:nvSpPr>
              <p:cNvPr id="80" name="Left Brace 79">
                <a:extLst>
                  <a:ext uri="{FF2B5EF4-FFF2-40B4-BE49-F238E27FC236}">
                    <a16:creationId xmlns:a16="http://schemas.microsoft.com/office/drawing/2014/main" id="{74D2925E-C69F-6BEB-0C94-4FD719FF0FDB}"/>
                  </a:ext>
                </a:extLst>
              </p:cNvPr>
              <p:cNvSpPr/>
              <p:nvPr/>
            </p:nvSpPr>
            <p:spPr>
              <a:xfrm>
                <a:off x="8885404" y="877118"/>
                <a:ext cx="147980" cy="57531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TextBox 80">
                <a:extLst>
                  <a:ext uri="{FF2B5EF4-FFF2-40B4-BE49-F238E27FC236}">
                    <a16:creationId xmlns:a16="http://schemas.microsoft.com/office/drawing/2014/main" id="{A1115B4D-B9CB-3E5D-53F8-40C86DD268DD}"/>
                  </a:ext>
                </a:extLst>
              </p:cNvPr>
              <p:cNvSpPr txBox="1"/>
              <p:nvPr/>
            </p:nvSpPr>
            <p:spPr>
              <a:xfrm>
                <a:off x="7467028" y="756309"/>
                <a:ext cx="1402080"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Other fields</a:t>
                </a:r>
              </a:p>
            </p:txBody>
          </p:sp>
          <p:sp>
            <p:nvSpPr>
              <p:cNvPr id="82" name="Left Brace 81">
                <a:extLst>
                  <a:ext uri="{FF2B5EF4-FFF2-40B4-BE49-F238E27FC236}">
                    <a16:creationId xmlns:a16="http://schemas.microsoft.com/office/drawing/2014/main" id="{2D5ACBA4-E301-6B45-E207-C18FBF006A09}"/>
                  </a:ext>
                </a:extLst>
              </p:cNvPr>
              <p:cNvSpPr/>
              <p:nvPr/>
            </p:nvSpPr>
            <p:spPr>
              <a:xfrm>
                <a:off x="8885404" y="1485709"/>
                <a:ext cx="147980" cy="25839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TextBox 82">
                <a:extLst>
                  <a:ext uri="{FF2B5EF4-FFF2-40B4-BE49-F238E27FC236}">
                    <a16:creationId xmlns:a16="http://schemas.microsoft.com/office/drawing/2014/main" id="{5B9A6219-5057-2F17-0E59-D57E83B11840}"/>
                  </a:ext>
                </a:extLst>
              </p:cNvPr>
              <p:cNvSpPr txBox="1"/>
              <p:nvPr/>
            </p:nvSpPr>
            <p:spPr>
              <a:xfrm>
                <a:off x="6701371" y="1421851"/>
                <a:ext cx="2167737"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Eight-entry </a:t>
                </a:r>
                <a:r>
                  <a:rPr lang="en-US" dirty="0" err="1">
                    <a:latin typeface="Segoe UI" panose="020B0502040204020203" pitchFamily="34" charset="0"/>
                    <a:cs typeface="Segoe UI" panose="020B0502040204020203" pitchFamily="34" charset="0"/>
                  </a:rPr>
                  <a:t>fd</a:t>
                </a:r>
                <a:r>
                  <a:rPr lang="en-US" dirty="0">
                    <a:latin typeface="Segoe UI" panose="020B0502040204020203" pitchFamily="34" charset="0"/>
                    <a:cs typeface="Segoe UI" panose="020B0502040204020203" pitchFamily="34" charset="0"/>
                  </a:rPr>
                  <a:t> table</a:t>
                </a:r>
              </a:p>
            </p:txBody>
          </p:sp>
        </p:grpSp>
        <p:grpSp>
          <p:nvGrpSpPr>
            <p:cNvPr id="127" name="Group 126">
              <a:extLst>
                <a:ext uri="{FF2B5EF4-FFF2-40B4-BE49-F238E27FC236}">
                  <a16:creationId xmlns:a16="http://schemas.microsoft.com/office/drawing/2014/main" id="{E1470AEB-68C5-F8EE-D8B4-8DA753E32803}"/>
                </a:ext>
              </a:extLst>
            </p:cNvPr>
            <p:cNvGrpSpPr/>
            <p:nvPr/>
          </p:nvGrpSpPr>
          <p:grpSpPr>
            <a:xfrm>
              <a:off x="10306229" y="1472616"/>
              <a:ext cx="304590" cy="266222"/>
              <a:chOff x="10756809" y="1625811"/>
              <a:chExt cx="304590" cy="266222"/>
            </a:xfrm>
          </p:grpSpPr>
          <p:sp>
            <p:nvSpPr>
              <p:cNvPr id="124" name="Rectangle 123">
                <a:extLst>
                  <a:ext uri="{FF2B5EF4-FFF2-40B4-BE49-F238E27FC236}">
                    <a16:creationId xmlns:a16="http://schemas.microsoft.com/office/drawing/2014/main" id="{BE504DFC-DEDE-1CF4-E213-89A3ECEC48CA}"/>
                  </a:ext>
                </a:extLst>
              </p:cNvPr>
              <p:cNvSpPr/>
              <p:nvPr/>
            </p:nvSpPr>
            <p:spPr>
              <a:xfrm>
                <a:off x="10756809" y="1625816"/>
                <a:ext cx="302452" cy="2662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125" name="Straight Connector 124">
                <a:extLst>
                  <a:ext uri="{FF2B5EF4-FFF2-40B4-BE49-F238E27FC236}">
                    <a16:creationId xmlns:a16="http://schemas.microsoft.com/office/drawing/2014/main" id="{16330DD3-C4E7-F197-A5D8-24B280A19328}"/>
                  </a:ext>
                </a:extLst>
              </p:cNvPr>
              <p:cNvCxnSpPr/>
              <p:nvPr/>
            </p:nvCxnSpPr>
            <p:spPr>
              <a:xfrm flipH="1">
                <a:off x="10761085" y="1625813"/>
                <a:ext cx="296038" cy="266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A9A81B9-FD07-EA82-1875-3D361014B9CD}"/>
                  </a:ext>
                </a:extLst>
              </p:cNvPr>
              <p:cNvCxnSpPr>
                <a:cxnSpLocks/>
              </p:cNvCxnSpPr>
              <p:nvPr/>
            </p:nvCxnSpPr>
            <p:spPr>
              <a:xfrm>
                <a:off x="10761085" y="1625811"/>
                <a:ext cx="300314" cy="266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6" name="Group 145">
            <a:extLst>
              <a:ext uri="{FF2B5EF4-FFF2-40B4-BE49-F238E27FC236}">
                <a16:creationId xmlns:a16="http://schemas.microsoft.com/office/drawing/2014/main" id="{3D9D82F7-F13F-12EA-5A9A-8224DF83665B}"/>
              </a:ext>
            </a:extLst>
          </p:cNvPr>
          <p:cNvGrpSpPr/>
          <p:nvPr/>
        </p:nvGrpSpPr>
        <p:grpSpPr>
          <a:xfrm>
            <a:off x="9542372" y="1744101"/>
            <a:ext cx="55587" cy="297559"/>
            <a:chOff x="9542372" y="1744101"/>
            <a:chExt cx="55587" cy="297559"/>
          </a:xfrm>
        </p:grpSpPr>
        <p:cxnSp>
          <p:nvCxnSpPr>
            <p:cNvPr id="142" name="Straight Connector 141">
              <a:extLst>
                <a:ext uri="{FF2B5EF4-FFF2-40B4-BE49-F238E27FC236}">
                  <a16:creationId xmlns:a16="http://schemas.microsoft.com/office/drawing/2014/main" id="{6DDF2C0B-DA10-B653-8E63-CFD89E118F6D}"/>
                </a:ext>
              </a:extLst>
            </p:cNvPr>
            <p:cNvCxnSpPr>
              <a:cxnSpLocks/>
            </p:cNvCxnSpPr>
            <p:nvPr/>
          </p:nvCxnSpPr>
          <p:spPr>
            <a:xfrm>
              <a:off x="9552240" y="1744101"/>
              <a:ext cx="0" cy="2975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Right Bracket 143">
              <a:extLst>
                <a:ext uri="{FF2B5EF4-FFF2-40B4-BE49-F238E27FC236}">
                  <a16:creationId xmlns:a16="http://schemas.microsoft.com/office/drawing/2014/main" id="{F9D60724-E66A-2A9C-FE07-F7DA248F7136}"/>
                </a:ext>
              </a:extLst>
            </p:cNvPr>
            <p:cNvSpPr/>
            <p:nvPr/>
          </p:nvSpPr>
          <p:spPr>
            <a:xfrm>
              <a:off x="9552240" y="1931641"/>
              <a:ext cx="45719" cy="56247"/>
            </a:xfrm>
            <a:prstGeom prst="rightBracket">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Rectangle 144">
              <a:extLst>
                <a:ext uri="{FF2B5EF4-FFF2-40B4-BE49-F238E27FC236}">
                  <a16:creationId xmlns:a16="http://schemas.microsoft.com/office/drawing/2014/main" id="{7EB008A0-5EDC-CEE4-5C89-DF45E7D11DFF}"/>
                </a:ext>
              </a:extLst>
            </p:cNvPr>
            <p:cNvSpPr/>
            <p:nvPr/>
          </p:nvSpPr>
          <p:spPr>
            <a:xfrm>
              <a:off x="9542372" y="1944290"/>
              <a:ext cx="32682" cy="292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Rectangle 146">
            <a:extLst>
              <a:ext uri="{FF2B5EF4-FFF2-40B4-BE49-F238E27FC236}">
                <a16:creationId xmlns:a16="http://schemas.microsoft.com/office/drawing/2014/main" id="{A4815033-E2DB-EDA7-2D36-CC35FB6E09C3}"/>
              </a:ext>
            </a:extLst>
          </p:cNvPr>
          <p:cNvSpPr/>
          <p:nvPr/>
        </p:nvSpPr>
        <p:spPr>
          <a:xfrm>
            <a:off x="9367051" y="2584098"/>
            <a:ext cx="240542"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2</a:t>
            </a:r>
          </a:p>
        </p:txBody>
      </p:sp>
      <p:sp>
        <p:nvSpPr>
          <p:cNvPr id="4" name="Rectangle 3">
            <a:extLst>
              <a:ext uri="{FF2B5EF4-FFF2-40B4-BE49-F238E27FC236}">
                <a16:creationId xmlns:a16="http://schemas.microsoft.com/office/drawing/2014/main" id="{568F3E6F-5961-826A-B5AD-E8F51529D803}"/>
              </a:ext>
            </a:extLst>
          </p:cNvPr>
          <p:cNvSpPr/>
          <p:nvPr/>
        </p:nvSpPr>
        <p:spPr>
          <a:xfrm>
            <a:off x="8243741" y="2581847"/>
            <a:ext cx="240542" cy="41283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2</a:t>
            </a:r>
          </a:p>
        </p:txBody>
      </p:sp>
    </p:spTree>
    <p:extLst>
      <p:ext uri="{BB962C8B-B14F-4D97-AF65-F5344CB8AC3E}">
        <p14:creationId xmlns:p14="http://schemas.microsoft.com/office/powerpoint/2010/main" val="57781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childTnLst>
                                </p:cTn>
                              </p:par>
                              <p:par>
                                <p:cTn id="13" presetID="10" presetClass="entr" presetSubtype="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5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8"/>
                                        </p:tgtEl>
                                        <p:attrNameLst>
                                          <p:attrName>style.visibility</p:attrName>
                                        </p:attrNameLst>
                                      </p:cBhvr>
                                      <p:to>
                                        <p:strVal val="visible"/>
                                      </p:to>
                                    </p:set>
                                    <p:animEffect transition="in" filter="fade">
                                      <p:cBhvr>
                                        <p:cTn id="20" dur="500"/>
                                        <p:tgtEl>
                                          <p:spTgt spid="1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3"/>
                                        </p:tgtEl>
                                        <p:attrNameLst>
                                          <p:attrName>style.visibility</p:attrName>
                                        </p:attrNameLst>
                                      </p:cBhvr>
                                      <p:to>
                                        <p:strVal val="visible"/>
                                      </p:to>
                                    </p:set>
                                    <p:animEffect transition="in" filter="fade">
                                      <p:cBhvr>
                                        <p:cTn id="25" dur="500"/>
                                        <p:tgtEl>
                                          <p:spTgt spid="133"/>
                                        </p:tgtEl>
                                      </p:cBhvr>
                                    </p:animEffect>
                                  </p:childTnLst>
                                </p:cTn>
                              </p:par>
                              <p:par>
                                <p:cTn id="26" presetID="10" presetClass="entr" presetSubtype="0" fill="hold" nodeType="withEffect">
                                  <p:stCondLst>
                                    <p:cond delay="0"/>
                                  </p:stCondLst>
                                  <p:childTnLst>
                                    <p:set>
                                      <p:cBhvr>
                                        <p:cTn id="27" dur="1" fill="hold">
                                          <p:stCondLst>
                                            <p:cond delay="0"/>
                                          </p:stCondLst>
                                        </p:cTn>
                                        <p:tgtEl>
                                          <p:spTgt spid="140"/>
                                        </p:tgtEl>
                                        <p:attrNameLst>
                                          <p:attrName>style.visibility</p:attrName>
                                        </p:attrNameLst>
                                      </p:cBhvr>
                                      <p:to>
                                        <p:strVal val="visible"/>
                                      </p:to>
                                    </p:set>
                                    <p:animEffect transition="in" filter="fade">
                                      <p:cBhvr>
                                        <p:cTn id="28" dur="500"/>
                                        <p:tgtEl>
                                          <p:spTgt spid="140"/>
                                        </p:tgtEl>
                                      </p:cBhvr>
                                    </p:animEffect>
                                  </p:childTnLst>
                                </p:cTn>
                              </p:par>
                              <p:par>
                                <p:cTn id="29" presetID="10" presetClass="entr" presetSubtype="0" fill="hold" nodeType="withEffect">
                                  <p:stCondLst>
                                    <p:cond delay="0"/>
                                  </p:stCondLst>
                                  <p:childTnLst>
                                    <p:set>
                                      <p:cBhvr>
                                        <p:cTn id="30" dur="1" fill="hold">
                                          <p:stCondLst>
                                            <p:cond delay="0"/>
                                          </p:stCondLst>
                                        </p:cTn>
                                        <p:tgtEl>
                                          <p:spTgt spid="136"/>
                                        </p:tgtEl>
                                        <p:attrNameLst>
                                          <p:attrName>style.visibility</p:attrName>
                                        </p:attrNameLst>
                                      </p:cBhvr>
                                      <p:to>
                                        <p:strVal val="visible"/>
                                      </p:to>
                                    </p:set>
                                    <p:animEffect transition="in" filter="fade">
                                      <p:cBhvr>
                                        <p:cTn id="31" dur="500"/>
                                        <p:tgtEl>
                                          <p:spTgt spid="136"/>
                                        </p:tgtEl>
                                      </p:cBhvr>
                                    </p:animEffect>
                                  </p:childTnLst>
                                </p:cTn>
                              </p:par>
                              <p:par>
                                <p:cTn id="32" presetID="10" presetClass="entr" presetSubtype="0" fill="hold" nodeType="withEffect">
                                  <p:stCondLst>
                                    <p:cond delay="0"/>
                                  </p:stCondLst>
                                  <p:childTnLst>
                                    <p:set>
                                      <p:cBhvr>
                                        <p:cTn id="33" dur="1" fill="hold">
                                          <p:stCondLst>
                                            <p:cond delay="0"/>
                                          </p:stCondLst>
                                        </p:cTn>
                                        <p:tgtEl>
                                          <p:spTgt spid="141"/>
                                        </p:tgtEl>
                                        <p:attrNameLst>
                                          <p:attrName>style.visibility</p:attrName>
                                        </p:attrNameLst>
                                      </p:cBhvr>
                                      <p:to>
                                        <p:strVal val="visible"/>
                                      </p:to>
                                    </p:set>
                                    <p:animEffect transition="in" filter="fade">
                                      <p:cBhvr>
                                        <p:cTn id="34" dur="500"/>
                                        <p:tgtEl>
                                          <p:spTgt spid="14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fade">
                                      <p:cBhvr>
                                        <p:cTn id="39" dur="500"/>
                                        <p:tgtEl>
                                          <p:spTgt spid="9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1"/>
                                        </p:tgtEl>
                                        <p:attrNameLst>
                                          <p:attrName>style.visibility</p:attrName>
                                        </p:attrNameLst>
                                      </p:cBhvr>
                                      <p:to>
                                        <p:strVal val="visible"/>
                                      </p:to>
                                    </p:set>
                                    <p:animEffect transition="in" filter="fade">
                                      <p:cBhvr>
                                        <p:cTn id="44" dur="500"/>
                                        <p:tgtEl>
                                          <p:spTgt spid="1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41"/>
                                        </p:tgtEl>
                                      </p:cBhvr>
                                    </p:animEffect>
                                    <p:set>
                                      <p:cBhvr>
                                        <p:cTn id="54" dur="1" fill="hold">
                                          <p:stCondLst>
                                            <p:cond delay="499"/>
                                          </p:stCondLst>
                                        </p:cTn>
                                        <p:tgtEl>
                                          <p:spTgt spid="141"/>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146"/>
                                        </p:tgtEl>
                                        <p:attrNameLst>
                                          <p:attrName>style.visibility</p:attrName>
                                        </p:attrNameLst>
                                      </p:cBhvr>
                                      <p:to>
                                        <p:strVal val="visible"/>
                                      </p:to>
                                    </p:set>
                                    <p:animEffect transition="in" filter="fade">
                                      <p:cBhvr>
                                        <p:cTn id="57" dur="500"/>
                                        <p:tgtEl>
                                          <p:spTgt spid="146"/>
                                        </p:tgtEl>
                                      </p:cBhvr>
                                    </p:animEffect>
                                  </p:childTnLst>
                                </p:cTn>
                              </p:par>
                              <p:par>
                                <p:cTn id="58" presetID="32" presetClass="emph" presetSubtype="0" fill="hold" nodeType="withEffect">
                                  <p:stCondLst>
                                    <p:cond delay="0"/>
                                  </p:stCondLst>
                                  <p:childTnLst>
                                    <p:animRot by="120000">
                                      <p:cBhvr>
                                        <p:cTn id="59" dur="100" fill="hold">
                                          <p:stCondLst>
                                            <p:cond delay="0"/>
                                          </p:stCondLst>
                                        </p:cTn>
                                        <p:tgtEl>
                                          <p:spTgt spid="146"/>
                                        </p:tgtEl>
                                        <p:attrNameLst>
                                          <p:attrName>r</p:attrName>
                                        </p:attrNameLst>
                                      </p:cBhvr>
                                    </p:animRot>
                                    <p:animRot by="-240000">
                                      <p:cBhvr>
                                        <p:cTn id="60" dur="200" fill="hold">
                                          <p:stCondLst>
                                            <p:cond delay="200"/>
                                          </p:stCondLst>
                                        </p:cTn>
                                        <p:tgtEl>
                                          <p:spTgt spid="146"/>
                                        </p:tgtEl>
                                        <p:attrNameLst>
                                          <p:attrName>r</p:attrName>
                                        </p:attrNameLst>
                                      </p:cBhvr>
                                    </p:animRot>
                                    <p:animRot by="240000">
                                      <p:cBhvr>
                                        <p:cTn id="61" dur="200" fill="hold">
                                          <p:stCondLst>
                                            <p:cond delay="400"/>
                                          </p:stCondLst>
                                        </p:cTn>
                                        <p:tgtEl>
                                          <p:spTgt spid="146"/>
                                        </p:tgtEl>
                                        <p:attrNameLst>
                                          <p:attrName>r</p:attrName>
                                        </p:attrNameLst>
                                      </p:cBhvr>
                                    </p:animRot>
                                    <p:animRot by="-240000">
                                      <p:cBhvr>
                                        <p:cTn id="62" dur="200" fill="hold">
                                          <p:stCondLst>
                                            <p:cond delay="600"/>
                                          </p:stCondLst>
                                        </p:cTn>
                                        <p:tgtEl>
                                          <p:spTgt spid="146"/>
                                        </p:tgtEl>
                                        <p:attrNameLst>
                                          <p:attrName>r</p:attrName>
                                        </p:attrNameLst>
                                      </p:cBhvr>
                                    </p:animRot>
                                    <p:animRot by="120000">
                                      <p:cBhvr>
                                        <p:cTn id="63" dur="200" fill="hold">
                                          <p:stCondLst>
                                            <p:cond delay="800"/>
                                          </p:stCondLst>
                                        </p:cTn>
                                        <p:tgtEl>
                                          <p:spTgt spid="146"/>
                                        </p:tgtEl>
                                        <p:attrNameLst>
                                          <p:attrName>r</p:attrName>
                                        </p:attrNameLst>
                                      </p:cBhvr>
                                    </p:animRot>
                                  </p:childTnLst>
                                </p:cTn>
                              </p:par>
                              <p:par>
                                <p:cTn id="64" presetID="50" presetClass="entr" presetSubtype="0" decel="100000" fill="hold" grpId="0" nodeType="with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1000" fill="hold"/>
                                        <p:tgtEl>
                                          <p:spTgt spid="147"/>
                                        </p:tgtEl>
                                        <p:attrNameLst>
                                          <p:attrName>ppt_w</p:attrName>
                                        </p:attrNameLst>
                                      </p:cBhvr>
                                      <p:tavLst>
                                        <p:tav tm="0">
                                          <p:val>
                                            <p:strVal val="#ppt_w+.3"/>
                                          </p:val>
                                        </p:tav>
                                        <p:tav tm="100000">
                                          <p:val>
                                            <p:strVal val="#ppt_w"/>
                                          </p:val>
                                        </p:tav>
                                      </p:tavLst>
                                    </p:anim>
                                    <p:anim calcmode="lin" valueType="num">
                                      <p:cBhvr>
                                        <p:cTn id="67" dur="1000" fill="hold"/>
                                        <p:tgtEl>
                                          <p:spTgt spid="147"/>
                                        </p:tgtEl>
                                        <p:attrNameLst>
                                          <p:attrName>ppt_h</p:attrName>
                                        </p:attrNameLst>
                                      </p:cBhvr>
                                      <p:tavLst>
                                        <p:tav tm="0">
                                          <p:val>
                                            <p:strVal val="#ppt_h"/>
                                          </p:val>
                                        </p:tav>
                                        <p:tav tm="100000">
                                          <p:val>
                                            <p:strVal val="#ppt_h"/>
                                          </p:val>
                                        </p:tav>
                                      </p:tavLst>
                                    </p:anim>
                                    <p:animEffect transition="in" filter="fade">
                                      <p:cBhvr>
                                        <p:cTn id="68" dur="1000"/>
                                        <p:tgtEl>
                                          <p:spTgt spid="147"/>
                                        </p:tgtEl>
                                      </p:cBhvr>
                                    </p:animEffect>
                                  </p:childTnLst>
                                </p:cTn>
                              </p:par>
                              <p:par>
                                <p:cTn id="69" presetID="32" presetClass="emph" presetSubtype="0" fill="hold" grpId="1" nodeType="withEffect">
                                  <p:stCondLst>
                                    <p:cond delay="0"/>
                                  </p:stCondLst>
                                  <p:childTnLst>
                                    <p:animRot by="120000">
                                      <p:cBhvr>
                                        <p:cTn id="70" dur="100" fill="hold">
                                          <p:stCondLst>
                                            <p:cond delay="0"/>
                                          </p:stCondLst>
                                        </p:cTn>
                                        <p:tgtEl>
                                          <p:spTgt spid="147"/>
                                        </p:tgtEl>
                                        <p:attrNameLst>
                                          <p:attrName>r</p:attrName>
                                        </p:attrNameLst>
                                      </p:cBhvr>
                                    </p:animRot>
                                    <p:animRot by="-240000">
                                      <p:cBhvr>
                                        <p:cTn id="71" dur="200" fill="hold">
                                          <p:stCondLst>
                                            <p:cond delay="200"/>
                                          </p:stCondLst>
                                        </p:cTn>
                                        <p:tgtEl>
                                          <p:spTgt spid="147"/>
                                        </p:tgtEl>
                                        <p:attrNameLst>
                                          <p:attrName>r</p:attrName>
                                        </p:attrNameLst>
                                      </p:cBhvr>
                                    </p:animRot>
                                    <p:animRot by="240000">
                                      <p:cBhvr>
                                        <p:cTn id="72" dur="200" fill="hold">
                                          <p:stCondLst>
                                            <p:cond delay="400"/>
                                          </p:stCondLst>
                                        </p:cTn>
                                        <p:tgtEl>
                                          <p:spTgt spid="147"/>
                                        </p:tgtEl>
                                        <p:attrNameLst>
                                          <p:attrName>r</p:attrName>
                                        </p:attrNameLst>
                                      </p:cBhvr>
                                    </p:animRot>
                                    <p:animRot by="-240000">
                                      <p:cBhvr>
                                        <p:cTn id="73" dur="200" fill="hold">
                                          <p:stCondLst>
                                            <p:cond delay="600"/>
                                          </p:stCondLst>
                                        </p:cTn>
                                        <p:tgtEl>
                                          <p:spTgt spid="147"/>
                                        </p:tgtEl>
                                        <p:attrNameLst>
                                          <p:attrName>r</p:attrName>
                                        </p:attrNameLst>
                                      </p:cBhvr>
                                    </p:animRot>
                                    <p:animRot by="120000">
                                      <p:cBhvr>
                                        <p:cTn id="74" dur="200" fill="hold">
                                          <p:stCondLst>
                                            <p:cond delay="800"/>
                                          </p:stCondLst>
                                        </p:cTn>
                                        <p:tgtEl>
                                          <p:spTgt spid="147"/>
                                        </p:tgtEl>
                                        <p:attrNameLst>
                                          <p:attrName>r</p:attrName>
                                        </p:attrNameLst>
                                      </p:cBhvr>
                                    </p:animRot>
                                  </p:childTnLst>
                                </p:cTn>
                              </p:par>
                              <p:par>
                                <p:cTn id="75" presetID="50" presetClass="entr" presetSubtype="0" decel="10000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p:cTn id="77" dur="1000" fill="hold"/>
                                        <p:tgtEl>
                                          <p:spTgt spid="4"/>
                                        </p:tgtEl>
                                        <p:attrNameLst>
                                          <p:attrName>ppt_w</p:attrName>
                                        </p:attrNameLst>
                                      </p:cBhvr>
                                      <p:tavLst>
                                        <p:tav tm="0">
                                          <p:val>
                                            <p:strVal val="#ppt_w+.3"/>
                                          </p:val>
                                        </p:tav>
                                        <p:tav tm="100000">
                                          <p:val>
                                            <p:strVal val="#ppt_w"/>
                                          </p:val>
                                        </p:tav>
                                      </p:tavLst>
                                    </p:anim>
                                    <p:anim calcmode="lin" valueType="num">
                                      <p:cBhvr>
                                        <p:cTn id="78" dur="1000" fill="hold"/>
                                        <p:tgtEl>
                                          <p:spTgt spid="4"/>
                                        </p:tgtEl>
                                        <p:attrNameLst>
                                          <p:attrName>ppt_h</p:attrName>
                                        </p:attrNameLst>
                                      </p:cBhvr>
                                      <p:tavLst>
                                        <p:tav tm="0">
                                          <p:val>
                                            <p:strVal val="#ppt_h"/>
                                          </p:val>
                                        </p:tav>
                                        <p:tav tm="100000">
                                          <p:val>
                                            <p:strVal val="#ppt_h"/>
                                          </p:val>
                                        </p:tav>
                                      </p:tavLst>
                                    </p:anim>
                                    <p:animEffect transition="in" filter="fade">
                                      <p:cBhvr>
                                        <p:cTn id="79" dur="1000"/>
                                        <p:tgtEl>
                                          <p:spTgt spid="4"/>
                                        </p:tgtEl>
                                      </p:cBhvr>
                                    </p:animEffect>
                                  </p:childTnLst>
                                </p:cTn>
                              </p:par>
                              <p:par>
                                <p:cTn id="80" presetID="32" presetClass="emph" presetSubtype="0" fill="hold" grpId="1" nodeType="withEffect">
                                  <p:stCondLst>
                                    <p:cond delay="0"/>
                                  </p:stCondLst>
                                  <p:childTnLst>
                                    <p:animRot by="120000">
                                      <p:cBhvr>
                                        <p:cTn id="81" dur="100" fill="hold">
                                          <p:stCondLst>
                                            <p:cond delay="0"/>
                                          </p:stCondLst>
                                        </p:cTn>
                                        <p:tgtEl>
                                          <p:spTgt spid="4"/>
                                        </p:tgtEl>
                                        <p:attrNameLst>
                                          <p:attrName>r</p:attrName>
                                        </p:attrNameLst>
                                      </p:cBhvr>
                                    </p:animRot>
                                    <p:animRot by="-240000">
                                      <p:cBhvr>
                                        <p:cTn id="82" dur="200" fill="hold">
                                          <p:stCondLst>
                                            <p:cond delay="200"/>
                                          </p:stCondLst>
                                        </p:cTn>
                                        <p:tgtEl>
                                          <p:spTgt spid="4"/>
                                        </p:tgtEl>
                                        <p:attrNameLst>
                                          <p:attrName>r</p:attrName>
                                        </p:attrNameLst>
                                      </p:cBhvr>
                                    </p:animRot>
                                    <p:animRot by="240000">
                                      <p:cBhvr>
                                        <p:cTn id="83" dur="200" fill="hold">
                                          <p:stCondLst>
                                            <p:cond delay="400"/>
                                          </p:stCondLst>
                                        </p:cTn>
                                        <p:tgtEl>
                                          <p:spTgt spid="4"/>
                                        </p:tgtEl>
                                        <p:attrNameLst>
                                          <p:attrName>r</p:attrName>
                                        </p:attrNameLst>
                                      </p:cBhvr>
                                    </p:animRot>
                                    <p:animRot by="-240000">
                                      <p:cBhvr>
                                        <p:cTn id="84" dur="200" fill="hold">
                                          <p:stCondLst>
                                            <p:cond delay="600"/>
                                          </p:stCondLst>
                                        </p:cTn>
                                        <p:tgtEl>
                                          <p:spTgt spid="4"/>
                                        </p:tgtEl>
                                        <p:attrNameLst>
                                          <p:attrName>r</p:attrName>
                                        </p:attrNameLst>
                                      </p:cBhvr>
                                    </p:animRot>
                                    <p:animRot by="120000">
                                      <p:cBhvr>
                                        <p:cTn id="85" dur="200" fill="hold">
                                          <p:stCondLst>
                                            <p:cond delay="800"/>
                                          </p:stCondLst>
                                        </p:cTn>
                                        <p:tgtEl>
                                          <p:spTgt spid="4"/>
                                        </p:tgtEl>
                                        <p:attrNameLst>
                                          <p:attrName>r</p:attrName>
                                        </p:attrNameLst>
                                      </p:cBhvr>
                                    </p:animRo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
                                            <p:txEl>
                                              <p:pRg st="6" end="6"/>
                                            </p:txEl>
                                          </p:spTgt>
                                        </p:tgtEl>
                                        <p:attrNameLst>
                                          <p:attrName>style.visibility</p:attrName>
                                        </p:attrNameLst>
                                      </p:cBhvr>
                                      <p:to>
                                        <p:strVal val="visible"/>
                                      </p:to>
                                    </p:set>
                                    <p:animEffect transition="in" filter="fade">
                                      <p:cBhvr>
                                        <p:cTn id="90" dur="500"/>
                                        <p:tgtEl>
                                          <p:spTgt spid="3">
                                            <p:txEl>
                                              <p:pRg st="6" end="6"/>
                                            </p:txEl>
                                          </p:spTgt>
                                        </p:tgtEl>
                                      </p:cBhvr>
                                    </p:animEffect>
                                  </p:childTnLst>
                                </p:cTn>
                              </p:par>
                              <p:par>
                                <p:cTn id="91" presetID="10" presetClass="entr" presetSubtype="0" fill="hold" nodeType="withEffect">
                                  <p:stCondLst>
                                    <p:cond delay="0"/>
                                  </p:stCondLst>
                                  <p:childTnLst>
                                    <p:set>
                                      <p:cBhvr>
                                        <p:cTn id="92" dur="1" fill="hold">
                                          <p:stCondLst>
                                            <p:cond delay="0"/>
                                          </p:stCondLst>
                                        </p:cTn>
                                        <p:tgtEl>
                                          <p:spTgt spid="3">
                                            <p:txEl>
                                              <p:pRg st="7" end="7"/>
                                            </p:txEl>
                                          </p:spTgt>
                                        </p:tgtEl>
                                        <p:attrNameLst>
                                          <p:attrName>style.visibility</p:attrName>
                                        </p:attrNameLst>
                                      </p:cBhvr>
                                      <p:to>
                                        <p:strVal val="visible"/>
                                      </p:to>
                                    </p:set>
                                    <p:animEffect transition="in" filter="fade">
                                      <p:cBhvr>
                                        <p:cTn id="9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47" grpId="0" animBg="1"/>
      <p:bldP spid="147" grpId="1" animBg="1"/>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6204E-3250-C565-EE40-EB7E0E01F2A2}"/>
              </a:ext>
            </a:extLst>
          </p:cNvPr>
          <p:cNvSpPr>
            <a:spLocks noGrp="1"/>
          </p:cNvSpPr>
          <p:nvPr>
            <p:ph type="title"/>
          </p:nvPr>
        </p:nvSpPr>
        <p:spPr>
          <a:xfrm>
            <a:off x="838200" y="0"/>
            <a:ext cx="10515600" cy="1325563"/>
          </a:xfrm>
        </p:spPr>
        <p:txBody>
          <a:bodyPr/>
          <a:lstStyle/>
          <a:p>
            <a:r>
              <a:rPr lang="en-US" dirty="0">
                <a:solidFill>
                  <a:schemeClr val="bg1"/>
                </a:solidFill>
              </a:rPr>
              <a:t>What if I want to create a process that isn’t a copy of its parent?</a:t>
            </a:r>
          </a:p>
        </p:txBody>
      </p:sp>
      <p:pic>
        <p:nvPicPr>
          <p:cNvPr id="7" name="Content Placeholder 6">
            <a:extLst>
              <a:ext uri="{FF2B5EF4-FFF2-40B4-BE49-F238E27FC236}">
                <a16:creationId xmlns:a16="http://schemas.microsoft.com/office/drawing/2014/main" id="{5F473055-8366-C5A6-53F3-3E39BD970CC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963" t="13461" b="1"/>
          <a:stretch/>
        </p:blipFill>
        <p:spPr>
          <a:xfrm>
            <a:off x="12500" y="3934326"/>
            <a:ext cx="3442934" cy="2923674"/>
          </a:xfrm>
        </p:spPr>
      </p:pic>
      <p:sp>
        <p:nvSpPr>
          <p:cNvPr id="8" name="Content Placeholder 2">
            <a:extLst>
              <a:ext uri="{FF2B5EF4-FFF2-40B4-BE49-F238E27FC236}">
                <a16:creationId xmlns:a16="http://schemas.microsoft.com/office/drawing/2014/main" id="{396F1BF0-ABB9-09FE-B355-10CB67B4CF09}"/>
              </a:ext>
            </a:extLst>
          </p:cNvPr>
          <p:cNvSpPr txBox="1">
            <a:spLocks/>
          </p:cNvSpPr>
          <p:nvPr/>
        </p:nvSpPr>
        <p:spPr>
          <a:xfrm>
            <a:off x="3200399" y="1311444"/>
            <a:ext cx="8819147" cy="560671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Lucida Console" panose="020B0609040504020204" pitchFamily="49" charset="0"/>
              </a:rPr>
              <a:t>fork()</a:t>
            </a:r>
            <a:r>
              <a:rPr lang="en-US" dirty="0">
                <a:solidFill>
                  <a:schemeClr val="bg1"/>
                </a:solidFill>
              </a:rPr>
              <a:t> creates a new process with:</a:t>
            </a:r>
          </a:p>
          <a:p>
            <a:pPr lvl="1"/>
            <a:r>
              <a:rPr lang="en-US" dirty="0">
                <a:solidFill>
                  <a:schemeClr val="bg1"/>
                </a:solidFill>
              </a:rPr>
              <a:t>A cloned program image (i.e., memory + registers)</a:t>
            </a:r>
          </a:p>
          <a:p>
            <a:pPr lvl="1"/>
            <a:r>
              <a:rPr lang="en-US" dirty="0">
                <a:solidFill>
                  <a:schemeClr val="bg1"/>
                </a:solidFill>
              </a:rPr>
              <a:t>A new identity (e.g., </a:t>
            </a:r>
            <a:r>
              <a:rPr lang="en-US" dirty="0" err="1">
                <a:solidFill>
                  <a:schemeClr val="bg1"/>
                </a:solidFill>
              </a:rPr>
              <a:t>pid</a:t>
            </a:r>
            <a:r>
              <a:rPr lang="en-US" dirty="0">
                <a:solidFill>
                  <a:schemeClr val="bg1"/>
                </a:solidFill>
              </a:rPr>
              <a:t>, location in the process hierarchy)</a:t>
            </a:r>
          </a:p>
          <a:p>
            <a:pPr lvl="1"/>
            <a:r>
              <a:rPr lang="en-US" dirty="0">
                <a:solidFill>
                  <a:schemeClr val="bg1"/>
                </a:solidFill>
              </a:rPr>
              <a:t>A cloned environment (e.g., file descriptors)</a:t>
            </a:r>
          </a:p>
          <a:p>
            <a:r>
              <a:rPr lang="en-US" dirty="0">
                <a:solidFill>
                  <a:schemeClr val="bg1"/>
                </a:solidFill>
              </a:rPr>
              <a:t>It is infeasible for </a:t>
            </a:r>
            <a:r>
              <a:rPr lang="en-US" dirty="0" err="1">
                <a:solidFill>
                  <a:schemeClr val="bg1"/>
                </a:solidFill>
                <a:latin typeface="Lucida Console" panose="020B0609040504020204" pitchFamily="49" charset="0"/>
              </a:rPr>
              <a:t>init</a:t>
            </a:r>
            <a:r>
              <a:rPr lang="en-US" dirty="0">
                <a:solidFill>
                  <a:schemeClr val="bg1"/>
                </a:solidFill>
              </a:rPr>
              <a:t> to contain code for all possible programs LOL</a:t>
            </a:r>
          </a:p>
          <a:p>
            <a:r>
              <a:rPr lang="en-US" dirty="0" err="1">
                <a:solidFill>
                  <a:schemeClr val="bg1"/>
                </a:solidFill>
                <a:latin typeface="Lucida Console" panose="020B0609040504020204" pitchFamily="49" charset="0"/>
              </a:rPr>
              <a:t>execve</a:t>
            </a:r>
            <a:r>
              <a:rPr lang="en-US" dirty="0">
                <a:solidFill>
                  <a:schemeClr val="bg1"/>
                </a:solidFill>
                <a:latin typeface="Lucida Console" panose="020B0609040504020204" pitchFamily="49" charset="0"/>
              </a:rPr>
              <a:t>(const char *pathname, char *const </a:t>
            </a:r>
            <a:r>
              <a:rPr lang="en-US" dirty="0" err="1">
                <a:solidFill>
                  <a:schemeClr val="bg1"/>
                </a:solidFill>
                <a:latin typeface="Lucida Console" panose="020B0609040504020204" pitchFamily="49" charset="0"/>
              </a:rPr>
              <a:t>argv</a:t>
            </a:r>
            <a:r>
              <a:rPr lang="en-US" dirty="0">
                <a:solidFill>
                  <a:schemeClr val="bg1"/>
                </a:solidFill>
                <a:latin typeface="Lucida Console" panose="020B0609040504020204" pitchFamily="49" charset="0"/>
              </a:rPr>
              <a:t>[],...)</a:t>
            </a:r>
            <a:r>
              <a:rPr lang="en-US" dirty="0">
                <a:solidFill>
                  <a:schemeClr val="bg1"/>
                </a:solidFill>
              </a:rPr>
              <a:t> starts a new program in the current process, such that the current process receives:</a:t>
            </a:r>
          </a:p>
          <a:p>
            <a:pPr lvl="1"/>
            <a:r>
              <a:rPr lang="en-US" dirty="0">
                <a:solidFill>
                  <a:schemeClr val="bg1"/>
                </a:solidFill>
              </a:rPr>
              <a:t>A new program image</a:t>
            </a:r>
          </a:p>
          <a:p>
            <a:pPr lvl="1"/>
            <a:r>
              <a:rPr lang="en-US" dirty="0">
                <a:solidFill>
                  <a:schemeClr val="bg1"/>
                </a:solidFill>
              </a:rPr>
              <a:t>An unchanged identity</a:t>
            </a:r>
          </a:p>
          <a:p>
            <a:pPr lvl="1"/>
            <a:r>
              <a:rPr lang="en-US" dirty="0">
                <a:solidFill>
                  <a:schemeClr val="bg1"/>
                </a:solidFill>
              </a:rPr>
              <a:t>An unchanged environmental view</a:t>
            </a:r>
          </a:p>
          <a:p>
            <a:r>
              <a:rPr lang="en-US" dirty="0">
                <a:solidFill>
                  <a:schemeClr val="bg1"/>
                </a:solidFill>
              </a:rPr>
              <a:t>In Linux-like OSes, a common idiom in user-mode processes is </a:t>
            </a:r>
            <a:r>
              <a:rPr lang="en-US" dirty="0">
                <a:solidFill>
                  <a:schemeClr val="bg1"/>
                </a:solidFill>
                <a:latin typeface="Lucida Console" panose="020B0609040504020204" pitchFamily="49" charset="0"/>
              </a:rPr>
              <a:t>fork()</a:t>
            </a:r>
            <a:r>
              <a:rPr lang="en-US" dirty="0">
                <a:solidFill>
                  <a:schemeClr val="bg1"/>
                </a:solidFill>
              </a:rPr>
              <a:t> and then an immediate </a:t>
            </a:r>
            <a:r>
              <a:rPr lang="en-US" dirty="0" err="1">
                <a:solidFill>
                  <a:schemeClr val="bg1"/>
                </a:solidFill>
                <a:latin typeface="Lucida Console" panose="020B0609040504020204" pitchFamily="49" charset="0"/>
              </a:rPr>
              <a:t>execve</a:t>
            </a:r>
            <a:r>
              <a:rPr lang="en-US" dirty="0">
                <a:solidFill>
                  <a:schemeClr val="bg1"/>
                </a:solidFill>
                <a:latin typeface="Lucida Console" panose="020B0609040504020204" pitchFamily="49" charset="0"/>
              </a:rPr>
              <a:t>()</a:t>
            </a:r>
            <a:r>
              <a:rPr lang="en-US" dirty="0">
                <a:solidFill>
                  <a:schemeClr val="bg1"/>
                </a:solidFill>
              </a:rPr>
              <a:t> in the child</a:t>
            </a:r>
          </a:p>
        </p:txBody>
      </p:sp>
    </p:spTree>
    <p:extLst>
      <p:ext uri="{BB962C8B-B14F-4D97-AF65-F5344CB8AC3E}">
        <p14:creationId xmlns:p14="http://schemas.microsoft.com/office/powerpoint/2010/main" val="113399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5B146E-8AAD-726B-07E2-E2819465B2BD}"/>
              </a:ext>
            </a:extLst>
          </p:cNvPr>
          <p:cNvSpPr/>
          <p:nvPr/>
        </p:nvSpPr>
        <p:spPr>
          <a:xfrm>
            <a:off x="0" y="204538"/>
            <a:ext cx="7396413" cy="480131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ADFA4A8-EDAE-A3F8-F43A-990C7A6398D2}"/>
              </a:ext>
            </a:extLst>
          </p:cNvPr>
          <p:cNvSpPr txBox="1"/>
          <p:nvPr/>
        </p:nvSpPr>
        <p:spPr>
          <a:xfrm>
            <a:off x="0" y="204537"/>
            <a:ext cx="7396413" cy="4801314"/>
          </a:xfrm>
          <a:prstGeom prst="rect">
            <a:avLst/>
          </a:prstGeom>
          <a:noFill/>
        </p:spPr>
        <p:txBody>
          <a:bodyPr wrap="square">
            <a:spAutoFit/>
          </a:bodyPr>
          <a:lstStyle/>
          <a:p>
            <a:r>
              <a:rPr lang="en-US" dirty="0">
                <a:solidFill>
                  <a:schemeClr val="accent1"/>
                </a:solidFill>
                <a:latin typeface="Lucida Console" panose="020B0609040504020204" pitchFamily="49" charset="0"/>
              </a:rPr>
              <a:t>int</a:t>
            </a:r>
            <a:r>
              <a:rPr lang="en-US" dirty="0">
                <a:latin typeface="Lucida Console" panose="020B0609040504020204" pitchFamily="49" charset="0"/>
              </a:rPr>
              <a:t> main()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const char* </a:t>
            </a:r>
            <a:r>
              <a:rPr lang="en-US" dirty="0" err="1">
                <a:latin typeface="Lucida Console" panose="020B0609040504020204" pitchFamily="49" charset="0"/>
              </a:rPr>
              <a:t>args</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usr</a:t>
            </a:r>
            <a:r>
              <a:rPr lang="en-US" dirty="0">
                <a:solidFill>
                  <a:schemeClr val="accent2"/>
                </a:solidFill>
                <a:latin typeface="Lucida Console" panose="020B0609040504020204" pitchFamily="49" charset="0"/>
              </a:rPr>
              <a:t>/bin/echo"</a:t>
            </a:r>
            <a:r>
              <a:rPr lang="en-US" dirty="0">
                <a:latin typeface="Lucida Console" panose="020B0609040504020204" pitchFamily="49" charset="0"/>
              </a:rPr>
              <a:t>,</a:t>
            </a:r>
          </a:p>
          <a:p>
            <a:r>
              <a:rPr lang="en-US" dirty="0">
                <a:latin typeface="Lucida Console" panose="020B0609040504020204" pitchFamily="49" charset="0"/>
              </a:rPr>
              <a:t>              </a:t>
            </a:r>
            <a:r>
              <a:rPr lang="en-US" dirty="0">
                <a:solidFill>
                  <a:schemeClr val="accent2"/>
                </a:solidFill>
                <a:latin typeface="Lucida Console" panose="020B0609040504020204" pitchFamily="49" charset="0"/>
              </a:rPr>
              <a:t>“Hello”</a:t>
            </a:r>
            <a:r>
              <a:rPr lang="en-US" dirty="0">
                <a:latin typeface="Lucida Console" panose="020B0609040504020204" pitchFamily="49" charset="0"/>
              </a:rPr>
              <a:t>, </a:t>
            </a:r>
            <a:r>
              <a:rPr lang="en-US" dirty="0">
                <a:solidFill>
                  <a:schemeClr val="accent2"/>
                </a:solidFill>
                <a:latin typeface="Lucida Console" panose="020B0609040504020204" pitchFamily="49" charset="0"/>
              </a:rPr>
              <a:t>“world!”</a:t>
            </a:r>
            <a:r>
              <a:rPr lang="en-US" dirty="0">
                <a:latin typeface="Lucida Console" panose="020B0609040504020204" pitchFamily="49" charset="0"/>
              </a:rPr>
              <a:t>, </a:t>
            </a:r>
            <a:r>
              <a:rPr lang="en-US" dirty="0" err="1">
                <a:solidFill>
                  <a:schemeClr val="accent1"/>
                </a:solidFill>
                <a:latin typeface="Lucida Console" panose="020B0609040504020204" pitchFamily="49" charset="0"/>
              </a:rPr>
              <a:t>nullptr</a:t>
            </a:r>
            <a:r>
              <a:rPr lang="en-US" dirty="0">
                <a:latin typeface="Lucida Console" panose="020B0609040504020204" pitchFamily="49" charset="0"/>
              </a:rPr>
              <a:t>};</a:t>
            </a:r>
          </a:p>
          <a:p>
            <a:r>
              <a:rPr lang="en-US" dirty="0">
                <a:latin typeface="Lucida Console" panose="020B0609040504020204" pitchFamily="49" charset="0"/>
              </a:rPr>
              <a:t>                 </a:t>
            </a:r>
            <a:r>
              <a:rPr lang="en-US" dirty="0">
                <a:solidFill>
                  <a:srgbClr val="00B050"/>
                </a:solidFill>
                <a:latin typeface="Lucida Console" panose="020B0609040504020204" pitchFamily="49" charset="0"/>
              </a:rPr>
              <a:t>//The executable binary that</a:t>
            </a:r>
          </a:p>
          <a:p>
            <a:r>
              <a:rPr lang="en-US" dirty="0">
                <a:solidFill>
                  <a:srgbClr val="00B050"/>
                </a:solidFill>
                <a:latin typeface="Lucida Console" panose="020B0609040504020204" pitchFamily="49" charset="0"/>
              </a:rPr>
              <a:t>                 //that the child will execute</a:t>
            </a:r>
          </a:p>
          <a:p>
            <a:r>
              <a:rPr lang="en-US" dirty="0">
                <a:solidFill>
                  <a:srgbClr val="00B050"/>
                </a:solidFill>
                <a:latin typeface="Lucida Console" panose="020B0609040504020204" pitchFamily="49" charset="0"/>
              </a:rPr>
              <a:t>                 //(and its command-line </a:t>
            </a:r>
            <a:r>
              <a:rPr lang="en-US" dirty="0" err="1">
                <a:solidFill>
                  <a:srgbClr val="00B050"/>
                </a:solidFill>
                <a:latin typeface="Lucida Console" panose="020B0609040504020204" pitchFamily="49" charset="0"/>
              </a:rPr>
              <a:t>args</a:t>
            </a:r>
            <a:r>
              <a:rPr lang="en-US" dirty="0">
                <a:solidFill>
                  <a:srgbClr val="00B050"/>
                </a:solidFill>
                <a:latin typeface="Lucida Console" panose="020B0609040504020204" pitchFamily="49" charset="0"/>
              </a:rPr>
              <a:t>)!</a:t>
            </a:r>
          </a:p>
          <a:p>
            <a:endParaRPr lang="en-US" dirty="0">
              <a:latin typeface="Lucida Console" panose="020B0609040504020204" pitchFamily="49" charset="0"/>
            </a:endParaRPr>
          </a:p>
          <a:p>
            <a:r>
              <a:rPr lang="en-US" dirty="0">
                <a:latin typeface="Lucida Console" panose="020B0609040504020204" pitchFamily="49" charset="0"/>
              </a:rPr>
              <a:t>    </a:t>
            </a:r>
            <a:r>
              <a:rPr lang="en-US" dirty="0" err="1">
                <a:latin typeface="Lucida Console" panose="020B0609040504020204" pitchFamily="49" charset="0"/>
              </a:rPr>
              <a:t>pid_t</a:t>
            </a:r>
            <a:r>
              <a:rPr lang="en-US" dirty="0">
                <a:latin typeface="Lucida Console" panose="020B0609040504020204" pitchFamily="49" charset="0"/>
              </a:rPr>
              <a:t> p = fork();</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if</a:t>
            </a:r>
            <a:r>
              <a:rPr lang="en-US" dirty="0">
                <a:latin typeface="Lucida Console" panose="020B0609040504020204" pitchFamily="49" charset="0"/>
              </a:rPr>
              <a:t> (p ==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 {</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“Child about to exec ‘echo’!\n”</a:t>
            </a:r>
            <a:r>
              <a:rPr lang="en-US" dirty="0">
                <a:latin typeface="Lucida Console" panose="020B0609040504020204" pitchFamily="49" charset="0"/>
              </a:rPr>
              <a:t>);</a:t>
            </a:r>
          </a:p>
          <a:p>
            <a:r>
              <a:rPr lang="en-US" dirty="0">
                <a:latin typeface="Lucida Console" panose="020B0609040504020204" pitchFamily="49" charset="0"/>
              </a:rPr>
              <a:t>        </a:t>
            </a:r>
            <a:r>
              <a:rPr lang="en-US" dirty="0" err="1">
                <a:latin typeface="Lucida Console" panose="020B0609040504020204" pitchFamily="49" charset="0"/>
              </a:rPr>
              <a:t>execv</a:t>
            </a:r>
            <a:r>
              <a:rPr lang="en-US" dirty="0">
                <a:latin typeface="Lucida Console" panose="020B0609040504020204" pitchFamily="49" charset="0"/>
              </a:rPr>
              <a:t>(</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usr</a:t>
            </a:r>
            <a:r>
              <a:rPr lang="en-US" dirty="0">
                <a:solidFill>
                  <a:schemeClr val="accent2"/>
                </a:solidFill>
                <a:latin typeface="Lucida Console" panose="020B0609040504020204" pitchFamily="49" charset="0"/>
              </a:rPr>
              <a:t>/bin/echo"</a:t>
            </a:r>
            <a:r>
              <a:rPr lang="en-US" dirty="0">
                <a:latin typeface="Lucida Console" panose="020B0609040504020204" pitchFamily="49" charset="0"/>
              </a:rPr>
              <a:t>, (</a:t>
            </a:r>
            <a:r>
              <a:rPr lang="en-US" dirty="0">
                <a:solidFill>
                  <a:schemeClr val="accent1"/>
                </a:solidFill>
                <a:latin typeface="Lucida Console" panose="020B0609040504020204" pitchFamily="49" charset="0"/>
              </a:rPr>
              <a:t>char**</a:t>
            </a:r>
            <a:r>
              <a:rPr lang="en-US" dirty="0">
                <a:latin typeface="Lucida Console" panose="020B0609040504020204" pitchFamily="49" charset="0"/>
              </a:rPr>
              <a:t>) </a:t>
            </a:r>
            <a:r>
              <a:rPr lang="en-US" dirty="0" err="1">
                <a:latin typeface="Lucida Console" panose="020B0609040504020204" pitchFamily="49" charset="0"/>
              </a:rPr>
              <a:t>args</a:t>
            </a:r>
            <a:r>
              <a:rPr lang="en-US" dirty="0">
                <a:latin typeface="Lucida Console" panose="020B0609040504020204" pitchFamily="49" charset="0"/>
              </a:rPr>
              <a:t>);</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“exec failed!\n”</a:t>
            </a:r>
            <a:r>
              <a:rPr lang="en-US" dirty="0">
                <a:latin typeface="Lucida Console" panose="020B0609040504020204" pitchFamily="49" charset="0"/>
              </a:rPr>
              <a:t>);</a:t>
            </a:r>
          </a:p>
          <a:p>
            <a:r>
              <a:rPr lang="en-US" dirty="0">
                <a:latin typeface="Lucida Console" panose="020B0609040504020204" pitchFamily="49" charset="0"/>
              </a:rPr>
              <a:t>    } </a:t>
            </a:r>
            <a:r>
              <a:rPr lang="en-US" dirty="0">
                <a:solidFill>
                  <a:schemeClr val="accent1"/>
                </a:solidFill>
                <a:latin typeface="Lucida Console" panose="020B0609040504020204" pitchFamily="49" charset="0"/>
              </a:rPr>
              <a:t>else</a:t>
            </a:r>
            <a:r>
              <a:rPr lang="en-US" dirty="0">
                <a:latin typeface="Lucida Console" panose="020B0609040504020204" pitchFamily="49" charset="0"/>
              </a:rPr>
              <a:t> {</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“Parent has spawned its child.\n”</a:t>
            </a:r>
            <a:r>
              <a:rPr lang="en-US" dirty="0">
                <a:latin typeface="Lucida Console" panose="020B0609040504020204" pitchFamily="49" charset="0"/>
              </a:rPr>
              <a:t>);</a:t>
            </a:r>
          </a:p>
          <a:p>
            <a:r>
              <a:rPr lang="en-US" dirty="0">
                <a:latin typeface="Lucida Console" panose="020B0609040504020204" pitchFamily="49" charset="0"/>
              </a:rPr>
              <a:t>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return</a:t>
            </a:r>
            <a:r>
              <a:rPr lang="en-US" dirty="0">
                <a:latin typeface="Lucida Console" panose="020B0609040504020204" pitchFamily="49" charset="0"/>
              </a:rPr>
              <a:t>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a:t>
            </a:r>
          </a:p>
          <a:p>
            <a:r>
              <a:rPr lang="en-US" dirty="0">
                <a:latin typeface="Lucida Console" panose="020B0609040504020204" pitchFamily="49" charset="0"/>
              </a:rPr>
              <a:t>}</a:t>
            </a:r>
          </a:p>
        </p:txBody>
      </p:sp>
      <p:grpSp>
        <p:nvGrpSpPr>
          <p:cNvPr id="14" name="Group 13">
            <a:extLst>
              <a:ext uri="{FF2B5EF4-FFF2-40B4-BE49-F238E27FC236}">
                <a16:creationId xmlns:a16="http://schemas.microsoft.com/office/drawing/2014/main" id="{FD6B7821-CF14-7A79-9DDA-E1B90268F6AA}"/>
              </a:ext>
            </a:extLst>
          </p:cNvPr>
          <p:cNvGrpSpPr/>
          <p:nvPr/>
        </p:nvGrpSpPr>
        <p:grpSpPr>
          <a:xfrm>
            <a:off x="0" y="4906589"/>
            <a:ext cx="7396413" cy="1172888"/>
            <a:chOff x="-34729" y="5887369"/>
            <a:chExt cx="7396413" cy="988447"/>
          </a:xfrm>
        </p:grpSpPr>
        <p:sp>
          <p:nvSpPr>
            <p:cNvPr id="15" name="Rectangle 14">
              <a:extLst>
                <a:ext uri="{FF2B5EF4-FFF2-40B4-BE49-F238E27FC236}">
                  <a16:creationId xmlns:a16="http://schemas.microsoft.com/office/drawing/2014/main" id="{C59D1F23-5A32-FEBD-315B-6E6AB0C5A646}"/>
                </a:ext>
              </a:extLst>
            </p:cNvPr>
            <p:cNvSpPr/>
            <p:nvPr/>
          </p:nvSpPr>
          <p:spPr>
            <a:xfrm>
              <a:off x="-34728" y="5929927"/>
              <a:ext cx="7396412" cy="92807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FB583BA-1D2D-246D-AFF0-810BE412F439}"/>
                </a:ext>
              </a:extLst>
            </p:cNvPr>
            <p:cNvSpPr txBox="1"/>
            <p:nvPr/>
          </p:nvSpPr>
          <p:spPr>
            <a:xfrm>
              <a:off x="-34729" y="5887369"/>
              <a:ext cx="1772851" cy="988447"/>
            </a:xfrm>
            <a:prstGeom prst="rect">
              <a:avLst/>
            </a:prstGeom>
            <a:noFill/>
          </p:spPr>
          <p:txBody>
            <a:bodyPr wrap="square" rtlCol="0">
              <a:spAutoFit/>
            </a:bodyPr>
            <a:lstStyle/>
            <a:p>
              <a:r>
                <a:rPr lang="en-US" sz="2400" dirty="0">
                  <a:solidFill>
                    <a:schemeClr val="bg1"/>
                  </a:solidFill>
                  <a:latin typeface="Lucida Console" panose="020B0609040504020204" pitchFamily="49" charset="0"/>
                </a:rPr>
                <a:t>Console output:</a:t>
              </a:r>
            </a:p>
          </p:txBody>
        </p:sp>
      </p:grpSp>
      <p:sp>
        <p:nvSpPr>
          <p:cNvPr id="17" name="TextBox 16">
            <a:extLst>
              <a:ext uri="{FF2B5EF4-FFF2-40B4-BE49-F238E27FC236}">
                <a16:creationId xmlns:a16="http://schemas.microsoft.com/office/drawing/2014/main" id="{BD7C62A3-CAFD-A51C-D42B-757603A6533C}"/>
              </a:ext>
            </a:extLst>
          </p:cNvPr>
          <p:cNvSpPr txBox="1"/>
          <p:nvPr/>
        </p:nvSpPr>
        <p:spPr>
          <a:xfrm>
            <a:off x="1472719" y="4941386"/>
            <a:ext cx="5854506" cy="1015663"/>
          </a:xfrm>
          <a:prstGeom prst="rect">
            <a:avLst/>
          </a:prstGeom>
          <a:noFill/>
        </p:spPr>
        <p:txBody>
          <a:bodyPr wrap="square">
            <a:spAutoFit/>
          </a:bodyPr>
          <a:lstStyle/>
          <a:p>
            <a:r>
              <a:rPr lang="en-US" sz="2000" dirty="0">
                <a:solidFill>
                  <a:schemeClr val="bg1"/>
                </a:solidFill>
                <a:latin typeface="Lucida Console" panose="020B0609040504020204" pitchFamily="49" charset="0"/>
              </a:rPr>
              <a:t>Parent has spawned its child.</a:t>
            </a:r>
          </a:p>
          <a:p>
            <a:r>
              <a:rPr lang="en-US" sz="2000" dirty="0">
                <a:solidFill>
                  <a:schemeClr val="bg1"/>
                </a:solidFill>
                <a:latin typeface="Lucida Console" panose="020B0609040504020204" pitchFamily="49" charset="0"/>
              </a:rPr>
              <a:t>Child about to exec ‘echo’!</a:t>
            </a:r>
          </a:p>
          <a:p>
            <a:r>
              <a:rPr lang="en-US" sz="2000" dirty="0">
                <a:solidFill>
                  <a:schemeClr val="bg1"/>
                </a:solidFill>
                <a:latin typeface="Lucida Console" panose="020B0609040504020204" pitchFamily="49" charset="0"/>
              </a:rPr>
              <a:t>Hello world!</a:t>
            </a:r>
          </a:p>
        </p:txBody>
      </p:sp>
      <p:grpSp>
        <p:nvGrpSpPr>
          <p:cNvPr id="24" name="Group 23">
            <a:extLst>
              <a:ext uri="{FF2B5EF4-FFF2-40B4-BE49-F238E27FC236}">
                <a16:creationId xmlns:a16="http://schemas.microsoft.com/office/drawing/2014/main" id="{FB05262F-05C3-CD32-F859-FD10BE0EFCFF}"/>
              </a:ext>
            </a:extLst>
          </p:cNvPr>
          <p:cNvGrpSpPr/>
          <p:nvPr/>
        </p:nvGrpSpPr>
        <p:grpSpPr>
          <a:xfrm>
            <a:off x="7373051" y="4062497"/>
            <a:ext cx="1702108" cy="2743923"/>
            <a:chOff x="7376204" y="4114077"/>
            <a:chExt cx="1702108" cy="2743923"/>
          </a:xfrm>
        </p:grpSpPr>
        <p:grpSp>
          <p:nvGrpSpPr>
            <p:cNvPr id="25" name="Group 24">
              <a:extLst>
                <a:ext uri="{FF2B5EF4-FFF2-40B4-BE49-F238E27FC236}">
                  <a16:creationId xmlns:a16="http://schemas.microsoft.com/office/drawing/2014/main" id="{7A2E40C7-3FED-825E-7888-47DBF6DEEE5E}"/>
                </a:ext>
              </a:extLst>
            </p:cNvPr>
            <p:cNvGrpSpPr/>
            <p:nvPr/>
          </p:nvGrpSpPr>
          <p:grpSpPr>
            <a:xfrm>
              <a:off x="7376204" y="5915395"/>
              <a:ext cx="1132939" cy="942605"/>
              <a:chOff x="7162989" y="1257232"/>
              <a:chExt cx="1132939" cy="942605"/>
            </a:xfrm>
          </p:grpSpPr>
          <p:pic>
            <p:nvPicPr>
              <p:cNvPr id="30" name="Picture 29">
                <a:extLst>
                  <a:ext uri="{FF2B5EF4-FFF2-40B4-BE49-F238E27FC236}">
                    <a16:creationId xmlns:a16="http://schemas.microsoft.com/office/drawing/2014/main" id="{95D28BE5-3E6B-CB6A-DD78-836A655BC0D9}"/>
                  </a:ext>
                </a:extLst>
              </p:cNvPr>
              <p:cNvPicPr>
                <a:picLocks noChangeAspect="1"/>
              </p:cNvPicPr>
              <p:nvPr/>
            </p:nvPicPr>
            <p:blipFill>
              <a:blip r:embed="rId3"/>
              <a:stretch>
                <a:fillRect/>
              </a:stretch>
            </p:blipFill>
            <p:spPr>
              <a:xfrm rot="5400000">
                <a:off x="7258156" y="1162065"/>
                <a:ext cx="942605" cy="1132939"/>
              </a:xfrm>
              <a:prstGeom prst="rect">
                <a:avLst/>
              </a:prstGeom>
            </p:spPr>
          </p:pic>
          <p:sp>
            <p:nvSpPr>
              <p:cNvPr id="31" name="TextBox 30">
                <a:extLst>
                  <a:ext uri="{FF2B5EF4-FFF2-40B4-BE49-F238E27FC236}">
                    <a16:creationId xmlns:a16="http://schemas.microsoft.com/office/drawing/2014/main" id="{44AB9A7F-0F3F-1DCD-6714-5F3213874EFD}"/>
                  </a:ext>
                </a:extLst>
              </p:cNvPr>
              <p:cNvSpPr txBox="1"/>
              <p:nvPr/>
            </p:nvSpPr>
            <p:spPr>
              <a:xfrm>
                <a:off x="7312202" y="1519855"/>
                <a:ext cx="755405"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SSD</a:t>
                </a:r>
              </a:p>
            </p:txBody>
          </p:sp>
        </p:grpSp>
        <p:sp>
          <p:nvSpPr>
            <p:cNvPr id="26" name="Freeform: Shape 25">
              <a:extLst>
                <a:ext uri="{FF2B5EF4-FFF2-40B4-BE49-F238E27FC236}">
                  <a16:creationId xmlns:a16="http://schemas.microsoft.com/office/drawing/2014/main" id="{C3E3BB7C-EA8D-7632-C688-0EF28D0AEA20}"/>
                </a:ext>
              </a:extLst>
            </p:cNvPr>
            <p:cNvSpPr/>
            <p:nvPr/>
          </p:nvSpPr>
          <p:spPr>
            <a:xfrm>
              <a:off x="7905509" y="5585247"/>
              <a:ext cx="1111170" cy="445164"/>
            </a:xfrm>
            <a:custGeom>
              <a:avLst/>
              <a:gdLst>
                <a:gd name="connsiteX0" fmla="*/ 0 w 1111170"/>
                <a:gd name="connsiteY0" fmla="*/ 445164 h 445164"/>
                <a:gd name="connsiteX1" fmla="*/ 162046 w 1111170"/>
                <a:gd name="connsiteY1" fmla="*/ 225245 h 445164"/>
                <a:gd name="connsiteX2" fmla="*/ 682907 w 1111170"/>
                <a:gd name="connsiteY2" fmla="*/ 28475 h 445164"/>
                <a:gd name="connsiteX3" fmla="*/ 1111170 w 1111170"/>
                <a:gd name="connsiteY3" fmla="*/ 5326 h 445164"/>
              </a:gdLst>
              <a:ahLst/>
              <a:cxnLst>
                <a:cxn ang="0">
                  <a:pos x="connsiteX0" y="connsiteY0"/>
                </a:cxn>
                <a:cxn ang="0">
                  <a:pos x="connsiteX1" y="connsiteY1"/>
                </a:cxn>
                <a:cxn ang="0">
                  <a:pos x="connsiteX2" y="connsiteY2"/>
                </a:cxn>
                <a:cxn ang="0">
                  <a:pos x="connsiteX3" y="connsiteY3"/>
                </a:cxn>
              </a:cxnLst>
              <a:rect l="l" t="t" r="r" b="b"/>
              <a:pathLst>
                <a:path w="1111170" h="445164">
                  <a:moveTo>
                    <a:pt x="0" y="445164"/>
                  </a:moveTo>
                  <a:cubicBezTo>
                    <a:pt x="24114" y="369928"/>
                    <a:pt x="48228" y="294693"/>
                    <a:pt x="162046" y="225245"/>
                  </a:cubicBezTo>
                  <a:cubicBezTo>
                    <a:pt x="275864" y="155797"/>
                    <a:pt x="524720" y="65128"/>
                    <a:pt x="682907" y="28475"/>
                  </a:cubicBezTo>
                  <a:cubicBezTo>
                    <a:pt x="841094" y="-8178"/>
                    <a:pt x="976132" y="-1426"/>
                    <a:pt x="1111170" y="5326"/>
                  </a:cubicBezTo>
                </a:path>
              </a:pathLst>
            </a:custGeom>
            <a:noFill/>
            <a:ln w="38100">
              <a:solidFill>
                <a:schemeClr val="tx1"/>
              </a:solidFill>
              <a:tailEnd type="triangle" w="lg"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8C1DE51-CFFA-0792-CC9A-732698F29200}"/>
                </a:ext>
              </a:extLst>
            </p:cNvPr>
            <p:cNvSpPr/>
            <p:nvPr/>
          </p:nvSpPr>
          <p:spPr>
            <a:xfrm>
              <a:off x="7853085" y="4831307"/>
              <a:ext cx="1163594" cy="1215400"/>
            </a:xfrm>
            <a:custGeom>
              <a:avLst/>
              <a:gdLst>
                <a:gd name="connsiteX0" fmla="*/ 0 w 1111170"/>
                <a:gd name="connsiteY0" fmla="*/ 445164 h 445164"/>
                <a:gd name="connsiteX1" fmla="*/ 162046 w 1111170"/>
                <a:gd name="connsiteY1" fmla="*/ 225245 h 445164"/>
                <a:gd name="connsiteX2" fmla="*/ 682907 w 1111170"/>
                <a:gd name="connsiteY2" fmla="*/ 28475 h 445164"/>
                <a:gd name="connsiteX3" fmla="*/ 1111170 w 1111170"/>
                <a:gd name="connsiteY3" fmla="*/ 5326 h 445164"/>
              </a:gdLst>
              <a:ahLst/>
              <a:cxnLst>
                <a:cxn ang="0">
                  <a:pos x="connsiteX0" y="connsiteY0"/>
                </a:cxn>
                <a:cxn ang="0">
                  <a:pos x="connsiteX1" y="connsiteY1"/>
                </a:cxn>
                <a:cxn ang="0">
                  <a:pos x="connsiteX2" y="connsiteY2"/>
                </a:cxn>
                <a:cxn ang="0">
                  <a:pos x="connsiteX3" y="connsiteY3"/>
                </a:cxn>
              </a:cxnLst>
              <a:rect l="l" t="t" r="r" b="b"/>
              <a:pathLst>
                <a:path w="1111170" h="445164">
                  <a:moveTo>
                    <a:pt x="0" y="445164"/>
                  </a:moveTo>
                  <a:cubicBezTo>
                    <a:pt x="24114" y="369928"/>
                    <a:pt x="48228" y="294693"/>
                    <a:pt x="162046" y="225245"/>
                  </a:cubicBezTo>
                  <a:cubicBezTo>
                    <a:pt x="275864" y="155797"/>
                    <a:pt x="524720" y="65128"/>
                    <a:pt x="682907" y="28475"/>
                  </a:cubicBezTo>
                  <a:cubicBezTo>
                    <a:pt x="841094" y="-8178"/>
                    <a:pt x="976132" y="-1426"/>
                    <a:pt x="1111170" y="5326"/>
                  </a:cubicBezTo>
                </a:path>
              </a:pathLst>
            </a:custGeom>
            <a:noFill/>
            <a:ln w="38100">
              <a:solidFill>
                <a:schemeClr val="tx1"/>
              </a:solidFill>
              <a:tailEnd type="triangle" w="lg"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1BC4748-5468-1F84-D7D2-1F16F16262B2}"/>
                </a:ext>
              </a:extLst>
            </p:cNvPr>
            <p:cNvSpPr txBox="1"/>
            <p:nvPr/>
          </p:nvSpPr>
          <p:spPr>
            <a:xfrm>
              <a:off x="7548312" y="4114077"/>
              <a:ext cx="1530000" cy="738664"/>
            </a:xfrm>
            <a:prstGeom prst="rect">
              <a:avLst/>
            </a:prstGeom>
            <a:noFill/>
          </p:spPr>
          <p:txBody>
            <a:bodyPr wrap="square" rtlCol="0">
              <a:spAutoFit/>
            </a:bodyPr>
            <a:lstStyle/>
            <a:p>
              <a:r>
                <a:rPr lang="en-US" sz="1400" b="1" dirty="0">
                  <a:latin typeface="Segoe UI" panose="020B0502040204020203" pitchFamily="34" charset="0"/>
                  <a:cs typeface="Segoe UI" panose="020B0502040204020203" pitchFamily="34" charset="0"/>
                </a:rPr>
                <a:t>Pulled from on-disk executable into RAM</a:t>
              </a:r>
            </a:p>
          </p:txBody>
        </p:sp>
        <p:sp>
          <p:nvSpPr>
            <p:cNvPr id="29" name="Oval 28">
              <a:extLst>
                <a:ext uri="{FF2B5EF4-FFF2-40B4-BE49-F238E27FC236}">
                  <a16:creationId xmlns:a16="http://schemas.microsoft.com/office/drawing/2014/main" id="{C84D7A56-03F6-A0C6-8604-5DBD84128DC7}"/>
                </a:ext>
              </a:extLst>
            </p:cNvPr>
            <p:cNvSpPr/>
            <p:nvPr/>
          </p:nvSpPr>
          <p:spPr>
            <a:xfrm>
              <a:off x="8194876" y="4889450"/>
              <a:ext cx="509286" cy="977918"/>
            </a:xfrm>
            <a:prstGeom prst="ellipse">
              <a:avLst/>
            </a:prstGeom>
            <a:no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0812CC2C-31F8-99CD-02F5-0C95E9C2B9B3}"/>
              </a:ext>
            </a:extLst>
          </p:cNvPr>
          <p:cNvGrpSpPr/>
          <p:nvPr/>
        </p:nvGrpSpPr>
        <p:grpSpPr>
          <a:xfrm>
            <a:off x="9005093" y="107882"/>
            <a:ext cx="1215189" cy="6133054"/>
            <a:chOff x="9005093" y="107882"/>
            <a:chExt cx="1215189" cy="6133054"/>
          </a:xfrm>
        </p:grpSpPr>
        <p:sp>
          <p:nvSpPr>
            <p:cNvPr id="18" name="Rectangle 17">
              <a:extLst>
                <a:ext uri="{FF2B5EF4-FFF2-40B4-BE49-F238E27FC236}">
                  <a16:creationId xmlns:a16="http://schemas.microsoft.com/office/drawing/2014/main" id="{964D1B0C-1976-7AD3-CBEB-7ACBF68A94DF}"/>
                </a:ext>
              </a:extLst>
            </p:cNvPr>
            <p:cNvSpPr/>
            <p:nvPr/>
          </p:nvSpPr>
          <p:spPr>
            <a:xfrm>
              <a:off x="9039401" y="646517"/>
              <a:ext cx="1163594" cy="5594419"/>
            </a:xfrm>
            <a:prstGeom prst="rect">
              <a:avLst/>
            </a:prstGeom>
            <a:solidFill>
              <a:schemeClr val="bg1"/>
            </a:solidFill>
            <a:ln w="28575">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247DF8-2ADE-784E-837A-395FACA7009A}"/>
                </a:ext>
              </a:extLst>
            </p:cNvPr>
            <p:cNvSpPr/>
            <p:nvPr/>
          </p:nvSpPr>
          <p:spPr>
            <a:xfrm>
              <a:off x="9099793" y="5202116"/>
              <a:ext cx="1035802" cy="985303"/>
            </a:xfrm>
            <a:prstGeom prst="rect">
              <a:avLst/>
            </a:prstGeom>
            <a:solidFill>
              <a:srgbClr val="B7F0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Code</a:t>
              </a:r>
            </a:p>
          </p:txBody>
        </p:sp>
        <p:sp>
          <p:nvSpPr>
            <p:cNvPr id="20" name="Rectangle 19">
              <a:extLst>
                <a:ext uri="{FF2B5EF4-FFF2-40B4-BE49-F238E27FC236}">
                  <a16:creationId xmlns:a16="http://schemas.microsoft.com/office/drawing/2014/main" id="{F63E2BB8-CCD2-D93C-912A-58C4A39C2264}"/>
                </a:ext>
              </a:extLst>
            </p:cNvPr>
            <p:cNvSpPr/>
            <p:nvPr/>
          </p:nvSpPr>
          <p:spPr>
            <a:xfrm>
              <a:off x="9094787" y="4408467"/>
              <a:ext cx="1035802" cy="729472"/>
            </a:xfrm>
            <a:prstGeom prst="rect">
              <a:avLst/>
            </a:prstGeom>
            <a:solidFill>
              <a:srgbClr val="B7F0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200"/>
                </a:lnSpc>
              </a:pPr>
              <a:r>
                <a:rPr lang="en-US" sz="2400" dirty="0">
                  <a:solidFill>
                    <a:schemeClr val="tx1"/>
                  </a:solidFill>
                  <a:latin typeface="Segoe UI" panose="020B0502040204020203" pitchFamily="34" charset="0"/>
                  <a:cs typeface="Segoe UI" panose="020B0502040204020203" pitchFamily="34" charset="0"/>
                </a:rPr>
                <a:t>Static data</a:t>
              </a:r>
            </a:p>
          </p:txBody>
        </p:sp>
        <p:grpSp>
          <p:nvGrpSpPr>
            <p:cNvPr id="21" name="Group 20">
              <a:extLst>
                <a:ext uri="{FF2B5EF4-FFF2-40B4-BE49-F238E27FC236}">
                  <a16:creationId xmlns:a16="http://schemas.microsoft.com/office/drawing/2014/main" id="{14B3B62A-A0D1-C298-8AAD-02C486B91B64}"/>
                </a:ext>
              </a:extLst>
            </p:cNvPr>
            <p:cNvGrpSpPr/>
            <p:nvPr/>
          </p:nvGrpSpPr>
          <p:grpSpPr>
            <a:xfrm>
              <a:off x="9094787" y="698896"/>
              <a:ext cx="1035802" cy="1395676"/>
              <a:chOff x="9094787" y="1550359"/>
              <a:chExt cx="1863454" cy="1395676"/>
            </a:xfrm>
          </p:grpSpPr>
          <p:sp>
            <p:nvSpPr>
              <p:cNvPr id="22" name="Rectangle 21">
                <a:extLst>
                  <a:ext uri="{FF2B5EF4-FFF2-40B4-BE49-F238E27FC236}">
                    <a16:creationId xmlns:a16="http://schemas.microsoft.com/office/drawing/2014/main" id="{A94A7EAD-0116-7726-52AF-D20BD50C64BD}"/>
                  </a:ext>
                </a:extLst>
              </p:cNvPr>
              <p:cNvSpPr/>
              <p:nvPr/>
            </p:nvSpPr>
            <p:spPr>
              <a:xfrm>
                <a:off x="9094787" y="1550359"/>
                <a:ext cx="1863454" cy="824473"/>
              </a:xfrm>
              <a:prstGeom prst="rect">
                <a:avLst/>
              </a:prstGeom>
              <a:solidFill>
                <a:srgbClr val="B7F0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00"/>
                  </a:lnSpc>
                </a:pPr>
                <a:r>
                  <a:rPr lang="en-US" sz="2400" dirty="0">
                    <a:solidFill>
                      <a:schemeClr val="tx1"/>
                    </a:solidFill>
                    <a:latin typeface="Segoe UI" panose="020B0502040204020203" pitchFamily="34" charset="0"/>
                    <a:cs typeface="Segoe UI" panose="020B0502040204020203" pitchFamily="34" charset="0"/>
                  </a:rPr>
                  <a:t>Stack</a:t>
                </a:r>
              </a:p>
            </p:txBody>
          </p:sp>
          <p:cxnSp>
            <p:nvCxnSpPr>
              <p:cNvPr id="23" name="Straight Arrow Connector 22">
                <a:extLst>
                  <a:ext uri="{FF2B5EF4-FFF2-40B4-BE49-F238E27FC236}">
                    <a16:creationId xmlns:a16="http://schemas.microsoft.com/office/drawing/2014/main" id="{2FBE5754-FF95-C750-4E7E-F69B48A89A70}"/>
                  </a:ext>
                </a:extLst>
              </p:cNvPr>
              <p:cNvCxnSpPr>
                <a:cxnSpLocks/>
              </p:cNvCxnSpPr>
              <p:nvPr/>
            </p:nvCxnSpPr>
            <p:spPr>
              <a:xfrm flipH="1">
                <a:off x="10028572" y="2374832"/>
                <a:ext cx="735" cy="57120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5EC30730-B941-3730-F863-45E829D7C0D8}"/>
                </a:ext>
              </a:extLst>
            </p:cNvPr>
            <p:cNvSpPr/>
            <p:nvPr/>
          </p:nvSpPr>
          <p:spPr>
            <a:xfrm>
              <a:off x="9094787" y="3510059"/>
              <a:ext cx="1035802" cy="824473"/>
            </a:xfrm>
            <a:prstGeom prst="rect">
              <a:avLst/>
            </a:prstGeom>
            <a:solidFill>
              <a:srgbClr val="B7F0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00"/>
                </a:lnSpc>
              </a:pPr>
              <a:r>
                <a:rPr lang="en-US" sz="2400" dirty="0">
                  <a:solidFill>
                    <a:schemeClr val="tx1"/>
                  </a:solidFill>
                  <a:latin typeface="Segoe UI" panose="020B0502040204020203" pitchFamily="34" charset="0"/>
                  <a:cs typeface="Segoe UI" panose="020B0502040204020203" pitchFamily="34" charset="0"/>
                </a:rPr>
                <a:t>Heap</a:t>
              </a:r>
            </a:p>
          </p:txBody>
        </p:sp>
        <p:cxnSp>
          <p:nvCxnSpPr>
            <p:cNvPr id="33" name="Straight Arrow Connector 32">
              <a:extLst>
                <a:ext uri="{FF2B5EF4-FFF2-40B4-BE49-F238E27FC236}">
                  <a16:creationId xmlns:a16="http://schemas.microsoft.com/office/drawing/2014/main" id="{A19CF171-8317-A776-C134-7A096EA4B183}"/>
                </a:ext>
              </a:extLst>
            </p:cNvPr>
            <p:cNvCxnSpPr>
              <a:cxnSpLocks/>
            </p:cNvCxnSpPr>
            <p:nvPr/>
          </p:nvCxnSpPr>
          <p:spPr>
            <a:xfrm flipH="1" flipV="1">
              <a:off x="9590620" y="2938856"/>
              <a:ext cx="409" cy="57120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F251D26-3149-E0BF-9971-00C8F9635E31}"/>
                </a:ext>
              </a:extLst>
            </p:cNvPr>
            <p:cNvSpPr txBox="1"/>
            <p:nvPr/>
          </p:nvSpPr>
          <p:spPr>
            <a:xfrm>
              <a:off x="9005093" y="107882"/>
              <a:ext cx="1215189" cy="554383"/>
            </a:xfrm>
            <a:prstGeom prst="rect">
              <a:avLst/>
            </a:prstGeom>
            <a:noFill/>
          </p:spPr>
          <p:txBody>
            <a:bodyPr wrap="square" rtlCol="0">
              <a:spAutoFit/>
            </a:bodyPr>
            <a:lstStyle/>
            <a:p>
              <a:pPr algn="ctr">
                <a:lnSpc>
                  <a:spcPts val="1800"/>
                </a:lnSpc>
              </a:pPr>
              <a:r>
                <a:rPr lang="en-US" sz="2000" b="1" dirty="0">
                  <a:ln>
                    <a:solidFill>
                      <a:sysClr val="windowText" lastClr="000000"/>
                    </a:solidFill>
                  </a:ln>
                  <a:solidFill>
                    <a:srgbClr val="B7F0FB"/>
                  </a:solidFill>
                  <a:latin typeface="Segoe UI" panose="020B0502040204020203" pitchFamily="34" charset="0"/>
                  <a:cs typeface="Segoe UI" panose="020B0502040204020203" pitchFamily="34" charset="0"/>
                </a:rPr>
                <a:t>Parent process</a:t>
              </a:r>
            </a:p>
          </p:txBody>
        </p:sp>
      </p:grpSp>
      <p:sp>
        <p:nvSpPr>
          <p:cNvPr id="35" name="Rectangle 34">
            <a:extLst>
              <a:ext uri="{FF2B5EF4-FFF2-40B4-BE49-F238E27FC236}">
                <a16:creationId xmlns:a16="http://schemas.microsoft.com/office/drawing/2014/main" id="{0E45AF60-ED72-29C1-1D9E-3CD114BA7B6A}"/>
              </a:ext>
            </a:extLst>
          </p:cNvPr>
          <p:cNvSpPr/>
          <p:nvPr/>
        </p:nvSpPr>
        <p:spPr>
          <a:xfrm>
            <a:off x="10692813" y="646517"/>
            <a:ext cx="1163594" cy="5594419"/>
          </a:xfrm>
          <a:prstGeom prst="rect">
            <a:avLst/>
          </a:prstGeom>
          <a:solidFill>
            <a:schemeClr val="bg1"/>
          </a:solidFill>
          <a:ln w="28575">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E3870DF-A46A-FCB6-421E-5E20200902F1}"/>
              </a:ext>
            </a:extLst>
          </p:cNvPr>
          <p:cNvSpPr/>
          <p:nvPr/>
        </p:nvSpPr>
        <p:spPr>
          <a:xfrm>
            <a:off x="10753205" y="5202116"/>
            <a:ext cx="1035802" cy="985303"/>
          </a:xfrm>
          <a:prstGeom prst="rect">
            <a:avLst/>
          </a:prstGeom>
          <a:solidFill>
            <a:srgbClr val="B7F0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Code</a:t>
            </a:r>
          </a:p>
        </p:txBody>
      </p:sp>
      <p:sp>
        <p:nvSpPr>
          <p:cNvPr id="37" name="Rectangle 36">
            <a:extLst>
              <a:ext uri="{FF2B5EF4-FFF2-40B4-BE49-F238E27FC236}">
                <a16:creationId xmlns:a16="http://schemas.microsoft.com/office/drawing/2014/main" id="{8DCAD629-AE7F-4277-C2BB-88ED405623D7}"/>
              </a:ext>
            </a:extLst>
          </p:cNvPr>
          <p:cNvSpPr/>
          <p:nvPr/>
        </p:nvSpPr>
        <p:spPr>
          <a:xfrm>
            <a:off x="10748199" y="4408467"/>
            <a:ext cx="1035802" cy="729472"/>
          </a:xfrm>
          <a:prstGeom prst="rect">
            <a:avLst/>
          </a:prstGeom>
          <a:solidFill>
            <a:srgbClr val="B7F0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200"/>
              </a:lnSpc>
            </a:pPr>
            <a:r>
              <a:rPr lang="en-US" sz="2400" dirty="0">
                <a:solidFill>
                  <a:schemeClr val="tx1"/>
                </a:solidFill>
                <a:latin typeface="Segoe UI" panose="020B0502040204020203" pitchFamily="34" charset="0"/>
                <a:cs typeface="Segoe UI" panose="020B0502040204020203" pitchFamily="34" charset="0"/>
              </a:rPr>
              <a:t>Static data</a:t>
            </a:r>
          </a:p>
        </p:txBody>
      </p:sp>
      <p:sp>
        <p:nvSpPr>
          <p:cNvPr id="39" name="Rectangle 38">
            <a:extLst>
              <a:ext uri="{FF2B5EF4-FFF2-40B4-BE49-F238E27FC236}">
                <a16:creationId xmlns:a16="http://schemas.microsoft.com/office/drawing/2014/main" id="{885C17F0-4FB0-D6BF-F1BC-D912FC7A169E}"/>
              </a:ext>
            </a:extLst>
          </p:cNvPr>
          <p:cNvSpPr/>
          <p:nvPr/>
        </p:nvSpPr>
        <p:spPr>
          <a:xfrm>
            <a:off x="10748199" y="698896"/>
            <a:ext cx="1035802" cy="824473"/>
          </a:xfrm>
          <a:prstGeom prst="rect">
            <a:avLst/>
          </a:prstGeom>
          <a:solidFill>
            <a:srgbClr val="B7F0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00"/>
              </a:lnSpc>
            </a:pPr>
            <a:r>
              <a:rPr lang="en-US" sz="2400" dirty="0">
                <a:solidFill>
                  <a:schemeClr val="tx1"/>
                </a:solidFill>
                <a:latin typeface="Segoe UI" panose="020B0502040204020203" pitchFamily="34" charset="0"/>
                <a:cs typeface="Segoe UI" panose="020B0502040204020203" pitchFamily="34" charset="0"/>
              </a:rPr>
              <a:t>Stack</a:t>
            </a:r>
          </a:p>
        </p:txBody>
      </p:sp>
      <p:cxnSp>
        <p:nvCxnSpPr>
          <p:cNvPr id="40" name="Straight Arrow Connector 39">
            <a:extLst>
              <a:ext uri="{FF2B5EF4-FFF2-40B4-BE49-F238E27FC236}">
                <a16:creationId xmlns:a16="http://schemas.microsoft.com/office/drawing/2014/main" id="{FCB25C35-7B20-ABC0-B015-C07352B251F2}"/>
              </a:ext>
            </a:extLst>
          </p:cNvPr>
          <p:cNvCxnSpPr>
            <a:cxnSpLocks/>
          </p:cNvCxnSpPr>
          <p:nvPr/>
        </p:nvCxnSpPr>
        <p:spPr>
          <a:xfrm flipH="1">
            <a:off x="11267244" y="1523369"/>
            <a:ext cx="409" cy="57120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E8D38A3D-2D31-94DE-FF6A-69D3EAB4B089}"/>
              </a:ext>
            </a:extLst>
          </p:cNvPr>
          <p:cNvSpPr/>
          <p:nvPr/>
        </p:nvSpPr>
        <p:spPr>
          <a:xfrm>
            <a:off x="10748199" y="3510059"/>
            <a:ext cx="1035802" cy="824473"/>
          </a:xfrm>
          <a:prstGeom prst="rect">
            <a:avLst/>
          </a:prstGeom>
          <a:solidFill>
            <a:srgbClr val="B7F0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00"/>
              </a:lnSpc>
            </a:pPr>
            <a:r>
              <a:rPr lang="en-US" sz="2400" dirty="0">
                <a:solidFill>
                  <a:schemeClr val="tx1"/>
                </a:solidFill>
                <a:latin typeface="Segoe UI" panose="020B0502040204020203" pitchFamily="34" charset="0"/>
                <a:cs typeface="Segoe UI" panose="020B0502040204020203" pitchFamily="34" charset="0"/>
              </a:rPr>
              <a:t>Heap</a:t>
            </a:r>
          </a:p>
        </p:txBody>
      </p:sp>
      <p:cxnSp>
        <p:nvCxnSpPr>
          <p:cNvPr id="42" name="Straight Arrow Connector 41">
            <a:extLst>
              <a:ext uri="{FF2B5EF4-FFF2-40B4-BE49-F238E27FC236}">
                <a16:creationId xmlns:a16="http://schemas.microsoft.com/office/drawing/2014/main" id="{00E23699-3709-8FD9-D2D6-26A0ED74F58C}"/>
              </a:ext>
            </a:extLst>
          </p:cNvPr>
          <p:cNvCxnSpPr>
            <a:cxnSpLocks/>
          </p:cNvCxnSpPr>
          <p:nvPr/>
        </p:nvCxnSpPr>
        <p:spPr>
          <a:xfrm flipH="1" flipV="1">
            <a:off x="11244032" y="2938856"/>
            <a:ext cx="409" cy="57120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B87AB1F-90EB-894F-3E7F-6EC1434B9CD2}"/>
              </a:ext>
            </a:extLst>
          </p:cNvPr>
          <p:cNvSpPr txBox="1"/>
          <p:nvPr/>
        </p:nvSpPr>
        <p:spPr>
          <a:xfrm>
            <a:off x="10658505" y="107882"/>
            <a:ext cx="1215189" cy="554383"/>
          </a:xfrm>
          <a:prstGeom prst="rect">
            <a:avLst/>
          </a:prstGeom>
          <a:noFill/>
        </p:spPr>
        <p:txBody>
          <a:bodyPr wrap="square" rtlCol="0">
            <a:spAutoFit/>
          </a:bodyPr>
          <a:lstStyle/>
          <a:p>
            <a:pPr algn="ctr">
              <a:lnSpc>
                <a:spcPts val="1800"/>
              </a:lnSpc>
            </a:pPr>
            <a:r>
              <a:rPr lang="en-US" sz="2000" b="1" dirty="0">
                <a:ln>
                  <a:solidFill>
                    <a:sysClr val="windowText" lastClr="000000"/>
                  </a:solidFill>
                </a:ln>
                <a:solidFill>
                  <a:srgbClr val="B7F0FB"/>
                </a:solidFill>
                <a:latin typeface="Segoe UI" panose="020B0502040204020203" pitchFamily="34" charset="0"/>
                <a:cs typeface="Segoe UI" panose="020B0502040204020203" pitchFamily="34" charset="0"/>
              </a:rPr>
              <a:t>Child process</a:t>
            </a:r>
          </a:p>
        </p:txBody>
      </p:sp>
      <p:grpSp>
        <p:nvGrpSpPr>
          <p:cNvPr id="45" name="Group 44">
            <a:extLst>
              <a:ext uri="{FF2B5EF4-FFF2-40B4-BE49-F238E27FC236}">
                <a16:creationId xmlns:a16="http://schemas.microsoft.com/office/drawing/2014/main" id="{0C65A9CE-9AF8-6CC5-6916-C58FF170FA6D}"/>
              </a:ext>
            </a:extLst>
          </p:cNvPr>
          <p:cNvGrpSpPr/>
          <p:nvPr/>
        </p:nvGrpSpPr>
        <p:grpSpPr>
          <a:xfrm>
            <a:off x="9849627" y="4905735"/>
            <a:ext cx="1045836" cy="2008314"/>
            <a:chOff x="7368617" y="4127262"/>
            <a:chExt cx="1514350" cy="2730738"/>
          </a:xfrm>
        </p:grpSpPr>
        <p:grpSp>
          <p:nvGrpSpPr>
            <p:cNvPr id="46" name="Group 45">
              <a:extLst>
                <a:ext uri="{FF2B5EF4-FFF2-40B4-BE49-F238E27FC236}">
                  <a16:creationId xmlns:a16="http://schemas.microsoft.com/office/drawing/2014/main" id="{3B39970F-1A0A-C677-5FF8-7A9B91F14325}"/>
                </a:ext>
              </a:extLst>
            </p:cNvPr>
            <p:cNvGrpSpPr/>
            <p:nvPr/>
          </p:nvGrpSpPr>
          <p:grpSpPr>
            <a:xfrm>
              <a:off x="7368617" y="5915395"/>
              <a:ext cx="1140526" cy="942605"/>
              <a:chOff x="7155402" y="1257232"/>
              <a:chExt cx="1140526" cy="942605"/>
            </a:xfrm>
          </p:grpSpPr>
          <p:pic>
            <p:nvPicPr>
              <p:cNvPr id="51" name="Picture 50">
                <a:extLst>
                  <a:ext uri="{FF2B5EF4-FFF2-40B4-BE49-F238E27FC236}">
                    <a16:creationId xmlns:a16="http://schemas.microsoft.com/office/drawing/2014/main" id="{AADBFF97-1599-E35A-1A43-D2DD385C1C4C}"/>
                  </a:ext>
                </a:extLst>
              </p:cNvPr>
              <p:cNvPicPr>
                <a:picLocks noChangeAspect="1"/>
              </p:cNvPicPr>
              <p:nvPr/>
            </p:nvPicPr>
            <p:blipFill>
              <a:blip r:embed="rId3"/>
              <a:stretch>
                <a:fillRect/>
              </a:stretch>
            </p:blipFill>
            <p:spPr>
              <a:xfrm rot="5400000">
                <a:off x="7258156" y="1162065"/>
                <a:ext cx="942605" cy="1132939"/>
              </a:xfrm>
              <a:prstGeom prst="rect">
                <a:avLst/>
              </a:prstGeom>
            </p:spPr>
          </p:pic>
          <p:sp>
            <p:nvSpPr>
              <p:cNvPr id="52" name="TextBox 51">
                <a:extLst>
                  <a:ext uri="{FF2B5EF4-FFF2-40B4-BE49-F238E27FC236}">
                    <a16:creationId xmlns:a16="http://schemas.microsoft.com/office/drawing/2014/main" id="{ED15A037-0D65-4008-1078-4176950F8591}"/>
                  </a:ext>
                </a:extLst>
              </p:cNvPr>
              <p:cNvSpPr txBox="1"/>
              <p:nvPr/>
            </p:nvSpPr>
            <p:spPr>
              <a:xfrm>
                <a:off x="7155402" y="1519855"/>
                <a:ext cx="1032691" cy="460336"/>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SSD</a:t>
                </a:r>
              </a:p>
            </p:txBody>
          </p:sp>
        </p:grpSp>
        <p:sp>
          <p:nvSpPr>
            <p:cNvPr id="47" name="Freeform: Shape 46">
              <a:extLst>
                <a:ext uri="{FF2B5EF4-FFF2-40B4-BE49-F238E27FC236}">
                  <a16:creationId xmlns:a16="http://schemas.microsoft.com/office/drawing/2014/main" id="{9B0482D3-1D12-2007-F847-930C7EC081B7}"/>
                </a:ext>
              </a:extLst>
            </p:cNvPr>
            <p:cNvSpPr/>
            <p:nvPr/>
          </p:nvSpPr>
          <p:spPr>
            <a:xfrm>
              <a:off x="8076468" y="5585247"/>
              <a:ext cx="806498" cy="445164"/>
            </a:xfrm>
            <a:custGeom>
              <a:avLst/>
              <a:gdLst>
                <a:gd name="connsiteX0" fmla="*/ 0 w 1111170"/>
                <a:gd name="connsiteY0" fmla="*/ 445164 h 445164"/>
                <a:gd name="connsiteX1" fmla="*/ 162046 w 1111170"/>
                <a:gd name="connsiteY1" fmla="*/ 225245 h 445164"/>
                <a:gd name="connsiteX2" fmla="*/ 682907 w 1111170"/>
                <a:gd name="connsiteY2" fmla="*/ 28475 h 445164"/>
                <a:gd name="connsiteX3" fmla="*/ 1111170 w 1111170"/>
                <a:gd name="connsiteY3" fmla="*/ 5326 h 445164"/>
              </a:gdLst>
              <a:ahLst/>
              <a:cxnLst>
                <a:cxn ang="0">
                  <a:pos x="connsiteX0" y="connsiteY0"/>
                </a:cxn>
                <a:cxn ang="0">
                  <a:pos x="connsiteX1" y="connsiteY1"/>
                </a:cxn>
                <a:cxn ang="0">
                  <a:pos x="connsiteX2" y="connsiteY2"/>
                </a:cxn>
                <a:cxn ang="0">
                  <a:pos x="connsiteX3" y="connsiteY3"/>
                </a:cxn>
              </a:cxnLst>
              <a:rect l="l" t="t" r="r" b="b"/>
              <a:pathLst>
                <a:path w="1111170" h="445164">
                  <a:moveTo>
                    <a:pt x="0" y="445164"/>
                  </a:moveTo>
                  <a:cubicBezTo>
                    <a:pt x="24114" y="369928"/>
                    <a:pt x="48228" y="294693"/>
                    <a:pt x="162046" y="225245"/>
                  </a:cubicBezTo>
                  <a:cubicBezTo>
                    <a:pt x="275864" y="155797"/>
                    <a:pt x="524720" y="65128"/>
                    <a:pt x="682907" y="28475"/>
                  </a:cubicBezTo>
                  <a:cubicBezTo>
                    <a:pt x="841094" y="-8178"/>
                    <a:pt x="976132" y="-1426"/>
                    <a:pt x="1111170" y="5326"/>
                  </a:cubicBezTo>
                </a:path>
              </a:pathLst>
            </a:custGeom>
            <a:noFill/>
            <a:ln w="38100">
              <a:solidFill>
                <a:schemeClr val="tx1"/>
              </a:solidFill>
              <a:tailEnd type="triangle" w="lg"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A22E0B3-630E-545F-C68D-C1F7A34B04C3}"/>
                </a:ext>
              </a:extLst>
            </p:cNvPr>
            <p:cNvSpPr/>
            <p:nvPr/>
          </p:nvSpPr>
          <p:spPr>
            <a:xfrm>
              <a:off x="8033214" y="4127262"/>
              <a:ext cx="849753" cy="1919445"/>
            </a:xfrm>
            <a:custGeom>
              <a:avLst/>
              <a:gdLst>
                <a:gd name="connsiteX0" fmla="*/ 0 w 1111170"/>
                <a:gd name="connsiteY0" fmla="*/ 445164 h 445164"/>
                <a:gd name="connsiteX1" fmla="*/ 162046 w 1111170"/>
                <a:gd name="connsiteY1" fmla="*/ 225245 h 445164"/>
                <a:gd name="connsiteX2" fmla="*/ 682907 w 1111170"/>
                <a:gd name="connsiteY2" fmla="*/ 28475 h 445164"/>
                <a:gd name="connsiteX3" fmla="*/ 1111170 w 1111170"/>
                <a:gd name="connsiteY3" fmla="*/ 5326 h 445164"/>
              </a:gdLst>
              <a:ahLst/>
              <a:cxnLst>
                <a:cxn ang="0">
                  <a:pos x="connsiteX0" y="connsiteY0"/>
                </a:cxn>
                <a:cxn ang="0">
                  <a:pos x="connsiteX1" y="connsiteY1"/>
                </a:cxn>
                <a:cxn ang="0">
                  <a:pos x="connsiteX2" y="connsiteY2"/>
                </a:cxn>
                <a:cxn ang="0">
                  <a:pos x="connsiteX3" y="connsiteY3"/>
                </a:cxn>
              </a:cxnLst>
              <a:rect l="l" t="t" r="r" b="b"/>
              <a:pathLst>
                <a:path w="1111170" h="445164">
                  <a:moveTo>
                    <a:pt x="0" y="445164"/>
                  </a:moveTo>
                  <a:cubicBezTo>
                    <a:pt x="24114" y="369928"/>
                    <a:pt x="48228" y="294693"/>
                    <a:pt x="162046" y="225245"/>
                  </a:cubicBezTo>
                  <a:cubicBezTo>
                    <a:pt x="275864" y="155797"/>
                    <a:pt x="524720" y="65128"/>
                    <a:pt x="682907" y="28475"/>
                  </a:cubicBezTo>
                  <a:cubicBezTo>
                    <a:pt x="841094" y="-8178"/>
                    <a:pt x="976132" y="-1426"/>
                    <a:pt x="1111170" y="5326"/>
                  </a:cubicBezTo>
                </a:path>
              </a:pathLst>
            </a:custGeom>
            <a:noFill/>
            <a:ln w="38100">
              <a:solidFill>
                <a:schemeClr val="tx1"/>
              </a:solidFill>
              <a:tailEnd type="triangle" w="lg"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980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16" end="16"/>
                                            </p:txEl>
                                          </p:spTgt>
                                        </p:tgtEl>
                                        <p:attrNameLst>
                                          <p:attrName>style.visibility</p:attrName>
                                        </p:attrNameLst>
                                      </p:cBhvr>
                                      <p:to>
                                        <p:strVal val="visible"/>
                                      </p:to>
                                    </p:set>
                                    <p:animEffect transition="in" filter="fade">
                                      <p:cBhvr>
                                        <p:cTn id="16" dur="500"/>
                                        <p:tgtEl>
                                          <p:spTgt spid="10">
                                            <p:txEl>
                                              <p:pRg st="16" end="16"/>
                                            </p:txEl>
                                          </p:spTgt>
                                        </p:tgtEl>
                                      </p:cBhvr>
                                    </p:animEffect>
                                  </p:childTnLst>
                                </p:cTn>
                              </p:par>
                              <p:par>
                                <p:cTn id="17" presetID="10" presetClass="exit" presetSubtype="0" fill="hold"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500"/>
                                        <p:tgtEl>
                                          <p:spTgt spid="10">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500"/>
                                        <p:tgtEl>
                                          <p:spTgt spid="10">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500"/>
                                        <p:tgtEl>
                                          <p:spTgt spid="10">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xEl>
                                              <p:pRg st="5" end="5"/>
                                            </p:txEl>
                                          </p:spTgt>
                                        </p:tgtEl>
                                        <p:attrNameLst>
                                          <p:attrName>style.visibility</p:attrName>
                                        </p:attrNameLst>
                                      </p:cBhvr>
                                      <p:to>
                                        <p:strVal val="visible"/>
                                      </p:to>
                                    </p:set>
                                    <p:animEffect transition="in" filter="fade">
                                      <p:cBhvr>
                                        <p:cTn id="34" dur="500"/>
                                        <p:tgtEl>
                                          <p:spTgt spid="10">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animEffect transition="in" filter="fade">
                                      <p:cBhvr>
                                        <p:cTn id="39" dur="500"/>
                                        <p:tgtEl>
                                          <p:spTgt spid="10">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par>
                                <p:cTn id="54" presetID="10" presetClass="entr" presetSubtype="0" fill="hold" grpId="1"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par>
                                <p:cTn id="63" presetID="10" presetClass="entr" presetSubtype="0"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0">
                                            <p:txEl>
                                              <p:pRg st="8" end="8"/>
                                            </p:txEl>
                                          </p:spTgt>
                                        </p:tgtEl>
                                        <p:attrNameLst>
                                          <p:attrName>style.visibility</p:attrName>
                                        </p:attrNameLst>
                                      </p:cBhvr>
                                      <p:to>
                                        <p:strVal val="visible"/>
                                      </p:to>
                                    </p:set>
                                    <p:animEffect transition="in" filter="fade">
                                      <p:cBhvr>
                                        <p:cTn id="70" dur="500"/>
                                        <p:tgtEl>
                                          <p:spTgt spid="10">
                                            <p:txEl>
                                              <p:pRg st="8" end="8"/>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10">
                                            <p:txEl>
                                              <p:pRg st="9" end="9"/>
                                            </p:txEl>
                                          </p:spTgt>
                                        </p:tgtEl>
                                        <p:attrNameLst>
                                          <p:attrName>style.visibility</p:attrName>
                                        </p:attrNameLst>
                                      </p:cBhvr>
                                      <p:to>
                                        <p:strVal val="visible"/>
                                      </p:to>
                                    </p:set>
                                    <p:animEffect transition="in" filter="fade">
                                      <p:cBhvr>
                                        <p:cTn id="73" dur="500"/>
                                        <p:tgtEl>
                                          <p:spTgt spid="10">
                                            <p:txEl>
                                              <p:pRg st="9" end="9"/>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10">
                                            <p:txEl>
                                              <p:pRg st="10" end="10"/>
                                            </p:txEl>
                                          </p:spTgt>
                                        </p:tgtEl>
                                        <p:attrNameLst>
                                          <p:attrName>style.visibility</p:attrName>
                                        </p:attrNameLst>
                                      </p:cBhvr>
                                      <p:to>
                                        <p:strVal val="visible"/>
                                      </p:to>
                                    </p:set>
                                    <p:animEffect transition="in" filter="fade">
                                      <p:cBhvr>
                                        <p:cTn id="76" dur="500"/>
                                        <p:tgtEl>
                                          <p:spTgt spid="10">
                                            <p:txEl>
                                              <p:pRg st="10" end="1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500"/>
                                        <p:tgtEl>
                                          <p:spTgt spid="45"/>
                                        </p:tgtEl>
                                      </p:cBhvr>
                                    </p:animEffect>
                                  </p:childTnLst>
                                </p:cTn>
                              </p:par>
                              <p:par>
                                <p:cTn id="82" presetID="32" presetClass="emph" presetSubtype="0" fill="hold" nodeType="withEffect">
                                  <p:stCondLst>
                                    <p:cond delay="0"/>
                                  </p:stCondLst>
                                  <p:childTnLst>
                                    <p:animRot by="120000">
                                      <p:cBhvr>
                                        <p:cTn id="83" dur="100" fill="hold">
                                          <p:stCondLst>
                                            <p:cond delay="0"/>
                                          </p:stCondLst>
                                        </p:cTn>
                                        <p:tgtEl>
                                          <p:spTgt spid="45"/>
                                        </p:tgtEl>
                                        <p:attrNameLst>
                                          <p:attrName>r</p:attrName>
                                        </p:attrNameLst>
                                      </p:cBhvr>
                                    </p:animRot>
                                    <p:animRot by="-240000">
                                      <p:cBhvr>
                                        <p:cTn id="84" dur="200" fill="hold">
                                          <p:stCondLst>
                                            <p:cond delay="200"/>
                                          </p:stCondLst>
                                        </p:cTn>
                                        <p:tgtEl>
                                          <p:spTgt spid="45"/>
                                        </p:tgtEl>
                                        <p:attrNameLst>
                                          <p:attrName>r</p:attrName>
                                        </p:attrNameLst>
                                      </p:cBhvr>
                                    </p:animRot>
                                    <p:animRot by="240000">
                                      <p:cBhvr>
                                        <p:cTn id="85" dur="200" fill="hold">
                                          <p:stCondLst>
                                            <p:cond delay="400"/>
                                          </p:stCondLst>
                                        </p:cTn>
                                        <p:tgtEl>
                                          <p:spTgt spid="45"/>
                                        </p:tgtEl>
                                        <p:attrNameLst>
                                          <p:attrName>r</p:attrName>
                                        </p:attrNameLst>
                                      </p:cBhvr>
                                    </p:animRot>
                                    <p:animRot by="-240000">
                                      <p:cBhvr>
                                        <p:cTn id="86" dur="200" fill="hold">
                                          <p:stCondLst>
                                            <p:cond delay="600"/>
                                          </p:stCondLst>
                                        </p:cTn>
                                        <p:tgtEl>
                                          <p:spTgt spid="45"/>
                                        </p:tgtEl>
                                        <p:attrNameLst>
                                          <p:attrName>r</p:attrName>
                                        </p:attrNameLst>
                                      </p:cBhvr>
                                    </p:animRot>
                                    <p:animRot by="120000">
                                      <p:cBhvr>
                                        <p:cTn id="87" dur="200" fill="hold">
                                          <p:stCondLst>
                                            <p:cond delay="800"/>
                                          </p:stCondLst>
                                        </p:cTn>
                                        <p:tgtEl>
                                          <p:spTgt spid="45"/>
                                        </p:tgtEl>
                                        <p:attrNameLst>
                                          <p:attrName>r</p:attrName>
                                        </p:attrNameLst>
                                      </p:cBhvr>
                                    </p:animRot>
                                  </p:childTnLst>
                                </p:cTn>
                              </p:par>
                              <p:par>
                                <p:cTn id="88" presetID="1" presetClass="emph" presetSubtype="2" fill="hold" nodeType="withEffect">
                                  <p:stCondLst>
                                    <p:cond delay="0"/>
                                  </p:stCondLst>
                                  <p:childTnLst>
                                    <p:animClr clrSpc="rgb" dir="cw">
                                      <p:cBhvr>
                                        <p:cTn id="89" dur="1000" fill="hold"/>
                                        <p:tgtEl>
                                          <p:spTgt spid="36"/>
                                        </p:tgtEl>
                                        <p:attrNameLst>
                                          <p:attrName>fillcolor</p:attrName>
                                        </p:attrNameLst>
                                      </p:cBhvr>
                                      <p:to>
                                        <a:srgbClr val="FFFF00"/>
                                      </p:to>
                                    </p:animClr>
                                    <p:set>
                                      <p:cBhvr>
                                        <p:cTn id="90" dur="1000" fill="hold"/>
                                        <p:tgtEl>
                                          <p:spTgt spid="36"/>
                                        </p:tgtEl>
                                        <p:attrNameLst>
                                          <p:attrName>fill.type</p:attrName>
                                        </p:attrNameLst>
                                      </p:cBhvr>
                                      <p:to>
                                        <p:strVal val="solid"/>
                                      </p:to>
                                    </p:set>
                                    <p:set>
                                      <p:cBhvr>
                                        <p:cTn id="91" dur="1000" fill="hold"/>
                                        <p:tgtEl>
                                          <p:spTgt spid="36"/>
                                        </p:tgtEl>
                                        <p:attrNameLst>
                                          <p:attrName>fill.on</p:attrName>
                                        </p:attrNameLst>
                                      </p:cBhvr>
                                      <p:to>
                                        <p:strVal val="true"/>
                                      </p:to>
                                    </p:set>
                                  </p:childTnLst>
                                </p:cTn>
                              </p:par>
                              <p:par>
                                <p:cTn id="92" presetID="1" presetClass="emph" presetSubtype="2" fill="hold" nodeType="withEffect">
                                  <p:stCondLst>
                                    <p:cond delay="0"/>
                                  </p:stCondLst>
                                  <p:childTnLst>
                                    <p:animClr clrSpc="rgb" dir="cw">
                                      <p:cBhvr>
                                        <p:cTn id="93" dur="1000" fill="hold"/>
                                        <p:tgtEl>
                                          <p:spTgt spid="37"/>
                                        </p:tgtEl>
                                        <p:attrNameLst>
                                          <p:attrName>fillcolor</p:attrName>
                                        </p:attrNameLst>
                                      </p:cBhvr>
                                      <p:to>
                                        <a:srgbClr val="FFFF00"/>
                                      </p:to>
                                    </p:animClr>
                                    <p:set>
                                      <p:cBhvr>
                                        <p:cTn id="94" dur="1000" fill="hold"/>
                                        <p:tgtEl>
                                          <p:spTgt spid="37"/>
                                        </p:tgtEl>
                                        <p:attrNameLst>
                                          <p:attrName>fill.type</p:attrName>
                                        </p:attrNameLst>
                                      </p:cBhvr>
                                      <p:to>
                                        <p:strVal val="solid"/>
                                      </p:to>
                                    </p:set>
                                    <p:set>
                                      <p:cBhvr>
                                        <p:cTn id="95" dur="1000" fill="hold"/>
                                        <p:tgtEl>
                                          <p:spTgt spid="37"/>
                                        </p:tgtEl>
                                        <p:attrNameLst>
                                          <p:attrName>fill.on</p:attrName>
                                        </p:attrNameLst>
                                      </p:cBhvr>
                                      <p:to>
                                        <p:strVal val="true"/>
                                      </p:to>
                                    </p:set>
                                  </p:childTnLst>
                                </p:cTn>
                              </p:par>
                              <p:par>
                                <p:cTn id="96" presetID="1" presetClass="emph" presetSubtype="2" fill="hold" nodeType="withEffect">
                                  <p:stCondLst>
                                    <p:cond delay="0"/>
                                  </p:stCondLst>
                                  <p:childTnLst>
                                    <p:animClr clrSpc="rgb" dir="cw">
                                      <p:cBhvr>
                                        <p:cTn id="97" dur="1000" fill="hold"/>
                                        <p:tgtEl>
                                          <p:spTgt spid="41"/>
                                        </p:tgtEl>
                                        <p:attrNameLst>
                                          <p:attrName>fillcolor</p:attrName>
                                        </p:attrNameLst>
                                      </p:cBhvr>
                                      <p:to>
                                        <a:srgbClr val="FFFF00"/>
                                      </p:to>
                                    </p:animClr>
                                    <p:set>
                                      <p:cBhvr>
                                        <p:cTn id="98" dur="1000" fill="hold"/>
                                        <p:tgtEl>
                                          <p:spTgt spid="41"/>
                                        </p:tgtEl>
                                        <p:attrNameLst>
                                          <p:attrName>fill.type</p:attrName>
                                        </p:attrNameLst>
                                      </p:cBhvr>
                                      <p:to>
                                        <p:strVal val="solid"/>
                                      </p:to>
                                    </p:set>
                                    <p:set>
                                      <p:cBhvr>
                                        <p:cTn id="99" dur="1000" fill="hold"/>
                                        <p:tgtEl>
                                          <p:spTgt spid="41"/>
                                        </p:tgtEl>
                                        <p:attrNameLst>
                                          <p:attrName>fill.on</p:attrName>
                                        </p:attrNameLst>
                                      </p:cBhvr>
                                      <p:to>
                                        <p:strVal val="true"/>
                                      </p:to>
                                    </p:set>
                                  </p:childTnLst>
                                </p:cTn>
                              </p:par>
                              <p:par>
                                <p:cTn id="100" presetID="1" presetClass="emph" presetSubtype="2" fill="hold" nodeType="withEffect">
                                  <p:stCondLst>
                                    <p:cond delay="0"/>
                                  </p:stCondLst>
                                  <p:childTnLst>
                                    <p:animClr clrSpc="rgb" dir="cw">
                                      <p:cBhvr>
                                        <p:cTn id="101" dur="1000" fill="hold"/>
                                        <p:tgtEl>
                                          <p:spTgt spid="39"/>
                                        </p:tgtEl>
                                        <p:attrNameLst>
                                          <p:attrName>fillcolor</p:attrName>
                                        </p:attrNameLst>
                                      </p:cBhvr>
                                      <p:to>
                                        <a:srgbClr val="FFFF00"/>
                                      </p:to>
                                    </p:animClr>
                                    <p:set>
                                      <p:cBhvr>
                                        <p:cTn id="102" dur="1000" fill="hold"/>
                                        <p:tgtEl>
                                          <p:spTgt spid="39"/>
                                        </p:tgtEl>
                                        <p:attrNameLst>
                                          <p:attrName>fill.type</p:attrName>
                                        </p:attrNameLst>
                                      </p:cBhvr>
                                      <p:to>
                                        <p:strVal val="solid"/>
                                      </p:to>
                                    </p:set>
                                    <p:set>
                                      <p:cBhvr>
                                        <p:cTn id="103" dur="1000" fill="hold"/>
                                        <p:tgtEl>
                                          <p:spTgt spid="39"/>
                                        </p:tgtEl>
                                        <p:attrNameLst>
                                          <p:attrName>fill.on</p:attrName>
                                        </p:attrNameLst>
                                      </p:cBhvr>
                                      <p:to>
                                        <p:strVal val="true"/>
                                      </p:to>
                                    </p:set>
                                  </p:childTnLst>
                                </p:cTn>
                              </p:par>
                              <p:par>
                                <p:cTn id="104" presetID="3" presetClass="emph" presetSubtype="2" fill="hold" grpId="0" nodeType="withEffect">
                                  <p:stCondLst>
                                    <p:cond delay="0"/>
                                  </p:stCondLst>
                                  <p:childTnLst>
                                    <p:animClr clrSpc="rgb" dir="cw">
                                      <p:cBhvr override="childStyle">
                                        <p:cTn id="105" dur="1000" fill="hold"/>
                                        <p:tgtEl>
                                          <p:spTgt spid="43"/>
                                        </p:tgtEl>
                                        <p:attrNameLst>
                                          <p:attrName>style.color</p:attrName>
                                        </p:attrNameLst>
                                      </p:cBhvr>
                                      <p:to>
                                        <a:srgbClr val="FFFF00"/>
                                      </p:to>
                                    </p:animClr>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10">
                                            <p:txEl>
                                              <p:pRg st="11" end="11"/>
                                            </p:txEl>
                                          </p:spTgt>
                                        </p:tgtEl>
                                        <p:attrNameLst>
                                          <p:attrName>style.visibility</p:attrName>
                                        </p:attrNameLst>
                                      </p:cBhvr>
                                      <p:to>
                                        <p:strVal val="visible"/>
                                      </p:to>
                                    </p:set>
                                    <p:animEffect transition="in" filter="fade">
                                      <p:cBhvr>
                                        <p:cTn id="110" dur="500"/>
                                        <p:tgtEl>
                                          <p:spTgt spid="10">
                                            <p:txEl>
                                              <p:pRg st="11" end="11"/>
                                            </p:txEl>
                                          </p:spTgt>
                                        </p:tgtEl>
                                      </p:cBhvr>
                                    </p:animEffect>
                                  </p:childTnLst>
                                </p:cTn>
                              </p:par>
                              <p:par>
                                <p:cTn id="111" presetID="10" presetClass="exit" presetSubtype="0" fill="hold" nodeType="withEffect">
                                  <p:stCondLst>
                                    <p:cond delay="0"/>
                                  </p:stCondLst>
                                  <p:childTnLst>
                                    <p:animEffect transition="out" filter="fade">
                                      <p:cBhvr>
                                        <p:cTn id="112" dur="500"/>
                                        <p:tgtEl>
                                          <p:spTgt spid="45"/>
                                        </p:tgtEl>
                                      </p:cBhvr>
                                    </p:animEffect>
                                    <p:set>
                                      <p:cBhvr>
                                        <p:cTn id="113" dur="1" fill="hold">
                                          <p:stCondLst>
                                            <p:cond delay="499"/>
                                          </p:stCondLst>
                                        </p:cTn>
                                        <p:tgtEl>
                                          <p:spTgt spid="45"/>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10">
                                            <p:txEl>
                                              <p:pRg st="12" end="12"/>
                                            </p:txEl>
                                          </p:spTgt>
                                        </p:tgtEl>
                                        <p:attrNameLst>
                                          <p:attrName>style.visibility</p:attrName>
                                        </p:attrNameLst>
                                      </p:cBhvr>
                                      <p:to>
                                        <p:strVal val="visible"/>
                                      </p:to>
                                    </p:set>
                                    <p:animEffect transition="in" filter="fade">
                                      <p:cBhvr>
                                        <p:cTn id="118" dur="500"/>
                                        <p:tgtEl>
                                          <p:spTgt spid="10">
                                            <p:txEl>
                                              <p:pRg st="12" end="12"/>
                                            </p:txEl>
                                          </p:spTgt>
                                        </p:tgtEl>
                                      </p:cBhvr>
                                    </p:animEffect>
                                  </p:childTnLst>
                                </p:cTn>
                              </p:par>
                              <p:par>
                                <p:cTn id="119" presetID="10" presetClass="entr" presetSubtype="0" fill="hold" nodeType="withEffect">
                                  <p:stCondLst>
                                    <p:cond delay="0"/>
                                  </p:stCondLst>
                                  <p:childTnLst>
                                    <p:set>
                                      <p:cBhvr>
                                        <p:cTn id="120" dur="1" fill="hold">
                                          <p:stCondLst>
                                            <p:cond delay="0"/>
                                          </p:stCondLst>
                                        </p:cTn>
                                        <p:tgtEl>
                                          <p:spTgt spid="10">
                                            <p:txEl>
                                              <p:pRg st="13" end="13"/>
                                            </p:txEl>
                                          </p:spTgt>
                                        </p:tgtEl>
                                        <p:attrNameLst>
                                          <p:attrName>style.visibility</p:attrName>
                                        </p:attrNameLst>
                                      </p:cBhvr>
                                      <p:to>
                                        <p:strVal val="visible"/>
                                      </p:to>
                                    </p:set>
                                    <p:animEffect transition="in" filter="fade">
                                      <p:cBhvr>
                                        <p:cTn id="121" dur="500"/>
                                        <p:tgtEl>
                                          <p:spTgt spid="10">
                                            <p:txEl>
                                              <p:pRg st="13" end="13"/>
                                            </p:txEl>
                                          </p:spTgt>
                                        </p:tgtEl>
                                      </p:cBhvr>
                                    </p:animEffect>
                                  </p:childTnLst>
                                </p:cTn>
                              </p:par>
                              <p:par>
                                <p:cTn id="122" presetID="10" presetClass="entr" presetSubtype="0" fill="hold" nodeType="withEffect">
                                  <p:stCondLst>
                                    <p:cond delay="0"/>
                                  </p:stCondLst>
                                  <p:childTnLst>
                                    <p:set>
                                      <p:cBhvr>
                                        <p:cTn id="123" dur="1" fill="hold">
                                          <p:stCondLst>
                                            <p:cond delay="0"/>
                                          </p:stCondLst>
                                        </p:cTn>
                                        <p:tgtEl>
                                          <p:spTgt spid="10">
                                            <p:txEl>
                                              <p:pRg st="14" end="14"/>
                                            </p:txEl>
                                          </p:spTgt>
                                        </p:tgtEl>
                                        <p:attrNameLst>
                                          <p:attrName>style.visibility</p:attrName>
                                        </p:attrNameLst>
                                      </p:cBhvr>
                                      <p:to>
                                        <p:strVal val="visible"/>
                                      </p:to>
                                    </p:set>
                                    <p:animEffect transition="in" filter="fade">
                                      <p:cBhvr>
                                        <p:cTn id="124" dur="500"/>
                                        <p:tgtEl>
                                          <p:spTgt spid="10">
                                            <p:txEl>
                                              <p:pRg st="14" end="14"/>
                                            </p:txEl>
                                          </p:spTgt>
                                        </p:tgtEl>
                                      </p:cBhvr>
                                    </p:animEffect>
                                  </p:childTnLst>
                                </p:cTn>
                              </p:par>
                              <p:par>
                                <p:cTn id="125" presetID="10" presetClass="entr" presetSubtype="0" fill="hold" nodeType="withEffect">
                                  <p:stCondLst>
                                    <p:cond delay="0"/>
                                  </p:stCondLst>
                                  <p:childTnLst>
                                    <p:set>
                                      <p:cBhvr>
                                        <p:cTn id="126" dur="1" fill="hold">
                                          <p:stCondLst>
                                            <p:cond delay="0"/>
                                          </p:stCondLst>
                                        </p:cTn>
                                        <p:tgtEl>
                                          <p:spTgt spid="10">
                                            <p:txEl>
                                              <p:pRg st="15" end="15"/>
                                            </p:txEl>
                                          </p:spTgt>
                                        </p:tgtEl>
                                        <p:attrNameLst>
                                          <p:attrName>style.visibility</p:attrName>
                                        </p:attrNameLst>
                                      </p:cBhvr>
                                      <p:to>
                                        <p:strVal val="visible"/>
                                      </p:to>
                                    </p:set>
                                    <p:animEffect transition="in" filter="fade">
                                      <p:cBhvr>
                                        <p:cTn id="127" dur="500"/>
                                        <p:tgtEl>
                                          <p:spTgt spid="10">
                                            <p:txEl>
                                              <p:pRg st="15" end="15"/>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wipe(left)">
                                      <p:cBhvr>
                                        <p:cTn id="1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35" grpId="0" animBg="1"/>
      <p:bldP spid="36" grpId="0" animBg="1"/>
      <p:bldP spid="37" grpId="0" animBg="1"/>
      <p:bldP spid="39" grpId="0" animBg="1"/>
      <p:bldP spid="41" grpId="0" animBg="1"/>
      <p:bldP spid="43" grpId="0"/>
      <p:bldP spid="43"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25850</TotalTime>
  <Words>4436</Words>
  <Application>Microsoft Office PowerPoint</Application>
  <PresentationFormat>Widescreen</PresentationFormat>
  <Paragraphs>503</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Bahnschrift</vt:lpstr>
      <vt:lpstr>Calibri</vt:lpstr>
      <vt:lpstr>Consolas</vt:lpstr>
      <vt:lpstr>Lucida Console</vt:lpstr>
      <vt:lpstr>Segoe UI</vt:lpstr>
      <vt:lpstr>Segoe UI Light</vt:lpstr>
      <vt:lpstr>Office Theme</vt:lpstr>
      <vt:lpstr>Processes, Part II</vt:lpstr>
      <vt:lpstr>Pipes</vt:lpstr>
      <vt:lpstr>PowerPoint Presentation</vt:lpstr>
      <vt:lpstr>Blocking vs. Non-blocking IO</vt:lpstr>
      <vt:lpstr>Blocking vs. Non-blocking IO</vt:lpstr>
      <vt:lpstr>Inter-process Communication (IPC)</vt:lpstr>
      <vt:lpstr>File descriptors and dup2()</vt:lpstr>
      <vt:lpstr>What if I want to create a process that isn’t a copy of its parent?</vt:lpstr>
      <vt:lpstr>PowerPoint Presentation</vt:lpstr>
      <vt:lpstr>Voluntary Process Termination</vt:lpstr>
      <vt:lpstr>Involuntary Process Termination</vt:lpstr>
      <vt:lpstr>Linux Signals</vt:lpstr>
      <vt:lpstr>System Calls for Signal Manipulation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6817</cp:revision>
  <dcterms:created xsi:type="dcterms:W3CDTF">2017-01-17T01:11:39Z</dcterms:created>
  <dcterms:modified xsi:type="dcterms:W3CDTF">2023-11-10T19:29:41Z</dcterms:modified>
</cp:coreProperties>
</file>