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7" r:id="rId3"/>
    <p:sldId id="268" r:id="rId4"/>
    <p:sldId id="257" r:id="rId5"/>
    <p:sldId id="270" r:id="rId6"/>
    <p:sldId id="269" r:id="rId7"/>
    <p:sldId id="271" r:id="rId8"/>
    <p:sldId id="273" r:id="rId9"/>
    <p:sldId id="272" r:id="rId10"/>
    <p:sldId id="292" r:id="rId11"/>
    <p:sldId id="297" r:id="rId12"/>
    <p:sldId id="293" r:id="rId13"/>
    <p:sldId id="298" r:id="rId14"/>
    <p:sldId id="299" r:id="rId15"/>
    <p:sldId id="296" r:id="rId16"/>
    <p:sldId id="294"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FFC8"/>
    <a:srgbClr val="B7F0FB"/>
    <a:srgbClr val="FF66FF"/>
    <a:srgbClr val="FFCCCC"/>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70" autoAdjust="0"/>
  </p:normalViewPr>
  <p:slideViewPr>
    <p:cSldViewPr snapToGrid="0">
      <p:cViewPr varScale="1">
        <p:scale>
          <a:sx n="53" d="100"/>
          <a:sy n="53" d="100"/>
        </p:scale>
        <p:origin x="5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a:p>
        </p:txBody>
      </p:sp>
    </p:spTree>
    <p:extLst>
      <p:ext uri="{BB962C8B-B14F-4D97-AF65-F5344CB8AC3E}">
        <p14:creationId xmlns:p14="http://schemas.microsoft.com/office/powerpoint/2010/main" val="66995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pipes are stream-oriented file descriptors, not random-access file descriptors, so seeking on them is disallowed!</a:t>
            </a:r>
          </a:p>
          <a:p>
            <a:endParaRPr lang="en-US" dirty="0"/>
          </a:p>
          <a:p>
            <a:r>
              <a:rPr lang="en-US" dirty="0"/>
              <a:t>[Ref: https://man7.org/linux/man-pages/man2/pipe.2.html]</a:t>
            </a:r>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1426192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Server programs like a web server need to live at well-known ports so that clients know where to send the initial message in the communication exchange. So, when servers call `bind()`, they specify a particular port. A client program like a web browser typically doesn’t care what its local port is, so usually a client program will not call `bind()` before calling `connect()`; in these cases, the kernel will assign a random client-side port before trying to connect to the specified server IP address and port.</a:t>
            </a:r>
          </a:p>
          <a:p>
            <a:endParaRPr lang="en-US" dirty="0"/>
          </a:p>
          <a:p>
            <a:r>
              <a:rPr lang="en-US" dirty="0"/>
              <a:t>What happens if the server calls `accept()` but no client connection attempts are in the queue? By default, `accept()` will block, i.e., it will not return until a client has connected. However, the server can tell the kernel that the `accept()` call should be non-blocking, i.e., should return immediately, regardless of whether a client is in the queue. This allows a server to do something useful while waiting for clients to arrive.</a:t>
            </a:r>
          </a:p>
          <a:p>
            <a:endParaRPr lang="en-US" dirty="0"/>
          </a:p>
          <a:p>
            <a:r>
              <a:rPr lang="en-US" dirty="0"/>
              <a:t>[Nginx is a popular web server. See https://en.wikipedia.org/wiki/Nginx.]</a:t>
            </a:r>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4173046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16</a:t>
            </a:fld>
            <a:endParaRPr lang="en-US"/>
          </a:p>
        </p:txBody>
      </p:sp>
    </p:spTree>
    <p:extLst>
      <p:ext uri="{BB962C8B-B14F-4D97-AF65-F5344CB8AC3E}">
        <p14:creationId xmlns:p14="http://schemas.microsoft.com/office/powerpoint/2010/main" val="2892426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1385737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https://support.mozilla.org/bm/questions/1291626</a:t>
            </a:r>
          </a:p>
          <a:p>
            <a:r>
              <a:rPr lang="en-US" dirty="0"/>
              <a:t>        https://superuser.com/questions/971967/why-is-my-committed-memory-so-much-higher-than-my-actual-ram-space]</a:t>
            </a:r>
          </a:p>
        </p:txBody>
      </p:sp>
      <p:sp>
        <p:nvSpPr>
          <p:cNvPr id="4" name="Slide Number Placeholder 3"/>
          <p:cNvSpPr>
            <a:spLocks noGrp="1"/>
          </p:cNvSpPr>
          <p:nvPr>
            <p:ph type="sldNum" sz="quarter" idx="5"/>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3261663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`main()` pushing `%</a:t>
            </a:r>
            <a:r>
              <a:rPr lang="en-US" dirty="0" err="1"/>
              <a:t>rbx</a:t>
            </a:r>
            <a:r>
              <a:rPr lang="en-US" dirty="0"/>
              <a:t>` at the beginning of the code? The reason is that `%</a:t>
            </a:r>
            <a:r>
              <a:rPr lang="en-US" dirty="0" err="1"/>
              <a:t>rbx</a:t>
            </a:r>
            <a:r>
              <a:rPr lang="en-US" dirty="0"/>
              <a:t>` is a callee-saved register, and `main()` wants to modify that register! See Lecture 8.]</a:t>
            </a:r>
          </a:p>
          <a:p>
            <a:endParaRPr lang="en-US" dirty="0"/>
          </a:p>
          <a:p>
            <a:r>
              <a:rPr lang="en-US" dirty="0"/>
              <a:t>[Recall from pset3 that the child process’s registers are initialized as a copy of the parent process’s registers, except for `%</a:t>
            </a:r>
            <a:r>
              <a:rPr lang="en-US" dirty="0" err="1"/>
              <a:t>rax</a:t>
            </a:r>
            <a:r>
              <a:rPr lang="en-US" dirty="0"/>
              <a:t>`, because that’s where the return value for `fork()`---the child and the parent receive different return values for that system call.]</a:t>
            </a:r>
          </a:p>
        </p:txBody>
      </p:sp>
      <p:sp>
        <p:nvSpPr>
          <p:cNvPr id="4" name="Slide Number Placeholder 3"/>
          <p:cNvSpPr>
            <a:spLocks noGrp="1"/>
          </p:cNvSpPr>
          <p:nvPr>
            <p:ph type="sldNum" sz="quarter" idx="5"/>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1321049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263285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7</a:t>
            </a:fld>
            <a:endParaRPr lang="en-US"/>
          </a:p>
        </p:txBody>
      </p:sp>
    </p:spTree>
    <p:extLst>
      <p:ext uri="{BB962C8B-B14F-4D97-AF65-F5344CB8AC3E}">
        <p14:creationId xmlns:p14="http://schemas.microsoft.com/office/powerpoint/2010/main" val="3611345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dirty="0" err="1"/>
              <a:t>pid</a:t>
            </a:r>
            <a:r>
              <a:rPr lang="en-US" dirty="0"/>
              <a:t>=520 has two children because the process calls fork() twice, creating </a:t>
            </a:r>
            <a:r>
              <a:rPr lang="en-US" dirty="0" err="1"/>
              <a:t>pid</a:t>
            </a:r>
            <a:r>
              <a:rPr lang="en-US" dirty="0"/>
              <a:t>=521 and </a:t>
            </a:r>
            <a:r>
              <a:rPr lang="en-US" dirty="0" err="1"/>
              <a:t>pid</a:t>
            </a:r>
            <a:r>
              <a:rPr lang="en-US" dirty="0"/>
              <a:t>=522. The first child (</a:t>
            </a:r>
            <a:r>
              <a:rPr lang="en-US" dirty="0" err="1"/>
              <a:t>pid</a:t>
            </a:r>
            <a:r>
              <a:rPr lang="en-US" dirty="0"/>
              <a:t>=521) will call fork() once, creating </a:t>
            </a:r>
            <a:r>
              <a:rPr lang="en-US" dirty="0" err="1"/>
              <a:t>pid</a:t>
            </a:r>
            <a:r>
              <a:rPr lang="en-US" dirty="0"/>
              <a:t>=523.  The second child (</a:t>
            </a:r>
            <a:r>
              <a:rPr lang="en-US" dirty="0" err="1"/>
              <a:t>pid</a:t>
            </a:r>
            <a:r>
              <a:rPr lang="en-US" dirty="0"/>
              <a:t>=522) starts executing after the fork() calls, and thus will create no children.</a:t>
            </a:r>
          </a:p>
          <a:p>
            <a:endParaRPr lang="en-US" dirty="0"/>
          </a:p>
          <a:p>
            <a:r>
              <a:rPr lang="en-US" dirty="0"/>
              <a:t>[Ref: https://linux.die.net/man/8/init]</a:t>
            </a:r>
          </a:p>
        </p:txBody>
      </p:sp>
      <p:sp>
        <p:nvSpPr>
          <p:cNvPr id="4" name="Slide Number Placeholder 3"/>
          <p:cNvSpPr>
            <a:spLocks noGrp="1"/>
          </p:cNvSpPr>
          <p:nvPr>
            <p:ph type="sldNum" sz="quarter" idx="5"/>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234085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“cloned during fork()”, we mean that the child process receives a copy of the relevant state belonging to the parent process. By “new”, we mean that the child receives distinct values for the relevant state.</a:t>
            </a:r>
          </a:p>
        </p:txBody>
      </p:sp>
      <p:sp>
        <p:nvSpPr>
          <p:cNvPr id="4" name="Slide Number Placeholder 3"/>
          <p:cNvSpPr>
            <a:spLocks noGrp="1"/>
          </p:cNvSpPr>
          <p:nvPr>
            <p:ph type="sldNum" sz="quarter" idx="5"/>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180206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real OS, the equivalent of `struct proc` would have an </a:t>
            </a:r>
            <a:r>
              <a:rPr lang="en-US" dirty="0" err="1"/>
              <a:t>fd</a:t>
            </a:r>
            <a:r>
              <a:rPr lang="en-US" dirty="0"/>
              <a:t> table that supports far more than eight file descriptor. For example, on Linux, the per-process </a:t>
            </a:r>
            <a:r>
              <a:rPr lang="en-US" dirty="0" err="1"/>
              <a:t>fd</a:t>
            </a:r>
            <a:r>
              <a:rPr lang="en-US" dirty="0"/>
              <a:t> table contains 1024 entries by default.</a:t>
            </a:r>
          </a:p>
          <a:p>
            <a:endParaRPr lang="en-US" dirty="0"/>
          </a:p>
          <a:p>
            <a:r>
              <a:rPr lang="en-US" dirty="0"/>
              <a:t>Note that each entry in the open file table has “ref count” (i.e., a reference count). This count tracks how many file descriptors point to the open file entry. When the ref count hits zero, the kernel can deallocate the metadata resources that are associated with that file!</a:t>
            </a:r>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1062190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https://man7.org/linux/man-pages/man2/fork.2.html]</a:t>
            </a:r>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2053015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eb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14563" y="1982484"/>
            <a:ext cx="4112895" cy="1663083"/>
          </a:xfrm>
          <a:noFill/>
        </p:spPr>
        <p:txBody>
          <a:bodyPr>
            <a:normAutofit fontScale="90000"/>
          </a:bodyPr>
          <a:lstStyle/>
          <a:p>
            <a:pPr>
              <a:lnSpc>
                <a:spcPts val="6500"/>
              </a:lnSpc>
            </a:pPr>
            <a:r>
              <a:rPr lang="en-US" sz="6600" dirty="0">
                <a:solidFill>
                  <a:schemeClr val="bg1"/>
                </a:solidFill>
                <a:latin typeface="Bahnschrift" panose="020B0502040204020203" pitchFamily="34" charset="0"/>
              </a:rPr>
              <a:t>Processes,</a:t>
            </a:r>
            <a:br>
              <a:rPr lang="en-US" sz="6600" dirty="0">
                <a:solidFill>
                  <a:schemeClr val="bg1"/>
                </a:solidFill>
                <a:latin typeface="Bahnschrift" panose="020B0502040204020203" pitchFamily="34" charset="0"/>
              </a:rPr>
            </a:br>
            <a:r>
              <a:rPr lang="en-US" sz="6600" dirty="0">
                <a:solidFill>
                  <a:schemeClr val="bg1"/>
                </a:solidFill>
                <a:latin typeface="Bahnschrift" panose="020B0502040204020203" pitchFamily="34" charset="0"/>
              </a:rPr>
              <a:t>Part I</a:t>
            </a:r>
          </a:p>
        </p:txBody>
      </p:sp>
      <p:sp>
        <p:nvSpPr>
          <p:cNvPr id="8" name="Title 1">
            <a:extLst>
              <a:ext uri="{FF2B5EF4-FFF2-40B4-BE49-F238E27FC236}">
                <a16:creationId xmlns:a16="http://schemas.microsoft.com/office/drawing/2014/main" id="{70A541D8-D8C0-7FB8-CE96-0EA6AB041DA3}"/>
              </a:ext>
            </a:extLst>
          </p:cNvPr>
          <p:cNvSpPr txBox="1">
            <a:spLocks/>
          </p:cNvSpPr>
          <p:nvPr/>
        </p:nvSpPr>
        <p:spPr>
          <a:xfrm>
            <a:off x="116229" y="3414285"/>
            <a:ext cx="3671382" cy="1364848"/>
          </a:xfrm>
          <a:prstGeom prst="rect">
            <a:avLst/>
          </a:prstGeom>
          <a:noFill/>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b="1" kern="1200">
                <a:solidFill>
                  <a:schemeClr val="tx1"/>
                </a:solidFill>
                <a:latin typeface="Segoe UI" panose="020B0502040204020203" pitchFamily="34" charset="0"/>
                <a:ea typeface="+mj-ea"/>
                <a:cs typeface="Segoe UI" panose="020B0502040204020203" pitchFamily="34" charset="0"/>
              </a:defRPr>
            </a:lvl1pPr>
          </a:lstStyle>
          <a:p>
            <a:pPr>
              <a:lnSpc>
                <a:spcPts val="3800"/>
              </a:lnSpc>
            </a:pPr>
            <a:r>
              <a:rPr lang="en-US" sz="4400" dirty="0">
                <a:solidFill>
                  <a:schemeClr val="bg1"/>
                </a:solidFill>
                <a:latin typeface="Bahnschrift" panose="020B0502040204020203" pitchFamily="34" charset="0"/>
              </a:rPr>
              <a:t>CS 61: Lecture 16</a:t>
            </a:r>
            <a:br>
              <a:rPr lang="en-US" sz="4400" dirty="0">
                <a:solidFill>
                  <a:schemeClr val="bg1"/>
                </a:solidFill>
                <a:latin typeface="Bahnschrift" panose="020B0502040204020203" pitchFamily="34" charset="0"/>
              </a:rPr>
            </a:br>
            <a:r>
              <a:rPr lang="en-US" sz="3600" dirty="0">
                <a:solidFill>
                  <a:schemeClr val="bg1"/>
                </a:solidFill>
                <a:latin typeface="Bahnschrift" panose="020B0502040204020203" pitchFamily="34" charset="0"/>
              </a:rPr>
              <a:t>11/6/2023</a:t>
            </a:r>
            <a:endParaRPr lang="en-US" sz="6600" dirty="0">
              <a:solidFill>
                <a:schemeClr val="bg1"/>
              </a:solidFill>
              <a:latin typeface="Bahnschrift" panose="020B0502040204020203" pitchFamily="34" charset="0"/>
            </a:endParaRPr>
          </a:p>
        </p:txBody>
      </p:sp>
      <p:pic>
        <p:nvPicPr>
          <p:cNvPr id="4" name="Picture 3">
            <a:extLst>
              <a:ext uri="{FF2B5EF4-FFF2-40B4-BE49-F238E27FC236}">
                <a16:creationId xmlns:a16="http://schemas.microsoft.com/office/drawing/2014/main" id="{10559CDA-4635-E491-B9A8-429866449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391" y="781049"/>
            <a:ext cx="7990306" cy="5295901"/>
          </a:xfrm>
          <a:prstGeom prst="rect">
            <a:avLst/>
          </a:prstGeom>
        </p:spPr>
      </p:pic>
    </p:spTree>
    <p:extLst>
      <p:ext uri="{BB962C8B-B14F-4D97-AF65-F5344CB8AC3E}">
        <p14:creationId xmlns:p14="http://schemas.microsoft.com/office/powerpoint/2010/main" val="64241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5C8A024A-CE06-43CB-86A5-F1A647759D8A}"/>
              </a:ext>
            </a:extLst>
          </p:cNvPr>
          <p:cNvGrpSpPr/>
          <p:nvPr/>
        </p:nvGrpSpPr>
        <p:grpSpPr>
          <a:xfrm>
            <a:off x="9294568" y="4160954"/>
            <a:ext cx="3052168" cy="2758515"/>
            <a:chOff x="9294568" y="4160954"/>
            <a:chExt cx="3052168" cy="2758515"/>
          </a:xfrm>
        </p:grpSpPr>
        <p:cxnSp>
          <p:nvCxnSpPr>
            <p:cNvPr id="137" name="Connector: Elbow 136">
              <a:extLst>
                <a:ext uri="{FF2B5EF4-FFF2-40B4-BE49-F238E27FC236}">
                  <a16:creationId xmlns:a16="http://schemas.microsoft.com/office/drawing/2014/main" id="{B6B4CC26-FE1B-232E-CFAC-C58C9954A02A}"/>
                </a:ext>
              </a:extLst>
            </p:cNvPr>
            <p:cNvCxnSpPr>
              <a:cxnSpLocks/>
            </p:cNvCxnSpPr>
            <p:nvPr/>
          </p:nvCxnSpPr>
          <p:spPr>
            <a:xfrm flipH="1">
              <a:off x="9841069" y="4200020"/>
              <a:ext cx="1820816" cy="1813910"/>
            </a:xfrm>
            <a:prstGeom prst="bentConnector4">
              <a:avLst>
                <a:gd name="adj1" fmla="val -27012"/>
                <a:gd name="adj2" fmla="val 112984"/>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90A1709F-8793-881F-D1FD-E09CE50A0C5F}"/>
                </a:ext>
              </a:extLst>
            </p:cNvPr>
            <p:cNvCxnSpPr>
              <a:cxnSpLocks/>
            </p:cNvCxnSpPr>
            <p:nvPr/>
          </p:nvCxnSpPr>
          <p:spPr>
            <a:xfrm rot="10800000" flipH="1" flipV="1">
              <a:off x="10407791" y="4160954"/>
              <a:ext cx="345481" cy="1853661"/>
            </a:xfrm>
            <a:prstGeom prst="bentConnector4">
              <a:avLst>
                <a:gd name="adj1" fmla="val -163996"/>
                <a:gd name="adj2" fmla="val 99919"/>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7ED45CF-C723-69C3-7385-1C5E44EF0A3C}"/>
                </a:ext>
              </a:extLst>
            </p:cNvPr>
            <p:cNvSpPr txBox="1"/>
            <p:nvPr/>
          </p:nvSpPr>
          <p:spPr>
            <a:xfrm>
              <a:off x="9294568" y="6250055"/>
              <a:ext cx="3052168" cy="66941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Code that implements disk-file-specific read/write/etc. kernel functionality</a:t>
              </a:r>
            </a:p>
          </p:txBody>
        </p:sp>
        <p:sp>
          <p:nvSpPr>
            <p:cNvPr id="59" name="Rectangle 58">
              <a:extLst>
                <a:ext uri="{FF2B5EF4-FFF2-40B4-BE49-F238E27FC236}">
                  <a16:creationId xmlns:a16="http://schemas.microsoft.com/office/drawing/2014/main" id="{DD0FD1B4-C0CE-7998-F2DD-DA56B6DDE307}"/>
                </a:ext>
              </a:extLst>
            </p:cNvPr>
            <p:cNvSpPr/>
            <p:nvPr/>
          </p:nvSpPr>
          <p:spPr>
            <a:xfrm>
              <a:off x="10745263" y="5400090"/>
              <a:ext cx="754297" cy="791710"/>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 name="Connector: Elbow 103">
              <a:extLst>
                <a:ext uri="{FF2B5EF4-FFF2-40B4-BE49-F238E27FC236}">
                  <a16:creationId xmlns:a16="http://schemas.microsoft.com/office/drawing/2014/main" id="{DE3AFC64-E4FE-F3AC-AAE6-D040838D3CAB}"/>
                </a:ext>
              </a:extLst>
            </p:cNvPr>
            <p:cNvCxnSpPr>
              <a:cxnSpLocks/>
              <a:stCxn id="50" idx="1"/>
              <a:endCxn id="59" idx="1"/>
            </p:cNvCxnSpPr>
            <p:nvPr/>
          </p:nvCxnSpPr>
          <p:spPr>
            <a:xfrm rot="10800000" flipH="1" flipV="1">
              <a:off x="10378485" y="4431237"/>
              <a:ext cx="366777" cy="1364707"/>
            </a:xfrm>
            <a:prstGeom prst="bentConnector3">
              <a:avLst>
                <a:gd name="adj1" fmla="val -62327"/>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C9A33298-D33F-4630-69EE-8A086B75277A}"/>
                </a:ext>
              </a:extLst>
            </p:cNvPr>
            <p:cNvCxnSpPr>
              <a:cxnSpLocks/>
              <a:stCxn id="49" idx="3"/>
            </p:cNvCxnSpPr>
            <p:nvPr/>
          </p:nvCxnSpPr>
          <p:spPr>
            <a:xfrm flipH="1">
              <a:off x="10157142" y="4431238"/>
              <a:ext cx="1811561" cy="910597"/>
            </a:xfrm>
            <a:prstGeom prst="bentConnector3">
              <a:avLst>
                <a:gd name="adj1" fmla="val -7306"/>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A3EEFAFA-1B5F-9E8B-996C-6B34EE57B506}"/>
                </a:ext>
              </a:extLst>
            </p:cNvPr>
            <p:cNvSpPr txBox="1"/>
            <p:nvPr/>
          </p:nvSpPr>
          <p:spPr>
            <a:xfrm rot="16200000">
              <a:off x="9124530" y="4959702"/>
              <a:ext cx="1790905" cy="307777"/>
            </a:xfrm>
            <a:prstGeom prst="rect">
              <a:avLst/>
            </a:prstGeom>
            <a:noFill/>
          </p:spPr>
          <p:txBody>
            <a:bodyPr wrap="square" rtlCol="0">
              <a:spAutoFit/>
            </a:bodyPr>
            <a:lstStyle/>
            <a:p>
              <a:pPr algn="ctr"/>
              <a:r>
                <a:rPr lang="en-US" sz="1400" dirty="0" err="1">
                  <a:latin typeface="Consolas" panose="020B0609020204030204" pitchFamily="49" charset="0"/>
                  <a:cs typeface="Segoe UI" panose="020B0502040204020203" pitchFamily="34" charset="0"/>
                </a:rPr>
                <a:t>ssize_t</a:t>
              </a:r>
              <a:r>
                <a:rPr lang="en-US" sz="1400" dirty="0">
                  <a:latin typeface="Consolas" panose="020B0609020204030204" pitchFamily="49" charset="0"/>
                  <a:cs typeface="Segoe UI" panose="020B0502040204020203" pitchFamily="34" charset="0"/>
                </a:rPr>
                <a:t> write(…)</a:t>
              </a:r>
            </a:p>
          </p:txBody>
        </p:sp>
        <p:sp>
          <p:nvSpPr>
            <p:cNvPr id="128" name="TextBox 127">
              <a:extLst>
                <a:ext uri="{FF2B5EF4-FFF2-40B4-BE49-F238E27FC236}">
                  <a16:creationId xmlns:a16="http://schemas.microsoft.com/office/drawing/2014/main" id="{2FDEE535-BFEC-317F-0B46-828067DA262E}"/>
                </a:ext>
              </a:extLst>
            </p:cNvPr>
            <p:cNvSpPr txBox="1"/>
            <p:nvPr/>
          </p:nvSpPr>
          <p:spPr>
            <a:xfrm rot="16200000">
              <a:off x="8763011" y="4930109"/>
              <a:ext cx="1824135" cy="307777"/>
            </a:xfrm>
            <a:prstGeom prst="rect">
              <a:avLst/>
            </a:prstGeom>
            <a:noFill/>
          </p:spPr>
          <p:txBody>
            <a:bodyPr wrap="square" rtlCol="0">
              <a:spAutoFit/>
            </a:bodyPr>
            <a:lstStyle/>
            <a:p>
              <a:pPr algn="ctr"/>
              <a:r>
                <a:rPr lang="en-US" sz="1400" dirty="0" err="1">
                  <a:latin typeface="Consolas" panose="020B0609020204030204" pitchFamily="49" charset="0"/>
                  <a:cs typeface="Segoe UI" panose="020B0502040204020203" pitchFamily="34" charset="0"/>
                </a:rPr>
                <a:t>ssize_t</a:t>
              </a:r>
              <a:r>
                <a:rPr lang="en-US" sz="1400" dirty="0">
                  <a:latin typeface="Consolas" panose="020B0609020204030204" pitchFamily="49" charset="0"/>
                  <a:cs typeface="Segoe UI" panose="020B0502040204020203" pitchFamily="34" charset="0"/>
                </a:rPr>
                <a:t> read(…)</a:t>
              </a:r>
            </a:p>
          </p:txBody>
        </p:sp>
      </p:grpSp>
      <p:grpSp>
        <p:nvGrpSpPr>
          <p:cNvPr id="155" name="Group 154">
            <a:extLst>
              <a:ext uri="{FF2B5EF4-FFF2-40B4-BE49-F238E27FC236}">
                <a16:creationId xmlns:a16="http://schemas.microsoft.com/office/drawing/2014/main" id="{235D5E46-A39A-4468-B63E-56A3B704D9B2}"/>
              </a:ext>
            </a:extLst>
          </p:cNvPr>
          <p:cNvGrpSpPr/>
          <p:nvPr/>
        </p:nvGrpSpPr>
        <p:grpSpPr>
          <a:xfrm>
            <a:off x="9250605" y="2951864"/>
            <a:ext cx="2982684" cy="2389971"/>
            <a:chOff x="9250605" y="2951864"/>
            <a:chExt cx="2982684" cy="2389971"/>
          </a:xfrm>
        </p:grpSpPr>
        <p:sp>
          <p:nvSpPr>
            <p:cNvPr id="42" name="TextBox 41">
              <a:extLst>
                <a:ext uri="{FF2B5EF4-FFF2-40B4-BE49-F238E27FC236}">
                  <a16:creationId xmlns:a16="http://schemas.microsoft.com/office/drawing/2014/main" id="{0C5AEEAA-063B-40CC-8E0B-DB17AC693D4E}"/>
                </a:ext>
              </a:extLst>
            </p:cNvPr>
            <p:cNvSpPr txBox="1"/>
            <p:nvPr/>
          </p:nvSpPr>
          <p:spPr>
            <a:xfrm>
              <a:off x="10157143" y="4787837"/>
              <a:ext cx="2076146" cy="553998"/>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Kernel metadata for the disk files</a:t>
              </a:r>
            </a:p>
          </p:txBody>
        </p:sp>
        <p:sp>
          <p:nvSpPr>
            <p:cNvPr id="49" name="Rectangle 48">
              <a:extLst>
                <a:ext uri="{FF2B5EF4-FFF2-40B4-BE49-F238E27FC236}">
                  <a16:creationId xmlns:a16="http://schemas.microsoft.com/office/drawing/2014/main" id="{75D09539-372F-48B2-8ACB-DF1C07FE4E72}"/>
                </a:ext>
              </a:extLst>
            </p:cNvPr>
            <p:cNvSpPr/>
            <p:nvPr/>
          </p:nvSpPr>
          <p:spPr>
            <a:xfrm>
              <a:off x="11214406" y="4035383"/>
              <a:ext cx="754297" cy="7917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B9FF782-0E4F-4D72-BD8E-487F65B22FF8}"/>
                </a:ext>
              </a:extLst>
            </p:cNvPr>
            <p:cNvSpPr/>
            <p:nvPr/>
          </p:nvSpPr>
          <p:spPr>
            <a:xfrm>
              <a:off x="10378486" y="4035383"/>
              <a:ext cx="754297" cy="791710"/>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5" name="Connector: Elbow 114">
              <a:extLst>
                <a:ext uri="{FF2B5EF4-FFF2-40B4-BE49-F238E27FC236}">
                  <a16:creationId xmlns:a16="http://schemas.microsoft.com/office/drawing/2014/main" id="{1BCF452F-977C-4338-ADF0-7BCFA739B275}"/>
                </a:ext>
              </a:extLst>
            </p:cNvPr>
            <p:cNvCxnSpPr>
              <a:cxnSpLocks/>
            </p:cNvCxnSpPr>
            <p:nvPr/>
          </p:nvCxnSpPr>
          <p:spPr>
            <a:xfrm rot="16200000" flipH="1">
              <a:off x="9435043" y="2767426"/>
              <a:ext cx="1082106" cy="1450982"/>
            </a:xfrm>
            <a:prstGeom prst="bentConnector3">
              <a:avLst>
                <a:gd name="adj1" fmla="val 65669"/>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95295DAC-7535-4E93-A967-CA82DB6BEBB3}"/>
                </a:ext>
              </a:extLst>
            </p:cNvPr>
            <p:cNvCxnSpPr>
              <a:cxnSpLocks/>
            </p:cNvCxnSpPr>
            <p:nvPr/>
          </p:nvCxnSpPr>
          <p:spPr>
            <a:xfrm rot="16200000" flipH="1">
              <a:off x="10392982" y="2939759"/>
              <a:ext cx="1092927" cy="1120228"/>
            </a:xfrm>
            <a:prstGeom prst="bentConnector3">
              <a:avLst>
                <a:gd name="adj1" fmla="val 27914"/>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101BA62D-654E-4212-AEEC-528258587F16}"/>
              </a:ext>
            </a:extLst>
          </p:cNvPr>
          <p:cNvGrpSpPr/>
          <p:nvPr/>
        </p:nvGrpSpPr>
        <p:grpSpPr>
          <a:xfrm>
            <a:off x="6097904" y="1722495"/>
            <a:ext cx="5982423" cy="1386286"/>
            <a:chOff x="6097904" y="1722495"/>
            <a:chExt cx="5982423" cy="1386286"/>
          </a:xfrm>
        </p:grpSpPr>
        <p:cxnSp>
          <p:nvCxnSpPr>
            <p:cNvPr id="134" name="Connector: Elbow 133">
              <a:extLst>
                <a:ext uri="{FF2B5EF4-FFF2-40B4-BE49-F238E27FC236}">
                  <a16:creationId xmlns:a16="http://schemas.microsoft.com/office/drawing/2014/main" id="{1F5D78E0-B165-4A12-A35B-38C7A2446972}"/>
                </a:ext>
              </a:extLst>
            </p:cNvPr>
            <p:cNvCxnSpPr>
              <a:cxnSpLocks/>
            </p:cNvCxnSpPr>
            <p:nvPr/>
          </p:nvCxnSpPr>
          <p:spPr>
            <a:xfrm rot="5400000">
              <a:off x="8368953" y="1321708"/>
              <a:ext cx="472942" cy="1274516"/>
            </a:xfrm>
            <a:prstGeom prst="bentConnector3">
              <a:avLst>
                <a:gd name="adj1" fmla="val 50000"/>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B8046551-6D43-4CE7-92F3-ACF6DBE07065}"/>
                </a:ext>
              </a:extLst>
            </p:cNvPr>
            <p:cNvSpPr/>
            <p:nvPr/>
          </p:nvSpPr>
          <p:spPr>
            <a:xfrm>
              <a:off x="10737917" y="2579680"/>
              <a:ext cx="1123798" cy="42684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E95F09A-7003-43EC-9DF8-8E950A004F02}"/>
                </a:ext>
              </a:extLst>
            </p:cNvPr>
            <p:cNvGrpSpPr/>
            <p:nvPr/>
          </p:nvGrpSpPr>
          <p:grpSpPr>
            <a:xfrm>
              <a:off x="7288587" y="1834731"/>
              <a:ext cx="1397735" cy="1157904"/>
              <a:chOff x="7556882" y="1834731"/>
              <a:chExt cx="1397735" cy="1157904"/>
            </a:xfrm>
          </p:grpSpPr>
          <p:sp>
            <p:nvSpPr>
              <p:cNvPr id="62" name="Rectangle 61">
                <a:extLst>
                  <a:ext uri="{FF2B5EF4-FFF2-40B4-BE49-F238E27FC236}">
                    <a16:creationId xmlns:a16="http://schemas.microsoft.com/office/drawing/2014/main" id="{65053971-54B0-4853-8729-C813327A4C6B}"/>
                  </a:ext>
                </a:extLst>
              </p:cNvPr>
              <p:cNvSpPr/>
              <p:nvPr/>
            </p:nvSpPr>
            <p:spPr>
              <a:xfrm>
                <a:off x="7609036" y="2579797"/>
                <a:ext cx="411011" cy="41283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latin typeface="Consolas" panose="020B0609020204030204" pitchFamily="49" charset="0"/>
                </a:endParaRPr>
              </a:p>
            </p:txBody>
          </p:sp>
          <p:sp>
            <p:nvSpPr>
              <p:cNvPr id="63" name="Rectangle 62">
                <a:extLst>
                  <a:ext uri="{FF2B5EF4-FFF2-40B4-BE49-F238E27FC236}">
                    <a16:creationId xmlns:a16="http://schemas.microsoft.com/office/drawing/2014/main" id="{BD23A1E4-796B-4935-A690-246A9266ED7E}"/>
                  </a:ext>
                </a:extLst>
              </p:cNvPr>
              <p:cNvSpPr/>
              <p:nvPr/>
            </p:nvSpPr>
            <p:spPr>
              <a:xfrm>
                <a:off x="8020047" y="2579797"/>
                <a:ext cx="240542" cy="41283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0</a:t>
                </a:r>
              </a:p>
            </p:txBody>
          </p:sp>
          <p:sp>
            <p:nvSpPr>
              <p:cNvPr id="64" name="Rectangle 63">
                <a:extLst>
                  <a:ext uri="{FF2B5EF4-FFF2-40B4-BE49-F238E27FC236}">
                    <a16:creationId xmlns:a16="http://schemas.microsoft.com/office/drawing/2014/main" id="{3A2C6A51-B0E2-41DA-BE45-6EE6202B5B43}"/>
                  </a:ext>
                </a:extLst>
              </p:cNvPr>
              <p:cNvSpPr/>
              <p:nvPr/>
            </p:nvSpPr>
            <p:spPr>
              <a:xfrm>
                <a:off x="8260589" y="2577725"/>
                <a:ext cx="240542" cy="41283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nsolas" panose="020B0609020204030204" pitchFamily="49" charset="0"/>
                </a:endParaRPr>
              </a:p>
            </p:txBody>
          </p:sp>
          <p:sp>
            <p:nvSpPr>
              <p:cNvPr id="65" name="Rectangle 64">
                <a:extLst>
                  <a:ext uri="{FF2B5EF4-FFF2-40B4-BE49-F238E27FC236}">
                    <a16:creationId xmlns:a16="http://schemas.microsoft.com/office/drawing/2014/main" id="{8114C229-7F63-44FD-868C-51A0F790DDA7}"/>
                  </a:ext>
                </a:extLst>
              </p:cNvPr>
              <p:cNvSpPr/>
              <p:nvPr/>
            </p:nvSpPr>
            <p:spPr>
              <a:xfrm>
                <a:off x="8502692" y="2577725"/>
                <a:ext cx="240542" cy="41283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3</a:t>
                </a:r>
              </a:p>
            </p:txBody>
          </p:sp>
          <p:sp>
            <p:nvSpPr>
              <p:cNvPr id="66" name="TextBox 65">
                <a:extLst>
                  <a:ext uri="{FF2B5EF4-FFF2-40B4-BE49-F238E27FC236}">
                    <a16:creationId xmlns:a16="http://schemas.microsoft.com/office/drawing/2014/main" id="{8040C105-F279-43F5-8926-326E427AAF33}"/>
                  </a:ext>
                </a:extLst>
              </p:cNvPr>
              <p:cNvSpPr txBox="1"/>
              <p:nvPr/>
            </p:nvSpPr>
            <p:spPr>
              <a:xfrm rot="18832712">
                <a:off x="7627460" y="2247691"/>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Perms</a:t>
                </a:r>
              </a:p>
            </p:txBody>
          </p:sp>
          <p:sp>
            <p:nvSpPr>
              <p:cNvPr id="4" name="TextBox 3">
                <a:extLst>
                  <a:ext uri="{FF2B5EF4-FFF2-40B4-BE49-F238E27FC236}">
                    <a16:creationId xmlns:a16="http://schemas.microsoft.com/office/drawing/2014/main" id="{0BB7CFF9-D356-49E4-9A03-FC38509F7437}"/>
                  </a:ext>
                </a:extLst>
              </p:cNvPr>
              <p:cNvSpPr txBox="1"/>
              <p:nvPr/>
            </p:nvSpPr>
            <p:spPr>
              <a:xfrm>
                <a:off x="7556882" y="2637821"/>
                <a:ext cx="496996" cy="307777"/>
              </a:xfrm>
              <a:prstGeom prst="rect">
                <a:avLst/>
              </a:prstGeom>
              <a:noFill/>
            </p:spPr>
            <p:txBody>
              <a:bodyPr wrap="square" rtlCol="0">
                <a:spAutoFit/>
              </a:bodyPr>
              <a:lstStyle/>
              <a:p>
                <a:pPr algn="ctr"/>
                <a:r>
                  <a:rPr lang="en-US" sz="1400" dirty="0">
                    <a:latin typeface="Consolas" panose="020B0609020204030204" pitchFamily="49" charset="0"/>
                  </a:rPr>
                  <a:t>r/w</a:t>
                </a:r>
              </a:p>
            </p:txBody>
          </p:sp>
          <p:sp>
            <p:nvSpPr>
              <p:cNvPr id="69" name="TextBox 68">
                <a:extLst>
                  <a:ext uri="{FF2B5EF4-FFF2-40B4-BE49-F238E27FC236}">
                    <a16:creationId xmlns:a16="http://schemas.microsoft.com/office/drawing/2014/main" id="{6576D3F1-7C61-4FBB-9BF9-78F6F9B52F8E}"/>
                  </a:ext>
                </a:extLst>
              </p:cNvPr>
              <p:cNvSpPr txBox="1"/>
              <p:nvPr/>
            </p:nvSpPr>
            <p:spPr>
              <a:xfrm rot="18832712">
                <a:off x="7936637" y="2255564"/>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Offset</a:t>
                </a:r>
              </a:p>
            </p:txBody>
          </p:sp>
          <p:sp>
            <p:nvSpPr>
              <p:cNvPr id="72" name="TextBox 71">
                <a:extLst>
                  <a:ext uri="{FF2B5EF4-FFF2-40B4-BE49-F238E27FC236}">
                    <a16:creationId xmlns:a16="http://schemas.microsoft.com/office/drawing/2014/main" id="{C91C6193-3968-48ED-B7DD-FD42ABF79B92}"/>
                  </a:ext>
                </a:extLst>
              </p:cNvPr>
              <p:cNvSpPr txBox="1"/>
              <p:nvPr/>
            </p:nvSpPr>
            <p:spPr>
              <a:xfrm rot="18832712">
                <a:off x="8131598" y="2141128"/>
                <a:ext cx="874403"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Metadata</a:t>
                </a:r>
              </a:p>
            </p:txBody>
          </p:sp>
          <p:sp>
            <p:nvSpPr>
              <p:cNvPr id="73" name="TextBox 72">
                <a:extLst>
                  <a:ext uri="{FF2B5EF4-FFF2-40B4-BE49-F238E27FC236}">
                    <a16:creationId xmlns:a16="http://schemas.microsoft.com/office/drawing/2014/main" id="{6EBC9DB3-8038-4513-829F-FDBC5B031110}"/>
                  </a:ext>
                </a:extLst>
              </p:cNvPr>
              <p:cNvSpPr txBox="1"/>
              <p:nvPr/>
            </p:nvSpPr>
            <p:spPr>
              <a:xfrm rot="18832712">
                <a:off x="8413677" y="2185056"/>
                <a:ext cx="82026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Ref count</a:t>
                </a:r>
              </a:p>
            </p:txBody>
          </p:sp>
        </p:grpSp>
        <p:grpSp>
          <p:nvGrpSpPr>
            <p:cNvPr id="75" name="Group 74">
              <a:extLst>
                <a:ext uri="{FF2B5EF4-FFF2-40B4-BE49-F238E27FC236}">
                  <a16:creationId xmlns:a16="http://schemas.microsoft.com/office/drawing/2014/main" id="{70BD927E-9E9D-4ECD-901B-62BDD8CF2D96}"/>
                </a:ext>
              </a:extLst>
            </p:cNvPr>
            <p:cNvGrpSpPr/>
            <p:nvPr/>
          </p:nvGrpSpPr>
          <p:grpSpPr>
            <a:xfrm>
              <a:off x="8433725" y="1864029"/>
              <a:ext cx="1385251" cy="1127361"/>
              <a:chOff x="7569366" y="1865274"/>
              <a:chExt cx="1385251" cy="1127361"/>
            </a:xfrm>
          </p:grpSpPr>
          <p:sp>
            <p:nvSpPr>
              <p:cNvPr id="76" name="Rectangle 75">
                <a:extLst>
                  <a:ext uri="{FF2B5EF4-FFF2-40B4-BE49-F238E27FC236}">
                    <a16:creationId xmlns:a16="http://schemas.microsoft.com/office/drawing/2014/main" id="{F2C1E212-C974-4938-99FD-C98FEADB6214}"/>
                  </a:ext>
                </a:extLst>
              </p:cNvPr>
              <p:cNvSpPr/>
              <p:nvPr/>
            </p:nvSpPr>
            <p:spPr>
              <a:xfrm>
                <a:off x="7609036" y="2579797"/>
                <a:ext cx="411011" cy="412838"/>
              </a:xfrm>
              <a:prstGeom prst="rect">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latin typeface="Consolas" panose="020B0609020204030204" pitchFamily="49" charset="0"/>
                </a:endParaRPr>
              </a:p>
            </p:txBody>
          </p:sp>
          <p:sp>
            <p:nvSpPr>
              <p:cNvPr id="77" name="Rectangle 76">
                <a:extLst>
                  <a:ext uri="{FF2B5EF4-FFF2-40B4-BE49-F238E27FC236}">
                    <a16:creationId xmlns:a16="http://schemas.microsoft.com/office/drawing/2014/main" id="{8D52227E-C64F-42E3-A871-0E161F0CC7FC}"/>
                  </a:ext>
                </a:extLst>
              </p:cNvPr>
              <p:cNvSpPr/>
              <p:nvPr/>
            </p:nvSpPr>
            <p:spPr>
              <a:xfrm>
                <a:off x="8020047" y="2579797"/>
                <a:ext cx="240542" cy="412838"/>
              </a:xfrm>
              <a:prstGeom prst="rect">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5</a:t>
                </a:r>
              </a:p>
            </p:txBody>
          </p:sp>
          <p:sp>
            <p:nvSpPr>
              <p:cNvPr id="78" name="Rectangle 77">
                <a:extLst>
                  <a:ext uri="{FF2B5EF4-FFF2-40B4-BE49-F238E27FC236}">
                    <a16:creationId xmlns:a16="http://schemas.microsoft.com/office/drawing/2014/main" id="{E9654774-B2E9-4A70-87E7-BC13867D870B}"/>
                  </a:ext>
                </a:extLst>
              </p:cNvPr>
              <p:cNvSpPr/>
              <p:nvPr/>
            </p:nvSpPr>
            <p:spPr>
              <a:xfrm>
                <a:off x="8260589" y="2577725"/>
                <a:ext cx="240542" cy="412838"/>
              </a:xfrm>
              <a:prstGeom prst="rect">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nsolas" panose="020B0609020204030204" pitchFamily="49" charset="0"/>
                </a:endParaRPr>
              </a:p>
            </p:txBody>
          </p:sp>
          <p:sp>
            <p:nvSpPr>
              <p:cNvPr id="79" name="Rectangle 78">
                <a:extLst>
                  <a:ext uri="{FF2B5EF4-FFF2-40B4-BE49-F238E27FC236}">
                    <a16:creationId xmlns:a16="http://schemas.microsoft.com/office/drawing/2014/main" id="{BB094D6E-8331-4B27-9F96-2E2F9ECC6425}"/>
                  </a:ext>
                </a:extLst>
              </p:cNvPr>
              <p:cNvSpPr/>
              <p:nvPr/>
            </p:nvSpPr>
            <p:spPr>
              <a:xfrm>
                <a:off x="8502692" y="2577725"/>
                <a:ext cx="240542" cy="412838"/>
              </a:xfrm>
              <a:prstGeom prst="rect">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1</a:t>
                </a:r>
              </a:p>
            </p:txBody>
          </p:sp>
          <p:sp>
            <p:nvSpPr>
              <p:cNvPr id="81" name="TextBox 80">
                <a:extLst>
                  <a:ext uri="{FF2B5EF4-FFF2-40B4-BE49-F238E27FC236}">
                    <a16:creationId xmlns:a16="http://schemas.microsoft.com/office/drawing/2014/main" id="{B3B7B587-2043-4648-9408-D354F8AE81C9}"/>
                  </a:ext>
                </a:extLst>
              </p:cNvPr>
              <p:cNvSpPr txBox="1"/>
              <p:nvPr/>
            </p:nvSpPr>
            <p:spPr>
              <a:xfrm rot="18832712">
                <a:off x="7627460" y="2247691"/>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Perms</a:t>
                </a:r>
              </a:p>
            </p:txBody>
          </p:sp>
          <p:sp>
            <p:nvSpPr>
              <p:cNvPr id="83" name="TextBox 82">
                <a:extLst>
                  <a:ext uri="{FF2B5EF4-FFF2-40B4-BE49-F238E27FC236}">
                    <a16:creationId xmlns:a16="http://schemas.microsoft.com/office/drawing/2014/main" id="{A6EE8B26-9B88-4F3A-9564-138206B7394D}"/>
                  </a:ext>
                </a:extLst>
              </p:cNvPr>
              <p:cNvSpPr txBox="1"/>
              <p:nvPr/>
            </p:nvSpPr>
            <p:spPr>
              <a:xfrm>
                <a:off x="7569366" y="2637821"/>
                <a:ext cx="496996" cy="307777"/>
              </a:xfrm>
              <a:prstGeom prst="rect">
                <a:avLst/>
              </a:prstGeom>
              <a:noFill/>
            </p:spPr>
            <p:txBody>
              <a:bodyPr wrap="square" rtlCol="0">
                <a:spAutoFit/>
              </a:bodyPr>
              <a:lstStyle/>
              <a:p>
                <a:pPr algn="ctr"/>
                <a:r>
                  <a:rPr lang="en-US" sz="1400" dirty="0">
                    <a:latin typeface="Consolas" panose="020B0609020204030204" pitchFamily="49" charset="0"/>
                  </a:rPr>
                  <a:t>r</a:t>
                </a:r>
              </a:p>
            </p:txBody>
          </p:sp>
          <p:sp>
            <p:nvSpPr>
              <p:cNvPr id="84" name="TextBox 83">
                <a:extLst>
                  <a:ext uri="{FF2B5EF4-FFF2-40B4-BE49-F238E27FC236}">
                    <a16:creationId xmlns:a16="http://schemas.microsoft.com/office/drawing/2014/main" id="{8E972C14-6E10-4E08-ABDD-C84E7FDF9113}"/>
                  </a:ext>
                </a:extLst>
              </p:cNvPr>
              <p:cNvSpPr txBox="1"/>
              <p:nvPr/>
            </p:nvSpPr>
            <p:spPr>
              <a:xfrm rot="18832712">
                <a:off x="7936637" y="2255564"/>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Offset</a:t>
                </a:r>
              </a:p>
            </p:txBody>
          </p:sp>
          <p:sp>
            <p:nvSpPr>
              <p:cNvPr id="85" name="TextBox 84">
                <a:extLst>
                  <a:ext uri="{FF2B5EF4-FFF2-40B4-BE49-F238E27FC236}">
                    <a16:creationId xmlns:a16="http://schemas.microsoft.com/office/drawing/2014/main" id="{008AA529-EE50-432B-A43A-2CC398EB42A1}"/>
                  </a:ext>
                </a:extLst>
              </p:cNvPr>
              <p:cNvSpPr txBox="1"/>
              <p:nvPr/>
            </p:nvSpPr>
            <p:spPr>
              <a:xfrm rot="18832712">
                <a:off x="8110485" y="2187292"/>
                <a:ext cx="905646"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Metadata</a:t>
                </a:r>
              </a:p>
            </p:txBody>
          </p:sp>
          <p:sp>
            <p:nvSpPr>
              <p:cNvPr id="87" name="TextBox 86">
                <a:extLst>
                  <a:ext uri="{FF2B5EF4-FFF2-40B4-BE49-F238E27FC236}">
                    <a16:creationId xmlns:a16="http://schemas.microsoft.com/office/drawing/2014/main" id="{C605D54B-A3C7-47F5-83E4-5153855E52B0}"/>
                  </a:ext>
                </a:extLst>
              </p:cNvPr>
              <p:cNvSpPr txBox="1"/>
              <p:nvPr/>
            </p:nvSpPr>
            <p:spPr>
              <a:xfrm rot="18832712">
                <a:off x="8413677" y="2185056"/>
                <a:ext cx="82026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Ref count</a:t>
                </a:r>
              </a:p>
            </p:txBody>
          </p:sp>
        </p:grpSp>
        <p:grpSp>
          <p:nvGrpSpPr>
            <p:cNvPr id="88" name="Group 87">
              <a:extLst>
                <a:ext uri="{FF2B5EF4-FFF2-40B4-BE49-F238E27FC236}">
                  <a16:creationId xmlns:a16="http://schemas.microsoft.com/office/drawing/2014/main" id="{359CA58E-4114-40D3-9D59-A3CB68DABDA3}"/>
                </a:ext>
              </a:extLst>
            </p:cNvPr>
            <p:cNvGrpSpPr/>
            <p:nvPr/>
          </p:nvGrpSpPr>
          <p:grpSpPr>
            <a:xfrm>
              <a:off x="9562786" y="1894528"/>
              <a:ext cx="1388372" cy="1096035"/>
              <a:chOff x="7566245" y="1896600"/>
              <a:chExt cx="1388372" cy="1096035"/>
            </a:xfrm>
          </p:grpSpPr>
          <p:sp>
            <p:nvSpPr>
              <p:cNvPr id="89" name="Rectangle 88">
                <a:extLst>
                  <a:ext uri="{FF2B5EF4-FFF2-40B4-BE49-F238E27FC236}">
                    <a16:creationId xmlns:a16="http://schemas.microsoft.com/office/drawing/2014/main" id="{21264A0B-E72C-47E2-81AE-BDABFB49C852}"/>
                  </a:ext>
                </a:extLst>
              </p:cNvPr>
              <p:cNvSpPr/>
              <p:nvPr/>
            </p:nvSpPr>
            <p:spPr>
              <a:xfrm>
                <a:off x="7609036" y="2579797"/>
                <a:ext cx="411011" cy="41283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latin typeface="Consolas" panose="020B0609020204030204" pitchFamily="49" charset="0"/>
                </a:endParaRPr>
              </a:p>
            </p:txBody>
          </p:sp>
          <p:sp>
            <p:nvSpPr>
              <p:cNvPr id="90" name="Rectangle 89">
                <a:extLst>
                  <a:ext uri="{FF2B5EF4-FFF2-40B4-BE49-F238E27FC236}">
                    <a16:creationId xmlns:a16="http://schemas.microsoft.com/office/drawing/2014/main" id="{68ABA5D4-B12F-4715-90EE-02881E2DEE03}"/>
                  </a:ext>
                </a:extLst>
              </p:cNvPr>
              <p:cNvSpPr/>
              <p:nvPr/>
            </p:nvSpPr>
            <p:spPr>
              <a:xfrm>
                <a:off x="8020047" y="2579797"/>
                <a:ext cx="240542" cy="41283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9</a:t>
                </a:r>
              </a:p>
            </p:txBody>
          </p:sp>
          <p:sp>
            <p:nvSpPr>
              <p:cNvPr id="91" name="Rectangle 90">
                <a:extLst>
                  <a:ext uri="{FF2B5EF4-FFF2-40B4-BE49-F238E27FC236}">
                    <a16:creationId xmlns:a16="http://schemas.microsoft.com/office/drawing/2014/main" id="{961825DF-3157-4C15-9DA0-CE5581454CB9}"/>
                  </a:ext>
                </a:extLst>
              </p:cNvPr>
              <p:cNvSpPr/>
              <p:nvPr/>
            </p:nvSpPr>
            <p:spPr>
              <a:xfrm>
                <a:off x="8260589" y="2577725"/>
                <a:ext cx="240542" cy="41283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nsolas" panose="020B0609020204030204" pitchFamily="49" charset="0"/>
                </a:endParaRPr>
              </a:p>
            </p:txBody>
          </p:sp>
          <p:sp>
            <p:nvSpPr>
              <p:cNvPr id="93" name="Rectangle 92">
                <a:extLst>
                  <a:ext uri="{FF2B5EF4-FFF2-40B4-BE49-F238E27FC236}">
                    <a16:creationId xmlns:a16="http://schemas.microsoft.com/office/drawing/2014/main" id="{46E700BE-57D5-404A-AECB-12651C6EDFB8}"/>
                  </a:ext>
                </a:extLst>
              </p:cNvPr>
              <p:cNvSpPr/>
              <p:nvPr/>
            </p:nvSpPr>
            <p:spPr>
              <a:xfrm>
                <a:off x="8502692" y="2577725"/>
                <a:ext cx="240542" cy="41283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1</a:t>
                </a:r>
              </a:p>
            </p:txBody>
          </p:sp>
          <p:sp>
            <p:nvSpPr>
              <p:cNvPr id="95" name="TextBox 94">
                <a:extLst>
                  <a:ext uri="{FF2B5EF4-FFF2-40B4-BE49-F238E27FC236}">
                    <a16:creationId xmlns:a16="http://schemas.microsoft.com/office/drawing/2014/main" id="{4A49B90D-1094-4B40-8D3A-1D0AAA4D855F}"/>
                  </a:ext>
                </a:extLst>
              </p:cNvPr>
              <p:cNvSpPr txBox="1"/>
              <p:nvPr/>
            </p:nvSpPr>
            <p:spPr>
              <a:xfrm rot="18832712">
                <a:off x="7627460" y="2247691"/>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Perms</a:t>
                </a:r>
              </a:p>
            </p:txBody>
          </p:sp>
          <p:sp>
            <p:nvSpPr>
              <p:cNvPr id="97" name="TextBox 96">
                <a:extLst>
                  <a:ext uri="{FF2B5EF4-FFF2-40B4-BE49-F238E27FC236}">
                    <a16:creationId xmlns:a16="http://schemas.microsoft.com/office/drawing/2014/main" id="{36106149-CCB9-450A-AA67-A4A3E9A8F9E4}"/>
                  </a:ext>
                </a:extLst>
              </p:cNvPr>
              <p:cNvSpPr txBox="1"/>
              <p:nvPr/>
            </p:nvSpPr>
            <p:spPr>
              <a:xfrm>
                <a:off x="7566245" y="2637821"/>
                <a:ext cx="496996" cy="307777"/>
              </a:xfrm>
              <a:prstGeom prst="rect">
                <a:avLst/>
              </a:prstGeom>
              <a:noFill/>
            </p:spPr>
            <p:txBody>
              <a:bodyPr wrap="square" rtlCol="0">
                <a:spAutoFit/>
              </a:bodyPr>
              <a:lstStyle/>
              <a:p>
                <a:pPr algn="ctr"/>
                <a:r>
                  <a:rPr lang="en-US" sz="1400" dirty="0">
                    <a:latin typeface="Consolas" panose="020B0609020204030204" pitchFamily="49" charset="0"/>
                  </a:rPr>
                  <a:t>w</a:t>
                </a:r>
              </a:p>
            </p:txBody>
          </p:sp>
          <p:sp>
            <p:nvSpPr>
              <p:cNvPr id="98" name="TextBox 97">
                <a:extLst>
                  <a:ext uri="{FF2B5EF4-FFF2-40B4-BE49-F238E27FC236}">
                    <a16:creationId xmlns:a16="http://schemas.microsoft.com/office/drawing/2014/main" id="{BD290BD9-F7B9-4965-8884-555E3C865848}"/>
                  </a:ext>
                </a:extLst>
              </p:cNvPr>
              <p:cNvSpPr txBox="1"/>
              <p:nvPr/>
            </p:nvSpPr>
            <p:spPr>
              <a:xfrm rot="18832712">
                <a:off x="7936637" y="2255564"/>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Offset</a:t>
                </a:r>
              </a:p>
            </p:txBody>
          </p:sp>
          <p:sp>
            <p:nvSpPr>
              <p:cNvPr id="100" name="TextBox 99">
                <a:extLst>
                  <a:ext uri="{FF2B5EF4-FFF2-40B4-BE49-F238E27FC236}">
                    <a16:creationId xmlns:a16="http://schemas.microsoft.com/office/drawing/2014/main" id="{A25E418B-89DC-4E7D-B56D-478F7BF5C63A}"/>
                  </a:ext>
                </a:extLst>
              </p:cNvPr>
              <p:cNvSpPr txBox="1"/>
              <p:nvPr/>
            </p:nvSpPr>
            <p:spPr>
              <a:xfrm rot="18832712">
                <a:off x="8142529" y="2163886"/>
                <a:ext cx="802358" cy="267785"/>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Metadata</a:t>
                </a:r>
              </a:p>
            </p:txBody>
          </p:sp>
          <p:sp>
            <p:nvSpPr>
              <p:cNvPr id="101" name="TextBox 100">
                <a:extLst>
                  <a:ext uri="{FF2B5EF4-FFF2-40B4-BE49-F238E27FC236}">
                    <a16:creationId xmlns:a16="http://schemas.microsoft.com/office/drawing/2014/main" id="{C3E60CE6-995F-4708-8545-90FC84B017D8}"/>
                  </a:ext>
                </a:extLst>
              </p:cNvPr>
              <p:cNvSpPr txBox="1"/>
              <p:nvPr/>
            </p:nvSpPr>
            <p:spPr>
              <a:xfrm rot="18832712">
                <a:off x="8413677" y="2185056"/>
                <a:ext cx="82026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Ref count</a:t>
                </a:r>
              </a:p>
            </p:txBody>
          </p:sp>
        </p:grpSp>
        <p:sp>
          <p:nvSpPr>
            <p:cNvPr id="119" name="TextBox 118">
              <a:extLst>
                <a:ext uri="{FF2B5EF4-FFF2-40B4-BE49-F238E27FC236}">
                  <a16:creationId xmlns:a16="http://schemas.microsoft.com/office/drawing/2014/main" id="{9752A5A9-936B-4978-B877-C73E71948E1C}"/>
                </a:ext>
              </a:extLst>
            </p:cNvPr>
            <p:cNvSpPr txBox="1"/>
            <p:nvPr/>
          </p:nvSpPr>
          <p:spPr>
            <a:xfrm>
              <a:off x="6097904" y="2439367"/>
              <a:ext cx="1247631" cy="669414"/>
            </a:xfrm>
            <a:prstGeom prst="rect">
              <a:avLst/>
            </a:prstGeom>
            <a:noFill/>
          </p:spPr>
          <p:txBody>
            <a:bodyPr wrap="square" rtlCol="0">
              <a:spAutoFit/>
            </a:bodyPr>
            <a:lstStyle/>
            <a:p>
              <a:pPr algn="ctr">
                <a:lnSpc>
                  <a:spcPts val="1500"/>
                </a:lnSpc>
              </a:pPr>
              <a:r>
                <a:rPr lang="en-US" sz="1600" dirty="0">
                  <a:latin typeface="Segoe UI" panose="020B0502040204020203" pitchFamily="34" charset="0"/>
                  <a:cs typeface="Segoe UI" panose="020B0502040204020203" pitchFamily="34" charset="0"/>
                </a:rPr>
                <a:t>Four-entry open file table</a:t>
              </a:r>
            </a:p>
          </p:txBody>
        </p:sp>
        <p:sp>
          <p:nvSpPr>
            <p:cNvPr id="120" name="Left Brace 119">
              <a:extLst>
                <a:ext uri="{FF2B5EF4-FFF2-40B4-BE49-F238E27FC236}">
                  <a16:creationId xmlns:a16="http://schemas.microsoft.com/office/drawing/2014/main" id="{2D32E95F-EC70-4099-86C2-57AA1E338668}"/>
                </a:ext>
              </a:extLst>
            </p:cNvPr>
            <p:cNvSpPr/>
            <p:nvPr/>
          </p:nvSpPr>
          <p:spPr>
            <a:xfrm>
              <a:off x="7185164" y="2563895"/>
              <a:ext cx="100587" cy="45602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 name="Group 18">
              <a:extLst>
                <a:ext uri="{FF2B5EF4-FFF2-40B4-BE49-F238E27FC236}">
                  <a16:creationId xmlns:a16="http://schemas.microsoft.com/office/drawing/2014/main" id="{41189580-DD6E-4868-B399-BAC970BB7185}"/>
                </a:ext>
              </a:extLst>
            </p:cNvPr>
            <p:cNvGrpSpPr/>
            <p:nvPr/>
          </p:nvGrpSpPr>
          <p:grpSpPr>
            <a:xfrm>
              <a:off x="10738214" y="1888035"/>
              <a:ext cx="1342113" cy="1108901"/>
              <a:chOff x="10738214" y="1888035"/>
              <a:chExt cx="1342113" cy="1108901"/>
            </a:xfrm>
          </p:grpSpPr>
          <p:grpSp>
            <p:nvGrpSpPr>
              <p:cNvPr id="102" name="Group 101">
                <a:extLst>
                  <a:ext uri="{FF2B5EF4-FFF2-40B4-BE49-F238E27FC236}">
                    <a16:creationId xmlns:a16="http://schemas.microsoft.com/office/drawing/2014/main" id="{6A4548AC-3A77-4A4A-9A20-1C8D3D2E82B1}"/>
                  </a:ext>
                </a:extLst>
              </p:cNvPr>
              <p:cNvGrpSpPr/>
              <p:nvPr/>
            </p:nvGrpSpPr>
            <p:grpSpPr>
              <a:xfrm>
                <a:off x="10908760" y="1888035"/>
                <a:ext cx="1171567" cy="836715"/>
                <a:chOff x="7783050" y="1889280"/>
                <a:chExt cx="1171567" cy="836715"/>
              </a:xfrm>
            </p:grpSpPr>
            <p:sp>
              <p:nvSpPr>
                <p:cNvPr id="111" name="TextBox 110">
                  <a:extLst>
                    <a:ext uri="{FF2B5EF4-FFF2-40B4-BE49-F238E27FC236}">
                      <a16:creationId xmlns:a16="http://schemas.microsoft.com/office/drawing/2014/main" id="{DBE723E0-7FF3-4C12-B2D1-F3CE6E5EEFD5}"/>
                    </a:ext>
                  </a:extLst>
                </p:cNvPr>
                <p:cNvSpPr txBox="1"/>
                <p:nvPr/>
              </p:nvSpPr>
              <p:spPr>
                <a:xfrm rot="18832712">
                  <a:off x="7627460" y="2247691"/>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Perms</a:t>
                  </a:r>
                </a:p>
              </p:txBody>
            </p:sp>
            <p:sp>
              <p:nvSpPr>
                <p:cNvPr id="114" name="TextBox 113">
                  <a:extLst>
                    <a:ext uri="{FF2B5EF4-FFF2-40B4-BE49-F238E27FC236}">
                      <a16:creationId xmlns:a16="http://schemas.microsoft.com/office/drawing/2014/main" id="{E6B4CEA8-1A04-4292-8FF7-08D4F20C2145}"/>
                    </a:ext>
                  </a:extLst>
                </p:cNvPr>
                <p:cNvSpPr txBox="1"/>
                <p:nvPr/>
              </p:nvSpPr>
              <p:spPr>
                <a:xfrm rot="18832712">
                  <a:off x="7936637" y="2255564"/>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Offset</a:t>
                  </a:r>
                </a:p>
              </p:txBody>
            </p:sp>
            <p:sp>
              <p:nvSpPr>
                <p:cNvPr id="116" name="TextBox 115">
                  <a:extLst>
                    <a:ext uri="{FF2B5EF4-FFF2-40B4-BE49-F238E27FC236}">
                      <a16:creationId xmlns:a16="http://schemas.microsoft.com/office/drawing/2014/main" id="{CEEDB52B-7A7C-4145-8A48-5E8F9E11EE38}"/>
                    </a:ext>
                  </a:extLst>
                </p:cNvPr>
                <p:cNvSpPr txBox="1"/>
                <p:nvPr/>
              </p:nvSpPr>
              <p:spPr>
                <a:xfrm rot="18832712">
                  <a:off x="8157636" y="2174978"/>
                  <a:ext cx="833005"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Metadata</a:t>
                  </a:r>
                </a:p>
              </p:txBody>
            </p:sp>
            <p:sp>
              <p:nvSpPr>
                <p:cNvPr id="117" name="TextBox 116">
                  <a:extLst>
                    <a:ext uri="{FF2B5EF4-FFF2-40B4-BE49-F238E27FC236}">
                      <a16:creationId xmlns:a16="http://schemas.microsoft.com/office/drawing/2014/main" id="{242B9D5B-0ABE-4E4B-A2F1-14C9E384027E}"/>
                    </a:ext>
                  </a:extLst>
                </p:cNvPr>
                <p:cNvSpPr txBox="1"/>
                <p:nvPr/>
              </p:nvSpPr>
              <p:spPr>
                <a:xfrm rot="18832712">
                  <a:off x="8413677" y="2185056"/>
                  <a:ext cx="82026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Ref count</a:t>
                  </a:r>
                </a:p>
              </p:txBody>
            </p:sp>
          </p:grpSp>
          <p:cxnSp>
            <p:nvCxnSpPr>
              <p:cNvPr id="122" name="Straight Connector 121">
                <a:extLst>
                  <a:ext uri="{FF2B5EF4-FFF2-40B4-BE49-F238E27FC236}">
                    <a16:creationId xmlns:a16="http://schemas.microsoft.com/office/drawing/2014/main" id="{B75F5C69-8326-4540-AD4B-9C8445C0F645}"/>
                  </a:ext>
                </a:extLst>
              </p:cNvPr>
              <p:cNvCxnSpPr>
                <a:cxnSpLocks/>
              </p:cNvCxnSpPr>
              <p:nvPr/>
            </p:nvCxnSpPr>
            <p:spPr>
              <a:xfrm>
                <a:off x="10738214" y="2581847"/>
                <a:ext cx="1117908" cy="4150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2179AD5-5BC7-4D52-8BF8-5688B057955C}"/>
                  </a:ext>
                </a:extLst>
              </p:cNvPr>
              <p:cNvCxnSpPr>
                <a:cxnSpLocks/>
              </p:cNvCxnSpPr>
              <p:nvPr/>
            </p:nvCxnSpPr>
            <p:spPr>
              <a:xfrm flipH="1">
                <a:off x="10748920" y="2595057"/>
                <a:ext cx="1107202" cy="3909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0" name="Rectangle 129">
              <a:extLst>
                <a:ext uri="{FF2B5EF4-FFF2-40B4-BE49-F238E27FC236}">
                  <a16:creationId xmlns:a16="http://schemas.microsoft.com/office/drawing/2014/main" id="{FCF16CC6-999C-45BB-BAD7-BF7A091C152A}"/>
                </a:ext>
              </a:extLst>
            </p:cNvPr>
            <p:cNvSpPr/>
            <p:nvPr/>
          </p:nvSpPr>
          <p:spPr>
            <a:xfrm>
              <a:off x="7327216" y="2578267"/>
              <a:ext cx="1157850" cy="4268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A9DDC6D9-8976-45CF-B20D-F8C3F7806926}"/>
                </a:ext>
              </a:extLst>
            </p:cNvPr>
            <p:cNvSpPr/>
            <p:nvPr/>
          </p:nvSpPr>
          <p:spPr>
            <a:xfrm>
              <a:off x="8485254" y="2576124"/>
              <a:ext cx="1123798" cy="4268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F41B5C38-3694-4FB1-8224-3DCB5F4B017F}"/>
                </a:ext>
              </a:extLst>
            </p:cNvPr>
            <p:cNvSpPr/>
            <p:nvPr/>
          </p:nvSpPr>
          <p:spPr>
            <a:xfrm>
              <a:off x="9608789" y="2577870"/>
              <a:ext cx="1123798" cy="4268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88046B64-A06C-4935-AD90-FF3CC148321A}"/>
                </a:ext>
              </a:extLst>
            </p:cNvPr>
            <p:cNvCxnSpPr>
              <a:stCxn id="12" idx="2"/>
            </p:cNvCxnSpPr>
            <p:nvPr/>
          </p:nvCxnSpPr>
          <p:spPr>
            <a:xfrm>
              <a:off x="9552241" y="1739629"/>
              <a:ext cx="0" cy="216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E8A4C01-8FC4-461B-ADAE-69E1295BC8CD}"/>
                </a:ext>
              </a:extLst>
            </p:cNvPr>
            <p:cNvCxnSpPr/>
            <p:nvPr/>
          </p:nvCxnSpPr>
          <p:spPr>
            <a:xfrm>
              <a:off x="9855759" y="1739629"/>
              <a:ext cx="0" cy="216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60EC3109-1D4E-43EA-8162-6B6143C3980D}"/>
                </a:ext>
              </a:extLst>
            </p:cNvPr>
            <p:cNvCxnSpPr>
              <a:cxnSpLocks/>
            </p:cNvCxnSpPr>
            <p:nvPr/>
          </p:nvCxnSpPr>
          <p:spPr>
            <a:xfrm flipH="1" flipV="1">
              <a:off x="9245379" y="1958542"/>
              <a:ext cx="614912" cy="26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Connector: Elbow 138">
              <a:extLst>
                <a:ext uri="{FF2B5EF4-FFF2-40B4-BE49-F238E27FC236}">
                  <a16:creationId xmlns:a16="http://schemas.microsoft.com/office/drawing/2014/main" id="{37889032-9177-4504-9E9E-E502BAF13137}"/>
                </a:ext>
              </a:extLst>
            </p:cNvPr>
            <p:cNvCxnSpPr>
              <a:cxnSpLocks/>
            </p:cNvCxnSpPr>
            <p:nvPr/>
          </p:nvCxnSpPr>
          <p:spPr>
            <a:xfrm rot="5400000">
              <a:off x="9359477" y="1437317"/>
              <a:ext cx="492145" cy="1086933"/>
            </a:xfrm>
            <a:prstGeom prst="bentConnector3">
              <a:avLst>
                <a:gd name="adj1" fmla="val 61547"/>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2" name="Connector: Elbow 141">
              <a:extLst>
                <a:ext uri="{FF2B5EF4-FFF2-40B4-BE49-F238E27FC236}">
                  <a16:creationId xmlns:a16="http://schemas.microsoft.com/office/drawing/2014/main" id="{DEDE69CA-CD32-4523-9325-75FCA858AAB7}"/>
                </a:ext>
              </a:extLst>
            </p:cNvPr>
            <p:cNvCxnSpPr>
              <a:cxnSpLocks/>
            </p:cNvCxnSpPr>
            <p:nvPr/>
          </p:nvCxnSpPr>
          <p:spPr>
            <a:xfrm rot="5400000">
              <a:off x="10052245" y="1872423"/>
              <a:ext cx="522421" cy="259374"/>
            </a:xfrm>
            <a:prstGeom prst="bentConnector3">
              <a:avLst>
                <a:gd name="adj1" fmla="val 6752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E91146D-2433-4CD9-9066-ADACA3B976C7}"/>
              </a:ext>
            </a:extLst>
          </p:cNvPr>
          <p:cNvSpPr>
            <a:spLocks noGrp="1"/>
          </p:cNvSpPr>
          <p:nvPr>
            <p:ph type="title"/>
          </p:nvPr>
        </p:nvSpPr>
        <p:spPr>
          <a:xfrm>
            <a:off x="1" y="-138063"/>
            <a:ext cx="6227169" cy="942813"/>
          </a:xfrm>
        </p:spPr>
        <p:txBody>
          <a:bodyPr>
            <a:normAutofit fontScale="90000"/>
          </a:bodyPr>
          <a:lstStyle/>
          <a:p>
            <a:r>
              <a:rPr lang="en-US" sz="4000" dirty="0"/>
              <a:t>Per-process File Metadata</a:t>
            </a:r>
          </a:p>
        </p:txBody>
      </p:sp>
      <p:sp>
        <p:nvSpPr>
          <p:cNvPr id="3" name="Content Placeholder 2">
            <a:extLst>
              <a:ext uri="{FF2B5EF4-FFF2-40B4-BE49-F238E27FC236}">
                <a16:creationId xmlns:a16="http://schemas.microsoft.com/office/drawing/2014/main" id="{2FF2B795-3D0F-4B32-9097-1593370670C1}"/>
              </a:ext>
            </a:extLst>
          </p:cNvPr>
          <p:cNvSpPr>
            <a:spLocks noGrp="1"/>
          </p:cNvSpPr>
          <p:nvPr>
            <p:ph idx="1"/>
          </p:nvPr>
        </p:nvSpPr>
        <p:spPr>
          <a:xfrm>
            <a:off x="15430" y="538218"/>
            <a:ext cx="6170278" cy="6319781"/>
          </a:xfrm>
        </p:spPr>
        <p:txBody>
          <a:bodyPr>
            <a:normAutofit fontScale="92500"/>
          </a:bodyPr>
          <a:lstStyle/>
          <a:p>
            <a:r>
              <a:rPr lang="en-US" dirty="0"/>
              <a:t>Each process is associated with a file descriptor table</a:t>
            </a:r>
          </a:p>
          <a:p>
            <a:pPr lvl="1"/>
            <a:r>
              <a:rPr lang="en-US" dirty="0"/>
              <a:t>A file descriptor (e.g., that’s returned by </a:t>
            </a:r>
            <a:r>
              <a:rPr lang="en-US" dirty="0">
                <a:latin typeface="Lucida Console" panose="020B0609040504020204" pitchFamily="49" charset="0"/>
              </a:rPr>
              <a:t>open(“file.txt”, O_RDWR)</a:t>
            </a:r>
            <a:r>
              <a:rPr lang="en-US" dirty="0"/>
              <a:t>) is an index into the local process’s table</a:t>
            </a:r>
          </a:p>
          <a:p>
            <a:pPr lvl="1"/>
            <a:r>
              <a:rPr lang="en-US" dirty="0"/>
              <a:t>A valid file descriptor points to an entry in the system-wide open file table</a:t>
            </a:r>
          </a:p>
          <a:p>
            <a:pPr lvl="1"/>
            <a:r>
              <a:rPr lang="en-US" dirty="0"/>
              <a:t>A valid open file descriptor points to kernel metadata for the associated open file—most importantly, pointers to functions that read/ write/etc. that kind of file descriptor (e.g., file vs. keyboard)</a:t>
            </a:r>
          </a:p>
          <a:p>
            <a:r>
              <a:rPr lang="en-US" dirty="0"/>
              <a:t>Terminal IO receives special treatment</a:t>
            </a:r>
          </a:p>
          <a:p>
            <a:pPr lvl="1"/>
            <a:r>
              <a:rPr lang="en-US" sz="2600" dirty="0"/>
              <a:t>By convention, file descriptor 0 (</a:t>
            </a:r>
            <a:r>
              <a:rPr lang="en-US" sz="2300" dirty="0">
                <a:latin typeface="Lucida Console" panose="020B0609040504020204" pitchFamily="49" charset="0"/>
              </a:rPr>
              <a:t>stdin</a:t>
            </a:r>
            <a:r>
              <a:rPr lang="en-US" sz="2600" dirty="0"/>
              <a:t>) refers to the terminal’s keyboard input</a:t>
            </a:r>
          </a:p>
          <a:p>
            <a:pPr lvl="1"/>
            <a:r>
              <a:rPr lang="en-US" sz="2600" dirty="0"/>
              <a:t>By convention, file descriptors 1 (</a:t>
            </a:r>
            <a:r>
              <a:rPr lang="en-US" sz="2300" dirty="0" err="1">
                <a:latin typeface="Lucida Console" panose="020B0609040504020204" pitchFamily="49" charset="0"/>
              </a:rPr>
              <a:t>stdout</a:t>
            </a:r>
            <a:r>
              <a:rPr lang="en-US" sz="2600" dirty="0"/>
              <a:t>), and 2 (</a:t>
            </a:r>
            <a:r>
              <a:rPr lang="en-US" sz="2300" dirty="0">
                <a:latin typeface="Lucida Console" panose="020B0609040504020204" pitchFamily="49" charset="0"/>
              </a:rPr>
              <a:t>stderr</a:t>
            </a:r>
            <a:r>
              <a:rPr lang="en-US" sz="2600" dirty="0"/>
              <a:t>) refer to the terminal’s console output</a:t>
            </a:r>
          </a:p>
        </p:txBody>
      </p:sp>
      <p:cxnSp>
        <p:nvCxnSpPr>
          <p:cNvPr id="6" name="Straight Connector 5">
            <a:extLst>
              <a:ext uri="{FF2B5EF4-FFF2-40B4-BE49-F238E27FC236}">
                <a16:creationId xmlns:a16="http://schemas.microsoft.com/office/drawing/2014/main" id="{3EBCDD5E-A4E4-4F33-9927-A8EB513BB9E1}"/>
              </a:ext>
            </a:extLst>
          </p:cNvPr>
          <p:cNvCxnSpPr/>
          <p:nvPr/>
        </p:nvCxnSpPr>
        <p:spPr>
          <a:xfrm>
            <a:off x="6227173" y="109966"/>
            <a:ext cx="0" cy="6319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itle 1">
            <a:extLst>
              <a:ext uri="{FF2B5EF4-FFF2-40B4-BE49-F238E27FC236}">
                <a16:creationId xmlns:a16="http://schemas.microsoft.com/office/drawing/2014/main" id="{49429BA8-FDB2-47FD-91B9-DFB8B4DEAE36}"/>
              </a:ext>
            </a:extLst>
          </p:cNvPr>
          <p:cNvSpPr txBox="1">
            <a:spLocks/>
          </p:cNvSpPr>
          <p:nvPr/>
        </p:nvSpPr>
        <p:spPr>
          <a:xfrm>
            <a:off x="6603886" y="-170470"/>
            <a:ext cx="5442824" cy="9428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nSpc>
                <a:spcPct val="80000"/>
              </a:lnSpc>
            </a:pPr>
            <a:r>
              <a:rPr lang="en-US" sz="2000" dirty="0"/>
              <a:t>Suppose that a process has two disk files open (one for reading, one for writing) . . .</a:t>
            </a:r>
          </a:p>
        </p:txBody>
      </p:sp>
      <p:grpSp>
        <p:nvGrpSpPr>
          <p:cNvPr id="150" name="Group 149">
            <a:extLst>
              <a:ext uri="{FF2B5EF4-FFF2-40B4-BE49-F238E27FC236}">
                <a16:creationId xmlns:a16="http://schemas.microsoft.com/office/drawing/2014/main" id="{FA9E31F4-A98A-4FEB-AF70-0AA197B7F7C5}"/>
              </a:ext>
            </a:extLst>
          </p:cNvPr>
          <p:cNvGrpSpPr/>
          <p:nvPr/>
        </p:nvGrpSpPr>
        <p:grpSpPr>
          <a:xfrm>
            <a:off x="6701371" y="509282"/>
            <a:ext cx="4808256" cy="1281901"/>
            <a:chOff x="6701371" y="509282"/>
            <a:chExt cx="4808256" cy="1281901"/>
          </a:xfrm>
        </p:grpSpPr>
        <p:sp>
          <p:nvSpPr>
            <p:cNvPr id="7" name="Rectangle 6">
              <a:extLst>
                <a:ext uri="{FF2B5EF4-FFF2-40B4-BE49-F238E27FC236}">
                  <a16:creationId xmlns:a16="http://schemas.microsoft.com/office/drawing/2014/main" id="{F0112E84-E6E3-4F34-AD25-AD053B6891DF}"/>
                </a:ext>
              </a:extLst>
            </p:cNvPr>
            <p:cNvSpPr/>
            <p:nvPr/>
          </p:nvSpPr>
          <p:spPr>
            <a:xfrm>
              <a:off x="9100699" y="883530"/>
              <a:ext cx="2408928" cy="5898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A4638CE-0727-4412-9B3A-DBCF54574A02}"/>
                </a:ext>
              </a:extLst>
            </p:cNvPr>
            <p:cNvGrpSpPr/>
            <p:nvPr/>
          </p:nvGrpSpPr>
          <p:grpSpPr>
            <a:xfrm>
              <a:off x="9100701" y="1473411"/>
              <a:ext cx="1205532" cy="266219"/>
              <a:chOff x="6933236" y="2141312"/>
              <a:chExt cx="1205532" cy="266219"/>
            </a:xfrm>
            <a:solidFill>
              <a:schemeClr val="bg1">
                <a:lumMod val="95000"/>
              </a:schemeClr>
            </a:solidFill>
          </p:grpSpPr>
          <p:sp>
            <p:nvSpPr>
              <p:cNvPr id="11" name="Rectangle 10">
                <a:extLst>
                  <a:ext uri="{FF2B5EF4-FFF2-40B4-BE49-F238E27FC236}">
                    <a16:creationId xmlns:a16="http://schemas.microsoft.com/office/drawing/2014/main" id="{DFCEB5C0-4CE0-4C05-9C36-E2C447B66082}"/>
                  </a:ext>
                </a:extLst>
              </p:cNvPr>
              <p:cNvSpPr/>
              <p:nvPr/>
            </p:nvSpPr>
            <p:spPr>
              <a:xfrm>
                <a:off x="6933236" y="2141314"/>
                <a:ext cx="302452" cy="266217"/>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25F3233E-6C31-486E-897E-23378730D3D8}"/>
                  </a:ext>
                </a:extLst>
              </p:cNvPr>
              <p:cNvSpPr/>
              <p:nvPr/>
            </p:nvSpPr>
            <p:spPr>
              <a:xfrm>
                <a:off x="7233550" y="2141313"/>
                <a:ext cx="302452" cy="266217"/>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0B7F8270-AF02-463C-A6AE-6CFD1267D91C}"/>
                  </a:ext>
                </a:extLst>
              </p:cNvPr>
              <p:cNvSpPr/>
              <p:nvPr/>
            </p:nvSpPr>
            <p:spPr>
              <a:xfrm>
                <a:off x="7536001" y="2141313"/>
                <a:ext cx="304587" cy="266217"/>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id="{C06EBECD-537B-4DF6-A328-333CA9EE54A8}"/>
                  </a:ext>
                </a:extLst>
              </p:cNvPr>
              <p:cNvSpPr/>
              <p:nvPr/>
            </p:nvSpPr>
            <p:spPr>
              <a:xfrm>
                <a:off x="7840588" y="2141312"/>
                <a:ext cx="298180" cy="266217"/>
              </a:xfrm>
              <a:prstGeom prst="rect">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grpSp>
          <p:nvGrpSpPr>
            <p:cNvPr id="26" name="Group 25">
              <a:extLst>
                <a:ext uri="{FF2B5EF4-FFF2-40B4-BE49-F238E27FC236}">
                  <a16:creationId xmlns:a16="http://schemas.microsoft.com/office/drawing/2014/main" id="{AB95D325-D1E7-4982-9C82-9E59C55DA331}"/>
                </a:ext>
              </a:extLst>
            </p:cNvPr>
            <p:cNvGrpSpPr/>
            <p:nvPr/>
          </p:nvGrpSpPr>
          <p:grpSpPr>
            <a:xfrm>
              <a:off x="10604409" y="1473411"/>
              <a:ext cx="304590" cy="266222"/>
              <a:chOff x="8136630" y="2141309"/>
              <a:chExt cx="304590" cy="266222"/>
            </a:xfrm>
          </p:grpSpPr>
          <p:sp>
            <p:nvSpPr>
              <p:cNvPr id="17" name="Rectangle 16">
                <a:extLst>
                  <a:ext uri="{FF2B5EF4-FFF2-40B4-BE49-F238E27FC236}">
                    <a16:creationId xmlns:a16="http://schemas.microsoft.com/office/drawing/2014/main" id="{6A07F3B4-7852-46C3-A858-5EFD6AEB7710}"/>
                  </a:ext>
                </a:extLst>
              </p:cNvPr>
              <p:cNvSpPr/>
              <p:nvPr/>
            </p:nvSpPr>
            <p:spPr>
              <a:xfrm>
                <a:off x="8136630" y="2141314"/>
                <a:ext cx="302452" cy="2662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22" name="Straight Connector 21">
                <a:extLst>
                  <a:ext uri="{FF2B5EF4-FFF2-40B4-BE49-F238E27FC236}">
                    <a16:creationId xmlns:a16="http://schemas.microsoft.com/office/drawing/2014/main" id="{8A0132DD-AF49-4DA5-9F1C-1C2A09FFBB5B}"/>
                  </a:ext>
                </a:extLst>
              </p:cNvPr>
              <p:cNvCxnSpPr/>
              <p:nvPr/>
            </p:nvCxnSpPr>
            <p:spPr>
              <a:xfrm flipH="1">
                <a:off x="8140906" y="2141311"/>
                <a:ext cx="296038" cy="266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13818A7-D374-4DD4-A135-51BF9A1EF6DC}"/>
                  </a:ext>
                </a:extLst>
              </p:cNvPr>
              <p:cNvCxnSpPr>
                <a:cxnSpLocks/>
              </p:cNvCxnSpPr>
              <p:nvPr/>
            </p:nvCxnSpPr>
            <p:spPr>
              <a:xfrm>
                <a:off x="8140906" y="2141309"/>
                <a:ext cx="300314" cy="266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9DFB481F-F820-4207-B76C-088802F33387}"/>
                </a:ext>
              </a:extLst>
            </p:cNvPr>
            <p:cNvSpPr/>
            <p:nvPr/>
          </p:nvSpPr>
          <p:spPr>
            <a:xfrm>
              <a:off x="10304095" y="1473411"/>
              <a:ext cx="302452" cy="26621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nvGrpSpPr>
            <p:cNvPr id="28" name="Group 27">
              <a:extLst>
                <a:ext uri="{FF2B5EF4-FFF2-40B4-BE49-F238E27FC236}">
                  <a16:creationId xmlns:a16="http://schemas.microsoft.com/office/drawing/2014/main" id="{B30AC9E4-6285-46D2-99DE-AE6608DA7958}"/>
                </a:ext>
              </a:extLst>
            </p:cNvPr>
            <p:cNvGrpSpPr/>
            <p:nvPr/>
          </p:nvGrpSpPr>
          <p:grpSpPr>
            <a:xfrm>
              <a:off x="10900447" y="1473411"/>
              <a:ext cx="304590" cy="266222"/>
              <a:chOff x="8136630" y="2141309"/>
              <a:chExt cx="304590" cy="266222"/>
            </a:xfrm>
          </p:grpSpPr>
          <p:sp>
            <p:nvSpPr>
              <p:cNvPr id="29" name="Rectangle 28">
                <a:extLst>
                  <a:ext uri="{FF2B5EF4-FFF2-40B4-BE49-F238E27FC236}">
                    <a16:creationId xmlns:a16="http://schemas.microsoft.com/office/drawing/2014/main" id="{5BB33EA0-0FF5-409A-9C85-2CAFBBF69394}"/>
                  </a:ext>
                </a:extLst>
              </p:cNvPr>
              <p:cNvSpPr/>
              <p:nvPr/>
            </p:nvSpPr>
            <p:spPr>
              <a:xfrm>
                <a:off x="8136630" y="2141314"/>
                <a:ext cx="302452" cy="2662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30" name="Straight Connector 29">
                <a:extLst>
                  <a:ext uri="{FF2B5EF4-FFF2-40B4-BE49-F238E27FC236}">
                    <a16:creationId xmlns:a16="http://schemas.microsoft.com/office/drawing/2014/main" id="{129DB893-F959-4A7D-B50C-33C811660E6A}"/>
                  </a:ext>
                </a:extLst>
              </p:cNvPr>
              <p:cNvCxnSpPr/>
              <p:nvPr/>
            </p:nvCxnSpPr>
            <p:spPr>
              <a:xfrm flipH="1">
                <a:off x="8140906" y="2141311"/>
                <a:ext cx="296038" cy="266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7106CB8-99B3-4218-8DE8-21E0E2B4E8D2}"/>
                  </a:ext>
                </a:extLst>
              </p:cNvPr>
              <p:cNvCxnSpPr>
                <a:cxnSpLocks/>
              </p:cNvCxnSpPr>
              <p:nvPr/>
            </p:nvCxnSpPr>
            <p:spPr>
              <a:xfrm>
                <a:off x="8140906" y="2141309"/>
                <a:ext cx="300314" cy="266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8F509B26-664A-487E-B4F2-EA51BE12D389}"/>
                </a:ext>
              </a:extLst>
            </p:cNvPr>
            <p:cNvGrpSpPr/>
            <p:nvPr/>
          </p:nvGrpSpPr>
          <p:grpSpPr>
            <a:xfrm>
              <a:off x="11202899" y="1473411"/>
              <a:ext cx="304590" cy="266222"/>
              <a:chOff x="8136630" y="2141309"/>
              <a:chExt cx="304590" cy="266222"/>
            </a:xfrm>
          </p:grpSpPr>
          <p:sp>
            <p:nvSpPr>
              <p:cNvPr id="33" name="Rectangle 32">
                <a:extLst>
                  <a:ext uri="{FF2B5EF4-FFF2-40B4-BE49-F238E27FC236}">
                    <a16:creationId xmlns:a16="http://schemas.microsoft.com/office/drawing/2014/main" id="{DF89463A-1B86-4F42-8E0E-454650DB545C}"/>
                  </a:ext>
                </a:extLst>
              </p:cNvPr>
              <p:cNvSpPr/>
              <p:nvPr/>
            </p:nvSpPr>
            <p:spPr>
              <a:xfrm>
                <a:off x="8136630" y="2141314"/>
                <a:ext cx="302452" cy="2662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34" name="Straight Connector 33">
                <a:extLst>
                  <a:ext uri="{FF2B5EF4-FFF2-40B4-BE49-F238E27FC236}">
                    <a16:creationId xmlns:a16="http://schemas.microsoft.com/office/drawing/2014/main" id="{D712655C-92C7-4CC9-BC52-62A41C945D3D}"/>
                  </a:ext>
                </a:extLst>
              </p:cNvPr>
              <p:cNvCxnSpPr/>
              <p:nvPr/>
            </p:nvCxnSpPr>
            <p:spPr>
              <a:xfrm flipH="1">
                <a:off x="8140906" y="2141311"/>
                <a:ext cx="296038" cy="266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12F1A15-B365-4889-AC95-46BB76E1FB06}"/>
                  </a:ext>
                </a:extLst>
              </p:cNvPr>
              <p:cNvCxnSpPr>
                <a:cxnSpLocks/>
              </p:cNvCxnSpPr>
              <p:nvPr/>
            </p:nvCxnSpPr>
            <p:spPr>
              <a:xfrm>
                <a:off x="8140906" y="2141309"/>
                <a:ext cx="300314" cy="266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D81254C5-547E-423B-AA8F-FD317979614A}"/>
                </a:ext>
              </a:extLst>
            </p:cNvPr>
            <p:cNvSpPr txBox="1"/>
            <p:nvPr/>
          </p:nvSpPr>
          <p:spPr>
            <a:xfrm>
              <a:off x="9372576" y="509282"/>
              <a:ext cx="1863037" cy="400110"/>
            </a:xfrm>
            <a:prstGeom prst="rect">
              <a:avLst/>
            </a:prstGeom>
            <a:noFill/>
          </p:spPr>
          <p:txBody>
            <a:bodyPr wrap="square" rtlCol="0">
              <a:spAutoFit/>
            </a:bodyPr>
            <a:lstStyle/>
            <a:p>
              <a:pPr algn="ctr"/>
              <a:r>
                <a:rPr lang="en-US" sz="2000" dirty="0">
                  <a:latin typeface="Consolas" panose="020B0609020204030204" pitchFamily="49" charset="0"/>
                  <a:cs typeface="Segoe UI" panose="020B0502040204020203" pitchFamily="34" charset="0"/>
                </a:rPr>
                <a:t>struct proc</a:t>
              </a:r>
            </a:p>
          </p:txBody>
        </p:sp>
        <p:sp>
          <p:nvSpPr>
            <p:cNvPr id="37" name="Left Brace 36">
              <a:extLst>
                <a:ext uri="{FF2B5EF4-FFF2-40B4-BE49-F238E27FC236}">
                  <a16:creationId xmlns:a16="http://schemas.microsoft.com/office/drawing/2014/main" id="{52A5EE88-E9F2-4F59-92DB-2AABB1E0A458}"/>
                </a:ext>
              </a:extLst>
            </p:cNvPr>
            <p:cNvSpPr/>
            <p:nvPr/>
          </p:nvSpPr>
          <p:spPr>
            <a:xfrm>
              <a:off x="8885404" y="877118"/>
              <a:ext cx="147980" cy="57531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21B6D601-3B67-4862-BE48-3A7A4EB5D984}"/>
                </a:ext>
              </a:extLst>
            </p:cNvPr>
            <p:cNvSpPr txBox="1"/>
            <p:nvPr/>
          </p:nvSpPr>
          <p:spPr>
            <a:xfrm>
              <a:off x="7467028" y="756309"/>
              <a:ext cx="1402080"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Other fields</a:t>
              </a:r>
            </a:p>
          </p:txBody>
        </p:sp>
        <p:sp>
          <p:nvSpPr>
            <p:cNvPr id="39" name="Left Brace 38">
              <a:extLst>
                <a:ext uri="{FF2B5EF4-FFF2-40B4-BE49-F238E27FC236}">
                  <a16:creationId xmlns:a16="http://schemas.microsoft.com/office/drawing/2014/main" id="{90627CBA-7CF1-4AC6-8E7C-D63E9AED4874}"/>
                </a:ext>
              </a:extLst>
            </p:cNvPr>
            <p:cNvSpPr/>
            <p:nvPr/>
          </p:nvSpPr>
          <p:spPr>
            <a:xfrm>
              <a:off x="8885404" y="1485709"/>
              <a:ext cx="147980" cy="25839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a:extLst>
                <a:ext uri="{FF2B5EF4-FFF2-40B4-BE49-F238E27FC236}">
                  <a16:creationId xmlns:a16="http://schemas.microsoft.com/office/drawing/2014/main" id="{B92360B9-C47D-4164-B894-7C14AB63EE72}"/>
                </a:ext>
              </a:extLst>
            </p:cNvPr>
            <p:cNvSpPr txBox="1"/>
            <p:nvPr/>
          </p:nvSpPr>
          <p:spPr>
            <a:xfrm>
              <a:off x="6701371" y="1421851"/>
              <a:ext cx="2167737"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Eight-entry </a:t>
              </a:r>
              <a:r>
                <a:rPr lang="en-US" dirty="0" err="1">
                  <a:latin typeface="Segoe UI" panose="020B0502040204020203" pitchFamily="34" charset="0"/>
                  <a:cs typeface="Segoe UI" panose="020B0502040204020203" pitchFamily="34" charset="0"/>
                </a:rPr>
                <a:t>fd</a:t>
              </a:r>
              <a:r>
                <a:rPr lang="en-US" dirty="0">
                  <a:latin typeface="Segoe UI" panose="020B0502040204020203" pitchFamily="34" charset="0"/>
                  <a:cs typeface="Segoe UI" panose="020B0502040204020203" pitchFamily="34" charset="0"/>
                </a:rPr>
                <a:t> table</a:t>
              </a:r>
            </a:p>
          </p:txBody>
        </p:sp>
      </p:grpSp>
      <p:grpSp>
        <p:nvGrpSpPr>
          <p:cNvPr id="146" name="Group 145">
            <a:extLst>
              <a:ext uri="{FF2B5EF4-FFF2-40B4-BE49-F238E27FC236}">
                <a16:creationId xmlns:a16="http://schemas.microsoft.com/office/drawing/2014/main" id="{9F397593-BF41-07CD-576F-FDB3D214CE7B}"/>
              </a:ext>
            </a:extLst>
          </p:cNvPr>
          <p:cNvGrpSpPr/>
          <p:nvPr/>
        </p:nvGrpSpPr>
        <p:grpSpPr>
          <a:xfrm>
            <a:off x="5947664" y="2990564"/>
            <a:ext cx="3526825" cy="3916538"/>
            <a:chOff x="5947664" y="2990564"/>
            <a:chExt cx="3526825" cy="3916538"/>
          </a:xfrm>
        </p:grpSpPr>
        <p:grpSp>
          <p:nvGrpSpPr>
            <p:cNvPr id="145" name="Group 144">
              <a:extLst>
                <a:ext uri="{FF2B5EF4-FFF2-40B4-BE49-F238E27FC236}">
                  <a16:creationId xmlns:a16="http://schemas.microsoft.com/office/drawing/2014/main" id="{5F09E288-3B32-939D-6B23-0C093272D76D}"/>
                </a:ext>
              </a:extLst>
            </p:cNvPr>
            <p:cNvGrpSpPr/>
            <p:nvPr/>
          </p:nvGrpSpPr>
          <p:grpSpPr>
            <a:xfrm>
              <a:off x="6154524" y="2990564"/>
              <a:ext cx="2809783" cy="3208433"/>
              <a:chOff x="6154524" y="2990564"/>
              <a:chExt cx="2809783" cy="3208433"/>
            </a:xfrm>
          </p:grpSpPr>
          <p:sp>
            <p:nvSpPr>
              <p:cNvPr id="25" name="Rectangle 24">
                <a:extLst>
                  <a:ext uri="{FF2B5EF4-FFF2-40B4-BE49-F238E27FC236}">
                    <a16:creationId xmlns:a16="http://schemas.microsoft.com/office/drawing/2014/main" id="{AEFF9EC4-8E5B-2A14-C9FC-996D2DF73FF8}"/>
                  </a:ext>
                </a:extLst>
              </p:cNvPr>
              <p:cNvSpPr/>
              <p:nvPr/>
            </p:nvSpPr>
            <p:spPr>
              <a:xfrm>
                <a:off x="7286289" y="5407287"/>
                <a:ext cx="754297" cy="79171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Connector: Elbow 50">
                <a:extLst>
                  <a:ext uri="{FF2B5EF4-FFF2-40B4-BE49-F238E27FC236}">
                    <a16:creationId xmlns:a16="http://schemas.microsoft.com/office/drawing/2014/main" id="{D5FD9989-098A-D298-121C-7EE5AFF24FAF}"/>
                  </a:ext>
                </a:extLst>
              </p:cNvPr>
              <p:cNvCxnSpPr>
                <a:cxnSpLocks/>
                <a:endCxn id="25" idx="3"/>
              </p:cNvCxnSpPr>
              <p:nvPr/>
            </p:nvCxnSpPr>
            <p:spPr>
              <a:xfrm rot="16200000" flipH="1">
                <a:off x="7221191" y="4983747"/>
                <a:ext cx="1246374" cy="392415"/>
              </a:xfrm>
              <a:prstGeom prst="bentConnector4">
                <a:avLst>
                  <a:gd name="adj1" fmla="val 91"/>
                  <a:gd name="adj2" fmla="val 158255"/>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22E9EB20-B6C2-5A42-375B-CFC8D0A93AF3}"/>
                  </a:ext>
                </a:extLst>
              </p:cNvPr>
              <p:cNvCxnSpPr>
                <a:cxnSpLocks/>
              </p:cNvCxnSpPr>
              <p:nvPr/>
            </p:nvCxnSpPr>
            <p:spPr>
              <a:xfrm rot="16200000" flipH="1">
                <a:off x="7214107" y="5211079"/>
                <a:ext cx="1246374" cy="392415"/>
              </a:xfrm>
              <a:prstGeom prst="bentConnector4">
                <a:avLst>
                  <a:gd name="adj1" fmla="val -29029"/>
                  <a:gd name="adj2" fmla="val 246743"/>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584813B-0C2C-9A46-1840-58C90F9AA76C}"/>
                  </a:ext>
                </a:extLst>
              </p:cNvPr>
              <p:cNvSpPr txBox="1"/>
              <p:nvPr/>
            </p:nvSpPr>
            <p:spPr>
              <a:xfrm rot="5400000">
                <a:off x="7914966" y="5100402"/>
                <a:ext cx="1790905" cy="307777"/>
              </a:xfrm>
              <a:prstGeom prst="rect">
                <a:avLst/>
              </a:prstGeom>
              <a:noFill/>
            </p:spPr>
            <p:txBody>
              <a:bodyPr wrap="square" rtlCol="0">
                <a:spAutoFit/>
              </a:bodyPr>
              <a:lstStyle/>
              <a:p>
                <a:pPr algn="ctr"/>
                <a:r>
                  <a:rPr lang="en-US" sz="1400" dirty="0" err="1">
                    <a:latin typeface="Consolas" panose="020B0609020204030204" pitchFamily="49" charset="0"/>
                    <a:cs typeface="Segoe UI" panose="020B0502040204020203" pitchFamily="34" charset="0"/>
                  </a:rPr>
                  <a:t>ssize_t</a:t>
                </a:r>
                <a:r>
                  <a:rPr lang="en-US" sz="1400" dirty="0">
                    <a:latin typeface="Consolas" panose="020B0609020204030204" pitchFamily="49" charset="0"/>
                    <a:cs typeface="Segoe UI" panose="020B0502040204020203" pitchFamily="34" charset="0"/>
                  </a:rPr>
                  <a:t> write(…)</a:t>
                </a:r>
              </a:p>
            </p:txBody>
          </p:sp>
          <p:sp>
            <p:nvSpPr>
              <p:cNvPr id="57" name="TextBox 56">
                <a:extLst>
                  <a:ext uri="{FF2B5EF4-FFF2-40B4-BE49-F238E27FC236}">
                    <a16:creationId xmlns:a16="http://schemas.microsoft.com/office/drawing/2014/main" id="{8F214C6E-B3CC-6BF1-D927-F7717EEAB1C9}"/>
                  </a:ext>
                </a:extLst>
              </p:cNvPr>
              <p:cNvSpPr txBox="1"/>
              <p:nvPr/>
            </p:nvSpPr>
            <p:spPr>
              <a:xfrm rot="5400000">
                <a:off x="7538938" y="5103029"/>
                <a:ext cx="1824135" cy="307777"/>
              </a:xfrm>
              <a:prstGeom prst="rect">
                <a:avLst/>
              </a:prstGeom>
              <a:noFill/>
            </p:spPr>
            <p:txBody>
              <a:bodyPr wrap="square" rtlCol="0">
                <a:spAutoFit/>
              </a:bodyPr>
              <a:lstStyle/>
              <a:p>
                <a:pPr algn="ctr"/>
                <a:r>
                  <a:rPr lang="en-US" sz="1400" dirty="0" err="1">
                    <a:latin typeface="Consolas" panose="020B0609020204030204" pitchFamily="49" charset="0"/>
                    <a:cs typeface="Segoe UI" panose="020B0502040204020203" pitchFamily="34" charset="0"/>
                  </a:rPr>
                  <a:t>ssize_t</a:t>
                </a:r>
                <a:r>
                  <a:rPr lang="en-US" sz="1400" dirty="0">
                    <a:latin typeface="Consolas" panose="020B0609020204030204" pitchFamily="49" charset="0"/>
                    <a:cs typeface="Segoe UI" panose="020B0502040204020203" pitchFamily="34" charset="0"/>
                  </a:rPr>
                  <a:t> read(…)</a:t>
                </a:r>
              </a:p>
            </p:txBody>
          </p:sp>
          <p:grpSp>
            <p:nvGrpSpPr>
              <p:cNvPr id="153" name="Group 152">
                <a:extLst>
                  <a:ext uri="{FF2B5EF4-FFF2-40B4-BE49-F238E27FC236}">
                    <a16:creationId xmlns:a16="http://schemas.microsoft.com/office/drawing/2014/main" id="{A7598964-315C-4960-995A-E62E98BC9631}"/>
                  </a:ext>
                </a:extLst>
              </p:cNvPr>
              <p:cNvGrpSpPr/>
              <p:nvPr/>
            </p:nvGrpSpPr>
            <p:grpSpPr>
              <a:xfrm>
                <a:off x="6154524" y="2990564"/>
                <a:ext cx="2262454" cy="2351271"/>
                <a:chOff x="6154524" y="2990564"/>
                <a:chExt cx="2262454" cy="2351271"/>
              </a:xfrm>
            </p:grpSpPr>
            <p:sp>
              <p:nvSpPr>
                <p:cNvPr id="41" name="TextBox 40">
                  <a:extLst>
                    <a:ext uri="{FF2B5EF4-FFF2-40B4-BE49-F238E27FC236}">
                      <a16:creationId xmlns:a16="http://schemas.microsoft.com/office/drawing/2014/main" id="{8D39030D-1F37-470B-83D5-DFAD0DE66EB4}"/>
                    </a:ext>
                  </a:extLst>
                </p:cNvPr>
                <p:cNvSpPr txBox="1"/>
                <p:nvPr/>
              </p:nvSpPr>
              <p:spPr>
                <a:xfrm>
                  <a:off x="6154524" y="4787837"/>
                  <a:ext cx="2262454" cy="553998"/>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Kernel metadata for the terminal</a:t>
                  </a:r>
                </a:p>
              </p:txBody>
            </p:sp>
            <p:grpSp>
              <p:nvGrpSpPr>
                <p:cNvPr id="152" name="Group 151">
                  <a:extLst>
                    <a:ext uri="{FF2B5EF4-FFF2-40B4-BE49-F238E27FC236}">
                      <a16:creationId xmlns:a16="http://schemas.microsoft.com/office/drawing/2014/main" id="{05CEA48F-6BF0-4F52-8FC1-1E8F1A7B09DB}"/>
                    </a:ext>
                  </a:extLst>
                </p:cNvPr>
                <p:cNvGrpSpPr/>
                <p:nvPr/>
              </p:nvGrpSpPr>
              <p:grpSpPr>
                <a:xfrm>
                  <a:off x="6892875" y="2990564"/>
                  <a:ext cx="1219690" cy="1836529"/>
                  <a:chOff x="6892875" y="2990564"/>
                  <a:chExt cx="1219690" cy="1836529"/>
                </a:xfrm>
              </p:grpSpPr>
              <p:sp>
                <p:nvSpPr>
                  <p:cNvPr id="44" name="Rectangle 43">
                    <a:extLst>
                      <a:ext uri="{FF2B5EF4-FFF2-40B4-BE49-F238E27FC236}">
                        <a16:creationId xmlns:a16="http://schemas.microsoft.com/office/drawing/2014/main" id="{D69A1F14-D376-4D03-9BDB-7D20D69247E9}"/>
                      </a:ext>
                    </a:extLst>
                  </p:cNvPr>
                  <p:cNvSpPr/>
                  <p:nvPr/>
                </p:nvSpPr>
                <p:spPr>
                  <a:xfrm>
                    <a:off x="6892875" y="4035383"/>
                    <a:ext cx="754297" cy="79171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Connector: Elbow 104">
                    <a:extLst>
                      <a:ext uri="{FF2B5EF4-FFF2-40B4-BE49-F238E27FC236}">
                        <a16:creationId xmlns:a16="http://schemas.microsoft.com/office/drawing/2014/main" id="{1B9D1FC9-8CBF-41D2-B1B1-D68D5E783FF9}"/>
                      </a:ext>
                    </a:extLst>
                  </p:cNvPr>
                  <p:cNvCxnSpPr>
                    <a:cxnSpLocks/>
                    <a:stCxn id="64" idx="2"/>
                    <a:endCxn id="44" idx="0"/>
                  </p:cNvCxnSpPr>
                  <p:nvPr/>
                </p:nvCxnSpPr>
                <p:spPr>
                  <a:xfrm rot="5400000">
                    <a:off x="7168885" y="3091703"/>
                    <a:ext cx="1044820" cy="842541"/>
                  </a:xfrm>
                  <a:prstGeom prst="bentConnector3">
                    <a:avLst>
                      <a:gd name="adj1" fmla="val 50000"/>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sp>
          <p:nvSpPr>
            <p:cNvPr id="24" name="TextBox 23">
              <a:extLst>
                <a:ext uri="{FF2B5EF4-FFF2-40B4-BE49-F238E27FC236}">
                  <a16:creationId xmlns:a16="http://schemas.microsoft.com/office/drawing/2014/main" id="{A477E961-ABA4-F10A-FD9A-20CF1C3B3709}"/>
                </a:ext>
              </a:extLst>
            </p:cNvPr>
            <p:cNvSpPr txBox="1"/>
            <p:nvPr/>
          </p:nvSpPr>
          <p:spPr>
            <a:xfrm>
              <a:off x="5947664" y="6237688"/>
              <a:ext cx="3526825" cy="66941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Code that implements</a:t>
              </a:r>
            </a:p>
            <a:p>
              <a:pPr algn="ctr">
                <a:lnSpc>
                  <a:spcPts val="1500"/>
                </a:lnSpc>
              </a:pPr>
              <a:r>
                <a:rPr lang="en-US" sz="1600" b="1" dirty="0">
                  <a:latin typeface="Segoe UI" panose="020B0502040204020203" pitchFamily="34" charset="0"/>
                  <a:cs typeface="Segoe UI" panose="020B0502040204020203" pitchFamily="34" charset="0"/>
                </a:rPr>
                <a:t>terminal-specific read/write/etc. kernel functionality </a:t>
              </a:r>
            </a:p>
          </p:txBody>
        </p:sp>
      </p:grpSp>
    </p:spTree>
    <p:extLst>
      <p:ext uri="{BB962C8B-B14F-4D97-AF65-F5344CB8AC3E}">
        <p14:creationId xmlns:p14="http://schemas.microsoft.com/office/powerpoint/2010/main" val="202915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1C1264-E843-75E4-138E-54D70F312633}"/>
              </a:ext>
            </a:extLst>
          </p:cNvPr>
          <p:cNvPicPr>
            <a:picLocks noChangeAspect="1"/>
          </p:cNvPicPr>
          <p:nvPr/>
        </p:nvPicPr>
        <p:blipFill>
          <a:blip r:embed="rId2"/>
          <a:stretch>
            <a:fillRect/>
          </a:stretch>
        </p:blipFill>
        <p:spPr>
          <a:xfrm>
            <a:off x="0" y="252370"/>
            <a:ext cx="6188239" cy="6353259"/>
          </a:xfrm>
          <a:prstGeom prst="rect">
            <a:avLst/>
          </a:prstGeom>
        </p:spPr>
      </p:pic>
      <p:sp>
        <p:nvSpPr>
          <p:cNvPr id="3" name="Content Placeholder 2">
            <a:extLst>
              <a:ext uri="{FF2B5EF4-FFF2-40B4-BE49-F238E27FC236}">
                <a16:creationId xmlns:a16="http://schemas.microsoft.com/office/drawing/2014/main" id="{F4071165-9B5B-1ACA-F05D-2365223D4FC9}"/>
              </a:ext>
            </a:extLst>
          </p:cNvPr>
          <p:cNvSpPr>
            <a:spLocks noGrp="1"/>
          </p:cNvSpPr>
          <p:nvPr>
            <p:ph idx="1"/>
          </p:nvPr>
        </p:nvSpPr>
        <p:spPr>
          <a:xfrm>
            <a:off x="5321972" y="1472240"/>
            <a:ext cx="6733670" cy="5020635"/>
          </a:xfrm>
        </p:spPr>
        <p:txBody>
          <a:bodyPr>
            <a:normAutofit/>
          </a:bodyPr>
          <a:lstStyle/>
          <a:p>
            <a:r>
              <a:rPr lang="en-US" sz="3200" dirty="0"/>
              <a:t>The high-level semantics of </a:t>
            </a:r>
            <a:r>
              <a:rPr lang="en-US" sz="3200" dirty="0">
                <a:latin typeface="Lucida Console" panose="020B0609040504020204" pitchFamily="49" charset="0"/>
              </a:rPr>
              <a:t>fork()</a:t>
            </a:r>
            <a:r>
              <a:rPr lang="en-US" sz="3200" dirty="0"/>
              <a:t> are simple—”make a copy of the current process”</a:t>
            </a:r>
          </a:p>
          <a:p>
            <a:r>
              <a:rPr lang="en-US" sz="3200" dirty="0"/>
              <a:t>However, the details are quite subtle</a:t>
            </a:r>
          </a:p>
          <a:p>
            <a:pPr lvl="1"/>
            <a:r>
              <a:rPr lang="en-US" sz="2800" dirty="0"/>
              <a:t>Ex: Which pieces of the parent’s state are </a:t>
            </a:r>
            <a:r>
              <a:rPr lang="en-US" sz="2800" i="1" dirty="0"/>
              <a:t>not</a:t>
            </a:r>
            <a:r>
              <a:rPr lang="en-US" sz="2800" dirty="0"/>
              <a:t> copied? [We already know that the </a:t>
            </a:r>
            <a:r>
              <a:rPr lang="en-US" sz="2800" dirty="0" err="1"/>
              <a:t>pid</a:t>
            </a:r>
            <a:r>
              <a:rPr lang="en-US" sz="2800" dirty="0"/>
              <a:t> is one of them!]</a:t>
            </a:r>
          </a:p>
          <a:p>
            <a:pPr lvl="1"/>
            <a:r>
              <a:rPr lang="en-US" sz="2800" dirty="0"/>
              <a:t>Ex: What if the child process wants to execute an entirely different program than the one executed by the parent?</a:t>
            </a:r>
          </a:p>
        </p:txBody>
      </p:sp>
      <p:sp>
        <p:nvSpPr>
          <p:cNvPr id="2" name="Title 1">
            <a:extLst>
              <a:ext uri="{FF2B5EF4-FFF2-40B4-BE49-F238E27FC236}">
                <a16:creationId xmlns:a16="http://schemas.microsoft.com/office/drawing/2014/main" id="{F47B2418-76A6-C411-B8CE-EE772F0A3865}"/>
              </a:ext>
            </a:extLst>
          </p:cNvPr>
          <p:cNvSpPr>
            <a:spLocks noGrp="1"/>
          </p:cNvSpPr>
          <p:nvPr>
            <p:ph type="title"/>
          </p:nvPr>
        </p:nvSpPr>
        <p:spPr>
          <a:xfrm>
            <a:off x="4908884" y="365125"/>
            <a:ext cx="7283116" cy="1325563"/>
          </a:xfrm>
        </p:spPr>
        <p:txBody>
          <a:bodyPr/>
          <a:lstStyle/>
          <a:p>
            <a:r>
              <a:rPr lang="en-US" dirty="0"/>
              <a:t>The Mysteries of </a:t>
            </a:r>
            <a:r>
              <a:rPr lang="en-US" dirty="0">
                <a:latin typeface="Lucida Console" panose="020B0609040504020204" pitchFamily="49" charset="0"/>
              </a:rPr>
              <a:t>fork()</a:t>
            </a:r>
          </a:p>
        </p:txBody>
      </p:sp>
    </p:spTree>
    <p:extLst>
      <p:ext uri="{BB962C8B-B14F-4D97-AF65-F5344CB8AC3E}">
        <p14:creationId xmlns:p14="http://schemas.microsoft.com/office/powerpoint/2010/main" val="1047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83CDF5-666A-4523-A3DC-51E76ADF3153}"/>
              </a:ext>
            </a:extLst>
          </p:cNvPr>
          <p:cNvPicPr>
            <a:picLocks noChangeAspect="1"/>
          </p:cNvPicPr>
          <p:nvPr/>
        </p:nvPicPr>
        <p:blipFill>
          <a:blip r:embed="rId3"/>
          <a:stretch>
            <a:fillRect/>
          </a:stretch>
        </p:blipFill>
        <p:spPr>
          <a:xfrm>
            <a:off x="879307" y="712190"/>
            <a:ext cx="10909039" cy="2716810"/>
          </a:xfrm>
          <a:prstGeom prst="rect">
            <a:avLst/>
          </a:prstGeom>
        </p:spPr>
      </p:pic>
      <p:sp>
        <p:nvSpPr>
          <p:cNvPr id="2" name="Title 1">
            <a:extLst>
              <a:ext uri="{FF2B5EF4-FFF2-40B4-BE49-F238E27FC236}">
                <a16:creationId xmlns:a16="http://schemas.microsoft.com/office/drawing/2014/main" id="{47AADAD9-4C75-4DDD-BE1E-33CCE3333418}"/>
              </a:ext>
            </a:extLst>
          </p:cNvPr>
          <p:cNvSpPr>
            <a:spLocks noGrp="1"/>
          </p:cNvSpPr>
          <p:nvPr>
            <p:ph type="title"/>
          </p:nvPr>
        </p:nvSpPr>
        <p:spPr>
          <a:xfrm>
            <a:off x="838200" y="-65646"/>
            <a:ext cx="10515600" cy="962791"/>
          </a:xfrm>
        </p:spPr>
        <p:txBody>
          <a:bodyPr/>
          <a:lstStyle/>
          <a:p>
            <a:r>
              <a:rPr lang="en-US" dirty="0"/>
              <a:t>Handling File Descriptors in </a:t>
            </a:r>
            <a:r>
              <a:rPr lang="en-US" dirty="0">
                <a:latin typeface="Consolas" panose="020B0609020204030204" pitchFamily="49" charset="0"/>
              </a:rPr>
              <a:t>fork()</a:t>
            </a:r>
            <a:endParaRPr lang="en-US" dirty="0"/>
          </a:p>
        </p:txBody>
      </p:sp>
      <p:sp>
        <p:nvSpPr>
          <p:cNvPr id="3" name="Content Placeholder 2">
            <a:extLst>
              <a:ext uri="{FF2B5EF4-FFF2-40B4-BE49-F238E27FC236}">
                <a16:creationId xmlns:a16="http://schemas.microsoft.com/office/drawing/2014/main" id="{2875315D-9928-4BE7-8602-2C5601375E58}"/>
              </a:ext>
            </a:extLst>
          </p:cNvPr>
          <p:cNvSpPr>
            <a:spLocks noGrp="1"/>
          </p:cNvSpPr>
          <p:nvPr>
            <p:ph idx="1"/>
          </p:nvPr>
        </p:nvSpPr>
        <p:spPr>
          <a:xfrm>
            <a:off x="578708" y="3567500"/>
            <a:ext cx="11209638" cy="3858911"/>
          </a:xfrm>
        </p:spPr>
        <p:txBody>
          <a:bodyPr>
            <a:normAutofit/>
          </a:bodyPr>
          <a:lstStyle/>
          <a:p>
            <a:r>
              <a:rPr lang="en-US" sz="3600" dirty="0"/>
              <a:t>File descriptor inheritance is a useful way for a parent to pass information to a child</a:t>
            </a:r>
          </a:p>
          <a:p>
            <a:pPr lvl="1"/>
            <a:r>
              <a:rPr lang="en-US" sz="3200" dirty="0"/>
              <a:t>Ex: A parent makes a pipe (i.e., a pair of pipe file descriptors) and then forks a child, sending commands via the write end</a:t>
            </a:r>
          </a:p>
          <a:p>
            <a:pPr lvl="1"/>
            <a:r>
              <a:rPr lang="en-US" sz="3200" dirty="0"/>
              <a:t>Ex: A parent opens a network connection (i.e., a socket file descriptor) and forks a child to deal with the connection</a:t>
            </a:r>
          </a:p>
        </p:txBody>
      </p:sp>
    </p:spTree>
    <p:extLst>
      <p:ext uri="{BB962C8B-B14F-4D97-AF65-F5344CB8AC3E}">
        <p14:creationId xmlns:p14="http://schemas.microsoft.com/office/powerpoint/2010/main" val="230274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0CE02-EB60-0FF1-73F9-3A32955A2404}"/>
              </a:ext>
            </a:extLst>
          </p:cNvPr>
          <p:cNvSpPr>
            <a:spLocks noGrp="1"/>
          </p:cNvSpPr>
          <p:nvPr>
            <p:ph type="title"/>
          </p:nvPr>
        </p:nvSpPr>
        <p:spPr>
          <a:xfrm>
            <a:off x="0" y="0"/>
            <a:ext cx="6140544" cy="1325563"/>
          </a:xfrm>
        </p:spPr>
        <p:txBody>
          <a:bodyPr>
            <a:normAutofit/>
          </a:bodyPr>
          <a:lstStyle/>
          <a:p>
            <a:r>
              <a:rPr lang="en-US" sz="4000" dirty="0"/>
              <a:t>Using Pipes with </a:t>
            </a:r>
            <a:r>
              <a:rPr lang="en-US" sz="4000" dirty="0">
                <a:latin typeface="Lucida Console" panose="020B0609040504020204" pitchFamily="49" charset="0"/>
              </a:rPr>
              <a:t>fork()</a:t>
            </a:r>
          </a:p>
        </p:txBody>
      </p:sp>
      <p:sp>
        <p:nvSpPr>
          <p:cNvPr id="3" name="Content Placeholder 2">
            <a:extLst>
              <a:ext uri="{FF2B5EF4-FFF2-40B4-BE49-F238E27FC236}">
                <a16:creationId xmlns:a16="http://schemas.microsoft.com/office/drawing/2014/main" id="{F1B68EC1-B1AE-22BB-5627-B840681549EB}"/>
              </a:ext>
            </a:extLst>
          </p:cNvPr>
          <p:cNvSpPr>
            <a:spLocks noGrp="1"/>
          </p:cNvSpPr>
          <p:nvPr>
            <p:ph idx="1"/>
          </p:nvPr>
        </p:nvSpPr>
        <p:spPr>
          <a:xfrm>
            <a:off x="124326" y="1091699"/>
            <a:ext cx="5927132" cy="5670048"/>
          </a:xfrm>
        </p:spPr>
        <p:txBody>
          <a:bodyPr>
            <a:normAutofit/>
          </a:bodyPr>
          <a:lstStyle/>
          <a:p>
            <a:r>
              <a:rPr lang="en-US" dirty="0"/>
              <a:t>The </a:t>
            </a:r>
            <a:r>
              <a:rPr lang="en-US" dirty="0">
                <a:latin typeface="Lucida Console" panose="020B0609040504020204" pitchFamily="49" charset="0"/>
              </a:rPr>
              <a:t>pipe(int </a:t>
            </a:r>
            <a:r>
              <a:rPr lang="en-US" dirty="0" err="1">
                <a:latin typeface="Lucida Console" panose="020B0609040504020204" pitchFamily="49" charset="0"/>
              </a:rPr>
              <a:t>pfd</a:t>
            </a:r>
            <a:r>
              <a:rPr lang="en-US" dirty="0">
                <a:latin typeface="Lucida Console" panose="020B0609040504020204" pitchFamily="49" charset="0"/>
              </a:rPr>
              <a:t>[2])</a:t>
            </a:r>
            <a:r>
              <a:rPr lang="en-US" dirty="0"/>
              <a:t> system call asks the kernel to create a high-throughput communication stream</a:t>
            </a:r>
          </a:p>
          <a:p>
            <a:pPr lvl="1"/>
            <a:r>
              <a:rPr lang="en-US" dirty="0"/>
              <a:t>The kernel places the file descriptor for the write end of the pipe in </a:t>
            </a:r>
            <a:r>
              <a:rPr lang="en-US" dirty="0" err="1">
                <a:latin typeface="Lucida Console" panose="020B0609040504020204" pitchFamily="49" charset="0"/>
              </a:rPr>
              <a:t>pfd</a:t>
            </a:r>
            <a:r>
              <a:rPr lang="en-US" dirty="0">
                <a:latin typeface="Lucida Console" panose="020B0609040504020204" pitchFamily="49" charset="0"/>
              </a:rPr>
              <a:t>[1]</a:t>
            </a:r>
          </a:p>
          <a:p>
            <a:pPr lvl="1"/>
            <a:r>
              <a:rPr lang="en-US" dirty="0"/>
              <a:t>The kernel places the file descriptor for the read end of the pipe in </a:t>
            </a:r>
            <a:r>
              <a:rPr lang="en-US" dirty="0" err="1">
                <a:latin typeface="Lucida Console" panose="020B0609040504020204" pitchFamily="49" charset="0"/>
              </a:rPr>
              <a:t>pfd</a:t>
            </a:r>
            <a:r>
              <a:rPr lang="en-US" dirty="0">
                <a:latin typeface="Lucida Console" panose="020B0609040504020204" pitchFamily="49" charset="0"/>
              </a:rPr>
              <a:t>[0]</a:t>
            </a:r>
          </a:p>
          <a:p>
            <a:pPr lvl="1"/>
            <a:r>
              <a:rPr lang="en-US" dirty="0"/>
              <a:t>Data sent via the write end of the pipe is buffered by the kernel until it is retrieved from the read end of the pipe</a:t>
            </a:r>
          </a:p>
          <a:p>
            <a:r>
              <a:rPr lang="en-US" dirty="0"/>
              <a:t>A process can send data to itself via a pipe, but the real use for a pipe is to allow a parent process and a child process to communicate</a:t>
            </a:r>
          </a:p>
          <a:p>
            <a:pPr lvl="1"/>
            <a:endParaRPr lang="en-US" dirty="0"/>
          </a:p>
        </p:txBody>
      </p:sp>
      <p:cxnSp>
        <p:nvCxnSpPr>
          <p:cNvPr id="70" name="Straight Connector 69">
            <a:extLst>
              <a:ext uri="{FF2B5EF4-FFF2-40B4-BE49-F238E27FC236}">
                <a16:creationId xmlns:a16="http://schemas.microsoft.com/office/drawing/2014/main" id="{E6E3043E-2B7D-DD2B-296C-C90818C99B17}"/>
              </a:ext>
            </a:extLst>
          </p:cNvPr>
          <p:cNvCxnSpPr>
            <a:cxnSpLocks/>
          </p:cNvCxnSpPr>
          <p:nvPr/>
        </p:nvCxnSpPr>
        <p:spPr>
          <a:xfrm>
            <a:off x="6047872" y="1125641"/>
            <a:ext cx="0" cy="51244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97ABC0B0-1092-8584-E3DF-E1C37C755DF2}"/>
              </a:ext>
            </a:extLst>
          </p:cNvPr>
          <p:cNvGrpSpPr/>
          <p:nvPr/>
        </p:nvGrpSpPr>
        <p:grpSpPr>
          <a:xfrm>
            <a:off x="5947664" y="2990564"/>
            <a:ext cx="3526825" cy="3916538"/>
            <a:chOff x="5947664" y="2990564"/>
            <a:chExt cx="3526825" cy="3916538"/>
          </a:xfrm>
        </p:grpSpPr>
        <p:grpSp>
          <p:nvGrpSpPr>
            <p:cNvPr id="98" name="Group 97">
              <a:extLst>
                <a:ext uri="{FF2B5EF4-FFF2-40B4-BE49-F238E27FC236}">
                  <a16:creationId xmlns:a16="http://schemas.microsoft.com/office/drawing/2014/main" id="{2DFC1F92-51AC-4C2F-C0CF-998FC338C0D2}"/>
                </a:ext>
              </a:extLst>
            </p:cNvPr>
            <p:cNvGrpSpPr/>
            <p:nvPr/>
          </p:nvGrpSpPr>
          <p:grpSpPr>
            <a:xfrm>
              <a:off x="6154524" y="2990564"/>
              <a:ext cx="2809783" cy="3208433"/>
              <a:chOff x="6154524" y="2990564"/>
              <a:chExt cx="2809783" cy="3208433"/>
            </a:xfrm>
          </p:grpSpPr>
          <p:sp>
            <p:nvSpPr>
              <p:cNvPr id="100" name="Rectangle 99">
                <a:extLst>
                  <a:ext uri="{FF2B5EF4-FFF2-40B4-BE49-F238E27FC236}">
                    <a16:creationId xmlns:a16="http://schemas.microsoft.com/office/drawing/2014/main" id="{5E3BC4FD-234E-EC86-B9CF-E930A3C452B4}"/>
                  </a:ext>
                </a:extLst>
              </p:cNvPr>
              <p:cNvSpPr/>
              <p:nvPr/>
            </p:nvSpPr>
            <p:spPr>
              <a:xfrm>
                <a:off x="7286289" y="5407287"/>
                <a:ext cx="754297" cy="79171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Connector: Elbow 100">
                <a:extLst>
                  <a:ext uri="{FF2B5EF4-FFF2-40B4-BE49-F238E27FC236}">
                    <a16:creationId xmlns:a16="http://schemas.microsoft.com/office/drawing/2014/main" id="{A12884A6-FB75-B8AD-F7C4-332665E599B5}"/>
                  </a:ext>
                </a:extLst>
              </p:cNvPr>
              <p:cNvCxnSpPr>
                <a:cxnSpLocks/>
                <a:endCxn id="100" idx="3"/>
              </p:cNvCxnSpPr>
              <p:nvPr/>
            </p:nvCxnSpPr>
            <p:spPr>
              <a:xfrm rot="16200000" flipH="1">
                <a:off x="7221191" y="4983747"/>
                <a:ext cx="1246374" cy="392415"/>
              </a:xfrm>
              <a:prstGeom prst="bentConnector4">
                <a:avLst>
                  <a:gd name="adj1" fmla="val 91"/>
                  <a:gd name="adj2" fmla="val 158255"/>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Connector: Elbow 101">
                <a:extLst>
                  <a:ext uri="{FF2B5EF4-FFF2-40B4-BE49-F238E27FC236}">
                    <a16:creationId xmlns:a16="http://schemas.microsoft.com/office/drawing/2014/main" id="{8D7BD943-6258-818A-3192-69B75ABB8874}"/>
                  </a:ext>
                </a:extLst>
              </p:cNvPr>
              <p:cNvCxnSpPr>
                <a:cxnSpLocks/>
              </p:cNvCxnSpPr>
              <p:nvPr/>
            </p:nvCxnSpPr>
            <p:spPr>
              <a:xfrm rot="16200000" flipH="1">
                <a:off x="7214107" y="5211079"/>
                <a:ext cx="1246374" cy="392415"/>
              </a:xfrm>
              <a:prstGeom prst="bentConnector4">
                <a:avLst>
                  <a:gd name="adj1" fmla="val -29029"/>
                  <a:gd name="adj2" fmla="val 246743"/>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EE330883-561E-60FF-4A76-FCA9260D37D7}"/>
                  </a:ext>
                </a:extLst>
              </p:cNvPr>
              <p:cNvSpPr txBox="1"/>
              <p:nvPr/>
            </p:nvSpPr>
            <p:spPr>
              <a:xfrm rot="5400000">
                <a:off x="7914966" y="5100402"/>
                <a:ext cx="1790905" cy="307777"/>
              </a:xfrm>
              <a:prstGeom prst="rect">
                <a:avLst/>
              </a:prstGeom>
              <a:noFill/>
            </p:spPr>
            <p:txBody>
              <a:bodyPr wrap="square" rtlCol="0">
                <a:spAutoFit/>
              </a:bodyPr>
              <a:lstStyle/>
              <a:p>
                <a:pPr algn="ctr"/>
                <a:r>
                  <a:rPr lang="en-US" sz="1400" dirty="0" err="1">
                    <a:latin typeface="Consolas" panose="020B0609020204030204" pitchFamily="49" charset="0"/>
                    <a:cs typeface="Segoe UI" panose="020B0502040204020203" pitchFamily="34" charset="0"/>
                  </a:rPr>
                  <a:t>ssize_t</a:t>
                </a:r>
                <a:r>
                  <a:rPr lang="en-US" sz="1400" dirty="0">
                    <a:latin typeface="Consolas" panose="020B0609020204030204" pitchFamily="49" charset="0"/>
                    <a:cs typeface="Segoe UI" panose="020B0502040204020203" pitchFamily="34" charset="0"/>
                  </a:rPr>
                  <a:t> write(…)</a:t>
                </a:r>
              </a:p>
            </p:txBody>
          </p:sp>
          <p:sp>
            <p:nvSpPr>
              <p:cNvPr id="104" name="TextBox 103">
                <a:extLst>
                  <a:ext uri="{FF2B5EF4-FFF2-40B4-BE49-F238E27FC236}">
                    <a16:creationId xmlns:a16="http://schemas.microsoft.com/office/drawing/2014/main" id="{E4799343-ED6C-2F09-C1B5-140AFC8E7AFD}"/>
                  </a:ext>
                </a:extLst>
              </p:cNvPr>
              <p:cNvSpPr txBox="1"/>
              <p:nvPr/>
            </p:nvSpPr>
            <p:spPr>
              <a:xfrm rot="5400000">
                <a:off x="7538938" y="5103029"/>
                <a:ext cx="1824135" cy="307777"/>
              </a:xfrm>
              <a:prstGeom prst="rect">
                <a:avLst/>
              </a:prstGeom>
              <a:noFill/>
            </p:spPr>
            <p:txBody>
              <a:bodyPr wrap="square" rtlCol="0">
                <a:spAutoFit/>
              </a:bodyPr>
              <a:lstStyle/>
              <a:p>
                <a:pPr algn="ctr"/>
                <a:r>
                  <a:rPr lang="en-US" sz="1400" dirty="0" err="1">
                    <a:latin typeface="Consolas" panose="020B0609020204030204" pitchFamily="49" charset="0"/>
                    <a:cs typeface="Segoe UI" panose="020B0502040204020203" pitchFamily="34" charset="0"/>
                  </a:rPr>
                  <a:t>ssize_t</a:t>
                </a:r>
                <a:r>
                  <a:rPr lang="en-US" sz="1400" dirty="0">
                    <a:latin typeface="Consolas" panose="020B0609020204030204" pitchFamily="49" charset="0"/>
                    <a:cs typeface="Segoe UI" panose="020B0502040204020203" pitchFamily="34" charset="0"/>
                  </a:rPr>
                  <a:t> read(…)</a:t>
                </a:r>
              </a:p>
            </p:txBody>
          </p:sp>
          <p:grpSp>
            <p:nvGrpSpPr>
              <p:cNvPr id="105" name="Group 104">
                <a:extLst>
                  <a:ext uri="{FF2B5EF4-FFF2-40B4-BE49-F238E27FC236}">
                    <a16:creationId xmlns:a16="http://schemas.microsoft.com/office/drawing/2014/main" id="{6CA607D5-965F-DA31-2F0C-97BF8D61C212}"/>
                  </a:ext>
                </a:extLst>
              </p:cNvPr>
              <p:cNvGrpSpPr/>
              <p:nvPr/>
            </p:nvGrpSpPr>
            <p:grpSpPr>
              <a:xfrm>
                <a:off x="6154524" y="2990564"/>
                <a:ext cx="2262454" cy="2351271"/>
                <a:chOff x="6154524" y="2990564"/>
                <a:chExt cx="2262454" cy="2351271"/>
              </a:xfrm>
            </p:grpSpPr>
            <p:sp>
              <p:nvSpPr>
                <p:cNvPr id="106" name="TextBox 105">
                  <a:extLst>
                    <a:ext uri="{FF2B5EF4-FFF2-40B4-BE49-F238E27FC236}">
                      <a16:creationId xmlns:a16="http://schemas.microsoft.com/office/drawing/2014/main" id="{FF86FB1D-E7EC-4A00-7660-2A81122C7686}"/>
                    </a:ext>
                  </a:extLst>
                </p:cNvPr>
                <p:cNvSpPr txBox="1"/>
                <p:nvPr/>
              </p:nvSpPr>
              <p:spPr>
                <a:xfrm>
                  <a:off x="6154524" y="4787837"/>
                  <a:ext cx="2262454" cy="553998"/>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Kernel metadata for the terminal</a:t>
                  </a:r>
                </a:p>
              </p:txBody>
            </p:sp>
            <p:grpSp>
              <p:nvGrpSpPr>
                <p:cNvPr id="107" name="Group 106">
                  <a:extLst>
                    <a:ext uri="{FF2B5EF4-FFF2-40B4-BE49-F238E27FC236}">
                      <a16:creationId xmlns:a16="http://schemas.microsoft.com/office/drawing/2014/main" id="{36A3893F-D9A1-B40C-D83C-22AB3BC84B24}"/>
                    </a:ext>
                  </a:extLst>
                </p:cNvPr>
                <p:cNvGrpSpPr/>
                <p:nvPr/>
              </p:nvGrpSpPr>
              <p:grpSpPr>
                <a:xfrm>
                  <a:off x="6892875" y="2990564"/>
                  <a:ext cx="1219690" cy="1836529"/>
                  <a:chOff x="6892875" y="2990564"/>
                  <a:chExt cx="1219690" cy="1836529"/>
                </a:xfrm>
              </p:grpSpPr>
              <p:sp>
                <p:nvSpPr>
                  <p:cNvPr id="108" name="Rectangle 107">
                    <a:extLst>
                      <a:ext uri="{FF2B5EF4-FFF2-40B4-BE49-F238E27FC236}">
                        <a16:creationId xmlns:a16="http://schemas.microsoft.com/office/drawing/2014/main" id="{DF23E2AA-EA9F-D722-AC77-77A0B4C86C51}"/>
                      </a:ext>
                    </a:extLst>
                  </p:cNvPr>
                  <p:cNvSpPr/>
                  <p:nvPr/>
                </p:nvSpPr>
                <p:spPr>
                  <a:xfrm>
                    <a:off x="6892875" y="4035383"/>
                    <a:ext cx="754297" cy="79171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Connector: Elbow 108">
                    <a:extLst>
                      <a:ext uri="{FF2B5EF4-FFF2-40B4-BE49-F238E27FC236}">
                        <a16:creationId xmlns:a16="http://schemas.microsoft.com/office/drawing/2014/main" id="{8C7587B7-164A-ED59-9CEB-2DB3B6C1166E}"/>
                      </a:ext>
                    </a:extLst>
                  </p:cNvPr>
                  <p:cNvCxnSpPr>
                    <a:cxnSpLocks/>
                    <a:endCxn id="108" idx="0"/>
                  </p:cNvCxnSpPr>
                  <p:nvPr/>
                </p:nvCxnSpPr>
                <p:spPr>
                  <a:xfrm rot="5400000">
                    <a:off x="7168885" y="3091703"/>
                    <a:ext cx="1044820" cy="842541"/>
                  </a:xfrm>
                  <a:prstGeom prst="bentConnector3">
                    <a:avLst>
                      <a:gd name="adj1" fmla="val 50000"/>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sp>
          <p:nvSpPr>
            <p:cNvPr id="99" name="TextBox 98">
              <a:extLst>
                <a:ext uri="{FF2B5EF4-FFF2-40B4-BE49-F238E27FC236}">
                  <a16:creationId xmlns:a16="http://schemas.microsoft.com/office/drawing/2014/main" id="{0AC9CE36-D3BC-E948-D1B1-BF52E2A5BDB3}"/>
                </a:ext>
              </a:extLst>
            </p:cNvPr>
            <p:cNvSpPr txBox="1"/>
            <p:nvPr/>
          </p:nvSpPr>
          <p:spPr>
            <a:xfrm>
              <a:off x="5947664" y="6237688"/>
              <a:ext cx="3526825" cy="66941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Code that implements</a:t>
              </a:r>
            </a:p>
            <a:p>
              <a:pPr algn="ctr">
                <a:lnSpc>
                  <a:spcPts val="1500"/>
                </a:lnSpc>
              </a:pPr>
              <a:r>
                <a:rPr lang="en-US" sz="1600" b="1" dirty="0">
                  <a:latin typeface="Segoe UI" panose="020B0502040204020203" pitchFamily="34" charset="0"/>
                  <a:cs typeface="Segoe UI" panose="020B0502040204020203" pitchFamily="34" charset="0"/>
                </a:rPr>
                <a:t>terminal-specific read/write/etc. kernel functionality </a:t>
              </a:r>
            </a:p>
          </p:txBody>
        </p:sp>
      </p:grpSp>
      <p:sp>
        <p:nvSpPr>
          <p:cNvPr id="111" name="Title 1">
            <a:extLst>
              <a:ext uri="{FF2B5EF4-FFF2-40B4-BE49-F238E27FC236}">
                <a16:creationId xmlns:a16="http://schemas.microsoft.com/office/drawing/2014/main" id="{43D3E2C4-F70E-E868-5126-A8E84CF5F132}"/>
              </a:ext>
            </a:extLst>
          </p:cNvPr>
          <p:cNvSpPr txBox="1">
            <a:spLocks/>
          </p:cNvSpPr>
          <p:nvPr/>
        </p:nvSpPr>
        <p:spPr>
          <a:xfrm>
            <a:off x="6388768" y="-170470"/>
            <a:ext cx="5657942" cy="9428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nSpc>
                <a:spcPct val="80000"/>
              </a:lnSpc>
            </a:pPr>
            <a:r>
              <a:rPr lang="en-US" sz="2000" dirty="0"/>
              <a:t>Suppose that a process has created a pipe . . .</a:t>
            </a:r>
          </a:p>
        </p:txBody>
      </p:sp>
      <p:grpSp>
        <p:nvGrpSpPr>
          <p:cNvPr id="207" name="Group 206">
            <a:extLst>
              <a:ext uri="{FF2B5EF4-FFF2-40B4-BE49-F238E27FC236}">
                <a16:creationId xmlns:a16="http://schemas.microsoft.com/office/drawing/2014/main" id="{C32D9853-A32F-AD7B-0293-02D9C556340A}"/>
              </a:ext>
            </a:extLst>
          </p:cNvPr>
          <p:cNvGrpSpPr/>
          <p:nvPr/>
        </p:nvGrpSpPr>
        <p:grpSpPr>
          <a:xfrm>
            <a:off x="9244997" y="2953409"/>
            <a:ext cx="3036415" cy="3966060"/>
            <a:chOff x="9244997" y="2953409"/>
            <a:chExt cx="3036415" cy="3966060"/>
          </a:xfrm>
        </p:grpSpPr>
        <p:grpSp>
          <p:nvGrpSpPr>
            <p:cNvPr id="112" name="Group 111">
              <a:extLst>
                <a:ext uri="{FF2B5EF4-FFF2-40B4-BE49-F238E27FC236}">
                  <a16:creationId xmlns:a16="http://schemas.microsoft.com/office/drawing/2014/main" id="{EE735875-F9C3-EF58-5EBA-440E402D91B2}"/>
                </a:ext>
              </a:extLst>
            </p:cNvPr>
            <p:cNvGrpSpPr/>
            <p:nvPr/>
          </p:nvGrpSpPr>
          <p:grpSpPr>
            <a:xfrm>
              <a:off x="9342694" y="4160954"/>
              <a:ext cx="2938718" cy="2758515"/>
              <a:chOff x="9342694" y="4160954"/>
              <a:chExt cx="2938718" cy="2758515"/>
            </a:xfrm>
          </p:grpSpPr>
          <p:cxnSp>
            <p:nvCxnSpPr>
              <p:cNvPr id="114" name="Connector: Elbow 113">
                <a:extLst>
                  <a:ext uri="{FF2B5EF4-FFF2-40B4-BE49-F238E27FC236}">
                    <a16:creationId xmlns:a16="http://schemas.microsoft.com/office/drawing/2014/main" id="{3CD85346-96E7-6D08-AD06-E2AEE85EAAAE}"/>
                  </a:ext>
                </a:extLst>
              </p:cNvPr>
              <p:cNvCxnSpPr>
                <a:cxnSpLocks/>
              </p:cNvCxnSpPr>
              <p:nvPr/>
            </p:nvCxnSpPr>
            <p:spPr>
              <a:xfrm rot="10800000" flipH="1" flipV="1">
                <a:off x="10407791" y="4160954"/>
                <a:ext cx="345481" cy="1853661"/>
              </a:xfrm>
              <a:prstGeom prst="bentConnector4">
                <a:avLst>
                  <a:gd name="adj1" fmla="val -163996"/>
                  <a:gd name="adj2" fmla="val 99919"/>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3E772955-BFFF-88A8-9A93-BE1FCFD0FB07}"/>
                  </a:ext>
                </a:extLst>
              </p:cNvPr>
              <p:cNvSpPr txBox="1"/>
              <p:nvPr/>
            </p:nvSpPr>
            <p:spPr>
              <a:xfrm>
                <a:off x="9342694" y="6250055"/>
                <a:ext cx="2938718" cy="66941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Code that implements pipe-specific read/write/etc. kernel functionality</a:t>
                </a:r>
              </a:p>
            </p:txBody>
          </p:sp>
          <p:sp>
            <p:nvSpPr>
              <p:cNvPr id="116" name="Rectangle 115">
                <a:extLst>
                  <a:ext uri="{FF2B5EF4-FFF2-40B4-BE49-F238E27FC236}">
                    <a16:creationId xmlns:a16="http://schemas.microsoft.com/office/drawing/2014/main" id="{E8313BE4-0873-99AE-3CA9-D37BEE05312B}"/>
                  </a:ext>
                </a:extLst>
              </p:cNvPr>
              <p:cNvSpPr/>
              <p:nvPr/>
            </p:nvSpPr>
            <p:spPr>
              <a:xfrm>
                <a:off x="10745263" y="5400090"/>
                <a:ext cx="754297" cy="791710"/>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7" name="Connector: Elbow 116">
                <a:extLst>
                  <a:ext uri="{FF2B5EF4-FFF2-40B4-BE49-F238E27FC236}">
                    <a16:creationId xmlns:a16="http://schemas.microsoft.com/office/drawing/2014/main" id="{300A74A6-569E-203B-26E3-AD4CD79FDD13}"/>
                  </a:ext>
                </a:extLst>
              </p:cNvPr>
              <p:cNvCxnSpPr>
                <a:cxnSpLocks/>
                <a:stCxn id="124" idx="1"/>
                <a:endCxn id="116" idx="1"/>
              </p:cNvCxnSpPr>
              <p:nvPr/>
            </p:nvCxnSpPr>
            <p:spPr>
              <a:xfrm rot="10800000" flipH="1" flipV="1">
                <a:off x="10378485" y="4431237"/>
                <a:ext cx="366777" cy="1364707"/>
              </a:xfrm>
              <a:prstGeom prst="bentConnector3">
                <a:avLst>
                  <a:gd name="adj1" fmla="val -62327"/>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5BCB41F9-3E0D-6869-6FD5-B71C119E4B24}"/>
                  </a:ext>
                </a:extLst>
              </p:cNvPr>
              <p:cNvSpPr txBox="1"/>
              <p:nvPr/>
            </p:nvSpPr>
            <p:spPr>
              <a:xfrm rot="16200000">
                <a:off x="9124530" y="4959702"/>
                <a:ext cx="1790905" cy="307777"/>
              </a:xfrm>
              <a:prstGeom prst="rect">
                <a:avLst/>
              </a:prstGeom>
              <a:noFill/>
            </p:spPr>
            <p:txBody>
              <a:bodyPr wrap="square" rtlCol="0">
                <a:spAutoFit/>
              </a:bodyPr>
              <a:lstStyle/>
              <a:p>
                <a:pPr algn="ctr"/>
                <a:r>
                  <a:rPr lang="en-US" sz="1400" dirty="0" err="1">
                    <a:latin typeface="Consolas" panose="020B0609020204030204" pitchFamily="49" charset="0"/>
                    <a:cs typeface="Segoe UI" panose="020B0502040204020203" pitchFamily="34" charset="0"/>
                  </a:rPr>
                  <a:t>ssize_t</a:t>
                </a:r>
                <a:r>
                  <a:rPr lang="en-US" sz="1400" dirty="0">
                    <a:latin typeface="Consolas" panose="020B0609020204030204" pitchFamily="49" charset="0"/>
                    <a:cs typeface="Segoe UI" panose="020B0502040204020203" pitchFamily="34" charset="0"/>
                  </a:rPr>
                  <a:t> write(…)</a:t>
                </a:r>
              </a:p>
            </p:txBody>
          </p:sp>
          <p:sp>
            <p:nvSpPr>
              <p:cNvPr id="120" name="TextBox 119">
                <a:extLst>
                  <a:ext uri="{FF2B5EF4-FFF2-40B4-BE49-F238E27FC236}">
                    <a16:creationId xmlns:a16="http://schemas.microsoft.com/office/drawing/2014/main" id="{F7B7D927-E9EF-8D8C-CE95-81A966E19617}"/>
                  </a:ext>
                </a:extLst>
              </p:cNvPr>
              <p:cNvSpPr txBox="1"/>
              <p:nvPr/>
            </p:nvSpPr>
            <p:spPr>
              <a:xfrm rot="16200000">
                <a:off x="8763011" y="4930109"/>
                <a:ext cx="1824135" cy="307777"/>
              </a:xfrm>
              <a:prstGeom prst="rect">
                <a:avLst/>
              </a:prstGeom>
              <a:noFill/>
            </p:spPr>
            <p:txBody>
              <a:bodyPr wrap="square" rtlCol="0">
                <a:spAutoFit/>
              </a:bodyPr>
              <a:lstStyle/>
              <a:p>
                <a:pPr algn="ctr"/>
                <a:r>
                  <a:rPr lang="en-US" sz="1400" dirty="0" err="1">
                    <a:latin typeface="Consolas" panose="020B0609020204030204" pitchFamily="49" charset="0"/>
                    <a:cs typeface="Segoe UI" panose="020B0502040204020203" pitchFamily="34" charset="0"/>
                  </a:rPr>
                  <a:t>ssize_t</a:t>
                </a:r>
                <a:r>
                  <a:rPr lang="en-US" sz="1400" dirty="0">
                    <a:latin typeface="Consolas" panose="020B0609020204030204" pitchFamily="49" charset="0"/>
                    <a:cs typeface="Segoe UI" panose="020B0502040204020203" pitchFamily="34" charset="0"/>
                  </a:rPr>
                  <a:t> read(…)</a:t>
                </a:r>
              </a:p>
            </p:txBody>
          </p:sp>
        </p:grpSp>
        <p:grpSp>
          <p:nvGrpSpPr>
            <p:cNvPr id="121" name="Group 120">
              <a:extLst>
                <a:ext uri="{FF2B5EF4-FFF2-40B4-BE49-F238E27FC236}">
                  <a16:creationId xmlns:a16="http://schemas.microsoft.com/office/drawing/2014/main" id="{86479000-DB85-7680-9077-1B0CB7E49450}"/>
                </a:ext>
              </a:extLst>
            </p:cNvPr>
            <p:cNvGrpSpPr/>
            <p:nvPr/>
          </p:nvGrpSpPr>
          <p:grpSpPr>
            <a:xfrm>
              <a:off x="9244997" y="2953409"/>
              <a:ext cx="2988292" cy="2388426"/>
              <a:chOff x="9244997" y="2953409"/>
              <a:chExt cx="2988292" cy="2388426"/>
            </a:xfrm>
          </p:grpSpPr>
          <p:sp>
            <p:nvSpPr>
              <p:cNvPr id="122" name="TextBox 121">
                <a:extLst>
                  <a:ext uri="{FF2B5EF4-FFF2-40B4-BE49-F238E27FC236}">
                    <a16:creationId xmlns:a16="http://schemas.microsoft.com/office/drawing/2014/main" id="{465E8B01-7711-E180-4E85-82E01E0ED446}"/>
                  </a:ext>
                </a:extLst>
              </p:cNvPr>
              <p:cNvSpPr txBox="1"/>
              <p:nvPr/>
            </p:nvSpPr>
            <p:spPr>
              <a:xfrm>
                <a:off x="10157143" y="4787837"/>
                <a:ext cx="2076146" cy="553998"/>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Kernel metadata for the pipe</a:t>
                </a:r>
              </a:p>
            </p:txBody>
          </p:sp>
          <p:sp>
            <p:nvSpPr>
              <p:cNvPr id="124" name="Rectangle 123">
                <a:extLst>
                  <a:ext uri="{FF2B5EF4-FFF2-40B4-BE49-F238E27FC236}">
                    <a16:creationId xmlns:a16="http://schemas.microsoft.com/office/drawing/2014/main" id="{542110C2-8E21-B04A-4498-51CCD042D3B1}"/>
                  </a:ext>
                </a:extLst>
              </p:cNvPr>
              <p:cNvSpPr/>
              <p:nvPr/>
            </p:nvSpPr>
            <p:spPr>
              <a:xfrm>
                <a:off x="10378486" y="4035383"/>
                <a:ext cx="754297" cy="791710"/>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Connector: Elbow 124">
                <a:extLst>
                  <a:ext uri="{FF2B5EF4-FFF2-40B4-BE49-F238E27FC236}">
                    <a16:creationId xmlns:a16="http://schemas.microsoft.com/office/drawing/2014/main" id="{6F491893-909E-5FC3-C923-2B701EC158EE}"/>
                  </a:ext>
                </a:extLst>
              </p:cNvPr>
              <p:cNvCxnSpPr>
                <a:cxnSpLocks/>
              </p:cNvCxnSpPr>
              <p:nvPr/>
            </p:nvCxnSpPr>
            <p:spPr>
              <a:xfrm rot="16200000" flipH="1">
                <a:off x="9464250" y="2737969"/>
                <a:ext cx="1071392" cy="1509897"/>
              </a:xfrm>
              <a:prstGeom prst="bentConnector3">
                <a:avLst>
                  <a:gd name="adj1" fmla="val 65669"/>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6" name="Connector: Elbow 125">
                <a:extLst>
                  <a:ext uri="{FF2B5EF4-FFF2-40B4-BE49-F238E27FC236}">
                    <a16:creationId xmlns:a16="http://schemas.microsoft.com/office/drawing/2014/main" id="{44391FB5-EECD-4EE2-8836-9EA83CC7B13D}"/>
                  </a:ext>
                </a:extLst>
              </p:cNvPr>
              <p:cNvCxnSpPr>
                <a:cxnSpLocks/>
                <a:endCxn id="124" idx="0"/>
              </p:cNvCxnSpPr>
              <p:nvPr/>
            </p:nvCxnSpPr>
            <p:spPr>
              <a:xfrm rot="16200000" flipH="1">
                <a:off x="10026496" y="3306244"/>
                <a:ext cx="1081974" cy="376304"/>
              </a:xfrm>
              <a:prstGeom prst="bentConnector3">
                <a:avLst>
                  <a:gd name="adj1" fmla="val 65678"/>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127" name="Group 126">
            <a:extLst>
              <a:ext uri="{FF2B5EF4-FFF2-40B4-BE49-F238E27FC236}">
                <a16:creationId xmlns:a16="http://schemas.microsoft.com/office/drawing/2014/main" id="{149AEC9B-DFF6-40F5-7911-5B9BBBB5DF49}"/>
              </a:ext>
            </a:extLst>
          </p:cNvPr>
          <p:cNvGrpSpPr/>
          <p:nvPr/>
        </p:nvGrpSpPr>
        <p:grpSpPr>
          <a:xfrm>
            <a:off x="6097904" y="1722495"/>
            <a:ext cx="5982423" cy="1386286"/>
            <a:chOff x="6097904" y="1722495"/>
            <a:chExt cx="5982423" cy="1386286"/>
          </a:xfrm>
        </p:grpSpPr>
        <p:cxnSp>
          <p:nvCxnSpPr>
            <p:cNvPr id="128" name="Connector: Elbow 127">
              <a:extLst>
                <a:ext uri="{FF2B5EF4-FFF2-40B4-BE49-F238E27FC236}">
                  <a16:creationId xmlns:a16="http://schemas.microsoft.com/office/drawing/2014/main" id="{8561CE82-F11C-4F72-BEE9-4EE09F257A1E}"/>
                </a:ext>
              </a:extLst>
            </p:cNvPr>
            <p:cNvCxnSpPr>
              <a:cxnSpLocks/>
            </p:cNvCxnSpPr>
            <p:nvPr/>
          </p:nvCxnSpPr>
          <p:spPr>
            <a:xfrm rot="5400000">
              <a:off x="8368953" y="1321708"/>
              <a:ext cx="472942" cy="1274516"/>
            </a:xfrm>
            <a:prstGeom prst="bentConnector3">
              <a:avLst>
                <a:gd name="adj1" fmla="val 50000"/>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9" name="Rectangle 128">
              <a:extLst>
                <a:ext uri="{FF2B5EF4-FFF2-40B4-BE49-F238E27FC236}">
                  <a16:creationId xmlns:a16="http://schemas.microsoft.com/office/drawing/2014/main" id="{0D1F7AF2-B719-2DEB-2D2B-B7FFB15E1884}"/>
                </a:ext>
              </a:extLst>
            </p:cNvPr>
            <p:cNvSpPr/>
            <p:nvPr/>
          </p:nvSpPr>
          <p:spPr>
            <a:xfrm>
              <a:off x="10737917" y="2579680"/>
              <a:ext cx="1123798" cy="42684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6543DC10-CDE3-18D5-B34C-188B7767F8D1}"/>
                </a:ext>
              </a:extLst>
            </p:cNvPr>
            <p:cNvGrpSpPr/>
            <p:nvPr/>
          </p:nvGrpSpPr>
          <p:grpSpPr>
            <a:xfrm>
              <a:off x="7288587" y="1834731"/>
              <a:ext cx="1397735" cy="1157904"/>
              <a:chOff x="7556882" y="1834731"/>
              <a:chExt cx="1397735" cy="1157904"/>
            </a:xfrm>
          </p:grpSpPr>
          <p:sp>
            <p:nvSpPr>
              <p:cNvPr id="169" name="Rectangle 168">
                <a:extLst>
                  <a:ext uri="{FF2B5EF4-FFF2-40B4-BE49-F238E27FC236}">
                    <a16:creationId xmlns:a16="http://schemas.microsoft.com/office/drawing/2014/main" id="{DD0C53CB-5A80-A13A-DF1C-5FA03C19B7BC}"/>
                  </a:ext>
                </a:extLst>
              </p:cNvPr>
              <p:cNvSpPr/>
              <p:nvPr/>
            </p:nvSpPr>
            <p:spPr>
              <a:xfrm>
                <a:off x="7609036" y="2579797"/>
                <a:ext cx="411011" cy="41283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latin typeface="Consolas" panose="020B0609020204030204" pitchFamily="49" charset="0"/>
                </a:endParaRPr>
              </a:p>
            </p:txBody>
          </p:sp>
          <p:sp>
            <p:nvSpPr>
              <p:cNvPr id="170" name="Rectangle 169">
                <a:extLst>
                  <a:ext uri="{FF2B5EF4-FFF2-40B4-BE49-F238E27FC236}">
                    <a16:creationId xmlns:a16="http://schemas.microsoft.com/office/drawing/2014/main" id="{E890CA3D-EDDF-91F3-9E75-0A23AB20BFC5}"/>
                  </a:ext>
                </a:extLst>
              </p:cNvPr>
              <p:cNvSpPr/>
              <p:nvPr/>
            </p:nvSpPr>
            <p:spPr>
              <a:xfrm>
                <a:off x="8020047" y="2579797"/>
                <a:ext cx="240542" cy="41283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0</a:t>
                </a:r>
              </a:p>
            </p:txBody>
          </p:sp>
          <p:sp>
            <p:nvSpPr>
              <p:cNvPr id="171" name="Rectangle 170">
                <a:extLst>
                  <a:ext uri="{FF2B5EF4-FFF2-40B4-BE49-F238E27FC236}">
                    <a16:creationId xmlns:a16="http://schemas.microsoft.com/office/drawing/2014/main" id="{27BE063F-D917-A000-DEC8-AA3C22BE95E1}"/>
                  </a:ext>
                </a:extLst>
              </p:cNvPr>
              <p:cNvSpPr/>
              <p:nvPr/>
            </p:nvSpPr>
            <p:spPr>
              <a:xfrm>
                <a:off x="8260589" y="2577725"/>
                <a:ext cx="240542" cy="41283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nsolas" panose="020B0609020204030204" pitchFamily="49" charset="0"/>
                </a:endParaRPr>
              </a:p>
            </p:txBody>
          </p:sp>
          <p:sp>
            <p:nvSpPr>
              <p:cNvPr id="172" name="Rectangle 171">
                <a:extLst>
                  <a:ext uri="{FF2B5EF4-FFF2-40B4-BE49-F238E27FC236}">
                    <a16:creationId xmlns:a16="http://schemas.microsoft.com/office/drawing/2014/main" id="{ECDDBDFA-32E8-F96B-15A1-358A57A80BA8}"/>
                  </a:ext>
                </a:extLst>
              </p:cNvPr>
              <p:cNvSpPr/>
              <p:nvPr/>
            </p:nvSpPr>
            <p:spPr>
              <a:xfrm>
                <a:off x="8502692" y="2577725"/>
                <a:ext cx="240542" cy="41283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3</a:t>
                </a:r>
              </a:p>
            </p:txBody>
          </p:sp>
          <p:sp>
            <p:nvSpPr>
              <p:cNvPr id="173" name="TextBox 172">
                <a:extLst>
                  <a:ext uri="{FF2B5EF4-FFF2-40B4-BE49-F238E27FC236}">
                    <a16:creationId xmlns:a16="http://schemas.microsoft.com/office/drawing/2014/main" id="{DB89DE9F-AF00-4B3C-9D3B-84BD9F0ADEF3}"/>
                  </a:ext>
                </a:extLst>
              </p:cNvPr>
              <p:cNvSpPr txBox="1"/>
              <p:nvPr/>
            </p:nvSpPr>
            <p:spPr>
              <a:xfrm rot="18832712">
                <a:off x="7627460" y="2247691"/>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Perms</a:t>
                </a:r>
              </a:p>
            </p:txBody>
          </p:sp>
          <p:sp>
            <p:nvSpPr>
              <p:cNvPr id="174" name="TextBox 173">
                <a:extLst>
                  <a:ext uri="{FF2B5EF4-FFF2-40B4-BE49-F238E27FC236}">
                    <a16:creationId xmlns:a16="http://schemas.microsoft.com/office/drawing/2014/main" id="{F3A84061-7D97-3601-B5CB-B181440BB260}"/>
                  </a:ext>
                </a:extLst>
              </p:cNvPr>
              <p:cNvSpPr txBox="1"/>
              <p:nvPr/>
            </p:nvSpPr>
            <p:spPr>
              <a:xfrm>
                <a:off x="7556882" y="2637821"/>
                <a:ext cx="496996" cy="307777"/>
              </a:xfrm>
              <a:prstGeom prst="rect">
                <a:avLst/>
              </a:prstGeom>
              <a:noFill/>
            </p:spPr>
            <p:txBody>
              <a:bodyPr wrap="square" rtlCol="0">
                <a:spAutoFit/>
              </a:bodyPr>
              <a:lstStyle/>
              <a:p>
                <a:pPr algn="ctr"/>
                <a:r>
                  <a:rPr lang="en-US" sz="1400" dirty="0">
                    <a:latin typeface="Consolas" panose="020B0609020204030204" pitchFamily="49" charset="0"/>
                  </a:rPr>
                  <a:t>r/w</a:t>
                </a:r>
              </a:p>
            </p:txBody>
          </p:sp>
          <p:sp>
            <p:nvSpPr>
              <p:cNvPr id="175" name="TextBox 174">
                <a:extLst>
                  <a:ext uri="{FF2B5EF4-FFF2-40B4-BE49-F238E27FC236}">
                    <a16:creationId xmlns:a16="http://schemas.microsoft.com/office/drawing/2014/main" id="{8D2F8C84-927D-BE99-C62B-7BAE97389382}"/>
                  </a:ext>
                </a:extLst>
              </p:cNvPr>
              <p:cNvSpPr txBox="1"/>
              <p:nvPr/>
            </p:nvSpPr>
            <p:spPr>
              <a:xfrm rot="18832712">
                <a:off x="7936637" y="2255564"/>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Offset</a:t>
                </a:r>
              </a:p>
            </p:txBody>
          </p:sp>
          <p:sp>
            <p:nvSpPr>
              <p:cNvPr id="176" name="TextBox 175">
                <a:extLst>
                  <a:ext uri="{FF2B5EF4-FFF2-40B4-BE49-F238E27FC236}">
                    <a16:creationId xmlns:a16="http://schemas.microsoft.com/office/drawing/2014/main" id="{62696F34-7623-9A0B-AEC3-16696F54367A}"/>
                  </a:ext>
                </a:extLst>
              </p:cNvPr>
              <p:cNvSpPr txBox="1"/>
              <p:nvPr/>
            </p:nvSpPr>
            <p:spPr>
              <a:xfrm rot="18832712">
                <a:off x="8131598" y="2141128"/>
                <a:ext cx="874403"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Metadata</a:t>
                </a:r>
              </a:p>
            </p:txBody>
          </p:sp>
          <p:sp>
            <p:nvSpPr>
              <p:cNvPr id="177" name="TextBox 176">
                <a:extLst>
                  <a:ext uri="{FF2B5EF4-FFF2-40B4-BE49-F238E27FC236}">
                    <a16:creationId xmlns:a16="http://schemas.microsoft.com/office/drawing/2014/main" id="{E41A7240-F53A-8C9D-DCC7-A76393F99CC9}"/>
                  </a:ext>
                </a:extLst>
              </p:cNvPr>
              <p:cNvSpPr txBox="1"/>
              <p:nvPr/>
            </p:nvSpPr>
            <p:spPr>
              <a:xfrm rot="18832712">
                <a:off x="8413677" y="2185056"/>
                <a:ext cx="82026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Ref count</a:t>
                </a:r>
              </a:p>
            </p:txBody>
          </p:sp>
        </p:grpSp>
        <p:grpSp>
          <p:nvGrpSpPr>
            <p:cNvPr id="131" name="Group 130">
              <a:extLst>
                <a:ext uri="{FF2B5EF4-FFF2-40B4-BE49-F238E27FC236}">
                  <a16:creationId xmlns:a16="http://schemas.microsoft.com/office/drawing/2014/main" id="{6ACDBEE9-2898-38B4-6004-4D9A3D8DB789}"/>
                </a:ext>
              </a:extLst>
            </p:cNvPr>
            <p:cNvGrpSpPr/>
            <p:nvPr/>
          </p:nvGrpSpPr>
          <p:grpSpPr>
            <a:xfrm>
              <a:off x="8433725" y="1864029"/>
              <a:ext cx="1385251" cy="1127361"/>
              <a:chOff x="7569366" y="1865274"/>
              <a:chExt cx="1385251" cy="1127361"/>
            </a:xfrm>
          </p:grpSpPr>
          <p:sp>
            <p:nvSpPr>
              <p:cNvPr id="160" name="Rectangle 159">
                <a:extLst>
                  <a:ext uri="{FF2B5EF4-FFF2-40B4-BE49-F238E27FC236}">
                    <a16:creationId xmlns:a16="http://schemas.microsoft.com/office/drawing/2014/main" id="{A6FD6CF3-2315-CE98-663D-241EA52BA687}"/>
                  </a:ext>
                </a:extLst>
              </p:cNvPr>
              <p:cNvSpPr/>
              <p:nvPr/>
            </p:nvSpPr>
            <p:spPr>
              <a:xfrm>
                <a:off x="7609036" y="2579797"/>
                <a:ext cx="411011"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latin typeface="Consolas" panose="020B0609020204030204" pitchFamily="49" charset="0"/>
                </a:endParaRPr>
              </a:p>
            </p:txBody>
          </p:sp>
          <p:sp>
            <p:nvSpPr>
              <p:cNvPr id="161" name="Rectangle 160">
                <a:extLst>
                  <a:ext uri="{FF2B5EF4-FFF2-40B4-BE49-F238E27FC236}">
                    <a16:creationId xmlns:a16="http://schemas.microsoft.com/office/drawing/2014/main" id="{37DD6C4A-DE80-9E6A-CE57-C05A469119FA}"/>
                  </a:ext>
                </a:extLst>
              </p:cNvPr>
              <p:cNvSpPr/>
              <p:nvPr/>
            </p:nvSpPr>
            <p:spPr>
              <a:xfrm>
                <a:off x="8020047" y="2579797"/>
                <a:ext cx="240542"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0</a:t>
                </a:r>
              </a:p>
            </p:txBody>
          </p:sp>
          <p:sp>
            <p:nvSpPr>
              <p:cNvPr id="162" name="Rectangle 161">
                <a:extLst>
                  <a:ext uri="{FF2B5EF4-FFF2-40B4-BE49-F238E27FC236}">
                    <a16:creationId xmlns:a16="http://schemas.microsoft.com/office/drawing/2014/main" id="{B9C9528E-C4D1-30CB-0220-524762B02EF0}"/>
                  </a:ext>
                </a:extLst>
              </p:cNvPr>
              <p:cNvSpPr/>
              <p:nvPr/>
            </p:nvSpPr>
            <p:spPr>
              <a:xfrm>
                <a:off x="8260589" y="2577725"/>
                <a:ext cx="240542"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nsolas" panose="020B0609020204030204" pitchFamily="49" charset="0"/>
                </a:endParaRPr>
              </a:p>
            </p:txBody>
          </p:sp>
          <p:sp>
            <p:nvSpPr>
              <p:cNvPr id="163" name="Rectangle 162">
                <a:extLst>
                  <a:ext uri="{FF2B5EF4-FFF2-40B4-BE49-F238E27FC236}">
                    <a16:creationId xmlns:a16="http://schemas.microsoft.com/office/drawing/2014/main" id="{C31704F0-781C-F1E4-F716-1A8FFE18AABE}"/>
                  </a:ext>
                </a:extLst>
              </p:cNvPr>
              <p:cNvSpPr/>
              <p:nvPr/>
            </p:nvSpPr>
            <p:spPr>
              <a:xfrm>
                <a:off x="8502692" y="2577725"/>
                <a:ext cx="240542"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1</a:t>
                </a:r>
              </a:p>
            </p:txBody>
          </p:sp>
          <p:sp>
            <p:nvSpPr>
              <p:cNvPr id="164" name="TextBox 163">
                <a:extLst>
                  <a:ext uri="{FF2B5EF4-FFF2-40B4-BE49-F238E27FC236}">
                    <a16:creationId xmlns:a16="http://schemas.microsoft.com/office/drawing/2014/main" id="{2CEBF7B2-27B3-8701-687C-CB710E14F823}"/>
                  </a:ext>
                </a:extLst>
              </p:cNvPr>
              <p:cNvSpPr txBox="1"/>
              <p:nvPr/>
            </p:nvSpPr>
            <p:spPr>
              <a:xfrm rot="18832712">
                <a:off x="7627460" y="2247691"/>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Perms</a:t>
                </a:r>
              </a:p>
            </p:txBody>
          </p:sp>
          <p:sp>
            <p:nvSpPr>
              <p:cNvPr id="165" name="TextBox 164">
                <a:extLst>
                  <a:ext uri="{FF2B5EF4-FFF2-40B4-BE49-F238E27FC236}">
                    <a16:creationId xmlns:a16="http://schemas.microsoft.com/office/drawing/2014/main" id="{627B92B1-7B38-76E3-B261-AD245886B0A6}"/>
                  </a:ext>
                </a:extLst>
              </p:cNvPr>
              <p:cNvSpPr txBox="1"/>
              <p:nvPr/>
            </p:nvSpPr>
            <p:spPr>
              <a:xfrm>
                <a:off x="7569366" y="2637821"/>
                <a:ext cx="496996" cy="307777"/>
              </a:xfrm>
              <a:prstGeom prst="rect">
                <a:avLst/>
              </a:prstGeom>
              <a:noFill/>
            </p:spPr>
            <p:txBody>
              <a:bodyPr wrap="square" rtlCol="0">
                <a:spAutoFit/>
              </a:bodyPr>
              <a:lstStyle/>
              <a:p>
                <a:pPr algn="ctr"/>
                <a:r>
                  <a:rPr lang="en-US" sz="1400" dirty="0">
                    <a:latin typeface="Consolas" panose="020B0609020204030204" pitchFamily="49" charset="0"/>
                  </a:rPr>
                  <a:t>r</a:t>
                </a:r>
              </a:p>
            </p:txBody>
          </p:sp>
          <p:sp>
            <p:nvSpPr>
              <p:cNvPr id="166" name="TextBox 165">
                <a:extLst>
                  <a:ext uri="{FF2B5EF4-FFF2-40B4-BE49-F238E27FC236}">
                    <a16:creationId xmlns:a16="http://schemas.microsoft.com/office/drawing/2014/main" id="{9E4E8742-D9BA-D5BF-52C0-1B019D916300}"/>
                  </a:ext>
                </a:extLst>
              </p:cNvPr>
              <p:cNvSpPr txBox="1"/>
              <p:nvPr/>
            </p:nvSpPr>
            <p:spPr>
              <a:xfrm rot="18832712">
                <a:off x="7936637" y="2255564"/>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Offset</a:t>
                </a:r>
              </a:p>
            </p:txBody>
          </p:sp>
          <p:sp>
            <p:nvSpPr>
              <p:cNvPr id="167" name="TextBox 166">
                <a:extLst>
                  <a:ext uri="{FF2B5EF4-FFF2-40B4-BE49-F238E27FC236}">
                    <a16:creationId xmlns:a16="http://schemas.microsoft.com/office/drawing/2014/main" id="{D2581347-6476-BDD6-849F-A8425B7B1EBC}"/>
                  </a:ext>
                </a:extLst>
              </p:cNvPr>
              <p:cNvSpPr txBox="1"/>
              <p:nvPr/>
            </p:nvSpPr>
            <p:spPr>
              <a:xfrm rot="18832712">
                <a:off x="8110485" y="2187292"/>
                <a:ext cx="905646"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Metadata</a:t>
                </a:r>
              </a:p>
            </p:txBody>
          </p:sp>
          <p:sp>
            <p:nvSpPr>
              <p:cNvPr id="168" name="TextBox 167">
                <a:extLst>
                  <a:ext uri="{FF2B5EF4-FFF2-40B4-BE49-F238E27FC236}">
                    <a16:creationId xmlns:a16="http://schemas.microsoft.com/office/drawing/2014/main" id="{7D8CF8B6-B305-220E-60C8-A0D21F034FEA}"/>
                  </a:ext>
                </a:extLst>
              </p:cNvPr>
              <p:cNvSpPr txBox="1"/>
              <p:nvPr/>
            </p:nvSpPr>
            <p:spPr>
              <a:xfrm rot="18832712">
                <a:off x="8413677" y="2185056"/>
                <a:ext cx="82026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Ref count</a:t>
                </a:r>
              </a:p>
            </p:txBody>
          </p:sp>
        </p:grpSp>
        <p:grpSp>
          <p:nvGrpSpPr>
            <p:cNvPr id="132" name="Group 131">
              <a:extLst>
                <a:ext uri="{FF2B5EF4-FFF2-40B4-BE49-F238E27FC236}">
                  <a16:creationId xmlns:a16="http://schemas.microsoft.com/office/drawing/2014/main" id="{A58D1247-06BB-D123-3140-AF76FE59B213}"/>
                </a:ext>
              </a:extLst>
            </p:cNvPr>
            <p:cNvGrpSpPr/>
            <p:nvPr/>
          </p:nvGrpSpPr>
          <p:grpSpPr>
            <a:xfrm>
              <a:off x="9562786" y="1894528"/>
              <a:ext cx="1388372" cy="1096035"/>
              <a:chOff x="7566245" y="1896600"/>
              <a:chExt cx="1388372" cy="1096035"/>
            </a:xfrm>
          </p:grpSpPr>
          <p:sp>
            <p:nvSpPr>
              <p:cNvPr id="151" name="Rectangle 150">
                <a:extLst>
                  <a:ext uri="{FF2B5EF4-FFF2-40B4-BE49-F238E27FC236}">
                    <a16:creationId xmlns:a16="http://schemas.microsoft.com/office/drawing/2014/main" id="{636ECDDD-FC0E-8802-9F67-1FBAF103B472}"/>
                  </a:ext>
                </a:extLst>
              </p:cNvPr>
              <p:cNvSpPr/>
              <p:nvPr/>
            </p:nvSpPr>
            <p:spPr>
              <a:xfrm>
                <a:off x="7609036" y="2579797"/>
                <a:ext cx="411011"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latin typeface="Consolas" panose="020B0609020204030204" pitchFamily="49" charset="0"/>
                </a:endParaRPr>
              </a:p>
            </p:txBody>
          </p:sp>
          <p:sp>
            <p:nvSpPr>
              <p:cNvPr id="152" name="Rectangle 151">
                <a:extLst>
                  <a:ext uri="{FF2B5EF4-FFF2-40B4-BE49-F238E27FC236}">
                    <a16:creationId xmlns:a16="http://schemas.microsoft.com/office/drawing/2014/main" id="{9BD718ED-6DFA-3651-4CF1-40CBF7DFD91D}"/>
                  </a:ext>
                </a:extLst>
              </p:cNvPr>
              <p:cNvSpPr/>
              <p:nvPr/>
            </p:nvSpPr>
            <p:spPr>
              <a:xfrm>
                <a:off x="8020047" y="2579797"/>
                <a:ext cx="240542"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0</a:t>
                </a:r>
              </a:p>
            </p:txBody>
          </p:sp>
          <p:sp>
            <p:nvSpPr>
              <p:cNvPr id="153" name="Rectangle 152">
                <a:extLst>
                  <a:ext uri="{FF2B5EF4-FFF2-40B4-BE49-F238E27FC236}">
                    <a16:creationId xmlns:a16="http://schemas.microsoft.com/office/drawing/2014/main" id="{C0C65B63-477F-A8E0-32CB-A7AFD4818D83}"/>
                  </a:ext>
                </a:extLst>
              </p:cNvPr>
              <p:cNvSpPr/>
              <p:nvPr/>
            </p:nvSpPr>
            <p:spPr>
              <a:xfrm>
                <a:off x="8260589" y="2577725"/>
                <a:ext cx="240542"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nsolas" panose="020B0609020204030204" pitchFamily="49" charset="0"/>
                </a:endParaRPr>
              </a:p>
            </p:txBody>
          </p:sp>
          <p:sp>
            <p:nvSpPr>
              <p:cNvPr id="154" name="Rectangle 153">
                <a:extLst>
                  <a:ext uri="{FF2B5EF4-FFF2-40B4-BE49-F238E27FC236}">
                    <a16:creationId xmlns:a16="http://schemas.microsoft.com/office/drawing/2014/main" id="{2F228C86-5B78-589E-DA7E-E0271B7B9D62}"/>
                  </a:ext>
                </a:extLst>
              </p:cNvPr>
              <p:cNvSpPr/>
              <p:nvPr/>
            </p:nvSpPr>
            <p:spPr>
              <a:xfrm>
                <a:off x="8502692" y="2577725"/>
                <a:ext cx="240542"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1</a:t>
                </a:r>
              </a:p>
            </p:txBody>
          </p:sp>
          <p:sp>
            <p:nvSpPr>
              <p:cNvPr id="155" name="TextBox 154">
                <a:extLst>
                  <a:ext uri="{FF2B5EF4-FFF2-40B4-BE49-F238E27FC236}">
                    <a16:creationId xmlns:a16="http://schemas.microsoft.com/office/drawing/2014/main" id="{0F0F074A-FB52-7A89-5166-1CFF13573137}"/>
                  </a:ext>
                </a:extLst>
              </p:cNvPr>
              <p:cNvSpPr txBox="1"/>
              <p:nvPr/>
            </p:nvSpPr>
            <p:spPr>
              <a:xfrm rot="18832712">
                <a:off x="7627460" y="2247691"/>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Perms</a:t>
                </a:r>
              </a:p>
            </p:txBody>
          </p:sp>
          <p:sp>
            <p:nvSpPr>
              <p:cNvPr id="156" name="TextBox 155">
                <a:extLst>
                  <a:ext uri="{FF2B5EF4-FFF2-40B4-BE49-F238E27FC236}">
                    <a16:creationId xmlns:a16="http://schemas.microsoft.com/office/drawing/2014/main" id="{1C12DFB9-FFB5-FCC7-0488-BFA962FFE05C}"/>
                  </a:ext>
                </a:extLst>
              </p:cNvPr>
              <p:cNvSpPr txBox="1"/>
              <p:nvPr/>
            </p:nvSpPr>
            <p:spPr>
              <a:xfrm>
                <a:off x="7566245" y="2637821"/>
                <a:ext cx="496996" cy="307777"/>
              </a:xfrm>
              <a:prstGeom prst="rect">
                <a:avLst/>
              </a:prstGeom>
              <a:noFill/>
            </p:spPr>
            <p:txBody>
              <a:bodyPr wrap="square" rtlCol="0">
                <a:spAutoFit/>
              </a:bodyPr>
              <a:lstStyle/>
              <a:p>
                <a:pPr algn="ctr"/>
                <a:r>
                  <a:rPr lang="en-US" sz="1400" dirty="0">
                    <a:latin typeface="Consolas" panose="020B0609020204030204" pitchFamily="49" charset="0"/>
                  </a:rPr>
                  <a:t>w</a:t>
                </a:r>
              </a:p>
            </p:txBody>
          </p:sp>
          <p:sp>
            <p:nvSpPr>
              <p:cNvPr id="157" name="TextBox 156">
                <a:extLst>
                  <a:ext uri="{FF2B5EF4-FFF2-40B4-BE49-F238E27FC236}">
                    <a16:creationId xmlns:a16="http://schemas.microsoft.com/office/drawing/2014/main" id="{C3174003-1EBE-FB3F-77A1-B3EC24EBC187}"/>
                  </a:ext>
                </a:extLst>
              </p:cNvPr>
              <p:cNvSpPr txBox="1"/>
              <p:nvPr/>
            </p:nvSpPr>
            <p:spPr>
              <a:xfrm rot="18832712">
                <a:off x="7936637" y="2255564"/>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Offset</a:t>
                </a:r>
              </a:p>
            </p:txBody>
          </p:sp>
          <p:sp>
            <p:nvSpPr>
              <p:cNvPr id="158" name="TextBox 157">
                <a:extLst>
                  <a:ext uri="{FF2B5EF4-FFF2-40B4-BE49-F238E27FC236}">
                    <a16:creationId xmlns:a16="http://schemas.microsoft.com/office/drawing/2014/main" id="{D3E0BDF1-DF87-BCEC-53B7-A09BF38F2270}"/>
                  </a:ext>
                </a:extLst>
              </p:cNvPr>
              <p:cNvSpPr txBox="1"/>
              <p:nvPr/>
            </p:nvSpPr>
            <p:spPr>
              <a:xfrm rot="18832712">
                <a:off x="8142529" y="2163886"/>
                <a:ext cx="802358" cy="267785"/>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Metadata</a:t>
                </a:r>
              </a:p>
            </p:txBody>
          </p:sp>
          <p:sp>
            <p:nvSpPr>
              <p:cNvPr id="159" name="TextBox 158">
                <a:extLst>
                  <a:ext uri="{FF2B5EF4-FFF2-40B4-BE49-F238E27FC236}">
                    <a16:creationId xmlns:a16="http://schemas.microsoft.com/office/drawing/2014/main" id="{E7139315-6D8E-8FB6-9243-94B6FE525AA7}"/>
                  </a:ext>
                </a:extLst>
              </p:cNvPr>
              <p:cNvSpPr txBox="1"/>
              <p:nvPr/>
            </p:nvSpPr>
            <p:spPr>
              <a:xfrm rot="18832712">
                <a:off x="8413677" y="2185056"/>
                <a:ext cx="82026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Ref count</a:t>
                </a:r>
              </a:p>
            </p:txBody>
          </p:sp>
        </p:grpSp>
        <p:sp>
          <p:nvSpPr>
            <p:cNvPr id="133" name="TextBox 132">
              <a:extLst>
                <a:ext uri="{FF2B5EF4-FFF2-40B4-BE49-F238E27FC236}">
                  <a16:creationId xmlns:a16="http://schemas.microsoft.com/office/drawing/2014/main" id="{9EFB25CA-8AEC-33DB-6835-427E0292CE09}"/>
                </a:ext>
              </a:extLst>
            </p:cNvPr>
            <p:cNvSpPr txBox="1"/>
            <p:nvPr/>
          </p:nvSpPr>
          <p:spPr>
            <a:xfrm>
              <a:off x="6097904" y="2439367"/>
              <a:ext cx="1247631" cy="669414"/>
            </a:xfrm>
            <a:prstGeom prst="rect">
              <a:avLst/>
            </a:prstGeom>
            <a:noFill/>
          </p:spPr>
          <p:txBody>
            <a:bodyPr wrap="square" rtlCol="0">
              <a:spAutoFit/>
            </a:bodyPr>
            <a:lstStyle/>
            <a:p>
              <a:pPr algn="ctr">
                <a:lnSpc>
                  <a:spcPts val="1500"/>
                </a:lnSpc>
              </a:pPr>
              <a:r>
                <a:rPr lang="en-US" sz="1600" dirty="0">
                  <a:latin typeface="Segoe UI" panose="020B0502040204020203" pitchFamily="34" charset="0"/>
                  <a:cs typeface="Segoe UI" panose="020B0502040204020203" pitchFamily="34" charset="0"/>
                </a:rPr>
                <a:t>Four-entry open file table</a:t>
              </a:r>
            </a:p>
          </p:txBody>
        </p:sp>
        <p:sp>
          <p:nvSpPr>
            <p:cNvPr id="134" name="Left Brace 133">
              <a:extLst>
                <a:ext uri="{FF2B5EF4-FFF2-40B4-BE49-F238E27FC236}">
                  <a16:creationId xmlns:a16="http://schemas.microsoft.com/office/drawing/2014/main" id="{E5F8DBD3-76F7-C73F-0EB7-2E089307BFC0}"/>
                </a:ext>
              </a:extLst>
            </p:cNvPr>
            <p:cNvSpPr/>
            <p:nvPr/>
          </p:nvSpPr>
          <p:spPr>
            <a:xfrm>
              <a:off x="7185164" y="2563895"/>
              <a:ext cx="100587" cy="45602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5" name="Group 134">
              <a:extLst>
                <a:ext uri="{FF2B5EF4-FFF2-40B4-BE49-F238E27FC236}">
                  <a16:creationId xmlns:a16="http://schemas.microsoft.com/office/drawing/2014/main" id="{76978861-9D54-30DA-366D-5A0C3091AFA2}"/>
                </a:ext>
              </a:extLst>
            </p:cNvPr>
            <p:cNvGrpSpPr/>
            <p:nvPr/>
          </p:nvGrpSpPr>
          <p:grpSpPr>
            <a:xfrm>
              <a:off x="10738214" y="1888035"/>
              <a:ext cx="1342113" cy="1108901"/>
              <a:chOff x="10738214" y="1888035"/>
              <a:chExt cx="1342113" cy="1108901"/>
            </a:xfrm>
          </p:grpSpPr>
          <p:grpSp>
            <p:nvGrpSpPr>
              <p:cNvPr id="144" name="Group 143">
                <a:extLst>
                  <a:ext uri="{FF2B5EF4-FFF2-40B4-BE49-F238E27FC236}">
                    <a16:creationId xmlns:a16="http://schemas.microsoft.com/office/drawing/2014/main" id="{F3E8A410-B598-D5F6-E71D-F653859F15AE}"/>
                  </a:ext>
                </a:extLst>
              </p:cNvPr>
              <p:cNvGrpSpPr/>
              <p:nvPr/>
            </p:nvGrpSpPr>
            <p:grpSpPr>
              <a:xfrm>
                <a:off x="10908760" y="1888035"/>
                <a:ext cx="1171567" cy="836715"/>
                <a:chOff x="7783050" y="1889280"/>
                <a:chExt cx="1171567" cy="836715"/>
              </a:xfrm>
            </p:grpSpPr>
            <p:sp>
              <p:nvSpPr>
                <p:cNvPr id="147" name="TextBox 146">
                  <a:extLst>
                    <a:ext uri="{FF2B5EF4-FFF2-40B4-BE49-F238E27FC236}">
                      <a16:creationId xmlns:a16="http://schemas.microsoft.com/office/drawing/2014/main" id="{F6D260FD-A970-8034-699A-87E425FABDA2}"/>
                    </a:ext>
                  </a:extLst>
                </p:cNvPr>
                <p:cNvSpPr txBox="1"/>
                <p:nvPr/>
              </p:nvSpPr>
              <p:spPr>
                <a:xfrm rot="18832712">
                  <a:off x="7627460" y="2247691"/>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Perms</a:t>
                  </a:r>
                </a:p>
              </p:txBody>
            </p:sp>
            <p:sp>
              <p:nvSpPr>
                <p:cNvPr id="148" name="TextBox 147">
                  <a:extLst>
                    <a:ext uri="{FF2B5EF4-FFF2-40B4-BE49-F238E27FC236}">
                      <a16:creationId xmlns:a16="http://schemas.microsoft.com/office/drawing/2014/main" id="{23A1BE63-D368-4AEC-0DF5-921F87578DD5}"/>
                    </a:ext>
                  </a:extLst>
                </p:cNvPr>
                <p:cNvSpPr txBox="1"/>
                <p:nvPr/>
              </p:nvSpPr>
              <p:spPr>
                <a:xfrm rot="18832712">
                  <a:off x="7936637" y="2255564"/>
                  <a:ext cx="57278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Offset</a:t>
                  </a:r>
                </a:p>
              </p:txBody>
            </p:sp>
            <p:sp>
              <p:nvSpPr>
                <p:cNvPr id="149" name="TextBox 148">
                  <a:extLst>
                    <a:ext uri="{FF2B5EF4-FFF2-40B4-BE49-F238E27FC236}">
                      <a16:creationId xmlns:a16="http://schemas.microsoft.com/office/drawing/2014/main" id="{2F449553-A9D6-9565-0184-CB74278F7EAD}"/>
                    </a:ext>
                  </a:extLst>
                </p:cNvPr>
                <p:cNvSpPr txBox="1"/>
                <p:nvPr/>
              </p:nvSpPr>
              <p:spPr>
                <a:xfrm rot="18832712">
                  <a:off x="8157636" y="2174978"/>
                  <a:ext cx="833005"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Metadata</a:t>
                  </a:r>
                </a:p>
              </p:txBody>
            </p:sp>
            <p:sp>
              <p:nvSpPr>
                <p:cNvPr id="150" name="TextBox 149">
                  <a:extLst>
                    <a:ext uri="{FF2B5EF4-FFF2-40B4-BE49-F238E27FC236}">
                      <a16:creationId xmlns:a16="http://schemas.microsoft.com/office/drawing/2014/main" id="{FDB10B3D-9D4A-7EA4-2B76-2AC5455F6618}"/>
                    </a:ext>
                  </a:extLst>
                </p:cNvPr>
                <p:cNvSpPr txBox="1"/>
                <p:nvPr/>
              </p:nvSpPr>
              <p:spPr>
                <a:xfrm rot="18832712">
                  <a:off x="8413677" y="2185056"/>
                  <a:ext cx="820269" cy="261610"/>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Ref count</a:t>
                  </a:r>
                </a:p>
              </p:txBody>
            </p:sp>
          </p:grpSp>
          <p:cxnSp>
            <p:nvCxnSpPr>
              <p:cNvPr id="145" name="Straight Connector 144">
                <a:extLst>
                  <a:ext uri="{FF2B5EF4-FFF2-40B4-BE49-F238E27FC236}">
                    <a16:creationId xmlns:a16="http://schemas.microsoft.com/office/drawing/2014/main" id="{3608EE00-1515-D0C0-F61C-0DAA610FFEC1}"/>
                  </a:ext>
                </a:extLst>
              </p:cNvPr>
              <p:cNvCxnSpPr>
                <a:cxnSpLocks/>
              </p:cNvCxnSpPr>
              <p:nvPr/>
            </p:nvCxnSpPr>
            <p:spPr>
              <a:xfrm>
                <a:off x="10738214" y="2581847"/>
                <a:ext cx="1117908" cy="4150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3754F53-BE6B-22A1-804D-908AC6CDE15B}"/>
                  </a:ext>
                </a:extLst>
              </p:cNvPr>
              <p:cNvCxnSpPr>
                <a:cxnSpLocks/>
              </p:cNvCxnSpPr>
              <p:nvPr/>
            </p:nvCxnSpPr>
            <p:spPr>
              <a:xfrm flipH="1">
                <a:off x="10748920" y="2595057"/>
                <a:ext cx="1107202" cy="3909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6" name="Rectangle 135">
              <a:extLst>
                <a:ext uri="{FF2B5EF4-FFF2-40B4-BE49-F238E27FC236}">
                  <a16:creationId xmlns:a16="http://schemas.microsoft.com/office/drawing/2014/main" id="{2849CAFD-CC48-8E31-D2A3-6FA06020C5B8}"/>
                </a:ext>
              </a:extLst>
            </p:cNvPr>
            <p:cNvSpPr/>
            <p:nvPr/>
          </p:nvSpPr>
          <p:spPr>
            <a:xfrm>
              <a:off x="7327216" y="2578267"/>
              <a:ext cx="1157850" cy="4268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A8BD55A-4882-2368-EEA6-B7989FC4B3E9}"/>
                </a:ext>
              </a:extLst>
            </p:cNvPr>
            <p:cNvSpPr/>
            <p:nvPr/>
          </p:nvSpPr>
          <p:spPr>
            <a:xfrm>
              <a:off x="8485254" y="2576124"/>
              <a:ext cx="1123798" cy="4268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A4C3EB29-47F0-620E-45EA-DD00221CBA52}"/>
                </a:ext>
              </a:extLst>
            </p:cNvPr>
            <p:cNvSpPr/>
            <p:nvPr/>
          </p:nvSpPr>
          <p:spPr>
            <a:xfrm>
              <a:off x="9608789" y="2577870"/>
              <a:ext cx="1123798" cy="4268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a:extLst>
                <a:ext uri="{FF2B5EF4-FFF2-40B4-BE49-F238E27FC236}">
                  <a16:creationId xmlns:a16="http://schemas.microsoft.com/office/drawing/2014/main" id="{E1EB394A-E224-44BA-4EAC-061D5DCA3D32}"/>
                </a:ext>
              </a:extLst>
            </p:cNvPr>
            <p:cNvCxnSpPr>
              <a:stCxn id="200" idx="2"/>
            </p:cNvCxnSpPr>
            <p:nvPr/>
          </p:nvCxnSpPr>
          <p:spPr>
            <a:xfrm>
              <a:off x="9552241" y="1739629"/>
              <a:ext cx="0" cy="216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44623D68-B3FB-35F9-1CC8-DF0E42F312AD}"/>
                </a:ext>
              </a:extLst>
            </p:cNvPr>
            <p:cNvCxnSpPr/>
            <p:nvPr/>
          </p:nvCxnSpPr>
          <p:spPr>
            <a:xfrm>
              <a:off x="9855759" y="1739629"/>
              <a:ext cx="0" cy="216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C0132C7-4935-E2E5-34DE-4B869AFE531C}"/>
                </a:ext>
              </a:extLst>
            </p:cNvPr>
            <p:cNvCxnSpPr>
              <a:cxnSpLocks/>
            </p:cNvCxnSpPr>
            <p:nvPr/>
          </p:nvCxnSpPr>
          <p:spPr>
            <a:xfrm flipH="1" flipV="1">
              <a:off x="9245379" y="1958542"/>
              <a:ext cx="614912" cy="26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Connector: Elbow 141">
              <a:extLst>
                <a:ext uri="{FF2B5EF4-FFF2-40B4-BE49-F238E27FC236}">
                  <a16:creationId xmlns:a16="http://schemas.microsoft.com/office/drawing/2014/main" id="{DC836D05-5D4C-1D0F-E65B-1DAD362A4825}"/>
                </a:ext>
              </a:extLst>
            </p:cNvPr>
            <p:cNvCxnSpPr>
              <a:cxnSpLocks/>
            </p:cNvCxnSpPr>
            <p:nvPr/>
          </p:nvCxnSpPr>
          <p:spPr>
            <a:xfrm rot="5400000">
              <a:off x="9359477" y="1437317"/>
              <a:ext cx="492145" cy="1086933"/>
            </a:xfrm>
            <a:prstGeom prst="bentConnector3">
              <a:avLst>
                <a:gd name="adj1" fmla="val 61547"/>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Connector: Elbow 142">
              <a:extLst>
                <a:ext uri="{FF2B5EF4-FFF2-40B4-BE49-F238E27FC236}">
                  <a16:creationId xmlns:a16="http://schemas.microsoft.com/office/drawing/2014/main" id="{B549534A-0D14-366C-612D-6EF04D3CD3ED}"/>
                </a:ext>
              </a:extLst>
            </p:cNvPr>
            <p:cNvCxnSpPr>
              <a:cxnSpLocks/>
            </p:cNvCxnSpPr>
            <p:nvPr/>
          </p:nvCxnSpPr>
          <p:spPr>
            <a:xfrm rot="5400000">
              <a:off x="10052245" y="1872423"/>
              <a:ext cx="522421" cy="259374"/>
            </a:xfrm>
            <a:prstGeom prst="bentConnector3">
              <a:avLst>
                <a:gd name="adj1" fmla="val 6752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78" name="Group 177">
            <a:extLst>
              <a:ext uri="{FF2B5EF4-FFF2-40B4-BE49-F238E27FC236}">
                <a16:creationId xmlns:a16="http://schemas.microsoft.com/office/drawing/2014/main" id="{FCF52CC7-C7AB-B970-AE10-14E12A257338}"/>
              </a:ext>
            </a:extLst>
          </p:cNvPr>
          <p:cNvGrpSpPr/>
          <p:nvPr/>
        </p:nvGrpSpPr>
        <p:grpSpPr>
          <a:xfrm>
            <a:off x="6701371" y="509282"/>
            <a:ext cx="4808256" cy="1281901"/>
            <a:chOff x="6701371" y="509282"/>
            <a:chExt cx="4808256" cy="1281901"/>
          </a:xfrm>
        </p:grpSpPr>
        <p:sp>
          <p:nvSpPr>
            <p:cNvPr id="179" name="Rectangle 178">
              <a:extLst>
                <a:ext uri="{FF2B5EF4-FFF2-40B4-BE49-F238E27FC236}">
                  <a16:creationId xmlns:a16="http://schemas.microsoft.com/office/drawing/2014/main" id="{CB65F2BE-3A40-3E5B-B156-65B93D7A0923}"/>
                </a:ext>
              </a:extLst>
            </p:cNvPr>
            <p:cNvSpPr/>
            <p:nvPr/>
          </p:nvSpPr>
          <p:spPr>
            <a:xfrm>
              <a:off x="9100699" y="883530"/>
              <a:ext cx="2408928" cy="5898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30EA993F-1116-74FA-A877-BCDDC2E54D33}"/>
                </a:ext>
              </a:extLst>
            </p:cNvPr>
            <p:cNvGrpSpPr/>
            <p:nvPr/>
          </p:nvGrpSpPr>
          <p:grpSpPr>
            <a:xfrm>
              <a:off x="9100701" y="1473411"/>
              <a:ext cx="1205532" cy="266219"/>
              <a:chOff x="6933236" y="2141312"/>
              <a:chExt cx="1205532" cy="266219"/>
            </a:xfrm>
            <a:solidFill>
              <a:schemeClr val="bg1">
                <a:lumMod val="95000"/>
              </a:schemeClr>
            </a:solidFill>
          </p:grpSpPr>
          <p:sp>
            <p:nvSpPr>
              <p:cNvPr id="199" name="Rectangle 198">
                <a:extLst>
                  <a:ext uri="{FF2B5EF4-FFF2-40B4-BE49-F238E27FC236}">
                    <a16:creationId xmlns:a16="http://schemas.microsoft.com/office/drawing/2014/main" id="{184D9536-0F0C-CF00-D00C-03B9FA2D0E36}"/>
                  </a:ext>
                </a:extLst>
              </p:cNvPr>
              <p:cNvSpPr/>
              <p:nvPr/>
            </p:nvSpPr>
            <p:spPr>
              <a:xfrm>
                <a:off x="6933236" y="2141314"/>
                <a:ext cx="302452" cy="266217"/>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200" name="Rectangle 199">
                <a:extLst>
                  <a:ext uri="{FF2B5EF4-FFF2-40B4-BE49-F238E27FC236}">
                    <a16:creationId xmlns:a16="http://schemas.microsoft.com/office/drawing/2014/main" id="{0D77BF1C-1895-BBD6-3C9D-70D20229EF79}"/>
                  </a:ext>
                </a:extLst>
              </p:cNvPr>
              <p:cNvSpPr/>
              <p:nvPr/>
            </p:nvSpPr>
            <p:spPr>
              <a:xfrm>
                <a:off x="7233550" y="2141313"/>
                <a:ext cx="302452" cy="266217"/>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201" name="Rectangle 200">
                <a:extLst>
                  <a:ext uri="{FF2B5EF4-FFF2-40B4-BE49-F238E27FC236}">
                    <a16:creationId xmlns:a16="http://schemas.microsoft.com/office/drawing/2014/main" id="{2DB7667B-60DA-D30A-F7B9-9919AE77F4FC}"/>
                  </a:ext>
                </a:extLst>
              </p:cNvPr>
              <p:cNvSpPr/>
              <p:nvPr/>
            </p:nvSpPr>
            <p:spPr>
              <a:xfrm>
                <a:off x="7536001" y="2141313"/>
                <a:ext cx="304587" cy="266217"/>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202" name="Rectangle 201">
                <a:extLst>
                  <a:ext uri="{FF2B5EF4-FFF2-40B4-BE49-F238E27FC236}">
                    <a16:creationId xmlns:a16="http://schemas.microsoft.com/office/drawing/2014/main" id="{7226CEEA-CF1C-0C81-3E6C-9824BFB68BF1}"/>
                  </a:ext>
                </a:extLst>
              </p:cNvPr>
              <p:cNvSpPr/>
              <p:nvPr/>
            </p:nvSpPr>
            <p:spPr>
              <a:xfrm>
                <a:off x="7840588" y="2141312"/>
                <a:ext cx="298180" cy="266217"/>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grpSp>
          <p:nvGrpSpPr>
            <p:cNvPr id="181" name="Group 180">
              <a:extLst>
                <a:ext uri="{FF2B5EF4-FFF2-40B4-BE49-F238E27FC236}">
                  <a16:creationId xmlns:a16="http://schemas.microsoft.com/office/drawing/2014/main" id="{B87DF32D-264C-C7D2-677E-C849990A2103}"/>
                </a:ext>
              </a:extLst>
            </p:cNvPr>
            <p:cNvGrpSpPr/>
            <p:nvPr/>
          </p:nvGrpSpPr>
          <p:grpSpPr>
            <a:xfrm>
              <a:off x="10604409" y="1473411"/>
              <a:ext cx="304590" cy="266222"/>
              <a:chOff x="8136630" y="2141309"/>
              <a:chExt cx="304590" cy="266222"/>
            </a:xfrm>
          </p:grpSpPr>
          <p:sp>
            <p:nvSpPr>
              <p:cNvPr id="196" name="Rectangle 195">
                <a:extLst>
                  <a:ext uri="{FF2B5EF4-FFF2-40B4-BE49-F238E27FC236}">
                    <a16:creationId xmlns:a16="http://schemas.microsoft.com/office/drawing/2014/main" id="{952BDE94-2A2E-9060-86C5-1FCE89F4A9FF}"/>
                  </a:ext>
                </a:extLst>
              </p:cNvPr>
              <p:cNvSpPr/>
              <p:nvPr/>
            </p:nvSpPr>
            <p:spPr>
              <a:xfrm>
                <a:off x="8136630" y="2141314"/>
                <a:ext cx="302452" cy="2662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197" name="Straight Connector 196">
                <a:extLst>
                  <a:ext uri="{FF2B5EF4-FFF2-40B4-BE49-F238E27FC236}">
                    <a16:creationId xmlns:a16="http://schemas.microsoft.com/office/drawing/2014/main" id="{0B3BA2C5-8809-40AD-DE88-6A38512CD8EC}"/>
                  </a:ext>
                </a:extLst>
              </p:cNvPr>
              <p:cNvCxnSpPr/>
              <p:nvPr/>
            </p:nvCxnSpPr>
            <p:spPr>
              <a:xfrm flipH="1">
                <a:off x="8140906" y="2141311"/>
                <a:ext cx="296038" cy="266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839C922C-AB85-66AB-1065-4516E458AE78}"/>
                  </a:ext>
                </a:extLst>
              </p:cNvPr>
              <p:cNvCxnSpPr>
                <a:cxnSpLocks/>
              </p:cNvCxnSpPr>
              <p:nvPr/>
            </p:nvCxnSpPr>
            <p:spPr>
              <a:xfrm>
                <a:off x="8140906" y="2141309"/>
                <a:ext cx="300314" cy="266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2" name="Rectangle 181">
              <a:extLst>
                <a:ext uri="{FF2B5EF4-FFF2-40B4-BE49-F238E27FC236}">
                  <a16:creationId xmlns:a16="http://schemas.microsoft.com/office/drawing/2014/main" id="{D8581674-B82D-EB5E-070D-2829D9EDF8F3}"/>
                </a:ext>
              </a:extLst>
            </p:cNvPr>
            <p:cNvSpPr/>
            <p:nvPr/>
          </p:nvSpPr>
          <p:spPr>
            <a:xfrm>
              <a:off x="10304095" y="1473411"/>
              <a:ext cx="302452" cy="266217"/>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nvGrpSpPr>
            <p:cNvPr id="183" name="Group 182">
              <a:extLst>
                <a:ext uri="{FF2B5EF4-FFF2-40B4-BE49-F238E27FC236}">
                  <a16:creationId xmlns:a16="http://schemas.microsoft.com/office/drawing/2014/main" id="{66C6D3EA-5383-272F-2D94-6AD8AA5A4E32}"/>
                </a:ext>
              </a:extLst>
            </p:cNvPr>
            <p:cNvGrpSpPr/>
            <p:nvPr/>
          </p:nvGrpSpPr>
          <p:grpSpPr>
            <a:xfrm>
              <a:off x="10900447" y="1473411"/>
              <a:ext cx="304590" cy="266222"/>
              <a:chOff x="8136630" y="2141309"/>
              <a:chExt cx="304590" cy="266222"/>
            </a:xfrm>
          </p:grpSpPr>
          <p:sp>
            <p:nvSpPr>
              <p:cNvPr id="193" name="Rectangle 192">
                <a:extLst>
                  <a:ext uri="{FF2B5EF4-FFF2-40B4-BE49-F238E27FC236}">
                    <a16:creationId xmlns:a16="http://schemas.microsoft.com/office/drawing/2014/main" id="{811F0916-BF24-88F5-F8E2-08665E751B72}"/>
                  </a:ext>
                </a:extLst>
              </p:cNvPr>
              <p:cNvSpPr/>
              <p:nvPr/>
            </p:nvSpPr>
            <p:spPr>
              <a:xfrm>
                <a:off x="8136630" y="2141314"/>
                <a:ext cx="302452" cy="2662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194" name="Straight Connector 193">
                <a:extLst>
                  <a:ext uri="{FF2B5EF4-FFF2-40B4-BE49-F238E27FC236}">
                    <a16:creationId xmlns:a16="http://schemas.microsoft.com/office/drawing/2014/main" id="{3C360BE6-B81F-369D-E85D-B0B905B41A61}"/>
                  </a:ext>
                </a:extLst>
              </p:cNvPr>
              <p:cNvCxnSpPr/>
              <p:nvPr/>
            </p:nvCxnSpPr>
            <p:spPr>
              <a:xfrm flipH="1">
                <a:off x="8140906" y="2141311"/>
                <a:ext cx="296038" cy="266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82887A7E-774A-8255-0E5B-8BEFA458A0C2}"/>
                  </a:ext>
                </a:extLst>
              </p:cNvPr>
              <p:cNvCxnSpPr>
                <a:cxnSpLocks/>
              </p:cNvCxnSpPr>
              <p:nvPr/>
            </p:nvCxnSpPr>
            <p:spPr>
              <a:xfrm>
                <a:off x="8140906" y="2141309"/>
                <a:ext cx="300314" cy="266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4" name="Group 183">
              <a:extLst>
                <a:ext uri="{FF2B5EF4-FFF2-40B4-BE49-F238E27FC236}">
                  <a16:creationId xmlns:a16="http://schemas.microsoft.com/office/drawing/2014/main" id="{F05994A1-9AE1-1E2D-7146-39AA7040565D}"/>
                </a:ext>
              </a:extLst>
            </p:cNvPr>
            <p:cNvGrpSpPr/>
            <p:nvPr/>
          </p:nvGrpSpPr>
          <p:grpSpPr>
            <a:xfrm>
              <a:off x="11202899" y="1473411"/>
              <a:ext cx="304590" cy="266222"/>
              <a:chOff x="8136630" y="2141309"/>
              <a:chExt cx="304590" cy="266222"/>
            </a:xfrm>
          </p:grpSpPr>
          <p:sp>
            <p:nvSpPr>
              <p:cNvPr id="190" name="Rectangle 189">
                <a:extLst>
                  <a:ext uri="{FF2B5EF4-FFF2-40B4-BE49-F238E27FC236}">
                    <a16:creationId xmlns:a16="http://schemas.microsoft.com/office/drawing/2014/main" id="{BDD83FE2-947D-BBA2-FF37-6C268F9A5EFB}"/>
                  </a:ext>
                </a:extLst>
              </p:cNvPr>
              <p:cNvSpPr/>
              <p:nvPr/>
            </p:nvSpPr>
            <p:spPr>
              <a:xfrm>
                <a:off x="8136630" y="2141314"/>
                <a:ext cx="302452" cy="2662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191" name="Straight Connector 190">
                <a:extLst>
                  <a:ext uri="{FF2B5EF4-FFF2-40B4-BE49-F238E27FC236}">
                    <a16:creationId xmlns:a16="http://schemas.microsoft.com/office/drawing/2014/main" id="{2061E9AA-F470-108B-44A9-8F9DD415429C}"/>
                  </a:ext>
                </a:extLst>
              </p:cNvPr>
              <p:cNvCxnSpPr/>
              <p:nvPr/>
            </p:nvCxnSpPr>
            <p:spPr>
              <a:xfrm flipH="1">
                <a:off x="8140906" y="2141311"/>
                <a:ext cx="296038" cy="266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68C38546-7A7F-4CD9-442F-1F1A16A8BF72}"/>
                  </a:ext>
                </a:extLst>
              </p:cNvPr>
              <p:cNvCxnSpPr>
                <a:cxnSpLocks/>
              </p:cNvCxnSpPr>
              <p:nvPr/>
            </p:nvCxnSpPr>
            <p:spPr>
              <a:xfrm>
                <a:off x="8140906" y="2141309"/>
                <a:ext cx="300314" cy="266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5" name="TextBox 184">
              <a:extLst>
                <a:ext uri="{FF2B5EF4-FFF2-40B4-BE49-F238E27FC236}">
                  <a16:creationId xmlns:a16="http://schemas.microsoft.com/office/drawing/2014/main" id="{AF04EB68-4578-EAF9-C5E8-6DA50DBE59FC}"/>
                </a:ext>
              </a:extLst>
            </p:cNvPr>
            <p:cNvSpPr txBox="1"/>
            <p:nvPr/>
          </p:nvSpPr>
          <p:spPr>
            <a:xfrm>
              <a:off x="9372576" y="509282"/>
              <a:ext cx="1863037" cy="400110"/>
            </a:xfrm>
            <a:prstGeom prst="rect">
              <a:avLst/>
            </a:prstGeom>
            <a:noFill/>
          </p:spPr>
          <p:txBody>
            <a:bodyPr wrap="square" rtlCol="0">
              <a:spAutoFit/>
            </a:bodyPr>
            <a:lstStyle/>
            <a:p>
              <a:pPr algn="ctr"/>
              <a:r>
                <a:rPr lang="en-US" sz="2000" dirty="0">
                  <a:latin typeface="Consolas" panose="020B0609020204030204" pitchFamily="49" charset="0"/>
                  <a:cs typeface="Segoe UI" panose="020B0502040204020203" pitchFamily="34" charset="0"/>
                </a:rPr>
                <a:t>struct proc</a:t>
              </a:r>
            </a:p>
          </p:txBody>
        </p:sp>
        <p:sp>
          <p:nvSpPr>
            <p:cNvPr id="186" name="Left Brace 185">
              <a:extLst>
                <a:ext uri="{FF2B5EF4-FFF2-40B4-BE49-F238E27FC236}">
                  <a16:creationId xmlns:a16="http://schemas.microsoft.com/office/drawing/2014/main" id="{D585DA25-80CB-B446-1A60-2F492C377CE0}"/>
                </a:ext>
              </a:extLst>
            </p:cNvPr>
            <p:cNvSpPr/>
            <p:nvPr/>
          </p:nvSpPr>
          <p:spPr>
            <a:xfrm>
              <a:off x="8885404" y="877118"/>
              <a:ext cx="147980" cy="57531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TextBox 186">
              <a:extLst>
                <a:ext uri="{FF2B5EF4-FFF2-40B4-BE49-F238E27FC236}">
                  <a16:creationId xmlns:a16="http://schemas.microsoft.com/office/drawing/2014/main" id="{8C6193A1-2E72-2CAB-8CAE-D8141DA6C522}"/>
                </a:ext>
              </a:extLst>
            </p:cNvPr>
            <p:cNvSpPr txBox="1"/>
            <p:nvPr/>
          </p:nvSpPr>
          <p:spPr>
            <a:xfrm>
              <a:off x="7467028" y="756309"/>
              <a:ext cx="1402080"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Other fields</a:t>
              </a:r>
            </a:p>
          </p:txBody>
        </p:sp>
        <p:sp>
          <p:nvSpPr>
            <p:cNvPr id="188" name="Left Brace 187">
              <a:extLst>
                <a:ext uri="{FF2B5EF4-FFF2-40B4-BE49-F238E27FC236}">
                  <a16:creationId xmlns:a16="http://schemas.microsoft.com/office/drawing/2014/main" id="{B71908B3-99C9-CDEF-56A4-C8C66FE6DCD6}"/>
                </a:ext>
              </a:extLst>
            </p:cNvPr>
            <p:cNvSpPr/>
            <p:nvPr/>
          </p:nvSpPr>
          <p:spPr>
            <a:xfrm>
              <a:off x="8885404" y="1485709"/>
              <a:ext cx="147980" cy="25839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TextBox 188">
              <a:extLst>
                <a:ext uri="{FF2B5EF4-FFF2-40B4-BE49-F238E27FC236}">
                  <a16:creationId xmlns:a16="http://schemas.microsoft.com/office/drawing/2014/main" id="{5871619F-D024-BEEC-8B52-3E82768B195A}"/>
                </a:ext>
              </a:extLst>
            </p:cNvPr>
            <p:cNvSpPr txBox="1"/>
            <p:nvPr/>
          </p:nvSpPr>
          <p:spPr>
            <a:xfrm>
              <a:off x="6701371" y="1421851"/>
              <a:ext cx="2167737"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Eight-entry </a:t>
              </a:r>
              <a:r>
                <a:rPr lang="en-US" dirty="0" err="1">
                  <a:latin typeface="Segoe UI" panose="020B0502040204020203" pitchFamily="34" charset="0"/>
                  <a:cs typeface="Segoe UI" panose="020B0502040204020203" pitchFamily="34" charset="0"/>
                </a:rPr>
                <a:t>fd</a:t>
              </a:r>
              <a:r>
                <a:rPr lang="en-US" dirty="0">
                  <a:latin typeface="Segoe UI" panose="020B0502040204020203" pitchFamily="34" charset="0"/>
                  <a:cs typeface="Segoe UI" panose="020B0502040204020203" pitchFamily="34" charset="0"/>
                </a:rPr>
                <a:t> table</a:t>
              </a:r>
            </a:p>
          </p:txBody>
        </p:sp>
      </p:grpSp>
    </p:spTree>
    <p:extLst>
      <p:ext uri="{BB962C8B-B14F-4D97-AF65-F5344CB8AC3E}">
        <p14:creationId xmlns:p14="http://schemas.microsoft.com/office/powerpoint/2010/main" val="84785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A699DA-7D60-8113-D383-250A5F3547D6}"/>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DFFF1D5-63EA-C9FC-77FB-643268EBC55F}"/>
              </a:ext>
            </a:extLst>
          </p:cNvPr>
          <p:cNvSpPr/>
          <p:nvPr/>
        </p:nvSpPr>
        <p:spPr>
          <a:xfrm>
            <a:off x="6184232" y="0"/>
            <a:ext cx="6007768" cy="6858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7440F54-77CF-5DA4-D51C-20E23448820E}"/>
              </a:ext>
            </a:extLst>
          </p:cNvPr>
          <p:cNvSpPr txBox="1">
            <a:spLocks/>
          </p:cNvSpPr>
          <p:nvPr/>
        </p:nvSpPr>
        <p:spPr>
          <a:xfrm>
            <a:off x="6388768" y="-170470"/>
            <a:ext cx="5657942" cy="9428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nSpc>
                <a:spcPct val="80000"/>
              </a:lnSpc>
            </a:pPr>
            <a:r>
              <a:rPr lang="en-US" sz="2000" dirty="0"/>
              <a:t>. . . and then calls fork()!</a:t>
            </a:r>
          </a:p>
        </p:txBody>
      </p:sp>
      <p:cxnSp>
        <p:nvCxnSpPr>
          <p:cNvPr id="10" name="Connector: Elbow 9">
            <a:extLst>
              <a:ext uri="{FF2B5EF4-FFF2-40B4-BE49-F238E27FC236}">
                <a16:creationId xmlns:a16="http://schemas.microsoft.com/office/drawing/2014/main" id="{7D0CF4D8-8985-2631-0FAA-2BB9149BBCCD}"/>
              </a:ext>
            </a:extLst>
          </p:cNvPr>
          <p:cNvCxnSpPr>
            <a:cxnSpLocks/>
          </p:cNvCxnSpPr>
          <p:nvPr/>
        </p:nvCxnSpPr>
        <p:spPr>
          <a:xfrm rot="5400000">
            <a:off x="5385124" y="-1676469"/>
            <a:ext cx="472942" cy="7270870"/>
          </a:xfrm>
          <a:prstGeom prst="bentConnector3">
            <a:avLst>
              <a:gd name="adj1" fmla="val 50000"/>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4B1069B-9B02-0F00-EF36-051EE346672C}"/>
              </a:ext>
            </a:extLst>
          </p:cNvPr>
          <p:cNvCxnSpPr>
            <a:stCxn id="82" idx="2"/>
          </p:cNvCxnSpPr>
          <p:nvPr/>
        </p:nvCxnSpPr>
        <p:spPr>
          <a:xfrm>
            <a:off x="9552241" y="1739629"/>
            <a:ext cx="0" cy="216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3DD3C85-C582-1C61-A96D-4BB69518552F}"/>
              </a:ext>
            </a:extLst>
          </p:cNvPr>
          <p:cNvCxnSpPr/>
          <p:nvPr/>
        </p:nvCxnSpPr>
        <p:spPr>
          <a:xfrm>
            <a:off x="9855759" y="1739629"/>
            <a:ext cx="0" cy="216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9C82DA-FBDE-D36B-C4C6-00E4323C84F3}"/>
              </a:ext>
            </a:extLst>
          </p:cNvPr>
          <p:cNvCxnSpPr>
            <a:cxnSpLocks/>
          </p:cNvCxnSpPr>
          <p:nvPr/>
        </p:nvCxnSpPr>
        <p:spPr>
          <a:xfrm flipH="1" flipV="1">
            <a:off x="9245379" y="1958542"/>
            <a:ext cx="614912" cy="26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5012A305-17A0-4A0B-520E-6A4465F11CAA}"/>
              </a:ext>
            </a:extLst>
          </p:cNvPr>
          <p:cNvCxnSpPr>
            <a:cxnSpLocks/>
          </p:cNvCxnSpPr>
          <p:nvPr/>
        </p:nvCxnSpPr>
        <p:spPr>
          <a:xfrm rot="5400000">
            <a:off x="6375638" y="-1547734"/>
            <a:ext cx="492145" cy="7057035"/>
          </a:xfrm>
          <a:prstGeom prst="bentConnector3">
            <a:avLst>
              <a:gd name="adj1" fmla="val 61547"/>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AB54F131-5FAF-3741-4A5D-BCCEDEAC44B9}"/>
              </a:ext>
            </a:extLst>
          </p:cNvPr>
          <p:cNvCxnSpPr>
            <a:cxnSpLocks/>
          </p:cNvCxnSpPr>
          <p:nvPr/>
        </p:nvCxnSpPr>
        <p:spPr>
          <a:xfrm rot="5400000">
            <a:off x="7068413" y="-1129275"/>
            <a:ext cx="522421" cy="6262770"/>
          </a:xfrm>
          <a:prstGeom prst="bentConnector3">
            <a:avLst>
              <a:gd name="adj1" fmla="val 6752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C197425-F32F-2861-AD35-83EAE9DA16F8}"/>
              </a:ext>
            </a:extLst>
          </p:cNvPr>
          <p:cNvGrpSpPr/>
          <p:nvPr/>
        </p:nvGrpSpPr>
        <p:grpSpPr>
          <a:xfrm>
            <a:off x="6701371" y="509282"/>
            <a:ext cx="4808256" cy="1281901"/>
            <a:chOff x="6701371" y="509282"/>
            <a:chExt cx="4808256" cy="1281901"/>
          </a:xfrm>
        </p:grpSpPr>
        <p:sp>
          <p:nvSpPr>
            <p:cNvPr id="61" name="Rectangle 60">
              <a:extLst>
                <a:ext uri="{FF2B5EF4-FFF2-40B4-BE49-F238E27FC236}">
                  <a16:creationId xmlns:a16="http://schemas.microsoft.com/office/drawing/2014/main" id="{9AB2CB2F-AC2E-8CBD-DC8E-8E31266A2BEF}"/>
                </a:ext>
              </a:extLst>
            </p:cNvPr>
            <p:cNvSpPr/>
            <p:nvPr/>
          </p:nvSpPr>
          <p:spPr>
            <a:xfrm>
              <a:off x="9100699" y="883530"/>
              <a:ext cx="2408928" cy="5898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D0DEF91D-EF26-6572-79FD-55FF12C4458A}"/>
                </a:ext>
              </a:extLst>
            </p:cNvPr>
            <p:cNvGrpSpPr/>
            <p:nvPr/>
          </p:nvGrpSpPr>
          <p:grpSpPr>
            <a:xfrm>
              <a:off x="9100701" y="1473411"/>
              <a:ext cx="1205532" cy="266219"/>
              <a:chOff x="6933236" y="2141312"/>
              <a:chExt cx="1205532" cy="266219"/>
            </a:xfrm>
            <a:solidFill>
              <a:schemeClr val="bg1">
                <a:lumMod val="95000"/>
              </a:schemeClr>
            </a:solidFill>
          </p:grpSpPr>
          <p:sp>
            <p:nvSpPr>
              <p:cNvPr id="81" name="Rectangle 80">
                <a:extLst>
                  <a:ext uri="{FF2B5EF4-FFF2-40B4-BE49-F238E27FC236}">
                    <a16:creationId xmlns:a16="http://schemas.microsoft.com/office/drawing/2014/main" id="{DFAC9514-2C9C-6375-A35C-142FFA941358}"/>
                  </a:ext>
                </a:extLst>
              </p:cNvPr>
              <p:cNvSpPr/>
              <p:nvPr/>
            </p:nvSpPr>
            <p:spPr>
              <a:xfrm>
                <a:off x="6933236" y="2141314"/>
                <a:ext cx="302452" cy="266217"/>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82" name="Rectangle 81">
                <a:extLst>
                  <a:ext uri="{FF2B5EF4-FFF2-40B4-BE49-F238E27FC236}">
                    <a16:creationId xmlns:a16="http://schemas.microsoft.com/office/drawing/2014/main" id="{76745DEA-629A-6F01-4186-21B405EA86AA}"/>
                  </a:ext>
                </a:extLst>
              </p:cNvPr>
              <p:cNvSpPr/>
              <p:nvPr/>
            </p:nvSpPr>
            <p:spPr>
              <a:xfrm>
                <a:off x="7233550" y="2141313"/>
                <a:ext cx="302452" cy="266217"/>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83" name="Rectangle 82">
                <a:extLst>
                  <a:ext uri="{FF2B5EF4-FFF2-40B4-BE49-F238E27FC236}">
                    <a16:creationId xmlns:a16="http://schemas.microsoft.com/office/drawing/2014/main" id="{15A28B25-524D-341A-5876-A91945ECAFE1}"/>
                  </a:ext>
                </a:extLst>
              </p:cNvPr>
              <p:cNvSpPr/>
              <p:nvPr/>
            </p:nvSpPr>
            <p:spPr>
              <a:xfrm>
                <a:off x="7536001" y="2141313"/>
                <a:ext cx="304587" cy="266217"/>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84" name="Rectangle 83">
                <a:extLst>
                  <a:ext uri="{FF2B5EF4-FFF2-40B4-BE49-F238E27FC236}">
                    <a16:creationId xmlns:a16="http://schemas.microsoft.com/office/drawing/2014/main" id="{49B8C3A1-EEF2-721D-36E4-5B6FB47938B8}"/>
                  </a:ext>
                </a:extLst>
              </p:cNvPr>
              <p:cNvSpPr/>
              <p:nvPr/>
            </p:nvSpPr>
            <p:spPr>
              <a:xfrm>
                <a:off x="7840588" y="2141312"/>
                <a:ext cx="298180" cy="266217"/>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grpSp>
          <p:nvGrpSpPr>
            <p:cNvPr id="63" name="Group 62">
              <a:extLst>
                <a:ext uri="{FF2B5EF4-FFF2-40B4-BE49-F238E27FC236}">
                  <a16:creationId xmlns:a16="http://schemas.microsoft.com/office/drawing/2014/main" id="{5616BEED-ADD4-AC7F-DA3A-997506DCE8E2}"/>
                </a:ext>
              </a:extLst>
            </p:cNvPr>
            <p:cNvGrpSpPr/>
            <p:nvPr/>
          </p:nvGrpSpPr>
          <p:grpSpPr>
            <a:xfrm>
              <a:off x="10604409" y="1473411"/>
              <a:ext cx="304590" cy="266222"/>
              <a:chOff x="8136630" y="2141309"/>
              <a:chExt cx="304590" cy="266222"/>
            </a:xfrm>
          </p:grpSpPr>
          <p:sp>
            <p:nvSpPr>
              <p:cNvPr id="78" name="Rectangle 77">
                <a:extLst>
                  <a:ext uri="{FF2B5EF4-FFF2-40B4-BE49-F238E27FC236}">
                    <a16:creationId xmlns:a16="http://schemas.microsoft.com/office/drawing/2014/main" id="{31602D0F-19A5-B9D1-51AC-B1087FA06102}"/>
                  </a:ext>
                </a:extLst>
              </p:cNvPr>
              <p:cNvSpPr/>
              <p:nvPr/>
            </p:nvSpPr>
            <p:spPr>
              <a:xfrm>
                <a:off x="8136630" y="2141314"/>
                <a:ext cx="302452" cy="2662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79" name="Straight Connector 78">
                <a:extLst>
                  <a:ext uri="{FF2B5EF4-FFF2-40B4-BE49-F238E27FC236}">
                    <a16:creationId xmlns:a16="http://schemas.microsoft.com/office/drawing/2014/main" id="{3A53092E-47BB-BE66-D7A8-0DD25581311F}"/>
                  </a:ext>
                </a:extLst>
              </p:cNvPr>
              <p:cNvCxnSpPr/>
              <p:nvPr/>
            </p:nvCxnSpPr>
            <p:spPr>
              <a:xfrm flipH="1">
                <a:off x="8140906" y="2141311"/>
                <a:ext cx="296038" cy="266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A07D5E7-16A9-FC42-3D20-F91A63FCC1D7}"/>
                  </a:ext>
                </a:extLst>
              </p:cNvPr>
              <p:cNvCxnSpPr>
                <a:cxnSpLocks/>
              </p:cNvCxnSpPr>
              <p:nvPr/>
            </p:nvCxnSpPr>
            <p:spPr>
              <a:xfrm>
                <a:off x="8140906" y="2141309"/>
                <a:ext cx="300314" cy="266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Rectangle 63">
              <a:extLst>
                <a:ext uri="{FF2B5EF4-FFF2-40B4-BE49-F238E27FC236}">
                  <a16:creationId xmlns:a16="http://schemas.microsoft.com/office/drawing/2014/main" id="{F41BA27F-DE0B-B4A4-0001-E352548B8D65}"/>
                </a:ext>
              </a:extLst>
            </p:cNvPr>
            <p:cNvSpPr/>
            <p:nvPr/>
          </p:nvSpPr>
          <p:spPr>
            <a:xfrm>
              <a:off x="10304095" y="1473411"/>
              <a:ext cx="302452" cy="266217"/>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nvGrpSpPr>
            <p:cNvPr id="65" name="Group 64">
              <a:extLst>
                <a:ext uri="{FF2B5EF4-FFF2-40B4-BE49-F238E27FC236}">
                  <a16:creationId xmlns:a16="http://schemas.microsoft.com/office/drawing/2014/main" id="{2593B761-DD11-2F46-1971-BC9796E764D2}"/>
                </a:ext>
              </a:extLst>
            </p:cNvPr>
            <p:cNvGrpSpPr/>
            <p:nvPr/>
          </p:nvGrpSpPr>
          <p:grpSpPr>
            <a:xfrm>
              <a:off x="10900447" y="1473411"/>
              <a:ext cx="304590" cy="266222"/>
              <a:chOff x="8136630" y="2141309"/>
              <a:chExt cx="304590" cy="266222"/>
            </a:xfrm>
          </p:grpSpPr>
          <p:sp>
            <p:nvSpPr>
              <p:cNvPr id="75" name="Rectangle 74">
                <a:extLst>
                  <a:ext uri="{FF2B5EF4-FFF2-40B4-BE49-F238E27FC236}">
                    <a16:creationId xmlns:a16="http://schemas.microsoft.com/office/drawing/2014/main" id="{2121AE95-12F1-32B7-5F5F-D0704CF9AA15}"/>
                  </a:ext>
                </a:extLst>
              </p:cNvPr>
              <p:cNvSpPr/>
              <p:nvPr/>
            </p:nvSpPr>
            <p:spPr>
              <a:xfrm>
                <a:off x="8136630" y="2141314"/>
                <a:ext cx="302452" cy="2662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76" name="Straight Connector 75">
                <a:extLst>
                  <a:ext uri="{FF2B5EF4-FFF2-40B4-BE49-F238E27FC236}">
                    <a16:creationId xmlns:a16="http://schemas.microsoft.com/office/drawing/2014/main" id="{ED9B3668-9C36-A8E1-4F8A-6C7C7012166F}"/>
                  </a:ext>
                </a:extLst>
              </p:cNvPr>
              <p:cNvCxnSpPr/>
              <p:nvPr/>
            </p:nvCxnSpPr>
            <p:spPr>
              <a:xfrm flipH="1">
                <a:off x="8140906" y="2141311"/>
                <a:ext cx="296038" cy="266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E3E7CCA-EB99-E37A-36A5-84AB815087B8}"/>
                  </a:ext>
                </a:extLst>
              </p:cNvPr>
              <p:cNvCxnSpPr>
                <a:cxnSpLocks/>
              </p:cNvCxnSpPr>
              <p:nvPr/>
            </p:nvCxnSpPr>
            <p:spPr>
              <a:xfrm>
                <a:off x="8140906" y="2141309"/>
                <a:ext cx="300314" cy="266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DF228512-A090-4461-A879-FD22803CA6E8}"/>
                </a:ext>
              </a:extLst>
            </p:cNvPr>
            <p:cNvGrpSpPr/>
            <p:nvPr/>
          </p:nvGrpSpPr>
          <p:grpSpPr>
            <a:xfrm>
              <a:off x="11202899" y="1473411"/>
              <a:ext cx="304590" cy="266222"/>
              <a:chOff x="8136630" y="2141309"/>
              <a:chExt cx="304590" cy="266222"/>
            </a:xfrm>
          </p:grpSpPr>
          <p:sp>
            <p:nvSpPr>
              <p:cNvPr id="72" name="Rectangle 71">
                <a:extLst>
                  <a:ext uri="{FF2B5EF4-FFF2-40B4-BE49-F238E27FC236}">
                    <a16:creationId xmlns:a16="http://schemas.microsoft.com/office/drawing/2014/main" id="{2F45E70D-5308-4466-224C-25D9D450C14C}"/>
                  </a:ext>
                </a:extLst>
              </p:cNvPr>
              <p:cNvSpPr/>
              <p:nvPr/>
            </p:nvSpPr>
            <p:spPr>
              <a:xfrm>
                <a:off x="8136630" y="2141314"/>
                <a:ext cx="302452" cy="2662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73" name="Straight Connector 72">
                <a:extLst>
                  <a:ext uri="{FF2B5EF4-FFF2-40B4-BE49-F238E27FC236}">
                    <a16:creationId xmlns:a16="http://schemas.microsoft.com/office/drawing/2014/main" id="{B9E00752-0006-EF9C-79C6-AD75F52E7E69}"/>
                  </a:ext>
                </a:extLst>
              </p:cNvPr>
              <p:cNvCxnSpPr/>
              <p:nvPr/>
            </p:nvCxnSpPr>
            <p:spPr>
              <a:xfrm flipH="1">
                <a:off x="8140906" y="2141311"/>
                <a:ext cx="296038" cy="266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A76915B-8061-5D5C-0EB0-8D22DD389BD6}"/>
                  </a:ext>
                </a:extLst>
              </p:cNvPr>
              <p:cNvCxnSpPr>
                <a:cxnSpLocks/>
              </p:cNvCxnSpPr>
              <p:nvPr/>
            </p:nvCxnSpPr>
            <p:spPr>
              <a:xfrm>
                <a:off x="8140906" y="2141309"/>
                <a:ext cx="300314" cy="266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TextBox 66">
              <a:extLst>
                <a:ext uri="{FF2B5EF4-FFF2-40B4-BE49-F238E27FC236}">
                  <a16:creationId xmlns:a16="http://schemas.microsoft.com/office/drawing/2014/main" id="{4C7DFD07-AC80-CDEB-20A4-407F461DF4E1}"/>
                </a:ext>
              </a:extLst>
            </p:cNvPr>
            <p:cNvSpPr txBox="1"/>
            <p:nvPr/>
          </p:nvSpPr>
          <p:spPr>
            <a:xfrm>
              <a:off x="9372576" y="509282"/>
              <a:ext cx="1863037" cy="400110"/>
            </a:xfrm>
            <a:prstGeom prst="rect">
              <a:avLst/>
            </a:prstGeom>
            <a:noFill/>
          </p:spPr>
          <p:txBody>
            <a:bodyPr wrap="square" rtlCol="0">
              <a:spAutoFit/>
            </a:bodyPr>
            <a:lstStyle/>
            <a:p>
              <a:pPr algn="ctr"/>
              <a:r>
                <a:rPr lang="en-US" sz="2000" dirty="0">
                  <a:latin typeface="Consolas" panose="020B0609020204030204" pitchFamily="49" charset="0"/>
                  <a:cs typeface="Segoe UI" panose="020B0502040204020203" pitchFamily="34" charset="0"/>
                </a:rPr>
                <a:t>struct proc</a:t>
              </a:r>
            </a:p>
          </p:txBody>
        </p:sp>
        <p:sp>
          <p:nvSpPr>
            <p:cNvPr id="68" name="Left Brace 67">
              <a:extLst>
                <a:ext uri="{FF2B5EF4-FFF2-40B4-BE49-F238E27FC236}">
                  <a16:creationId xmlns:a16="http://schemas.microsoft.com/office/drawing/2014/main" id="{26466922-B067-A909-1AD6-C6F95C54F84F}"/>
                </a:ext>
              </a:extLst>
            </p:cNvPr>
            <p:cNvSpPr/>
            <p:nvPr/>
          </p:nvSpPr>
          <p:spPr>
            <a:xfrm>
              <a:off x="8885404" y="877118"/>
              <a:ext cx="147980" cy="57531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TextBox 68">
              <a:extLst>
                <a:ext uri="{FF2B5EF4-FFF2-40B4-BE49-F238E27FC236}">
                  <a16:creationId xmlns:a16="http://schemas.microsoft.com/office/drawing/2014/main" id="{26271CB6-0950-424C-BF04-224D220DFBA2}"/>
                </a:ext>
              </a:extLst>
            </p:cNvPr>
            <p:cNvSpPr txBox="1"/>
            <p:nvPr/>
          </p:nvSpPr>
          <p:spPr>
            <a:xfrm>
              <a:off x="7467028" y="756309"/>
              <a:ext cx="1402080"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Other fields</a:t>
              </a:r>
            </a:p>
          </p:txBody>
        </p:sp>
        <p:sp>
          <p:nvSpPr>
            <p:cNvPr id="70" name="Left Brace 69">
              <a:extLst>
                <a:ext uri="{FF2B5EF4-FFF2-40B4-BE49-F238E27FC236}">
                  <a16:creationId xmlns:a16="http://schemas.microsoft.com/office/drawing/2014/main" id="{A0BC2C6F-15A5-2A6F-E159-EAD7CA426182}"/>
                </a:ext>
              </a:extLst>
            </p:cNvPr>
            <p:cNvSpPr/>
            <p:nvPr/>
          </p:nvSpPr>
          <p:spPr>
            <a:xfrm>
              <a:off x="8885404" y="1485709"/>
              <a:ext cx="147980" cy="25839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a:extLst>
                <a:ext uri="{FF2B5EF4-FFF2-40B4-BE49-F238E27FC236}">
                  <a16:creationId xmlns:a16="http://schemas.microsoft.com/office/drawing/2014/main" id="{45C6805A-0550-88BF-9538-DA77AD8C6D59}"/>
                </a:ext>
              </a:extLst>
            </p:cNvPr>
            <p:cNvSpPr txBox="1"/>
            <p:nvPr/>
          </p:nvSpPr>
          <p:spPr>
            <a:xfrm>
              <a:off x="6701371" y="1421851"/>
              <a:ext cx="2167737"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Eight-entry </a:t>
              </a:r>
              <a:r>
                <a:rPr lang="en-US" dirty="0" err="1">
                  <a:latin typeface="Segoe UI" panose="020B0502040204020203" pitchFamily="34" charset="0"/>
                  <a:cs typeface="Segoe UI" panose="020B0502040204020203" pitchFamily="34" charset="0"/>
                </a:rPr>
                <a:t>fd</a:t>
              </a:r>
              <a:r>
                <a:rPr lang="en-US" dirty="0">
                  <a:latin typeface="Segoe UI" panose="020B0502040204020203" pitchFamily="34" charset="0"/>
                  <a:cs typeface="Segoe UI" panose="020B0502040204020203" pitchFamily="34" charset="0"/>
                </a:rPr>
                <a:t> table</a:t>
              </a:r>
            </a:p>
          </p:txBody>
        </p:sp>
      </p:grpSp>
      <p:sp>
        <p:nvSpPr>
          <p:cNvPr id="90" name="Rectangle 89">
            <a:extLst>
              <a:ext uri="{FF2B5EF4-FFF2-40B4-BE49-F238E27FC236}">
                <a16:creationId xmlns:a16="http://schemas.microsoft.com/office/drawing/2014/main" id="{5C0A4944-35FA-C74C-5BDD-B2E1749544A0}"/>
              </a:ext>
            </a:extLst>
          </p:cNvPr>
          <p:cNvSpPr/>
          <p:nvPr/>
        </p:nvSpPr>
        <p:spPr>
          <a:xfrm>
            <a:off x="2129475" y="2583778"/>
            <a:ext cx="240542" cy="41283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6</a:t>
            </a:r>
          </a:p>
        </p:txBody>
      </p:sp>
      <p:sp>
        <p:nvSpPr>
          <p:cNvPr id="91" name="Rectangle 90">
            <a:extLst>
              <a:ext uri="{FF2B5EF4-FFF2-40B4-BE49-F238E27FC236}">
                <a16:creationId xmlns:a16="http://schemas.microsoft.com/office/drawing/2014/main" id="{F3BB2A2A-7DB8-7516-5A2E-50ECE37EC348}"/>
              </a:ext>
            </a:extLst>
          </p:cNvPr>
          <p:cNvSpPr/>
          <p:nvPr/>
        </p:nvSpPr>
        <p:spPr>
          <a:xfrm>
            <a:off x="3254644" y="2584098"/>
            <a:ext cx="240542"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2</a:t>
            </a:r>
          </a:p>
        </p:txBody>
      </p:sp>
      <p:sp>
        <p:nvSpPr>
          <p:cNvPr id="92" name="Rectangle 91">
            <a:extLst>
              <a:ext uri="{FF2B5EF4-FFF2-40B4-BE49-F238E27FC236}">
                <a16:creationId xmlns:a16="http://schemas.microsoft.com/office/drawing/2014/main" id="{39D98CE2-DBE2-C34B-B6AF-DEED8F95EB55}"/>
              </a:ext>
            </a:extLst>
          </p:cNvPr>
          <p:cNvSpPr/>
          <p:nvPr/>
        </p:nvSpPr>
        <p:spPr>
          <a:xfrm>
            <a:off x="4381474" y="2585252"/>
            <a:ext cx="240542" cy="412838"/>
          </a:xfrm>
          <a:prstGeom prst="rect">
            <a:avLst/>
          </a:prstGeom>
          <a:solidFill>
            <a:srgbClr val="5B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2</a:t>
            </a:r>
          </a:p>
        </p:txBody>
      </p:sp>
      <p:sp>
        <p:nvSpPr>
          <p:cNvPr id="93" name="Content Placeholder 2">
            <a:extLst>
              <a:ext uri="{FF2B5EF4-FFF2-40B4-BE49-F238E27FC236}">
                <a16:creationId xmlns:a16="http://schemas.microsoft.com/office/drawing/2014/main" id="{3F9D28B7-4D30-3770-9ACB-D2576549D19D}"/>
              </a:ext>
            </a:extLst>
          </p:cNvPr>
          <p:cNvSpPr>
            <a:spLocks noGrp="1"/>
          </p:cNvSpPr>
          <p:nvPr>
            <p:ph idx="1"/>
          </p:nvPr>
        </p:nvSpPr>
        <p:spPr>
          <a:xfrm>
            <a:off x="6184231" y="2515652"/>
            <a:ext cx="5809355" cy="4342348"/>
          </a:xfrm>
        </p:spPr>
        <p:txBody>
          <a:bodyPr>
            <a:normAutofit fontScale="92500" lnSpcReduction="20000"/>
          </a:bodyPr>
          <a:lstStyle/>
          <a:p>
            <a:r>
              <a:rPr lang="en-US" sz="3200" dirty="0"/>
              <a:t>The parent and child now share the reading and writing ends of a pipe!</a:t>
            </a:r>
          </a:p>
          <a:p>
            <a:r>
              <a:rPr lang="en-US" dirty="0"/>
              <a:t>For the sake of simplicity, usually a single process is the sole writer of the pipe, and the other process is the sole reader</a:t>
            </a:r>
          </a:p>
          <a:p>
            <a:pPr lvl="1"/>
            <a:r>
              <a:rPr lang="en-US" dirty="0"/>
              <a:t>In other words, either the parent writes and the child reads, or the child writes and the parent reads</a:t>
            </a:r>
          </a:p>
          <a:p>
            <a:pPr lvl="1"/>
            <a:r>
              <a:rPr lang="en-US" dirty="0"/>
              <a:t>A process closes the pipe file descriptor that is unused in that process—note that the </a:t>
            </a:r>
            <a:r>
              <a:rPr lang="en-US" dirty="0" err="1"/>
              <a:t>refcount</a:t>
            </a:r>
            <a:r>
              <a:rPr lang="en-US" dirty="0"/>
              <a:t> in the open file table won’t drop to zero because the other process does care about that end of the pipe!</a:t>
            </a:r>
          </a:p>
        </p:txBody>
      </p:sp>
      <p:sp>
        <p:nvSpPr>
          <p:cNvPr id="94" name="Arrow: Right 93">
            <a:extLst>
              <a:ext uri="{FF2B5EF4-FFF2-40B4-BE49-F238E27FC236}">
                <a16:creationId xmlns:a16="http://schemas.microsoft.com/office/drawing/2014/main" id="{B81F078F-5B31-9C28-E17E-6950D97EA9CB}"/>
              </a:ext>
            </a:extLst>
          </p:cNvPr>
          <p:cNvSpPr/>
          <p:nvPr/>
        </p:nvSpPr>
        <p:spPr>
          <a:xfrm rot="16200000">
            <a:off x="10232899" y="1548171"/>
            <a:ext cx="418183" cy="5968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1DE77BE-69EF-21B7-0002-1910AF6906A4}"/>
              </a:ext>
            </a:extLst>
          </p:cNvPr>
          <p:cNvSpPr txBox="1"/>
          <p:nvPr/>
        </p:nvSpPr>
        <p:spPr>
          <a:xfrm>
            <a:off x="9257030" y="2064262"/>
            <a:ext cx="2703379" cy="528350"/>
          </a:xfrm>
          <a:prstGeom prst="rect">
            <a:avLst/>
          </a:prstGeom>
          <a:noFill/>
        </p:spPr>
        <p:txBody>
          <a:bodyPr wrap="square" rtlCol="0">
            <a:spAutoFit/>
          </a:bodyPr>
          <a:lstStyle/>
          <a:p>
            <a:pPr>
              <a:lnSpc>
                <a:spcPts val="1700"/>
              </a:lnSpc>
            </a:pPr>
            <a:r>
              <a:rPr lang="en-US" b="1" dirty="0">
                <a:latin typeface="Segoe UI" panose="020B0502040204020203" pitchFamily="34" charset="0"/>
                <a:cs typeface="Segoe UI" panose="020B0502040204020203" pitchFamily="34" charset="0"/>
              </a:rPr>
              <a:t>Suppose that the child closes the write </a:t>
            </a:r>
            <a:r>
              <a:rPr lang="en-US" b="1" dirty="0" err="1">
                <a:latin typeface="Segoe UI" panose="020B0502040204020203" pitchFamily="34" charset="0"/>
                <a:cs typeface="Segoe UI" panose="020B0502040204020203" pitchFamily="34" charset="0"/>
              </a:rPr>
              <a:t>fd</a:t>
            </a:r>
            <a:r>
              <a:rPr lang="en-US" b="1" dirty="0">
                <a:latin typeface="Segoe UI" panose="020B0502040204020203" pitchFamily="34" charset="0"/>
                <a:cs typeface="Segoe UI" panose="020B0502040204020203" pitchFamily="34" charset="0"/>
              </a:rPr>
              <a:t> . . .</a:t>
            </a:r>
          </a:p>
        </p:txBody>
      </p:sp>
      <p:grpSp>
        <p:nvGrpSpPr>
          <p:cNvPr id="99" name="Group 98">
            <a:extLst>
              <a:ext uri="{FF2B5EF4-FFF2-40B4-BE49-F238E27FC236}">
                <a16:creationId xmlns:a16="http://schemas.microsoft.com/office/drawing/2014/main" id="{D759319F-9A3A-4C55-6194-03478BACE1FE}"/>
              </a:ext>
            </a:extLst>
          </p:cNvPr>
          <p:cNvGrpSpPr/>
          <p:nvPr/>
        </p:nvGrpSpPr>
        <p:grpSpPr>
          <a:xfrm>
            <a:off x="10306022" y="1472140"/>
            <a:ext cx="305013" cy="266222"/>
            <a:chOff x="11566178" y="1635725"/>
            <a:chExt cx="305013" cy="266222"/>
          </a:xfrm>
        </p:grpSpPr>
        <p:sp>
          <p:nvSpPr>
            <p:cNvPr id="96" name="Rectangle 95">
              <a:extLst>
                <a:ext uri="{FF2B5EF4-FFF2-40B4-BE49-F238E27FC236}">
                  <a16:creationId xmlns:a16="http://schemas.microsoft.com/office/drawing/2014/main" id="{E6BEC723-E83C-E2F0-2866-7F1858818AB3}"/>
                </a:ext>
              </a:extLst>
            </p:cNvPr>
            <p:cNvSpPr/>
            <p:nvPr/>
          </p:nvSpPr>
          <p:spPr>
            <a:xfrm>
              <a:off x="11566178" y="1635725"/>
              <a:ext cx="302452" cy="2662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97" name="Straight Connector 96">
              <a:extLst>
                <a:ext uri="{FF2B5EF4-FFF2-40B4-BE49-F238E27FC236}">
                  <a16:creationId xmlns:a16="http://schemas.microsoft.com/office/drawing/2014/main" id="{035B241C-B59F-DB9B-4777-05E19C054304}"/>
                </a:ext>
              </a:extLst>
            </p:cNvPr>
            <p:cNvCxnSpPr/>
            <p:nvPr/>
          </p:nvCxnSpPr>
          <p:spPr>
            <a:xfrm flipH="1">
              <a:off x="11570877" y="1635729"/>
              <a:ext cx="296038" cy="266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ACAA8A8-5CAD-84C5-65A1-3EC70A5FBE3A}"/>
                </a:ext>
              </a:extLst>
            </p:cNvPr>
            <p:cNvCxnSpPr>
              <a:cxnSpLocks/>
            </p:cNvCxnSpPr>
            <p:nvPr/>
          </p:nvCxnSpPr>
          <p:spPr>
            <a:xfrm>
              <a:off x="11570877" y="1635727"/>
              <a:ext cx="300314" cy="266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459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5 0 " pathEditMode="relative" rAng="0" ptsTypes="AA">
                                      <p:cBhvr>
                                        <p:cTn id="6" dur="1000" fill="hold"/>
                                        <p:tgtEl>
                                          <p:spTgt spid="5"/>
                                        </p:tgtEl>
                                        <p:attrNameLst>
                                          <p:attrName>ppt_x</p:attrName>
                                          <p:attrName>ppt_y</p:attrName>
                                        </p:attrNameLst>
                                      </p:cBhvr>
                                      <p:rCtr x="-25000" y="0"/>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32" presetClass="emph" presetSubtype="0" fill="hold" grpId="1"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500"/>
                                        <p:tgtEl>
                                          <p:spTgt spid="6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32" presetClass="emph" presetSubtype="0" fill="hold" nodeType="withEffect">
                                  <p:stCondLst>
                                    <p:cond delay="0"/>
                                  </p:stCondLst>
                                  <p:childTnLst>
                                    <p:animRot by="120000">
                                      <p:cBhvr>
                                        <p:cTn id="46" dur="100" fill="hold">
                                          <p:stCondLst>
                                            <p:cond delay="0"/>
                                          </p:stCondLst>
                                        </p:cTn>
                                        <p:tgtEl>
                                          <p:spTgt spid="10"/>
                                        </p:tgtEl>
                                        <p:attrNameLst>
                                          <p:attrName>r</p:attrName>
                                        </p:attrNameLst>
                                      </p:cBhvr>
                                    </p:animRot>
                                    <p:animRot by="-240000">
                                      <p:cBhvr>
                                        <p:cTn id="47" dur="200" fill="hold">
                                          <p:stCondLst>
                                            <p:cond delay="200"/>
                                          </p:stCondLst>
                                        </p:cTn>
                                        <p:tgtEl>
                                          <p:spTgt spid="10"/>
                                        </p:tgtEl>
                                        <p:attrNameLst>
                                          <p:attrName>r</p:attrName>
                                        </p:attrNameLst>
                                      </p:cBhvr>
                                    </p:animRot>
                                    <p:animRot by="240000">
                                      <p:cBhvr>
                                        <p:cTn id="48" dur="200" fill="hold">
                                          <p:stCondLst>
                                            <p:cond delay="400"/>
                                          </p:stCondLst>
                                        </p:cTn>
                                        <p:tgtEl>
                                          <p:spTgt spid="10"/>
                                        </p:tgtEl>
                                        <p:attrNameLst>
                                          <p:attrName>r</p:attrName>
                                        </p:attrNameLst>
                                      </p:cBhvr>
                                    </p:animRot>
                                    <p:animRot by="-240000">
                                      <p:cBhvr>
                                        <p:cTn id="49" dur="200" fill="hold">
                                          <p:stCondLst>
                                            <p:cond delay="600"/>
                                          </p:stCondLst>
                                        </p:cTn>
                                        <p:tgtEl>
                                          <p:spTgt spid="10"/>
                                        </p:tgtEl>
                                        <p:attrNameLst>
                                          <p:attrName>r</p:attrName>
                                        </p:attrNameLst>
                                      </p:cBhvr>
                                    </p:animRot>
                                    <p:animRot by="120000">
                                      <p:cBhvr>
                                        <p:cTn id="50" dur="200" fill="hold">
                                          <p:stCondLst>
                                            <p:cond delay="800"/>
                                          </p:stCondLst>
                                        </p:cTn>
                                        <p:tgtEl>
                                          <p:spTgt spid="10"/>
                                        </p:tgtEl>
                                        <p:attrNameLst>
                                          <p:attrName>r</p:attrName>
                                        </p:attrNameLst>
                                      </p:cBhvr>
                                    </p:animRot>
                                  </p:childTnLst>
                                </p:cTn>
                              </p:par>
                              <p:par>
                                <p:cTn id="51" presetID="32" presetClass="emph" presetSubtype="0" fill="hold" nodeType="withEffect">
                                  <p:stCondLst>
                                    <p:cond delay="0"/>
                                  </p:stCondLst>
                                  <p:childTnLst>
                                    <p:animRot by="120000">
                                      <p:cBhvr>
                                        <p:cTn id="52" dur="100" fill="hold">
                                          <p:stCondLst>
                                            <p:cond delay="0"/>
                                          </p:stCondLst>
                                        </p:cTn>
                                        <p:tgtEl>
                                          <p:spTgt spid="21"/>
                                        </p:tgtEl>
                                        <p:attrNameLst>
                                          <p:attrName>r</p:attrName>
                                        </p:attrNameLst>
                                      </p:cBhvr>
                                    </p:animRot>
                                    <p:animRot by="-240000">
                                      <p:cBhvr>
                                        <p:cTn id="53" dur="200" fill="hold">
                                          <p:stCondLst>
                                            <p:cond delay="200"/>
                                          </p:stCondLst>
                                        </p:cTn>
                                        <p:tgtEl>
                                          <p:spTgt spid="21"/>
                                        </p:tgtEl>
                                        <p:attrNameLst>
                                          <p:attrName>r</p:attrName>
                                        </p:attrNameLst>
                                      </p:cBhvr>
                                    </p:animRot>
                                    <p:animRot by="240000">
                                      <p:cBhvr>
                                        <p:cTn id="54" dur="200" fill="hold">
                                          <p:stCondLst>
                                            <p:cond delay="400"/>
                                          </p:stCondLst>
                                        </p:cTn>
                                        <p:tgtEl>
                                          <p:spTgt spid="21"/>
                                        </p:tgtEl>
                                        <p:attrNameLst>
                                          <p:attrName>r</p:attrName>
                                        </p:attrNameLst>
                                      </p:cBhvr>
                                    </p:animRot>
                                    <p:animRot by="-240000">
                                      <p:cBhvr>
                                        <p:cTn id="55" dur="200" fill="hold">
                                          <p:stCondLst>
                                            <p:cond delay="600"/>
                                          </p:stCondLst>
                                        </p:cTn>
                                        <p:tgtEl>
                                          <p:spTgt spid="21"/>
                                        </p:tgtEl>
                                        <p:attrNameLst>
                                          <p:attrName>r</p:attrName>
                                        </p:attrNameLst>
                                      </p:cBhvr>
                                    </p:animRot>
                                    <p:animRot by="120000">
                                      <p:cBhvr>
                                        <p:cTn id="56" dur="200" fill="hold">
                                          <p:stCondLst>
                                            <p:cond delay="800"/>
                                          </p:stCondLst>
                                        </p:cTn>
                                        <p:tgtEl>
                                          <p:spTgt spid="21"/>
                                        </p:tgtEl>
                                        <p:attrNameLst>
                                          <p:attrName>r</p:attrName>
                                        </p:attrNameLst>
                                      </p:cBhvr>
                                    </p:animRot>
                                  </p:childTnLst>
                                </p:cTn>
                              </p:par>
                              <p:par>
                                <p:cTn id="57" presetID="32" presetClass="emph" presetSubtype="0" fill="hold" nodeType="withEffect">
                                  <p:stCondLst>
                                    <p:cond delay="0"/>
                                  </p:stCondLst>
                                  <p:childTnLst>
                                    <p:animRot by="120000">
                                      <p:cBhvr>
                                        <p:cTn id="58" dur="100" fill="hold">
                                          <p:stCondLst>
                                            <p:cond delay="0"/>
                                          </p:stCondLst>
                                        </p:cTn>
                                        <p:tgtEl>
                                          <p:spTgt spid="22"/>
                                        </p:tgtEl>
                                        <p:attrNameLst>
                                          <p:attrName>r</p:attrName>
                                        </p:attrNameLst>
                                      </p:cBhvr>
                                    </p:animRot>
                                    <p:animRot by="-240000">
                                      <p:cBhvr>
                                        <p:cTn id="59" dur="200" fill="hold">
                                          <p:stCondLst>
                                            <p:cond delay="200"/>
                                          </p:stCondLst>
                                        </p:cTn>
                                        <p:tgtEl>
                                          <p:spTgt spid="22"/>
                                        </p:tgtEl>
                                        <p:attrNameLst>
                                          <p:attrName>r</p:attrName>
                                        </p:attrNameLst>
                                      </p:cBhvr>
                                    </p:animRot>
                                    <p:animRot by="240000">
                                      <p:cBhvr>
                                        <p:cTn id="60" dur="200" fill="hold">
                                          <p:stCondLst>
                                            <p:cond delay="400"/>
                                          </p:stCondLst>
                                        </p:cTn>
                                        <p:tgtEl>
                                          <p:spTgt spid="22"/>
                                        </p:tgtEl>
                                        <p:attrNameLst>
                                          <p:attrName>r</p:attrName>
                                        </p:attrNameLst>
                                      </p:cBhvr>
                                    </p:animRot>
                                    <p:animRot by="-240000">
                                      <p:cBhvr>
                                        <p:cTn id="61" dur="200" fill="hold">
                                          <p:stCondLst>
                                            <p:cond delay="600"/>
                                          </p:stCondLst>
                                        </p:cTn>
                                        <p:tgtEl>
                                          <p:spTgt spid="22"/>
                                        </p:tgtEl>
                                        <p:attrNameLst>
                                          <p:attrName>r</p:attrName>
                                        </p:attrNameLst>
                                      </p:cBhvr>
                                    </p:animRot>
                                    <p:animRot by="120000">
                                      <p:cBhvr>
                                        <p:cTn id="62" dur="200" fill="hold">
                                          <p:stCondLst>
                                            <p:cond delay="800"/>
                                          </p:stCondLst>
                                        </p:cTn>
                                        <p:tgtEl>
                                          <p:spTgt spid="22"/>
                                        </p:tgtEl>
                                        <p:attrNameLst>
                                          <p:attrName>r</p:attrName>
                                        </p:attrNameLst>
                                      </p:cBhvr>
                                    </p:animRot>
                                  </p:childTnLst>
                                </p:cTn>
                              </p:par>
                              <p:par>
                                <p:cTn id="63" presetID="32" presetClass="emph" presetSubtype="0" fill="hold" nodeType="withEffect">
                                  <p:stCondLst>
                                    <p:cond delay="0"/>
                                  </p:stCondLst>
                                  <p:childTnLst>
                                    <p:animRot by="120000">
                                      <p:cBhvr>
                                        <p:cTn id="64" dur="100" fill="hold">
                                          <p:stCondLst>
                                            <p:cond delay="0"/>
                                          </p:stCondLst>
                                        </p:cTn>
                                        <p:tgtEl>
                                          <p:spTgt spid="23"/>
                                        </p:tgtEl>
                                        <p:attrNameLst>
                                          <p:attrName>r</p:attrName>
                                        </p:attrNameLst>
                                      </p:cBhvr>
                                    </p:animRot>
                                    <p:animRot by="-240000">
                                      <p:cBhvr>
                                        <p:cTn id="65" dur="200" fill="hold">
                                          <p:stCondLst>
                                            <p:cond delay="200"/>
                                          </p:stCondLst>
                                        </p:cTn>
                                        <p:tgtEl>
                                          <p:spTgt spid="23"/>
                                        </p:tgtEl>
                                        <p:attrNameLst>
                                          <p:attrName>r</p:attrName>
                                        </p:attrNameLst>
                                      </p:cBhvr>
                                    </p:animRot>
                                    <p:animRot by="240000">
                                      <p:cBhvr>
                                        <p:cTn id="66" dur="200" fill="hold">
                                          <p:stCondLst>
                                            <p:cond delay="400"/>
                                          </p:stCondLst>
                                        </p:cTn>
                                        <p:tgtEl>
                                          <p:spTgt spid="23"/>
                                        </p:tgtEl>
                                        <p:attrNameLst>
                                          <p:attrName>r</p:attrName>
                                        </p:attrNameLst>
                                      </p:cBhvr>
                                    </p:animRot>
                                    <p:animRot by="-240000">
                                      <p:cBhvr>
                                        <p:cTn id="67" dur="200" fill="hold">
                                          <p:stCondLst>
                                            <p:cond delay="600"/>
                                          </p:stCondLst>
                                        </p:cTn>
                                        <p:tgtEl>
                                          <p:spTgt spid="23"/>
                                        </p:tgtEl>
                                        <p:attrNameLst>
                                          <p:attrName>r</p:attrName>
                                        </p:attrNameLst>
                                      </p:cBhvr>
                                    </p:animRot>
                                    <p:animRot by="120000">
                                      <p:cBhvr>
                                        <p:cTn id="68" dur="200" fill="hold">
                                          <p:stCondLst>
                                            <p:cond delay="800"/>
                                          </p:stCondLst>
                                        </p:cTn>
                                        <p:tgtEl>
                                          <p:spTgt spid="23"/>
                                        </p:tgtEl>
                                        <p:attrNameLst>
                                          <p:attrName>r</p:attrName>
                                        </p:attrNameLst>
                                      </p:cBhvr>
                                    </p:animRot>
                                  </p:childTnLst>
                                </p:cTn>
                              </p:par>
                              <p:par>
                                <p:cTn id="69" presetID="32" presetClass="emph" presetSubtype="0" fill="hold" nodeType="withEffect">
                                  <p:stCondLst>
                                    <p:cond delay="0"/>
                                  </p:stCondLst>
                                  <p:childTnLst>
                                    <p:animRot by="120000">
                                      <p:cBhvr>
                                        <p:cTn id="70" dur="100" fill="hold">
                                          <p:stCondLst>
                                            <p:cond delay="0"/>
                                          </p:stCondLst>
                                        </p:cTn>
                                        <p:tgtEl>
                                          <p:spTgt spid="24"/>
                                        </p:tgtEl>
                                        <p:attrNameLst>
                                          <p:attrName>r</p:attrName>
                                        </p:attrNameLst>
                                      </p:cBhvr>
                                    </p:animRot>
                                    <p:animRot by="-240000">
                                      <p:cBhvr>
                                        <p:cTn id="71" dur="200" fill="hold">
                                          <p:stCondLst>
                                            <p:cond delay="200"/>
                                          </p:stCondLst>
                                        </p:cTn>
                                        <p:tgtEl>
                                          <p:spTgt spid="24"/>
                                        </p:tgtEl>
                                        <p:attrNameLst>
                                          <p:attrName>r</p:attrName>
                                        </p:attrNameLst>
                                      </p:cBhvr>
                                    </p:animRot>
                                    <p:animRot by="240000">
                                      <p:cBhvr>
                                        <p:cTn id="72" dur="200" fill="hold">
                                          <p:stCondLst>
                                            <p:cond delay="400"/>
                                          </p:stCondLst>
                                        </p:cTn>
                                        <p:tgtEl>
                                          <p:spTgt spid="24"/>
                                        </p:tgtEl>
                                        <p:attrNameLst>
                                          <p:attrName>r</p:attrName>
                                        </p:attrNameLst>
                                      </p:cBhvr>
                                    </p:animRot>
                                    <p:animRot by="-240000">
                                      <p:cBhvr>
                                        <p:cTn id="73" dur="200" fill="hold">
                                          <p:stCondLst>
                                            <p:cond delay="600"/>
                                          </p:stCondLst>
                                        </p:cTn>
                                        <p:tgtEl>
                                          <p:spTgt spid="24"/>
                                        </p:tgtEl>
                                        <p:attrNameLst>
                                          <p:attrName>r</p:attrName>
                                        </p:attrNameLst>
                                      </p:cBhvr>
                                    </p:animRot>
                                    <p:animRot by="120000">
                                      <p:cBhvr>
                                        <p:cTn id="74" dur="200" fill="hold">
                                          <p:stCondLst>
                                            <p:cond delay="800"/>
                                          </p:stCondLst>
                                        </p:cTn>
                                        <p:tgtEl>
                                          <p:spTgt spid="24"/>
                                        </p:tgtEl>
                                        <p:attrNameLst>
                                          <p:attrName>r</p:attrName>
                                        </p:attrNameLst>
                                      </p:cBhvr>
                                    </p:animRot>
                                  </p:childTnLst>
                                </p:cTn>
                              </p:par>
                              <p:par>
                                <p:cTn id="75" presetID="32" presetClass="emph" presetSubtype="0" fill="hold" nodeType="withEffect">
                                  <p:stCondLst>
                                    <p:cond delay="0"/>
                                  </p:stCondLst>
                                  <p:childTnLst>
                                    <p:animRot by="120000">
                                      <p:cBhvr>
                                        <p:cTn id="76" dur="100" fill="hold">
                                          <p:stCondLst>
                                            <p:cond delay="0"/>
                                          </p:stCondLst>
                                        </p:cTn>
                                        <p:tgtEl>
                                          <p:spTgt spid="25"/>
                                        </p:tgtEl>
                                        <p:attrNameLst>
                                          <p:attrName>r</p:attrName>
                                        </p:attrNameLst>
                                      </p:cBhvr>
                                    </p:animRot>
                                    <p:animRot by="-240000">
                                      <p:cBhvr>
                                        <p:cTn id="77" dur="200" fill="hold">
                                          <p:stCondLst>
                                            <p:cond delay="200"/>
                                          </p:stCondLst>
                                        </p:cTn>
                                        <p:tgtEl>
                                          <p:spTgt spid="25"/>
                                        </p:tgtEl>
                                        <p:attrNameLst>
                                          <p:attrName>r</p:attrName>
                                        </p:attrNameLst>
                                      </p:cBhvr>
                                    </p:animRot>
                                    <p:animRot by="240000">
                                      <p:cBhvr>
                                        <p:cTn id="78" dur="200" fill="hold">
                                          <p:stCondLst>
                                            <p:cond delay="400"/>
                                          </p:stCondLst>
                                        </p:cTn>
                                        <p:tgtEl>
                                          <p:spTgt spid="25"/>
                                        </p:tgtEl>
                                        <p:attrNameLst>
                                          <p:attrName>r</p:attrName>
                                        </p:attrNameLst>
                                      </p:cBhvr>
                                    </p:animRot>
                                    <p:animRot by="-240000">
                                      <p:cBhvr>
                                        <p:cTn id="79" dur="200" fill="hold">
                                          <p:stCondLst>
                                            <p:cond delay="600"/>
                                          </p:stCondLst>
                                        </p:cTn>
                                        <p:tgtEl>
                                          <p:spTgt spid="25"/>
                                        </p:tgtEl>
                                        <p:attrNameLst>
                                          <p:attrName>r</p:attrName>
                                        </p:attrNameLst>
                                      </p:cBhvr>
                                    </p:animRot>
                                    <p:animRot by="120000">
                                      <p:cBhvr>
                                        <p:cTn id="80" dur="200" fill="hold">
                                          <p:stCondLst>
                                            <p:cond delay="800"/>
                                          </p:stCondLst>
                                        </p:cTn>
                                        <p:tgtEl>
                                          <p:spTgt spid="25"/>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50" presetClass="entr" presetSubtype="0" decel="100000" fill="hold" grpId="0" nodeType="clickEffect">
                                  <p:stCondLst>
                                    <p:cond delay="0"/>
                                  </p:stCondLst>
                                  <p:childTnLst>
                                    <p:set>
                                      <p:cBhvr>
                                        <p:cTn id="84" dur="1" fill="hold">
                                          <p:stCondLst>
                                            <p:cond delay="0"/>
                                          </p:stCondLst>
                                        </p:cTn>
                                        <p:tgtEl>
                                          <p:spTgt spid="90"/>
                                        </p:tgtEl>
                                        <p:attrNameLst>
                                          <p:attrName>style.visibility</p:attrName>
                                        </p:attrNameLst>
                                      </p:cBhvr>
                                      <p:to>
                                        <p:strVal val="visible"/>
                                      </p:to>
                                    </p:set>
                                    <p:anim calcmode="lin" valueType="num">
                                      <p:cBhvr>
                                        <p:cTn id="85" dur="1000" fill="hold"/>
                                        <p:tgtEl>
                                          <p:spTgt spid="90"/>
                                        </p:tgtEl>
                                        <p:attrNameLst>
                                          <p:attrName>ppt_w</p:attrName>
                                        </p:attrNameLst>
                                      </p:cBhvr>
                                      <p:tavLst>
                                        <p:tav tm="0">
                                          <p:val>
                                            <p:strVal val="#ppt_w+.3"/>
                                          </p:val>
                                        </p:tav>
                                        <p:tav tm="100000">
                                          <p:val>
                                            <p:strVal val="#ppt_w"/>
                                          </p:val>
                                        </p:tav>
                                      </p:tavLst>
                                    </p:anim>
                                    <p:anim calcmode="lin" valueType="num">
                                      <p:cBhvr>
                                        <p:cTn id="86" dur="1000" fill="hold"/>
                                        <p:tgtEl>
                                          <p:spTgt spid="90"/>
                                        </p:tgtEl>
                                        <p:attrNameLst>
                                          <p:attrName>ppt_h</p:attrName>
                                        </p:attrNameLst>
                                      </p:cBhvr>
                                      <p:tavLst>
                                        <p:tav tm="0">
                                          <p:val>
                                            <p:strVal val="#ppt_h"/>
                                          </p:val>
                                        </p:tav>
                                        <p:tav tm="100000">
                                          <p:val>
                                            <p:strVal val="#ppt_h"/>
                                          </p:val>
                                        </p:tav>
                                      </p:tavLst>
                                    </p:anim>
                                    <p:animEffect transition="in" filter="fade">
                                      <p:cBhvr>
                                        <p:cTn id="87" dur="1000"/>
                                        <p:tgtEl>
                                          <p:spTgt spid="90"/>
                                        </p:tgtEl>
                                      </p:cBhvr>
                                    </p:animEffect>
                                  </p:childTnLst>
                                </p:cTn>
                              </p:par>
                              <p:par>
                                <p:cTn id="88" presetID="50" presetClass="entr" presetSubtype="0" decel="100000" fill="hold" grpId="0" nodeType="withEffect">
                                  <p:stCondLst>
                                    <p:cond delay="0"/>
                                  </p:stCondLst>
                                  <p:childTnLst>
                                    <p:set>
                                      <p:cBhvr>
                                        <p:cTn id="89" dur="1" fill="hold">
                                          <p:stCondLst>
                                            <p:cond delay="0"/>
                                          </p:stCondLst>
                                        </p:cTn>
                                        <p:tgtEl>
                                          <p:spTgt spid="91"/>
                                        </p:tgtEl>
                                        <p:attrNameLst>
                                          <p:attrName>style.visibility</p:attrName>
                                        </p:attrNameLst>
                                      </p:cBhvr>
                                      <p:to>
                                        <p:strVal val="visible"/>
                                      </p:to>
                                    </p:set>
                                    <p:anim calcmode="lin" valueType="num">
                                      <p:cBhvr>
                                        <p:cTn id="90" dur="1000" fill="hold"/>
                                        <p:tgtEl>
                                          <p:spTgt spid="91"/>
                                        </p:tgtEl>
                                        <p:attrNameLst>
                                          <p:attrName>ppt_w</p:attrName>
                                        </p:attrNameLst>
                                      </p:cBhvr>
                                      <p:tavLst>
                                        <p:tav tm="0">
                                          <p:val>
                                            <p:strVal val="#ppt_w+.3"/>
                                          </p:val>
                                        </p:tav>
                                        <p:tav tm="100000">
                                          <p:val>
                                            <p:strVal val="#ppt_w"/>
                                          </p:val>
                                        </p:tav>
                                      </p:tavLst>
                                    </p:anim>
                                    <p:anim calcmode="lin" valueType="num">
                                      <p:cBhvr>
                                        <p:cTn id="91" dur="1000" fill="hold"/>
                                        <p:tgtEl>
                                          <p:spTgt spid="91"/>
                                        </p:tgtEl>
                                        <p:attrNameLst>
                                          <p:attrName>ppt_h</p:attrName>
                                        </p:attrNameLst>
                                      </p:cBhvr>
                                      <p:tavLst>
                                        <p:tav tm="0">
                                          <p:val>
                                            <p:strVal val="#ppt_h"/>
                                          </p:val>
                                        </p:tav>
                                        <p:tav tm="100000">
                                          <p:val>
                                            <p:strVal val="#ppt_h"/>
                                          </p:val>
                                        </p:tav>
                                      </p:tavLst>
                                    </p:anim>
                                    <p:animEffect transition="in" filter="fade">
                                      <p:cBhvr>
                                        <p:cTn id="92" dur="1000"/>
                                        <p:tgtEl>
                                          <p:spTgt spid="91"/>
                                        </p:tgtEl>
                                      </p:cBhvr>
                                    </p:animEffect>
                                  </p:childTnLst>
                                </p:cTn>
                              </p:par>
                              <p:par>
                                <p:cTn id="93" presetID="50" presetClass="entr" presetSubtype="0" decel="100000" fill="hold" grpId="0" nodeType="withEffect">
                                  <p:stCondLst>
                                    <p:cond delay="0"/>
                                  </p:stCondLst>
                                  <p:iterate type="lt">
                                    <p:tmPct val="0"/>
                                  </p:iterate>
                                  <p:childTnLst>
                                    <p:set>
                                      <p:cBhvr>
                                        <p:cTn id="94" dur="1" fill="hold">
                                          <p:stCondLst>
                                            <p:cond delay="0"/>
                                          </p:stCondLst>
                                        </p:cTn>
                                        <p:tgtEl>
                                          <p:spTgt spid="92"/>
                                        </p:tgtEl>
                                        <p:attrNameLst>
                                          <p:attrName>style.visibility</p:attrName>
                                        </p:attrNameLst>
                                      </p:cBhvr>
                                      <p:to>
                                        <p:strVal val="visible"/>
                                      </p:to>
                                    </p:set>
                                    <p:anim calcmode="lin" valueType="num">
                                      <p:cBhvr>
                                        <p:cTn id="95" dur="1000" fill="hold"/>
                                        <p:tgtEl>
                                          <p:spTgt spid="92"/>
                                        </p:tgtEl>
                                        <p:attrNameLst>
                                          <p:attrName>ppt_w</p:attrName>
                                        </p:attrNameLst>
                                      </p:cBhvr>
                                      <p:tavLst>
                                        <p:tav tm="0">
                                          <p:val>
                                            <p:strVal val="#ppt_w+.3"/>
                                          </p:val>
                                        </p:tav>
                                        <p:tav tm="100000">
                                          <p:val>
                                            <p:strVal val="#ppt_w"/>
                                          </p:val>
                                        </p:tav>
                                      </p:tavLst>
                                    </p:anim>
                                    <p:anim calcmode="lin" valueType="num">
                                      <p:cBhvr>
                                        <p:cTn id="96" dur="1000" fill="hold"/>
                                        <p:tgtEl>
                                          <p:spTgt spid="92"/>
                                        </p:tgtEl>
                                        <p:attrNameLst>
                                          <p:attrName>ppt_h</p:attrName>
                                        </p:attrNameLst>
                                      </p:cBhvr>
                                      <p:tavLst>
                                        <p:tav tm="0">
                                          <p:val>
                                            <p:strVal val="#ppt_h"/>
                                          </p:val>
                                        </p:tav>
                                        <p:tav tm="100000">
                                          <p:val>
                                            <p:strVal val="#ppt_h"/>
                                          </p:val>
                                        </p:tav>
                                      </p:tavLst>
                                    </p:anim>
                                    <p:animEffect transition="in" filter="fade">
                                      <p:cBhvr>
                                        <p:cTn id="97" dur="1000"/>
                                        <p:tgtEl>
                                          <p:spTgt spid="92"/>
                                        </p:tgtEl>
                                      </p:cBhvr>
                                    </p:animEffect>
                                  </p:childTnLst>
                                </p:cTn>
                              </p:par>
                              <p:par>
                                <p:cTn id="98" presetID="32" presetClass="emph" presetSubtype="0" fill="hold" grpId="1" nodeType="withEffect">
                                  <p:stCondLst>
                                    <p:cond delay="0"/>
                                  </p:stCondLst>
                                  <p:childTnLst>
                                    <p:animRot by="120000">
                                      <p:cBhvr>
                                        <p:cTn id="99" dur="100" fill="hold">
                                          <p:stCondLst>
                                            <p:cond delay="0"/>
                                          </p:stCondLst>
                                        </p:cTn>
                                        <p:tgtEl>
                                          <p:spTgt spid="90"/>
                                        </p:tgtEl>
                                        <p:attrNameLst>
                                          <p:attrName>r</p:attrName>
                                        </p:attrNameLst>
                                      </p:cBhvr>
                                    </p:animRot>
                                    <p:animRot by="-240000">
                                      <p:cBhvr>
                                        <p:cTn id="100" dur="200" fill="hold">
                                          <p:stCondLst>
                                            <p:cond delay="200"/>
                                          </p:stCondLst>
                                        </p:cTn>
                                        <p:tgtEl>
                                          <p:spTgt spid="90"/>
                                        </p:tgtEl>
                                        <p:attrNameLst>
                                          <p:attrName>r</p:attrName>
                                        </p:attrNameLst>
                                      </p:cBhvr>
                                    </p:animRot>
                                    <p:animRot by="240000">
                                      <p:cBhvr>
                                        <p:cTn id="101" dur="200" fill="hold">
                                          <p:stCondLst>
                                            <p:cond delay="400"/>
                                          </p:stCondLst>
                                        </p:cTn>
                                        <p:tgtEl>
                                          <p:spTgt spid="90"/>
                                        </p:tgtEl>
                                        <p:attrNameLst>
                                          <p:attrName>r</p:attrName>
                                        </p:attrNameLst>
                                      </p:cBhvr>
                                    </p:animRot>
                                    <p:animRot by="-240000">
                                      <p:cBhvr>
                                        <p:cTn id="102" dur="200" fill="hold">
                                          <p:stCondLst>
                                            <p:cond delay="600"/>
                                          </p:stCondLst>
                                        </p:cTn>
                                        <p:tgtEl>
                                          <p:spTgt spid="90"/>
                                        </p:tgtEl>
                                        <p:attrNameLst>
                                          <p:attrName>r</p:attrName>
                                        </p:attrNameLst>
                                      </p:cBhvr>
                                    </p:animRot>
                                    <p:animRot by="120000">
                                      <p:cBhvr>
                                        <p:cTn id="103" dur="200" fill="hold">
                                          <p:stCondLst>
                                            <p:cond delay="800"/>
                                          </p:stCondLst>
                                        </p:cTn>
                                        <p:tgtEl>
                                          <p:spTgt spid="90"/>
                                        </p:tgtEl>
                                        <p:attrNameLst>
                                          <p:attrName>r</p:attrName>
                                        </p:attrNameLst>
                                      </p:cBhvr>
                                    </p:animRot>
                                  </p:childTnLst>
                                </p:cTn>
                              </p:par>
                              <p:par>
                                <p:cTn id="104" presetID="32" presetClass="emph" presetSubtype="0" fill="hold" grpId="1" nodeType="withEffect">
                                  <p:stCondLst>
                                    <p:cond delay="0"/>
                                  </p:stCondLst>
                                  <p:childTnLst>
                                    <p:animRot by="120000">
                                      <p:cBhvr>
                                        <p:cTn id="105" dur="100" fill="hold">
                                          <p:stCondLst>
                                            <p:cond delay="0"/>
                                          </p:stCondLst>
                                        </p:cTn>
                                        <p:tgtEl>
                                          <p:spTgt spid="91"/>
                                        </p:tgtEl>
                                        <p:attrNameLst>
                                          <p:attrName>r</p:attrName>
                                        </p:attrNameLst>
                                      </p:cBhvr>
                                    </p:animRot>
                                    <p:animRot by="-240000">
                                      <p:cBhvr>
                                        <p:cTn id="106" dur="200" fill="hold">
                                          <p:stCondLst>
                                            <p:cond delay="200"/>
                                          </p:stCondLst>
                                        </p:cTn>
                                        <p:tgtEl>
                                          <p:spTgt spid="91"/>
                                        </p:tgtEl>
                                        <p:attrNameLst>
                                          <p:attrName>r</p:attrName>
                                        </p:attrNameLst>
                                      </p:cBhvr>
                                    </p:animRot>
                                    <p:animRot by="240000">
                                      <p:cBhvr>
                                        <p:cTn id="107" dur="200" fill="hold">
                                          <p:stCondLst>
                                            <p:cond delay="400"/>
                                          </p:stCondLst>
                                        </p:cTn>
                                        <p:tgtEl>
                                          <p:spTgt spid="91"/>
                                        </p:tgtEl>
                                        <p:attrNameLst>
                                          <p:attrName>r</p:attrName>
                                        </p:attrNameLst>
                                      </p:cBhvr>
                                    </p:animRot>
                                    <p:animRot by="-240000">
                                      <p:cBhvr>
                                        <p:cTn id="108" dur="200" fill="hold">
                                          <p:stCondLst>
                                            <p:cond delay="600"/>
                                          </p:stCondLst>
                                        </p:cTn>
                                        <p:tgtEl>
                                          <p:spTgt spid="91"/>
                                        </p:tgtEl>
                                        <p:attrNameLst>
                                          <p:attrName>r</p:attrName>
                                        </p:attrNameLst>
                                      </p:cBhvr>
                                    </p:animRot>
                                    <p:animRot by="120000">
                                      <p:cBhvr>
                                        <p:cTn id="109" dur="200" fill="hold">
                                          <p:stCondLst>
                                            <p:cond delay="800"/>
                                          </p:stCondLst>
                                        </p:cTn>
                                        <p:tgtEl>
                                          <p:spTgt spid="91"/>
                                        </p:tgtEl>
                                        <p:attrNameLst>
                                          <p:attrName>r</p:attrName>
                                        </p:attrNameLst>
                                      </p:cBhvr>
                                    </p:animRot>
                                  </p:childTnLst>
                                </p:cTn>
                              </p:par>
                              <p:par>
                                <p:cTn id="110" presetID="32" presetClass="emph" presetSubtype="0" fill="hold" grpId="1" nodeType="withEffect">
                                  <p:stCondLst>
                                    <p:cond delay="0"/>
                                  </p:stCondLst>
                                  <p:iterate type="lt">
                                    <p:tmPct val="0"/>
                                  </p:iterate>
                                  <p:childTnLst>
                                    <p:animRot by="120000">
                                      <p:cBhvr>
                                        <p:cTn id="111" dur="100" fill="hold">
                                          <p:stCondLst>
                                            <p:cond delay="0"/>
                                          </p:stCondLst>
                                        </p:cTn>
                                        <p:tgtEl>
                                          <p:spTgt spid="92"/>
                                        </p:tgtEl>
                                        <p:attrNameLst>
                                          <p:attrName>r</p:attrName>
                                        </p:attrNameLst>
                                      </p:cBhvr>
                                    </p:animRot>
                                    <p:animRot by="-240000">
                                      <p:cBhvr>
                                        <p:cTn id="112" dur="200" fill="hold">
                                          <p:stCondLst>
                                            <p:cond delay="200"/>
                                          </p:stCondLst>
                                        </p:cTn>
                                        <p:tgtEl>
                                          <p:spTgt spid="92"/>
                                        </p:tgtEl>
                                        <p:attrNameLst>
                                          <p:attrName>r</p:attrName>
                                        </p:attrNameLst>
                                      </p:cBhvr>
                                    </p:animRot>
                                    <p:animRot by="240000">
                                      <p:cBhvr>
                                        <p:cTn id="113" dur="200" fill="hold">
                                          <p:stCondLst>
                                            <p:cond delay="400"/>
                                          </p:stCondLst>
                                        </p:cTn>
                                        <p:tgtEl>
                                          <p:spTgt spid="92"/>
                                        </p:tgtEl>
                                        <p:attrNameLst>
                                          <p:attrName>r</p:attrName>
                                        </p:attrNameLst>
                                      </p:cBhvr>
                                    </p:animRot>
                                    <p:animRot by="-240000">
                                      <p:cBhvr>
                                        <p:cTn id="114" dur="200" fill="hold">
                                          <p:stCondLst>
                                            <p:cond delay="600"/>
                                          </p:stCondLst>
                                        </p:cTn>
                                        <p:tgtEl>
                                          <p:spTgt spid="92"/>
                                        </p:tgtEl>
                                        <p:attrNameLst>
                                          <p:attrName>r</p:attrName>
                                        </p:attrNameLst>
                                      </p:cBhvr>
                                    </p:animRot>
                                    <p:animRot by="120000">
                                      <p:cBhvr>
                                        <p:cTn id="115" dur="200" fill="hold">
                                          <p:stCondLst>
                                            <p:cond delay="800"/>
                                          </p:stCondLst>
                                        </p:cTn>
                                        <p:tgtEl>
                                          <p:spTgt spid="92"/>
                                        </p:tgtEl>
                                        <p:attrNameLst>
                                          <p:attrName>r</p:attrName>
                                        </p:attrNameLst>
                                      </p:cBhvr>
                                    </p:animRo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93">
                                            <p:txEl>
                                              <p:pRg st="0" end="0"/>
                                            </p:txEl>
                                          </p:spTgt>
                                        </p:tgtEl>
                                        <p:attrNameLst>
                                          <p:attrName>style.visibility</p:attrName>
                                        </p:attrNameLst>
                                      </p:cBhvr>
                                      <p:to>
                                        <p:strVal val="visible"/>
                                      </p:to>
                                    </p:set>
                                    <p:animEffect transition="in" filter="fade">
                                      <p:cBhvr>
                                        <p:cTn id="120" dur="500"/>
                                        <p:tgtEl>
                                          <p:spTgt spid="93">
                                            <p:txEl>
                                              <p:pRg st="0" end="0"/>
                                            </p:txEl>
                                          </p:spTgt>
                                        </p:tgtEl>
                                      </p:cBhvr>
                                    </p:animEffect>
                                  </p:childTnLst>
                                </p:cTn>
                              </p:par>
                              <p:par>
                                <p:cTn id="121" presetID="10" presetClass="entr" presetSubtype="0" fill="hold" nodeType="withEffect">
                                  <p:stCondLst>
                                    <p:cond delay="0"/>
                                  </p:stCondLst>
                                  <p:childTnLst>
                                    <p:set>
                                      <p:cBhvr>
                                        <p:cTn id="122" dur="1" fill="hold">
                                          <p:stCondLst>
                                            <p:cond delay="0"/>
                                          </p:stCondLst>
                                        </p:cTn>
                                        <p:tgtEl>
                                          <p:spTgt spid="93">
                                            <p:txEl>
                                              <p:pRg st="1" end="1"/>
                                            </p:txEl>
                                          </p:spTgt>
                                        </p:tgtEl>
                                        <p:attrNameLst>
                                          <p:attrName>style.visibility</p:attrName>
                                        </p:attrNameLst>
                                      </p:cBhvr>
                                      <p:to>
                                        <p:strVal val="visible"/>
                                      </p:to>
                                    </p:set>
                                    <p:animEffect transition="in" filter="fade">
                                      <p:cBhvr>
                                        <p:cTn id="123" dur="500"/>
                                        <p:tgtEl>
                                          <p:spTgt spid="93">
                                            <p:txEl>
                                              <p:pRg st="1" end="1"/>
                                            </p:txEl>
                                          </p:spTgt>
                                        </p:tgtEl>
                                      </p:cBhvr>
                                    </p:animEffect>
                                  </p:childTnLst>
                                </p:cTn>
                              </p:par>
                              <p:par>
                                <p:cTn id="124" presetID="10" presetClass="entr" presetSubtype="0" fill="hold" nodeType="withEffect">
                                  <p:stCondLst>
                                    <p:cond delay="0"/>
                                  </p:stCondLst>
                                  <p:childTnLst>
                                    <p:set>
                                      <p:cBhvr>
                                        <p:cTn id="125" dur="1" fill="hold">
                                          <p:stCondLst>
                                            <p:cond delay="0"/>
                                          </p:stCondLst>
                                        </p:cTn>
                                        <p:tgtEl>
                                          <p:spTgt spid="93">
                                            <p:txEl>
                                              <p:pRg st="2" end="2"/>
                                            </p:txEl>
                                          </p:spTgt>
                                        </p:tgtEl>
                                        <p:attrNameLst>
                                          <p:attrName>style.visibility</p:attrName>
                                        </p:attrNameLst>
                                      </p:cBhvr>
                                      <p:to>
                                        <p:strVal val="visible"/>
                                      </p:to>
                                    </p:set>
                                    <p:animEffect transition="in" filter="fade">
                                      <p:cBhvr>
                                        <p:cTn id="126" dur="500"/>
                                        <p:tgtEl>
                                          <p:spTgt spid="93">
                                            <p:txEl>
                                              <p:pRg st="2" end="2"/>
                                            </p:txEl>
                                          </p:spTgt>
                                        </p:tgtEl>
                                      </p:cBhvr>
                                    </p:animEffect>
                                  </p:childTnLst>
                                </p:cTn>
                              </p:par>
                              <p:par>
                                <p:cTn id="127" presetID="10" presetClass="entr" presetSubtype="0" fill="hold" nodeType="withEffect">
                                  <p:stCondLst>
                                    <p:cond delay="0"/>
                                  </p:stCondLst>
                                  <p:childTnLst>
                                    <p:set>
                                      <p:cBhvr>
                                        <p:cTn id="128" dur="1" fill="hold">
                                          <p:stCondLst>
                                            <p:cond delay="0"/>
                                          </p:stCondLst>
                                        </p:cTn>
                                        <p:tgtEl>
                                          <p:spTgt spid="93">
                                            <p:txEl>
                                              <p:pRg st="3" end="3"/>
                                            </p:txEl>
                                          </p:spTgt>
                                        </p:tgtEl>
                                        <p:attrNameLst>
                                          <p:attrName>style.visibility</p:attrName>
                                        </p:attrNameLst>
                                      </p:cBhvr>
                                      <p:to>
                                        <p:strVal val="visible"/>
                                      </p:to>
                                    </p:set>
                                    <p:animEffect transition="in" filter="fade">
                                      <p:cBhvr>
                                        <p:cTn id="129" dur="500"/>
                                        <p:tgtEl>
                                          <p:spTgt spid="93">
                                            <p:txEl>
                                              <p:pRg st="3" end="3"/>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94"/>
                                        </p:tgtEl>
                                        <p:attrNameLst>
                                          <p:attrName>style.visibility</p:attrName>
                                        </p:attrNameLst>
                                      </p:cBhvr>
                                      <p:to>
                                        <p:strVal val="visible"/>
                                      </p:to>
                                    </p:set>
                                    <p:animEffect transition="in" filter="fade">
                                      <p:cBhvr>
                                        <p:cTn id="134" dur="500"/>
                                        <p:tgtEl>
                                          <p:spTgt spid="94"/>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95"/>
                                        </p:tgtEl>
                                        <p:attrNameLst>
                                          <p:attrName>style.visibility</p:attrName>
                                        </p:attrNameLst>
                                      </p:cBhvr>
                                      <p:to>
                                        <p:strVal val="visible"/>
                                      </p:to>
                                    </p:set>
                                    <p:animEffect transition="in" filter="fade">
                                      <p:cBhvr>
                                        <p:cTn id="137" dur="500"/>
                                        <p:tgtEl>
                                          <p:spTgt spid="95"/>
                                        </p:tgtEl>
                                      </p:cBhvr>
                                    </p:animEffect>
                                  </p:childTnLst>
                                </p:cTn>
                              </p:par>
                              <p:par>
                                <p:cTn id="138" presetID="32" presetClass="emph" presetSubtype="0" fill="hold" grpId="1" nodeType="withEffect">
                                  <p:stCondLst>
                                    <p:cond delay="0"/>
                                  </p:stCondLst>
                                  <p:childTnLst>
                                    <p:animRot by="120000">
                                      <p:cBhvr>
                                        <p:cTn id="139" dur="100" fill="hold">
                                          <p:stCondLst>
                                            <p:cond delay="0"/>
                                          </p:stCondLst>
                                        </p:cTn>
                                        <p:tgtEl>
                                          <p:spTgt spid="94"/>
                                        </p:tgtEl>
                                        <p:attrNameLst>
                                          <p:attrName>r</p:attrName>
                                        </p:attrNameLst>
                                      </p:cBhvr>
                                    </p:animRot>
                                    <p:animRot by="-240000">
                                      <p:cBhvr>
                                        <p:cTn id="140" dur="200" fill="hold">
                                          <p:stCondLst>
                                            <p:cond delay="200"/>
                                          </p:stCondLst>
                                        </p:cTn>
                                        <p:tgtEl>
                                          <p:spTgt spid="94"/>
                                        </p:tgtEl>
                                        <p:attrNameLst>
                                          <p:attrName>r</p:attrName>
                                        </p:attrNameLst>
                                      </p:cBhvr>
                                    </p:animRot>
                                    <p:animRot by="240000">
                                      <p:cBhvr>
                                        <p:cTn id="141" dur="200" fill="hold">
                                          <p:stCondLst>
                                            <p:cond delay="400"/>
                                          </p:stCondLst>
                                        </p:cTn>
                                        <p:tgtEl>
                                          <p:spTgt spid="94"/>
                                        </p:tgtEl>
                                        <p:attrNameLst>
                                          <p:attrName>r</p:attrName>
                                        </p:attrNameLst>
                                      </p:cBhvr>
                                    </p:animRot>
                                    <p:animRot by="-240000">
                                      <p:cBhvr>
                                        <p:cTn id="142" dur="200" fill="hold">
                                          <p:stCondLst>
                                            <p:cond delay="600"/>
                                          </p:stCondLst>
                                        </p:cTn>
                                        <p:tgtEl>
                                          <p:spTgt spid="94"/>
                                        </p:tgtEl>
                                        <p:attrNameLst>
                                          <p:attrName>r</p:attrName>
                                        </p:attrNameLst>
                                      </p:cBhvr>
                                    </p:animRot>
                                    <p:animRot by="120000">
                                      <p:cBhvr>
                                        <p:cTn id="143" dur="200" fill="hold">
                                          <p:stCondLst>
                                            <p:cond delay="800"/>
                                          </p:stCondLst>
                                        </p:cTn>
                                        <p:tgtEl>
                                          <p:spTgt spid="94"/>
                                        </p:tgtEl>
                                        <p:attrNameLst>
                                          <p:attrName>r</p:attrName>
                                        </p:attrNameLst>
                                      </p:cBhvr>
                                    </p:animRot>
                                  </p:childTnLst>
                                </p:cTn>
                              </p:par>
                              <p:par>
                                <p:cTn id="144" presetID="32" presetClass="emph" presetSubtype="0" fill="hold" grpId="1" nodeType="withEffect">
                                  <p:stCondLst>
                                    <p:cond delay="0"/>
                                  </p:stCondLst>
                                  <p:childTnLst>
                                    <p:animRot by="120000">
                                      <p:cBhvr>
                                        <p:cTn id="145" dur="100" fill="hold">
                                          <p:stCondLst>
                                            <p:cond delay="0"/>
                                          </p:stCondLst>
                                        </p:cTn>
                                        <p:tgtEl>
                                          <p:spTgt spid="95"/>
                                        </p:tgtEl>
                                        <p:attrNameLst>
                                          <p:attrName>r</p:attrName>
                                        </p:attrNameLst>
                                      </p:cBhvr>
                                    </p:animRot>
                                    <p:animRot by="-240000">
                                      <p:cBhvr>
                                        <p:cTn id="146" dur="200" fill="hold">
                                          <p:stCondLst>
                                            <p:cond delay="200"/>
                                          </p:stCondLst>
                                        </p:cTn>
                                        <p:tgtEl>
                                          <p:spTgt spid="95"/>
                                        </p:tgtEl>
                                        <p:attrNameLst>
                                          <p:attrName>r</p:attrName>
                                        </p:attrNameLst>
                                      </p:cBhvr>
                                    </p:animRot>
                                    <p:animRot by="240000">
                                      <p:cBhvr>
                                        <p:cTn id="147" dur="200" fill="hold">
                                          <p:stCondLst>
                                            <p:cond delay="400"/>
                                          </p:stCondLst>
                                        </p:cTn>
                                        <p:tgtEl>
                                          <p:spTgt spid="95"/>
                                        </p:tgtEl>
                                        <p:attrNameLst>
                                          <p:attrName>r</p:attrName>
                                        </p:attrNameLst>
                                      </p:cBhvr>
                                    </p:animRot>
                                    <p:animRot by="-240000">
                                      <p:cBhvr>
                                        <p:cTn id="148" dur="200" fill="hold">
                                          <p:stCondLst>
                                            <p:cond delay="600"/>
                                          </p:stCondLst>
                                        </p:cTn>
                                        <p:tgtEl>
                                          <p:spTgt spid="95"/>
                                        </p:tgtEl>
                                        <p:attrNameLst>
                                          <p:attrName>r</p:attrName>
                                        </p:attrNameLst>
                                      </p:cBhvr>
                                    </p:animRot>
                                    <p:animRot by="120000">
                                      <p:cBhvr>
                                        <p:cTn id="149" dur="200" fill="hold">
                                          <p:stCondLst>
                                            <p:cond delay="800"/>
                                          </p:stCondLst>
                                        </p:cTn>
                                        <p:tgtEl>
                                          <p:spTgt spid="95"/>
                                        </p:tgtEl>
                                        <p:attrNameLst>
                                          <p:attrName>r</p:attrName>
                                        </p:attrNameLst>
                                      </p:cBhvr>
                                    </p:animRot>
                                  </p:childTnLst>
                                </p:cTn>
                              </p:par>
                            </p:childTnLst>
                          </p:cTn>
                        </p:par>
                      </p:childTnLst>
                    </p:cTn>
                  </p:par>
                  <p:par>
                    <p:cTn id="150" fill="hold">
                      <p:stCondLst>
                        <p:cond delay="indefinite"/>
                      </p:stCondLst>
                      <p:childTnLst>
                        <p:par>
                          <p:cTn id="151" fill="hold">
                            <p:stCondLst>
                              <p:cond delay="0"/>
                            </p:stCondLst>
                            <p:childTnLst>
                              <p:par>
                                <p:cTn id="152" presetID="10" presetClass="exit" presetSubtype="0" fill="hold" grpId="2" nodeType="clickEffect">
                                  <p:stCondLst>
                                    <p:cond delay="0"/>
                                  </p:stCondLst>
                                  <p:childTnLst>
                                    <p:animEffect transition="out" filter="fade">
                                      <p:cBhvr>
                                        <p:cTn id="153" dur="500"/>
                                        <p:tgtEl>
                                          <p:spTgt spid="94"/>
                                        </p:tgtEl>
                                      </p:cBhvr>
                                    </p:animEffect>
                                    <p:set>
                                      <p:cBhvr>
                                        <p:cTn id="154" dur="1" fill="hold">
                                          <p:stCondLst>
                                            <p:cond delay="499"/>
                                          </p:stCondLst>
                                        </p:cTn>
                                        <p:tgtEl>
                                          <p:spTgt spid="94"/>
                                        </p:tgtEl>
                                        <p:attrNameLst>
                                          <p:attrName>style.visibility</p:attrName>
                                        </p:attrNameLst>
                                      </p:cBhvr>
                                      <p:to>
                                        <p:strVal val="hidden"/>
                                      </p:to>
                                    </p:set>
                                  </p:childTnLst>
                                </p:cTn>
                              </p:par>
                              <p:par>
                                <p:cTn id="155" presetID="10" presetClass="exit" presetSubtype="0" fill="hold" grpId="2" nodeType="withEffect">
                                  <p:stCondLst>
                                    <p:cond delay="0"/>
                                  </p:stCondLst>
                                  <p:childTnLst>
                                    <p:animEffect transition="out" filter="fade">
                                      <p:cBhvr>
                                        <p:cTn id="156" dur="500"/>
                                        <p:tgtEl>
                                          <p:spTgt spid="95"/>
                                        </p:tgtEl>
                                      </p:cBhvr>
                                    </p:animEffect>
                                    <p:set>
                                      <p:cBhvr>
                                        <p:cTn id="157" dur="1" fill="hold">
                                          <p:stCondLst>
                                            <p:cond delay="499"/>
                                          </p:stCondLst>
                                        </p:cTn>
                                        <p:tgtEl>
                                          <p:spTgt spid="95"/>
                                        </p:tgtEl>
                                        <p:attrNameLst>
                                          <p:attrName>style.visibility</p:attrName>
                                        </p:attrNameLst>
                                      </p:cBhvr>
                                      <p:to>
                                        <p:strVal val="hidden"/>
                                      </p:to>
                                    </p:set>
                                  </p:childTnLst>
                                </p:cTn>
                              </p:par>
                            </p:childTnLst>
                          </p:cTn>
                        </p:par>
                        <p:par>
                          <p:cTn id="158" fill="hold">
                            <p:stCondLst>
                              <p:cond delay="500"/>
                            </p:stCondLst>
                            <p:childTnLst>
                              <p:par>
                                <p:cTn id="159" presetID="49" presetClass="exit" presetSubtype="0" accel="100000" fill="hold" nodeType="afterEffect">
                                  <p:stCondLst>
                                    <p:cond delay="0"/>
                                  </p:stCondLst>
                                  <p:childTnLst>
                                    <p:anim calcmode="lin" valueType="num">
                                      <p:cBhvr>
                                        <p:cTn id="160" dur="500"/>
                                        <p:tgtEl>
                                          <p:spTgt spid="25"/>
                                        </p:tgtEl>
                                        <p:attrNameLst>
                                          <p:attrName>ppt_w</p:attrName>
                                        </p:attrNameLst>
                                      </p:cBhvr>
                                      <p:tavLst>
                                        <p:tav tm="0">
                                          <p:val>
                                            <p:strVal val="ppt_w"/>
                                          </p:val>
                                        </p:tav>
                                        <p:tav tm="100000">
                                          <p:val>
                                            <p:fltVal val="0"/>
                                          </p:val>
                                        </p:tav>
                                      </p:tavLst>
                                    </p:anim>
                                    <p:anim calcmode="lin" valueType="num">
                                      <p:cBhvr>
                                        <p:cTn id="161" dur="500"/>
                                        <p:tgtEl>
                                          <p:spTgt spid="25"/>
                                        </p:tgtEl>
                                        <p:attrNameLst>
                                          <p:attrName>ppt_h</p:attrName>
                                        </p:attrNameLst>
                                      </p:cBhvr>
                                      <p:tavLst>
                                        <p:tav tm="0">
                                          <p:val>
                                            <p:strVal val="ppt_h"/>
                                          </p:val>
                                        </p:tav>
                                        <p:tav tm="100000">
                                          <p:val>
                                            <p:fltVal val="0"/>
                                          </p:val>
                                        </p:tav>
                                      </p:tavLst>
                                    </p:anim>
                                    <p:anim calcmode="lin" valueType="num">
                                      <p:cBhvr>
                                        <p:cTn id="162" dur="500"/>
                                        <p:tgtEl>
                                          <p:spTgt spid="25"/>
                                        </p:tgtEl>
                                        <p:attrNameLst>
                                          <p:attrName>style.rotation</p:attrName>
                                        </p:attrNameLst>
                                      </p:cBhvr>
                                      <p:tavLst>
                                        <p:tav tm="0">
                                          <p:val>
                                            <p:fltVal val="0"/>
                                          </p:val>
                                        </p:tav>
                                        <p:tav tm="100000">
                                          <p:val>
                                            <p:fltVal val="360"/>
                                          </p:val>
                                        </p:tav>
                                      </p:tavLst>
                                    </p:anim>
                                    <p:animEffect transition="out" filter="fade">
                                      <p:cBhvr>
                                        <p:cTn id="163" dur="500"/>
                                        <p:tgtEl>
                                          <p:spTgt spid="25"/>
                                        </p:tgtEl>
                                      </p:cBhvr>
                                    </p:animEffect>
                                    <p:set>
                                      <p:cBhvr>
                                        <p:cTn id="164" dur="1" fill="hold">
                                          <p:stCondLst>
                                            <p:cond delay="499"/>
                                          </p:stCondLst>
                                        </p:cTn>
                                        <p:tgtEl>
                                          <p:spTgt spid="25"/>
                                        </p:tgtEl>
                                        <p:attrNameLst>
                                          <p:attrName>style.visibility</p:attrName>
                                        </p:attrNameLst>
                                      </p:cBhvr>
                                      <p:to>
                                        <p:strVal val="hidden"/>
                                      </p:to>
                                    </p:set>
                                  </p:childTnLst>
                                </p:cTn>
                              </p:par>
                              <p:par>
                                <p:cTn id="165" presetID="10" presetClass="entr" presetSubtype="0" fill="hold" nodeType="withEffect">
                                  <p:stCondLst>
                                    <p:cond delay="0"/>
                                  </p:stCondLst>
                                  <p:childTnLst>
                                    <p:set>
                                      <p:cBhvr>
                                        <p:cTn id="166" dur="1" fill="hold">
                                          <p:stCondLst>
                                            <p:cond delay="0"/>
                                          </p:stCondLst>
                                        </p:cTn>
                                        <p:tgtEl>
                                          <p:spTgt spid="99"/>
                                        </p:tgtEl>
                                        <p:attrNameLst>
                                          <p:attrName>style.visibility</p:attrName>
                                        </p:attrNameLst>
                                      </p:cBhvr>
                                      <p:to>
                                        <p:strVal val="visible"/>
                                      </p:to>
                                    </p:set>
                                    <p:animEffect transition="in" filter="fade">
                                      <p:cBhvr>
                                        <p:cTn id="167" dur="500"/>
                                        <p:tgtEl>
                                          <p:spTgt spid="99"/>
                                        </p:tgtEl>
                                      </p:cBhvr>
                                    </p:animEffect>
                                  </p:childTnLst>
                                </p:cTn>
                              </p:par>
                            </p:childTnLst>
                          </p:cTn>
                        </p:par>
                      </p:childTnLst>
                    </p:cTn>
                  </p:par>
                  <p:par>
                    <p:cTn id="168" fill="hold">
                      <p:stCondLst>
                        <p:cond delay="indefinite"/>
                      </p:stCondLst>
                      <p:childTnLst>
                        <p:par>
                          <p:cTn id="169" fill="hold">
                            <p:stCondLst>
                              <p:cond delay="0"/>
                            </p:stCondLst>
                            <p:childTnLst>
                              <p:par>
                                <p:cTn id="170" presetID="56" presetClass="exit" presetSubtype="0" fill="hold" grpId="2" nodeType="clickEffect">
                                  <p:stCondLst>
                                    <p:cond delay="0"/>
                                  </p:stCondLst>
                                  <p:iterate type="lt">
                                    <p:tmPct val="10000"/>
                                  </p:iterate>
                                  <p:childTnLst>
                                    <p:anim from="(ppt_w)" to="(-ppt_w*2)" calcmode="lin" valueType="num">
                                      <p:cBhvr rctx="PPT">
                                        <p:cTn id="171" dur="500" autoRev="1">
                                          <p:stCondLst>
                                            <p:cond delay="0"/>
                                          </p:stCondLst>
                                        </p:cTn>
                                        <p:tgtEl>
                                          <p:spTgt spid="92"/>
                                        </p:tgtEl>
                                        <p:attrNameLst>
                                          <p:attrName>ppt_w</p:attrName>
                                        </p:attrNameLst>
                                      </p:cBhvr>
                                    </p:anim>
                                    <p:anim by="(ppt_w*0.50)" calcmode="lin" valueType="num">
                                      <p:cBhvr>
                                        <p:cTn id="172" dur="500" decel="50000" autoRev="1">
                                          <p:stCondLst>
                                            <p:cond delay="0"/>
                                          </p:stCondLst>
                                        </p:cTn>
                                        <p:tgtEl>
                                          <p:spTgt spid="92"/>
                                        </p:tgtEl>
                                        <p:attrNameLst>
                                          <p:attrName>ppt_x</p:attrName>
                                        </p:attrNameLst>
                                      </p:cBhvr>
                                    </p:anim>
                                    <p:anim from="(ppt_y)" to="(1+ppt_h/2)" calcmode="lin" valueType="num">
                                      <p:cBhvr>
                                        <p:cTn id="173" dur="1000">
                                          <p:stCondLst>
                                            <p:cond delay="0"/>
                                          </p:stCondLst>
                                        </p:cTn>
                                        <p:tgtEl>
                                          <p:spTgt spid="92"/>
                                        </p:tgtEl>
                                        <p:attrNameLst>
                                          <p:attrName>ppt_y</p:attrName>
                                        </p:attrNameLst>
                                      </p:cBhvr>
                                    </p:anim>
                                    <p:animRot by="21600000">
                                      <p:cBhvr>
                                        <p:cTn id="174" dur="1000">
                                          <p:stCondLst>
                                            <p:cond delay="0"/>
                                          </p:stCondLst>
                                        </p:cTn>
                                        <p:tgtEl>
                                          <p:spTgt spid="92"/>
                                        </p:tgtEl>
                                        <p:attrNameLst>
                                          <p:attrName>r</p:attrName>
                                        </p:attrNameLst>
                                      </p:cBhvr>
                                    </p:animRot>
                                    <p:set>
                                      <p:cBhvr>
                                        <p:cTn id="175" dur="1" fill="hold">
                                          <p:stCondLst>
                                            <p:cond delay="999"/>
                                          </p:stCondLst>
                                        </p:cTn>
                                        <p:tgtEl>
                                          <p:spTgt spid="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8" grpId="1"/>
      <p:bldP spid="90" grpId="0" animBg="1"/>
      <p:bldP spid="90" grpId="1" animBg="1"/>
      <p:bldP spid="91" grpId="0" animBg="1"/>
      <p:bldP spid="91" grpId="1" animBg="1"/>
      <p:bldP spid="92" grpId="0" animBg="1"/>
      <p:bldP spid="92" grpId="1" animBg="1"/>
      <p:bldP spid="92" grpId="2" animBg="1"/>
      <p:bldP spid="94" grpId="0" animBg="1"/>
      <p:bldP spid="94" grpId="1" animBg="1"/>
      <p:bldP spid="94" grpId="2" animBg="1"/>
      <p:bldP spid="95" grpId="0"/>
      <p:bldP spid="95" grpId="1"/>
      <p:bldP spid="95"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1D4DF-0C6A-C86F-351E-B6FB887293E1}"/>
              </a:ext>
            </a:extLst>
          </p:cNvPr>
          <p:cNvSpPr>
            <a:spLocks noGrp="1"/>
          </p:cNvSpPr>
          <p:nvPr>
            <p:ph type="title"/>
          </p:nvPr>
        </p:nvSpPr>
        <p:spPr>
          <a:xfrm>
            <a:off x="-24483" y="-8714"/>
            <a:ext cx="4509370" cy="646331"/>
          </a:xfrm>
        </p:spPr>
        <p:txBody>
          <a:bodyPr>
            <a:normAutofit fontScale="90000"/>
          </a:bodyPr>
          <a:lstStyle/>
          <a:p>
            <a:r>
              <a:rPr lang="en-US" dirty="0"/>
              <a:t>Network Sockets</a:t>
            </a:r>
          </a:p>
        </p:txBody>
      </p:sp>
      <p:sp>
        <p:nvSpPr>
          <p:cNvPr id="3" name="Content Placeholder 2">
            <a:extLst>
              <a:ext uri="{FF2B5EF4-FFF2-40B4-BE49-F238E27FC236}">
                <a16:creationId xmlns:a16="http://schemas.microsoft.com/office/drawing/2014/main" id="{C9EECB3E-A903-C613-F87B-1946A69B3548}"/>
              </a:ext>
            </a:extLst>
          </p:cNvPr>
          <p:cNvSpPr>
            <a:spLocks noGrp="1"/>
          </p:cNvSpPr>
          <p:nvPr>
            <p:ph idx="1"/>
          </p:nvPr>
        </p:nvSpPr>
        <p:spPr>
          <a:xfrm>
            <a:off x="4849160" y="166959"/>
            <a:ext cx="7267074" cy="6653463"/>
          </a:xfrm>
        </p:spPr>
        <p:txBody>
          <a:bodyPr>
            <a:normAutofit fontScale="85000" lnSpcReduction="10000"/>
          </a:bodyPr>
          <a:lstStyle/>
          <a:p>
            <a:r>
              <a:rPr lang="en-US" dirty="0"/>
              <a:t>Linux-like OSes use the file descriptor abstraction to allow two computers on the Internet to communicate</a:t>
            </a:r>
          </a:p>
          <a:p>
            <a:pPr lvl="1"/>
            <a:r>
              <a:rPr lang="en-US" dirty="0"/>
              <a:t>The </a:t>
            </a:r>
            <a:r>
              <a:rPr lang="en-US" dirty="0">
                <a:latin typeface="Lucida Console" panose="020B0609040504020204" pitchFamily="49" charset="0"/>
              </a:rPr>
              <a:t>int socket(AF_INET,...)</a:t>
            </a:r>
            <a:r>
              <a:rPr lang="en-US" dirty="0"/>
              <a:t> system call returns a file descriptor suitable for IPv4 Internet communication</a:t>
            </a:r>
          </a:p>
          <a:p>
            <a:r>
              <a:rPr lang="en-US" dirty="0"/>
              <a:t>The server machine listens for connections on a particular IP address and port</a:t>
            </a:r>
          </a:p>
          <a:p>
            <a:pPr lvl="1"/>
            <a:r>
              <a:rPr lang="en-US" dirty="0"/>
              <a:t>The </a:t>
            </a:r>
            <a:r>
              <a:rPr lang="en-US" dirty="0">
                <a:latin typeface="Lucida Console" panose="020B0609040504020204" pitchFamily="49" charset="0"/>
              </a:rPr>
              <a:t>bind(int </a:t>
            </a:r>
            <a:r>
              <a:rPr lang="en-US" dirty="0" err="1">
                <a:latin typeface="Lucida Console" panose="020B0609040504020204" pitchFamily="49" charset="0"/>
              </a:rPr>
              <a:t>fd</a:t>
            </a:r>
            <a:r>
              <a:rPr lang="en-US" dirty="0">
                <a:latin typeface="Lucida Console" panose="020B0609040504020204" pitchFamily="49" charset="0"/>
              </a:rPr>
              <a:t>, const struct </a:t>
            </a:r>
            <a:r>
              <a:rPr lang="en-US" dirty="0" err="1">
                <a:latin typeface="Lucida Console" panose="020B0609040504020204" pitchFamily="49" charset="0"/>
              </a:rPr>
              <a:t>sockaddr</a:t>
            </a:r>
            <a:r>
              <a:rPr lang="en-US" dirty="0">
                <a:latin typeface="Lucida Console" panose="020B0609040504020204" pitchFamily="49" charset="0"/>
              </a:rPr>
              <a:t> *</a:t>
            </a:r>
            <a:r>
              <a:rPr lang="en-US" dirty="0" err="1">
                <a:latin typeface="Lucida Console" panose="020B0609040504020204" pitchFamily="49" charset="0"/>
              </a:rPr>
              <a:t>addr</a:t>
            </a:r>
            <a:r>
              <a:rPr lang="en-US" dirty="0">
                <a:latin typeface="Lucida Console" panose="020B0609040504020204" pitchFamily="49" charset="0"/>
              </a:rPr>
              <a:t>,...)</a:t>
            </a:r>
            <a:r>
              <a:rPr lang="en-US" dirty="0"/>
              <a:t> system call tells the kernel to associate the given socket with a specific port</a:t>
            </a:r>
          </a:p>
          <a:p>
            <a:pPr lvl="1"/>
            <a:r>
              <a:rPr lang="en-US" dirty="0"/>
              <a:t>The </a:t>
            </a:r>
            <a:r>
              <a:rPr lang="en-US" dirty="0">
                <a:latin typeface="Lucida Console" panose="020B0609040504020204" pitchFamily="49" charset="0"/>
              </a:rPr>
              <a:t>listen(int </a:t>
            </a:r>
            <a:r>
              <a:rPr lang="en-US" dirty="0" err="1">
                <a:latin typeface="Lucida Console" panose="020B0609040504020204" pitchFamily="49" charset="0"/>
              </a:rPr>
              <a:t>fd</a:t>
            </a:r>
            <a:r>
              <a:rPr lang="en-US" dirty="0">
                <a:latin typeface="Lucida Console" panose="020B0609040504020204" pitchFamily="49" charset="0"/>
              </a:rPr>
              <a:t>,...)</a:t>
            </a:r>
            <a:r>
              <a:rPr lang="en-US" dirty="0"/>
              <a:t> system call tells the kernel to start accepting connections, placing them in a queue</a:t>
            </a:r>
          </a:p>
          <a:p>
            <a:pPr lvl="1"/>
            <a:r>
              <a:rPr lang="en-US" dirty="0"/>
              <a:t>The </a:t>
            </a:r>
            <a:r>
              <a:rPr lang="en-US" dirty="0">
                <a:latin typeface="Lucida Console" panose="020B0609040504020204" pitchFamily="49" charset="0"/>
              </a:rPr>
              <a:t>int accept(int </a:t>
            </a:r>
            <a:r>
              <a:rPr lang="en-US" dirty="0" err="1">
                <a:latin typeface="Lucida Console" panose="020B0609040504020204" pitchFamily="49" charset="0"/>
              </a:rPr>
              <a:t>fd</a:t>
            </a:r>
            <a:r>
              <a:rPr lang="en-US" dirty="0">
                <a:latin typeface="Lucida Console" panose="020B0609040504020204" pitchFamily="49" charset="0"/>
              </a:rPr>
              <a:t>,...)</a:t>
            </a:r>
            <a:r>
              <a:rPr lang="en-US" dirty="0"/>
              <a:t> system call returns a file descriptor that can be used to send and receive data to a connected client!</a:t>
            </a:r>
          </a:p>
          <a:p>
            <a:r>
              <a:rPr lang="en-US" dirty="0"/>
              <a:t>The client machine initiates the network connection</a:t>
            </a:r>
          </a:p>
          <a:p>
            <a:pPr lvl="1"/>
            <a:r>
              <a:rPr lang="en-US" dirty="0"/>
              <a:t>The </a:t>
            </a:r>
            <a:r>
              <a:rPr lang="en-US" dirty="0">
                <a:latin typeface="Lucida Console" panose="020B0609040504020204" pitchFamily="49" charset="0"/>
              </a:rPr>
              <a:t>connect(int </a:t>
            </a:r>
            <a:r>
              <a:rPr lang="en-US" dirty="0" err="1">
                <a:latin typeface="Lucida Console" panose="020B0609040504020204" pitchFamily="49" charset="0"/>
              </a:rPr>
              <a:t>fd</a:t>
            </a:r>
            <a:r>
              <a:rPr lang="en-US" dirty="0">
                <a:latin typeface="Lucida Console" panose="020B0609040504020204" pitchFamily="49" charset="0"/>
              </a:rPr>
              <a:t>, const struct </a:t>
            </a:r>
            <a:r>
              <a:rPr lang="en-US" dirty="0" err="1">
                <a:latin typeface="Lucida Console" panose="020B0609040504020204" pitchFamily="49" charset="0"/>
              </a:rPr>
              <a:t>sockaddr</a:t>
            </a:r>
            <a:r>
              <a:rPr lang="en-US" dirty="0">
                <a:latin typeface="Lucida Console" panose="020B0609040504020204" pitchFamily="49" charset="0"/>
              </a:rPr>
              <a:t> *</a:t>
            </a:r>
            <a:r>
              <a:rPr lang="en-US" dirty="0" err="1">
                <a:latin typeface="Lucida Console" panose="020B0609040504020204" pitchFamily="49" charset="0"/>
              </a:rPr>
              <a:t>addr</a:t>
            </a:r>
            <a:r>
              <a:rPr lang="en-US" dirty="0">
                <a:latin typeface="Lucida Console" panose="020B0609040504020204" pitchFamily="49" charset="0"/>
              </a:rPr>
              <a:t>, …)</a:t>
            </a:r>
            <a:r>
              <a:rPr lang="en-US" dirty="0"/>
              <a:t> system call uses the given socket to connect to a server program with the given IP address and port</a:t>
            </a:r>
          </a:p>
          <a:p>
            <a:r>
              <a:rPr lang="en-US" dirty="0"/>
              <a:t>Once connected, the client and server can exchange data via the system calls </a:t>
            </a:r>
            <a:r>
              <a:rPr lang="en-US" dirty="0">
                <a:latin typeface="Lucida Console" panose="020B0609040504020204" pitchFamily="49" charset="0"/>
              </a:rPr>
              <a:t>send(int </a:t>
            </a:r>
            <a:r>
              <a:rPr lang="en-US" dirty="0" err="1">
                <a:latin typeface="Lucida Console" panose="020B0609040504020204" pitchFamily="49" charset="0"/>
              </a:rPr>
              <a:t>fd</a:t>
            </a:r>
            <a:r>
              <a:rPr lang="en-US" dirty="0">
                <a:latin typeface="Lucida Console" panose="020B0609040504020204" pitchFamily="49" charset="0"/>
              </a:rPr>
              <a:t>, const void* </a:t>
            </a:r>
            <a:r>
              <a:rPr lang="en-US" dirty="0" err="1">
                <a:latin typeface="Lucida Console" panose="020B0609040504020204" pitchFamily="49" charset="0"/>
              </a:rPr>
              <a:t>buf</a:t>
            </a:r>
            <a:r>
              <a:rPr lang="en-US" dirty="0">
                <a:latin typeface="Lucida Console" panose="020B0609040504020204" pitchFamily="49" charset="0"/>
              </a:rPr>
              <a:t>, </a:t>
            </a:r>
            <a:r>
              <a:rPr lang="en-US" dirty="0" err="1">
                <a:latin typeface="Lucida Console" panose="020B0609040504020204" pitchFamily="49" charset="0"/>
              </a:rPr>
              <a:t>size_t</a:t>
            </a:r>
            <a:r>
              <a:rPr lang="en-US" dirty="0">
                <a:latin typeface="Lucida Console" panose="020B0609040504020204" pitchFamily="49" charset="0"/>
              </a:rPr>
              <a:t> </a:t>
            </a:r>
            <a:r>
              <a:rPr lang="en-US" dirty="0" err="1">
                <a:latin typeface="Lucida Console" panose="020B0609040504020204" pitchFamily="49" charset="0"/>
              </a:rPr>
              <a:t>len</a:t>
            </a:r>
            <a:r>
              <a:rPr lang="en-US" dirty="0">
                <a:latin typeface="Lucida Console" panose="020B0609040504020204" pitchFamily="49" charset="0"/>
              </a:rPr>
              <a:t>,...)</a:t>
            </a:r>
            <a:r>
              <a:rPr lang="en-US" dirty="0"/>
              <a:t> and </a:t>
            </a:r>
            <a:r>
              <a:rPr lang="en-US" dirty="0" err="1">
                <a:latin typeface="Lucida Console" panose="020B0609040504020204" pitchFamily="49" charset="0"/>
              </a:rPr>
              <a:t>recv</a:t>
            </a:r>
            <a:r>
              <a:rPr lang="en-US" dirty="0">
                <a:latin typeface="Lucida Console" panose="020B0609040504020204" pitchFamily="49" charset="0"/>
              </a:rPr>
              <a:t>(int </a:t>
            </a:r>
            <a:r>
              <a:rPr lang="en-US" dirty="0" err="1">
                <a:latin typeface="Lucida Console" panose="020B0609040504020204" pitchFamily="49" charset="0"/>
              </a:rPr>
              <a:t>fd</a:t>
            </a:r>
            <a:r>
              <a:rPr lang="en-US" dirty="0">
                <a:latin typeface="Lucida Console" panose="020B0609040504020204" pitchFamily="49" charset="0"/>
              </a:rPr>
              <a:t>, void* </a:t>
            </a:r>
            <a:r>
              <a:rPr lang="en-US" dirty="0" err="1">
                <a:latin typeface="Lucida Console" panose="020B0609040504020204" pitchFamily="49" charset="0"/>
              </a:rPr>
              <a:t>buf</a:t>
            </a:r>
            <a:r>
              <a:rPr lang="en-US" dirty="0">
                <a:latin typeface="Lucida Console" panose="020B0609040504020204" pitchFamily="49" charset="0"/>
              </a:rPr>
              <a:t>, </a:t>
            </a:r>
            <a:r>
              <a:rPr lang="en-US" dirty="0" err="1">
                <a:latin typeface="Lucida Console" panose="020B0609040504020204" pitchFamily="49" charset="0"/>
              </a:rPr>
              <a:t>size_t</a:t>
            </a:r>
            <a:r>
              <a:rPr lang="en-US" dirty="0">
                <a:latin typeface="Lucida Console" panose="020B0609040504020204" pitchFamily="49" charset="0"/>
              </a:rPr>
              <a:t> </a:t>
            </a:r>
            <a:r>
              <a:rPr lang="en-US" dirty="0" err="1">
                <a:latin typeface="Lucida Console" panose="020B0609040504020204" pitchFamily="49" charset="0"/>
              </a:rPr>
              <a:t>len</a:t>
            </a:r>
            <a:r>
              <a:rPr lang="en-US" dirty="0">
                <a:latin typeface="Lucida Console" panose="020B0609040504020204" pitchFamily="49" charset="0"/>
              </a:rPr>
              <a:t>)</a:t>
            </a:r>
            <a:r>
              <a:rPr lang="en-US" dirty="0"/>
              <a:t>!</a:t>
            </a:r>
          </a:p>
        </p:txBody>
      </p:sp>
      <p:grpSp>
        <p:nvGrpSpPr>
          <p:cNvPr id="10" name="Group 9">
            <a:extLst>
              <a:ext uri="{FF2B5EF4-FFF2-40B4-BE49-F238E27FC236}">
                <a16:creationId xmlns:a16="http://schemas.microsoft.com/office/drawing/2014/main" id="{F653CEF5-C06E-BE3D-1718-95D27898CC3B}"/>
              </a:ext>
            </a:extLst>
          </p:cNvPr>
          <p:cNvGrpSpPr/>
          <p:nvPr/>
        </p:nvGrpSpPr>
        <p:grpSpPr>
          <a:xfrm>
            <a:off x="432734" y="635401"/>
            <a:ext cx="2057400" cy="2482681"/>
            <a:chOff x="432734" y="635401"/>
            <a:chExt cx="2057400" cy="2482681"/>
          </a:xfrm>
        </p:grpSpPr>
        <p:pic>
          <p:nvPicPr>
            <p:cNvPr id="6" name="Picture 5">
              <a:extLst>
                <a:ext uri="{FF2B5EF4-FFF2-40B4-BE49-F238E27FC236}">
                  <a16:creationId xmlns:a16="http://schemas.microsoft.com/office/drawing/2014/main" id="{2FEED9C6-A316-140A-83A8-1BCCDED6E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34" y="1060682"/>
              <a:ext cx="2057400" cy="2057400"/>
            </a:xfrm>
            <a:prstGeom prst="rect">
              <a:avLst/>
            </a:prstGeom>
          </p:spPr>
        </p:pic>
        <p:sp>
          <p:nvSpPr>
            <p:cNvPr id="7" name="TextBox 6">
              <a:extLst>
                <a:ext uri="{FF2B5EF4-FFF2-40B4-BE49-F238E27FC236}">
                  <a16:creationId xmlns:a16="http://schemas.microsoft.com/office/drawing/2014/main" id="{2AEA9F59-5DF0-CA08-F414-68AE4324842C}"/>
                </a:ext>
              </a:extLst>
            </p:cNvPr>
            <p:cNvSpPr txBox="1"/>
            <p:nvPr/>
          </p:nvSpPr>
          <p:spPr>
            <a:xfrm>
              <a:off x="769618" y="635401"/>
              <a:ext cx="1359569"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Server</a:t>
              </a:r>
            </a:p>
          </p:txBody>
        </p:sp>
      </p:grpSp>
      <p:sp>
        <p:nvSpPr>
          <p:cNvPr id="8" name="TextBox 7">
            <a:extLst>
              <a:ext uri="{FF2B5EF4-FFF2-40B4-BE49-F238E27FC236}">
                <a16:creationId xmlns:a16="http://schemas.microsoft.com/office/drawing/2014/main" id="{4DA1927B-4206-C8AB-4D45-FB7EF7331A16}"/>
              </a:ext>
            </a:extLst>
          </p:cNvPr>
          <p:cNvSpPr txBox="1"/>
          <p:nvPr/>
        </p:nvSpPr>
        <p:spPr>
          <a:xfrm>
            <a:off x="488880" y="3073334"/>
            <a:ext cx="2057400" cy="64633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IP address: </a:t>
            </a:r>
            <a:r>
              <a:rPr lang="en-US" b="1" dirty="0">
                <a:latin typeface="Lucida Console" panose="020B0609040504020204" pitchFamily="49" charset="0"/>
                <a:cs typeface="Segoe UI" panose="020B0502040204020203" pitchFamily="34" charset="0"/>
              </a:rPr>
              <a:t>52.93.100.27</a:t>
            </a:r>
          </a:p>
        </p:txBody>
      </p:sp>
      <p:sp>
        <p:nvSpPr>
          <p:cNvPr id="9" name="TextBox 8">
            <a:extLst>
              <a:ext uri="{FF2B5EF4-FFF2-40B4-BE49-F238E27FC236}">
                <a16:creationId xmlns:a16="http://schemas.microsoft.com/office/drawing/2014/main" id="{65EEC8E4-A866-674C-9420-8C3B0DDC7BF2}"/>
              </a:ext>
            </a:extLst>
          </p:cNvPr>
          <p:cNvSpPr txBox="1"/>
          <p:nvPr/>
        </p:nvSpPr>
        <p:spPr>
          <a:xfrm>
            <a:off x="2018897" y="2218545"/>
            <a:ext cx="1383632"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Port: </a:t>
            </a:r>
            <a:r>
              <a:rPr lang="en-US" b="1" dirty="0">
                <a:latin typeface="Lucida Console" panose="020B0609040504020204" pitchFamily="49" charset="0"/>
                <a:cs typeface="Segoe UI" panose="020B0502040204020203" pitchFamily="34" charset="0"/>
              </a:rPr>
              <a:t>80</a:t>
            </a:r>
          </a:p>
        </p:txBody>
      </p:sp>
      <p:pic>
        <p:nvPicPr>
          <p:cNvPr id="11" name="Picture 10">
            <a:extLst>
              <a:ext uri="{FF2B5EF4-FFF2-40B4-BE49-F238E27FC236}">
                <a16:creationId xmlns:a16="http://schemas.microsoft.com/office/drawing/2014/main" id="{2F9C272D-1D08-FCBC-53BC-5B6D9E622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0202" y="1257523"/>
            <a:ext cx="961022" cy="961022"/>
          </a:xfrm>
          <a:prstGeom prst="rect">
            <a:avLst/>
          </a:prstGeom>
        </p:spPr>
      </p:pic>
      <p:grpSp>
        <p:nvGrpSpPr>
          <p:cNvPr id="12" name="Group 11">
            <a:extLst>
              <a:ext uri="{FF2B5EF4-FFF2-40B4-BE49-F238E27FC236}">
                <a16:creationId xmlns:a16="http://schemas.microsoft.com/office/drawing/2014/main" id="{EDEFAA27-29FA-220E-A4E6-796ECB81A924}"/>
              </a:ext>
            </a:extLst>
          </p:cNvPr>
          <p:cNvGrpSpPr/>
          <p:nvPr/>
        </p:nvGrpSpPr>
        <p:grpSpPr>
          <a:xfrm>
            <a:off x="637160" y="4913042"/>
            <a:ext cx="1768002" cy="1824280"/>
            <a:chOff x="637160" y="4913042"/>
            <a:chExt cx="1768002" cy="1824280"/>
          </a:xfrm>
        </p:grpSpPr>
        <p:pic>
          <p:nvPicPr>
            <p:cNvPr id="13" name="Picture 12">
              <a:extLst>
                <a:ext uri="{FF2B5EF4-FFF2-40B4-BE49-F238E27FC236}">
                  <a16:creationId xmlns:a16="http://schemas.microsoft.com/office/drawing/2014/main" id="{89864C03-3714-7B8C-7053-37DED4BE4241}"/>
                </a:ext>
              </a:extLst>
            </p:cNvPr>
            <p:cNvPicPr>
              <a:picLocks noChangeAspect="1"/>
            </p:cNvPicPr>
            <p:nvPr/>
          </p:nvPicPr>
          <p:blipFill>
            <a:blip r:embed="rId5"/>
            <a:stretch>
              <a:fillRect/>
            </a:stretch>
          </p:blipFill>
          <p:spPr>
            <a:xfrm>
              <a:off x="637160" y="4913042"/>
              <a:ext cx="1768002" cy="1503331"/>
            </a:xfrm>
            <a:prstGeom prst="rect">
              <a:avLst/>
            </a:prstGeom>
          </p:spPr>
        </p:pic>
        <p:sp>
          <p:nvSpPr>
            <p:cNvPr id="14" name="TextBox 13">
              <a:extLst>
                <a:ext uri="{FF2B5EF4-FFF2-40B4-BE49-F238E27FC236}">
                  <a16:creationId xmlns:a16="http://schemas.microsoft.com/office/drawing/2014/main" id="{C6A9CFBC-46CF-372B-1327-E43597F31094}"/>
                </a:ext>
              </a:extLst>
            </p:cNvPr>
            <p:cNvSpPr txBox="1"/>
            <p:nvPr/>
          </p:nvSpPr>
          <p:spPr>
            <a:xfrm>
              <a:off x="837045" y="6275657"/>
              <a:ext cx="1359569"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Client</a:t>
              </a:r>
            </a:p>
          </p:txBody>
        </p:sp>
      </p:grpSp>
      <p:sp>
        <p:nvSpPr>
          <p:cNvPr id="15" name="TextBox 14">
            <a:extLst>
              <a:ext uri="{FF2B5EF4-FFF2-40B4-BE49-F238E27FC236}">
                <a16:creationId xmlns:a16="http://schemas.microsoft.com/office/drawing/2014/main" id="{9C33C156-3CC4-6198-3D8C-05DCD51F672D}"/>
              </a:ext>
            </a:extLst>
          </p:cNvPr>
          <p:cNvSpPr txBox="1"/>
          <p:nvPr/>
        </p:nvSpPr>
        <p:spPr>
          <a:xfrm>
            <a:off x="432734" y="4373704"/>
            <a:ext cx="2057400" cy="64633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IP address: 140</a:t>
            </a:r>
            <a:r>
              <a:rPr lang="en-US" b="1" dirty="0">
                <a:latin typeface="Lucida Console" panose="020B0609040504020204" pitchFamily="49" charset="0"/>
                <a:cs typeface="Segoe UI" panose="020B0502040204020203" pitchFamily="34" charset="0"/>
              </a:rPr>
              <a:t>.247.201.3</a:t>
            </a:r>
          </a:p>
        </p:txBody>
      </p:sp>
      <p:pic>
        <p:nvPicPr>
          <p:cNvPr id="17" name="Picture 16">
            <a:extLst>
              <a:ext uri="{FF2B5EF4-FFF2-40B4-BE49-F238E27FC236}">
                <a16:creationId xmlns:a16="http://schemas.microsoft.com/office/drawing/2014/main" id="{3A6EF388-94FE-A27B-9D2D-A035C0B0F9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8804" y="5192208"/>
            <a:ext cx="1172327" cy="1172327"/>
          </a:xfrm>
          <a:prstGeom prst="rect">
            <a:avLst/>
          </a:prstGeom>
        </p:spPr>
      </p:pic>
      <p:sp>
        <p:nvSpPr>
          <p:cNvPr id="18" name="TextBox 17">
            <a:extLst>
              <a:ext uri="{FF2B5EF4-FFF2-40B4-BE49-F238E27FC236}">
                <a16:creationId xmlns:a16="http://schemas.microsoft.com/office/drawing/2014/main" id="{625212AF-77CB-DC83-4E2D-312904691A98}"/>
              </a:ext>
            </a:extLst>
          </p:cNvPr>
          <p:cNvSpPr txBox="1"/>
          <p:nvPr/>
        </p:nvSpPr>
        <p:spPr>
          <a:xfrm>
            <a:off x="2128436" y="4921456"/>
            <a:ext cx="1383632"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Port: 9822 </a:t>
            </a:r>
            <a:endParaRPr lang="en-US" b="1" dirty="0">
              <a:latin typeface="Lucida Console" panose="020B0609040504020204" pitchFamily="49" charset="0"/>
              <a:cs typeface="Segoe UI" panose="020B0502040204020203" pitchFamily="34" charset="0"/>
            </a:endParaRPr>
          </a:p>
        </p:txBody>
      </p:sp>
      <p:sp>
        <p:nvSpPr>
          <p:cNvPr id="4" name="Isosceles Triangle 3">
            <a:extLst>
              <a:ext uri="{FF2B5EF4-FFF2-40B4-BE49-F238E27FC236}">
                <a16:creationId xmlns:a16="http://schemas.microsoft.com/office/drawing/2014/main" id="{0B6C129C-86FE-DA2E-B789-2F6042343845}"/>
              </a:ext>
            </a:extLst>
          </p:cNvPr>
          <p:cNvSpPr/>
          <p:nvPr/>
        </p:nvSpPr>
        <p:spPr>
          <a:xfrm>
            <a:off x="2842477" y="2502952"/>
            <a:ext cx="330464" cy="191659"/>
          </a:xfrm>
          <a:prstGeom prst="triangl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E4E6FAC6-BA0E-80A2-2419-3055F55987F2}"/>
              </a:ext>
            </a:extLst>
          </p:cNvPr>
          <p:cNvSpPr/>
          <p:nvPr/>
        </p:nvSpPr>
        <p:spPr>
          <a:xfrm flipV="1">
            <a:off x="2860760" y="4734600"/>
            <a:ext cx="330464" cy="191659"/>
          </a:xfrm>
          <a:prstGeom prst="triangl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7D934C1D-7FA3-0BDF-44C1-CCB85414EDEB}"/>
              </a:ext>
            </a:extLst>
          </p:cNvPr>
          <p:cNvCxnSpPr>
            <a:stCxn id="5" idx="3"/>
            <a:endCxn id="4" idx="3"/>
          </p:cNvCxnSpPr>
          <p:nvPr/>
        </p:nvCxnSpPr>
        <p:spPr>
          <a:xfrm flipH="1" flipV="1">
            <a:off x="3007709" y="2694611"/>
            <a:ext cx="18283" cy="2039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34AC3A6-7E18-DF7A-2DB3-5633ABB4F093}"/>
              </a:ext>
            </a:extLst>
          </p:cNvPr>
          <p:cNvCxnSpPr/>
          <p:nvPr/>
        </p:nvCxnSpPr>
        <p:spPr>
          <a:xfrm flipH="1" flipV="1">
            <a:off x="3016850" y="2707557"/>
            <a:ext cx="18283" cy="2039989"/>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13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32" presetClass="emph" presetSubtype="0" fill="hold" grpId="1" nodeType="withEffect">
                                  <p:stCondLst>
                                    <p:cond delay="0"/>
                                  </p:stCondLst>
                                  <p:childTnLst>
                                    <p:animRot by="120000">
                                      <p:cBhvr>
                                        <p:cTn id="20" dur="100" fill="hold">
                                          <p:stCondLst>
                                            <p:cond delay="0"/>
                                          </p:stCondLst>
                                        </p:cTn>
                                        <p:tgtEl>
                                          <p:spTgt spid="8"/>
                                        </p:tgtEl>
                                        <p:attrNameLst>
                                          <p:attrName>r</p:attrName>
                                        </p:attrNameLst>
                                      </p:cBhvr>
                                    </p:animRot>
                                    <p:animRot by="-240000">
                                      <p:cBhvr>
                                        <p:cTn id="21" dur="200" fill="hold">
                                          <p:stCondLst>
                                            <p:cond delay="200"/>
                                          </p:stCondLst>
                                        </p:cTn>
                                        <p:tgtEl>
                                          <p:spTgt spid="8"/>
                                        </p:tgtEl>
                                        <p:attrNameLst>
                                          <p:attrName>r</p:attrName>
                                        </p:attrNameLst>
                                      </p:cBhvr>
                                    </p:animRot>
                                    <p:animRot by="240000">
                                      <p:cBhvr>
                                        <p:cTn id="22" dur="200" fill="hold">
                                          <p:stCondLst>
                                            <p:cond delay="400"/>
                                          </p:stCondLst>
                                        </p:cTn>
                                        <p:tgtEl>
                                          <p:spTgt spid="8"/>
                                        </p:tgtEl>
                                        <p:attrNameLst>
                                          <p:attrName>r</p:attrName>
                                        </p:attrNameLst>
                                      </p:cBhvr>
                                    </p:animRot>
                                    <p:animRot by="-240000">
                                      <p:cBhvr>
                                        <p:cTn id="23" dur="200" fill="hold">
                                          <p:stCondLst>
                                            <p:cond delay="600"/>
                                          </p:stCondLst>
                                        </p:cTn>
                                        <p:tgtEl>
                                          <p:spTgt spid="8"/>
                                        </p:tgtEl>
                                        <p:attrNameLst>
                                          <p:attrName>r</p:attrName>
                                        </p:attrNameLst>
                                      </p:cBhvr>
                                    </p:animRot>
                                    <p:animRot by="120000">
                                      <p:cBhvr>
                                        <p:cTn id="24" dur="200" fill="hold">
                                          <p:stCondLst>
                                            <p:cond delay="800"/>
                                          </p:stCondLst>
                                        </p:cTn>
                                        <p:tgtEl>
                                          <p:spTgt spid="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32" presetClass="emph" presetSubtype="0" fill="hold" grpId="1" nodeType="withEffect">
                                  <p:stCondLst>
                                    <p:cond delay="0"/>
                                  </p:stCondLst>
                                  <p:childTnLst>
                                    <p:animRot by="120000">
                                      <p:cBhvr>
                                        <p:cTn id="31" dur="100" fill="hold">
                                          <p:stCondLst>
                                            <p:cond delay="0"/>
                                          </p:stCondLst>
                                        </p:cTn>
                                        <p:tgtEl>
                                          <p:spTgt spid="9"/>
                                        </p:tgtEl>
                                        <p:attrNameLst>
                                          <p:attrName>r</p:attrName>
                                        </p:attrNameLst>
                                      </p:cBhvr>
                                    </p:animRot>
                                    <p:animRot by="-240000">
                                      <p:cBhvr>
                                        <p:cTn id="32" dur="200" fill="hold">
                                          <p:stCondLst>
                                            <p:cond delay="200"/>
                                          </p:stCondLst>
                                        </p:cTn>
                                        <p:tgtEl>
                                          <p:spTgt spid="9"/>
                                        </p:tgtEl>
                                        <p:attrNameLst>
                                          <p:attrName>r</p:attrName>
                                        </p:attrNameLst>
                                      </p:cBhvr>
                                    </p:animRot>
                                    <p:animRot by="240000">
                                      <p:cBhvr>
                                        <p:cTn id="33" dur="200" fill="hold">
                                          <p:stCondLst>
                                            <p:cond delay="400"/>
                                          </p:stCondLst>
                                        </p:cTn>
                                        <p:tgtEl>
                                          <p:spTgt spid="9"/>
                                        </p:tgtEl>
                                        <p:attrNameLst>
                                          <p:attrName>r</p:attrName>
                                        </p:attrNameLst>
                                      </p:cBhvr>
                                    </p:animRot>
                                    <p:animRot by="-240000">
                                      <p:cBhvr>
                                        <p:cTn id="34" dur="200" fill="hold">
                                          <p:stCondLst>
                                            <p:cond delay="600"/>
                                          </p:stCondLst>
                                        </p:cTn>
                                        <p:tgtEl>
                                          <p:spTgt spid="9"/>
                                        </p:tgtEl>
                                        <p:attrNameLst>
                                          <p:attrName>r</p:attrName>
                                        </p:attrNameLst>
                                      </p:cBhvr>
                                    </p:animRot>
                                    <p:animRot by="120000">
                                      <p:cBhvr>
                                        <p:cTn id="35" dur="200" fill="hold">
                                          <p:stCondLst>
                                            <p:cond delay="800"/>
                                          </p:stCondLst>
                                        </p:cTn>
                                        <p:tgtEl>
                                          <p:spTgt spid="9"/>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32" presetClass="emph" presetSubtype="0" fill="hold" grpId="1" nodeType="withEffect">
                                  <p:stCondLst>
                                    <p:cond delay="0"/>
                                  </p:stCondLst>
                                  <p:childTnLst>
                                    <p:animRot by="120000">
                                      <p:cBhvr>
                                        <p:cTn id="42" dur="100" fill="hold">
                                          <p:stCondLst>
                                            <p:cond delay="0"/>
                                          </p:stCondLst>
                                        </p:cTn>
                                        <p:tgtEl>
                                          <p:spTgt spid="15"/>
                                        </p:tgtEl>
                                        <p:attrNameLst>
                                          <p:attrName>r</p:attrName>
                                        </p:attrNameLst>
                                      </p:cBhvr>
                                    </p:animRot>
                                    <p:animRot by="-240000">
                                      <p:cBhvr>
                                        <p:cTn id="43" dur="200" fill="hold">
                                          <p:stCondLst>
                                            <p:cond delay="200"/>
                                          </p:stCondLst>
                                        </p:cTn>
                                        <p:tgtEl>
                                          <p:spTgt spid="15"/>
                                        </p:tgtEl>
                                        <p:attrNameLst>
                                          <p:attrName>r</p:attrName>
                                        </p:attrNameLst>
                                      </p:cBhvr>
                                    </p:animRot>
                                    <p:animRot by="240000">
                                      <p:cBhvr>
                                        <p:cTn id="44" dur="200" fill="hold">
                                          <p:stCondLst>
                                            <p:cond delay="400"/>
                                          </p:stCondLst>
                                        </p:cTn>
                                        <p:tgtEl>
                                          <p:spTgt spid="15"/>
                                        </p:tgtEl>
                                        <p:attrNameLst>
                                          <p:attrName>r</p:attrName>
                                        </p:attrNameLst>
                                      </p:cBhvr>
                                    </p:animRot>
                                    <p:animRot by="-240000">
                                      <p:cBhvr>
                                        <p:cTn id="45" dur="200" fill="hold">
                                          <p:stCondLst>
                                            <p:cond delay="600"/>
                                          </p:stCondLst>
                                        </p:cTn>
                                        <p:tgtEl>
                                          <p:spTgt spid="15"/>
                                        </p:tgtEl>
                                        <p:attrNameLst>
                                          <p:attrName>r</p:attrName>
                                        </p:attrNameLst>
                                      </p:cBhvr>
                                    </p:animRot>
                                    <p:animRot by="120000">
                                      <p:cBhvr>
                                        <p:cTn id="46" dur="200" fill="hold">
                                          <p:stCondLst>
                                            <p:cond delay="800"/>
                                          </p:stCondLst>
                                        </p:cTn>
                                        <p:tgtEl>
                                          <p:spTgt spid="15"/>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500"/>
                                        <p:tgtEl>
                                          <p:spTgt spid="3">
                                            <p:txEl>
                                              <p:pRg st="3" end="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500"/>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1000" fill="hold"/>
                                        <p:tgtEl>
                                          <p:spTgt spid="4"/>
                                        </p:tgtEl>
                                        <p:attrNameLst>
                                          <p:attrName>ppt_w</p:attrName>
                                        </p:attrNameLst>
                                      </p:cBhvr>
                                      <p:tavLst>
                                        <p:tav tm="0">
                                          <p:val>
                                            <p:strVal val="#ppt_w+.3"/>
                                          </p:val>
                                        </p:tav>
                                        <p:tav tm="100000">
                                          <p:val>
                                            <p:strVal val="#ppt_w"/>
                                          </p:val>
                                        </p:tav>
                                      </p:tavLst>
                                    </p:anim>
                                    <p:anim calcmode="lin" valueType="num">
                                      <p:cBhvr>
                                        <p:cTn id="60" dur="1000" fill="hold"/>
                                        <p:tgtEl>
                                          <p:spTgt spid="4"/>
                                        </p:tgtEl>
                                        <p:attrNameLst>
                                          <p:attrName>ppt_h</p:attrName>
                                        </p:attrNameLst>
                                      </p:cBhvr>
                                      <p:tavLst>
                                        <p:tav tm="0">
                                          <p:val>
                                            <p:strVal val="#ppt_h"/>
                                          </p:val>
                                        </p:tav>
                                        <p:tav tm="100000">
                                          <p:val>
                                            <p:strVal val="#ppt_h"/>
                                          </p:val>
                                        </p:tav>
                                      </p:tavLst>
                                    </p:anim>
                                    <p:animEffect transition="in" filter="fade">
                                      <p:cBhvr>
                                        <p:cTn id="61" dur="10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Effect transition="in" filter="fade">
                                      <p:cBhvr>
                                        <p:cTn id="66" dur="500"/>
                                        <p:tgtEl>
                                          <p:spTgt spid="3">
                                            <p:txEl>
                                              <p:pRg st="5" end="5"/>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Effect transition="in" filter="fade">
                                      <p:cBhvr>
                                        <p:cTn id="69" dur="500"/>
                                        <p:tgtEl>
                                          <p:spTgt spid="3">
                                            <p:txEl>
                                              <p:pRg st="6" end="6"/>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3">
                                            <p:txEl>
                                              <p:pRg st="7" end="7"/>
                                            </p:txEl>
                                          </p:spTgt>
                                        </p:tgtEl>
                                        <p:attrNameLst>
                                          <p:attrName>style.visibility</p:attrName>
                                        </p:attrNameLst>
                                      </p:cBhvr>
                                      <p:to>
                                        <p:strVal val="visible"/>
                                      </p:to>
                                    </p:set>
                                    <p:animEffect transition="in" filter="fade">
                                      <p:cBhvr>
                                        <p:cTn id="72" dur="500"/>
                                        <p:tgtEl>
                                          <p:spTgt spid="3">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1000" fill="hold"/>
                                        <p:tgtEl>
                                          <p:spTgt spid="5"/>
                                        </p:tgtEl>
                                        <p:attrNameLst>
                                          <p:attrName>ppt_w</p:attrName>
                                        </p:attrNameLst>
                                      </p:cBhvr>
                                      <p:tavLst>
                                        <p:tav tm="0">
                                          <p:val>
                                            <p:strVal val="#ppt_w+.3"/>
                                          </p:val>
                                        </p:tav>
                                        <p:tav tm="100000">
                                          <p:val>
                                            <p:strVal val="#ppt_w"/>
                                          </p:val>
                                        </p:tav>
                                      </p:tavLst>
                                    </p:anim>
                                    <p:anim calcmode="lin" valueType="num">
                                      <p:cBhvr>
                                        <p:cTn id="78" dur="1000" fill="hold"/>
                                        <p:tgtEl>
                                          <p:spTgt spid="5"/>
                                        </p:tgtEl>
                                        <p:attrNameLst>
                                          <p:attrName>ppt_h</p:attrName>
                                        </p:attrNameLst>
                                      </p:cBhvr>
                                      <p:tavLst>
                                        <p:tav tm="0">
                                          <p:val>
                                            <p:strVal val="#ppt_h"/>
                                          </p:val>
                                        </p:tav>
                                        <p:tav tm="100000">
                                          <p:val>
                                            <p:strVal val="#ppt_h"/>
                                          </p:val>
                                        </p:tav>
                                      </p:tavLst>
                                    </p:anim>
                                    <p:animEffect transition="in" filter="fade">
                                      <p:cBhvr>
                                        <p:cTn id="79" dur="1000"/>
                                        <p:tgtEl>
                                          <p:spTgt spid="5"/>
                                        </p:tgtEl>
                                      </p:cBhvr>
                                    </p:animEffect>
                                  </p:childTnLst>
                                </p:cTn>
                              </p:par>
                              <p:par>
                                <p:cTn id="80" presetID="50" presetClass="entr" presetSubtype="0" decel="10000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1000" fill="hold"/>
                                        <p:tgtEl>
                                          <p:spTgt spid="18"/>
                                        </p:tgtEl>
                                        <p:attrNameLst>
                                          <p:attrName>ppt_w</p:attrName>
                                        </p:attrNameLst>
                                      </p:cBhvr>
                                      <p:tavLst>
                                        <p:tav tm="0">
                                          <p:val>
                                            <p:strVal val="#ppt_w+.3"/>
                                          </p:val>
                                        </p:tav>
                                        <p:tav tm="100000">
                                          <p:val>
                                            <p:strVal val="#ppt_w"/>
                                          </p:val>
                                        </p:tav>
                                      </p:tavLst>
                                    </p:anim>
                                    <p:anim calcmode="lin" valueType="num">
                                      <p:cBhvr>
                                        <p:cTn id="83" dur="1000" fill="hold"/>
                                        <p:tgtEl>
                                          <p:spTgt spid="18"/>
                                        </p:tgtEl>
                                        <p:attrNameLst>
                                          <p:attrName>ppt_h</p:attrName>
                                        </p:attrNameLst>
                                      </p:cBhvr>
                                      <p:tavLst>
                                        <p:tav tm="0">
                                          <p:val>
                                            <p:strVal val="#ppt_h"/>
                                          </p:val>
                                        </p:tav>
                                        <p:tav tm="100000">
                                          <p:val>
                                            <p:strVal val="#ppt_h"/>
                                          </p:val>
                                        </p:tav>
                                      </p:tavLst>
                                    </p:anim>
                                    <p:animEffect transition="in" filter="fade">
                                      <p:cBhvr>
                                        <p:cTn id="84" dur="1000"/>
                                        <p:tgtEl>
                                          <p:spTgt spid="1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down)">
                                      <p:cBhvr>
                                        <p:cTn id="89" dur="500"/>
                                        <p:tgtEl>
                                          <p:spTgt spid="1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
                                            <p:txEl>
                                              <p:pRg st="8" end="8"/>
                                            </p:txEl>
                                          </p:spTgt>
                                        </p:tgtEl>
                                        <p:attrNameLst>
                                          <p:attrName>style.visibility</p:attrName>
                                        </p:attrNameLst>
                                      </p:cBhvr>
                                      <p:to>
                                        <p:strVal val="visible"/>
                                      </p:to>
                                    </p:set>
                                    <p:animEffect transition="in" filter="fade">
                                      <p:cBhvr>
                                        <p:cTn id="94" dur="500"/>
                                        <p:tgtEl>
                                          <p:spTgt spid="3">
                                            <p:txEl>
                                              <p:pRg st="8" end="8"/>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500"/>
                                        <p:tgtEl>
                                          <p:spTgt spid="19"/>
                                        </p:tgtEl>
                                      </p:cBhvr>
                                    </p:animEffect>
                                    <p:set>
                                      <p:cBhvr>
                                        <p:cTn id="99" dur="1" fill="hold">
                                          <p:stCondLst>
                                            <p:cond delay="499"/>
                                          </p:stCondLst>
                                        </p:cTn>
                                        <p:tgtEl>
                                          <p:spTgt spid="19"/>
                                        </p:tgtEl>
                                        <p:attrNameLst>
                                          <p:attrName>style.visibility</p:attrName>
                                        </p:attrNameLst>
                                      </p:cBhvr>
                                      <p:to>
                                        <p:strVal val="hidden"/>
                                      </p:to>
                                    </p:set>
                                  </p:childTnLst>
                                </p:cTn>
                              </p:par>
                              <p:par>
                                <p:cTn id="100" presetID="10" presetClass="entr" presetSubtype="0" fill="hold" nodeType="with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fade">
                                      <p:cBhvr>
                                        <p:cTn id="102" dur="500"/>
                                        <p:tgtEl>
                                          <p:spTgt spid="20"/>
                                        </p:tgtEl>
                                      </p:cBhvr>
                                    </p:animEffect>
                                  </p:childTnLst>
                                </p:cTn>
                              </p:par>
                              <p:par>
                                <p:cTn id="103" presetID="32" presetClass="emph" presetSubtype="0" fill="hold" nodeType="withEffect">
                                  <p:stCondLst>
                                    <p:cond delay="0"/>
                                  </p:stCondLst>
                                  <p:childTnLst>
                                    <p:animRot by="120000">
                                      <p:cBhvr>
                                        <p:cTn id="104" dur="100" fill="hold">
                                          <p:stCondLst>
                                            <p:cond delay="0"/>
                                          </p:stCondLst>
                                        </p:cTn>
                                        <p:tgtEl>
                                          <p:spTgt spid="20"/>
                                        </p:tgtEl>
                                        <p:attrNameLst>
                                          <p:attrName>r</p:attrName>
                                        </p:attrNameLst>
                                      </p:cBhvr>
                                    </p:animRot>
                                    <p:animRot by="-240000">
                                      <p:cBhvr>
                                        <p:cTn id="105" dur="200" fill="hold">
                                          <p:stCondLst>
                                            <p:cond delay="200"/>
                                          </p:stCondLst>
                                        </p:cTn>
                                        <p:tgtEl>
                                          <p:spTgt spid="20"/>
                                        </p:tgtEl>
                                        <p:attrNameLst>
                                          <p:attrName>r</p:attrName>
                                        </p:attrNameLst>
                                      </p:cBhvr>
                                    </p:animRot>
                                    <p:animRot by="240000">
                                      <p:cBhvr>
                                        <p:cTn id="106" dur="200" fill="hold">
                                          <p:stCondLst>
                                            <p:cond delay="400"/>
                                          </p:stCondLst>
                                        </p:cTn>
                                        <p:tgtEl>
                                          <p:spTgt spid="20"/>
                                        </p:tgtEl>
                                        <p:attrNameLst>
                                          <p:attrName>r</p:attrName>
                                        </p:attrNameLst>
                                      </p:cBhvr>
                                    </p:animRot>
                                    <p:animRot by="-240000">
                                      <p:cBhvr>
                                        <p:cTn id="107" dur="200" fill="hold">
                                          <p:stCondLst>
                                            <p:cond delay="600"/>
                                          </p:stCondLst>
                                        </p:cTn>
                                        <p:tgtEl>
                                          <p:spTgt spid="20"/>
                                        </p:tgtEl>
                                        <p:attrNameLst>
                                          <p:attrName>r</p:attrName>
                                        </p:attrNameLst>
                                      </p:cBhvr>
                                    </p:animRot>
                                    <p:animRot by="120000">
                                      <p:cBhvr>
                                        <p:cTn id="108"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5" grpId="0"/>
      <p:bldP spid="15" grpId="1"/>
      <p:bldP spid="18" grpId="0"/>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C7002795-93F6-45F5-8639-0514D8D0D8DE}"/>
              </a:ext>
            </a:extLst>
          </p:cNvPr>
          <p:cNvSpPr/>
          <p:nvPr/>
        </p:nvSpPr>
        <p:spPr>
          <a:xfrm>
            <a:off x="150471" y="833372"/>
            <a:ext cx="7731888" cy="4051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41BDFA9-A264-4269-9DAE-2AAF9F5B7CE3}"/>
              </a:ext>
            </a:extLst>
          </p:cNvPr>
          <p:cNvSpPr/>
          <p:nvPr/>
        </p:nvSpPr>
        <p:spPr>
          <a:xfrm>
            <a:off x="150468" y="1240770"/>
            <a:ext cx="7731888" cy="7225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A27E5E2-E4AA-4CB0-AB3F-9C9BE6E32EE0}"/>
              </a:ext>
            </a:extLst>
          </p:cNvPr>
          <p:cNvSpPr/>
          <p:nvPr/>
        </p:nvSpPr>
        <p:spPr>
          <a:xfrm>
            <a:off x="150468" y="1963340"/>
            <a:ext cx="7731888" cy="672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C44C50-494A-4AF5-A498-F05E1F51FFF2}"/>
              </a:ext>
            </a:extLst>
          </p:cNvPr>
          <p:cNvSpPr>
            <a:spLocks noGrp="1"/>
          </p:cNvSpPr>
          <p:nvPr>
            <p:ph type="title"/>
          </p:nvPr>
        </p:nvSpPr>
        <p:spPr>
          <a:xfrm>
            <a:off x="838200" y="-109442"/>
            <a:ext cx="10515600" cy="942814"/>
          </a:xfrm>
        </p:spPr>
        <p:txBody>
          <a:bodyPr/>
          <a:lstStyle/>
          <a:p>
            <a:r>
              <a:rPr lang="en-US" dirty="0"/>
              <a:t>Example: A </a:t>
            </a:r>
            <a:r>
              <a:rPr lang="en-US" dirty="0">
                <a:latin typeface="Consolas" panose="020B0609020204030204" pitchFamily="49" charset="0"/>
              </a:rPr>
              <a:t>fork()</a:t>
            </a:r>
            <a:r>
              <a:rPr lang="en-US" dirty="0"/>
              <a:t>’</a:t>
            </a:r>
            <a:r>
              <a:rPr lang="en-US" dirty="0" err="1"/>
              <a:t>ing</a:t>
            </a:r>
            <a:r>
              <a:rPr lang="en-US" dirty="0"/>
              <a:t> Network Server</a:t>
            </a:r>
          </a:p>
        </p:txBody>
      </p:sp>
      <p:sp>
        <p:nvSpPr>
          <p:cNvPr id="4" name="TextBox 3">
            <a:extLst>
              <a:ext uri="{FF2B5EF4-FFF2-40B4-BE49-F238E27FC236}">
                <a16:creationId xmlns:a16="http://schemas.microsoft.com/office/drawing/2014/main" id="{CC26D63D-A2BA-45CE-8E2A-F58E330B0154}"/>
              </a:ext>
            </a:extLst>
          </p:cNvPr>
          <p:cNvSpPr txBox="1"/>
          <p:nvPr/>
        </p:nvSpPr>
        <p:spPr>
          <a:xfrm>
            <a:off x="138893" y="833372"/>
            <a:ext cx="7755038" cy="5755422"/>
          </a:xfrm>
          <a:prstGeom prst="rect">
            <a:avLst/>
          </a:prstGeom>
          <a:noFill/>
          <a:ln w="38100">
            <a:solidFill>
              <a:schemeClr val="tx1"/>
            </a:solidFill>
          </a:ln>
        </p:spPr>
        <p:txBody>
          <a:bodyPr wrap="square" rtlCol="0">
            <a:spAutoFit/>
          </a:bodyPr>
          <a:lstStyle/>
          <a:p>
            <a:r>
              <a:rPr lang="en-US" sz="2300" dirty="0">
                <a:solidFill>
                  <a:srgbClr val="0070C0"/>
                </a:solidFill>
                <a:latin typeface="Consolas" panose="020B0609020204030204" pitchFamily="49" charset="0"/>
              </a:rPr>
              <a:t>int</a:t>
            </a:r>
            <a:r>
              <a:rPr lang="en-US" sz="2300" dirty="0">
                <a:latin typeface="Consolas" panose="020B0609020204030204" pitchFamily="49" charset="0"/>
              </a:rPr>
              <a:t> </a:t>
            </a:r>
            <a:r>
              <a:rPr lang="en-US" sz="2300" dirty="0" err="1">
                <a:latin typeface="Consolas" panose="020B0609020204030204" pitchFamily="49" charset="0"/>
              </a:rPr>
              <a:t>listen_sock</a:t>
            </a:r>
            <a:r>
              <a:rPr lang="en-US" sz="2300" dirty="0">
                <a:latin typeface="Consolas" panose="020B0609020204030204" pitchFamily="49" charset="0"/>
              </a:rPr>
              <a:t> = socket(...);</a:t>
            </a:r>
          </a:p>
          <a:p>
            <a:r>
              <a:rPr lang="en-US" sz="2300" dirty="0">
                <a:latin typeface="Consolas" panose="020B0609020204030204" pitchFamily="49" charset="0"/>
              </a:rPr>
              <a:t>bind(.../*Port 80: web server!*/);</a:t>
            </a:r>
          </a:p>
          <a:p>
            <a:r>
              <a:rPr lang="en-US" sz="2300" dirty="0">
                <a:latin typeface="Consolas" panose="020B0609020204030204" pitchFamily="49" charset="0"/>
              </a:rPr>
              <a:t>listen(</a:t>
            </a:r>
            <a:r>
              <a:rPr lang="en-US" sz="2300" dirty="0" err="1">
                <a:latin typeface="Consolas" panose="020B0609020204030204" pitchFamily="49" charset="0"/>
              </a:rPr>
              <a:t>listen_sock</a:t>
            </a:r>
            <a:r>
              <a:rPr lang="en-US" sz="2300" dirty="0">
                <a:latin typeface="Consolas" panose="020B0609020204030204" pitchFamily="49" charset="0"/>
              </a:rPr>
              <a:t>, ...);</a:t>
            </a:r>
          </a:p>
          <a:p>
            <a:r>
              <a:rPr lang="en-US" sz="2300" dirty="0">
                <a:solidFill>
                  <a:srgbClr val="0070C0"/>
                </a:solidFill>
                <a:latin typeface="Consolas" panose="020B0609020204030204" pitchFamily="49" charset="0"/>
              </a:rPr>
              <a:t>while</a:t>
            </a:r>
            <a:r>
              <a:rPr lang="en-US" sz="2300" dirty="0">
                <a:latin typeface="Consolas" panose="020B0609020204030204" pitchFamily="49" charset="0"/>
              </a:rPr>
              <a:t>(</a:t>
            </a:r>
            <a:r>
              <a:rPr lang="en-US" sz="2300" dirty="0">
                <a:solidFill>
                  <a:srgbClr val="00B050"/>
                </a:solidFill>
                <a:latin typeface="Consolas" panose="020B0609020204030204" pitchFamily="49" charset="0"/>
              </a:rPr>
              <a:t>true</a:t>
            </a:r>
            <a:r>
              <a:rPr lang="en-US" sz="2300" dirty="0">
                <a:latin typeface="Consolas" panose="020B0609020204030204" pitchFamily="49" charset="0"/>
              </a:rPr>
              <a:t>){</a:t>
            </a:r>
          </a:p>
          <a:p>
            <a:r>
              <a:rPr lang="en-US" sz="2300" dirty="0">
                <a:latin typeface="Consolas" panose="020B0609020204030204" pitchFamily="49" charset="0"/>
              </a:rPr>
              <a:t>    </a:t>
            </a:r>
            <a:r>
              <a:rPr lang="en-US" sz="2300" dirty="0">
                <a:solidFill>
                  <a:srgbClr val="0070C0"/>
                </a:solidFill>
                <a:latin typeface="Consolas" panose="020B0609020204030204" pitchFamily="49" charset="0"/>
              </a:rPr>
              <a:t>int</a:t>
            </a:r>
            <a:r>
              <a:rPr lang="en-US" sz="2300" dirty="0">
                <a:latin typeface="Consolas" panose="020B0609020204030204" pitchFamily="49" charset="0"/>
              </a:rPr>
              <a:t> </a:t>
            </a:r>
            <a:r>
              <a:rPr lang="en-US" sz="2300" dirty="0" err="1">
                <a:latin typeface="Consolas" panose="020B0609020204030204" pitchFamily="49" charset="0"/>
              </a:rPr>
              <a:t>client_sock</a:t>
            </a:r>
            <a:r>
              <a:rPr lang="en-US" sz="2300" dirty="0">
                <a:latin typeface="Consolas" panose="020B0609020204030204" pitchFamily="49" charset="0"/>
              </a:rPr>
              <a:t> = accept(</a:t>
            </a:r>
            <a:r>
              <a:rPr lang="en-US" sz="2300" dirty="0" err="1">
                <a:latin typeface="Consolas" panose="020B0609020204030204" pitchFamily="49" charset="0"/>
              </a:rPr>
              <a:t>listen_sock</a:t>
            </a:r>
            <a:r>
              <a:rPr lang="en-US" sz="2300" dirty="0">
                <a:latin typeface="Consolas" panose="020B0609020204030204" pitchFamily="49" charset="0"/>
              </a:rPr>
              <a:t>, ...);</a:t>
            </a:r>
          </a:p>
          <a:p>
            <a:r>
              <a:rPr lang="en-US" sz="2300" dirty="0">
                <a:latin typeface="Consolas" panose="020B0609020204030204" pitchFamily="49" charset="0"/>
              </a:rPr>
              <a:t>    </a:t>
            </a:r>
            <a:r>
              <a:rPr lang="en-US" sz="2300" dirty="0">
                <a:solidFill>
                  <a:srgbClr val="0070C0"/>
                </a:solidFill>
                <a:latin typeface="Consolas" panose="020B0609020204030204" pitchFamily="49" charset="0"/>
              </a:rPr>
              <a:t>if</a:t>
            </a:r>
            <a:r>
              <a:rPr lang="en-US" sz="2300" dirty="0">
                <a:latin typeface="Consolas" panose="020B0609020204030204" pitchFamily="49" charset="0"/>
              </a:rPr>
              <a:t>(fork() == </a:t>
            </a:r>
            <a:r>
              <a:rPr lang="en-US" sz="2300" dirty="0">
                <a:solidFill>
                  <a:srgbClr val="00B050"/>
                </a:solidFill>
                <a:latin typeface="Consolas" panose="020B0609020204030204" pitchFamily="49" charset="0"/>
              </a:rPr>
              <a:t>0</a:t>
            </a:r>
            <a:r>
              <a:rPr lang="en-US" sz="2300" dirty="0">
                <a:latin typeface="Consolas" panose="020B0609020204030204" pitchFamily="49" charset="0"/>
              </a:rPr>
              <a:t>){ //Child</a:t>
            </a:r>
          </a:p>
          <a:p>
            <a:r>
              <a:rPr lang="en-US" sz="2300" dirty="0">
                <a:latin typeface="Consolas" panose="020B0609020204030204" pitchFamily="49" charset="0"/>
              </a:rPr>
              <a:t>        //Exchange data with client.</a:t>
            </a:r>
          </a:p>
          <a:p>
            <a:r>
              <a:rPr lang="en-US" sz="2300" dirty="0">
                <a:latin typeface="Consolas" panose="020B0609020204030204" pitchFamily="49" charset="0"/>
              </a:rPr>
              <a:t>        close(</a:t>
            </a:r>
            <a:r>
              <a:rPr lang="en-US" sz="2300" dirty="0" err="1">
                <a:latin typeface="Consolas" panose="020B0609020204030204" pitchFamily="49" charset="0"/>
              </a:rPr>
              <a:t>listen_sock</a:t>
            </a:r>
            <a:r>
              <a:rPr lang="en-US" sz="2300" dirty="0">
                <a:latin typeface="Consolas" panose="020B0609020204030204" pitchFamily="49" charset="0"/>
              </a:rPr>
              <a:t>);</a:t>
            </a:r>
          </a:p>
          <a:p>
            <a:r>
              <a:rPr lang="en-US" sz="2300" dirty="0">
                <a:latin typeface="Consolas" panose="020B0609020204030204" pitchFamily="49" charset="0"/>
              </a:rPr>
              <a:t>        </a:t>
            </a:r>
            <a:r>
              <a:rPr lang="en-US" sz="2300" dirty="0" err="1">
                <a:latin typeface="Consolas" panose="020B0609020204030204" pitchFamily="49" charset="0"/>
              </a:rPr>
              <a:t>handle_client</a:t>
            </a:r>
            <a:r>
              <a:rPr lang="en-US" sz="2300" dirty="0">
                <a:latin typeface="Consolas" panose="020B0609020204030204" pitchFamily="49" charset="0"/>
              </a:rPr>
              <a:t>(</a:t>
            </a:r>
            <a:r>
              <a:rPr lang="en-US" sz="2300" dirty="0" err="1">
                <a:latin typeface="Consolas" panose="020B0609020204030204" pitchFamily="49" charset="0"/>
              </a:rPr>
              <a:t>client_sock</a:t>
            </a:r>
            <a:r>
              <a:rPr lang="en-US" sz="2300" dirty="0">
                <a:latin typeface="Consolas" panose="020B0609020204030204" pitchFamily="49" charset="0"/>
              </a:rPr>
              <a:t>);</a:t>
            </a:r>
          </a:p>
          <a:p>
            <a:r>
              <a:rPr lang="en-US" sz="2300" dirty="0">
                <a:latin typeface="Consolas" panose="020B0609020204030204" pitchFamily="49" charset="0"/>
              </a:rPr>
              <a:t>        close(</a:t>
            </a:r>
            <a:r>
              <a:rPr lang="en-US" sz="2300" dirty="0" err="1">
                <a:latin typeface="Consolas" panose="020B0609020204030204" pitchFamily="49" charset="0"/>
              </a:rPr>
              <a:t>client_sock</a:t>
            </a:r>
            <a:r>
              <a:rPr lang="en-US" sz="2300" dirty="0">
                <a:latin typeface="Consolas" panose="020B0609020204030204" pitchFamily="49" charset="0"/>
              </a:rPr>
              <a:t>);</a:t>
            </a:r>
          </a:p>
          <a:p>
            <a:r>
              <a:rPr lang="en-US" sz="2300" dirty="0">
                <a:latin typeface="Consolas" panose="020B0609020204030204" pitchFamily="49" charset="0"/>
              </a:rPr>
              <a:t>        exit(</a:t>
            </a:r>
            <a:r>
              <a:rPr lang="en-US" sz="2300" dirty="0">
                <a:solidFill>
                  <a:srgbClr val="00B050"/>
                </a:solidFill>
                <a:latin typeface="Consolas" panose="020B0609020204030204" pitchFamily="49" charset="0"/>
              </a:rPr>
              <a:t>0</a:t>
            </a:r>
            <a:r>
              <a:rPr lang="en-US" sz="2300" dirty="0">
                <a:latin typeface="Consolas" panose="020B0609020204030204" pitchFamily="49" charset="0"/>
              </a:rPr>
              <a:t>); //So child doesn’t continue</a:t>
            </a:r>
          </a:p>
          <a:p>
            <a:r>
              <a:rPr lang="en-US" sz="2300" dirty="0">
                <a:latin typeface="Consolas" panose="020B0609020204030204" pitchFamily="49" charset="0"/>
              </a:rPr>
              <a:t>                 //the loop!</a:t>
            </a:r>
          </a:p>
          <a:p>
            <a:r>
              <a:rPr lang="en-US" sz="2300" dirty="0">
                <a:latin typeface="Consolas" panose="020B0609020204030204" pitchFamily="49" charset="0"/>
              </a:rPr>
              <a:t>    }</a:t>
            </a:r>
            <a:r>
              <a:rPr lang="en-US" sz="2300" dirty="0">
                <a:solidFill>
                  <a:srgbClr val="0070C0"/>
                </a:solidFill>
                <a:latin typeface="Consolas" panose="020B0609020204030204" pitchFamily="49" charset="0"/>
              </a:rPr>
              <a:t>else{ </a:t>
            </a:r>
            <a:r>
              <a:rPr lang="en-US" sz="2300" dirty="0">
                <a:latin typeface="Consolas" panose="020B0609020204030204" pitchFamily="49" charset="0"/>
              </a:rPr>
              <a:t>//Parent</a:t>
            </a:r>
          </a:p>
          <a:p>
            <a:r>
              <a:rPr lang="en-US" sz="2300" dirty="0">
                <a:latin typeface="Consolas" panose="020B0609020204030204" pitchFamily="49" charset="0"/>
              </a:rPr>
              <a:t>        close(</a:t>
            </a:r>
            <a:r>
              <a:rPr lang="en-US" sz="2300" dirty="0" err="1">
                <a:latin typeface="Consolas" panose="020B0609020204030204" pitchFamily="49" charset="0"/>
              </a:rPr>
              <a:t>client_sock</a:t>
            </a:r>
            <a:r>
              <a:rPr lang="en-US" sz="2300" dirty="0">
                <a:latin typeface="Consolas" panose="020B0609020204030204" pitchFamily="49" charset="0"/>
              </a:rPr>
              <a:t>);</a:t>
            </a:r>
          </a:p>
          <a:p>
            <a:r>
              <a:rPr lang="en-US" sz="2300" dirty="0">
                <a:latin typeface="Consolas" panose="020B0609020204030204" pitchFamily="49" charset="0"/>
              </a:rPr>
              <a:t>    }</a:t>
            </a:r>
          </a:p>
          <a:p>
            <a:r>
              <a:rPr lang="en-US" sz="2300" dirty="0">
                <a:latin typeface="Consolas" panose="020B0609020204030204" pitchFamily="49" charset="0"/>
              </a:rPr>
              <a:t>}</a:t>
            </a:r>
          </a:p>
        </p:txBody>
      </p:sp>
      <p:grpSp>
        <p:nvGrpSpPr>
          <p:cNvPr id="53" name="Group 52">
            <a:extLst>
              <a:ext uri="{FF2B5EF4-FFF2-40B4-BE49-F238E27FC236}">
                <a16:creationId xmlns:a16="http://schemas.microsoft.com/office/drawing/2014/main" id="{1FC68971-94DB-45CB-A9B0-ED0B4B23E2B0}"/>
              </a:ext>
            </a:extLst>
          </p:cNvPr>
          <p:cNvGrpSpPr/>
          <p:nvPr/>
        </p:nvGrpSpPr>
        <p:grpSpPr>
          <a:xfrm>
            <a:off x="8022996" y="844947"/>
            <a:ext cx="1863037" cy="1557568"/>
            <a:chOff x="8022996" y="844947"/>
            <a:chExt cx="1863037" cy="1557568"/>
          </a:xfrm>
        </p:grpSpPr>
        <p:sp>
          <p:nvSpPr>
            <p:cNvPr id="5" name="Rectangle 4">
              <a:extLst>
                <a:ext uri="{FF2B5EF4-FFF2-40B4-BE49-F238E27FC236}">
                  <a16:creationId xmlns:a16="http://schemas.microsoft.com/office/drawing/2014/main" id="{73BCE6A9-FF50-4AF3-A9C8-FA73F57A8875}"/>
                </a:ext>
              </a:extLst>
            </p:cNvPr>
            <p:cNvSpPr/>
            <p:nvPr/>
          </p:nvSpPr>
          <p:spPr>
            <a:xfrm>
              <a:off x="8333063" y="1337654"/>
              <a:ext cx="1243168" cy="10648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AC68695-15A8-4CE6-8450-E2BD6CB19B4A}"/>
                </a:ext>
              </a:extLst>
            </p:cNvPr>
            <p:cNvSpPr txBox="1"/>
            <p:nvPr/>
          </p:nvSpPr>
          <p:spPr>
            <a:xfrm>
              <a:off x="8022996" y="844947"/>
              <a:ext cx="1863037" cy="517386"/>
            </a:xfrm>
            <a:prstGeom prst="rect">
              <a:avLst/>
            </a:prstGeom>
            <a:noFill/>
          </p:spPr>
          <p:txBody>
            <a:bodyPr wrap="square" rtlCol="0">
              <a:spAutoFit/>
            </a:bodyPr>
            <a:lstStyle/>
            <a:p>
              <a:pPr algn="ctr">
                <a:lnSpc>
                  <a:spcPts val="1600"/>
                </a:lnSpc>
              </a:pPr>
              <a:r>
                <a:rPr lang="en-US" sz="2000" dirty="0">
                  <a:latin typeface="Consolas" panose="020B0609020204030204" pitchFamily="49" charset="0"/>
                  <a:cs typeface="Segoe UI" panose="020B0502040204020203" pitchFamily="34" charset="0"/>
                </a:rPr>
                <a:t>struct proc:</a:t>
              </a:r>
            </a:p>
            <a:p>
              <a:pPr algn="ctr">
                <a:lnSpc>
                  <a:spcPts val="1600"/>
                </a:lnSpc>
              </a:pPr>
              <a:r>
                <a:rPr lang="en-US" sz="2000" dirty="0">
                  <a:latin typeface="Consolas" panose="020B0609020204030204" pitchFamily="49" charset="0"/>
                  <a:cs typeface="Segoe UI" panose="020B0502040204020203" pitchFamily="34" charset="0"/>
                </a:rPr>
                <a:t>parent</a:t>
              </a:r>
            </a:p>
          </p:txBody>
        </p:sp>
        <p:sp>
          <p:nvSpPr>
            <p:cNvPr id="9" name="Rectangle 8">
              <a:extLst>
                <a:ext uri="{FF2B5EF4-FFF2-40B4-BE49-F238E27FC236}">
                  <a16:creationId xmlns:a16="http://schemas.microsoft.com/office/drawing/2014/main" id="{05C7717C-8E7E-4B0B-8AE4-29DB7897D073}"/>
                </a:ext>
              </a:extLst>
            </p:cNvPr>
            <p:cNvSpPr/>
            <p:nvPr/>
          </p:nvSpPr>
          <p:spPr>
            <a:xfrm>
              <a:off x="8752615" y="2089202"/>
              <a:ext cx="306920"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F7FD02-8A00-4E61-8B0B-C593FC51FB1B}"/>
                </a:ext>
              </a:extLst>
            </p:cNvPr>
            <p:cNvSpPr/>
            <p:nvPr/>
          </p:nvSpPr>
          <p:spPr>
            <a:xfrm>
              <a:off x="9059535" y="2089202"/>
              <a:ext cx="306920"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6FAAD48-0DD1-4FB7-BF4D-7A942318DCEF}"/>
                </a:ext>
              </a:extLst>
            </p:cNvPr>
            <p:cNvSpPr/>
            <p:nvPr/>
          </p:nvSpPr>
          <p:spPr>
            <a:xfrm>
              <a:off x="9366455"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3061A2-6AA4-45AF-863A-6EDA017D0D22}"/>
                </a:ext>
              </a:extLst>
            </p:cNvPr>
            <p:cNvSpPr/>
            <p:nvPr/>
          </p:nvSpPr>
          <p:spPr>
            <a:xfrm>
              <a:off x="9418899"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AC616A-46A4-4F62-B8E7-14A0DF64D344}"/>
                </a:ext>
              </a:extLst>
            </p:cNvPr>
            <p:cNvSpPr/>
            <p:nvPr/>
          </p:nvSpPr>
          <p:spPr>
            <a:xfrm>
              <a:off x="9471343"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FAC95A6-6860-4578-B7CD-31EABCC8A84E}"/>
                </a:ext>
              </a:extLst>
            </p:cNvPr>
            <p:cNvSpPr/>
            <p:nvPr/>
          </p:nvSpPr>
          <p:spPr>
            <a:xfrm>
              <a:off x="9523787"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044250-5F9A-47EC-B90D-BA5FD62E8902}"/>
                </a:ext>
              </a:extLst>
            </p:cNvPr>
            <p:cNvSpPr/>
            <p:nvPr/>
          </p:nvSpPr>
          <p:spPr>
            <a:xfrm>
              <a:off x="8542839"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B7B29D-86DB-4477-A275-F569C1A65DBD}"/>
                </a:ext>
              </a:extLst>
            </p:cNvPr>
            <p:cNvSpPr/>
            <p:nvPr/>
          </p:nvSpPr>
          <p:spPr>
            <a:xfrm>
              <a:off x="8595283"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B9928C6-F53F-4977-9796-71A56C7CF23A}"/>
                </a:ext>
              </a:extLst>
            </p:cNvPr>
            <p:cNvSpPr/>
            <p:nvPr/>
          </p:nvSpPr>
          <p:spPr>
            <a:xfrm>
              <a:off x="8647727"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92825E2-54E3-44C7-B75A-5D4D366A26C6}"/>
                </a:ext>
              </a:extLst>
            </p:cNvPr>
            <p:cNvSpPr/>
            <p:nvPr/>
          </p:nvSpPr>
          <p:spPr>
            <a:xfrm>
              <a:off x="8700171"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6D97075-0E0D-4FD1-AC74-9ADBA904F430}"/>
                </a:ext>
              </a:extLst>
            </p:cNvPr>
            <p:cNvSpPr/>
            <p:nvPr/>
          </p:nvSpPr>
          <p:spPr>
            <a:xfrm>
              <a:off x="8333063"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4C5B2CF-C8F0-4B9D-AF70-B4F7CD1DBD06}"/>
                </a:ext>
              </a:extLst>
            </p:cNvPr>
            <p:cNvSpPr/>
            <p:nvPr/>
          </p:nvSpPr>
          <p:spPr>
            <a:xfrm>
              <a:off x="8385507"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21BFCC1-2C68-428E-BED8-7E1EBFD7C498}"/>
                </a:ext>
              </a:extLst>
            </p:cNvPr>
            <p:cNvSpPr/>
            <p:nvPr/>
          </p:nvSpPr>
          <p:spPr>
            <a:xfrm>
              <a:off x="8437951"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73DC211-E241-4C9F-9AF6-0393227DF1BA}"/>
                </a:ext>
              </a:extLst>
            </p:cNvPr>
            <p:cNvSpPr/>
            <p:nvPr/>
          </p:nvSpPr>
          <p:spPr>
            <a:xfrm>
              <a:off x="8490395"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41AAF05F-6F06-4C14-B603-56EA3E88D856}"/>
              </a:ext>
            </a:extLst>
          </p:cNvPr>
          <p:cNvGrpSpPr/>
          <p:nvPr/>
        </p:nvGrpSpPr>
        <p:grpSpPr>
          <a:xfrm>
            <a:off x="7826223" y="2089202"/>
            <a:ext cx="2070129" cy="3431144"/>
            <a:chOff x="7826223" y="2089202"/>
            <a:chExt cx="2070129" cy="3431144"/>
          </a:xfrm>
        </p:grpSpPr>
        <p:sp>
          <p:nvSpPr>
            <p:cNvPr id="23" name="TextBox 22">
              <a:extLst>
                <a:ext uri="{FF2B5EF4-FFF2-40B4-BE49-F238E27FC236}">
                  <a16:creationId xmlns:a16="http://schemas.microsoft.com/office/drawing/2014/main" id="{7E502B66-053B-46DB-83D4-9A1B5DC4C7B7}"/>
                </a:ext>
              </a:extLst>
            </p:cNvPr>
            <p:cNvSpPr txBox="1"/>
            <p:nvPr/>
          </p:nvSpPr>
          <p:spPr>
            <a:xfrm>
              <a:off x="7826223" y="3931002"/>
              <a:ext cx="2070129" cy="722570"/>
            </a:xfrm>
            <a:prstGeom prst="rect">
              <a:avLst/>
            </a:prstGeom>
            <a:noFill/>
          </p:spPr>
          <p:txBody>
            <a:bodyPr wrap="square" rtlCol="0">
              <a:spAutoFit/>
            </a:bodyPr>
            <a:lstStyle/>
            <a:p>
              <a:pPr algn="ctr">
                <a:lnSpc>
                  <a:spcPts val="1600"/>
                </a:lnSpc>
              </a:pPr>
              <a:r>
                <a:rPr lang="en-US" sz="2000" dirty="0">
                  <a:latin typeface="Consolas" panose="020B0609020204030204" pitchFamily="49" charset="0"/>
                  <a:cs typeface="Segoe UI" panose="020B0502040204020203" pitchFamily="34" charset="0"/>
                </a:rPr>
                <a:t>struct </a:t>
              </a:r>
              <a:r>
                <a:rPr lang="en-US" sz="2000" dirty="0" err="1">
                  <a:latin typeface="Consolas" panose="020B0609020204030204" pitchFamily="49" charset="0"/>
                  <a:cs typeface="Segoe UI" panose="020B0502040204020203" pitchFamily="34" charset="0"/>
                </a:rPr>
                <a:t>sock_metadata</a:t>
              </a:r>
              <a:endParaRPr lang="en-US" sz="2000" dirty="0">
                <a:latin typeface="Consolas" panose="020B0609020204030204" pitchFamily="49" charset="0"/>
                <a:cs typeface="Segoe UI" panose="020B0502040204020203" pitchFamily="34" charset="0"/>
              </a:endParaRPr>
            </a:p>
            <a:p>
              <a:pPr algn="ctr">
                <a:lnSpc>
                  <a:spcPts val="1600"/>
                </a:lnSpc>
              </a:pPr>
              <a:r>
                <a:rPr lang="en-US" sz="2000" dirty="0">
                  <a:latin typeface="Consolas" panose="020B0609020204030204" pitchFamily="49" charset="0"/>
                  <a:cs typeface="Segoe UI" panose="020B0502040204020203" pitchFamily="34" charset="0"/>
                </a:rPr>
                <a:t>(</a:t>
              </a:r>
              <a:r>
                <a:rPr lang="en-US" sz="2000" dirty="0" err="1">
                  <a:latin typeface="Consolas" panose="020B0609020204030204" pitchFamily="49" charset="0"/>
                  <a:cs typeface="Segoe UI" panose="020B0502040204020203" pitchFamily="34" charset="0"/>
                </a:rPr>
                <a:t>listen_sock</a:t>
              </a:r>
              <a:r>
                <a:rPr lang="en-US" sz="2000" dirty="0">
                  <a:latin typeface="Consolas" panose="020B0609020204030204" pitchFamily="49" charset="0"/>
                  <a:cs typeface="Segoe UI" panose="020B0502040204020203" pitchFamily="34" charset="0"/>
                </a:rPr>
                <a:t>) </a:t>
              </a:r>
            </a:p>
          </p:txBody>
        </p:sp>
        <p:sp>
          <p:nvSpPr>
            <p:cNvPr id="42" name="Rectangle 41">
              <a:extLst>
                <a:ext uri="{FF2B5EF4-FFF2-40B4-BE49-F238E27FC236}">
                  <a16:creationId xmlns:a16="http://schemas.microsoft.com/office/drawing/2014/main" id="{320D554E-8CD6-4412-AB95-98CFF8592B49}"/>
                </a:ext>
              </a:extLst>
            </p:cNvPr>
            <p:cNvSpPr/>
            <p:nvPr/>
          </p:nvSpPr>
          <p:spPr>
            <a:xfrm>
              <a:off x="8385507" y="4638837"/>
              <a:ext cx="935902" cy="88150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Connector: Elbow 46">
              <a:extLst>
                <a:ext uri="{FF2B5EF4-FFF2-40B4-BE49-F238E27FC236}">
                  <a16:creationId xmlns:a16="http://schemas.microsoft.com/office/drawing/2014/main" id="{1ACEC56C-EB89-41D7-BCA3-93293B95A95C}"/>
                </a:ext>
              </a:extLst>
            </p:cNvPr>
            <p:cNvCxnSpPr>
              <a:cxnSpLocks/>
            </p:cNvCxnSpPr>
            <p:nvPr/>
          </p:nvCxnSpPr>
          <p:spPr>
            <a:xfrm rot="5400000">
              <a:off x="8011001" y="3036404"/>
              <a:ext cx="1531325" cy="257872"/>
            </a:xfrm>
            <a:prstGeom prst="bentConnector3">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5E609159-4CDE-403F-AD92-99D7A303C224}"/>
                </a:ext>
              </a:extLst>
            </p:cNvPr>
            <p:cNvSpPr/>
            <p:nvPr/>
          </p:nvSpPr>
          <p:spPr>
            <a:xfrm>
              <a:off x="8752139" y="2089202"/>
              <a:ext cx="306920" cy="310475"/>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0C73439-A20F-49B6-8476-1AA1280E8E00}"/>
              </a:ext>
            </a:extLst>
          </p:cNvPr>
          <p:cNvGrpSpPr/>
          <p:nvPr/>
        </p:nvGrpSpPr>
        <p:grpSpPr>
          <a:xfrm>
            <a:off x="9061330" y="2089202"/>
            <a:ext cx="3133205" cy="3431143"/>
            <a:chOff x="9061330" y="2089202"/>
            <a:chExt cx="3133205" cy="3431143"/>
          </a:xfrm>
        </p:grpSpPr>
        <p:sp>
          <p:nvSpPr>
            <p:cNvPr id="25" name="TextBox 24">
              <a:extLst>
                <a:ext uri="{FF2B5EF4-FFF2-40B4-BE49-F238E27FC236}">
                  <a16:creationId xmlns:a16="http://schemas.microsoft.com/office/drawing/2014/main" id="{BD8D55C7-8464-4B07-A88F-F93ABFBEF108}"/>
                </a:ext>
              </a:extLst>
            </p:cNvPr>
            <p:cNvSpPr txBox="1"/>
            <p:nvPr/>
          </p:nvSpPr>
          <p:spPr>
            <a:xfrm>
              <a:off x="10124406" y="3931002"/>
              <a:ext cx="2070129" cy="722570"/>
            </a:xfrm>
            <a:prstGeom prst="rect">
              <a:avLst/>
            </a:prstGeom>
            <a:noFill/>
          </p:spPr>
          <p:txBody>
            <a:bodyPr wrap="square" rtlCol="0">
              <a:spAutoFit/>
            </a:bodyPr>
            <a:lstStyle/>
            <a:p>
              <a:pPr algn="ctr">
                <a:lnSpc>
                  <a:spcPts val="1600"/>
                </a:lnSpc>
              </a:pPr>
              <a:r>
                <a:rPr lang="en-US" sz="2000" dirty="0">
                  <a:latin typeface="Consolas" panose="020B0609020204030204" pitchFamily="49" charset="0"/>
                  <a:cs typeface="Segoe UI" panose="020B0502040204020203" pitchFamily="34" charset="0"/>
                </a:rPr>
                <a:t>struct </a:t>
              </a:r>
              <a:r>
                <a:rPr lang="en-US" sz="2000" dirty="0" err="1">
                  <a:latin typeface="Consolas" panose="020B0609020204030204" pitchFamily="49" charset="0"/>
                  <a:cs typeface="Segoe UI" panose="020B0502040204020203" pitchFamily="34" charset="0"/>
                </a:rPr>
                <a:t>sock_metadata</a:t>
              </a:r>
              <a:endParaRPr lang="en-US" sz="2000" dirty="0">
                <a:latin typeface="Consolas" panose="020B0609020204030204" pitchFamily="49" charset="0"/>
                <a:cs typeface="Segoe UI" panose="020B0502040204020203" pitchFamily="34" charset="0"/>
              </a:endParaRPr>
            </a:p>
            <a:p>
              <a:pPr algn="ctr">
                <a:lnSpc>
                  <a:spcPts val="1600"/>
                </a:lnSpc>
              </a:pPr>
              <a:r>
                <a:rPr lang="en-US" sz="2000" dirty="0">
                  <a:latin typeface="Consolas" panose="020B0609020204030204" pitchFamily="49" charset="0"/>
                  <a:cs typeface="Segoe UI" panose="020B0502040204020203" pitchFamily="34" charset="0"/>
                </a:rPr>
                <a:t>(</a:t>
              </a:r>
              <a:r>
                <a:rPr lang="en-US" sz="2000" dirty="0" err="1">
                  <a:latin typeface="Consolas" panose="020B0609020204030204" pitchFamily="49" charset="0"/>
                  <a:cs typeface="Segoe UI" panose="020B0502040204020203" pitchFamily="34" charset="0"/>
                </a:rPr>
                <a:t>client_sock</a:t>
              </a:r>
              <a:r>
                <a:rPr lang="en-US" sz="2000" dirty="0">
                  <a:latin typeface="Consolas" panose="020B0609020204030204" pitchFamily="49" charset="0"/>
                  <a:cs typeface="Segoe UI" panose="020B0502040204020203" pitchFamily="34" charset="0"/>
                </a:rPr>
                <a:t>) </a:t>
              </a:r>
            </a:p>
          </p:txBody>
        </p:sp>
        <p:sp>
          <p:nvSpPr>
            <p:cNvPr id="43" name="Rectangle 42">
              <a:extLst>
                <a:ext uri="{FF2B5EF4-FFF2-40B4-BE49-F238E27FC236}">
                  <a16:creationId xmlns:a16="http://schemas.microsoft.com/office/drawing/2014/main" id="{749C1A48-8756-401A-B7EF-D8AA0A3D33A5}"/>
                </a:ext>
              </a:extLst>
            </p:cNvPr>
            <p:cNvSpPr/>
            <p:nvPr/>
          </p:nvSpPr>
          <p:spPr>
            <a:xfrm>
              <a:off x="10645144" y="4638836"/>
              <a:ext cx="935902" cy="881509"/>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Connector: Elbow 48">
              <a:extLst>
                <a:ext uri="{FF2B5EF4-FFF2-40B4-BE49-F238E27FC236}">
                  <a16:creationId xmlns:a16="http://schemas.microsoft.com/office/drawing/2014/main" id="{026F5392-98ED-4F49-BB8C-48053F33F8F9}"/>
                </a:ext>
              </a:extLst>
            </p:cNvPr>
            <p:cNvCxnSpPr>
              <a:cxnSpLocks/>
            </p:cNvCxnSpPr>
            <p:nvPr/>
          </p:nvCxnSpPr>
          <p:spPr>
            <a:xfrm rot="16200000" flipH="1">
              <a:off x="9328006" y="2291524"/>
              <a:ext cx="1531327" cy="1747631"/>
            </a:xfrm>
            <a:prstGeom prst="bentConnector3">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7319E9CE-9D2F-4209-A760-4E07CF90766C}"/>
                </a:ext>
              </a:extLst>
            </p:cNvPr>
            <p:cNvSpPr/>
            <p:nvPr/>
          </p:nvSpPr>
          <p:spPr>
            <a:xfrm>
              <a:off x="9061330" y="2089202"/>
              <a:ext cx="303105" cy="310475"/>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EB00F6B2-880B-4347-A383-C4EB179C7B52}"/>
              </a:ext>
            </a:extLst>
          </p:cNvPr>
          <p:cNvSpPr/>
          <p:nvPr/>
        </p:nvSpPr>
        <p:spPr>
          <a:xfrm>
            <a:off x="8678041" y="2700491"/>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A15ED18-E4D5-43BA-B9FA-AB5C0A695DBF}"/>
              </a:ext>
            </a:extLst>
          </p:cNvPr>
          <p:cNvSpPr/>
          <p:nvPr/>
        </p:nvSpPr>
        <p:spPr>
          <a:xfrm>
            <a:off x="8730854" y="2700491"/>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F4476CD-62E5-495A-A982-EBCB661D6166}"/>
              </a:ext>
            </a:extLst>
          </p:cNvPr>
          <p:cNvSpPr/>
          <p:nvPr/>
        </p:nvSpPr>
        <p:spPr>
          <a:xfrm>
            <a:off x="8781361" y="2700491"/>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2B3AA28-DAB3-42FE-96C9-A02A6FC803EF}"/>
              </a:ext>
            </a:extLst>
          </p:cNvPr>
          <p:cNvSpPr/>
          <p:nvPr/>
        </p:nvSpPr>
        <p:spPr>
          <a:xfrm>
            <a:off x="8833805" y="2700491"/>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99A6645-D896-4AAF-B338-1EF01F3C6BB3}"/>
              </a:ext>
            </a:extLst>
          </p:cNvPr>
          <p:cNvSpPr/>
          <p:nvPr/>
        </p:nvSpPr>
        <p:spPr>
          <a:xfrm>
            <a:off x="8884151" y="2700491"/>
            <a:ext cx="52444" cy="310475"/>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CB3D7A60-729A-4DBB-AD31-B7B60766D705}"/>
              </a:ext>
            </a:extLst>
          </p:cNvPr>
          <p:cNvSpPr/>
          <p:nvPr/>
        </p:nvSpPr>
        <p:spPr>
          <a:xfrm>
            <a:off x="8934991" y="269934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810B6F5-FEAF-4E55-A815-615373CBC845}"/>
              </a:ext>
            </a:extLst>
          </p:cNvPr>
          <p:cNvSpPr/>
          <p:nvPr/>
        </p:nvSpPr>
        <p:spPr>
          <a:xfrm>
            <a:off x="8987804" y="269934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B92B14A-8F7C-44A2-AD17-ED568E6D76F5}"/>
              </a:ext>
            </a:extLst>
          </p:cNvPr>
          <p:cNvSpPr/>
          <p:nvPr/>
        </p:nvSpPr>
        <p:spPr>
          <a:xfrm>
            <a:off x="9038311" y="269934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7258AFF-5D44-4D6D-BF47-32E7A35A4864}"/>
              </a:ext>
            </a:extLst>
          </p:cNvPr>
          <p:cNvSpPr/>
          <p:nvPr/>
        </p:nvSpPr>
        <p:spPr>
          <a:xfrm>
            <a:off x="9090755" y="269934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20FDF8A-9739-4E3F-9431-E0F9231EB45B}"/>
              </a:ext>
            </a:extLst>
          </p:cNvPr>
          <p:cNvSpPr/>
          <p:nvPr/>
        </p:nvSpPr>
        <p:spPr>
          <a:xfrm>
            <a:off x="9141101" y="269934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47348560-6A56-4B19-8B55-2B2A6A86B356}"/>
              </a:ext>
            </a:extLst>
          </p:cNvPr>
          <p:cNvSpPr/>
          <p:nvPr/>
        </p:nvSpPr>
        <p:spPr>
          <a:xfrm>
            <a:off x="9193545" y="269977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1F43C2C5-B0C2-4B8B-BCEF-6D6D8C89CA74}"/>
              </a:ext>
            </a:extLst>
          </p:cNvPr>
          <p:cNvSpPr/>
          <p:nvPr/>
        </p:nvSpPr>
        <p:spPr>
          <a:xfrm>
            <a:off x="9246358" y="269977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0E9C8C5-162B-4FB6-B2D0-99113CF0D5BF}"/>
              </a:ext>
            </a:extLst>
          </p:cNvPr>
          <p:cNvSpPr/>
          <p:nvPr/>
        </p:nvSpPr>
        <p:spPr>
          <a:xfrm>
            <a:off x="9296865" y="269977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73C3AABE-2173-4598-82D3-A69C16D72A19}"/>
              </a:ext>
            </a:extLst>
          </p:cNvPr>
          <p:cNvSpPr/>
          <p:nvPr/>
        </p:nvSpPr>
        <p:spPr>
          <a:xfrm>
            <a:off x="9349309" y="269977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3661274-BE85-4E81-B949-3E7671E7EE7E}"/>
              </a:ext>
            </a:extLst>
          </p:cNvPr>
          <p:cNvSpPr/>
          <p:nvPr/>
        </p:nvSpPr>
        <p:spPr>
          <a:xfrm>
            <a:off x="9399655" y="269977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463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left)">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500"/>
                                        <p:tgtEl>
                                          <p:spTgt spid="7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500"/>
                                        <p:tgtEl>
                                          <p:spTgt spid="7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500"/>
                                        <p:tgtEl>
                                          <p:spTgt spid="7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500"/>
                                        <p:tgtEl>
                                          <p:spTgt spid="7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fade">
                                      <p:cBhvr>
                                        <p:cTn id="61" dur="500"/>
                                        <p:tgtEl>
                                          <p:spTgt spid="7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fade">
                                      <p:cBhvr>
                                        <p:cTn id="64" dur="500"/>
                                        <p:tgtEl>
                                          <p:spTgt spid="7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fade">
                                      <p:cBhvr>
                                        <p:cTn id="67" dur="500"/>
                                        <p:tgtEl>
                                          <p:spTgt spid="7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xit" presetSubtype="2" fill="hold" grpId="1" nodeType="clickEffect">
                                  <p:stCondLst>
                                    <p:cond delay="0"/>
                                  </p:stCondLst>
                                  <p:childTnLst>
                                    <p:animEffect transition="out" filter="wipe(right)">
                                      <p:cBhvr>
                                        <p:cTn id="71" dur="500"/>
                                        <p:tgtEl>
                                          <p:spTgt spid="58"/>
                                        </p:tgtEl>
                                      </p:cBhvr>
                                    </p:animEffect>
                                    <p:set>
                                      <p:cBhvr>
                                        <p:cTn id="72" dur="1" fill="hold">
                                          <p:stCondLst>
                                            <p:cond delay="499"/>
                                          </p:stCondLst>
                                        </p:cTn>
                                        <p:tgtEl>
                                          <p:spTgt spid="58"/>
                                        </p:tgtEl>
                                        <p:attrNameLst>
                                          <p:attrName>style.visibility</p:attrName>
                                        </p:attrNameLst>
                                      </p:cBhvr>
                                      <p:to>
                                        <p:strVal val="hidden"/>
                                      </p:to>
                                    </p:set>
                                  </p:childTnLst>
                                </p:cTn>
                              </p:par>
                              <p:par>
                                <p:cTn id="73" presetID="22" presetClass="entr" presetSubtype="8"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wipe(left)">
                                      <p:cBhvr>
                                        <p:cTn id="75" dur="500"/>
                                        <p:tgtEl>
                                          <p:spTgt spid="5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xit" presetSubtype="2" fill="hold" grpId="1" nodeType="clickEffect">
                                  <p:stCondLst>
                                    <p:cond delay="0"/>
                                  </p:stCondLst>
                                  <p:childTnLst>
                                    <p:animEffect transition="out" filter="wipe(right)">
                                      <p:cBhvr>
                                        <p:cTn id="79" dur="500"/>
                                        <p:tgtEl>
                                          <p:spTgt spid="59"/>
                                        </p:tgtEl>
                                      </p:cBhvr>
                                    </p:animEffect>
                                    <p:set>
                                      <p:cBhvr>
                                        <p:cTn id="80" dur="1" fill="hold">
                                          <p:stCondLst>
                                            <p:cond delay="499"/>
                                          </p:stCondLst>
                                        </p:cTn>
                                        <p:tgtEl>
                                          <p:spTgt spid="59"/>
                                        </p:tgtEl>
                                        <p:attrNameLst>
                                          <p:attrName>style.visibility</p:attrName>
                                        </p:attrNameLst>
                                      </p:cBhvr>
                                      <p:to>
                                        <p:strVal val="hidden"/>
                                      </p:to>
                                    </p:set>
                                  </p:childTnLst>
                                </p:cTn>
                              </p:par>
                              <p:par>
                                <p:cTn id="81" presetID="22" presetClass="entr" presetSubtype="8" fill="hold" grpId="0" nodeType="with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fade">
                                      <p:cBhvr>
                                        <p:cTn id="88" dur="500"/>
                                        <p:tgtEl>
                                          <p:spTgt spid="57"/>
                                        </p:tgtEl>
                                      </p:cBhvr>
                                    </p:animEffect>
                                  </p:childTnLst>
                                </p:cTn>
                              </p:par>
                              <p:par>
                                <p:cTn id="89" presetID="1" presetClass="emph" presetSubtype="2" fill="hold" nodeType="withEffect">
                                  <p:stCondLst>
                                    <p:cond delay="0"/>
                                  </p:stCondLst>
                                  <p:childTnLst>
                                    <p:animClr clrSpc="rgb" dir="cw">
                                      <p:cBhvr>
                                        <p:cTn id="90" dur="1000" fill="hold"/>
                                        <p:tgtEl>
                                          <p:spTgt spid="75"/>
                                        </p:tgtEl>
                                        <p:attrNameLst>
                                          <p:attrName>fillcolor</p:attrName>
                                        </p:attrNameLst>
                                      </p:cBhvr>
                                      <p:to>
                                        <a:srgbClr val="66FFFF"/>
                                      </p:to>
                                    </p:animClr>
                                    <p:set>
                                      <p:cBhvr>
                                        <p:cTn id="91" dur="1000" fill="hold"/>
                                        <p:tgtEl>
                                          <p:spTgt spid="75"/>
                                        </p:tgtEl>
                                        <p:attrNameLst>
                                          <p:attrName>fill.type</p:attrName>
                                        </p:attrNameLst>
                                      </p:cBhvr>
                                      <p:to>
                                        <p:strVal val="solid"/>
                                      </p:to>
                                    </p:set>
                                    <p:set>
                                      <p:cBhvr>
                                        <p:cTn id="92" dur="1000" fill="hold"/>
                                        <p:tgtEl>
                                          <p:spTgt spid="7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8" grpId="1" animBg="1"/>
      <p:bldP spid="59" grpId="0" animBg="1"/>
      <p:bldP spid="59" grpId="1" animBg="1"/>
      <p:bldP spid="60" grpId="0" animBg="1"/>
      <p:bldP spid="4" grpId="0" animBg="1"/>
      <p:bldP spid="34" grpId="0" animBg="1"/>
      <p:bldP spid="35" grpId="0" animBg="1"/>
      <p:bldP spid="36" grpId="0" animBg="1"/>
      <p:bldP spid="37" grpId="0" animBg="1"/>
      <p:bldP spid="38" grpId="0" animBg="1"/>
      <p:bldP spid="69" grpId="0" animBg="1"/>
      <p:bldP spid="70" grpId="0" animBg="1"/>
      <p:bldP spid="71" grpId="0" animBg="1"/>
      <p:bldP spid="72" grpId="0" animBg="1"/>
      <p:bldP spid="73" grpId="0" animBg="1"/>
      <p:bldP spid="75" grpId="0" animBg="1"/>
      <p:bldP spid="76" grpId="0" animBg="1"/>
      <p:bldP spid="77" grpId="0" animBg="1"/>
      <p:bldP spid="78" grpId="0" animBg="1"/>
      <p:bldP spid="7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64A03286-3A7F-4CBA-A6E4-2BBE68D53858}"/>
              </a:ext>
            </a:extLst>
          </p:cNvPr>
          <p:cNvSpPr/>
          <p:nvPr/>
        </p:nvSpPr>
        <p:spPr>
          <a:xfrm>
            <a:off x="150468" y="2635623"/>
            <a:ext cx="7731888" cy="7225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36CD189-50D5-454B-868F-A2E1E547D821}"/>
              </a:ext>
            </a:extLst>
          </p:cNvPr>
          <p:cNvSpPr/>
          <p:nvPr/>
        </p:nvSpPr>
        <p:spPr>
          <a:xfrm>
            <a:off x="149607" y="3360685"/>
            <a:ext cx="7731888" cy="3297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53A8CE3-EC56-4D66-8C0F-59F7785D2838}"/>
              </a:ext>
            </a:extLst>
          </p:cNvPr>
          <p:cNvSpPr/>
          <p:nvPr/>
        </p:nvSpPr>
        <p:spPr>
          <a:xfrm>
            <a:off x="149607" y="3690396"/>
            <a:ext cx="7731888" cy="3916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27F5C79-9EC6-46F7-A2AD-440005A8A1BF}"/>
              </a:ext>
            </a:extLst>
          </p:cNvPr>
          <p:cNvSpPr/>
          <p:nvPr/>
        </p:nvSpPr>
        <p:spPr>
          <a:xfrm>
            <a:off x="172757" y="4082011"/>
            <a:ext cx="7731888" cy="10201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EFA09E51-A391-4109-BFFE-BA66DF62A34D}"/>
              </a:ext>
            </a:extLst>
          </p:cNvPr>
          <p:cNvSpPr/>
          <p:nvPr/>
        </p:nvSpPr>
        <p:spPr>
          <a:xfrm>
            <a:off x="172757" y="5099878"/>
            <a:ext cx="7731888" cy="14889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F467C90-6135-4B59-B85C-E7CBEF07B16D}"/>
              </a:ext>
            </a:extLst>
          </p:cNvPr>
          <p:cNvSpPr/>
          <p:nvPr/>
        </p:nvSpPr>
        <p:spPr>
          <a:xfrm>
            <a:off x="150468" y="1963340"/>
            <a:ext cx="7731888" cy="672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C44C50-494A-4AF5-A498-F05E1F51FFF2}"/>
              </a:ext>
            </a:extLst>
          </p:cNvPr>
          <p:cNvSpPr>
            <a:spLocks noGrp="1"/>
          </p:cNvSpPr>
          <p:nvPr>
            <p:ph type="title"/>
          </p:nvPr>
        </p:nvSpPr>
        <p:spPr>
          <a:xfrm>
            <a:off x="838200" y="-109442"/>
            <a:ext cx="10515600" cy="942814"/>
          </a:xfrm>
        </p:spPr>
        <p:txBody>
          <a:bodyPr/>
          <a:lstStyle/>
          <a:p>
            <a:r>
              <a:rPr lang="en-US" dirty="0"/>
              <a:t>Example: A </a:t>
            </a:r>
            <a:r>
              <a:rPr lang="en-US" dirty="0">
                <a:latin typeface="Consolas" panose="020B0609020204030204" pitchFamily="49" charset="0"/>
              </a:rPr>
              <a:t>fork()</a:t>
            </a:r>
            <a:r>
              <a:rPr lang="en-US" dirty="0"/>
              <a:t>’</a:t>
            </a:r>
            <a:r>
              <a:rPr lang="en-US" dirty="0" err="1"/>
              <a:t>ing</a:t>
            </a:r>
            <a:r>
              <a:rPr lang="en-US" dirty="0"/>
              <a:t> Network Server</a:t>
            </a:r>
          </a:p>
        </p:txBody>
      </p:sp>
      <p:sp>
        <p:nvSpPr>
          <p:cNvPr id="4" name="TextBox 3">
            <a:extLst>
              <a:ext uri="{FF2B5EF4-FFF2-40B4-BE49-F238E27FC236}">
                <a16:creationId xmlns:a16="http://schemas.microsoft.com/office/drawing/2014/main" id="{CC26D63D-A2BA-45CE-8E2A-F58E330B0154}"/>
              </a:ext>
            </a:extLst>
          </p:cNvPr>
          <p:cNvSpPr txBox="1"/>
          <p:nvPr/>
        </p:nvSpPr>
        <p:spPr>
          <a:xfrm>
            <a:off x="138893" y="833372"/>
            <a:ext cx="7755038" cy="5755422"/>
          </a:xfrm>
          <a:prstGeom prst="rect">
            <a:avLst/>
          </a:prstGeom>
          <a:noFill/>
          <a:ln w="38100">
            <a:solidFill>
              <a:schemeClr val="tx1"/>
            </a:solidFill>
          </a:ln>
        </p:spPr>
        <p:txBody>
          <a:bodyPr wrap="square" rtlCol="0">
            <a:spAutoFit/>
          </a:bodyPr>
          <a:lstStyle/>
          <a:p>
            <a:r>
              <a:rPr lang="en-US" sz="2300" dirty="0">
                <a:solidFill>
                  <a:srgbClr val="0070C0"/>
                </a:solidFill>
                <a:latin typeface="Consolas" panose="020B0609020204030204" pitchFamily="49" charset="0"/>
              </a:rPr>
              <a:t>int</a:t>
            </a:r>
            <a:r>
              <a:rPr lang="en-US" sz="2300" dirty="0">
                <a:latin typeface="Consolas" panose="020B0609020204030204" pitchFamily="49" charset="0"/>
              </a:rPr>
              <a:t> </a:t>
            </a:r>
            <a:r>
              <a:rPr lang="en-US" sz="2300" dirty="0" err="1">
                <a:latin typeface="Consolas" panose="020B0609020204030204" pitchFamily="49" charset="0"/>
              </a:rPr>
              <a:t>listen_sock</a:t>
            </a:r>
            <a:r>
              <a:rPr lang="en-US" sz="2300" dirty="0">
                <a:latin typeface="Consolas" panose="020B0609020204030204" pitchFamily="49" charset="0"/>
              </a:rPr>
              <a:t> = socket(...);</a:t>
            </a:r>
          </a:p>
          <a:p>
            <a:r>
              <a:rPr lang="en-US" sz="2300" dirty="0">
                <a:latin typeface="Consolas" panose="020B0609020204030204" pitchFamily="49" charset="0"/>
              </a:rPr>
              <a:t>bind(.../*Port 80: web server!*/);</a:t>
            </a:r>
          </a:p>
          <a:p>
            <a:r>
              <a:rPr lang="en-US" sz="2300" dirty="0">
                <a:latin typeface="Consolas" panose="020B0609020204030204" pitchFamily="49" charset="0"/>
              </a:rPr>
              <a:t>listen(</a:t>
            </a:r>
            <a:r>
              <a:rPr lang="en-US" sz="2300" dirty="0" err="1">
                <a:latin typeface="Consolas" panose="020B0609020204030204" pitchFamily="49" charset="0"/>
              </a:rPr>
              <a:t>listen_sock</a:t>
            </a:r>
            <a:r>
              <a:rPr lang="en-US" sz="2300" dirty="0">
                <a:latin typeface="Consolas" panose="020B0609020204030204" pitchFamily="49" charset="0"/>
              </a:rPr>
              <a:t>, ...);</a:t>
            </a:r>
          </a:p>
          <a:p>
            <a:r>
              <a:rPr lang="en-US" sz="2300" dirty="0">
                <a:solidFill>
                  <a:srgbClr val="0070C0"/>
                </a:solidFill>
                <a:latin typeface="Consolas" panose="020B0609020204030204" pitchFamily="49" charset="0"/>
              </a:rPr>
              <a:t>while</a:t>
            </a:r>
            <a:r>
              <a:rPr lang="en-US" sz="2300" dirty="0">
                <a:latin typeface="Consolas" panose="020B0609020204030204" pitchFamily="49" charset="0"/>
              </a:rPr>
              <a:t>(</a:t>
            </a:r>
            <a:r>
              <a:rPr lang="en-US" sz="2300" dirty="0">
                <a:solidFill>
                  <a:srgbClr val="0070C0"/>
                </a:solidFill>
                <a:latin typeface="Consolas" panose="020B0609020204030204" pitchFamily="49" charset="0"/>
              </a:rPr>
              <a:t>true</a:t>
            </a:r>
            <a:r>
              <a:rPr lang="en-US" sz="2300" dirty="0">
                <a:latin typeface="Consolas" panose="020B0609020204030204" pitchFamily="49" charset="0"/>
              </a:rPr>
              <a:t>){</a:t>
            </a:r>
          </a:p>
          <a:p>
            <a:r>
              <a:rPr lang="en-US" sz="2300" dirty="0">
                <a:latin typeface="Consolas" panose="020B0609020204030204" pitchFamily="49" charset="0"/>
              </a:rPr>
              <a:t>    </a:t>
            </a:r>
            <a:r>
              <a:rPr lang="en-US" sz="2300" dirty="0">
                <a:solidFill>
                  <a:srgbClr val="0070C0"/>
                </a:solidFill>
                <a:latin typeface="Consolas" panose="020B0609020204030204" pitchFamily="49" charset="0"/>
              </a:rPr>
              <a:t>int</a:t>
            </a:r>
            <a:r>
              <a:rPr lang="en-US" sz="2300" dirty="0">
                <a:latin typeface="Consolas" panose="020B0609020204030204" pitchFamily="49" charset="0"/>
              </a:rPr>
              <a:t> </a:t>
            </a:r>
            <a:r>
              <a:rPr lang="en-US" sz="2300" dirty="0" err="1">
                <a:latin typeface="Consolas" panose="020B0609020204030204" pitchFamily="49" charset="0"/>
              </a:rPr>
              <a:t>client_sock</a:t>
            </a:r>
            <a:r>
              <a:rPr lang="en-US" sz="2300" dirty="0">
                <a:latin typeface="Consolas" panose="020B0609020204030204" pitchFamily="49" charset="0"/>
              </a:rPr>
              <a:t> = accept(</a:t>
            </a:r>
            <a:r>
              <a:rPr lang="en-US" sz="2300" dirty="0" err="1">
                <a:latin typeface="Consolas" panose="020B0609020204030204" pitchFamily="49" charset="0"/>
              </a:rPr>
              <a:t>listen_sock</a:t>
            </a:r>
            <a:r>
              <a:rPr lang="en-US" sz="2300" dirty="0">
                <a:latin typeface="Consolas" panose="020B0609020204030204" pitchFamily="49" charset="0"/>
              </a:rPr>
              <a:t>, ...);</a:t>
            </a:r>
          </a:p>
          <a:p>
            <a:r>
              <a:rPr lang="en-US" sz="2300" dirty="0">
                <a:latin typeface="Consolas" panose="020B0609020204030204" pitchFamily="49" charset="0"/>
              </a:rPr>
              <a:t>    </a:t>
            </a:r>
            <a:r>
              <a:rPr lang="en-US" sz="2300" dirty="0">
                <a:solidFill>
                  <a:srgbClr val="0070C0"/>
                </a:solidFill>
                <a:latin typeface="Consolas" panose="020B0609020204030204" pitchFamily="49" charset="0"/>
              </a:rPr>
              <a:t>if</a:t>
            </a:r>
            <a:r>
              <a:rPr lang="en-US" sz="2300" dirty="0">
                <a:latin typeface="Consolas" panose="020B0609020204030204" pitchFamily="49" charset="0"/>
              </a:rPr>
              <a:t>(fork() == </a:t>
            </a:r>
            <a:r>
              <a:rPr lang="en-US" sz="2300" dirty="0">
                <a:solidFill>
                  <a:srgbClr val="00B050"/>
                </a:solidFill>
                <a:latin typeface="Consolas" panose="020B0609020204030204" pitchFamily="49" charset="0"/>
              </a:rPr>
              <a:t>0</a:t>
            </a:r>
            <a:r>
              <a:rPr lang="en-US" sz="2300" dirty="0">
                <a:latin typeface="Consolas" panose="020B0609020204030204" pitchFamily="49" charset="0"/>
              </a:rPr>
              <a:t>){ //Child</a:t>
            </a:r>
          </a:p>
          <a:p>
            <a:r>
              <a:rPr lang="en-US" sz="2300" dirty="0">
                <a:latin typeface="Consolas" panose="020B0609020204030204" pitchFamily="49" charset="0"/>
              </a:rPr>
              <a:t>        //Exchange data with client.</a:t>
            </a:r>
          </a:p>
          <a:p>
            <a:r>
              <a:rPr lang="en-US" sz="2300" dirty="0">
                <a:latin typeface="Consolas" panose="020B0609020204030204" pitchFamily="49" charset="0"/>
              </a:rPr>
              <a:t>        close(</a:t>
            </a:r>
            <a:r>
              <a:rPr lang="en-US" sz="2300" dirty="0" err="1">
                <a:latin typeface="Consolas" panose="020B0609020204030204" pitchFamily="49" charset="0"/>
              </a:rPr>
              <a:t>listen_sock</a:t>
            </a:r>
            <a:r>
              <a:rPr lang="en-US" sz="2300" dirty="0">
                <a:latin typeface="Consolas" panose="020B0609020204030204" pitchFamily="49" charset="0"/>
              </a:rPr>
              <a:t>);</a:t>
            </a:r>
          </a:p>
          <a:p>
            <a:r>
              <a:rPr lang="en-US" sz="2300" dirty="0">
                <a:latin typeface="Consolas" panose="020B0609020204030204" pitchFamily="49" charset="0"/>
              </a:rPr>
              <a:t>        </a:t>
            </a:r>
            <a:r>
              <a:rPr lang="en-US" sz="2300" dirty="0" err="1">
                <a:latin typeface="Consolas" panose="020B0609020204030204" pitchFamily="49" charset="0"/>
              </a:rPr>
              <a:t>handle_client</a:t>
            </a:r>
            <a:r>
              <a:rPr lang="en-US" sz="2300" dirty="0">
                <a:latin typeface="Consolas" panose="020B0609020204030204" pitchFamily="49" charset="0"/>
              </a:rPr>
              <a:t>(</a:t>
            </a:r>
            <a:r>
              <a:rPr lang="en-US" sz="2300" dirty="0" err="1">
                <a:latin typeface="Consolas" panose="020B0609020204030204" pitchFamily="49" charset="0"/>
              </a:rPr>
              <a:t>client_sock</a:t>
            </a:r>
            <a:r>
              <a:rPr lang="en-US" sz="2300" dirty="0">
                <a:latin typeface="Consolas" panose="020B0609020204030204" pitchFamily="49" charset="0"/>
              </a:rPr>
              <a:t>);</a:t>
            </a:r>
          </a:p>
          <a:p>
            <a:r>
              <a:rPr lang="en-US" sz="2300" dirty="0">
                <a:latin typeface="Consolas" panose="020B0609020204030204" pitchFamily="49" charset="0"/>
              </a:rPr>
              <a:t>        close(</a:t>
            </a:r>
            <a:r>
              <a:rPr lang="en-US" sz="2300" dirty="0" err="1">
                <a:latin typeface="Consolas" panose="020B0609020204030204" pitchFamily="49" charset="0"/>
              </a:rPr>
              <a:t>client_sock</a:t>
            </a:r>
            <a:r>
              <a:rPr lang="en-US" sz="2300" dirty="0">
                <a:latin typeface="Consolas" panose="020B0609020204030204" pitchFamily="49" charset="0"/>
              </a:rPr>
              <a:t>);</a:t>
            </a:r>
          </a:p>
          <a:p>
            <a:r>
              <a:rPr lang="en-US" sz="2300" dirty="0">
                <a:latin typeface="Consolas" panose="020B0609020204030204" pitchFamily="49" charset="0"/>
              </a:rPr>
              <a:t>        exit(</a:t>
            </a:r>
            <a:r>
              <a:rPr lang="en-US" sz="2300" dirty="0">
                <a:solidFill>
                  <a:srgbClr val="00B050"/>
                </a:solidFill>
                <a:latin typeface="Consolas" panose="020B0609020204030204" pitchFamily="49" charset="0"/>
              </a:rPr>
              <a:t>0</a:t>
            </a:r>
            <a:r>
              <a:rPr lang="en-US" sz="2300" dirty="0">
                <a:latin typeface="Consolas" panose="020B0609020204030204" pitchFamily="49" charset="0"/>
              </a:rPr>
              <a:t>); //So child doesn’t continue</a:t>
            </a:r>
          </a:p>
          <a:p>
            <a:r>
              <a:rPr lang="en-US" sz="2300" dirty="0">
                <a:latin typeface="Consolas" panose="020B0609020204030204" pitchFamily="49" charset="0"/>
              </a:rPr>
              <a:t>                 //the loop!</a:t>
            </a:r>
          </a:p>
          <a:p>
            <a:r>
              <a:rPr lang="en-US" sz="2300" dirty="0">
                <a:latin typeface="Consolas" panose="020B0609020204030204" pitchFamily="49" charset="0"/>
              </a:rPr>
              <a:t>    }</a:t>
            </a:r>
            <a:r>
              <a:rPr lang="en-US" sz="2300" dirty="0">
                <a:solidFill>
                  <a:srgbClr val="0070C0"/>
                </a:solidFill>
                <a:latin typeface="Consolas" panose="020B0609020204030204" pitchFamily="49" charset="0"/>
              </a:rPr>
              <a:t>else{ </a:t>
            </a:r>
            <a:r>
              <a:rPr lang="en-US" sz="2300" dirty="0">
                <a:latin typeface="Consolas" panose="020B0609020204030204" pitchFamily="49" charset="0"/>
              </a:rPr>
              <a:t>//Parent</a:t>
            </a:r>
          </a:p>
          <a:p>
            <a:r>
              <a:rPr lang="en-US" sz="2300" dirty="0">
                <a:latin typeface="Consolas" panose="020B0609020204030204" pitchFamily="49" charset="0"/>
              </a:rPr>
              <a:t>        close(</a:t>
            </a:r>
            <a:r>
              <a:rPr lang="en-US" sz="2300" dirty="0" err="1">
                <a:latin typeface="Consolas" panose="020B0609020204030204" pitchFamily="49" charset="0"/>
              </a:rPr>
              <a:t>client_sock</a:t>
            </a:r>
            <a:r>
              <a:rPr lang="en-US" sz="2300" dirty="0">
                <a:latin typeface="Consolas" panose="020B0609020204030204" pitchFamily="49" charset="0"/>
              </a:rPr>
              <a:t>);</a:t>
            </a:r>
          </a:p>
          <a:p>
            <a:r>
              <a:rPr lang="en-US" sz="2300" dirty="0">
                <a:latin typeface="Consolas" panose="020B0609020204030204" pitchFamily="49" charset="0"/>
              </a:rPr>
              <a:t>    }</a:t>
            </a:r>
          </a:p>
          <a:p>
            <a:r>
              <a:rPr lang="en-US" sz="2300" dirty="0">
                <a:latin typeface="Consolas" panose="020B0609020204030204" pitchFamily="49" charset="0"/>
              </a:rPr>
              <a:t>}</a:t>
            </a:r>
          </a:p>
        </p:txBody>
      </p:sp>
      <p:sp>
        <p:nvSpPr>
          <p:cNvPr id="5" name="Rectangle 4">
            <a:extLst>
              <a:ext uri="{FF2B5EF4-FFF2-40B4-BE49-F238E27FC236}">
                <a16:creationId xmlns:a16="http://schemas.microsoft.com/office/drawing/2014/main" id="{73BCE6A9-FF50-4AF3-A9C8-FA73F57A8875}"/>
              </a:ext>
            </a:extLst>
          </p:cNvPr>
          <p:cNvSpPr/>
          <p:nvPr/>
        </p:nvSpPr>
        <p:spPr>
          <a:xfrm>
            <a:off x="8333063" y="1337654"/>
            <a:ext cx="1243168" cy="10648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AC68695-15A8-4CE6-8450-E2BD6CB19B4A}"/>
              </a:ext>
            </a:extLst>
          </p:cNvPr>
          <p:cNvSpPr txBox="1"/>
          <p:nvPr/>
        </p:nvSpPr>
        <p:spPr>
          <a:xfrm>
            <a:off x="8022996" y="844947"/>
            <a:ext cx="1863037" cy="517386"/>
          </a:xfrm>
          <a:prstGeom prst="rect">
            <a:avLst/>
          </a:prstGeom>
          <a:noFill/>
        </p:spPr>
        <p:txBody>
          <a:bodyPr wrap="square" rtlCol="0">
            <a:spAutoFit/>
          </a:bodyPr>
          <a:lstStyle/>
          <a:p>
            <a:pPr algn="ctr">
              <a:lnSpc>
                <a:spcPts val="1600"/>
              </a:lnSpc>
            </a:pPr>
            <a:r>
              <a:rPr lang="en-US" sz="2000" dirty="0">
                <a:latin typeface="Consolas" panose="020B0609020204030204" pitchFamily="49" charset="0"/>
                <a:cs typeface="Segoe UI" panose="020B0502040204020203" pitchFamily="34" charset="0"/>
              </a:rPr>
              <a:t>struct proc:</a:t>
            </a:r>
          </a:p>
          <a:p>
            <a:pPr algn="ctr">
              <a:lnSpc>
                <a:spcPts val="1600"/>
              </a:lnSpc>
            </a:pPr>
            <a:r>
              <a:rPr lang="en-US" sz="2000" dirty="0">
                <a:latin typeface="Consolas" panose="020B0609020204030204" pitchFamily="49" charset="0"/>
                <a:cs typeface="Segoe UI" panose="020B0502040204020203" pitchFamily="34" charset="0"/>
              </a:rPr>
              <a:t>parent</a:t>
            </a:r>
          </a:p>
        </p:txBody>
      </p:sp>
      <p:sp>
        <p:nvSpPr>
          <p:cNvPr id="9" name="Rectangle 8">
            <a:extLst>
              <a:ext uri="{FF2B5EF4-FFF2-40B4-BE49-F238E27FC236}">
                <a16:creationId xmlns:a16="http://schemas.microsoft.com/office/drawing/2014/main" id="{05C7717C-8E7E-4B0B-8AE4-29DB7897D073}"/>
              </a:ext>
            </a:extLst>
          </p:cNvPr>
          <p:cNvSpPr/>
          <p:nvPr/>
        </p:nvSpPr>
        <p:spPr>
          <a:xfrm>
            <a:off x="8752615" y="2089202"/>
            <a:ext cx="306920" cy="310475"/>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F7FD02-8A00-4E61-8B0B-C593FC51FB1B}"/>
              </a:ext>
            </a:extLst>
          </p:cNvPr>
          <p:cNvSpPr/>
          <p:nvPr/>
        </p:nvSpPr>
        <p:spPr>
          <a:xfrm>
            <a:off x="9059535" y="2089202"/>
            <a:ext cx="306920" cy="310475"/>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6FAAD48-0DD1-4FB7-BF4D-7A942318DCEF}"/>
              </a:ext>
            </a:extLst>
          </p:cNvPr>
          <p:cNvSpPr/>
          <p:nvPr/>
        </p:nvSpPr>
        <p:spPr>
          <a:xfrm>
            <a:off x="9366455"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3061A2-6AA4-45AF-863A-6EDA017D0D22}"/>
              </a:ext>
            </a:extLst>
          </p:cNvPr>
          <p:cNvSpPr/>
          <p:nvPr/>
        </p:nvSpPr>
        <p:spPr>
          <a:xfrm>
            <a:off x="9418899"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AC616A-46A4-4F62-B8E7-14A0DF64D344}"/>
              </a:ext>
            </a:extLst>
          </p:cNvPr>
          <p:cNvSpPr/>
          <p:nvPr/>
        </p:nvSpPr>
        <p:spPr>
          <a:xfrm>
            <a:off x="9471343"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FAC95A6-6860-4578-B7CD-31EABCC8A84E}"/>
              </a:ext>
            </a:extLst>
          </p:cNvPr>
          <p:cNvSpPr/>
          <p:nvPr/>
        </p:nvSpPr>
        <p:spPr>
          <a:xfrm>
            <a:off x="9523787"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044250-5F9A-47EC-B90D-BA5FD62E8902}"/>
              </a:ext>
            </a:extLst>
          </p:cNvPr>
          <p:cNvSpPr/>
          <p:nvPr/>
        </p:nvSpPr>
        <p:spPr>
          <a:xfrm>
            <a:off x="8542839"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B7B29D-86DB-4477-A275-F569C1A65DBD}"/>
              </a:ext>
            </a:extLst>
          </p:cNvPr>
          <p:cNvSpPr/>
          <p:nvPr/>
        </p:nvSpPr>
        <p:spPr>
          <a:xfrm>
            <a:off x="8595283"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B9928C6-F53F-4977-9796-71A56C7CF23A}"/>
              </a:ext>
            </a:extLst>
          </p:cNvPr>
          <p:cNvSpPr/>
          <p:nvPr/>
        </p:nvSpPr>
        <p:spPr>
          <a:xfrm>
            <a:off x="8647727"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92825E2-54E3-44C7-B75A-5D4D366A26C6}"/>
              </a:ext>
            </a:extLst>
          </p:cNvPr>
          <p:cNvSpPr/>
          <p:nvPr/>
        </p:nvSpPr>
        <p:spPr>
          <a:xfrm>
            <a:off x="8700171"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6D97075-0E0D-4FD1-AC74-9ADBA904F430}"/>
              </a:ext>
            </a:extLst>
          </p:cNvPr>
          <p:cNvSpPr/>
          <p:nvPr/>
        </p:nvSpPr>
        <p:spPr>
          <a:xfrm>
            <a:off x="8333063"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4C5B2CF-C8F0-4B9D-AF70-B4F7CD1DBD06}"/>
              </a:ext>
            </a:extLst>
          </p:cNvPr>
          <p:cNvSpPr/>
          <p:nvPr/>
        </p:nvSpPr>
        <p:spPr>
          <a:xfrm>
            <a:off x="8385507"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21BFCC1-2C68-428E-BED8-7E1EBFD7C498}"/>
              </a:ext>
            </a:extLst>
          </p:cNvPr>
          <p:cNvSpPr/>
          <p:nvPr/>
        </p:nvSpPr>
        <p:spPr>
          <a:xfrm>
            <a:off x="8437951"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73DC211-E241-4C9F-9AF6-0393227DF1BA}"/>
              </a:ext>
            </a:extLst>
          </p:cNvPr>
          <p:cNvSpPr/>
          <p:nvPr/>
        </p:nvSpPr>
        <p:spPr>
          <a:xfrm>
            <a:off x="8490395" y="208920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46D7F312-EF1B-4555-AB52-736CA335CBA6}"/>
              </a:ext>
            </a:extLst>
          </p:cNvPr>
          <p:cNvGrpSpPr/>
          <p:nvPr/>
        </p:nvGrpSpPr>
        <p:grpSpPr>
          <a:xfrm>
            <a:off x="10125301" y="833372"/>
            <a:ext cx="1863037" cy="1557568"/>
            <a:chOff x="10125301" y="833372"/>
            <a:chExt cx="1863037" cy="1557568"/>
          </a:xfrm>
        </p:grpSpPr>
        <p:sp>
          <p:nvSpPr>
            <p:cNvPr id="26" name="Rectangle 25">
              <a:extLst>
                <a:ext uri="{FF2B5EF4-FFF2-40B4-BE49-F238E27FC236}">
                  <a16:creationId xmlns:a16="http://schemas.microsoft.com/office/drawing/2014/main" id="{39117736-FE3E-4D62-A2CD-7C6BAF2F0EF8}"/>
                </a:ext>
              </a:extLst>
            </p:cNvPr>
            <p:cNvSpPr/>
            <p:nvPr/>
          </p:nvSpPr>
          <p:spPr>
            <a:xfrm>
              <a:off x="10435368" y="1326079"/>
              <a:ext cx="1243168" cy="10648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1EA8CCE-83F4-4304-BBC0-234B2B3357B7}"/>
                </a:ext>
              </a:extLst>
            </p:cNvPr>
            <p:cNvSpPr txBox="1"/>
            <p:nvPr/>
          </p:nvSpPr>
          <p:spPr>
            <a:xfrm>
              <a:off x="10125301" y="833372"/>
              <a:ext cx="1863037" cy="517386"/>
            </a:xfrm>
            <a:prstGeom prst="rect">
              <a:avLst/>
            </a:prstGeom>
            <a:noFill/>
          </p:spPr>
          <p:txBody>
            <a:bodyPr wrap="square" rtlCol="0">
              <a:spAutoFit/>
            </a:bodyPr>
            <a:lstStyle/>
            <a:p>
              <a:pPr algn="ctr">
                <a:lnSpc>
                  <a:spcPts val="1600"/>
                </a:lnSpc>
              </a:pPr>
              <a:r>
                <a:rPr lang="en-US" sz="2000" dirty="0">
                  <a:latin typeface="Consolas" panose="020B0609020204030204" pitchFamily="49" charset="0"/>
                  <a:cs typeface="Segoe UI" panose="020B0502040204020203" pitchFamily="34" charset="0"/>
                </a:rPr>
                <a:t>struct proc:</a:t>
              </a:r>
            </a:p>
            <a:p>
              <a:pPr algn="ctr">
                <a:lnSpc>
                  <a:spcPts val="1600"/>
                </a:lnSpc>
              </a:pPr>
              <a:r>
                <a:rPr lang="en-US" sz="2000" dirty="0">
                  <a:latin typeface="Consolas" panose="020B0609020204030204" pitchFamily="49" charset="0"/>
                  <a:cs typeface="Segoe UI" panose="020B0502040204020203" pitchFamily="34" charset="0"/>
                </a:rPr>
                <a:t>child</a:t>
              </a:r>
            </a:p>
          </p:txBody>
        </p:sp>
        <p:sp>
          <p:nvSpPr>
            <p:cNvPr id="28" name="Rectangle 27">
              <a:extLst>
                <a:ext uri="{FF2B5EF4-FFF2-40B4-BE49-F238E27FC236}">
                  <a16:creationId xmlns:a16="http://schemas.microsoft.com/office/drawing/2014/main" id="{2433B1A1-C73F-4765-8D8B-0A38BE0C0F07}"/>
                </a:ext>
              </a:extLst>
            </p:cNvPr>
            <p:cNvSpPr/>
            <p:nvPr/>
          </p:nvSpPr>
          <p:spPr>
            <a:xfrm>
              <a:off x="10854920" y="2077627"/>
              <a:ext cx="306920" cy="310475"/>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CAF802C-8D5D-4A43-8FF8-E7D17D30B804}"/>
                </a:ext>
              </a:extLst>
            </p:cNvPr>
            <p:cNvSpPr/>
            <p:nvPr/>
          </p:nvSpPr>
          <p:spPr>
            <a:xfrm>
              <a:off x="11161840" y="2077627"/>
              <a:ext cx="306920" cy="310475"/>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81309F4-4479-4D57-9A72-37358D3F511E}"/>
                </a:ext>
              </a:extLst>
            </p:cNvPr>
            <p:cNvSpPr/>
            <p:nvPr/>
          </p:nvSpPr>
          <p:spPr>
            <a:xfrm>
              <a:off x="11468760" y="2077627"/>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0054044-0D1F-45E8-812C-8600655B2000}"/>
                </a:ext>
              </a:extLst>
            </p:cNvPr>
            <p:cNvSpPr/>
            <p:nvPr/>
          </p:nvSpPr>
          <p:spPr>
            <a:xfrm>
              <a:off x="11521204" y="2077627"/>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660DB48-B20C-45B4-8D29-71B4141B8741}"/>
                </a:ext>
              </a:extLst>
            </p:cNvPr>
            <p:cNvSpPr/>
            <p:nvPr/>
          </p:nvSpPr>
          <p:spPr>
            <a:xfrm>
              <a:off x="11573648" y="2077627"/>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1C19FDA-9056-41F0-AD3A-F718D45AA445}"/>
                </a:ext>
              </a:extLst>
            </p:cNvPr>
            <p:cNvSpPr/>
            <p:nvPr/>
          </p:nvSpPr>
          <p:spPr>
            <a:xfrm>
              <a:off x="11626092" y="2077627"/>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796A612-5FDD-4C9D-A3C9-CA208280A2D8}"/>
                </a:ext>
              </a:extLst>
            </p:cNvPr>
            <p:cNvSpPr/>
            <p:nvPr/>
          </p:nvSpPr>
          <p:spPr>
            <a:xfrm>
              <a:off x="10645144" y="2077627"/>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EA36E7C-AD75-4C3C-95C3-00CA62ECDBEE}"/>
                </a:ext>
              </a:extLst>
            </p:cNvPr>
            <p:cNvSpPr/>
            <p:nvPr/>
          </p:nvSpPr>
          <p:spPr>
            <a:xfrm>
              <a:off x="10697588" y="2077627"/>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99D12CD-58E7-4E15-AC00-35829A482D60}"/>
                </a:ext>
              </a:extLst>
            </p:cNvPr>
            <p:cNvSpPr/>
            <p:nvPr/>
          </p:nvSpPr>
          <p:spPr>
            <a:xfrm>
              <a:off x="10750032" y="2077627"/>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9768AF5-1632-499C-85F0-2C9193B9192E}"/>
                </a:ext>
              </a:extLst>
            </p:cNvPr>
            <p:cNvSpPr/>
            <p:nvPr/>
          </p:nvSpPr>
          <p:spPr>
            <a:xfrm>
              <a:off x="10802476" y="2077627"/>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020C64F-C5C9-4CC5-BF31-BC06C8C67FA8}"/>
                </a:ext>
              </a:extLst>
            </p:cNvPr>
            <p:cNvSpPr/>
            <p:nvPr/>
          </p:nvSpPr>
          <p:spPr>
            <a:xfrm>
              <a:off x="10435368" y="2077627"/>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0AF9082-81C1-4F4A-8805-1024D1E65A2E}"/>
                </a:ext>
              </a:extLst>
            </p:cNvPr>
            <p:cNvSpPr/>
            <p:nvPr/>
          </p:nvSpPr>
          <p:spPr>
            <a:xfrm>
              <a:off x="10487812" y="2077627"/>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F2A6084-F679-4F12-B2B7-056CE3CE65A8}"/>
                </a:ext>
              </a:extLst>
            </p:cNvPr>
            <p:cNvSpPr/>
            <p:nvPr/>
          </p:nvSpPr>
          <p:spPr>
            <a:xfrm>
              <a:off x="10540256" y="2077627"/>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4E4A07B-F491-458E-9B27-F0EA6A3D94A5}"/>
                </a:ext>
              </a:extLst>
            </p:cNvPr>
            <p:cNvSpPr/>
            <p:nvPr/>
          </p:nvSpPr>
          <p:spPr>
            <a:xfrm>
              <a:off x="10592700" y="2077627"/>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DB16003A-7A64-421A-B9FF-4515490C52DA}"/>
              </a:ext>
            </a:extLst>
          </p:cNvPr>
          <p:cNvSpPr txBox="1"/>
          <p:nvPr/>
        </p:nvSpPr>
        <p:spPr>
          <a:xfrm>
            <a:off x="7826223" y="3931002"/>
            <a:ext cx="2070129" cy="722570"/>
          </a:xfrm>
          <a:prstGeom prst="rect">
            <a:avLst/>
          </a:prstGeom>
          <a:noFill/>
        </p:spPr>
        <p:txBody>
          <a:bodyPr wrap="square" rtlCol="0">
            <a:spAutoFit/>
          </a:bodyPr>
          <a:lstStyle/>
          <a:p>
            <a:pPr algn="ctr">
              <a:lnSpc>
                <a:spcPts val="1600"/>
              </a:lnSpc>
            </a:pPr>
            <a:r>
              <a:rPr lang="en-US" sz="2000" dirty="0">
                <a:latin typeface="Consolas" panose="020B0609020204030204" pitchFamily="49" charset="0"/>
                <a:cs typeface="Segoe UI" panose="020B0502040204020203" pitchFamily="34" charset="0"/>
              </a:rPr>
              <a:t>struct </a:t>
            </a:r>
            <a:r>
              <a:rPr lang="en-US" sz="2000" dirty="0" err="1">
                <a:latin typeface="Consolas" panose="020B0609020204030204" pitchFamily="49" charset="0"/>
                <a:cs typeface="Segoe UI" panose="020B0502040204020203" pitchFamily="34" charset="0"/>
              </a:rPr>
              <a:t>sock_metadata</a:t>
            </a:r>
            <a:endParaRPr lang="en-US" sz="2000" dirty="0">
              <a:latin typeface="Consolas" panose="020B0609020204030204" pitchFamily="49" charset="0"/>
              <a:cs typeface="Segoe UI" panose="020B0502040204020203" pitchFamily="34" charset="0"/>
            </a:endParaRPr>
          </a:p>
          <a:p>
            <a:pPr algn="ctr">
              <a:lnSpc>
                <a:spcPts val="1600"/>
              </a:lnSpc>
            </a:pPr>
            <a:r>
              <a:rPr lang="en-US" sz="2000" dirty="0">
                <a:latin typeface="Consolas" panose="020B0609020204030204" pitchFamily="49" charset="0"/>
                <a:cs typeface="Segoe UI" panose="020B0502040204020203" pitchFamily="34" charset="0"/>
              </a:rPr>
              <a:t>(</a:t>
            </a:r>
            <a:r>
              <a:rPr lang="en-US" sz="2000" dirty="0" err="1">
                <a:latin typeface="Consolas" panose="020B0609020204030204" pitchFamily="49" charset="0"/>
                <a:cs typeface="Segoe UI" panose="020B0502040204020203" pitchFamily="34" charset="0"/>
              </a:rPr>
              <a:t>listen_sock</a:t>
            </a:r>
            <a:r>
              <a:rPr lang="en-US" sz="2000" dirty="0">
                <a:latin typeface="Consolas" panose="020B0609020204030204" pitchFamily="49" charset="0"/>
                <a:cs typeface="Segoe UI" panose="020B0502040204020203" pitchFamily="34" charset="0"/>
              </a:rPr>
              <a:t>) </a:t>
            </a:r>
          </a:p>
        </p:txBody>
      </p:sp>
      <p:sp>
        <p:nvSpPr>
          <p:cNvPr id="45" name="TextBox 44">
            <a:extLst>
              <a:ext uri="{FF2B5EF4-FFF2-40B4-BE49-F238E27FC236}">
                <a16:creationId xmlns:a16="http://schemas.microsoft.com/office/drawing/2014/main" id="{217E3ED5-D7C1-4568-AAC2-EEC5AABD601F}"/>
              </a:ext>
            </a:extLst>
          </p:cNvPr>
          <p:cNvSpPr txBox="1"/>
          <p:nvPr/>
        </p:nvSpPr>
        <p:spPr>
          <a:xfrm>
            <a:off x="10124406" y="3931002"/>
            <a:ext cx="2070129" cy="722570"/>
          </a:xfrm>
          <a:prstGeom prst="rect">
            <a:avLst/>
          </a:prstGeom>
          <a:noFill/>
        </p:spPr>
        <p:txBody>
          <a:bodyPr wrap="square" rtlCol="0">
            <a:spAutoFit/>
          </a:bodyPr>
          <a:lstStyle/>
          <a:p>
            <a:pPr algn="ctr">
              <a:lnSpc>
                <a:spcPts val="1600"/>
              </a:lnSpc>
            </a:pPr>
            <a:r>
              <a:rPr lang="en-US" sz="2000" dirty="0">
                <a:latin typeface="Consolas" panose="020B0609020204030204" pitchFamily="49" charset="0"/>
                <a:cs typeface="Segoe UI" panose="020B0502040204020203" pitchFamily="34" charset="0"/>
              </a:rPr>
              <a:t>struct </a:t>
            </a:r>
            <a:r>
              <a:rPr lang="en-US" sz="2000" dirty="0" err="1">
                <a:latin typeface="Consolas" panose="020B0609020204030204" pitchFamily="49" charset="0"/>
                <a:cs typeface="Segoe UI" panose="020B0502040204020203" pitchFamily="34" charset="0"/>
              </a:rPr>
              <a:t>sock_metadata</a:t>
            </a:r>
            <a:endParaRPr lang="en-US" sz="2000" dirty="0">
              <a:latin typeface="Consolas" panose="020B0609020204030204" pitchFamily="49" charset="0"/>
              <a:cs typeface="Segoe UI" panose="020B0502040204020203" pitchFamily="34" charset="0"/>
            </a:endParaRPr>
          </a:p>
          <a:p>
            <a:pPr algn="ctr">
              <a:lnSpc>
                <a:spcPts val="1600"/>
              </a:lnSpc>
            </a:pPr>
            <a:r>
              <a:rPr lang="en-US" sz="2000" dirty="0">
                <a:latin typeface="Consolas" panose="020B0609020204030204" pitchFamily="49" charset="0"/>
                <a:cs typeface="Segoe UI" panose="020B0502040204020203" pitchFamily="34" charset="0"/>
              </a:rPr>
              <a:t>(</a:t>
            </a:r>
            <a:r>
              <a:rPr lang="en-US" sz="2000" dirty="0" err="1">
                <a:latin typeface="Consolas" panose="020B0609020204030204" pitchFamily="49" charset="0"/>
                <a:cs typeface="Segoe UI" panose="020B0502040204020203" pitchFamily="34" charset="0"/>
              </a:rPr>
              <a:t>client_sock</a:t>
            </a:r>
            <a:r>
              <a:rPr lang="en-US" sz="2000" dirty="0">
                <a:latin typeface="Consolas" panose="020B0609020204030204" pitchFamily="49" charset="0"/>
                <a:cs typeface="Segoe UI" panose="020B0502040204020203" pitchFamily="34" charset="0"/>
              </a:rPr>
              <a:t>) </a:t>
            </a:r>
          </a:p>
        </p:txBody>
      </p:sp>
      <p:sp>
        <p:nvSpPr>
          <p:cNvPr id="46" name="Rectangle 45">
            <a:extLst>
              <a:ext uri="{FF2B5EF4-FFF2-40B4-BE49-F238E27FC236}">
                <a16:creationId xmlns:a16="http://schemas.microsoft.com/office/drawing/2014/main" id="{E25B4D15-A5DF-48CB-9ADA-B263340DC5C1}"/>
              </a:ext>
            </a:extLst>
          </p:cNvPr>
          <p:cNvSpPr/>
          <p:nvPr/>
        </p:nvSpPr>
        <p:spPr>
          <a:xfrm>
            <a:off x="8385507" y="4638837"/>
            <a:ext cx="935902" cy="88150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F731705-F597-4551-B567-D003AD2C108B}"/>
              </a:ext>
            </a:extLst>
          </p:cNvPr>
          <p:cNvSpPr/>
          <p:nvPr/>
        </p:nvSpPr>
        <p:spPr>
          <a:xfrm>
            <a:off x="10645144" y="4638836"/>
            <a:ext cx="935902" cy="881509"/>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Connector: Elbow 47">
            <a:extLst>
              <a:ext uri="{FF2B5EF4-FFF2-40B4-BE49-F238E27FC236}">
                <a16:creationId xmlns:a16="http://schemas.microsoft.com/office/drawing/2014/main" id="{6B51813E-F0D2-4792-95FA-D5F0BB7B591D}"/>
              </a:ext>
            </a:extLst>
          </p:cNvPr>
          <p:cNvCxnSpPr/>
          <p:nvPr/>
        </p:nvCxnSpPr>
        <p:spPr>
          <a:xfrm rot="5400000">
            <a:off x="8011001" y="3036403"/>
            <a:ext cx="1531325" cy="257872"/>
          </a:xfrm>
          <a:prstGeom prst="bentConnector3">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959E0B90-6693-4381-80B8-BC27E7EF17DD}"/>
              </a:ext>
            </a:extLst>
          </p:cNvPr>
          <p:cNvCxnSpPr>
            <a:cxnSpLocks/>
            <a:stCxn id="29" idx="2"/>
            <a:endCxn id="93" idx="0"/>
          </p:cNvCxnSpPr>
          <p:nvPr/>
        </p:nvCxnSpPr>
        <p:spPr>
          <a:xfrm rot="5400000">
            <a:off x="10111699" y="1496171"/>
            <a:ext cx="311670" cy="2095533"/>
          </a:xfrm>
          <a:prstGeom prst="bentConnector3">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87A87FAF-EA94-42A4-BFE1-76E78D5FF1BA}"/>
              </a:ext>
            </a:extLst>
          </p:cNvPr>
          <p:cNvSpPr/>
          <p:nvPr/>
        </p:nvSpPr>
        <p:spPr>
          <a:xfrm>
            <a:off x="10854215" y="2076869"/>
            <a:ext cx="306920"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CDBE208-D1C7-41A2-A301-B354182C5885}"/>
              </a:ext>
            </a:extLst>
          </p:cNvPr>
          <p:cNvSpPr/>
          <p:nvPr/>
        </p:nvSpPr>
        <p:spPr>
          <a:xfrm>
            <a:off x="9060125" y="2090155"/>
            <a:ext cx="306920"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A8ECB762-FDF3-48FF-9545-C09EC9B53C3B}"/>
              </a:ext>
            </a:extLst>
          </p:cNvPr>
          <p:cNvGrpSpPr/>
          <p:nvPr/>
        </p:nvGrpSpPr>
        <p:grpSpPr>
          <a:xfrm>
            <a:off x="7867574" y="4516125"/>
            <a:ext cx="4522151" cy="2232670"/>
            <a:chOff x="7867574" y="4516125"/>
            <a:chExt cx="4522151" cy="2232670"/>
          </a:xfrm>
        </p:grpSpPr>
        <p:pic>
          <p:nvPicPr>
            <p:cNvPr id="84" name="Picture 83">
              <a:extLst>
                <a:ext uri="{FF2B5EF4-FFF2-40B4-BE49-F238E27FC236}">
                  <a16:creationId xmlns:a16="http://schemas.microsoft.com/office/drawing/2014/main" id="{8F6181A9-06B5-481B-B460-918281635E55}"/>
                </a:ext>
              </a:extLst>
            </p:cNvPr>
            <p:cNvPicPr>
              <a:picLocks noChangeAspect="1"/>
            </p:cNvPicPr>
            <p:nvPr/>
          </p:nvPicPr>
          <p:blipFill>
            <a:blip r:embed="rId3"/>
            <a:stretch>
              <a:fillRect/>
            </a:stretch>
          </p:blipFill>
          <p:spPr>
            <a:xfrm>
              <a:off x="9963573" y="4516125"/>
              <a:ext cx="2299044" cy="1962364"/>
            </a:xfrm>
            <a:prstGeom prst="rect">
              <a:avLst/>
            </a:prstGeom>
          </p:spPr>
        </p:pic>
        <p:sp>
          <p:nvSpPr>
            <p:cNvPr id="86" name="TextBox 85">
              <a:extLst>
                <a:ext uri="{FF2B5EF4-FFF2-40B4-BE49-F238E27FC236}">
                  <a16:creationId xmlns:a16="http://schemas.microsoft.com/office/drawing/2014/main" id="{FE240F10-ED1D-42A9-8358-D643644A3320}"/>
                </a:ext>
              </a:extLst>
            </p:cNvPr>
            <p:cNvSpPr txBox="1"/>
            <p:nvPr/>
          </p:nvSpPr>
          <p:spPr>
            <a:xfrm>
              <a:off x="7867574" y="6379463"/>
              <a:ext cx="4522151"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Kernel can safely delete the metadata!</a:t>
              </a:r>
            </a:p>
          </p:txBody>
        </p:sp>
      </p:grpSp>
      <p:cxnSp>
        <p:nvCxnSpPr>
          <p:cNvPr id="65" name="Connector: Elbow 64">
            <a:extLst>
              <a:ext uri="{FF2B5EF4-FFF2-40B4-BE49-F238E27FC236}">
                <a16:creationId xmlns:a16="http://schemas.microsoft.com/office/drawing/2014/main" id="{B924E683-D562-4DDE-BD5D-A98BBFB361F7}"/>
              </a:ext>
            </a:extLst>
          </p:cNvPr>
          <p:cNvCxnSpPr>
            <a:cxnSpLocks/>
          </p:cNvCxnSpPr>
          <p:nvPr/>
        </p:nvCxnSpPr>
        <p:spPr>
          <a:xfrm rot="16200000" flipH="1">
            <a:off x="9328006" y="2291524"/>
            <a:ext cx="1531327" cy="1747631"/>
          </a:xfrm>
          <a:prstGeom prst="bentConnector3">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E6E24934-85B0-4243-96DD-103A26C51983}"/>
              </a:ext>
            </a:extLst>
          </p:cNvPr>
          <p:cNvSpPr/>
          <p:nvPr/>
        </p:nvSpPr>
        <p:spPr>
          <a:xfrm>
            <a:off x="8678041" y="2700491"/>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96F86471-7B19-4BE9-B2CC-181DD85B35D5}"/>
              </a:ext>
            </a:extLst>
          </p:cNvPr>
          <p:cNvSpPr/>
          <p:nvPr/>
        </p:nvSpPr>
        <p:spPr>
          <a:xfrm>
            <a:off x="8730854" y="2700491"/>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5F5ED5C-6A05-4741-B481-51419E98046A}"/>
              </a:ext>
            </a:extLst>
          </p:cNvPr>
          <p:cNvSpPr/>
          <p:nvPr/>
        </p:nvSpPr>
        <p:spPr>
          <a:xfrm>
            <a:off x="8781361" y="2700491"/>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D0E03B61-BD52-4CCE-A0C2-6B2A215B9361}"/>
              </a:ext>
            </a:extLst>
          </p:cNvPr>
          <p:cNvSpPr/>
          <p:nvPr/>
        </p:nvSpPr>
        <p:spPr>
          <a:xfrm>
            <a:off x="8833805" y="2700491"/>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C859E964-6BE4-4A85-8BB8-4047EFDBBB0A}"/>
              </a:ext>
            </a:extLst>
          </p:cNvPr>
          <p:cNvSpPr/>
          <p:nvPr/>
        </p:nvSpPr>
        <p:spPr>
          <a:xfrm>
            <a:off x="8884151" y="2700491"/>
            <a:ext cx="52444" cy="310475"/>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B32A7984-12E0-49D3-BDAD-EB6B08DC40F8}"/>
              </a:ext>
            </a:extLst>
          </p:cNvPr>
          <p:cNvSpPr/>
          <p:nvPr/>
        </p:nvSpPr>
        <p:spPr>
          <a:xfrm>
            <a:off x="8934991" y="269934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DD24424-BABF-4287-A435-155DFED6D026}"/>
              </a:ext>
            </a:extLst>
          </p:cNvPr>
          <p:cNvSpPr/>
          <p:nvPr/>
        </p:nvSpPr>
        <p:spPr>
          <a:xfrm>
            <a:off x="8987804" y="269934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520C9D94-C9B8-4C6B-8AB2-0D8768916CEB}"/>
              </a:ext>
            </a:extLst>
          </p:cNvPr>
          <p:cNvSpPr/>
          <p:nvPr/>
        </p:nvSpPr>
        <p:spPr>
          <a:xfrm>
            <a:off x="9038311" y="269934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4704FE26-61DE-482F-BACC-657FD351E033}"/>
              </a:ext>
            </a:extLst>
          </p:cNvPr>
          <p:cNvSpPr/>
          <p:nvPr/>
        </p:nvSpPr>
        <p:spPr>
          <a:xfrm>
            <a:off x="9090755" y="269934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B7130AE-7861-4205-AF5D-6F33A4C3B929}"/>
              </a:ext>
            </a:extLst>
          </p:cNvPr>
          <p:cNvSpPr/>
          <p:nvPr/>
        </p:nvSpPr>
        <p:spPr>
          <a:xfrm>
            <a:off x="9141101" y="269934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56CBB043-A422-42C7-BCF7-FB13331E09AF}"/>
              </a:ext>
            </a:extLst>
          </p:cNvPr>
          <p:cNvSpPr/>
          <p:nvPr/>
        </p:nvSpPr>
        <p:spPr>
          <a:xfrm>
            <a:off x="9193545" y="2699772"/>
            <a:ext cx="52444" cy="310475"/>
          </a:xfrm>
          <a:prstGeom prst="rect">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5ADB3819-D7BE-4BC3-A8E0-AC3F91F3041A}"/>
              </a:ext>
            </a:extLst>
          </p:cNvPr>
          <p:cNvSpPr/>
          <p:nvPr/>
        </p:nvSpPr>
        <p:spPr>
          <a:xfrm>
            <a:off x="9246358" y="269977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8B3C9685-708C-455D-96B7-15ADC5F7F534}"/>
              </a:ext>
            </a:extLst>
          </p:cNvPr>
          <p:cNvSpPr/>
          <p:nvPr/>
        </p:nvSpPr>
        <p:spPr>
          <a:xfrm>
            <a:off x="9296865" y="269977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3CE28C8D-C40F-4D9B-9B06-C805E5D6729D}"/>
              </a:ext>
            </a:extLst>
          </p:cNvPr>
          <p:cNvSpPr/>
          <p:nvPr/>
        </p:nvSpPr>
        <p:spPr>
          <a:xfrm>
            <a:off x="9349309" y="269977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5DBFC1B2-D45F-4EE8-A449-1D6F280BFF15}"/>
              </a:ext>
            </a:extLst>
          </p:cNvPr>
          <p:cNvSpPr/>
          <p:nvPr/>
        </p:nvSpPr>
        <p:spPr>
          <a:xfrm>
            <a:off x="9399655" y="2699772"/>
            <a:ext cx="52444" cy="310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065699EC-D284-47E4-8BA5-A9CC8393A73D}"/>
              </a:ext>
            </a:extLst>
          </p:cNvPr>
          <p:cNvGrpSpPr/>
          <p:nvPr/>
        </p:nvGrpSpPr>
        <p:grpSpPr>
          <a:xfrm>
            <a:off x="8905164" y="2387344"/>
            <a:ext cx="2109570" cy="100252"/>
            <a:chOff x="8905164" y="2387344"/>
            <a:chExt cx="2109570" cy="100252"/>
          </a:xfrm>
        </p:grpSpPr>
        <p:grpSp>
          <p:nvGrpSpPr>
            <p:cNvPr id="74" name="Group 73">
              <a:extLst>
                <a:ext uri="{FF2B5EF4-FFF2-40B4-BE49-F238E27FC236}">
                  <a16:creationId xmlns:a16="http://schemas.microsoft.com/office/drawing/2014/main" id="{AB3B3E30-3186-4D77-B10F-8174532CE140}"/>
                </a:ext>
              </a:extLst>
            </p:cNvPr>
            <p:cNvGrpSpPr/>
            <p:nvPr/>
          </p:nvGrpSpPr>
          <p:grpSpPr>
            <a:xfrm>
              <a:off x="8905164" y="2387344"/>
              <a:ext cx="2109570" cy="92451"/>
              <a:chOff x="9791041" y="2388102"/>
              <a:chExt cx="1220732" cy="335934"/>
            </a:xfrm>
          </p:grpSpPr>
          <p:cxnSp>
            <p:nvCxnSpPr>
              <p:cNvPr id="61" name="Straight Connector 60">
                <a:extLst>
                  <a:ext uri="{FF2B5EF4-FFF2-40B4-BE49-F238E27FC236}">
                    <a16:creationId xmlns:a16="http://schemas.microsoft.com/office/drawing/2014/main" id="{78834858-F1F8-44E1-9AD5-E1AB0C6DE46A}"/>
                  </a:ext>
                </a:extLst>
              </p:cNvPr>
              <p:cNvCxnSpPr>
                <a:cxnSpLocks/>
                <a:stCxn id="28" idx="2"/>
              </p:cNvCxnSpPr>
              <p:nvPr/>
            </p:nvCxnSpPr>
            <p:spPr>
              <a:xfrm>
                <a:off x="11008380" y="2388102"/>
                <a:ext cx="0" cy="335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BB7B14D-745A-4712-9340-FB345401C21A}"/>
                  </a:ext>
                </a:extLst>
              </p:cNvPr>
              <p:cNvCxnSpPr>
                <a:cxnSpLocks/>
              </p:cNvCxnSpPr>
              <p:nvPr/>
            </p:nvCxnSpPr>
            <p:spPr>
              <a:xfrm flipH="1">
                <a:off x="9791041" y="2724036"/>
                <a:ext cx="12207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Right Bracket 6">
              <a:extLst>
                <a:ext uri="{FF2B5EF4-FFF2-40B4-BE49-F238E27FC236}">
                  <a16:creationId xmlns:a16="http://schemas.microsoft.com/office/drawing/2014/main" id="{19137AC6-CD80-4426-9943-FCF0F3E7A2A2}"/>
                </a:ext>
              </a:extLst>
            </p:cNvPr>
            <p:cNvSpPr/>
            <p:nvPr/>
          </p:nvSpPr>
          <p:spPr>
            <a:xfrm rot="16200000">
              <a:off x="9197700" y="2378445"/>
              <a:ext cx="45719" cy="172583"/>
            </a:xfrm>
            <a:prstGeom prst="rightBracket">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27287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grpId="0" nodeType="withEffect">
                                  <p:stCondLst>
                                    <p:cond delay="0"/>
                                  </p:stCondLst>
                                  <p:childTnLst>
                                    <p:animEffect transition="out" filter="wipe(right)">
                                      <p:cBhvr>
                                        <p:cTn id="6" dur="500"/>
                                        <p:tgtEl>
                                          <p:spTgt spid="81"/>
                                        </p:tgtEl>
                                      </p:cBhvr>
                                    </p:animEffect>
                                    <p:set>
                                      <p:cBhvr>
                                        <p:cTn id="7" dur="1" fill="hold">
                                          <p:stCondLst>
                                            <p:cond delay="499"/>
                                          </p:stCondLst>
                                        </p:cTn>
                                        <p:tgtEl>
                                          <p:spTgt spid="81"/>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left)">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500"/>
                                        <p:tgtEl>
                                          <p:spTgt spid="75"/>
                                        </p:tgtEl>
                                      </p:cBhvr>
                                    </p:animEffect>
                                  </p:childTnLst>
                                </p:cTn>
                              </p:par>
                              <p:par>
                                <p:cTn id="16" presetID="10" presetClass="entr" presetSubtype="0"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2" fill="hold" grpId="1" nodeType="clickEffect">
                                  <p:stCondLst>
                                    <p:cond delay="0"/>
                                  </p:stCondLst>
                                  <p:childTnLst>
                                    <p:animEffect transition="out" filter="wipe(right)">
                                      <p:cBhvr>
                                        <p:cTn id="25" dur="500"/>
                                        <p:tgtEl>
                                          <p:spTgt spid="76"/>
                                        </p:tgtEl>
                                      </p:cBhvr>
                                    </p:animEffect>
                                    <p:set>
                                      <p:cBhvr>
                                        <p:cTn id="26" dur="1" fill="hold">
                                          <p:stCondLst>
                                            <p:cond delay="499"/>
                                          </p:stCondLst>
                                        </p:cTn>
                                        <p:tgtEl>
                                          <p:spTgt spid="76"/>
                                        </p:tgtEl>
                                        <p:attrNameLst>
                                          <p:attrName>style.visibility</p:attrName>
                                        </p:attrNameLst>
                                      </p:cBhvr>
                                      <p:to>
                                        <p:strVal val="hidden"/>
                                      </p:to>
                                    </p:set>
                                  </p:childTnLst>
                                </p:cTn>
                              </p:par>
                              <p:par>
                                <p:cTn id="27" presetID="22" presetClass="entr" presetSubtype="8"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500"/>
                                        <p:tgtEl>
                                          <p:spTgt spid="8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2" fill="hold" grpId="1" nodeType="clickEffect">
                                  <p:stCondLst>
                                    <p:cond delay="0"/>
                                  </p:stCondLst>
                                  <p:childTnLst>
                                    <p:animEffect transition="out" filter="wipe(right)">
                                      <p:cBhvr>
                                        <p:cTn id="41" dur="500"/>
                                        <p:tgtEl>
                                          <p:spTgt spid="77"/>
                                        </p:tgtEl>
                                      </p:cBhvr>
                                    </p:animEffect>
                                    <p:set>
                                      <p:cBhvr>
                                        <p:cTn id="42" dur="1" fill="hold">
                                          <p:stCondLst>
                                            <p:cond delay="499"/>
                                          </p:stCondLst>
                                        </p:cTn>
                                        <p:tgtEl>
                                          <p:spTgt spid="77"/>
                                        </p:tgtEl>
                                        <p:attrNameLst>
                                          <p:attrName>style.visibility</p:attrName>
                                        </p:attrNameLst>
                                      </p:cBhvr>
                                      <p:to>
                                        <p:strVal val="hidden"/>
                                      </p:to>
                                    </p:set>
                                  </p:childTnLst>
                                </p:cTn>
                              </p:par>
                              <p:par>
                                <p:cTn id="43" presetID="22" presetClass="entr" presetSubtype="8"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left)">
                                      <p:cBhvr>
                                        <p:cTn id="45" dur="500"/>
                                        <p:tgtEl>
                                          <p:spTgt spid="7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xit" presetSubtype="2" fill="hold" grpId="1" nodeType="clickEffect">
                                  <p:stCondLst>
                                    <p:cond delay="0"/>
                                  </p:stCondLst>
                                  <p:childTnLst>
                                    <p:animEffect transition="out" filter="wipe(right)">
                                      <p:cBhvr>
                                        <p:cTn id="49" dur="500"/>
                                        <p:tgtEl>
                                          <p:spTgt spid="78"/>
                                        </p:tgtEl>
                                      </p:cBhvr>
                                    </p:animEffect>
                                    <p:set>
                                      <p:cBhvr>
                                        <p:cTn id="50" dur="1" fill="hold">
                                          <p:stCondLst>
                                            <p:cond delay="499"/>
                                          </p:stCondLst>
                                        </p:cTn>
                                        <p:tgtEl>
                                          <p:spTgt spid="78"/>
                                        </p:tgtEl>
                                        <p:attrNameLst>
                                          <p:attrName>style.visibility</p:attrName>
                                        </p:attrNameLst>
                                      </p:cBhvr>
                                      <p:to>
                                        <p:strVal val="hidden"/>
                                      </p:to>
                                    </p:set>
                                  </p:childTnLst>
                                </p:cTn>
                              </p:par>
                              <p:par>
                                <p:cTn id="51" presetID="22" presetClass="entr" presetSubtype="8"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wipe(left)">
                                      <p:cBhvr>
                                        <p:cTn id="53" dur="500"/>
                                        <p:tgtEl>
                                          <p:spTgt spid="7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75"/>
                                        </p:tgtEl>
                                      </p:cBhvr>
                                    </p:animEffect>
                                    <p:set>
                                      <p:cBhvr>
                                        <p:cTn id="58" dur="1" fill="hold">
                                          <p:stCondLst>
                                            <p:cond delay="499"/>
                                          </p:stCondLst>
                                        </p:cTn>
                                        <p:tgtEl>
                                          <p:spTgt spid="75"/>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59"/>
                                        </p:tgtEl>
                                      </p:cBhvr>
                                    </p:animEffect>
                                    <p:set>
                                      <p:cBhvr>
                                        <p:cTn id="61" dur="1" fill="hold">
                                          <p:stCondLst>
                                            <p:cond delay="499"/>
                                          </p:stCondLst>
                                        </p:cTn>
                                        <p:tgtEl>
                                          <p:spTgt spid="59"/>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82"/>
                                        </p:tgtEl>
                                      </p:cBhvr>
                                    </p:animEffect>
                                    <p:set>
                                      <p:cBhvr>
                                        <p:cTn id="64" dur="1" fill="hold">
                                          <p:stCondLst>
                                            <p:cond delay="499"/>
                                          </p:stCondLst>
                                        </p:cTn>
                                        <p:tgtEl>
                                          <p:spTgt spid="8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xit" presetSubtype="2" fill="hold" grpId="1" nodeType="clickEffect">
                                  <p:stCondLst>
                                    <p:cond delay="0"/>
                                  </p:stCondLst>
                                  <p:childTnLst>
                                    <p:animEffect transition="out" filter="wipe(right)">
                                      <p:cBhvr>
                                        <p:cTn id="68" dur="500"/>
                                        <p:tgtEl>
                                          <p:spTgt spid="79"/>
                                        </p:tgtEl>
                                      </p:cBhvr>
                                    </p:animEffect>
                                    <p:set>
                                      <p:cBhvr>
                                        <p:cTn id="69" dur="1" fill="hold">
                                          <p:stCondLst>
                                            <p:cond delay="499"/>
                                          </p:stCondLst>
                                        </p:cTn>
                                        <p:tgtEl>
                                          <p:spTgt spid="79"/>
                                        </p:tgtEl>
                                        <p:attrNameLst>
                                          <p:attrName>style.visibility</p:attrName>
                                        </p:attrNameLst>
                                      </p:cBhvr>
                                      <p:to>
                                        <p:strVal val="hidden"/>
                                      </p:to>
                                    </p:set>
                                  </p:childTnLst>
                                </p:cTn>
                              </p:par>
                              <p:par>
                                <p:cTn id="70" presetID="22" presetClass="entr" presetSubtype="8" fill="hold" grpId="0" nodeType="withEffect">
                                  <p:stCondLst>
                                    <p:cond delay="0"/>
                                  </p:stCondLst>
                                  <p:childTnLst>
                                    <p:set>
                                      <p:cBhvr>
                                        <p:cTn id="71" dur="1" fill="hold">
                                          <p:stCondLst>
                                            <p:cond delay="0"/>
                                          </p:stCondLst>
                                        </p:cTn>
                                        <p:tgtEl>
                                          <p:spTgt spid="80"/>
                                        </p:tgtEl>
                                        <p:attrNameLst>
                                          <p:attrName>style.visibility</p:attrName>
                                        </p:attrNameLst>
                                      </p:cBhvr>
                                      <p:to>
                                        <p:strVal val="visible"/>
                                      </p:to>
                                    </p:set>
                                    <p:animEffect transition="in" filter="wipe(left)">
                                      <p:cBhvr>
                                        <p:cTn id="72" dur="500"/>
                                        <p:tgtEl>
                                          <p:spTgt spid="8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fade">
                                      <p:cBhvr>
                                        <p:cTn id="77" dur="500"/>
                                        <p:tgtEl>
                                          <p:spTgt spid="83"/>
                                        </p:tgtEl>
                                      </p:cBhvr>
                                    </p:animEffect>
                                  </p:childTnLst>
                                </p:cTn>
                              </p:par>
                              <p:par>
                                <p:cTn id="78" presetID="10" presetClass="exit" presetSubtype="0" fill="hold" nodeType="withEffect">
                                  <p:stCondLst>
                                    <p:cond delay="0"/>
                                  </p:stCondLst>
                                  <p:childTnLst>
                                    <p:animEffect transition="out" filter="fade">
                                      <p:cBhvr>
                                        <p:cTn id="79" dur="500"/>
                                        <p:tgtEl>
                                          <p:spTgt spid="65"/>
                                        </p:tgtEl>
                                      </p:cBhvr>
                                    </p:animEffect>
                                    <p:set>
                                      <p:cBhvr>
                                        <p:cTn id="80" dur="1" fill="hold">
                                          <p:stCondLst>
                                            <p:cond delay="499"/>
                                          </p:stCondLst>
                                        </p:cTn>
                                        <p:tgtEl>
                                          <p:spTgt spid="65"/>
                                        </p:tgtEl>
                                        <p:attrNameLst>
                                          <p:attrName>style.visibility</p:attrName>
                                        </p:attrNameLst>
                                      </p:cBhvr>
                                      <p:to>
                                        <p:strVal val="hidden"/>
                                      </p:to>
                                    </p:set>
                                  </p:childTnLst>
                                </p:cTn>
                              </p:par>
                              <p:par>
                                <p:cTn id="81" presetID="1" presetClass="emph" presetSubtype="2" fill="hold" nodeType="withEffect">
                                  <p:stCondLst>
                                    <p:cond delay="0"/>
                                  </p:stCondLst>
                                  <p:childTnLst>
                                    <p:animClr clrSpc="rgb" dir="cw">
                                      <p:cBhvr>
                                        <p:cTn id="82" dur="1000" fill="hold"/>
                                        <p:tgtEl>
                                          <p:spTgt spid="93"/>
                                        </p:tgtEl>
                                        <p:attrNameLst>
                                          <p:attrName>fillcolor</p:attrName>
                                        </p:attrNameLst>
                                      </p:cBhvr>
                                      <p:to>
                                        <a:srgbClr val="FFFFFF"/>
                                      </p:to>
                                    </p:animClr>
                                    <p:set>
                                      <p:cBhvr>
                                        <p:cTn id="83" dur="1000" fill="hold"/>
                                        <p:tgtEl>
                                          <p:spTgt spid="93"/>
                                        </p:tgtEl>
                                        <p:attrNameLst>
                                          <p:attrName>fill.type</p:attrName>
                                        </p:attrNameLst>
                                      </p:cBhvr>
                                      <p:to>
                                        <p:strVal val="solid"/>
                                      </p:to>
                                    </p:set>
                                    <p:set>
                                      <p:cBhvr>
                                        <p:cTn id="84" dur="1000" fill="hold"/>
                                        <p:tgtEl>
                                          <p:spTgt spid="93"/>
                                        </p:tgtEl>
                                        <p:attrNameLst>
                                          <p:attrName>fill.on</p:attrName>
                                        </p:attrNameLst>
                                      </p:cBhvr>
                                      <p:to>
                                        <p:strVal val="true"/>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87"/>
                                        </p:tgtEl>
                                        <p:attrNameLst>
                                          <p:attrName>style.visibility</p:attrName>
                                        </p:attrNameLst>
                                      </p:cBhvr>
                                      <p:to>
                                        <p:strVal val="visible"/>
                                      </p:to>
                                    </p:set>
                                    <p:animEffect transition="in" filter="fade">
                                      <p:cBhvr>
                                        <p:cTn id="89" dur="500"/>
                                        <p:tgtEl>
                                          <p:spTgt spid="87"/>
                                        </p:tgtEl>
                                      </p:cBhvr>
                                    </p:animEffect>
                                  </p:childTnLst>
                                </p:cTn>
                              </p:par>
                              <p:par>
                                <p:cTn id="90" presetID="32" presetClass="emph" presetSubtype="0" fill="hold" nodeType="withEffect">
                                  <p:stCondLst>
                                    <p:cond delay="0"/>
                                  </p:stCondLst>
                                  <p:childTnLst>
                                    <p:animRot by="120000">
                                      <p:cBhvr>
                                        <p:cTn id="91" dur="100" fill="hold">
                                          <p:stCondLst>
                                            <p:cond delay="0"/>
                                          </p:stCondLst>
                                        </p:cTn>
                                        <p:tgtEl>
                                          <p:spTgt spid="87"/>
                                        </p:tgtEl>
                                        <p:attrNameLst>
                                          <p:attrName>r</p:attrName>
                                        </p:attrNameLst>
                                      </p:cBhvr>
                                    </p:animRot>
                                    <p:animRot by="-240000">
                                      <p:cBhvr>
                                        <p:cTn id="92" dur="200" fill="hold">
                                          <p:stCondLst>
                                            <p:cond delay="200"/>
                                          </p:stCondLst>
                                        </p:cTn>
                                        <p:tgtEl>
                                          <p:spTgt spid="87"/>
                                        </p:tgtEl>
                                        <p:attrNameLst>
                                          <p:attrName>r</p:attrName>
                                        </p:attrNameLst>
                                      </p:cBhvr>
                                    </p:animRot>
                                    <p:animRot by="240000">
                                      <p:cBhvr>
                                        <p:cTn id="93" dur="200" fill="hold">
                                          <p:stCondLst>
                                            <p:cond delay="400"/>
                                          </p:stCondLst>
                                        </p:cTn>
                                        <p:tgtEl>
                                          <p:spTgt spid="87"/>
                                        </p:tgtEl>
                                        <p:attrNameLst>
                                          <p:attrName>r</p:attrName>
                                        </p:attrNameLst>
                                      </p:cBhvr>
                                    </p:animRot>
                                    <p:animRot by="-240000">
                                      <p:cBhvr>
                                        <p:cTn id="94" dur="200" fill="hold">
                                          <p:stCondLst>
                                            <p:cond delay="600"/>
                                          </p:stCondLst>
                                        </p:cTn>
                                        <p:tgtEl>
                                          <p:spTgt spid="87"/>
                                        </p:tgtEl>
                                        <p:attrNameLst>
                                          <p:attrName>r</p:attrName>
                                        </p:attrNameLst>
                                      </p:cBhvr>
                                    </p:animRot>
                                    <p:animRot by="120000">
                                      <p:cBhvr>
                                        <p:cTn id="95" dur="200" fill="hold">
                                          <p:stCondLst>
                                            <p:cond delay="800"/>
                                          </p:stCondLst>
                                        </p:cTn>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6" grpId="1" animBg="1"/>
      <p:bldP spid="77" grpId="0" animBg="1"/>
      <p:bldP spid="77" grpId="1" animBg="1"/>
      <p:bldP spid="78" grpId="0" animBg="1"/>
      <p:bldP spid="78" grpId="1" animBg="1"/>
      <p:bldP spid="79" grpId="0" animBg="1"/>
      <p:bldP spid="79" grpId="1" animBg="1"/>
      <p:bldP spid="80" grpId="0" animBg="1"/>
      <p:bldP spid="81" grpId="0" animBg="1"/>
      <p:bldP spid="82" grpId="0" animBg="1"/>
      <p:bldP spid="82" grpId="1" animBg="1"/>
      <p:bldP spid="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870F6E-3813-FA64-9644-BE732B1BB755}"/>
              </a:ext>
            </a:extLst>
          </p:cNvPr>
          <p:cNvSpPr>
            <a:spLocks noGrp="1"/>
          </p:cNvSpPr>
          <p:nvPr>
            <p:ph idx="1"/>
          </p:nvPr>
        </p:nvSpPr>
        <p:spPr>
          <a:xfrm>
            <a:off x="107095" y="833847"/>
            <a:ext cx="7143038" cy="6328951"/>
          </a:xfrm>
        </p:spPr>
        <p:txBody>
          <a:bodyPr>
            <a:normAutofit/>
          </a:bodyPr>
          <a:lstStyle/>
          <a:p>
            <a:r>
              <a:rPr lang="en-US" sz="3200" dirty="0"/>
              <a:t>OSes enforce </a:t>
            </a:r>
            <a:r>
              <a:rPr lang="en-US" sz="3200" b="1" i="1" dirty="0"/>
              <a:t>process isolation</a:t>
            </a:r>
            <a:r>
              <a:rPr lang="en-US" sz="3200" dirty="0"/>
              <a:t>: a process is restricted to performing computation that reads and writes the process’s own registers and memory</a:t>
            </a:r>
          </a:p>
          <a:p>
            <a:pPr lvl="1"/>
            <a:r>
              <a:rPr lang="en-US" sz="2800" dirty="0"/>
              <a:t>However, a process will often want to interact with the outside world</a:t>
            </a:r>
          </a:p>
          <a:p>
            <a:pPr lvl="1"/>
            <a:r>
              <a:rPr lang="en-US" sz="2800" dirty="0"/>
              <a:t>To interact with the external world, a user-level process invokes a </a:t>
            </a:r>
            <a:r>
              <a:rPr lang="en-US" sz="2800" b="1" i="1" dirty="0"/>
              <a:t>system call</a:t>
            </a:r>
          </a:p>
          <a:p>
            <a:r>
              <a:rPr lang="en-US" sz="3200" dirty="0"/>
              <a:t>In the past three lectures, we focused on system calls involving file IO</a:t>
            </a:r>
          </a:p>
          <a:p>
            <a:r>
              <a:rPr lang="en-US" sz="3200" dirty="0"/>
              <a:t>Another important category of system calls involve process management!</a:t>
            </a:r>
          </a:p>
          <a:p>
            <a:endParaRPr lang="en-US" sz="3200" dirty="0"/>
          </a:p>
        </p:txBody>
      </p:sp>
      <p:grpSp>
        <p:nvGrpSpPr>
          <p:cNvPr id="2" name="Group 1">
            <a:extLst>
              <a:ext uri="{FF2B5EF4-FFF2-40B4-BE49-F238E27FC236}">
                <a16:creationId xmlns:a16="http://schemas.microsoft.com/office/drawing/2014/main" id="{0F34DB66-399E-75CE-F8FD-B334783B0360}"/>
              </a:ext>
            </a:extLst>
          </p:cNvPr>
          <p:cNvGrpSpPr/>
          <p:nvPr/>
        </p:nvGrpSpPr>
        <p:grpSpPr>
          <a:xfrm>
            <a:off x="7435235" y="1018600"/>
            <a:ext cx="4657911" cy="5752909"/>
            <a:chOff x="7435235" y="1018600"/>
            <a:chExt cx="4657911" cy="5752909"/>
          </a:xfrm>
        </p:grpSpPr>
        <p:sp>
          <p:nvSpPr>
            <p:cNvPr id="61" name="Rectangle 60">
              <a:extLst>
                <a:ext uri="{FF2B5EF4-FFF2-40B4-BE49-F238E27FC236}">
                  <a16:creationId xmlns:a16="http://schemas.microsoft.com/office/drawing/2014/main" id="{1B83AF6B-1E1D-4721-3608-57B6C5C34BE1}"/>
                </a:ext>
              </a:extLst>
            </p:cNvPr>
            <p:cNvSpPr/>
            <p:nvPr/>
          </p:nvSpPr>
          <p:spPr>
            <a:xfrm>
              <a:off x="7496136" y="3829700"/>
              <a:ext cx="4269217" cy="859170"/>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en-US" sz="3600" b="1" dirty="0">
                  <a:ln w="3175">
                    <a:solidFill>
                      <a:schemeClr val="tx1"/>
                    </a:solidFill>
                  </a:ln>
                  <a:solidFill>
                    <a:schemeClr val="bg1"/>
                  </a:solidFill>
                  <a:latin typeface="Segoe UI" panose="020B0502040204020203" pitchFamily="34" charset="0"/>
                  <a:cs typeface="Segoe UI" panose="020B0502040204020203" pitchFamily="34" charset="0"/>
                </a:rPr>
                <a:t>Operating system</a:t>
              </a:r>
            </a:p>
            <a:p>
              <a:pPr algn="ctr">
                <a:lnSpc>
                  <a:spcPts val="2500"/>
                </a:lnSpc>
              </a:pPr>
              <a:r>
                <a:rPr lang="en-US" sz="2400" b="1" dirty="0">
                  <a:ln w="3175">
                    <a:solidFill>
                      <a:schemeClr val="tx1"/>
                    </a:solidFill>
                  </a:ln>
                  <a:solidFill>
                    <a:schemeClr val="bg1"/>
                  </a:solidFill>
                  <a:latin typeface="Segoe UI" panose="020B0502040204020203" pitchFamily="34" charset="0"/>
                  <a:cs typeface="Segoe UI" panose="020B0502040204020203" pitchFamily="34" charset="0"/>
                </a:rPr>
                <a:t>(Kernel-level code)</a:t>
              </a:r>
              <a:endParaRPr lang="en-US" sz="3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62" name="Rectangle 61">
              <a:extLst>
                <a:ext uri="{FF2B5EF4-FFF2-40B4-BE49-F238E27FC236}">
                  <a16:creationId xmlns:a16="http://schemas.microsoft.com/office/drawing/2014/main" id="{28238485-816F-3835-2826-B417CD8FD117}"/>
                </a:ext>
              </a:extLst>
            </p:cNvPr>
            <p:cNvSpPr/>
            <p:nvPr/>
          </p:nvSpPr>
          <p:spPr>
            <a:xfrm>
              <a:off x="9020135" y="1018600"/>
              <a:ext cx="1221217" cy="2481198"/>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64" name="Rectangle 63">
              <a:extLst>
                <a:ext uri="{FF2B5EF4-FFF2-40B4-BE49-F238E27FC236}">
                  <a16:creationId xmlns:a16="http://schemas.microsoft.com/office/drawing/2014/main" id="{D55DB226-2B34-E802-7304-ABA4AC7D618B}"/>
                </a:ext>
              </a:extLst>
            </p:cNvPr>
            <p:cNvSpPr/>
            <p:nvPr/>
          </p:nvSpPr>
          <p:spPr>
            <a:xfrm>
              <a:off x="10544136" y="1018600"/>
              <a:ext cx="1221217" cy="2481198"/>
            </a:xfrm>
            <a:prstGeom prst="rect">
              <a:avLst/>
            </a:prstGeom>
            <a:solidFill>
              <a:srgbClr val="50FF1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65" name="Rectangle 64">
              <a:extLst>
                <a:ext uri="{FF2B5EF4-FFF2-40B4-BE49-F238E27FC236}">
                  <a16:creationId xmlns:a16="http://schemas.microsoft.com/office/drawing/2014/main" id="{174613F7-B0D6-D30C-49BC-C9D210D76B59}"/>
                </a:ext>
              </a:extLst>
            </p:cNvPr>
            <p:cNvSpPr/>
            <p:nvPr/>
          </p:nvSpPr>
          <p:spPr>
            <a:xfrm>
              <a:off x="7520117" y="1018600"/>
              <a:ext cx="1221217" cy="2481198"/>
            </a:xfrm>
            <a:prstGeom prst="rect">
              <a:avLst/>
            </a:prstGeom>
            <a:solidFill>
              <a:srgbClr val="FF89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66" name="TextBox 65">
              <a:extLst>
                <a:ext uri="{FF2B5EF4-FFF2-40B4-BE49-F238E27FC236}">
                  <a16:creationId xmlns:a16="http://schemas.microsoft.com/office/drawing/2014/main" id="{E43AF517-0F81-64A0-1C34-5650C8CDC866}"/>
                </a:ext>
              </a:extLst>
            </p:cNvPr>
            <p:cNvSpPr txBox="1"/>
            <p:nvPr/>
          </p:nvSpPr>
          <p:spPr>
            <a:xfrm>
              <a:off x="7435235" y="1933537"/>
              <a:ext cx="1408430" cy="64633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User-level process X</a:t>
              </a:r>
            </a:p>
          </p:txBody>
        </p:sp>
        <p:sp>
          <p:nvSpPr>
            <p:cNvPr id="67" name="TextBox 66">
              <a:extLst>
                <a:ext uri="{FF2B5EF4-FFF2-40B4-BE49-F238E27FC236}">
                  <a16:creationId xmlns:a16="http://schemas.microsoft.com/office/drawing/2014/main" id="{5B529411-DDDE-6BA3-EEE3-F57DB8B539B5}"/>
                </a:ext>
              </a:extLst>
            </p:cNvPr>
            <p:cNvSpPr txBox="1"/>
            <p:nvPr/>
          </p:nvSpPr>
          <p:spPr>
            <a:xfrm>
              <a:off x="8926528" y="1933537"/>
              <a:ext cx="1408430" cy="64633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User-level process Y</a:t>
              </a:r>
            </a:p>
          </p:txBody>
        </p:sp>
        <p:sp>
          <p:nvSpPr>
            <p:cNvPr id="68" name="TextBox 67">
              <a:extLst>
                <a:ext uri="{FF2B5EF4-FFF2-40B4-BE49-F238E27FC236}">
                  <a16:creationId xmlns:a16="http://schemas.microsoft.com/office/drawing/2014/main" id="{5131E802-D185-EFAB-C7B1-40408E7CA68F}"/>
                </a:ext>
              </a:extLst>
            </p:cNvPr>
            <p:cNvSpPr txBox="1"/>
            <p:nvPr/>
          </p:nvSpPr>
          <p:spPr>
            <a:xfrm>
              <a:off x="10450529" y="1933536"/>
              <a:ext cx="1408430" cy="64633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User-level process Z</a:t>
              </a:r>
            </a:p>
          </p:txBody>
        </p:sp>
        <p:grpSp>
          <p:nvGrpSpPr>
            <p:cNvPr id="69" name="Group 68">
              <a:extLst>
                <a:ext uri="{FF2B5EF4-FFF2-40B4-BE49-F238E27FC236}">
                  <a16:creationId xmlns:a16="http://schemas.microsoft.com/office/drawing/2014/main" id="{7827F22F-3547-C2F2-608C-AA005C3E6F82}"/>
                </a:ext>
              </a:extLst>
            </p:cNvPr>
            <p:cNvGrpSpPr/>
            <p:nvPr/>
          </p:nvGrpSpPr>
          <p:grpSpPr>
            <a:xfrm>
              <a:off x="7557434" y="3637570"/>
              <a:ext cx="4143175" cy="270958"/>
              <a:chOff x="7868335" y="3785393"/>
              <a:chExt cx="4143175" cy="270958"/>
            </a:xfrm>
          </p:grpSpPr>
          <p:grpSp>
            <p:nvGrpSpPr>
              <p:cNvPr id="106" name="Group 105">
                <a:extLst>
                  <a:ext uri="{FF2B5EF4-FFF2-40B4-BE49-F238E27FC236}">
                    <a16:creationId xmlns:a16="http://schemas.microsoft.com/office/drawing/2014/main" id="{2D3EDF4B-E595-138F-604C-4F4A27E0E23A}"/>
                  </a:ext>
                </a:extLst>
              </p:cNvPr>
              <p:cNvGrpSpPr/>
              <p:nvPr/>
            </p:nvGrpSpPr>
            <p:grpSpPr>
              <a:xfrm>
                <a:off x="7868335" y="3785393"/>
                <a:ext cx="1184499" cy="270958"/>
                <a:chOff x="7868335" y="3785393"/>
                <a:chExt cx="1184499" cy="270958"/>
              </a:xfrm>
            </p:grpSpPr>
            <p:sp>
              <p:nvSpPr>
                <p:cNvPr id="115" name="Double Bracket 114">
                  <a:extLst>
                    <a:ext uri="{FF2B5EF4-FFF2-40B4-BE49-F238E27FC236}">
                      <a16:creationId xmlns:a16="http://schemas.microsoft.com/office/drawing/2014/main" id="{8E30FB51-2809-B378-1885-C95569DFBC5B}"/>
                    </a:ext>
                  </a:extLst>
                </p:cNvPr>
                <p:cNvSpPr/>
                <p:nvPr/>
              </p:nvSpPr>
              <p:spPr>
                <a:xfrm>
                  <a:off x="7868335"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Double Bracket 115">
                  <a:extLst>
                    <a:ext uri="{FF2B5EF4-FFF2-40B4-BE49-F238E27FC236}">
                      <a16:creationId xmlns:a16="http://schemas.microsoft.com/office/drawing/2014/main" id="{9B722353-F95A-719C-37BF-E2C33B1F893D}"/>
                    </a:ext>
                  </a:extLst>
                </p:cNvPr>
                <p:cNvSpPr/>
                <p:nvPr/>
              </p:nvSpPr>
              <p:spPr>
                <a:xfrm>
                  <a:off x="8365492"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Double Bracket 116">
                  <a:extLst>
                    <a:ext uri="{FF2B5EF4-FFF2-40B4-BE49-F238E27FC236}">
                      <a16:creationId xmlns:a16="http://schemas.microsoft.com/office/drawing/2014/main" id="{AD5E491D-A0EB-DF30-2BE6-9BA6B9D7DBC0}"/>
                    </a:ext>
                  </a:extLst>
                </p:cNvPr>
                <p:cNvSpPr/>
                <p:nvPr/>
              </p:nvSpPr>
              <p:spPr>
                <a:xfrm>
                  <a:off x="8862649"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D06D7D16-6043-40EE-C757-98F680CE85E3}"/>
                  </a:ext>
                </a:extLst>
              </p:cNvPr>
              <p:cNvGrpSpPr/>
              <p:nvPr/>
            </p:nvGrpSpPr>
            <p:grpSpPr>
              <a:xfrm>
                <a:off x="9349394" y="3785393"/>
                <a:ext cx="1184499" cy="270958"/>
                <a:chOff x="7868335" y="3785393"/>
                <a:chExt cx="1184499" cy="270958"/>
              </a:xfrm>
            </p:grpSpPr>
            <p:sp>
              <p:nvSpPr>
                <p:cNvPr id="112" name="Double Bracket 111">
                  <a:extLst>
                    <a:ext uri="{FF2B5EF4-FFF2-40B4-BE49-F238E27FC236}">
                      <a16:creationId xmlns:a16="http://schemas.microsoft.com/office/drawing/2014/main" id="{90AA34DD-5390-2C60-9227-F93D86395F70}"/>
                    </a:ext>
                  </a:extLst>
                </p:cNvPr>
                <p:cNvSpPr/>
                <p:nvPr/>
              </p:nvSpPr>
              <p:spPr>
                <a:xfrm>
                  <a:off x="7868335"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Double Bracket 112">
                  <a:extLst>
                    <a:ext uri="{FF2B5EF4-FFF2-40B4-BE49-F238E27FC236}">
                      <a16:creationId xmlns:a16="http://schemas.microsoft.com/office/drawing/2014/main" id="{5DED2AF4-09E8-930F-7A9F-663493E0C3DA}"/>
                    </a:ext>
                  </a:extLst>
                </p:cNvPr>
                <p:cNvSpPr/>
                <p:nvPr/>
              </p:nvSpPr>
              <p:spPr>
                <a:xfrm>
                  <a:off x="8365492"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Double Bracket 113">
                  <a:extLst>
                    <a:ext uri="{FF2B5EF4-FFF2-40B4-BE49-F238E27FC236}">
                      <a16:creationId xmlns:a16="http://schemas.microsoft.com/office/drawing/2014/main" id="{A8C15B75-8AE3-A9A5-8438-82793D3CFF3D}"/>
                    </a:ext>
                  </a:extLst>
                </p:cNvPr>
                <p:cNvSpPr/>
                <p:nvPr/>
              </p:nvSpPr>
              <p:spPr>
                <a:xfrm>
                  <a:off x="8862649"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03B0319-CEDB-5938-D6D0-A93797956EF7}"/>
                  </a:ext>
                </a:extLst>
              </p:cNvPr>
              <p:cNvGrpSpPr/>
              <p:nvPr/>
            </p:nvGrpSpPr>
            <p:grpSpPr>
              <a:xfrm>
                <a:off x="10827011" y="3785393"/>
                <a:ext cx="1184499" cy="270958"/>
                <a:chOff x="7868335" y="3785393"/>
                <a:chExt cx="1184499" cy="270958"/>
              </a:xfrm>
            </p:grpSpPr>
            <p:sp>
              <p:nvSpPr>
                <p:cNvPr id="109" name="Double Bracket 108">
                  <a:extLst>
                    <a:ext uri="{FF2B5EF4-FFF2-40B4-BE49-F238E27FC236}">
                      <a16:creationId xmlns:a16="http://schemas.microsoft.com/office/drawing/2014/main" id="{F67023B6-FB27-3D90-A40A-2E7D3529D389}"/>
                    </a:ext>
                  </a:extLst>
                </p:cNvPr>
                <p:cNvSpPr/>
                <p:nvPr/>
              </p:nvSpPr>
              <p:spPr>
                <a:xfrm>
                  <a:off x="7868335"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Double Bracket 109">
                  <a:extLst>
                    <a:ext uri="{FF2B5EF4-FFF2-40B4-BE49-F238E27FC236}">
                      <a16:creationId xmlns:a16="http://schemas.microsoft.com/office/drawing/2014/main" id="{72274ED9-5C3B-B7F5-D751-99BC3C269C71}"/>
                    </a:ext>
                  </a:extLst>
                </p:cNvPr>
                <p:cNvSpPr/>
                <p:nvPr/>
              </p:nvSpPr>
              <p:spPr>
                <a:xfrm>
                  <a:off x="8365492"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Double Bracket 110">
                  <a:extLst>
                    <a:ext uri="{FF2B5EF4-FFF2-40B4-BE49-F238E27FC236}">
                      <a16:creationId xmlns:a16="http://schemas.microsoft.com/office/drawing/2014/main" id="{3EFF4CFA-37C3-6364-422D-E086CF42B023}"/>
                    </a:ext>
                  </a:extLst>
                </p:cNvPr>
                <p:cNvSpPr/>
                <p:nvPr/>
              </p:nvSpPr>
              <p:spPr>
                <a:xfrm>
                  <a:off x="8862649"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70" name="Rectangle 69">
              <a:extLst>
                <a:ext uri="{FF2B5EF4-FFF2-40B4-BE49-F238E27FC236}">
                  <a16:creationId xmlns:a16="http://schemas.microsoft.com/office/drawing/2014/main" id="{C44C6E53-BB39-DB51-EE94-75B42EF25D31}"/>
                </a:ext>
              </a:extLst>
            </p:cNvPr>
            <p:cNvSpPr/>
            <p:nvPr/>
          </p:nvSpPr>
          <p:spPr>
            <a:xfrm>
              <a:off x="7496136" y="5192006"/>
              <a:ext cx="4269217" cy="747268"/>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Segoe UI" panose="020B0502040204020203" pitchFamily="34" charset="0"/>
                  <a:cs typeface="Segoe UI" panose="020B0502040204020203" pitchFamily="34" charset="0"/>
                </a:rPr>
                <a:t>Hardware</a:t>
              </a:r>
            </a:p>
          </p:txBody>
        </p:sp>
        <p:sp>
          <p:nvSpPr>
            <p:cNvPr id="71" name="TextBox 70">
              <a:extLst>
                <a:ext uri="{FF2B5EF4-FFF2-40B4-BE49-F238E27FC236}">
                  <a16:creationId xmlns:a16="http://schemas.microsoft.com/office/drawing/2014/main" id="{67F16219-3EC1-A8FF-9B00-BBFDBD6371ED}"/>
                </a:ext>
              </a:extLst>
            </p:cNvPr>
            <p:cNvSpPr txBox="1"/>
            <p:nvPr/>
          </p:nvSpPr>
          <p:spPr>
            <a:xfrm>
              <a:off x="7435235" y="6402177"/>
              <a:ext cx="84245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RAM</a:t>
              </a:r>
            </a:p>
          </p:txBody>
        </p:sp>
        <p:sp>
          <p:nvSpPr>
            <p:cNvPr id="72" name="TextBox 71">
              <a:extLst>
                <a:ext uri="{FF2B5EF4-FFF2-40B4-BE49-F238E27FC236}">
                  <a16:creationId xmlns:a16="http://schemas.microsoft.com/office/drawing/2014/main" id="{5034E9E0-8B95-B902-13E8-DEFE9EC48B6D}"/>
                </a:ext>
              </a:extLst>
            </p:cNvPr>
            <p:cNvSpPr txBox="1"/>
            <p:nvPr/>
          </p:nvSpPr>
          <p:spPr>
            <a:xfrm>
              <a:off x="8277691" y="6402177"/>
              <a:ext cx="989900"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SSD</a:t>
              </a:r>
            </a:p>
          </p:txBody>
        </p:sp>
        <p:sp>
          <p:nvSpPr>
            <p:cNvPr id="73" name="TextBox 72">
              <a:extLst>
                <a:ext uri="{FF2B5EF4-FFF2-40B4-BE49-F238E27FC236}">
                  <a16:creationId xmlns:a16="http://schemas.microsoft.com/office/drawing/2014/main" id="{3C8F75F3-649E-B846-C68F-9FF8E7E37B97}"/>
                </a:ext>
              </a:extLst>
            </p:cNvPr>
            <p:cNvSpPr txBox="1"/>
            <p:nvPr/>
          </p:nvSpPr>
          <p:spPr>
            <a:xfrm>
              <a:off x="9251452" y="6402177"/>
              <a:ext cx="145674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UX devices</a:t>
              </a:r>
            </a:p>
          </p:txBody>
        </p:sp>
        <p:sp>
          <p:nvSpPr>
            <p:cNvPr id="74" name="TextBox 73">
              <a:extLst>
                <a:ext uri="{FF2B5EF4-FFF2-40B4-BE49-F238E27FC236}">
                  <a16:creationId xmlns:a16="http://schemas.microsoft.com/office/drawing/2014/main" id="{81523611-1E48-0745-E55E-1AA4107746ED}"/>
                </a:ext>
              </a:extLst>
            </p:cNvPr>
            <p:cNvSpPr txBox="1"/>
            <p:nvPr/>
          </p:nvSpPr>
          <p:spPr>
            <a:xfrm>
              <a:off x="10636400" y="6402177"/>
              <a:ext cx="145674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pic>
          <p:nvPicPr>
            <p:cNvPr id="75" name="Picture 74">
              <a:extLst>
                <a:ext uri="{FF2B5EF4-FFF2-40B4-BE49-F238E27FC236}">
                  <a16:creationId xmlns:a16="http://schemas.microsoft.com/office/drawing/2014/main" id="{05B4BC02-1AF8-6EAB-D41F-E1424E8BEAC9}"/>
                </a:ext>
              </a:extLst>
            </p:cNvPr>
            <p:cNvPicPr>
              <a:picLocks noChangeAspect="1"/>
            </p:cNvPicPr>
            <p:nvPr/>
          </p:nvPicPr>
          <p:blipFill rotWithShape="1">
            <a:blip r:embed="rId2">
              <a:extLst>
                <a:ext uri="{28A0092B-C50C-407E-A947-70E740481C1C}">
                  <a14:useLocalDpi xmlns:a14="http://schemas.microsoft.com/office/drawing/2010/main" val="0"/>
                </a:ext>
              </a:extLst>
            </a:blip>
            <a:srcRect t="19838" b="22330"/>
            <a:stretch/>
          </p:blipFill>
          <p:spPr>
            <a:xfrm>
              <a:off x="7477443" y="6041667"/>
              <a:ext cx="754308" cy="436228"/>
            </a:xfrm>
            <a:prstGeom prst="rect">
              <a:avLst/>
            </a:prstGeom>
          </p:spPr>
        </p:pic>
        <p:cxnSp>
          <p:nvCxnSpPr>
            <p:cNvPr id="76" name="Straight Connector 75">
              <a:extLst>
                <a:ext uri="{FF2B5EF4-FFF2-40B4-BE49-F238E27FC236}">
                  <a16:creationId xmlns:a16="http://schemas.microsoft.com/office/drawing/2014/main" id="{82B9DFC5-43C8-E8F9-A581-0E227206107B}"/>
                </a:ext>
              </a:extLst>
            </p:cNvPr>
            <p:cNvCxnSpPr/>
            <p:nvPr/>
          </p:nvCxnSpPr>
          <p:spPr>
            <a:xfrm>
              <a:off x="7822223" y="5926692"/>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AA38242B-E944-AFC6-B990-4A6409D839B0}"/>
                </a:ext>
              </a:extLst>
            </p:cNvPr>
            <p:cNvPicPr>
              <a:picLocks noChangeAspect="1"/>
            </p:cNvPicPr>
            <p:nvPr/>
          </p:nvPicPr>
          <p:blipFill>
            <a:blip r:embed="rId3"/>
            <a:stretch>
              <a:fillRect/>
            </a:stretch>
          </p:blipFill>
          <p:spPr>
            <a:xfrm rot="5400000">
              <a:off x="8473233" y="5899916"/>
              <a:ext cx="598815" cy="719730"/>
            </a:xfrm>
            <a:prstGeom prst="rect">
              <a:avLst/>
            </a:prstGeom>
          </p:spPr>
        </p:pic>
        <p:cxnSp>
          <p:nvCxnSpPr>
            <p:cNvPr id="78" name="Straight Connector 77">
              <a:extLst>
                <a:ext uri="{FF2B5EF4-FFF2-40B4-BE49-F238E27FC236}">
                  <a16:creationId xmlns:a16="http://schemas.microsoft.com/office/drawing/2014/main" id="{A334D111-8C92-B988-A35B-B0A217A9A4AA}"/>
                </a:ext>
              </a:extLst>
            </p:cNvPr>
            <p:cNvCxnSpPr/>
            <p:nvPr/>
          </p:nvCxnSpPr>
          <p:spPr>
            <a:xfrm>
              <a:off x="8741334" y="5868537"/>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228333E1-BCD5-3DE2-26BB-1AA54E9947FB}"/>
                </a:ext>
              </a:extLst>
            </p:cNvPr>
            <p:cNvGrpSpPr/>
            <p:nvPr/>
          </p:nvGrpSpPr>
          <p:grpSpPr>
            <a:xfrm>
              <a:off x="9162854" y="5790596"/>
              <a:ext cx="1603868" cy="768593"/>
              <a:chOff x="9486633" y="5877087"/>
              <a:chExt cx="1603868" cy="768593"/>
            </a:xfrm>
          </p:grpSpPr>
          <p:pic>
            <p:nvPicPr>
              <p:cNvPr id="103" name="Picture 102">
                <a:extLst>
                  <a:ext uri="{FF2B5EF4-FFF2-40B4-BE49-F238E27FC236}">
                    <a16:creationId xmlns:a16="http://schemas.microsoft.com/office/drawing/2014/main" id="{D97E798B-EEAA-27AA-B499-3DB265CE4446}"/>
                  </a:ext>
                </a:extLst>
              </p:cNvPr>
              <p:cNvPicPr>
                <a:picLocks noChangeAspect="1"/>
              </p:cNvPicPr>
              <p:nvPr/>
            </p:nvPicPr>
            <p:blipFill>
              <a:blip r:embed="rId4"/>
              <a:stretch>
                <a:fillRect/>
              </a:stretch>
            </p:blipFill>
            <p:spPr>
              <a:xfrm>
                <a:off x="9486633" y="5877087"/>
                <a:ext cx="1603868" cy="768593"/>
              </a:xfrm>
              <a:prstGeom prst="rect">
                <a:avLst/>
              </a:prstGeom>
            </p:spPr>
          </p:pic>
          <p:cxnSp>
            <p:nvCxnSpPr>
              <p:cNvPr id="104" name="Straight Connector 103">
                <a:extLst>
                  <a:ext uri="{FF2B5EF4-FFF2-40B4-BE49-F238E27FC236}">
                    <a16:creationId xmlns:a16="http://schemas.microsoft.com/office/drawing/2014/main" id="{7F2FDACE-8212-A9FF-9A00-E5B9829CB333}"/>
                  </a:ext>
                </a:extLst>
              </p:cNvPr>
              <p:cNvCxnSpPr/>
              <p:nvPr/>
            </p:nvCxnSpPr>
            <p:spPr>
              <a:xfrm>
                <a:off x="10144796" y="5960712"/>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80A8295-E4D3-842A-B572-8196E81407B0}"/>
                  </a:ext>
                </a:extLst>
              </p:cNvPr>
              <p:cNvCxnSpPr/>
              <p:nvPr/>
            </p:nvCxnSpPr>
            <p:spPr>
              <a:xfrm>
                <a:off x="10851244" y="5958799"/>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0" name="Picture 79">
              <a:extLst>
                <a:ext uri="{FF2B5EF4-FFF2-40B4-BE49-F238E27FC236}">
                  <a16:creationId xmlns:a16="http://schemas.microsoft.com/office/drawing/2014/main" id="{3B2BF0F3-86EC-70A8-DDEA-D553F395FDB5}"/>
                </a:ext>
              </a:extLst>
            </p:cNvPr>
            <p:cNvPicPr>
              <a:picLocks noChangeAspect="1"/>
            </p:cNvPicPr>
            <p:nvPr/>
          </p:nvPicPr>
          <p:blipFill>
            <a:blip r:embed="rId5"/>
            <a:stretch>
              <a:fillRect/>
            </a:stretch>
          </p:blipFill>
          <p:spPr>
            <a:xfrm rot="10800000">
              <a:off x="10987499" y="5848350"/>
              <a:ext cx="766934" cy="700618"/>
            </a:xfrm>
            <a:prstGeom prst="rect">
              <a:avLst/>
            </a:prstGeom>
          </p:spPr>
        </p:pic>
        <p:pic>
          <p:nvPicPr>
            <p:cNvPr id="81" name="Picture 80">
              <a:extLst>
                <a:ext uri="{FF2B5EF4-FFF2-40B4-BE49-F238E27FC236}">
                  <a16:creationId xmlns:a16="http://schemas.microsoft.com/office/drawing/2014/main" id="{250233CB-E69F-B703-D100-B81485DE982D}"/>
                </a:ext>
              </a:extLst>
            </p:cNvPr>
            <p:cNvPicPr>
              <a:picLocks noChangeAspect="1"/>
            </p:cNvPicPr>
            <p:nvPr/>
          </p:nvPicPr>
          <p:blipFill>
            <a:blip r:embed="rId6"/>
            <a:stretch>
              <a:fillRect/>
            </a:stretch>
          </p:blipFill>
          <p:spPr>
            <a:xfrm>
              <a:off x="7732948" y="4845208"/>
              <a:ext cx="560425" cy="560425"/>
            </a:xfrm>
            <a:prstGeom prst="rect">
              <a:avLst/>
            </a:prstGeom>
          </p:spPr>
        </p:pic>
        <p:grpSp>
          <p:nvGrpSpPr>
            <p:cNvPr id="82" name="Group 81">
              <a:extLst>
                <a:ext uri="{FF2B5EF4-FFF2-40B4-BE49-F238E27FC236}">
                  <a16:creationId xmlns:a16="http://schemas.microsoft.com/office/drawing/2014/main" id="{73F94EB2-172B-A65E-2FB0-0BA28FCA8F1E}"/>
                </a:ext>
              </a:extLst>
            </p:cNvPr>
            <p:cNvGrpSpPr/>
            <p:nvPr/>
          </p:nvGrpSpPr>
          <p:grpSpPr>
            <a:xfrm>
              <a:off x="8646315" y="4845209"/>
              <a:ext cx="2883059" cy="564196"/>
              <a:chOff x="8957216" y="4931700"/>
              <a:chExt cx="2883059" cy="564196"/>
            </a:xfrm>
          </p:grpSpPr>
          <p:pic>
            <p:nvPicPr>
              <p:cNvPr id="99" name="Picture 98">
                <a:extLst>
                  <a:ext uri="{FF2B5EF4-FFF2-40B4-BE49-F238E27FC236}">
                    <a16:creationId xmlns:a16="http://schemas.microsoft.com/office/drawing/2014/main" id="{82D16A8B-3881-51A5-632E-D6325C6B6BAD}"/>
                  </a:ext>
                </a:extLst>
              </p:cNvPr>
              <p:cNvPicPr>
                <a:picLocks noChangeAspect="1"/>
              </p:cNvPicPr>
              <p:nvPr/>
            </p:nvPicPr>
            <p:blipFill>
              <a:blip r:embed="rId6"/>
              <a:stretch>
                <a:fillRect/>
              </a:stretch>
            </p:blipFill>
            <p:spPr>
              <a:xfrm>
                <a:off x="8957216" y="4931700"/>
                <a:ext cx="560425" cy="560425"/>
              </a:xfrm>
              <a:prstGeom prst="rect">
                <a:avLst/>
              </a:prstGeom>
            </p:spPr>
          </p:pic>
          <p:grpSp>
            <p:nvGrpSpPr>
              <p:cNvPr id="100" name="Group 99">
                <a:extLst>
                  <a:ext uri="{FF2B5EF4-FFF2-40B4-BE49-F238E27FC236}">
                    <a16:creationId xmlns:a16="http://schemas.microsoft.com/office/drawing/2014/main" id="{F8C1420A-77FF-11F7-D108-93BA9FC4238B}"/>
                  </a:ext>
                </a:extLst>
              </p:cNvPr>
              <p:cNvGrpSpPr/>
              <p:nvPr/>
            </p:nvGrpSpPr>
            <p:grpSpPr>
              <a:xfrm>
                <a:off x="10366483" y="4935470"/>
                <a:ext cx="1473792" cy="560426"/>
                <a:chOff x="8043849" y="4931699"/>
                <a:chExt cx="1473792" cy="560426"/>
              </a:xfrm>
            </p:grpSpPr>
            <p:pic>
              <p:nvPicPr>
                <p:cNvPr id="101" name="Picture 100">
                  <a:extLst>
                    <a:ext uri="{FF2B5EF4-FFF2-40B4-BE49-F238E27FC236}">
                      <a16:creationId xmlns:a16="http://schemas.microsoft.com/office/drawing/2014/main" id="{6CFD15D7-FFAD-E525-0EE5-85EEAED63933}"/>
                    </a:ext>
                  </a:extLst>
                </p:cNvPr>
                <p:cNvPicPr>
                  <a:picLocks noChangeAspect="1"/>
                </p:cNvPicPr>
                <p:nvPr/>
              </p:nvPicPr>
              <p:blipFill>
                <a:blip r:embed="rId6"/>
                <a:stretch>
                  <a:fillRect/>
                </a:stretch>
              </p:blipFill>
              <p:spPr>
                <a:xfrm>
                  <a:off x="8043849" y="4931699"/>
                  <a:ext cx="560425" cy="560425"/>
                </a:xfrm>
                <a:prstGeom prst="rect">
                  <a:avLst/>
                </a:prstGeom>
              </p:spPr>
            </p:pic>
            <p:pic>
              <p:nvPicPr>
                <p:cNvPr id="102" name="Picture 101">
                  <a:extLst>
                    <a:ext uri="{FF2B5EF4-FFF2-40B4-BE49-F238E27FC236}">
                      <a16:creationId xmlns:a16="http://schemas.microsoft.com/office/drawing/2014/main" id="{A3E31E14-AB5F-8F31-55AE-CD0462DBC3FD}"/>
                    </a:ext>
                  </a:extLst>
                </p:cNvPr>
                <p:cNvPicPr>
                  <a:picLocks noChangeAspect="1"/>
                </p:cNvPicPr>
                <p:nvPr/>
              </p:nvPicPr>
              <p:blipFill>
                <a:blip r:embed="rId6"/>
                <a:stretch>
                  <a:fillRect/>
                </a:stretch>
              </p:blipFill>
              <p:spPr>
                <a:xfrm>
                  <a:off x="8957216" y="4931700"/>
                  <a:ext cx="560425" cy="560425"/>
                </a:xfrm>
                <a:prstGeom prst="rect">
                  <a:avLst/>
                </a:prstGeom>
              </p:spPr>
            </p:pic>
          </p:grpSp>
        </p:grpSp>
        <p:grpSp>
          <p:nvGrpSpPr>
            <p:cNvPr id="83" name="Group 82">
              <a:extLst>
                <a:ext uri="{FF2B5EF4-FFF2-40B4-BE49-F238E27FC236}">
                  <a16:creationId xmlns:a16="http://schemas.microsoft.com/office/drawing/2014/main" id="{7D44A643-3306-9C6E-3FE2-6D9155B4EDC5}"/>
                </a:ext>
              </a:extLst>
            </p:cNvPr>
            <p:cNvGrpSpPr>
              <a:grpSpLocks noChangeAspect="1"/>
            </p:cNvGrpSpPr>
            <p:nvPr/>
          </p:nvGrpSpPr>
          <p:grpSpPr>
            <a:xfrm>
              <a:off x="7456528" y="4982980"/>
              <a:ext cx="466605" cy="284880"/>
              <a:chOff x="7946524" y="5652130"/>
              <a:chExt cx="554518" cy="338554"/>
            </a:xfrm>
          </p:grpSpPr>
          <p:sp>
            <p:nvSpPr>
              <p:cNvPr id="97" name="Rectangle: Rounded Corners 96">
                <a:extLst>
                  <a:ext uri="{FF2B5EF4-FFF2-40B4-BE49-F238E27FC236}">
                    <a16:creationId xmlns:a16="http://schemas.microsoft.com/office/drawing/2014/main" id="{D953BD6D-5E57-BFF2-A12E-3AAAEC6235AA}"/>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8" name="TextBox 97">
                <a:extLst>
                  <a:ext uri="{FF2B5EF4-FFF2-40B4-BE49-F238E27FC236}">
                    <a16:creationId xmlns:a16="http://schemas.microsoft.com/office/drawing/2014/main" id="{F3C095BC-1B04-095D-8F94-E41DDC931B9C}"/>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84" name="Group 83">
              <a:extLst>
                <a:ext uri="{FF2B5EF4-FFF2-40B4-BE49-F238E27FC236}">
                  <a16:creationId xmlns:a16="http://schemas.microsoft.com/office/drawing/2014/main" id="{A1EC26BD-4683-901B-CD3C-D0E278613803}"/>
                </a:ext>
              </a:extLst>
            </p:cNvPr>
            <p:cNvGrpSpPr>
              <a:grpSpLocks noChangeAspect="1"/>
            </p:cNvGrpSpPr>
            <p:nvPr/>
          </p:nvGrpSpPr>
          <p:grpSpPr>
            <a:xfrm>
              <a:off x="9035163" y="4986751"/>
              <a:ext cx="466605" cy="284880"/>
              <a:chOff x="7946524" y="5652130"/>
              <a:chExt cx="554518" cy="338554"/>
            </a:xfrm>
          </p:grpSpPr>
          <p:sp>
            <p:nvSpPr>
              <p:cNvPr id="95" name="Rectangle: Rounded Corners 94">
                <a:extLst>
                  <a:ext uri="{FF2B5EF4-FFF2-40B4-BE49-F238E27FC236}">
                    <a16:creationId xmlns:a16="http://schemas.microsoft.com/office/drawing/2014/main" id="{7E6EDD69-68C2-50B6-9DBF-6E0F2223B2FC}"/>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6" name="TextBox 95">
                <a:extLst>
                  <a:ext uri="{FF2B5EF4-FFF2-40B4-BE49-F238E27FC236}">
                    <a16:creationId xmlns:a16="http://schemas.microsoft.com/office/drawing/2014/main" id="{B835F06D-046D-BB68-418E-8E9986A9AE5C}"/>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85" name="Group 84">
              <a:extLst>
                <a:ext uri="{FF2B5EF4-FFF2-40B4-BE49-F238E27FC236}">
                  <a16:creationId xmlns:a16="http://schemas.microsoft.com/office/drawing/2014/main" id="{242C2161-CE18-90C9-A241-E90885AD8141}"/>
                </a:ext>
              </a:extLst>
            </p:cNvPr>
            <p:cNvGrpSpPr>
              <a:grpSpLocks noChangeAspect="1"/>
            </p:cNvGrpSpPr>
            <p:nvPr/>
          </p:nvGrpSpPr>
          <p:grpSpPr>
            <a:xfrm>
              <a:off x="9760554" y="4987119"/>
              <a:ext cx="466605" cy="284880"/>
              <a:chOff x="7946524" y="5652130"/>
              <a:chExt cx="554518" cy="338554"/>
            </a:xfrm>
          </p:grpSpPr>
          <p:sp>
            <p:nvSpPr>
              <p:cNvPr id="93" name="Rectangle: Rounded Corners 92">
                <a:extLst>
                  <a:ext uri="{FF2B5EF4-FFF2-40B4-BE49-F238E27FC236}">
                    <a16:creationId xmlns:a16="http://schemas.microsoft.com/office/drawing/2014/main" id="{DA283372-5CC7-5F21-F6ED-1A91D56195E1}"/>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TextBox 93">
                <a:extLst>
                  <a:ext uri="{FF2B5EF4-FFF2-40B4-BE49-F238E27FC236}">
                    <a16:creationId xmlns:a16="http://schemas.microsoft.com/office/drawing/2014/main" id="{97245370-00E0-2FC0-21CD-0567336B4CE1}"/>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86" name="Group 85">
              <a:extLst>
                <a:ext uri="{FF2B5EF4-FFF2-40B4-BE49-F238E27FC236}">
                  <a16:creationId xmlns:a16="http://schemas.microsoft.com/office/drawing/2014/main" id="{A28FE473-C29D-A513-9BC0-0902CA5D02D7}"/>
                </a:ext>
              </a:extLst>
            </p:cNvPr>
            <p:cNvGrpSpPr>
              <a:grpSpLocks noChangeAspect="1"/>
            </p:cNvGrpSpPr>
            <p:nvPr/>
          </p:nvGrpSpPr>
          <p:grpSpPr>
            <a:xfrm>
              <a:off x="11332376" y="4981753"/>
              <a:ext cx="466605" cy="284880"/>
              <a:chOff x="7946524" y="5652130"/>
              <a:chExt cx="554518" cy="338554"/>
            </a:xfrm>
          </p:grpSpPr>
          <p:sp>
            <p:nvSpPr>
              <p:cNvPr id="91" name="Rectangle: Rounded Corners 90">
                <a:extLst>
                  <a:ext uri="{FF2B5EF4-FFF2-40B4-BE49-F238E27FC236}">
                    <a16:creationId xmlns:a16="http://schemas.microsoft.com/office/drawing/2014/main" id="{1004A6C6-5D3A-4EAF-C0B9-65D4A4407672}"/>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TextBox 91">
                <a:extLst>
                  <a:ext uri="{FF2B5EF4-FFF2-40B4-BE49-F238E27FC236}">
                    <a16:creationId xmlns:a16="http://schemas.microsoft.com/office/drawing/2014/main" id="{5A477E99-D488-2453-E8EF-0F2C991696E9}"/>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pic>
          <p:nvPicPr>
            <p:cNvPr id="87" name="Picture 86">
              <a:extLst>
                <a:ext uri="{FF2B5EF4-FFF2-40B4-BE49-F238E27FC236}">
                  <a16:creationId xmlns:a16="http://schemas.microsoft.com/office/drawing/2014/main" id="{61994D1A-6D73-EF57-60AA-A759CAAF3AE2}"/>
                </a:ext>
              </a:extLst>
            </p:cNvPr>
            <p:cNvPicPr>
              <a:picLocks noChangeAspect="1"/>
            </p:cNvPicPr>
            <p:nvPr/>
          </p:nvPicPr>
          <p:blipFill>
            <a:blip r:embed="rId7"/>
            <a:stretch>
              <a:fillRect/>
            </a:stretch>
          </p:blipFill>
          <p:spPr>
            <a:xfrm flipH="1">
              <a:off x="7894871" y="5185624"/>
              <a:ext cx="256314" cy="255994"/>
            </a:xfrm>
            <a:prstGeom prst="rect">
              <a:avLst/>
            </a:prstGeom>
          </p:spPr>
        </p:pic>
        <p:pic>
          <p:nvPicPr>
            <p:cNvPr id="88" name="Picture 87">
              <a:extLst>
                <a:ext uri="{FF2B5EF4-FFF2-40B4-BE49-F238E27FC236}">
                  <a16:creationId xmlns:a16="http://schemas.microsoft.com/office/drawing/2014/main" id="{6C25983B-6D77-ED03-6278-1C761F3947AD}"/>
                </a:ext>
              </a:extLst>
            </p:cNvPr>
            <p:cNvPicPr>
              <a:picLocks noChangeAspect="1"/>
            </p:cNvPicPr>
            <p:nvPr/>
          </p:nvPicPr>
          <p:blipFill>
            <a:blip r:embed="rId7"/>
            <a:stretch>
              <a:fillRect/>
            </a:stretch>
          </p:blipFill>
          <p:spPr>
            <a:xfrm flipH="1">
              <a:off x="8806844" y="5192006"/>
              <a:ext cx="256314" cy="255994"/>
            </a:xfrm>
            <a:prstGeom prst="rect">
              <a:avLst/>
            </a:prstGeom>
          </p:spPr>
        </p:pic>
        <p:pic>
          <p:nvPicPr>
            <p:cNvPr id="89" name="Picture 88">
              <a:extLst>
                <a:ext uri="{FF2B5EF4-FFF2-40B4-BE49-F238E27FC236}">
                  <a16:creationId xmlns:a16="http://schemas.microsoft.com/office/drawing/2014/main" id="{A60A9C3F-7B58-2878-6FBA-9C5046C98F49}"/>
                </a:ext>
              </a:extLst>
            </p:cNvPr>
            <p:cNvPicPr>
              <a:picLocks noChangeAspect="1"/>
            </p:cNvPicPr>
            <p:nvPr/>
          </p:nvPicPr>
          <p:blipFill>
            <a:blip r:embed="rId7"/>
            <a:stretch>
              <a:fillRect/>
            </a:stretch>
          </p:blipFill>
          <p:spPr>
            <a:xfrm flipH="1">
              <a:off x="10222453" y="5192006"/>
              <a:ext cx="256314" cy="255994"/>
            </a:xfrm>
            <a:prstGeom prst="rect">
              <a:avLst/>
            </a:prstGeom>
          </p:spPr>
        </p:pic>
        <p:pic>
          <p:nvPicPr>
            <p:cNvPr id="90" name="Picture 89">
              <a:extLst>
                <a:ext uri="{FF2B5EF4-FFF2-40B4-BE49-F238E27FC236}">
                  <a16:creationId xmlns:a16="http://schemas.microsoft.com/office/drawing/2014/main" id="{846735DA-AEA3-2AF4-5A60-0BD88D5D105A}"/>
                </a:ext>
              </a:extLst>
            </p:cNvPr>
            <p:cNvPicPr>
              <a:picLocks noChangeAspect="1"/>
            </p:cNvPicPr>
            <p:nvPr/>
          </p:nvPicPr>
          <p:blipFill>
            <a:blip r:embed="rId7"/>
            <a:stretch>
              <a:fillRect/>
            </a:stretch>
          </p:blipFill>
          <p:spPr>
            <a:xfrm flipH="1">
              <a:off x="11137309" y="5181952"/>
              <a:ext cx="256314" cy="255994"/>
            </a:xfrm>
            <a:prstGeom prst="rect">
              <a:avLst/>
            </a:prstGeom>
          </p:spPr>
        </p:pic>
      </p:grpSp>
      <p:sp>
        <p:nvSpPr>
          <p:cNvPr id="120" name="Title 1">
            <a:extLst>
              <a:ext uri="{FF2B5EF4-FFF2-40B4-BE49-F238E27FC236}">
                <a16:creationId xmlns:a16="http://schemas.microsoft.com/office/drawing/2014/main" id="{7022F861-5489-7844-F8CA-4E3586FE50F2}"/>
              </a:ext>
            </a:extLst>
          </p:cNvPr>
          <p:cNvSpPr>
            <a:spLocks noGrp="1"/>
          </p:cNvSpPr>
          <p:nvPr>
            <p:ph type="title"/>
          </p:nvPr>
        </p:nvSpPr>
        <p:spPr>
          <a:xfrm>
            <a:off x="6447" y="5946"/>
            <a:ext cx="7069438" cy="889686"/>
          </a:xfrm>
        </p:spPr>
        <p:txBody>
          <a:bodyPr/>
          <a:lstStyle/>
          <a:p>
            <a:r>
              <a:rPr lang="en-US" dirty="0"/>
              <a:t>Process Management</a:t>
            </a:r>
          </a:p>
        </p:txBody>
      </p:sp>
    </p:spTree>
    <p:extLst>
      <p:ext uri="{BB962C8B-B14F-4D97-AF65-F5344CB8AC3E}">
        <p14:creationId xmlns:p14="http://schemas.microsoft.com/office/powerpoint/2010/main" val="398154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870F6E-3813-FA64-9644-BE732B1BB755}"/>
              </a:ext>
            </a:extLst>
          </p:cNvPr>
          <p:cNvSpPr>
            <a:spLocks noGrp="1"/>
          </p:cNvSpPr>
          <p:nvPr>
            <p:ph idx="1"/>
          </p:nvPr>
        </p:nvSpPr>
        <p:spPr>
          <a:xfrm>
            <a:off x="35323" y="745769"/>
            <a:ext cx="6979328" cy="6106285"/>
          </a:xfrm>
        </p:spPr>
        <p:txBody>
          <a:bodyPr>
            <a:normAutofit/>
          </a:bodyPr>
          <a:lstStyle/>
          <a:p>
            <a:r>
              <a:rPr lang="en-US" dirty="0"/>
              <a:t>The most important system calls for process management are:</a:t>
            </a:r>
          </a:p>
          <a:p>
            <a:pPr lvl="1"/>
            <a:r>
              <a:rPr lang="en-US" dirty="0">
                <a:latin typeface="Lucida Console" panose="020B0609040504020204" pitchFamily="49" charset="0"/>
              </a:rPr>
              <a:t>fork()</a:t>
            </a:r>
            <a:r>
              <a:rPr lang="en-US" dirty="0"/>
              <a:t>: Create a new process, initializing it as a copy of the current process</a:t>
            </a:r>
          </a:p>
          <a:p>
            <a:pPr lvl="1"/>
            <a:r>
              <a:rPr lang="en-US" dirty="0" err="1">
                <a:latin typeface="Lucida Console" panose="020B0609040504020204" pitchFamily="49" charset="0"/>
              </a:rPr>
              <a:t>execve</a:t>
            </a:r>
            <a:r>
              <a:rPr lang="en-US" dirty="0">
                <a:latin typeface="Lucida Console" panose="020B0609040504020204" pitchFamily="49" charset="0"/>
              </a:rPr>
              <a:t>(const char* </a:t>
            </a:r>
            <a:r>
              <a:rPr lang="en-US" dirty="0" err="1">
                <a:latin typeface="Lucida Console" panose="020B0609040504020204" pitchFamily="49" charset="0"/>
              </a:rPr>
              <a:t>exec_path</a:t>
            </a:r>
            <a:r>
              <a:rPr lang="en-US" dirty="0">
                <a:latin typeface="Lucida Console" panose="020B0609040504020204" pitchFamily="49" charset="0"/>
              </a:rPr>
              <a:t>,…)</a:t>
            </a:r>
            <a:r>
              <a:rPr lang="en-US" dirty="0"/>
              <a:t>: Restart the current process, having it load a new executable and run it</a:t>
            </a:r>
          </a:p>
          <a:p>
            <a:pPr lvl="1"/>
            <a:r>
              <a:rPr lang="en-US" dirty="0">
                <a:latin typeface="Lucida Console" panose="020B0609040504020204" pitchFamily="49" charset="0"/>
              </a:rPr>
              <a:t>_exit(int status)</a:t>
            </a:r>
            <a:r>
              <a:rPr lang="en-US" dirty="0"/>
              <a:t>: Terminate the current process</a:t>
            </a:r>
          </a:p>
          <a:p>
            <a:pPr lvl="1"/>
            <a:r>
              <a:rPr lang="en-US" dirty="0">
                <a:latin typeface="Lucida Console" panose="020B0609040504020204" pitchFamily="49" charset="0"/>
              </a:rPr>
              <a:t>kill(</a:t>
            </a:r>
            <a:r>
              <a:rPr lang="en-US" dirty="0" err="1">
                <a:latin typeface="Lucida Console" panose="020B0609040504020204" pitchFamily="49" charset="0"/>
              </a:rPr>
              <a:t>pid_t</a:t>
            </a:r>
            <a:r>
              <a:rPr lang="en-US" dirty="0">
                <a:latin typeface="Lucida Console" panose="020B0609040504020204" pitchFamily="49" charset="0"/>
              </a:rPr>
              <a:t> p, int </a:t>
            </a:r>
            <a:r>
              <a:rPr lang="en-US" dirty="0" err="1">
                <a:latin typeface="Lucida Console" panose="020B0609040504020204" pitchFamily="49" charset="0"/>
              </a:rPr>
              <a:t>sig_num</a:t>
            </a:r>
            <a:r>
              <a:rPr lang="en-US" dirty="0">
                <a:latin typeface="Lucida Console" panose="020B0609040504020204" pitchFamily="49" charset="0"/>
              </a:rPr>
              <a:t>)</a:t>
            </a:r>
            <a:r>
              <a:rPr lang="en-US" dirty="0"/>
              <a:t>: Send a signal to another process</a:t>
            </a:r>
          </a:p>
          <a:p>
            <a:pPr lvl="1"/>
            <a:r>
              <a:rPr lang="en-US" dirty="0" err="1">
                <a:latin typeface="Lucida Console" panose="020B0609040504020204" pitchFamily="49" charset="0"/>
              </a:rPr>
              <a:t>waitpid</a:t>
            </a:r>
            <a:r>
              <a:rPr lang="en-US" dirty="0">
                <a:latin typeface="Lucida Console" panose="020B0609040504020204" pitchFamily="49" charset="0"/>
              </a:rPr>
              <a:t>(</a:t>
            </a:r>
            <a:r>
              <a:rPr lang="en-US" dirty="0" err="1">
                <a:latin typeface="Lucida Console" panose="020B0609040504020204" pitchFamily="49" charset="0"/>
              </a:rPr>
              <a:t>pid_t</a:t>
            </a:r>
            <a:r>
              <a:rPr lang="en-US" dirty="0">
                <a:latin typeface="Lucida Console" panose="020B0609040504020204" pitchFamily="49" charset="0"/>
              </a:rPr>
              <a:t> </a:t>
            </a:r>
            <a:r>
              <a:rPr lang="en-US" dirty="0" err="1">
                <a:latin typeface="Lucida Console" panose="020B0609040504020204" pitchFamily="49" charset="0"/>
              </a:rPr>
              <a:t>pid</a:t>
            </a:r>
            <a:r>
              <a:rPr lang="en-US" dirty="0">
                <a:latin typeface="Lucida Console" panose="020B0609040504020204" pitchFamily="49" charset="0"/>
              </a:rPr>
              <a:t>,…)</a:t>
            </a:r>
            <a:r>
              <a:rPr lang="en-US" dirty="0"/>
              <a:t>: Wait for another process to die or receive a signal</a:t>
            </a:r>
          </a:p>
          <a:p>
            <a:r>
              <a:rPr lang="en-US" dirty="0"/>
              <a:t>What a user may perceive as a single program may actually consist of multiple cooperating processes!</a:t>
            </a:r>
          </a:p>
          <a:p>
            <a:endParaRPr lang="en-US" dirty="0"/>
          </a:p>
        </p:txBody>
      </p:sp>
      <p:grpSp>
        <p:nvGrpSpPr>
          <p:cNvPr id="2" name="Group 1">
            <a:extLst>
              <a:ext uri="{FF2B5EF4-FFF2-40B4-BE49-F238E27FC236}">
                <a16:creationId xmlns:a16="http://schemas.microsoft.com/office/drawing/2014/main" id="{0F34DB66-399E-75CE-F8FD-B334783B0360}"/>
              </a:ext>
            </a:extLst>
          </p:cNvPr>
          <p:cNvGrpSpPr/>
          <p:nvPr/>
        </p:nvGrpSpPr>
        <p:grpSpPr>
          <a:xfrm>
            <a:off x="7435235" y="1018600"/>
            <a:ext cx="4657911" cy="5752909"/>
            <a:chOff x="7435235" y="1018600"/>
            <a:chExt cx="4657911" cy="5752909"/>
          </a:xfrm>
        </p:grpSpPr>
        <p:sp>
          <p:nvSpPr>
            <p:cNvPr id="61" name="Rectangle 60">
              <a:extLst>
                <a:ext uri="{FF2B5EF4-FFF2-40B4-BE49-F238E27FC236}">
                  <a16:creationId xmlns:a16="http://schemas.microsoft.com/office/drawing/2014/main" id="{1B83AF6B-1E1D-4721-3608-57B6C5C34BE1}"/>
                </a:ext>
              </a:extLst>
            </p:cNvPr>
            <p:cNvSpPr/>
            <p:nvPr/>
          </p:nvSpPr>
          <p:spPr>
            <a:xfrm>
              <a:off x="7496136" y="3829700"/>
              <a:ext cx="4269217" cy="859170"/>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en-US" sz="3600" b="1" dirty="0">
                  <a:ln w="3175">
                    <a:solidFill>
                      <a:schemeClr val="tx1"/>
                    </a:solidFill>
                  </a:ln>
                  <a:solidFill>
                    <a:schemeClr val="bg1"/>
                  </a:solidFill>
                  <a:latin typeface="Segoe UI" panose="020B0502040204020203" pitchFamily="34" charset="0"/>
                  <a:cs typeface="Segoe UI" panose="020B0502040204020203" pitchFamily="34" charset="0"/>
                </a:rPr>
                <a:t>Operating system</a:t>
              </a:r>
            </a:p>
            <a:p>
              <a:pPr algn="ctr">
                <a:lnSpc>
                  <a:spcPts val="2500"/>
                </a:lnSpc>
              </a:pPr>
              <a:r>
                <a:rPr lang="en-US" sz="2400" b="1" dirty="0">
                  <a:ln w="3175">
                    <a:solidFill>
                      <a:schemeClr val="tx1"/>
                    </a:solidFill>
                  </a:ln>
                  <a:solidFill>
                    <a:schemeClr val="bg1"/>
                  </a:solidFill>
                  <a:latin typeface="Segoe UI" panose="020B0502040204020203" pitchFamily="34" charset="0"/>
                  <a:cs typeface="Segoe UI" panose="020B0502040204020203" pitchFamily="34" charset="0"/>
                </a:rPr>
                <a:t>(Kernel-level code)</a:t>
              </a:r>
              <a:endParaRPr lang="en-US" sz="3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62" name="Rectangle 61">
              <a:extLst>
                <a:ext uri="{FF2B5EF4-FFF2-40B4-BE49-F238E27FC236}">
                  <a16:creationId xmlns:a16="http://schemas.microsoft.com/office/drawing/2014/main" id="{28238485-816F-3835-2826-B417CD8FD117}"/>
                </a:ext>
              </a:extLst>
            </p:cNvPr>
            <p:cNvSpPr/>
            <p:nvPr/>
          </p:nvSpPr>
          <p:spPr>
            <a:xfrm>
              <a:off x="9020135" y="1018600"/>
              <a:ext cx="1221217" cy="2481198"/>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64" name="Rectangle 63">
              <a:extLst>
                <a:ext uri="{FF2B5EF4-FFF2-40B4-BE49-F238E27FC236}">
                  <a16:creationId xmlns:a16="http://schemas.microsoft.com/office/drawing/2014/main" id="{D55DB226-2B34-E802-7304-ABA4AC7D618B}"/>
                </a:ext>
              </a:extLst>
            </p:cNvPr>
            <p:cNvSpPr/>
            <p:nvPr/>
          </p:nvSpPr>
          <p:spPr>
            <a:xfrm>
              <a:off x="10544136" y="1018600"/>
              <a:ext cx="1221217" cy="2481198"/>
            </a:xfrm>
            <a:prstGeom prst="rect">
              <a:avLst/>
            </a:prstGeom>
            <a:solidFill>
              <a:srgbClr val="50FF1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65" name="Rectangle 64">
              <a:extLst>
                <a:ext uri="{FF2B5EF4-FFF2-40B4-BE49-F238E27FC236}">
                  <a16:creationId xmlns:a16="http://schemas.microsoft.com/office/drawing/2014/main" id="{174613F7-B0D6-D30C-49BC-C9D210D76B59}"/>
                </a:ext>
              </a:extLst>
            </p:cNvPr>
            <p:cNvSpPr/>
            <p:nvPr/>
          </p:nvSpPr>
          <p:spPr>
            <a:xfrm>
              <a:off x="7520117" y="1018600"/>
              <a:ext cx="1221217" cy="2481198"/>
            </a:xfrm>
            <a:prstGeom prst="rect">
              <a:avLst/>
            </a:prstGeom>
            <a:solidFill>
              <a:srgbClr val="FF89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66" name="TextBox 65">
              <a:extLst>
                <a:ext uri="{FF2B5EF4-FFF2-40B4-BE49-F238E27FC236}">
                  <a16:creationId xmlns:a16="http://schemas.microsoft.com/office/drawing/2014/main" id="{E43AF517-0F81-64A0-1C34-5650C8CDC866}"/>
                </a:ext>
              </a:extLst>
            </p:cNvPr>
            <p:cNvSpPr txBox="1"/>
            <p:nvPr/>
          </p:nvSpPr>
          <p:spPr>
            <a:xfrm>
              <a:off x="7435235" y="1933537"/>
              <a:ext cx="1408430" cy="64633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User-level process X</a:t>
              </a:r>
            </a:p>
          </p:txBody>
        </p:sp>
        <p:sp>
          <p:nvSpPr>
            <p:cNvPr id="67" name="TextBox 66">
              <a:extLst>
                <a:ext uri="{FF2B5EF4-FFF2-40B4-BE49-F238E27FC236}">
                  <a16:creationId xmlns:a16="http://schemas.microsoft.com/office/drawing/2014/main" id="{5B529411-DDDE-6BA3-EEE3-F57DB8B539B5}"/>
                </a:ext>
              </a:extLst>
            </p:cNvPr>
            <p:cNvSpPr txBox="1"/>
            <p:nvPr/>
          </p:nvSpPr>
          <p:spPr>
            <a:xfrm>
              <a:off x="8926528" y="1933537"/>
              <a:ext cx="1408430" cy="64633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User-level process Y</a:t>
              </a:r>
            </a:p>
          </p:txBody>
        </p:sp>
        <p:sp>
          <p:nvSpPr>
            <p:cNvPr id="68" name="TextBox 67">
              <a:extLst>
                <a:ext uri="{FF2B5EF4-FFF2-40B4-BE49-F238E27FC236}">
                  <a16:creationId xmlns:a16="http://schemas.microsoft.com/office/drawing/2014/main" id="{5131E802-D185-EFAB-C7B1-40408E7CA68F}"/>
                </a:ext>
              </a:extLst>
            </p:cNvPr>
            <p:cNvSpPr txBox="1"/>
            <p:nvPr/>
          </p:nvSpPr>
          <p:spPr>
            <a:xfrm>
              <a:off x="10450529" y="1933536"/>
              <a:ext cx="1408430" cy="64633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User-level process Z</a:t>
              </a:r>
            </a:p>
          </p:txBody>
        </p:sp>
        <p:grpSp>
          <p:nvGrpSpPr>
            <p:cNvPr id="69" name="Group 68">
              <a:extLst>
                <a:ext uri="{FF2B5EF4-FFF2-40B4-BE49-F238E27FC236}">
                  <a16:creationId xmlns:a16="http://schemas.microsoft.com/office/drawing/2014/main" id="{7827F22F-3547-C2F2-608C-AA005C3E6F82}"/>
                </a:ext>
              </a:extLst>
            </p:cNvPr>
            <p:cNvGrpSpPr/>
            <p:nvPr/>
          </p:nvGrpSpPr>
          <p:grpSpPr>
            <a:xfrm>
              <a:off x="7557434" y="3637570"/>
              <a:ext cx="4143175" cy="270958"/>
              <a:chOff x="7868335" y="3785393"/>
              <a:chExt cx="4143175" cy="270958"/>
            </a:xfrm>
          </p:grpSpPr>
          <p:grpSp>
            <p:nvGrpSpPr>
              <p:cNvPr id="106" name="Group 105">
                <a:extLst>
                  <a:ext uri="{FF2B5EF4-FFF2-40B4-BE49-F238E27FC236}">
                    <a16:creationId xmlns:a16="http://schemas.microsoft.com/office/drawing/2014/main" id="{2D3EDF4B-E595-138F-604C-4F4A27E0E23A}"/>
                  </a:ext>
                </a:extLst>
              </p:cNvPr>
              <p:cNvGrpSpPr/>
              <p:nvPr/>
            </p:nvGrpSpPr>
            <p:grpSpPr>
              <a:xfrm>
                <a:off x="7868335" y="3785393"/>
                <a:ext cx="1184499" cy="270958"/>
                <a:chOff x="7868335" y="3785393"/>
                <a:chExt cx="1184499" cy="270958"/>
              </a:xfrm>
            </p:grpSpPr>
            <p:sp>
              <p:nvSpPr>
                <p:cNvPr id="115" name="Double Bracket 114">
                  <a:extLst>
                    <a:ext uri="{FF2B5EF4-FFF2-40B4-BE49-F238E27FC236}">
                      <a16:creationId xmlns:a16="http://schemas.microsoft.com/office/drawing/2014/main" id="{8E30FB51-2809-B378-1885-C95569DFBC5B}"/>
                    </a:ext>
                  </a:extLst>
                </p:cNvPr>
                <p:cNvSpPr/>
                <p:nvPr/>
              </p:nvSpPr>
              <p:spPr>
                <a:xfrm>
                  <a:off x="7868335"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Double Bracket 115">
                  <a:extLst>
                    <a:ext uri="{FF2B5EF4-FFF2-40B4-BE49-F238E27FC236}">
                      <a16:creationId xmlns:a16="http://schemas.microsoft.com/office/drawing/2014/main" id="{9B722353-F95A-719C-37BF-E2C33B1F893D}"/>
                    </a:ext>
                  </a:extLst>
                </p:cNvPr>
                <p:cNvSpPr/>
                <p:nvPr/>
              </p:nvSpPr>
              <p:spPr>
                <a:xfrm>
                  <a:off x="8365492"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Double Bracket 116">
                  <a:extLst>
                    <a:ext uri="{FF2B5EF4-FFF2-40B4-BE49-F238E27FC236}">
                      <a16:creationId xmlns:a16="http://schemas.microsoft.com/office/drawing/2014/main" id="{AD5E491D-A0EB-DF30-2BE6-9BA6B9D7DBC0}"/>
                    </a:ext>
                  </a:extLst>
                </p:cNvPr>
                <p:cNvSpPr/>
                <p:nvPr/>
              </p:nvSpPr>
              <p:spPr>
                <a:xfrm>
                  <a:off x="8862649"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D06D7D16-6043-40EE-C757-98F680CE85E3}"/>
                  </a:ext>
                </a:extLst>
              </p:cNvPr>
              <p:cNvGrpSpPr/>
              <p:nvPr/>
            </p:nvGrpSpPr>
            <p:grpSpPr>
              <a:xfrm>
                <a:off x="9349394" y="3785393"/>
                <a:ext cx="1184499" cy="270958"/>
                <a:chOff x="7868335" y="3785393"/>
                <a:chExt cx="1184499" cy="270958"/>
              </a:xfrm>
            </p:grpSpPr>
            <p:sp>
              <p:nvSpPr>
                <p:cNvPr id="112" name="Double Bracket 111">
                  <a:extLst>
                    <a:ext uri="{FF2B5EF4-FFF2-40B4-BE49-F238E27FC236}">
                      <a16:creationId xmlns:a16="http://schemas.microsoft.com/office/drawing/2014/main" id="{90AA34DD-5390-2C60-9227-F93D86395F70}"/>
                    </a:ext>
                  </a:extLst>
                </p:cNvPr>
                <p:cNvSpPr/>
                <p:nvPr/>
              </p:nvSpPr>
              <p:spPr>
                <a:xfrm>
                  <a:off x="7868335"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Double Bracket 112">
                  <a:extLst>
                    <a:ext uri="{FF2B5EF4-FFF2-40B4-BE49-F238E27FC236}">
                      <a16:creationId xmlns:a16="http://schemas.microsoft.com/office/drawing/2014/main" id="{5DED2AF4-09E8-930F-7A9F-663493E0C3DA}"/>
                    </a:ext>
                  </a:extLst>
                </p:cNvPr>
                <p:cNvSpPr/>
                <p:nvPr/>
              </p:nvSpPr>
              <p:spPr>
                <a:xfrm>
                  <a:off x="8365492"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Double Bracket 113">
                  <a:extLst>
                    <a:ext uri="{FF2B5EF4-FFF2-40B4-BE49-F238E27FC236}">
                      <a16:creationId xmlns:a16="http://schemas.microsoft.com/office/drawing/2014/main" id="{A8C15B75-8AE3-A9A5-8438-82793D3CFF3D}"/>
                    </a:ext>
                  </a:extLst>
                </p:cNvPr>
                <p:cNvSpPr/>
                <p:nvPr/>
              </p:nvSpPr>
              <p:spPr>
                <a:xfrm>
                  <a:off x="8862649"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03B0319-CEDB-5938-D6D0-A93797956EF7}"/>
                  </a:ext>
                </a:extLst>
              </p:cNvPr>
              <p:cNvGrpSpPr/>
              <p:nvPr/>
            </p:nvGrpSpPr>
            <p:grpSpPr>
              <a:xfrm>
                <a:off x="10827011" y="3785393"/>
                <a:ext cx="1184499" cy="270958"/>
                <a:chOff x="7868335" y="3785393"/>
                <a:chExt cx="1184499" cy="270958"/>
              </a:xfrm>
            </p:grpSpPr>
            <p:sp>
              <p:nvSpPr>
                <p:cNvPr id="109" name="Double Bracket 108">
                  <a:extLst>
                    <a:ext uri="{FF2B5EF4-FFF2-40B4-BE49-F238E27FC236}">
                      <a16:creationId xmlns:a16="http://schemas.microsoft.com/office/drawing/2014/main" id="{F67023B6-FB27-3D90-A40A-2E7D3529D389}"/>
                    </a:ext>
                  </a:extLst>
                </p:cNvPr>
                <p:cNvSpPr/>
                <p:nvPr/>
              </p:nvSpPr>
              <p:spPr>
                <a:xfrm>
                  <a:off x="7868335"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Double Bracket 109">
                  <a:extLst>
                    <a:ext uri="{FF2B5EF4-FFF2-40B4-BE49-F238E27FC236}">
                      <a16:creationId xmlns:a16="http://schemas.microsoft.com/office/drawing/2014/main" id="{72274ED9-5C3B-B7F5-D751-99BC3C269C71}"/>
                    </a:ext>
                  </a:extLst>
                </p:cNvPr>
                <p:cNvSpPr/>
                <p:nvPr/>
              </p:nvSpPr>
              <p:spPr>
                <a:xfrm>
                  <a:off x="8365492"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Double Bracket 110">
                  <a:extLst>
                    <a:ext uri="{FF2B5EF4-FFF2-40B4-BE49-F238E27FC236}">
                      <a16:creationId xmlns:a16="http://schemas.microsoft.com/office/drawing/2014/main" id="{3EFF4CFA-37C3-6364-422D-E086CF42B023}"/>
                    </a:ext>
                  </a:extLst>
                </p:cNvPr>
                <p:cNvSpPr/>
                <p:nvPr/>
              </p:nvSpPr>
              <p:spPr>
                <a:xfrm>
                  <a:off x="8862649"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70" name="Rectangle 69">
              <a:extLst>
                <a:ext uri="{FF2B5EF4-FFF2-40B4-BE49-F238E27FC236}">
                  <a16:creationId xmlns:a16="http://schemas.microsoft.com/office/drawing/2014/main" id="{C44C6E53-BB39-DB51-EE94-75B42EF25D31}"/>
                </a:ext>
              </a:extLst>
            </p:cNvPr>
            <p:cNvSpPr/>
            <p:nvPr/>
          </p:nvSpPr>
          <p:spPr>
            <a:xfrm>
              <a:off x="7496136" y="5192006"/>
              <a:ext cx="4269217" cy="747268"/>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Segoe UI" panose="020B0502040204020203" pitchFamily="34" charset="0"/>
                  <a:cs typeface="Segoe UI" panose="020B0502040204020203" pitchFamily="34" charset="0"/>
                </a:rPr>
                <a:t>Hardware</a:t>
              </a:r>
            </a:p>
          </p:txBody>
        </p:sp>
        <p:sp>
          <p:nvSpPr>
            <p:cNvPr id="71" name="TextBox 70">
              <a:extLst>
                <a:ext uri="{FF2B5EF4-FFF2-40B4-BE49-F238E27FC236}">
                  <a16:creationId xmlns:a16="http://schemas.microsoft.com/office/drawing/2014/main" id="{67F16219-3EC1-A8FF-9B00-BBFDBD6371ED}"/>
                </a:ext>
              </a:extLst>
            </p:cNvPr>
            <p:cNvSpPr txBox="1"/>
            <p:nvPr/>
          </p:nvSpPr>
          <p:spPr>
            <a:xfrm>
              <a:off x="7435235" y="6402177"/>
              <a:ext cx="84245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RAM</a:t>
              </a:r>
            </a:p>
          </p:txBody>
        </p:sp>
        <p:sp>
          <p:nvSpPr>
            <p:cNvPr id="72" name="TextBox 71">
              <a:extLst>
                <a:ext uri="{FF2B5EF4-FFF2-40B4-BE49-F238E27FC236}">
                  <a16:creationId xmlns:a16="http://schemas.microsoft.com/office/drawing/2014/main" id="{5034E9E0-8B95-B902-13E8-DEFE9EC48B6D}"/>
                </a:ext>
              </a:extLst>
            </p:cNvPr>
            <p:cNvSpPr txBox="1"/>
            <p:nvPr/>
          </p:nvSpPr>
          <p:spPr>
            <a:xfrm>
              <a:off x="8277691" y="6402177"/>
              <a:ext cx="989900"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SSD</a:t>
              </a:r>
            </a:p>
          </p:txBody>
        </p:sp>
        <p:sp>
          <p:nvSpPr>
            <p:cNvPr id="73" name="TextBox 72">
              <a:extLst>
                <a:ext uri="{FF2B5EF4-FFF2-40B4-BE49-F238E27FC236}">
                  <a16:creationId xmlns:a16="http://schemas.microsoft.com/office/drawing/2014/main" id="{3C8F75F3-649E-B846-C68F-9FF8E7E37B97}"/>
                </a:ext>
              </a:extLst>
            </p:cNvPr>
            <p:cNvSpPr txBox="1"/>
            <p:nvPr/>
          </p:nvSpPr>
          <p:spPr>
            <a:xfrm>
              <a:off x="9251452" y="6402177"/>
              <a:ext cx="145674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UX devices</a:t>
              </a:r>
            </a:p>
          </p:txBody>
        </p:sp>
        <p:sp>
          <p:nvSpPr>
            <p:cNvPr id="74" name="TextBox 73">
              <a:extLst>
                <a:ext uri="{FF2B5EF4-FFF2-40B4-BE49-F238E27FC236}">
                  <a16:creationId xmlns:a16="http://schemas.microsoft.com/office/drawing/2014/main" id="{81523611-1E48-0745-E55E-1AA4107746ED}"/>
                </a:ext>
              </a:extLst>
            </p:cNvPr>
            <p:cNvSpPr txBox="1"/>
            <p:nvPr/>
          </p:nvSpPr>
          <p:spPr>
            <a:xfrm>
              <a:off x="10636400" y="6402177"/>
              <a:ext cx="145674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pic>
          <p:nvPicPr>
            <p:cNvPr id="75" name="Picture 74">
              <a:extLst>
                <a:ext uri="{FF2B5EF4-FFF2-40B4-BE49-F238E27FC236}">
                  <a16:creationId xmlns:a16="http://schemas.microsoft.com/office/drawing/2014/main" id="{05B4BC02-1AF8-6EAB-D41F-E1424E8BEAC9}"/>
                </a:ext>
              </a:extLst>
            </p:cNvPr>
            <p:cNvPicPr>
              <a:picLocks noChangeAspect="1"/>
            </p:cNvPicPr>
            <p:nvPr/>
          </p:nvPicPr>
          <p:blipFill rotWithShape="1">
            <a:blip r:embed="rId2">
              <a:extLst>
                <a:ext uri="{28A0092B-C50C-407E-A947-70E740481C1C}">
                  <a14:useLocalDpi xmlns:a14="http://schemas.microsoft.com/office/drawing/2010/main" val="0"/>
                </a:ext>
              </a:extLst>
            </a:blip>
            <a:srcRect t="19838" b="22330"/>
            <a:stretch/>
          </p:blipFill>
          <p:spPr>
            <a:xfrm>
              <a:off x="7477443" y="6041667"/>
              <a:ext cx="754308" cy="436228"/>
            </a:xfrm>
            <a:prstGeom prst="rect">
              <a:avLst/>
            </a:prstGeom>
          </p:spPr>
        </p:pic>
        <p:cxnSp>
          <p:nvCxnSpPr>
            <p:cNvPr id="76" name="Straight Connector 75">
              <a:extLst>
                <a:ext uri="{FF2B5EF4-FFF2-40B4-BE49-F238E27FC236}">
                  <a16:creationId xmlns:a16="http://schemas.microsoft.com/office/drawing/2014/main" id="{82B9DFC5-43C8-E8F9-A581-0E227206107B}"/>
                </a:ext>
              </a:extLst>
            </p:cNvPr>
            <p:cNvCxnSpPr/>
            <p:nvPr/>
          </p:nvCxnSpPr>
          <p:spPr>
            <a:xfrm>
              <a:off x="7822223" y="5926692"/>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AA38242B-E944-AFC6-B990-4A6409D839B0}"/>
                </a:ext>
              </a:extLst>
            </p:cNvPr>
            <p:cNvPicPr>
              <a:picLocks noChangeAspect="1"/>
            </p:cNvPicPr>
            <p:nvPr/>
          </p:nvPicPr>
          <p:blipFill>
            <a:blip r:embed="rId3"/>
            <a:stretch>
              <a:fillRect/>
            </a:stretch>
          </p:blipFill>
          <p:spPr>
            <a:xfrm rot="5400000">
              <a:off x="8473233" y="5899916"/>
              <a:ext cx="598815" cy="719730"/>
            </a:xfrm>
            <a:prstGeom prst="rect">
              <a:avLst/>
            </a:prstGeom>
          </p:spPr>
        </p:pic>
        <p:cxnSp>
          <p:nvCxnSpPr>
            <p:cNvPr id="78" name="Straight Connector 77">
              <a:extLst>
                <a:ext uri="{FF2B5EF4-FFF2-40B4-BE49-F238E27FC236}">
                  <a16:creationId xmlns:a16="http://schemas.microsoft.com/office/drawing/2014/main" id="{A334D111-8C92-B988-A35B-B0A217A9A4AA}"/>
                </a:ext>
              </a:extLst>
            </p:cNvPr>
            <p:cNvCxnSpPr/>
            <p:nvPr/>
          </p:nvCxnSpPr>
          <p:spPr>
            <a:xfrm>
              <a:off x="8741334" y="5868537"/>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228333E1-BCD5-3DE2-26BB-1AA54E9947FB}"/>
                </a:ext>
              </a:extLst>
            </p:cNvPr>
            <p:cNvGrpSpPr/>
            <p:nvPr/>
          </p:nvGrpSpPr>
          <p:grpSpPr>
            <a:xfrm>
              <a:off x="9162854" y="5790596"/>
              <a:ext cx="1603868" cy="768593"/>
              <a:chOff x="9486633" y="5877087"/>
              <a:chExt cx="1603868" cy="768593"/>
            </a:xfrm>
          </p:grpSpPr>
          <p:pic>
            <p:nvPicPr>
              <p:cNvPr id="103" name="Picture 102">
                <a:extLst>
                  <a:ext uri="{FF2B5EF4-FFF2-40B4-BE49-F238E27FC236}">
                    <a16:creationId xmlns:a16="http://schemas.microsoft.com/office/drawing/2014/main" id="{D97E798B-EEAA-27AA-B499-3DB265CE4446}"/>
                  </a:ext>
                </a:extLst>
              </p:cNvPr>
              <p:cNvPicPr>
                <a:picLocks noChangeAspect="1"/>
              </p:cNvPicPr>
              <p:nvPr/>
            </p:nvPicPr>
            <p:blipFill>
              <a:blip r:embed="rId4"/>
              <a:stretch>
                <a:fillRect/>
              </a:stretch>
            </p:blipFill>
            <p:spPr>
              <a:xfrm>
                <a:off x="9486633" y="5877087"/>
                <a:ext cx="1603868" cy="768593"/>
              </a:xfrm>
              <a:prstGeom prst="rect">
                <a:avLst/>
              </a:prstGeom>
            </p:spPr>
          </p:pic>
          <p:cxnSp>
            <p:nvCxnSpPr>
              <p:cNvPr id="104" name="Straight Connector 103">
                <a:extLst>
                  <a:ext uri="{FF2B5EF4-FFF2-40B4-BE49-F238E27FC236}">
                    <a16:creationId xmlns:a16="http://schemas.microsoft.com/office/drawing/2014/main" id="{7F2FDACE-8212-A9FF-9A00-E5B9829CB333}"/>
                  </a:ext>
                </a:extLst>
              </p:cNvPr>
              <p:cNvCxnSpPr/>
              <p:nvPr/>
            </p:nvCxnSpPr>
            <p:spPr>
              <a:xfrm>
                <a:off x="10144796" y="5960712"/>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80A8295-E4D3-842A-B572-8196E81407B0}"/>
                  </a:ext>
                </a:extLst>
              </p:cNvPr>
              <p:cNvCxnSpPr/>
              <p:nvPr/>
            </p:nvCxnSpPr>
            <p:spPr>
              <a:xfrm>
                <a:off x="10851244" y="5958799"/>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0" name="Picture 79">
              <a:extLst>
                <a:ext uri="{FF2B5EF4-FFF2-40B4-BE49-F238E27FC236}">
                  <a16:creationId xmlns:a16="http://schemas.microsoft.com/office/drawing/2014/main" id="{3B2BF0F3-86EC-70A8-DDEA-D553F395FDB5}"/>
                </a:ext>
              </a:extLst>
            </p:cNvPr>
            <p:cNvPicPr>
              <a:picLocks noChangeAspect="1"/>
            </p:cNvPicPr>
            <p:nvPr/>
          </p:nvPicPr>
          <p:blipFill>
            <a:blip r:embed="rId5"/>
            <a:stretch>
              <a:fillRect/>
            </a:stretch>
          </p:blipFill>
          <p:spPr>
            <a:xfrm rot="10800000">
              <a:off x="10987499" y="5848350"/>
              <a:ext cx="766934" cy="700618"/>
            </a:xfrm>
            <a:prstGeom prst="rect">
              <a:avLst/>
            </a:prstGeom>
          </p:spPr>
        </p:pic>
        <p:pic>
          <p:nvPicPr>
            <p:cNvPr id="81" name="Picture 80">
              <a:extLst>
                <a:ext uri="{FF2B5EF4-FFF2-40B4-BE49-F238E27FC236}">
                  <a16:creationId xmlns:a16="http://schemas.microsoft.com/office/drawing/2014/main" id="{250233CB-E69F-B703-D100-B81485DE982D}"/>
                </a:ext>
              </a:extLst>
            </p:cNvPr>
            <p:cNvPicPr>
              <a:picLocks noChangeAspect="1"/>
            </p:cNvPicPr>
            <p:nvPr/>
          </p:nvPicPr>
          <p:blipFill>
            <a:blip r:embed="rId6"/>
            <a:stretch>
              <a:fillRect/>
            </a:stretch>
          </p:blipFill>
          <p:spPr>
            <a:xfrm>
              <a:off x="7732948" y="4845208"/>
              <a:ext cx="560425" cy="560425"/>
            </a:xfrm>
            <a:prstGeom prst="rect">
              <a:avLst/>
            </a:prstGeom>
          </p:spPr>
        </p:pic>
        <p:grpSp>
          <p:nvGrpSpPr>
            <p:cNvPr id="82" name="Group 81">
              <a:extLst>
                <a:ext uri="{FF2B5EF4-FFF2-40B4-BE49-F238E27FC236}">
                  <a16:creationId xmlns:a16="http://schemas.microsoft.com/office/drawing/2014/main" id="{73F94EB2-172B-A65E-2FB0-0BA28FCA8F1E}"/>
                </a:ext>
              </a:extLst>
            </p:cNvPr>
            <p:cNvGrpSpPr/>
            <p:nvPr/>
          </p:nvGrpSpPr>
          <p:grpSpPr>
            <a:xfrm>
              <a:off x="8646315" y="4845209"/>
              <a:ext cx="2883059" cy="564196"/>
              <a:chOff x="8957216" y="4931700"/>
              <a:chExt cx="2883059" cy="564196"/>
            </a:xfrm>
          </p:grpSpPr>
          <p:pic>
            <p:nvPicPr>
              <p:cNvPr id="99" name="Picture 98">
                <a:extLst>
                  <a:ext uri="{FF2B5EF4-FFF2-40B4-BE49-F238E27FC236}">
                    <a16:creationId xmlns:a16="http://schemas.microsoft.com/office/drawing/2014/main" id="{82D16A8B-3881-51A5-632E-D6325C6B6BAD}"/>
                  </a:ext>
                </a:extLst>
              </p:cNvPr>
              <p:cNvPicPr>
                <a:picLocks noChangeAspect="1"/>
              </p:cNvPicPr>
              <p:nvPr/>
            </p:nvPicPr>
            <p:blipFill>
              <a:blip r:embed="rId6"/>
              <a:stretch>
                <a:fillRect/>
              </a:stretch>
            </p:blipFill>
            <p:spPr>
              <a:xfrm>
                <a:off x="8957216" y="4931700"/>
                <a:ext cx="560425" cy="560425"/>
              </a:xfrm>
              <a:prstGeom prst="rect">
                <a:avLst/>
              </a:prstGeom>
            </p:spPr>
          </p:pic>
          <p:grpSp>
            <p:nvGrpSpPr>
              <p:cNvPr id="100" name="Group 99">
                <a:extLst>
                  <a:ext uri="{FF2B5EF4-FFF2-40B4-BE49-F238E27FC236}">
                    <a16:creationId xmlns:a16="http://schemas.microsoft.com/office/drawing/2014/main" id="{F8C1420A-77FF-11F7-D108-93BA9FC4238B}"/>
                  </a:ext>
                </a:extLst>
              </p:cNvPr>
              <p:cNvGrpSpPr/>
              <p:nvPr/>
            </p:nvGrpSpPr>
            <p:grpSpPr>
              <a:xfrm>
                <a:off x="10366483" y="4935470"/>
                <a:ext cx="1473792" cy="560426"/>
                <a:chOff x="8043849" y="4931699"/>
                <a:chExt cx="1473792" cy="560426"/>
              </a:xfrm>
            </p:grpSpPr>
            <p:pic>
              <p:nvPicPr>
                <p:cNvPr id="101" name="Picture 100">
                  <a:extLst>
                    <a:ext uri="{FF2B5EF4-FFF2-40B4-BE49-F238E27FC236}">
                      <a16:creationId xmlns:a16="http://schemas.microsoft.com/office/drawing/2014/main" id="{6CFD15D7-FFAD-E525-0EE5-85EEAED63933}"/>
                    </a:ext>
                  </a:extLst>
                </p:cNvPr>
                <p:cNvPicPr>
                  <a:picLocks noChangeAspect="1"/>
                </p:cNvPicPr>
                <p:nvPr/>
              </p:nvPicPr>
              <p:blipFill>
                <a:blip r:embed="rId6"/>
                <a:stretch>
                  <a:fillRect/>
                </a:stretch>
              </p:blipFill>
              <p:spPr>
                <a:xfrm>
                  <a:off x="8043849" y="4931699"/>
                  <a:ext cx="560425" cy="560425"/>
                </a:xfrm>
                <a:prstGeom prst="rect">
                  <a:avLst/>
                </a:prstGeom>
              </p:spPr>
            </p:pic>
            <p:pic>
              <p:nvPicPr>
                <p:cNvPr id="102" name="Picture 101">
                  <a:extLst>
                    <a:ext uri="{FF2B5EF4-FFF2-40B4-BE49-F238E27FC236}">
                      <a16:creationId xmlns:a16="http://schemas.microsoft.com/office/drawing/2014/main" id="{A3E31E14-AB5F-8F31-55AE-CD0462DBC3FD}"/>
                    </a:ext>
                  </a:extLst>
                </p:cNvPr>
                <p:cNvPicPr>
                  <a:picLocks noChangeAspect="1"/>
                </p:cNvPicPr>
                <p:nvPr/>
              </p:nvPicPr>
              <p:blipFill>
                <a:blip r:embed="rId6"/>
                <a:stretch>
                  <a:fillRect/>
                </a:stretch>
              </p:blipFill>
              <p:spPr>
                <a:xfrm>
                  <a:off x="8957216" y="4931700"/>
                  <a:ext cx="560425" cy="560425"/>
                </a:xfrm>
                <a:prstGeom prst="rect">
                  <a:avLst/>
                </a:prstGeom>
              </p:spPr>
            </p:pic>
          </p:grpSp>
        </p:grpSp>
        <p:grpSp>
          <p:nvGrpSpPr>
            <p:cNvPr id="83" name="Group 82">
              <a:extLst>
                <a:ext uri="{FF2B5EF4-FFF2-40B4-BE49-F238E27FC236}">
                  <a16:creationId xmlns:a16="http://schemas.microsoft.com/office/drawing/2014/main" id="{7D44A643-3306-9C6E-3FE2-6D9155B4EDC5}"/>
                </a:ext>
              </a:extLst>
            </p:cNvPr>
            <p:cNvGrpSpPr>
              <a:grpSpLocks noChangeAspect="1"/>
            </p:cNvGrpSpPr>
            <p:nvPr/>
          </p:nvGrpSpPr>
          <p:grpSpPr>
            <a:xfrm>
              <a:off x="7456528" y="4982980"/>
              <a:ext cx="466605" cy="284880"/>
              <a:chOff x="7946524" y="5652130"/>
              <a:chExt cx="554518" cy="338554"/>
            </a:xfrm>
          </p:grpSpPr>
          <p:sp>
            <p:nvSpPr>
              <p:cNvPr id="97" name="Rectangle: Rounded Corners 96">
                <a:extLst>
                  <a:ext uri="{FF2B5EF4-FFF2-40B4-BE49-F238E27FC236}">
                    <a16:creationId xmlns:a16="http://schemas.microsoft.com/office/drawing/2014/main" id="{D953BD6D-5E57-BFF2-A12E-3AAAEC6235AA}"/>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8" name="TextBox 97">
                <a:extLst>
                  <a:ext uri="{FF2B5EF4-FFF2-40B4-BE49-F238E27FC236}">
                    <a16:creationId xmlns:a16="http://schemas.microsoft.com/office/drawing/2014/main" id="{F3C095BC-1B04-095D-8F94-E41DDC931B9C}"/>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84" name="Group 83">
              <a:extLst>
                <a:ext uri="{FF2B5EF4-FFF2-40B4-BE49-F238E27FC236}">
                  <a16:creationId xmlns:a16="http://schemas.microsoft.com/office/drawing/2014/main" id="{A1EC26BD-4683-901B-CD3C-D0E278613803}"/>
                </a:ext>
              </a:extLst>
            </p:cNvPr>
            <p:cNvGrpSpPr>
              <a:grpSpLocks noChangeAspect="1"/>
            </p:cNvGrpSpPr>
            <p:nvPr/>
          </p:nvGrpSpPr>
          <p:grpSpPr>
            <a:xfrm>
              <a:off x="9035163" y="4986751"/>
              <a:ext cx="466605" cy="284880"/>
              <a:chOff x="7946524" y="5652130"/>
              <a:chExt cx="554518" cy="338554"/>
            </a:xfrm>
          </p:grpSpPr>
          <p:sp>
            <p:nvSpPr>
              <p:cNvPr id="95" name="Rectangle: Rounded Corners 94">
                <a:extLst>
                  <a:ext uri="{FF2B5EF4-FFF2-40B4-BE49-F238E27FC236}">
                    <a16:creationId xmlns:a16="http://schemas.microsoft.com/office/drawing/2014/main" id="{7E6EDD69-68C2-50B6-9DBF-6E0F2223B2FC}"/>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6" name="TextBox 95">
                <a:extLst>
                  <a:ext uri="{FF2B5EF4-FFF2-40B4-BE49-F238E27FC236}">
                    <a16:creationId xmlns:a16="http://schemas.microsoft.com/office/drawing/2014/main" id="{B835F06D-046D-BB68-418E-8E9986A9AE5C}"/>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85" name="Group 84">
              <a:extLst>
                <a:ext uri="{FF2B5EF4-FFF2-40B4-BE49-F238E27FC236}">
                  <a16:creationId xmlns:a16="http://schemas.microsoft.com/office/drawing/2014/main" id="{242C2161-CE18-90C9-A241-E90885AD8141}"/>
                </a:ext>
              </a:extLst>
            </p:cNvPr>
            <p:cNvGrpSpPr>
              <a:grpSpLocks noChangeAspect="1"/>
            </p:cNvGrpSpPr>
            <p:nvPr/>
          </p:nvGrpSpPr>
          <p:grpSpPr>
            <a:xfrm>
              <a:off x="9760554" y="4987119"/>
              <a:ext cx="466605" cy="284880"/>
              <a:chOff x="7946524" y="5652130"/>
              <a:chExt cx="554518" cy="338554"/>
            </a:xfrm>
          </p:grpSpPr>
          <p:sp>
            <p:nvSpPr>
              <p:cNvPr id="93" name="Rectangle: Rounded Corners 92">
                <a:extLst>
                  <a:ext uri="{FF2B5EF4-FFF2-40B4-BE49-F238E27FC236}">
                    <a16:creationId xmlns:a16="http://schemas.microsoft.com/office/drawing/2014/main" id="{DA283372-5CC7-5F21-F6ED-1A91D56195E1}"/>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TextBox 93">
                <a:extLst>
                  <a:ext uri="{FF2B5EF4-FFF2-40B4-BE49-F238E27FC236}">
                    <a16:creationId xmlns:a16="http://schemas.microsoft.com/office/drawing/2014/main" id="{97245370-00E0-2FC0-21CD-0567336B4CE1}"/>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86" name="Group 85">
              <a:extLst>
                <a:ext uri="{FF2B5EF4-FFF2-40B4-BE49-F238E27FC236}">
                  <a16:creationId xmlns:a16="http://schemas.microsoft.com/office/drawing/2014/main" id="{A28FE473-C29D-A513-9BC0-0902CA5D02D7}"/>
                </a:ext>
              </a:extLst>
            </p:cNvPr>
            <p:cNvGrpSpPr>
              <a:grpSpLocks noChangeAspect="1"/>
            </p:cNvGrpSpPr>
            <p:nvPr/>
          </p:nvGrpSpPr>
          <p:grpSpPr>
            <a:xfrm>
              <a:off x="11332376" y="4981753"/>
              <a:ext cx="466605" cy="284880"/>
              <a:chOff x="7946524" y="5652130"/>
              <a:chExt cx="554518" cy="338554"/>
            </a:xfrm>
          </p:grpSpPr>
          <p:sp>
            <p:nvSpPr>
              <p:cNvPr id="91" name="Rectangle: Rounded Corners 90">
                <a:extLst>
                  <a:ext uri="{FF2B5EF4-FFF2-40B4-BE49-F238E27FC236}">
                    <a16:creationId xmlns:a16="http://schemas.microsoft.com/office/drawing/2014/main" id="{1004A6C6-5D3A-4EAF-C0B9-65D4A4407672}"/>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TextBox 91">
                <a:extLst>
                  <a:ext uri="{FF2B5EF4-FFF2-40B4-BE49-F238E27FC236}">
                    <a16:creationId xmlns:a16="http://schemas.microsoft.com/office/drawing/2014/main" id="{5A477E99-D488-2453-E8EF-0F2C991696E9}"/>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pic>
          <p:nvPicPr>
            <p:cNvPr id="87" name="Picture 86">
              <a:extLst>
                <a:ext uri="{FF2B5EF4-FFF2-40B4-BE49-F238E27FC236}">
                  <a16:creationId xmlns:a16="http://schemas.microsoft.com/office/drawing/2014/main" id="{61994D1A-6D73-EF57-60AA-A759CAAF3AE2}"/>
                </a:ext>
              </a:extLst>
            </p:cNvPr>
            <p:cNvPicPr>
              <a:picLocks noChangeAspect="1"/>
            </p:cNvPicPr>
            <p:nvPr/>
          </p:nvPicPr>
          <p:blipFill>
            <a:blip r:embed="rId7"/>
            <a:stretch>
              <a:fillRect/>
            </a:stretch>
          </p:blipFill>
          <p:spPr>
            <a:xfrm flipH="1">
              <a:off x="7894871" y="5185624"/>
              <a:ext cx="256314" cy="255994"/>
            </a:xfrm>
            <a:prstGeom prst="rect">
              <a:avLst/>
            </a:prstGeom>
          </p:spPr>
        </p:pic>
        <p:pic>
          <p:nvPicPr>
            <p:cNvPr id="88" name="Picture 87">
              <a:extLst>
                <a:ext uri="{FF2B5EF4-FFF2-40B4-BE49-F238E27FC236}">
                  <a16:creationId xmlns:a16="http://schemas.microsoft.com/office/drawing/2014/main" id="{6C25983B-6D77-ED03-6278-1C761F3947AD}"/>
                </a:ext>
              </a:extLst>
            </p:cNvPr>
            <p:cNvPicPr>
              <a:picLocks noChangeAspect="1"/>
            </p:cNvPicPr>
            <p:nvPr/>
          </p:nvPicPr>
          <p:blipFill>
            <a:blip r:embed="rId7"/>
            <a:stretch>
              <a:fillRect/>
            </a:stretch>
          </p:blipFill>
          <p:spPr>
            <a:xfrm flipH="1">
              <a:off x="8806844" y="5192006"/>
              <a:ext cx="256314" cy="255994"/>
            </a:xfrm>
            <a:prstGeom prst="rect">
              <a:avLst/>
            </a:prstGeom>
          </p:spPr>
        </p:pic>
        <p:pic>
          <p:nvPicPr>
            <p:cNvPr id="89" name="Picture 88">
              <a:extLst>
                <a:ext uri="{FF2B5EF4-FFF2-40B4-BE49-F238E27FC236}">
                  <a16:creationId xmlns:a16="http://schemas.microsoft.com/office/drawing/2014/main" id="{A60A9C3F-7B58-2878-6FBA-9C5046C98F49}"/>
                </a:ext>
              </a:extLst>
            </p:cNvPr>
            <p:cNvPicPr>
              <a:picLocks noChangeAspect="1"/>
            </p:cNvPicPr>
            <p:nvPr/>
          </p:nvPicPr>
          <p:blipFill>
            <a:blip r:embed="rId7"/>
            <a:stretch>
              <a:fillRect/>
            </a:stretch>
          </p:blipFill>
          <p:spPr>
            <a:xfrm flipH="1">
              <a:off x="10222453" y="5192006"/>
              <a:ext cx="256314" cy="255994"/>
            </a:xfrm>
            <a:prstGeom prst="rect">
              <a:avLst/>
            </a:prstGeom>
          </p:spPr>
        </p:pic>
        <p:pic>
          <p:nvPicPr>
            <p:cNvPr id="90" name="Picture 89">
              <a:extLst>
                <a:ext uri="{FF2B5EF4-FFF2-40B4-BE49-F238E27FC236}">
                  <a16:creationId xmlns:a16="http://schemas.microsoft.com/office/drawing/2014/main" id="{846735DA-AEA3-2AF4-5A60-0BD88D5D105A}"/>
                </a:ext>
              </a:extLst>
            </p:cNvPr>
            <p:cNvPicPr>
              <a:picLocks noChangeAspect="1"/>
            </p:cNvPicPr>
            <p:nvPr/>
          </p:nvPicPr>
          <p:blipFill>
            <a:blip r:embed="rId7"/>
            <a:stretch>
              <a:fillRect/>
            </a:stretch>
          </p:blipFill>
          <p:spPr>
            <a:xfrm flipH="1">
              <a:off x="11137309" y="5181952"/>
              <a:ext cx="256314" cy="255994"/>
            </a:xfrm>
            <a:prstGeom prst="rect">
              <a:avLst/>
            </a:prstGeom>
          </p:spPr>
        </p:pic>
      </p:grpSp>
      <p:sp>
        <p:nvSpPr>
          <p:cNvPr id="6" name="Title 1">
            <a:extLst>
              <a:ext uri="{FF2B5EF4-FFF2-40B4-BE49-F238E27FC236}">
                <a16:creationId xmlns:a16="http://schemas.microsoft.com/office/drawing/2014/main" id="{2A868275-5092-07ED-C282-8507616CB9A6}"/>
              </a:ext>
            </a:extLst>
          </p:cNvPr>
          <p:cNvSpPr>
            <a:spLocks noGrp="1"/>
          </p:cNvSpPr>
          <p:nvPr>
            <p:ph type="title"/>
          </p:nvPr>
        </p:nvSpPr>
        <p:spPr>
          <a:xfrm>
            <a:off x="6447" y="5946"/>
            <a:ext cx="7069438" cy="889686"/>
          </a:xfrm>
        </p:spPr>
        <p:txBody>
          <a:bodyPr/>
          <a:lstStyle/>
          <a:p>
            <a:r>
              <a:rPr lang="en-US" dirty="0"/>
              <a:t>Process Management</a:t>
            </a:r>
          </a:p>
        </p:txBody>
      </p:sp>
    </p:spTree>
    <p:extLst>
      <p:ext uri="{BB962C8B-B14F-4D97-AF65-F5344CB8AC3E}">
        <p14:creationId xmlns:p14="http://schemas.microsoft.com/office/powerpoint/2010/main" val="81354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F2F069-0619-3391-7D7E-98557C3A6143}"/>
              </a:ext>
            </a:extLst>
          </p:cNvPr>
          <p:cNvPicPr>
            <a:picLocks noChangeAspect="1"/>
          </p:cNvPicPr>
          <p:nvPr/>
        </p:nvPicPr>
        <p:blipFill>
          <a:blip r:embed="rId3"/>
          <a:stretch>
            <a:fillRect/>
          </a:stretch>
        </p:blipFill>
        <p:spPr>
          <a:xfrm>
            <a:off x="0" y="-1"/>
            <a:ext cx="12192000" cy="6866129"/>
          </a:xfrm>
          <a:prstGeom prst="rect">
            <a:avLst/>
          </a:prstGeom>
        </p:spPr>
      </p:pic>
      <p:grpSp>
        <p:nvGrpSpPr>
          <p:cNvPr id="38" name="Group 37">
            <a:extLst>
              <a:ext uri="{FF2B5EF4-FFF2-40B4-BE49-F238E27FC236}">
                <a16:creationId xmlns:a16="http://schemas.microsoft.com/office/drawing/2014/main" id="{8B128EBF-CA32-2D14-8D57-9DF9AF35CAE3}"/>
              </a:ext>
            </a:extLst>
          </p:cNvPr>
          <p:cNvGrpSpPr/>
          <p:nvPr/>
        </p:nvGrpSpPr>
        <p:grpSpPr>
          <a:xfrm>
            <a:off x="1089766" y="0"/>
            <a:ext cx="4768240" cy="826165"/>
            <a:chOff x="1089766" y="0"/>
            <a:chExt cx="4768240" cy="826165"/>
          </a:xfrm>
        </p:grpSpPr>
        <p:sp>
          <p:nvSpPr>
            <p:cNvPr id="5" name="TextBox 4">
              <a:extLst>
                <a:ext uri="{FF2B5EF4-FFF2-40B4-BE49-F238E27FC236}">
                  <a16:creationId xmlns:a16="http://schemas.microsoft.com/office/drawing/2014/main" id="{5A8C874B-1ED6-C6FC-1C30-08CC72A47C50}"/>
                </a:ext>
              </a:extLst>
            </p:cNvPr>
            <p:cNvSpPr txBox="1"/>
            <p:nvPr/>
          </p:nvSpPr>
          <p:spPr>
            <a:xfrm>
              <a:off x="1089766" y="0"/>
              <a:ext cx="4768240" cy="528350"/>
            </a:xfrm>
            <a:prstGeom prst="rect">
              <a:avLst/>
            </a:prstGeom>
            <a:noFill/>
          </p:spPr>
          <p:txBody>
            <a:bodyPr wrap="square" rtlCol="0">
              <a:spAutoFit/>
            </a:bodyPr>
            <a:lstStyle/>
            <a:p>
              <a:pPr>
                <a:lnSpc>
                  <a:spcPts val="1700"/>
                </a:lnSpc>
              </a:pPr>
              <a:r>
                <a:rPr lang="en-US" b="1" dirty="0">
                  <a:latin typeface="Segoe UI" panose="020B0502040204020203" pitchFamily="34" charset="0"/>
                  <a:cs typeface="Segoe UI" panose="020B0502040204020203" pitchFamily="34" charset="0"/>
                </a:rPr>
                <a:t>Of all the instructions being executed by my CPUs, what fraction belong to Firefox?</a:t>
              </a:r>
            </a:p>
          </p:txBody>
        </p:sp>
        <p:cxnSp>
          <p:nvCxnSpPr>
            <p:cNvPr id="9" name="Straight Arrow Connector 8">
              <a:extLst>
                <a:ext uri="{FF2B5EF4-FFF2-40B4-BE49-F238E27FC236}">
                  <a16:creationId xmlns:a16="http://schemas.microsoft.com/office/drawing/2014/main" id="{F437AAB6-E071-0380-D94C-7182A07C0704}"/>
                </a:ext>
              </a:extLst>
            </p:cNvPr>
            <p:cNvCxnSpPr/>
            <p:nvPr/>
          </p:nvCxnSpPr>
          <p:spPr>
            <a:xfrm>
              <a:off x="4146115" y="465720"/>
              <a:ext cx="0" cy="360445"/>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C1A2483E-BE59-BC33-3B50-A442450C7712}"/>
              </a:ext>
            </a:extLst>
          </p:cNvPr>
          <p:cNvGrpSpPr/>
          <p:nvPr/>
        </p:nvGrpSpPr>
        <p:grpSpPr>
          <a:xfrm>
            <a:off x="4861001" y="0"/>
            <a:ext cx="6487581" cy="823167"/>
            <a:chOff x="4861001" y="0"/>
            <a:chExt cx="6487581" cy="823167"/>
          </a:xfrm>
        </p:grpSpPr>
        <p:sp>
          <p:nvSpPr>
            <p:cNvPr id="6" name="TextBox 5">
              <a:extLst>
                <a:ext uri="{FF2B5EF4-FFF2-40B4-BE49-F238E27FC236}">
                  <a16:creationId xmlns:a16="http://schemas.microsoft.com/office/drawing/2014/main" id="{4CB92125-F44E-A74D-3DE7-5077962A29A5}"/>
                </a:ext>
              </a:extLst>
            </p:cNvPr>
            <p:cNvSpPr txBox="1"/>
            <p:nvPr/>
          </p:nvSpPr>
          <p:spPr>
            <a:xfrm>
              <a:off x="6125230" y="0"/>
              <a:ext cx="5223352" cy="528350"/>
            </a:xfrm>
            <a:prstGeom prst="rect">
              <a:avLst/>
            </a:prstGeom>
            <a:noFill/>
          </p:spPr>
          <p:txBody>
            <a:bodyPr wrap="square" rtlCol="0">
              <a:spAutoFit/>
            </a:bodyPr>
            <a:lstStyle/>
            <a:p>
              <a:pPr>
                <a:lnSpc>
                  <a:spcPts val="1700"/>
                </a:lnSpc>
              </a:pPr>
              <a:r>
                <a:rPr lang="en-US" b="1" dirty="0">
                  <a:latin typeface="Segoe UI" panose="020B0502040204020203" pitchFamily="34" charset="0"/>
                  <a:cs typeface="Segoe UI" panose="020B0502040204020203" pitchFamily="34" charset="0"/>
                </a:rPr>
                <a:t>How much virtual memory is being consumed by Firefox?</a:t>
              </a:r>
            </a:p>
          </p:txBody>
        </p:sp>
        <p:cxnSp>
          <p:nvCxnSpPr>
            <p:cNvPr id="10" name="Straight Arrow Connector 9">
              <a:extLst>
                <a:ext uri="{FF2B5EF4-FFF2-40B4-BE49-F238E27FC236}">
                  <a16:creationId xmlns:a16="http://schemas.microsoft.com/office/drawing/2014/main" id="{FFB82EF4-B884-9E4B-623F-9A5717E20A10}"/>
                </a:ext>
              </a:extLst>
            </p:cNvPr>
            <p:cNvCxnSpPr>
              <a:cxnSpLocks/>
            </p:cNvCxnSpPr>
            <p:nvPr/>
          </p:nvCxnSpPr>
          <p:spPr>
            <a:xfrm>
              <a:off x="4861001" y="528350"/>
              <a:ext cx="0" cy="29481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761729E-B95A-F610-C7E6-7F7E202BAB9E}"/>
                </a:ext>
              </a:extLst>
            </p:cNvPr>
            <p:cNvCxnSpPr>
              <a:cxnSpLocks/>
            </p:cNvCxnSpPr>
            <p:nvPr/>
          </p:nvCxnSpPr>
          <p:spPr>
            <a:xfrm>
              <a:off x="4861001" y="546339"/>
              <a:ext cx="1258983"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5EEDBF1-C290-74CC-C8A7-9CC2D36D03CD}"/>
                </a:ext>
              </a:extLst>
            </p:cNvPr>
            <p:cNvCxnSpPr>
              <a:cxnSpLocks/>
            </p:cNvCxnSpPr>
            <p:nvPr/>
          </p:nvCxnSpPr>
          <p:spPr>
            <a:xfrm>
              <a:off x="6114443" y="128916"/>
              <a:ext cx="91030"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464F3D0-7E18-A02B-BEC4-34D45D7D1DB7}"/>
                </a:ext>
              </a:extLst>
            </p:cNvPr>
            <p:cNvCxnSpPr>
              <a:cxnSpLocks/>
            </p:cNvCxnSpPr>
            <p:nvPr/>
          </p:nvCxnSpPr>
          <p:spPr>
            <a:xfrm flipV="1">
              <a:off x="6119984" y="117178"/>
              <a:ext cx="0" cy="445532"/>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0931AB0-FC18-A9CC-5BB1-DC42AE1C4F3A}"/>
              </a:ext>
            </a:extLst>
          </p:cNvPr>
          <p:cNvGrpSpPr/>
          <p:nvPr/>
        </p:nvGrpSpPr>
        <p:grpSpPr>
          <a:xfrm>
            <a:off x="5658301" y="464428"/>
            <a:ext cx="6642653" cy="358739"/>
            <a:chOff x="5658301" y="464428"/>
            <a:chExt cx="6642653" cy="358739"/>
          </a:xfrm>
        </p:grpSpPr>
        <p:sp>
          <p:nvSpPr>
            <p:cNvPr id="7" name="TextBox 6">
              <a:extLst>
                <a:ext uri="{FF2B5EF4-FFF2-40B4-BE49-F238E27FC236}">
                  <a16:creationId xmlns:a16="http://schemas.microsoft.com/office/drawing/2014/main" id="{DE759173-A7D6-45BE-B352-5E42385C7014}"/>
                </a:ext>
              </a:extLst>
            </p:cNvPr>
            <p:cNvSpPr txBox="1"/>
            <p:nvPr/>
          </p:nvSpPr>
          <p:spPr>
            <a:xfrm>
              <a:off x="6367794" y="464428"/>
              <a:ext cx="5933160" cy="310341"/>
            </a:xfrm>
            <a:prstGeom prst="rect">
              <a:avLst/>
            </a:prstGeom>
            <a:noFill/>
          </p:spPr>
          <p:txBody>
            <a:bodyPr wrap="square" rtlCol="0">
              <a:spAutoFit/>
            </a:bodyPr>
            <a:lstStyle/>
            <a:p>
              <a:pPr>
                <a:lnSpc>
                  <a:spcPts val="1700"/>
                </a:lnSpc>
              </a:pPr>
              <a:r>
                <a:rPr lang="en-US" b="1" dirty="0">
                  <a:latin typeface="Segoe UI" panose="020B0502040204020203" pitchFamily="34" charset="0"/>
                  <a:cs typeface="Segoe UI" panose="020B0502040204020203" pitchFamily="34" charset="0"/>
                </a:rPr>
                <a:t>How much disk throughput is being used by Firefox?</a:t>
              </a:r>
            </a:p>
          </p:txBody>
        </p:sp>
        <p:cxnSp>
          <p:nvCxnSpPr>
            <p:cNvPr id="26" name="Straight Arrow Connector 25">
              <a:extLst>
                <a:ext uri="{FF2B5EF4-FFF2-40B4-BE49-F238E27FC236}">
                  <a16:creationId xmlns:a16="http://schemas.microsoft.com/office/drawing/2014/main" id="{6AF88DAC-6D61-668B-02F5-B80CBD49F760}"/>
                </a:ext>
              </a:extLst>
            </p:cNvPr>
            <p:cNvCxnSpPr>
              <a:cxnSpLocks/>
            </p:cNvCxnSpPr>
            <p:nvPr/>
          </p:nvCxnSpPr>
          <p:spPr>
            <a:xfrm>
              <a:off x="5675966" y="645942"/>
              <a:ext cx="0" cy="177225"/>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A46200B-F66E-F90D-D0F6-D2D1C07F82BD}"/>
                </a:ext>
              </a:extLst>
            </p:cNvPr>
            <p:cNvCxnSpPr>
              <a:cxnSpLocks/>
            </p:cNvCxnSpPr>
            <p:nvPr/>
          </p:nvCxnSpPr>
          <p:spPr>
            <a:xfrm>
              <a:off x="5658301" y="650573"/>
              <a:ext cx="699513"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A8997D9-652C-07DC-1CBA-B50DFB306964}"/>
                </a:ext>
              </a:extLst>
            </p:cNvPr>
            <p:cNvCxnSpPr>
              <a:cxnSpLocks/>
            </p:cNvCxnSpPr>
            <p:nvPr/>
          </p:nvCxnSpPr>
          <p:spPr>
            <a:xfrm>
              <a:off x="6367794" y="593111"/>
              <a:ext cx="91940"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D599D00-B04E-4C38-3C34-151A4419950D}"/>
                </a:ext>
              </a:extLst>
            </p:cNvPr>
            <p:cNvCxnSpPr>
              <a:cxnSpLocks/>
            </p:cNvCxnSpPr>
            <p:nvPr/>
          </p:nvCxnSpPr>
          <p:spPr>
            <a:xfrm rot="16200000">
              <a:off x="6321824" y="618599"/>
              <a:ext cx="91940"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pic>
        <p:nvPicPr>
          <p:cNvPr id="40" name="Picture 39">
            <a:extLst>
              <a:ext uri="{FF2B5EF4-FFF2-40B4-BE49-F238E27FC236}">
                <a16:creationId xmlns:a16="http://schemas.microsoft.com/office/drawing/2014/main" id="{08C651D4-70FD-21AC-31FE-7E7565566C5E}"/>
              </a:ext>
            </a:extLst>
          </p:cNvPr>
          <p:cNvPicPr>
            <a:picLocks noChangeAspect="1"/>
          </p:cNvPicPr>
          <p:nvPr/>
        </p:nvPicPr>
        <p:blipFill>
          <a:blip r:embed="rId4"/>
          <a:stretch>
            <a:fillRect/>
          </a:stretch>
        </p:blipFill>
        <p:spPr>
          <a:xfrm>
            <a:off x="6569" y="0"/>
            <a:ext cx="12178862" cy="6858000"/>
          </a:xfrm>
          <a:prstGeom prst="rect">
            <a:avLst/>
          </a:prstGeom>
        </p:spPr>
      </p:pic>
      <p:pic>
        <p:nvPicPr>
          <p:cNvPr id="44" name="Picture 43">
            <a:extLst>
              <a:ext uri="{FF2B5EF4-FFF2-40B4-BE49-F238E27FC236}">
                <a16:creationId xmlns:a16="http://schemas.microsoft.com/office/drawing/2014/main" id="{4F3516D1-F95D-70F1-6A7D-F106E826D713}"/>
              </a:ext>
            </a:extLst>
          </p:cNvPr>
          <p:cNvPicPr>
            <a:picLocks noChangeAspect="1"/>
          </p:cNvPicPr>
          <p:nvPr/>
        </p:nvPicPr>
        <p:blipFill>
          <a:blip r:embed="rId5"/>
          <a:stretch>
            <a:fillRect/>
          </a:stretch>
        </p:blipFill>
        <p:spPr>
          <a:xfrm>
            <a:off x="-1" y="0"/>
            <a:ext cx="12187869" cy="6866128"/>
          </a:xfrm>
          <a:prstGeom prst="rect">
            <a:avLst/>
          </a:prstGeom>
        </p:spPr>
      </p:pic>
      <p:sp>
        <p:nvSpPr>
          <p:cNvPr id="45" name="Rectangle 44">
            <a:extLst>
              <a:ext uri="{FF2B5EF4-FFF2-40B4-BE49-F238E27FC236}">
                <a16:creationId xmlns:a16="http://schemas.microsoft.com/office/drawing/2014/main" id="{EF0F5EA3-46ED-6E24-992C-9F338453F58D}"/>
              </a:ext>
            </a:extLst>
          </p:cNvPr>
          <p:cNvSpPr/>
          <p:nvPr/>
        </p:nvSpPr>
        <p:spPr>
          <a:xfrm>
            <a:off x="733926" y="1491916"/>
            <a:ext cx="8375770" cy="2266235"/>
          </a:xfrm>
          <a:prstGeom prst="rect">
            <a:avLst/>
          </a:prstGeom>
          <a:noFill/>
          <a:ln w="571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20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38"/>
                                        </p:tgtEl>
                                        <p:attrNameLst>
                                          <p:attrName>r</p:attrName>
                                        </p:attrNameLst>
                                      </p:cBhvr>
                                    </p:animRot>
                                    <p:animRot by="-240000">
                                      <p:cBhvr>
                                        <p:cTn id="10" dur="200" fill="hold">
                                          <p:stCondLst>
                                            <p:cond delay="200"/>
                                          </p:stCondLst>
                                        </p:cTn>
                                        <p:tgtEl>
                                          <p:spTgt spid="38"/>
                                        </p:tgtEl>
                                        <p:attrNameLst>
                                          <p:attrName>r</p:attrName>
                                        </p:attrNameLst>
                                      </p:cBhvr>
                                    </p:animRot>
                                    <p:animRot by="240000">
                                      <p:cBhvr>
                                        <p:cTn id="11" dur="200" fill="hold">
                                          <p:stCondLst>
                                            <p:cond delay="400"/>
                                          </p:stCondLst>
                                        </p:cTn>
                                        <p:tgtEl>
                                          <p:spTgt spid="38"/>
                                        </p:tgtEl>
                                        <p:attrNameLst>
                                          <p:attrName>r</p:attrName>
                                        </p:attrNameLst>
                                      </p:cBhvr>
                                    </p:animRot>
                                    <p:animRot by="-240000">
                                      <p:cBhvr>
                                        <p:cTn id="12" dur="200" fill="hold">
                                          <p:stCondLst>
                                            <p:cond delay="600"/>
                                          </p:stCondLst>
                                        </p:cTn>
                                        <p:tgtEl>
                                          <p:spTgt spid="38"/>
                                        </p:tgtEl>
                                        <p:attrNameLst>
                                          <p:attrName>r</p:attrName>
                                        </p:attrNameLst>
                                      </p:cBhvr>
                                    </p:animRot>
                                    <p:animRot by="120000">
                                      <p:cBhvr>
                                        <p:cTn id="13" dur="200" fill="hold">
                                          <p:stCondLst>
                                            <p:cond delay="800"/>
                                          </p:stCondLst>
                                        </p:cTn>
                                        <p:tgtEl>
                                          <p:spTgt spid="38"/>
                                        </p:tgtEl>
                                        <p:attrNameLst>
                                          <p:attrName>r</p:attrName>
                                        </p:attrNameLst>
                                      </p:cBhvr>
                                    </p:animRo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37"/>
                                        </p:tgtEl>
                                        <p:attrNameLst>
                                          <p:attrName>r</p:attrName>
                                        </p:attrNameLst>
                                      </p:cBhvr>
                                    </p:animRot>
                                    <p:animRot by="-240000">
                                      <p:cBhvr>
                                        <p:cTn id="19" dur="200" fill="hold">
                                          <p:stCondLst>
                                            <p:cond delay="200"/>
                                          </p:stCondLst>
                                        </p:cTn>
                                        <p:tgtEl>
                                          <p:spTgt spid="37"/>
                                        </p:tgtEl>
                                        <p:attrNameLst>
                                          <p:attrName>r</p:attrName>
                                        </p:attrNameLst>
                                      </p:cBhvr>
                                    </p:animRot>
                                    <p:animRot by="240000">
                                      <p:cBhvr>
                                        <p:cTn id="20" dur="200" fill="hold">
                                          <p:stCondLst>
                                            <p:cond delay="400"/>
                                          </p:stCondLst>
                                        </p:cTn>
                                        <p:tgtEl>
                                          <p:spTgt spid="37"/>
                                        </p:tgtEl>
                                        <p:attrNameLst>
                                          <p:attrName>r</p:attrName>
                                        </p:attrNameLst>
                                      </p:cBhvr>
                                    </p:animRot>
                                    <p:animRot by="-240000">
                                      <p:cBhvr>
                                        <p:cTn id="21" dur="200" fill="hold">
                                          <p:stCondLst>
                                            <p:cond delay="600"/>
                                          </p:stCondLst>
                                        </p:cTn>
                                        <p:tgtEl>
                                          <p:spTgt spid="37"/>
                                        </p:tgtEl>
                                        <p:attrNameLst>
                                          <p:attrName>r</p:attrName>
                                        </p:attrNameLst>
                                      </p:cBhvr>
                                    </p:animRot>
                                    <p:animRot by="120000">
                                      <p:cBhvr>
                                        <p:cTn id="22" dur="200" fill="hold">
                                          <p:stCondLst>
                                            <p:cond delay="800"/>
                                          </p:stCondLst>
                                        </p:cTn>
                                        <p:tgtEl>
                                          <p:spTgt spid="37"/>
                                        </p:tgtEl>
                                        <p:attrNameLst>
                                          <p:attrName>r</p:attrName>
                                        </p:attrNameLst>
                                      </p:cBhvr>
                                    </p:animRo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32" presetClass="emph" presetSubtype="0" fill="hold" nodeType="withEffect">
                                  <p:stCondLst>
                                    <p:cond delay="0"/>
                                  </p:stCondLst>
                                  <p:childTnLst>
                                    <p:animRot by="120000">
                                      <p:cBhvr>
                                        <p:cTn id="27" dur="100" fill="hold">
                                          <p:stCondLst>
                                            <p:cond delay="0"/>
                                          </p:stCondLst>
                                        </p:cTn>
                                        <p:tgtEl>
                                          <p:spTgt spid="36"/>
                                        </p:tgtEl>
                                        <p:attrNameLst>
                                          <p:attrName>r</p:attrName>
                                        </p:attrNameLst>
                                      </p:cBhvr>
                                    </p:animRot>
                                    <p:animRot by="-240000">
                                      <p:cBhvr>
                                        <p:cTn id="28" dur="200" fill="hold">
                                          <p:stCondLst>
                                            <p:cond delay="200"/>
                                          </p:stCondLst>
                                        </p:cTn>
                                        <p:tgtEl>
                                          <p:spTgt spid="36"/>
                                        </p:tgtEl>
                                        <p:attrNameLst>
                                          <p:attrName>r</p:attrName>
                                        </p:attrNameLst>
                                      </p:cBhvr>
                                    </p:animRot>
                                    <p:animRot by="240000">
                                      <p:cBhvr>
                                        <p:cTn id="29" dur="200" fill="hold">
                                          <p:stCondLst>
                                            <p:cond delay="400"/>
                                          </p:stCondLst>
                                        </p:cTn>
                                        <p:tgtEl>
                                          <p:spTgt spid="36"/>
                                        </p:tgtEl>
                                        <p:attrNameLst>
                                          <p:attrName>r</p:attrName>
                                        </p:attrNameLst>
                                      </p:cBhvr>
                                    </p:animRot>
                                    <p:animRot by="-240000">
                                      <p:cBhvr>
                                        <p:cTn id="30" dur="200" fill="hold">
                                          <p:stCondLst>
                                            <p:cond delay="600"/>
                                          </p:stCondLst>
                                        </p:cTn>
                                        <p:tgtEl>
                                          <p:spTgt spid="36"/>
                                        </p:tgtEl>
                                        <p:attrNameLst>
                                          <p:attrName>r</p:attrName>
                                        </p:attrNameLst>
                                      </p:cBhvr>
                                    </p:animRot>
                                    <p:animRot by="120000">
                                      <p:cBhvr>
                                        <p:cTn id="31" dur="200" fill="hold">
                                          <p:stCondLst>
                                            <p:cond delay="800"/>
                                          </p:stCondLst>
                                        </p:cTn>
                                        <p:tgtEl>
                                          <p:spTgt spid="36"/>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par>
                                <p:cTn id="42" presetID="50" presetClass="entr" presetSubtype="0" decel="10000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1000" fill="hold"/>
                                        <p:tgtEl>
                                          <p:spTgt spid="45"/>
                                        </p:tgtEl>
                                        <p:attrNameLst>
                                          <p:attrName>ppt_w</p:attrName>
                                        </p:attrNameLst>
                                      </p:cBhvr>
                                      <p:tavLst>
                                        <p:tav tm="0">
                                          <p:val>
                                            <p:strVal val="#ppt_w+.3"/>
                                          </p:val>
                                        </p:tav>
                                        <p:tav tm="100000">
                                          <p:val>
                                            <p:strVal val="#ppt_w"/>
                                          </p:val>
                                        </p:tav>
                                      </p:tavLst>
                                    </p:anim>
                                    <p:anim calcmode="lin" valueType="num">
                                      <p:cBhvr>
                                        <p:cTn id="45" dur="1000" fill="hold"/>
                                        <p:tgtEl>
                                          <p:spTgt spid="45"/>
                                        </p:tgtEl>
                                        <p:attrNameLst>
                                          <p:attrName>ppt_h</p:attrName>
                                        </p:attrNameLst>
                                      </p:cBhvr>
                                      <p:tavLst>
                                        <p:tav tm="0">
                                          <p:val>
                                            <p:strVal val="#ppt_h"/>
                                          </p:val>
                                        </p:tav>
                                        <p:tav tm="100000">
                                          <p:val>
                                            <p:strVal val="#ppt_h"/>
                                          </p:val>
                                        </p:tav>
                                      </p:tavLst>
                                    </p:anim>
                                    <p:animEffect transition="in" filter="fade">
                                      <p:cBhvr>
                                        <p:cTn id="46"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6311DA8-7B40-BF31-9C09-D3DF3987D18F}"/>
              </a:ext>
            </a:extLst>
          </p:cNvPr>
          <p:cNvSpPr/>
          <p:nvPr/>
        </p:nvSpPr>
        <p:spPr>
          <a:xfrm>
            <a:off x="0" y="0"/>
            <a:ext cx="7186041" cy="61416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7A86D55-A96A-C6B2-B9CA-C1B37CCE9F18}"/>
              </a:ext>
            </a:extLst>
          </p:cNvPr>
          <p:cNvSpPr txBox="1"/>
          <p:nvPr/>
        </p:nvSpPr>
        <p:spPr>
          <a:xfrm>
            <a:off x="50313" y="716357"/>
            <a:ext cx="7095625" cy="4708981"/>
          </a:xfrm>
          <a:prstGeom prst="rect">
            <a:avLst/>
          </a:prstGeom>
          <a:noFill/>
        </p:spPr>
        <p:txBody>
          <a:bodyPr wrap="square">
            <a:spAutoFit/>
          </a:bodyPr>
          <a:lstStyle/>
          <a:p>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main() {</a:t>
            </a:r>
          </a:p>
          <a:p>
            <a:r>
              <a:rPr lang="en-US" sz="2000" dirty="0">
                <a:latin typeface="Lucida Console" panose="020B0609040504020204" pitchFamily="49" charset="0"/>
              </a:rPr>
              <a:t>    </a:t>
            </a:r>
            <a:r>
              <a:rPr lang="en-US" sz="2000" dirty="0" err="1">
                <a:latin typeface="Lucida Console" panose="020B0609040504020204" pitchFamily="49" charset="0"/>
              </a:rPr>
              <a:t>pid_t</a:t>
            </a:r>
            <a:r>
              <a:rPr lang="en-US" sz="2000" dirty="0">
                <a:latin typeface="Lucida Console" panose="020B0609040504020204" pitchFamily="49" charset="0"/>
              </a:rPr>
              <a:t> p = fork(); </a:t>
            </a:r>
            <a:r>
              <a:rPr lang="en-US" sz="2000" dirty="0">
                <a:solidFill>
                  <a:srgbClr val="00B050"/>
                </a:solidFill>
                <a:latin typeface="Lucida Console" panose="020B0609040504020204" pitchFamily="49" charset="0"/>
              </a:rPr>
              <a:t>//Create a new process,</a:t>
            </a:r>
          </a:p>
          <a:p>
            <a:r>
              <a:rPr lang="en-US" sz="2000" dirty="0">
                <a:solidFill>
                  <a:srgbClr val="00B050"/>
                </a:solidFill>
                <a:latin typeface="Lucida Console" panose="020B0609040504020204" pitchFamily="49" charset="0"/>
              </a:rPr>
              <a:t>      //initialized with a copy of the memory</a:t>
            </a:r>
          </a:p>
          <a:p>
            <a:r>
              <a:rPr lang="en-US" sz="2000" dirty="0">
                <a:solidFill>
                  <a:srgbClr val="00B050"/>
                </a:solidFill>
                <a:latin typeface="Lucida Console" panose="020B0609040504020204" pitchFamily="49" charset="0"/>
              </a:rPr>
              <a:t>      //and register state of the source</a:t>
            </a:r>
          </a:p>
          <a:p>
            <a:r>
              <a:rPr lang="en-US" sz="2000" dirty="0">
                <a:solidFill>
                  <a:srgbClr val="00B050"/>
                </a:solidFill>
                <a:latin typeface="Lucida Console" panose="020B0609040504020204" pitchFamily="49" charset="0"/>
              </a:rPr>
              <a:t>      //process. But!---note that fork()</a:t>
            </a:r>
          </a:p>
          <a:p>
            <a:r>
              <a:rPr lang="en-US" sz="2000" dirty="0">
                <a:solidFill>
                  <a:srgbClr val="00B050"/>
                </a:solidFill>
                <a:latin typeface="Lucida Console" panose="020B0609040504020204" pitchFamily="49" charset="0"/>
              </a:rPr>
              <a:t>      //returns 0 to the child process, and</a:t>
            </a:r>
          </a:p>
          <a:p>
            <a:r>
              <a:rPr lang="en-US" sz="2000" dirty="0">
                <a:solidFill>
                  <a:srgbClr val="00B050"/>
                </a:solidFill>
                <a:latin typeface="Lucida Console" panose="020B0609040504020204" pitchFamily="49" charset="0"/>
              </a:rPr>
              <a:t>      //the child’s </a:t>
            </a:r>
            <a:r>
              <a:rPr lang="en-US" sz="2000" dirty="0" err="1">
                <a:solidFill>
                  <a:srgbClr val="00B050"/>
                </a:solidFill>
                <a:latin typeface="Lucida Console" panose="020B0609040504020204" pitchFamily="49" charset="0"/>
              </a:rPr>
              <a:t>pid</a:t>
            </a:r>
            <a:r>
              <a:rPr lang="en-US" sz="2000" dirty="0">
                <a:solidFill>
                  <a:srgbClr val="00B050"/>
                </a:solidFill>
                <a:latin typeface="Lucida Console" panose="020B0609040504020204" pitchFamily="49" charset="0"/>
              </a:rPr>
              <a:t> to the parent.</a:t>
            </a:r>
          </a:p>
          <a:p>
            <a:r>
              <a:rPr lang="en-US" sz="2000" dirty="0">
                <a:latin typeface="Lucida Console" panose="020B0609040504020204" pitchFamily="49" charset="0"/>
              </a:rPr>
              <a:t>    </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const char* </a:t>
            </a:r>
            <a:r>
              <a:rPr lang="en-US" sz="2000" dirty="0">
                <a:latin typeface="Lucida Console" panose="020B0609040504020204" pitchFamily="49" charset="0"/>
              </a:rPr>
              <a:t>identity = (p == </a:t>
            </a:r>
            <a:r>
              <a:rPr lang="en-US" sz="2000" dirty="0">
                <a:solidFill>
                  <a:schemeClr val="accent2"/>
                </a:solidFill>
                <a:latin typeface="Lucida Console" panose="020B0609040504020204" pitchFamily="49" charset="0"/>
              </a:rPr>
              <a:t>0</a:t>
            </a:r>
            <a:r>
              <a:rPr lang="en-US" sz="2000" dirty="0">
                <a:latin typeface="Lucida Console" panose="020B0609040504020204" pitchFamily="49" charset="0"/>
              </a:rPr>
              <a:t> ?</a:t>
            </a:r>
          </a:p>
          <a:p>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"child"</a:t>
            </a:r>
            <a:r>
              <a:rPr lang="en-US" sz="2000" dirty="0">
                <a:latin typeface="Lucida Console" panose="020B0609040504020204" pitchFamily="49" charset="0"/>
              </a:rPr>
              <a:t> :</a:t>
            </a:r>
          </a:p>
          <a:p>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“parent"</a:t>
            </a:r>
            <a:r>
              <a:rPr lang="en-US" sz="2000" dirty="0">
                <a:latin typeface="Lucida Console" panose="020B0609040504020204" pitchFamily="49" charset="0"/>
              </a:rPr>
              <a:t>);</a:t>
            </a:r>
          </a:p>
          <a:p>
            <a:r>
              <a:rPr lang="en-US" sz="2000" dirty="0">
                <a:latin typeface="Lucida Console" panose="020B0609040504020204" pitchFamily="49" charset="0"/>
              </a:rPr>
              <a:t>    </a:t>
            </a:r>
            <a:r>
              <a:rPr lang="en-US" sz="2000" dirty="0" err="1">
                <a:latin typeface="Lucida Console" panose="020B0609040504020204" pitchFamily="49" charset="0"/>
              </a:rPr>
              <a:t>printf</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"Hello from %s process, </a:t>
            </a:r>
            <a:r>
              <a:rPr lang="en-US" sz="2000" dirty="0" err="1">
                <a:solidFill>
                  <a:schemeClr val="accent2"/>
                </a:solidFill>
                <a:latin typeface="Lucida Console" panose="020B0609040504020204" pitchFamily="49" charset="0"/>
              </a:rPr>
              <a:t>pid</a:t>
            </a:r>
            <a:r>
              <a:rPr lang="en-US" sz="2000" dirty="0">
                <a:solidFill>
                  <a:schemeClr val="accent2"/>
                </a:solidFill>
                <a:latin typeface="Lucida Console" panose="020B0609040504020204" pitchFamily="49" charset="0"/>
              </a:rPr>
              <a:t> %d\n"</a:t>
            </a:r>
            <a:r>
              <a:rPr lang="en-US" sz="2000" dirty="0">
                <a:latin typeface="Lucida Console" panose="020B0609040504020204" pitchFamily="49" charset="0"/>
              </a:rPr>
              <a:t>,</a:t>
            </a:r>
          </a:p>
          <a:p>
            <a:r>
              <a:rPr lang="en-US" sz="2000" dirty="0">
                <a:latin typeface="Lucida Console" panose="020B0609040504020204" pitchFamily="49" charset="0"/>
              </a:rPr>
              <a:t>           identity, </a:t>
            </a:r>
            <a:r>
              <a:rPr lang="en-US" sz="2000" dirty="0" err="1">
                <a:latin typeface="Lucida Console" panose="020B0609040504020204" pitchFamily="49" charset="0"/>
              </a:rPr>
              <a:t>getpid</a:t>
            </a:r>
            <a:r>
              <a:rPr lang="en-US" sz="2000" dirty="0">
                <a:latin typeface="Lucida Console" panose="020B0609040504020204" pitchFamily="49" charset="0"/>
              </a:rPr>
              <a:t>());</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return</a:t>
            </a:r>
            <a:r>
              <a:rPr lang="en-US" sz="2000" dirty="0">
                <a:latin typeface="Lucida Console" panose="020B0609040504020204" pitchFamily="49" charset="0"/>
              </a:rPr>
              <a:t> 0;</a:t>
            </a:r>
          </a:p>
          <a:p>
            <a:r>
              <a:rPr lang="en-US" sz="2000" dirty="0">
                <a:latin typeface="Lucida Console" panose="020B0609040504020204" pitchFamily="49" charset="0"/>
              </a:rPr>
              <a:t>}</a:t>
            </a:r>
          </a:p>
        </p:txBody>
      </p:sp>
      <p:grpSp>
        <p:nvGrpSpPr>
          <p:cNvPr id="8" name="Group 7">
            <a:extLst>
              <a:ext uri="{FF2B5EF4-FFF2-40B4-BE49-F238E27FC236}">
                <a16:creationId xmlns:a16="http://schemas.microsoft.com/office/drawing/2014/main" id="{AC37285E-01BA-59CE-59B4-FBFDD1F7CF2D}"/>
              </a:ext>
            </a:extLst>
          </p:cNvPr>
          <p:cNvGrpSpPr/>
          <p:nvPr/>
        </p:nvGrpSpPr>
        <p:grpSpPr>
          <a:xfrm>
            <a:off x="0" y="6041970"/>
            <a:ext cx="7196251" cy="830997"/>
            <a:chOff x="-34729" y="5887369"/>
            <a:chExt cx="7196251" cy="988447"/>
          </a:xfrm>
        </p:grpSpPr>
        <p:sp>
          <p:nvSpPr>
            <p:cNvPr id="9" name="Rectangle 8">
              <a:extLst>
                <a:ext uri="{FF2B5EF4-FFF2-40B4-BE49-F238E27FC236}">
                  <a16:creationId xmlns:a16="http://schemas.microsoft.com/office/drawing/2014/main" id="{4FD7D762-D261-1EAC-7B15-E0B8D40194DC}"/>
                </a:ext>
              </a:extLst>
            </p:cNvPr>
            <p:cNvSpPr/>
            <p:nvPr/>
          </p:nvSpPr>
          <p:spPr>
            <a:xfrm>
              <a:off x="-34728" y="5929927"/>
              <a:ext cx="7196250" cy="92807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F24220B-B9F7-919A-6F6A-198091676AB5}"/>
                </a:ext>
              </a:extLst>
            </p:cNvPr>
            <p:cNvSpPr txBox="1"/>
            <p:nvPr/>
          </p:nvSpPr>
          <p:spPr>
            <a:xfrm>
              <a:off x="-34729" y="5887369"/>
              <a:ext cx="1772851" cy="988447"/>
            </a:xfrm>
            <a:prstGeom prst="rect">
              <a:avLst/>
            </a:prstGeom>
            <a:noFill/>
          </p:spPr>
          <p:txBody>
            <a:bodyPr wrap="square" rtlCol="0">
              <a:spAutoFit/>
            </a:bodyPr>
            <a:lstStyle/>
            <a:p>
              <a:r>
                <a:rPr lang="en-US" sz="2400" dirty="0">
                  <a:solidFill>
                    <a:schemeClr val="bg1"/>
                  </a:solidFill>
                  <a:latin typeface="Lucida Console" panose="020B0609040504020204" pitchFamily="49" charset="0"/>
                </a:rPr>
                <a:t>Console output:</a:t>
              </a:r>
            </a:p>
          </p:txBody>
        </p:sp>
      </p:grpSp>
      <p:cxnSp>
        <p:nvCxnSpPr>
          <p:cNvPr id="16" name="Straight Connector 15">
            <a:extLst>
              <a:ext uri="{FF2B5EF4-FFF2-40B4-BE49-F238E27FC236}">
                <a16:creationId xmlns:a16="http://schemas.microsoft.com/office/drawing/2014/main" id="{B7579C7E-9C91-D959-4743-F44177ED8358}"/>
              </a:ext>
            </a:extLst>
          </p:cNvPr>
          <p:cNvCxnSpPr/>
          <p:nvPr/>
        </p:nvCxnSpPr>
        <p:spPr>
          <a:xfrm>
            <a:off x="1424591" y="6041970"/>
            <a:ext cx="0" cy="81603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E93077C-2106-2E67-A653-8642D960B6F9}"/>
              </a:ext>
            </a:extLst>
          </p:cNvPr>
          <p:cNvSpPr txBox="1"/>
          <p:nvPr/>
        </p:nvSpPr>
        <p:spPr>
          <a:xfrm>
            <a:off x="1400527" y="6112863"/>
            <a:ext cx="5854506" cy="707886"/>
          </a:xfrm>
          <a:prstGeom prst="rect">
            <a:avLst/>
          </a:prstGeom>
          <a:noFill/>
        </p:spPr>
        <p:txBody>
          <a:bodyPr wrap="square">
            <a:spAutoFit/>
          </a:bodyPr>
          <a:lstStyle/>
          <a:p>
            <a:r>
              <a:rPr lang="en-US" sz="2000" dirty="0">
                <a:solidFill>
                  <a:schemeClr val="bg1"/>
                </a:solidFill>
                <a:latin typeface="Lucida Console" panose="020B0609040504020204" pitchFamily="49" charset="0"/>
              </a:rPr>
              <a:t>Hello from parent process, </a:t>
            </a:r>
            <a:r>
              <a:rPr lang="en-US" sz="2000" dirty="0" err="1">
                <a:solidFill>
                  <a:schemeClr val="bg1"/>
                </a:solidFill>
                <a:latin typeface="Lucida Console" panose="020B0609040504020204" pitchFamily="49" charset="0"/>
              </a:rPr>
              <a:t>pid</a:t>
            </a:r>
            <a:r>
              <a:rPr lang="en-US" sz="2000" dirty="0">
                <a:solidFill>
                  <a:schemeClr val="bg1"/>
                </a:solidFill>
                <a:latin typeface="Lucida Console" panose="020B0609040504020204" pitchFamily="49" charset="0"/>
              </a:rPr>
              <a:t> 20273</a:t>
            </a:r>
          </a:p>
          <a:p>
            <a:r>
              <a:rPr lang="en-US" sz="2000" dirty="0">
                <a:solidFill>
                  <a:schemeClr val="bg1"/>
                </a:solidFill>
                <a:latin typeface="Lucida Console" panose="020B0609040504020204" pitchFamily="49" charset="0"/>
              </a:rPr>
              <a:t>Hello from child process, </a:t>
            </a:r>
            <a:r>
              <a:rPr lang="en-US" sz="2000" dirty="0" err="1">
                <a:solidFill>
                  <a:schemeClr val="bg1"/>
                </a:solidFill>
                <a:latin typeface="Lucida Console" panose="020B0609040504020204" pitchFamily="49" charset="0"/>
              </a:rPr>
              <a:t>pid</a:t>
            </a:r>
            <a:r>
              <a:rPr lang="en-US" sz="2000" dirty="0">
                <a:solidFill>
                  <a:schemeClr val="bg1"/>
                </a:solidFill>
                <a:latin typeface="Lucida Console" panose="020B0609040504020204" pitchFamily="49" charset="0"/>
              </a:rPr>
              <a:t> 20274</a:t>
            </a:r>
          </a:p>
        </p:txBody>
      </p:sp>
      <p:sp>
        <p:nvSpPr>
          <p:cNvPr id="3" name="TextBox 2">
            <a:extLst>
              <a:ext uri="{FF2B5EF4-FFF2-40B4-BE49-F238E27FC236}">
                <a16:creationId xmlns:a16="http://schemas.microsoft.com/office/drawing/2014/main" id="{A4A725B7-C862-3D3F-4F40-246CC945CB79}"/>
              </a:ext>
            </a:extLst>
          </p:cNvPr>
          <p:cNvSpPr txBox="1"/>
          <p:nvPr/>
        </p:nvSpPr>
        <p:spPr>
          <a:xfrm>
            <a:off x="7176197" y="394692"/>
            <a:ext cx="4995750" cy="6463308"/>
          </a:xfrm>
          <a:prstGeom prst="rect">
            <a:avLst/>
          </a:prstGeom>
          <a:noFill/>
        </p:spPr>
        <p:txBody>
          <a:bodyPr wrap="square">
            <a:spAutoFit/>
          </a:bodyPr>
          <a:lstStyle/>
          <a:p>
            <a:r>
              <a:rPr lang="en-US" dirty="0">
                <a:solidFill>
                  <a:srgbClr val="00B050"/>
                </a:solidFill>
                <a:latin typeface="Lucida Console" panose="020B0609040504020204" pitchFamily="49" charset="0"/>
              </a:rPr>
              <a:t>main:</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rbx</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callq</a:t>
            </a:r>
            <a:r>
              <a:rPr lang="en-US" dirty="0">
                <a:latin typeface="Lucida Console" panose="020B0609040504020204" pitchFamily="49" charset="0"/>
              </a:rPr>
              <a:t>   </a:t>
            </a:r>
            <a:r>
              <a:rPr lang="en-US" dirty="0" err="1">
                <a:solidFill>
                  <a:srgbClr val="00B050"/>
                </a:solidFill>
                <a:latin typeface="Lucida Console" panose="020B0609040504020204" pitchFamily="49" charset="0"/>
              </a:rPr>
              <a:t>fork@PLT</a:t>
            </a:r>
            <a:endParaRPr lang="en-US" dirty="0">
              <a:solidFill>
                <a:srgbClr val="00B050"/>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testl</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eax</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eax</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leaq</a:t>
            </a:r>
            <a:r>
              <a:rPr lang="en-US" dirty="0">
                <a:latin typeface="Lucida Console" panose="020B0609040504020204" pitchFamily="49" charset="0"/>
              </a:rPr>
              <a:t>    </a:t>
            </a:r>
            <a:r>
              <a:rPr lang="en-US" dirty="0">
                <a:solidFill>
                  <a:srgbClr val="00B050"/>
                </a:solidFill>
                <a:latin typeface="Lucida Console" panose="020B0609040504020204" pitchFamily="49" charset="0"/>
              </a:rPr>
              <a:t>.</a:t>
            </a:r>
            <a:r>
              <a:rPr lang="en-US" dirty="0" err="1">
                <a:solidFill>
                  <a:srgbClr val="00B050"/>
                </a:solidFill>
                <a:latin typeface="Lucida Console" panose="020B0609040504020204" pitchFamily="49" charset="0"/>
              </a:rPr>
              <a:t>L.str</a:t>
            </a:r>
            <a:r>
              <a:rPr lang="en-US" dirty="0">
                <a:latin typeface="Lucida Console" panose="020B0609040504020204" pitchFamily="49" charset="0"/>
              </a:rPr>
              <a:t>(</a:t>
            </a:r>
            <a:r>
              <a:rPr lang="en-US" dirty="0">
                <a:solidFill>
                  <a:srgbClr val="FF66FF"/>
                </a:solidFill>
                <a:latin typeface="Lucida Console" panose="020B0609040504020204" pitchFamily="49" charset="0"/>
              </a:rPr>
              <a:t>%rip</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rax</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leaq</a:t>
            </a:r>
            <a:r>
              <a:rPr lang="en-US" dirty="0">
                <a:latin typeface="Lucida Console" panose="020B0609040504020204" pitchFamily="49" charset="0"/>
              </a:rPr>
              <a:t>    </a:t>
            </a:r>
            <a:r>
              <a:rPr lang="en-US" dirty="0">
                <a:solidFill>
                  <a:srgbClr val="00B050"/>
                </a:solidFill>
                <a:latin typeface="Lucida Console" panose="020B0609040504020204" pitchFamily="49" charset="0"/>
              </a:rPr>
              <a:t>.L.str.1</a:t>
            </a:r>
            <a:r>
              <a:rPr lang="en-US" dirty="0">
                <a:latin typeface="Lucida Console" panose="020B0609040504020204" pitchFamily="49" charset="0"/>
              </a:rPr>
              <a:t>(</a:t>
            </a:r>
            <a:r>
              <a:rPr lang="en-US" dirty="0">
                <a:solidFill>
                  <a:srgbClr val="FF66FF"/>
                </a:solidFill>
                <a:latin typeface="Lucida Console" panose="020B0609040504020204" pitchFamily="49" charset="0"/>
              </a:rPr>
              <a:t>%rip</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rbx</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cmoveq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rax</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rbx</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callq</a:t>
            </a:r>
            <a:r>
              <a:rPr lang="en-US" dirty="0">
                <a:latin typeface="Lucida Console" panose="020B0609040504020204" pitchFamily="49" charset="0"/>
              </a:rPr>
              <a:t>   </a:t>
            </a:r>
            <a:r>
              <a:rPr lang="en-US" dirty="0" err="1">
                <a:solidFill>
                  <a:srgbClr val="00B050"/>
                </a:solidFill>
                <a:latin typeface="Lucida Console" panose="020B0609040504020204" pitchFamily="49" charset="0"/>
              </a:rPr>
              <a:t>getpid@PLT</a:t>
            </a:r>
            <a:endParaRPr lang="en-US" dirty="0">
              <a:solidFill>
                <a:srgbClr val="00B050"/>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leaq</a:t>
            </a:r>
            <a:r>
              <a:rPr lang="en-US" dirty="0">
                <a:latin typeface="Lucida Console" panose="020B0609040504020204" pitchFamily="49" charset="0"/>
              </a:rPr>
              <a:t>    </a:t>
            </a:r>
            <a:r>
              <a:rPr lang="en-US" dirty="0">
                <a:solidFill>
                  <a:srgbClr val="00B050"/>
                </a:solidFill>
                <a:latin typeface="Lucida Console" panose="020B0609040504020204" pitchFamily="49" charset="0"/>
              </a:rPr>
              <a:t>.L.str.2</a:t>
            </a:r>
            <a:r>
              <a:rPr lang="en-US" dirty="0">
                <a:latin typeface="Lucida Console" panose="020B0609040504020204" pitchFamily="49" charset="0"/>
              </a:rPr>
              <a:t>(</a:t>
            </a:r>
            <a:r>
              <a:rPr lang="en-US" dirty="0">
                <a:solidFill>
                  <a:srgbClr val="FF66FF"/>
                </a:solidFill>
                <a:latin typeface="Lucida Console" panose="020B0609040504020204" pitchFamily="49" charset="0"/>
              </a:rPr>
              <a:t>%rip</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rdi</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movq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rbx</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rsi</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movl</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eax</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edx</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xorl</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eax</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eax</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callq</a:t>
            </a:r>
            <a:r>
              <a:rPr lang="en-US" dirty="0">
                <a:latin typeface="Lucida Console" panose="020B0609040504020204" pitchFamily="49" charset="0"/>
              </a:rPr>
              <a:t>   </a:t>
            </a:r>
            <a:r>
              <a:rPr lang="en-US" dirty="0" err="1">
                <a:solidFill>
                  <a:srgbClr val="00B050"/>
                </a:solidFill>
                <a:latin typeface="Lucida Console" panose="020B0609040504020204" pitchFamily="49" charset="0"/>
              </a:rPr>
              <a:t>printf@PLT</a:t>
            </a:r>
            <a:endParaRPr lang="en-US" dirty="0">
              <a:solidFill>
                <a:srgbClr val="00B050"/>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xorl</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eax</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eax</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popq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rbx</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retq</a:t>
            </a:r>
            <a:endParaRPr lang="en-US" dirty="0">
              <a:solidFill>
                <a:schemeClr val="accent1"/>
              </a:solidFill>
              <a:latin typeface="Lucida Console" panose="020B0609040504020204" pitchFamily="49" charset="0"/>
            </a:endParaRPr>
          </a:p>
          <a:p>
            <a:r>
              <a:rPr lang="en-US" dirty="0">
                <a:solidFill>
                  <a:srgbClr val="00B050"/>
                </a:solidFill>
                <a:latin typeface="Lucida Console" panose="020B0609040504020204" pitchFamily="49" charset="0"/>
              </a:rPr>
              <a:t>.</a:t>
            </a:r>
            <a:r>
              <a:rPr lang="en-US" dirty="0" err="1">
                <a:solidFill>
                  <a:srgbClr val="00B050"/>
                </a:solidFill>
                <a:latin typeface="Lucida Console" panose="020B0609040504020204" pitchFamily="49" charset="0"/>
              </a:rPr>
              <a:t>L.str</a:t>
            </a:r>
            <a:r>
              <a:rPr lang="en-US" dirty="0">
                <a:solidFill>
                  <a:srgbClr val="00B050"/>
                </a:solidFill>
                <a:latin typeface="Lucida Console" panose="020B0609040504020204" pitchFamily="49" charset="0"/>
              </a:rPr>
              <a:t>:</a:t>
            </a:r>
          </a:p>
          <a:p>
            <a:r>
              <a:rPr lang="en-US" dirty="0">
                <a:latin typeface="Lucida Console" panose="020B0609040504020204" pitchFamily="49" charset="0"/>
              </a:rPr>
              <a:t>   </a:t>
            </a:r>
            <a:r>
              <a:rPr lang="en-US" dirty="0">
                <a:solidFill>
                  <a:srgbClr val="00B050"/>
                </a:solidFill>
                <a:latin typeface="Lucida Console" panose="020B0609040504020204" pitchFamily="49" charset="0"/>
              </a:rPr>
              <a:t>.</a:t>
            </a:r>
            <a:r>
              <a:rPr lang="en-US" dirty="0" err="1">
                <a:solidFill>
                  <a:srgbClr val="00B050"/>
                </a:solidFill>
                <a:latin typeface="Lucida Console" panose="020B0609040504020204" pitchFamily="49" charset="0"/>
              </a:rPr>
              <a:t>asciz</a:t>
            </a:r>
            <a:r>
              <a:rPr lang="en-US" dirty="0">
                <a:solidFill>
                  <a:srgbClr val="00B050"/>
                </a:solidFill>
                <a:latin typeface="Lucida Console" panose="020B0609040504020204" pitchFamily="49" charset="0"/>
              </a:rPr>
              <a:t>  </a:t>
            </a:r>
            <a:r>
              <a:rPr lang="en-US" dirty="0">
                <a:solidFill>
                  <a:schemeClr val="accent2"/>
                </a:solidFill>
                <a:latin typeface="Lucida Console" panose="020B0609040504020204" pitchFamily="49" charset="0"/>
              </a:rPr>
              <a:t>"child"</a:t>
            </a:r>
          </a:p>
          <a:p>
            <a:r>
              <a:rPr lang="en-US" dirty="0">
                <a:solidFill>
                  <a:srgbClr val="00B050"/>
                </a:solidFill>
                <a:latin typeface="Lucida Console" panose="020B0609040504020204" pitchFamily="49" charset="0"/>
              </a:rPr>
              <a:t>.L.str.1:</a:t>
            </a:r>
          </a:p>
          <a:p>
            <a:r>
              <a:rPr lang="en-US" dirty="0">
                <a:latin typeface="Lucida Console" panose="020B0609040504020204" pitchFamily="49" charset="0"/>
              </a:rPr>
              <a:t>   </a:t>
            </a:r>
            <a:r>
              <a:rPr lang="en-US" dirty="0">
                <a:solidFill>
                  <a:srgbClr val="00B050"/>
                </a:solidFill>
                <a:latin typeface="Lucida Console" panose="020B0609040504020204" pitchFamily="49" charset="0"/>
              </a:rPr>
              <a:t>.</a:t>
            </a:r>
            <a:r>
              <a:rPr lang="en-US" dirty="0" err="1">
                <a:solidFill>
                  <a:srgbClr val="00B050"/>
                </a:solidFill>
                <a:latin typeface="Lucida Console" panose="020B0609040504020204" pitchFamily="49" charset="0"/>
              </a:rPr>
              <a:t>asciz</a:t>
            </a:r>
            <a:r>
              <a:rPr lang="en-US" dirty="0">
                <a:solidFill>
                  <a:srgbClr val="00B050"/>
                </a:solidFill>
                <a:latin typeface="Lucida Console" panose="020B0609040504020204" pitchFamily="49" charset="0"/>
              </a:rPr>
              <a:t>  </a:t>
            </a:r>
            <a:r>
              <a:rPr lang="en-US" dirty="0">
                <a:solidFill>
                  <a:schemeClr val="accent2"/>
                </a:solidFill>
                <a:latin typeface="Lucida Console" panose="020B0609040504020204" pitchFamily="49" charset="0"/>
              </a:rPr>
              <a:t>“parent"</a:t>
            </a:r>
          </a:p>
          <a:p>
            <a:r>
              <a:rPr lang="en-US" dirty="0">
                <a:solidFill>
                  <a:srgbClr val="00B050"/>
                </a:solidFill>
                <a:latin typeface="Lucida Console" panose="020B0609040504020204" pitchFamily="49" charset="0"/>
              </a:rPr>
              <a:t>.L.str.2:</a:t>
            </a:r>
          </a:p>
          <a:p>
            <a:r>
              <a:rPr lang="en-US" dirty="0">
                <a:latin typeface="Lucida Console" panose="020B0609040504020204" pitchFamily="49" charset="0"/>
              </a:rPr>
              <a:t>   </a:t>
            </a:r>
            <a:r>
              <a:rPr lang="en-US" dirty="0">
                <a:solidFill>
                  <a:srgbClr val="00B050"/>
                </a:solidFill>
                <a:latin typeface="Lucida Console" panose="020B0609040504020204" pitchFamily="49" charset="0"/>
              </a:rPr>
              <a:t>.</a:t>
            </a:r>
            <a:r>
              <a:rPr lang="en-US" dirty="0" err="1">
                <a:solidFill>
                  <a:srgbClr val="00B050"/>
                </a:solidFill>
                <a:latin typeface="Lucida Console" panose="020B0609040504020204" pitchFamily="49" charset="0"/>
              </a:rPr>
              <a:t>asciz</a:t>
            </a:r>
            <a:r>
              <a:rPr lang="en-US" dirty="0">
                <a:solidFill>
                  <a:srgbClr val="00B050"/>
                </a:solidFill>
                <a:latin typeface="Lucida Console" panose="020B0609040504020204" pitchFamily="49" charset="0"/>
              </a:rPr>
              <a:t>  </a:t>
            </a:r>
            <a:r>
              <a:rPr lang="en-US" dirty="0">
                <a:solidFill>
                  <a:schemeClr val="accent2"/>
                </a:solidFill>
                <a:latin typeface="Lucida Console" panose="020B0609040504020204" pitchFamily="49" charset="0"/>
              </a:rPr>
              <a:t>"Hello from %s process,</a:t>
            </a:r>
          </a:p>
          <a:p>
            <a:r>
              <a:rPr lang="en-US" dirty="0">
                <a:solidFill>
                  <a:schemeClr val="accent2"/>
                </a:solidFill>
                <a:latin typeface="Lucida Console" panose="020B0609040504020204" pitchFamily="49" charset="0"/>
              </a:rPr>
              <a:t>            </a:t>
            </a:r>
            <a:r>
              <a:rPr lang="en-US" dirty="0" err="1">
                <a:solidFill>
                  <a:schemeClr val="accent2"/>
                </a:solidFill>
                <a:latin typeface="Lucida Console" panose="020B0609040504020204" pitchFamily="49" charset="0"/>
              </a:rPr>
              <a:t>pid</a:t>
            </a:r>
            <a:r>
              <a:rPr lang="en-US" dirty="0">
                <a:solidFill>
                  <a:schemeClr val="accent2"/>
                </a:solidFill>
                <a:latin typeface="Lucida Console" panose="020B0609040504020204" pitchFamily="49" charset="0"/>
              </a:rPr>
              <a:t> %d\n</a:t>
            </a:r>
            <a:r>
              <a:rPr lang="en-US" dirty="0">
                <a:latin typeface="Lucida Console" panose="020B0609040504020204" pitchFamily="49" charset="0"/>
              </a:rPr>
              <a:t>"</a:t>
            </a:r>
          </a:p>
        </p:txBody>
      </p:sp>
      <p:sp>
        <p:nvSpPr>
          <p:cNvPr id="4" name="Arrow: Right 3">
            <a:extLst>
              <a:ext uri="{FF2B5EF4-FFF2-40B4-BE49-F238E27FC236}">
                <a16:creationId xmlns:a16="http://schemas.microsoft.com/office/drawing/2014/main" id="{B5895A13-D41B-7DEE-CB89-CF4D3D1EE126}"/>
              </a:ext>
            </a:extLst>
          </p:cNvPr>
          <p:cNvSpPr/>
          <p:nvPr/>
        </p:nvSpPr>
        <p:spPr>
          <a:xfrm>
            <a:off x="6886759" y="685798"/>
            <a:ext cx="707218" cy="3850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6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2.08333E-7 7.40741E-7 L -0.00013 0.0375 " pathEditMode="relative" rAng="0" ptsTypes="AA">
                                      <p:cBhvr>
                                        <p:cTn id="11" dur="1000" fill="hold"/>
                                        <p:tgtEl>
                                          <p:spTgt spid="4"/>
                                        </p:tgtEl>
                                        <p:attrNameLst>
                                          <p:attrName>ppt_x</p:attrName>
                                          <p:attrName>ppt_y</p:attrName>
                                        </p:attrNameLst>
                                      </p:cBhvr>
                                      <p:rCtr x="-13"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B69E61A0-E41E-F6AA-0FE3-03F2D4E4C897}"/>
              </a:ext>
            </a:extLst>
          </p:cNvPr>
          <p:cNvPicPr>
            <a:picLocks noChangeAspect="1"/>
          </p:cNvPicPr>
          <p:nvPr/>
        </p:nvPicPr>
        <p:blipFill>
          <a:blip r:embed="rId3"/>
          <a:stretch>
            <a:fillRect/>
          </a:stretch>
        </p:blipFill>
        <p:spPr>
          <a:xfrm>
            <a:off x="0" y="0"/>
            <a:ext cx="12192000" cy="6858000"/>
          </a:xfrm>
          <a:prstGeom prst="rect">
            <a:avLst/>
          </a:prstGeom>
        </p:spPr>
      </p:pic>
      <p:sp>
        <p:nvSpPr>
          <p:cNvPr id="34" name="TextBox 33">
            <a:extLst>
              <a:ext uri="{FF2B5EF4-FFF2-40B4-BE49-F238E27FC236}">
                <a16:creationId xmlns:a16="http://schemas.microsoft.com/office/drawing/2014/main" id="{92D56CB8-1998-E040-C559-2C410B4D92AC}"/>
              </a:ext>
            </a:extLst>
          </p:cNvPr>
          <p:cNvSpPr txBox="1"/>
          <p:nvPr/>
        </p:nvSpPr>
        <p:spPr>
          <a:xfrm>
            <a:off x="7173724" y="397133"/>
            <a:ext cx="4995750" cy="6463308"/>
          </a:xfrm>
          <a:prstGeom prst="rect">
            <a:avLst/>
          </a:prstGeom>
          <a:noFill/>
        </p:spPr>
        <p:txBody>
          <a:bodyPr wrap="square">
            <a:spAutoFit/>
          </a:bodyPr>
          <a:lstStyle/>
          <a:p>
            <a:r>
              <a:rPr lang="en-US" dirty="0">
                <a:solidFill>
                  <a:srgbClr val="00B050"/>
                </a:solidFill>
                <a:latin typeface="Lucida Console" panose="020B0609040504020204" pitchFamily="49" charset="0"/>
              </a:rPr>
              <a:t>main:</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rbx</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callq</a:t>
            </a:r>
            <a:r>
              <a:rPr lang="en-US" dirty="0">
                <a:latin typeface="Lucida Console" panose="020B0609040504020204" pitchFamily="49" charset="0"/>
              </a:rPr>
              <a:t>   </a:t>
            </a:r>
            <a:r>
              <a:rPr lang="en-US" dirty="0" err="1">
                <a:solidFill>
                  <a:srgbClr val="00B050"/>
                </a:solidFill>
                <a:latin typeface="Lucida Console" panose="020B0609040504020204" pitchFamily="49" charset="0"/>
              </a:rPr>
              <a:t>fork@PLT</a:t>
            </a:r>
            <a:endParaRPr lang="en-US" dirty="0">
              <a:solidFill>
                <a:srgbClr val="00B050"/>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testl</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eax</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eax</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leaq</a:t>
            </a:r>
            <a:r>
              <a:rPr lang="en-US" dirty="0">
                <a:latin typeface="Lucida Console" panose="020B0609040504020204" pitchFamily="49" charset="0"/>
              </a:rPr>
              <a:t>    </a:t>
            </a:r>
            <a:r>
              <a:rPr lang="en-US" dirty="0">
                <a:solidFill>
                  <a:srgbClr val="00B050"/>
                </a:solidFill>
                <a:latin typeface="Lucida Console" panose="020B0609040504020204" pitchFamily="49" charset="0"/>
              </a:rPr>
              <a:t>.</a:t>
            </a:r>
            <a:r>
              <a:rPr lang="en-US" dirty="0" err="1">
                <a:solidFill>
                  <a:srgbClr val="00B050"/>
                </a:solidFill>
                <a:latin typeface="Lucida Console" panose="020B0609040504020204" pitchFamily="49" charset="0"/>
              </a:rPr>
              <a:t>L.str</a:t>
            </a:r>
            <a:r>
              <a:rPr lang="en-US" dirty="0">
                <a:latin typeface="Lucida Console" panose="020B0609040504020204" pitchFamily="49" charset="0"/>
              </a:rPr>
              <a:t>(</a:t>
            </a:r>
            <a:r>
              <a:rPr lang="en-US" dirty="0">
                <a:solidFill>
                  <a:srgbClr val="FF66FF"/>
                </a:solidFill>
                <a:latin typeface="Lucida Console" panose="020B0609040504020204" pitchFamily="49" charset="0"/>
              </a:rPr>
              <a:t>%rip</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rax</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leaq</a:t>
            </a:r>
            <a:r>
              <a:rPr lang="en-US" dirty="0">
                <a:latin typeface="Lucida Console" panose="020B0609040504020204" pitchFamily="49" charset="0"/>
              </a:rPr>
              <a:t>    </a:t>
            </a:r>
            <a:r>
              <a:rPr lang="en-US" dirty="0">
                <a:solidFill>
                  <a:srgbClr val="00B050"/>
                </a:solidFill>
                <a:latin typeface="Lucida Console" panose="020B0609040504020204" pitchFamily="49" charset="0"/>
              </a:rPr>
              <a:t>.L.str.1</a:t>
            </a:r>
            <a:r>
              <a:rPr lang="en-US" dirty="0">
                <a:latin typeface="Lucida Console" panose="020B0609040504020204" pitchFamily="49" charset="0"/>
              </a:rPr>
              <a:t>(</a:t>
            </a:r>
            <a:r>
              <a:rPr lang="en-US" dirty="0">
                <a:solidFill>
                  <a:srgbClr val="FF66FF"/>
                </a:solidFill>
                <a:latin typeface="Lucida Console" panose="020B0609040504020204" pitchFamily="49" charset="0"/>
              </a:rPr>
              <a:t>%rip</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rbx</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cmoveq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rax</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rbx</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callq</a:t>
            </a:r>
            <a:r>
              <a:rPr lang="en-US" dirty="0">
                <a:latin typeface="Lucida Console" panose="020B0609040504020204" pitchFamily="49" charset="0"/>
              </a:rPr>
              <a:t>   </a:t>
            </a:r>
            <a:r>
              <a:rPr lang="en-US" dirty="0" err="1">
                <a:solidFill>
                  <a:srgbClr val="00B050"/>
                </a:solidFill>
                <a:latin typeface="Lucida Console" panose="020B0609040504020204" pitchFamily="49" charset="0"/>
              </a:rPr>
              <a:t>getpid@PLT</a:t>
            </a:r>
            <a:endParaRPr lang="en-US" dirty="0">
              <a:solidFill>
                <a:srgbClr val="00B050"/>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leaq</a:t>
            </a:r>
            <a:r>
              <a:rPr lang="en-US" dirty="0">
                <a:latin typeface="Lucida Console" panose="020B0609040504020204" pitchFamily="49" charset="0"/>
              </a:rPr>
              <a:t>    </a:t>
            </a:r>
            <a:r>
              <a:rPr lang="en-US" dirty="0">
                <a:solidFill>
                  <a:srgbClr val="00B050"/>
                </a:solidFill>
                <a:latin typeface="Lucida Console" panose="020B0609040504020204" pitchFamily="49" charset="0"/>
              </a:rPr>
              <a:t>.L.str.2</a:t>
            </a:r>
            <a:r>
              <a:rPr lang="en-US" dirty="0">
                <a:latin typeface="Lucida Console" panose="020B0609040504020204" pitchFamily="49" charset="0"/>
              </a:rPr>
              <a:t>(</a:t>
            </a:r>
            <a:r>
              <a:rPr lang="en-US" dirty="0">
                <a:solidFill>
                  <a:srgbClr val="FF66FF"/>
                </a:solidFill>
                <a:latin typeface="Lucida Console" panose="020B0609040504020204" pitchFamily="49" charset="0"/>
              </a:rPr>
              <a:t>%rip</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rdi</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movq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rbx</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rsi</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movl</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eax</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edx</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xorl</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eax</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eax</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callq</a:t>
            </a:r>
            <a:r>
              <a:rPr lang="en-US" dirty="0">
                <a:latin typeface="Lucida Console" panose="020B0609040504020204" pitchFamily="49" charset="0"/>
              </a:rPr>
              <a:t>   </a:t>
            </a:r>
            <a:r>
              <a:rPr lang="en-US" dirty="0" err="1">
                <a:solidFill>
                  <a:srgbClr val="00B050"/>
                </a:solidFill>
                <a:latin typeface="Lucida Console" panose="020B0609040504020204" pitchFamily="49" charset="0"/>
              </a:rPr>
              <a:t>printf@PLT</a:t>
            </a:r>
            <a:endParaRPr lang="en-US" dirty="0">
              <a:solidFill>
                <a:srgbClr val="00B050"/>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xorl</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eax</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eax</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popq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rbx</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retq</a:t>
            </a:r>
            <a:endParaRPr lang="en-US" dirty="0">
              <a:solidFill>
                <a:schemeClr val="accent1"/>
              </a:solidFill>
              <a:latin typeface="Lucida Console" panose="020B0609040504020204" pitchFamily="49" charset="0"/>
            </a:endParaRPr>
          </a:p>
          <a:p>
            <a:r>
              <a:rPr lang="en-US" dirty="0">
                <a:solidFill>
                  <a:srgbClr val="00B050"/>
                </a:solidFill>
                <a:latin typeface="Lucida Console" panose="020B0609040504020204" pitchFamily="49" charset="0"/>
              </a:rPr>
              <a:t>.</a:t>
            </a:r>
            <a:r>
              <a:rPr lang="en-US" dirty="0" err="1">
                <a:solidFill>
                  <a:srgbClr val="00B050"/>
                </a:solidFill>
                <a:latin typeface="Lucida Console" panose="020B0609040504020204" pitchFamily="49" charset="0"/>
              </a:rPr>
              <a:t>L.str</a:t>
            </a:r>
            <a:r>
              <a:rPr lang="en-US" dirty="0">
                <a:solidFill>
                  <a:srgbClr val="00B050"/>
                </a:solidFill>
                <a:latin typeface="Lucida Console" panose="020B0609040504020204" pitchFamily="49" charset="0"/>
              </a:rPr>
              <a:t>:</a:t>
            </a:r>
          </a:p>
          <a:p>
            <a:r>
              <a:rPr lang="en-US" dirty="0">
                <a:latin typeface="Lucida Console" panose="020B0609040504020204" pitchFamily="49" charset="0"/>
              </a:rPr>
              <a:t>   </a:t>
            </a:r>
            <a:r>
              <a:rPr lang="en-US" dirty="0">
                <a:solidFill>
                  <a:srgbClr val="00B050"/>
                </a:solidFill>
                <a:latin typeface="Lucida Console" panose="020B0609040504020204" pitchFamily="49" charset="0"/>
              </a:rPr>
              <a:t>.</a:t>
            </a:r>
            <a:r>
              <a:rPr lang="en-US" dirty="0" err="1">
                <a:solidFill>
                  <a:srgbClr val="00B050"/>
                </a:solidFill>
                <a:latin typeface="Lucida Console" panose="020B0609040504020204" pitchFamily="49" charset="0"/>
              </a:rPr>
              <a:t>asciz</a:t>
            </a:r>
            <a:r>
              <a:rPr lang="en-US" dirty="0">
                <a:solidFill>
                  <a:srgbClr val="00B050"/>
                </a:solidFill>
                <a:latin typeface="Lucida Console" panose="020B0609040504020204" pitchFamily="49" charset="0"/>
              </a:rPr>
              <a:t>  </a:t>
            </a:r>
            <a:r>
              <a:rPr lang="en-US" dirty="0">
                <a:solidFill>
                  <a:schemeClr val="accent2"/>
                </a:solidFill>
                <a:latin typeface="Lucida Console" panose="020B0609040504020204" pitchFamily="49" charset="0"/>
              </a:rPr>
              <a:t>"child"</a:t>
            </a:r>
          </a:p>
          <a:p>
            <a:r>
              <a:rPr lang="en-US" dirty="0">
                <a:solidFill>
                  <a:srgbClr val="00B050"/>
                </a:solidFill>
                <a:latin typeface="Lucida Console" panose="020B0609040504020204" pitchFamily="49" charset="0"/>
              </a:rPr>
              <a:t>.L.str.1:</a:t>
            </a:r>
          </a:p>
          <a:p>
            <a:r>
              <a:rPr lang="en-US" dirty="0">
                <a:latin typeface="Lucida Console" panose="020B0609040504020204" pitchFamily="49" charset="0"/>
              </a:rPr>
              <a:t>   </a:t>
            </a:r>
            <a:r>
              <a:rPr lang="en-US" dirty="0">
                <a:solidFill>
                  <a:srgbClr val="00B050"/>
                </a:solidFill>
                <a:latin typeface="Lucida Console" panose="020B0609040504020204" pitchFamily="49" charset="0"/>
              </a:rPr>
              <a:t>.</a:t>
            </a:r>
            <a:r>
              <a:rPr lang="en-US" dirty="0" err="1">
                <a:solidFill>
                  <a:srgbClr val="00B050"/>
                </a:solidFill>
                <a:latin typeface="Lucida Console" panose="020B0609040504020204" pitchFamily="49" charset="0"/>
              </a:rPr>
              <a:t>asciz</a:t>
            </a:r>
            <a:r>
              <a:rPr lang="en-US" dirty="0">
                <a:solidFill>
                  <a:srgbClr val="00B050"/>
                </a:solidFill>
                <a:latin typeface="Lucida Console" panose="020B0609040504020204" pitchFamily="49" charset="0"/>
              </a:rPr>
              <a:t>  </a:t>
            </a:r>
            <a:r>
              <a:rPr lang="en-US" dirty="0">
                <a:solidFill>
                  <a:schemeClr val="accent2"/>
                </a:solidFill>
                <a:latin typeface="Lucida Console" panose="020B0609040504020204" pitchFamily="49" charset="0"/>
              </a:rPr>
              <a:t>“parent"</a:t>
            </a:r>
          </a:p>
          <a:p>
            <a:r>
              <a:rPr lang="en-US" dirty="0">
                <a:solidFill>
                  <a:srgbClr val="00B050"/>
                </a:solidFill>
                <a:latin typeface="Lucida Console" panose="020B0609040504020204" pitchFamily="49" charset="0"/>
              </a:rPr>
              <a:t>.L.str.2:</a:t>
            </a:r>
          </a:p>
          <a:p>
            <a:r>
              <a:rPr lang="en-US" dirty="0">
                <a:latin typeface="Lucida Console" panose="020B0609040504020204" pitchFamily="49" charset="0"/>
              </a:rPr>
              <a:t>   </a:t>
            </a:r>
            <a:r>
              <a:rPr lang="en-US" dirty="0">
                <a:solidFill>
                  <a:srgbClr val="00B050"/>
                </a:solidFill>
                <a:latin typeface="Lucida Console" panose="020B0609040504020204" pitchFamily="49" charset="0"/>
              </a:rPr>
              <a:t>.</a:t>
            </a:r>
            <a:r>
              <a:rPr lang="en-US" dirty="0" err="1">
                <a:solidFill>
                  <a:srgbClr val="00B050"/>
                </a:solidFill>
                <a:latin typeface="Lucida Console" panose="020B0609040504020204" pitchFamily="49" charset="0"/>
              </a:rPr>
              <a:t>asciz</a:t>
            </a:r>
            <a:r>
              <a:rPr lang="en-US" dirty="0">
                <a:solidFill>
                  <a:srgbClr val="00B050"/>
                </a:solidFill>
                <a:latin typeface="Lucida Console" panose="020B0609040504020204" pitchFamily="49" charset="0"/>
              </a:rPr>
              <a:t>  </a:t>
            </a:r>
            <a:r>
              <a:rPr lang="en-US" dirty="0">
                <a:solidFill>
                  <a:schemeClr val="accent2"/>
                </a:solidFill>
                <a:latin typeface="Lucida Console" panose="020B0609040504020204" pitchFamily="49" charset="0"/>
              </a:rPr>
              <a:t>"Hello from %s process,</a:t>
            </a:r>
          </a:p>
          <a:p>
            <a:r>
              <a:rPr lang="en-US" dirty="0">
                <a:solidFill>
                  <a:schemeClr val="accent2"/>
                </a:solidFill>
                <a:latin typeface="Lucida Console" panose="020B0609040504020204" pitchFamily="49" charset="0"/>
              </a:rPr>
              <a:t>            </a:t>
            </a:r>
            <a:r>
              <a:rPr lang="en-US" dirty="0" err="1">
                <a:solidFill>
                  <a:schemeClr val="accent2"/>
                </a:solidFill>
                <a:latin typeface="Lucida Console" panose="020B0609040504020204" pitchFamily="49" charset="0"/>
              </a:rPr>
              <a:t>pid</a:t>
            </a:r>
            <a:r>
              <a:rPr lang="en-US" dirty="0">
                <a:solidFill>
                  <a:schemeClr val="accent2"/>
                </a:solidFill>
                <a:latin typeface="Lucida Console" panose="020B0609040504020204" pitchFamily="49" charset="0"/>
              </a:rPr>
              <a:t> %d\n</a:t>
            </a:r>
            <a:r>
              <a:rPr lang="en-US" dirty="0">
                <a:latin typeface="Lucida Console" panose="020B0609040504020204" pitchFamily="49" charset="0"/>
              </a:rPr>
              <a:t>"</a:t>
            </a:r>
          </a:p>
        </p:txBody>
      </p:sp>
      <p:sp>
        <p:nvSpPr>
          <p:cNvPr id="35" name="TextBox 34">
            <a:extLst>
              <a:ext uri="{FF2B5EF4-FFF2-40B4-BE49-F238E27FC236}">
                <a16:creationId xmlns:a16="http://schemas.microsoft.com/office/drawing/2014/main" id="{5C5891E3-D090-3738-F034-A5CACBCF4210}"/>
              </a:ext>
            </a:extLst>
          </p:cNvPr>
          <p:cNvSpPr txBox="1"/>
          <p:nvPr/>
        </p:nvSpPr>
        <p:spPr>
          <a:xfrm>
            <a:off x="8879302" y="-7859"/>
            <a:ext cx="1383632" cy="400110"/>
          </a:xfrm>
          <a:prstGeom prst="rect">
            <a:avLst/>
          </a:prstGeom>
          <a:noFill/>
        </p:spPr>
        <p:txBody>
          <a:bodyPr wrap="square" rtlCol="0">
            <a:spAutoFit/>
          </a:bodyPr>
          <a:lstStyle/>
          <a:p>
            <a:pPr algn="ctr"/>
            <a:r>
              <a:rPr lang="en-US" sz="2000" b="1" u="sng" dirty="0">
                <a:latin typeface="Segoe UI" panose="020B0502040204020203" pitchFamily="34" charset="0"/>
                <a:cs typeface="Segoe UI" panose="020B0502040204020203" pitchFamily="34" charset="0"/>
              </a:rPr>
              <a:t>Child</a:t>
            </a:r>
          </a:p>
        </p:txBody>
      </p:sp>
      <p:sp>
        <p:nvSpPr>
          <p:cNvPr id="36" name="TextBox 35">
            <a:extLst>
              <a:ext uri="{FF2B5EF4-FFF2-40B4-BE49-F238E27FC236}">
                <a16:creationId xmlns:a16="http://schemas.microsoft.com/office/drawing/2014/main" id="{22C5E7D1-6ACF-114F-9F20-19138360EE2E}"/>
              </a:ext>
            </a:extLst>
          </p:cNvPr>
          <p:cNvSpPr txBox="1"/>
          <p:nvPr/>
        </p:nvSpPr>
        <p:spPr>
          <a:xfrm>
            <a:off x="3690866" y="0"/>
            <a:ext cx="1383632" cy="400110"/>
          </a:xfrm>
          <a:prstGeom prst="rect">
            <a:avLst/>
          </a:prstGeom>
          <a:noFill/>
        </p:spPr>
        <p:txBody>
          <a:bodyPr wrap="square" rtlCol="0">
            <a:spAutoFit/>
          </a:bodyPr>
          <a:lstStyle/>
          <a:p>
            <a:pPr algn="ctr"/>
            <a:r>
              <a:rPr lang="en-US" sz="2000" b="1" u="sng" dirty="0">
                <a:latin typeface="Segoe UI" panose="020B0502040204020203" pitchFamily="34" charset="0"/>
                <a:cs typeface="Segoe UI" panose="020B0502040204020203" pitchFamily="34" charset="0"/>
              </a:rPr>
              <a:t>Parent</a:t>
            </a:r>
          </a:p>
        </p:txBody>
      </p:sp>
      <p:sp>
        <p:nvSpPr>
          <p:cNvPr id="37" name="Arrow: Right 36">
            <a:extLst>
              <a:ext uri="{FF2B5EF4-FFF2-40B4-BE49-F238E27FC236}">
                <a16:creationId xmlns:a16="http://schemas.microsoft.com/office/drawing/2014/main" id="{06F050BA-ECED-DBE8-420C-BDA6371CCF3E}"/>
              </a:ext>
            </a:extLst>
          </p:cNvPr>
          <p:cNvSpPr/>
          <p:nvPr/>
        </p:nvSpPr>
        <p:spPr>
          <a:xfrm>
            <a:off x="6894777" y="957991"/>
            <a:ext cx="707218" cy="3850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63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0 L -0.42187 0 " pathEditMode="relative" rAng="0" ptsTypes="AA">
                                      <p:cBhvr>
                                        <p:cTn id="6" dur="1000" fill="hold"/>
                                        <p:tgtEl>
                                          <p:spTgt spid="39"/>
                                        </p:tgtEl>
                                        <p:attrNameLst>
                                          <p:attrName>ppt_x</p:attrName>
                                          <p:attrName>ppt_y</p:attrName>
                                        </p:attrNameLst>
                                      </p:cBhvr>
                                      <p:rCtr x="-21094" y="0"/>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32" presetClass="emph" presetSubtype="0" fill="hold" grpId="1" nodeType="withEffect">
                                  <p:stCondLst>
                                    <p:cond delay="0"/>
                                  </p:stCondLst>
                                  <p:childTnLst>
                                    <p:animRot by="120000">
                                      <p:cBhvr>
                                        <p:cTn id="18" dur="100" fill="hold">
                                          <p:stCondLst>
                                            <p:cond delay="0"/>
                                          </p:stCondLst>
                                        </p:cTn>
                                        <p:tgtEl>
                                          <p:spTgt spid="35"/>
                                        </p:tgtEl>
                                        <p:attrNameLst>
                                          <p:attrName>r</p:attrName>
                                        </p:attrNameLst>
                                      </p:cBhvr>
                                    </p:animRot>
                                    <p:animRot by="-240000">
                                      <p:cBhvr>
                                        <p:cTn id="19" dur="200" fill="hold">
                                          <p:stCondLst>
                                            <p:cond delay="200"/>
                                          </p:stCondLst>
                                        </p:cTn>
                                        <p:tgtEl>
                                          <p:spTgt spid="35"/>
                                        </p:tgtEl>
                                        <p:attrNameLst>
                                          <p:attrName>r</p:attrName>
                                        </p:attrNameLst>
                                      </p:cBhvr>
                                    </p:animRot>
                                    <p:animRot by="240000">
                                      <p:cBhvr>
                                        <p:cTn id="20" dur="200" fill="hold">
                                          <p:stCondLst>
                                            <p:cond delay="400"/>
                                          </p:stCondLst>
                                        </p:cTn>
                                        <p:tgtEl>
                                          <p:spTgt spid="35"/>
                                        </p:tgtEl>
                                        <p:attrNameLst>
                                          <p:attrName>r</p:attrName>
                                        </p:attrNameLst>
                                      </p:cBhvr>
                                    </p:animRot>
                                    <p:animRot by="-240000">
                                      <p:cBhvr>
                                        <p:cTn id="21" dur="200" fill="hold">
                                          <p:stCondLst>
                                            <p:cond delay="600"/>
                                          </p:stCondLst>
                                        </p:cTn>
                                        <p:tgtEl>
                                          <p:spTgt spid="35"/>
                                        </p:tgtEl>
                                        <p:attrNameLst>
                                          <p:attrName>r</p:attrName>
                                        </p:attrNameLst>
                                      </p:cBhvr>
                                    </p:animRot>
                                    <p:animRot by="120000">
                                      <p:cBhvr>
                                        <p:cTn id="22" dur="200" fill="hold">
                                          <p:stCondLst>
                                            <p:cond delay="800"/>
                                          </p:stCondLst>
                                        </p:cTn>
                                        <p:tgtEl>
                                          <p:spTgt spid="35"/>
                                        </p:tgtEl>
                                        <p:attrNameLst>
                                          <p:attrName>r</p:attrName>
                                        </p:attrNameLst>
                                      </p:cBhvr>
                                    </p:animRot>
                                  </p:childTnLst>
                                </p:cTn>
                              </p:par>
                              <p:par>
                                <p:cTn id="23" presetID="32" presetClass="emph" presetSubtype="0" fill="hold" grpId="1" nodeType="withEffect">
                                  <p:stCondLst>
                                    <p:cond delay="0"/>
                                  </p:stCondLst>
                                  <p:childTnLst>
                                    <p:animRot by="120000">
                                      <p:cBhvr>
                                        <p:cTn id="24" dur="100" fill="hold">
                                          <p:stCondLst>
                                            <p:cond delay="0"/>
                                          </p:stCondLst>
                                        </p:cTn>
                                        <p:tgtEl>
                                          <p:spTgt spid="36"/>
                                        </p:tgtEl>
                                        <p:attrNameLst>
                                          <p:attrName>r</p:attrName>
                                        </p:attrNameLst>
                                      </p:cBhvr>
                                    </p:animRot>
                                    <p:animRot by="-240000">
                                      <p:cBhvr>
                                        <p:cTn id="25" dur="200" fill="hold">
                                          <p:stCondLst>
                                            <p:cond delay="200"/>
                                          </p:stCondLst>
                                        </p:cTn>
                                        <p:tgtEl>
                                          <p:spTgt spid="36"/>
                                        </p:tgtEl>
                                        <p:attrNameLst>
                                          <p:attrName>r</p:attrName>
                                        </p:attrNameLst>
                                      </p:cBhvr>
                                    </p:animRot>
                                    <p:animRot by="240000">
                                      <p:cBhvr>
                                        <p:cTn id="26" dur="200" fill="hold">
                                          <p:stCondLst>
                                            <p:cond delay="400"/>
                                          </p:stCondLst>
                                        </p:cTn>
                                        <p:tgtEl>
                                          <p:spTgt spid="36"/>
                                        </p:tgtEl>
                                        <p:attrNameLst>
                                          <p:attrName>r</p:attrName>
                                        </p:attrNameLst>
                                      </p:cBhvr>
                                    </p:animRot>
                                    <p:animRot by="-240000">
                                      <p:cBhvr>
                                        <p:cTn id="27" dur="200" fill="hold">
                                          <p:stCondLst>
                                            <p:cond delay="600"/>
                                          </p:stCondLst>
                                        </p:cTn>
                                        <p:tgtEl>
                                          <p:spTgt spid="36"/>
                                        </p:tgtEl>
                                        <p:attrNameLst>
                                          <p:attrName>r</p:attrName>
                                        </p:attrNameLst>
                                      </p:cBhvr>
                                    </p:animRot>
                                    <p:animRot by="120000">
                                      <p:cBhvr>
                                        <p:cTn id="28" dur="200" fill="hold">
                                          <p:stCondLst>
                                            <p:cond delay="800"/>
                                          </p:stCondLst>
                                        </p:cTn>
                                        <p:tgtEl>
                                          <p:spTgt spid="36"/>
                                        </p:tgtEl>
                                        <p:attrNameLst>
                                          <p:attrName>r</p:attrName>
                                        </p:attrNameLst>
                                      </p:cBhvr>
                                    </p:animRo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5" grpId="1"/>
      <p:bldP spid="36" grpId="0"/>
      <p:bldP spid="36" grpId="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24337951-8547-35C8-387A-8E5F654B677E}"/>
              </a:ext>
            </a:extLst>
          </p:cNvPr>
          <p:cNvPicPr>
            <a:picLocks noChangeAspect="1"/>
          </p:cNvPicPr>
          <p:nvPr/>
        </p:nvPicPr>
        <p:blipFill>
          <a:blip r:embed="rId3"/>
          <a:stretch>
            <a:fillRect/>
          </a:stretch>
        </p:blipFill>
        <p:spPr>
          <a:xfrm>
            <a:off x="0" y="0"/>
            <a:ext cx="12192000" cy="6858000"/>
          </a:xfrm>
          <a:prstGeom prst="rect">
            <a:avLst/>
          </a:prstGeom>
        </p:spPr>
      </p:pic>
      <p:sp>
        <p:nvSpPr>
          <p:cNvPr id="6" name="Arrow: Right 5">
            <a:extLst>
              <a:ext uri="{FF2B5EF4-FFF2-40B4-BE49-F238E27FC236}">
                <a16:creationId xmlns:a16="http://schemas.microsoft.com/office/drawing/2014/main" id="{92D64AD5-96CD-7C0E-E2E5-84969EC8EEDC}"/>
              </a:ext>
            </a:extLst>
          </p:cNvPr>
          <p:cNvSpPr/>
          <p:nvPr/>
        </p:nvSpPr>
        <p:spPr>
          <a:xfrm>
            <a:off x="1747200" y="948438"/>
            <a:ext cx="707218" cy="3850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8E9723EF-998D-7D62-CD5B-A14C61F12972}"/>
              </a:ext>
            </a:extLst>
          </p:cNvPr>
          <p:cNvSpPr/>
          <p:nvPr/>
        </p:nvSpPr>
        <p:spPr>
          <a:xfrm>
            <a:off x="6894777" y="957991"/>
            <a:ext cx="707218" cy="3850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ABD6768A-0689-9285-2281-0A112F930644}"/>
              </a:ext>
            </a:extLst>
          </p:cNvPr>
          <p:cNvGrpSpPr/>
          <p:nvPr/>
        </p:nvGrpSpPr>
        <p:grpSpPr>
          <a:xfrm>
            <a:off x="2406589" y="1525486"/>
            <a:ext cx="5075085" cy="2521726"/>
            <a:chOff x="2442685" y="1525486"/>
            <a:chExt cx="5075085" cy="2521726"/>
          </a:xfrm>
        </p:grpSpPr>
        <p:sp>
          <p:nvSpPr>
            <p:cNvPr id="13" name="Oval 12">
              <a:extLst>
                <a:ext uri="{FF2B5EF4-FFF2-40B4-BE49-F238E27FC236}">
                  <a16:creationId xmlns:a16="http://schemas.microsoft.com/office/drawing/2014/main" id="{9816ECB6-28E7-6C3F-7E70-10F7B1FC9C4E}"/>
                </a:ext>
              </a:extLst>
            </p:cNvPr>
            <p:cNvSpPr/>
            <p:nvPr/>
          </p:nvSpPr>
          <p:spPr>
            <a:xfrm>
              <a:off x="2442685" y="1525486"/>
              <a:ext cx="4674909" cy="1000730"/>
            </a:xfrm>
            <a:prstGeom prst="ellipse">
              <a:avLst/>
            </a:prstGeom>
            <a:noFill/>
            <a:ln w="28575">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52EFE76-747D-281F-82C6-8A28C3A9600F}"/>
                </a:ext>
              </a:extLst>
            </p:cNvPr>
            <p:cNvSpPr txBox="1"/>
            <p:nvPr/>
          </p:nvSpPr>
          <p:spPr>
            <a:xfrm>
              <a:off x="5640843" y="2846883"/>
              <a:ext cx="1876927" cy="1200329"/>
            </a:xfrm>
            <a:prstGeom prst="rect">
              <a:avLst/>
            </a:prstGeom>
            <a:noFill/>
          </p:spPr>
          <p:txBody>
            <a:bodyPr wrap="square" rtlCol="0">
              <a:spAutoFit/>
            </a:bodyPr>
            <a:lstStyle/>
            <a:p>
              <a:r>
                <a:rPr lang="en-US" b="1" dirty="0">
                  <a:latin typeface="Lucida Console" panose="020B0609040504020204" pitchFamily="49" charset="0"/>
                  <a:cs typeface="Segoe UI" panose="020B0502040204020203" pitchFamily="34" charset="0"/>
                </a:rPr>
                <a:t>%</a:t>
              </a:r>
              <a:r>
                <a:rPr lang="en-US" b="1" dirty="0" err="1">
                  <a:latin typeface="Lucida Console" panose="020B0609040504020204" pitchFamily="49" charset="0"/>
                  <a:cs typeface="Segoe UI" panose="020B0502040204020203" pitchFamily="34" charset="0"/>
                </a:rPr>
                <a:t>rbx</a:t>
              </a:r>
              <a:r>
                <a:rPr lang="en-US" b="1" dirty="0">
                  <a:latin typeface="Segoe UI" panose="020B0502040204020203" pitchFamily="34" charset="0"/>
                  <a:cs typeface="Segoe UI" panose="020B0502040204020203" pitchFamily="34" charset="0"/>
                </a:rPr>
                <a:t> gets set to the address of the string </a:t>
              </a:r>
              <a:r>
                <a:rPr lang="en-US" b="1" dirty="0">
                  <a:latin typeface="Lucida Console" panose="020B0609040504020204" pitchFamily="49" charset="0"/>
                  <a:cs typeface="Segoe UI" panose="020B0502040204020203" pitchFamily="34" charset="0"/>
                </a:rPr>
                <a:t>“parent”</a:t>
              </a:r>
            </a:p>
          </p:txBody>
        </p:sp>
        <p:cxnSp>
          <p:nvCxnSpPr>
            <p:cNvPr id="23" name="Straight Connector 22">
              <a:extLst>
                <a:ext uri="{FF2B5EF4-FFF2-40B4-BE49-F238E27FC236}">
                  <a16:creationId xmlns:a16="http://schemas.microsoft.com/office/drawing/2014/main" id="{6690DCF0-6C05-71EE-F165-DD9AFD45C68A}"/>
                </a:ext>
              </a:extLst>
            </p:cNvPr>
            <p:cNvCxnSpPr>
              <a:stCxn id="13" idx="5"/>
              <a:endCxn id="15" idx="0"/>
            </p:cNvCxnSpPr>
            <p:nvPr/>
          </p:nvCxnSpPr>
          <p:spPr>
            <a:xfrm>
              <a:off x="6432969" y="2379662"/>
              <a:ext cx="146338" cy="467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657EC241-6A72-E929-1A80-6490CF1003CB}"/>
              </a:ext>
            </a:extLst>
          </p:cNvPr>
          <p:cNvGrpSpPr/>
          <p:nvPr/>
        </p:nvGrpSpPr>
        <p:grpSpPr>
          <a:xfrm>
            <a:off x="7248385" y="1482377"/>
            <a:ext cx="5135490" cy="2647801"/>
            <a:chOff x="7248385" y="1482377"/>
            <a:chExt cx="5135490" cy="2647801"/>
          </a:xfrm>
        </p:grpSpPr>
        <p:sp>
          <p:nvSpPr>
            <p:cNvPr id="14" name="Oval 13">
              <a:extLst>
                <a:ext uri="{FF2B5EF4-FFF2-40B4-BE49-F238E27FC236}">
                  <a16:creationId xmlns:a16="http://schemas.microsoft.com/office/drawing/2014/main" id="{14C3CF88-5D43-6414-C3FA-B5AAE8DEEB85}"/>
                </a:ext>
              </a:extLst>
            </p:cNvPr>
            <p:cNvSpPr/>
            <p:nvPr/>
          </p:nvSpPr>
          <p:spPr>
            <a:xfrm>
              <a:off x="7248385" y="1482377"/>
              <a:ext cx="4674909" cy="1000730"/>
            </a:xfrm>
            <a:prstGeom prst="ellipse">
              <a:avLst/>
            </a:prstGeom>
            <a:noFill/>
            <a:ln w="28575">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F4F0D38-BA6C-1ED8-E5B9-272EC7D6AA01}"/>
                </a:ext>
              </a:extLst>
            </p:cNvPr>
            <p:cNvSpPr txBox="1"/>
            <p:nvPr/>
          </p:nvSpPr>
          <p:spPr>
            <a:xfrm>
              <a:off x="10506948" y="2929849"/>
              <a:ext cx="1876927" cy="1200329"/>
            </a:xfrm>
            <a:prstGeom prst="rect">
              <a:avLst/>
            </a:prstGeom>
            <a:noFill/>
          </p:spPr>
          <p:txBody>
            <a:bodyPr wrap="square" rtlCol="0">
              <a:spAutoFit/>
            </a:bodyPr>
            <a:lstStyle/>
            <a:p>
              <a:r>
                <a:rPr lang="en-US" b="1" dirty="0">
                  <a:latin typeface="Lucida Console" panose="020B0609040504020204" pitchFamily="49" charset="0"/>
                  <a:cs typeface="Segoe UI" panose="020B0502040204020203" pitchFamily="34" charset="0"/>
                </a:rPr>
                <a:t>%</a:t>
              </a:r>
              <a:r>
                <a:rPr lang="en-US" b="1" dirty="0" err="1">
                  <a:latin typeface="Lucida Console" panose="020B0609040504020204" pitchFamily="49" charset="0"/>
                  <a:cs typeface="Segoe UI" panose="020B0502040204020203" pitchFamily="34" charset="0"/>
                </a:rPr>
                <a:t>rbx</a:t>
              </a:r>
              <a:r>
                <a:rPr lang="en-US" b="1" dirty="0">
                  <a:latin typeface="Segoe UI" panose="020B0502040204020203" pitchFamily="34" charset="0"/>
                  <a:cs typeface="Segoe UI" panose="020B0502040204020203" pitchFamily="34" charset="0"/>
                </a:rPr>
                <a:t> gets set to the address of the string </a:t>
              </a:r>
              <a:r>
                <a:rPr lang="en-US" b="1" dirty="0">
                  <a:latin typeface="Lucida Console" panose="020B0609040504020204" pitchFamily="49" charset="0"/>
                  <a:cs typeface="Segoe UI" panose="020B0502040204020203" pitchFamily="34" charset="0"/>
                </a:rPr>
                <a:t>“child”</a:t>
              </a:r>
            </a:p>
          </p:txBody>
        </p:sp>
        <p:cxnSp>
          <p:nvCxnSpPr>
            <p:cNvPr id="24" name="Straight Connector 23">
              <a:extLst>
                <a:ext uri="{FF2B5EF4-FFF2-40B4-BE49-F238E27FC236}">
                  <a16:creationId xmlns:a16="http://schemas.microsoft.com/office/drawing/2014/main" id="{2A0BE893-D46C-7217-76C5-FB6C31FB8B00}"/>
                </a:ext>
              </a:extLst>
            </p:cNvPr>
            <p:cNvCxnSpPr>
              <a:cxnSpLocks/>
              <a:stCxn id="14" idx="5"/>
            </p:cNvCxnSpPr>
            <p:nvPr/>
          </p:nvCxnSpPr>
          <p:spPr>
            <a:xfrm>
              <a:off x="11238669" y="2336553"/>
              <a:ext cx="604023" cy="593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2E7CF39E-6AD1-94B4-1E69-89656D854134}"/>
              </a:ext>
            </a:extLst>
          </p:cNvPr>
          <p:cNvGrpSpPr/>
          <p:nvPr/>
        </p:nvGrpSpPr>
        <p:grpSpPr>
          <a:xfrm>
            <a:off x="2454398" y="634825"/>
            <a:ext cx="4316050" cy="967017"/>
            <a:chOff x="2454398" y="634825"/>
            <a:chExt cx="4316050" cy="967017"/>
          </a:xfrm>
        </p:grpSpPr>
        <p:sp>
          <p:nvSpPr>
            <p:cNvPr id="9" name="TextBox 8">
              <a:extLst>
                <a:ext uri="{FF2B5EF4-FFF2-40B4-BE49-F238E27FC236}">
                  <a16:creationId xmlns:a16="http://schemas.microsoft.com/office/drawing/2014/main" id="{42723715-971F-97DA-4149-539427C43D34}"/>
                </a:ext>
              </a:extLst>
            </p:cNvPr>
            <p:cNvSpPr txBox="1"/>
            <p:nvPr/>
          </p:nvSpPr>
          <p:spPr>
            <a:xfrm>
              <a:off x="4893521" y="634825"/>
              <a:ext cx="1876927" cy="646331"/>
            </a:xfrm>
            <a:prstGeom prst="rect">
              <a:avLst/>
            </a:prstGeom>
            <a:noFill/>
          </p:spPr>
          <p:txBody>
            <a:bodyPr wrap="square" rtlCol="0">
              <a:spAutoFit/>
            </a:bodyPr>
            <a:lstStyle/>
            <a:p>
              <a:r>
                <a:rPr lang="en-US" b="1" dirty="0">
                  <a:latin typeface="Lucida Console" panose="020B0609040504020204" pitchFamily="49" charset="0"/>
                  <a:cs typeface="Segoe UI" panose="020B0502040204020203" pitchFamily="34" charset="0"/>
                </a:rPr>
                <a:t>%</a:t>
              </a:r>
              <a:r>
                <a:rPr lang="en-US" b="1" dirty="0" err="1">
                  <a:latin typeface="Lucida Console" panose="020B0609040504020204" pitchFamily="49" charset="0"/>
                  <a:cs typeface="Segoe UI" panose="020B0502040204020203" pitchFamily="34" charset="0"/>
                </a:rPr>
                <a:t>eax</a:t>
              </a:r>
              <a:r>
                <a:rPr lang="en-US" b="1" dirty="0">
                  <a:latin typeface="Segoe UI" panose="020B0502040204020203" pitchFamily="34" charset="0"/>
                  <a:cs typeface="Segoe UI" panose="020B0502040204020203" pitchFamily="34" charset="0"/>
                </a:rPr>
                <a:t> contains </a:t>
              </a:r>
              <a:r>
                <a:rPr lang="en-US" b="1" dirty="0" err="1">
                  <a:latin typeface="Lucida Console" panose="020B0609040504020204" pitchFamily="49" charset="0"/>
                  <a:cs typeface="Segoe UI" panose="020B0502040204020203" pitchFamily="34" charset="0"/>
                </a:rPr>
                <a:t>pid</a:t>
              </a:r>
              <a:r>
                <a:rPr lang="en-US" b="1" dirty="0">
                  <a:latin typeface="Segoe UI" panose="020B0502040204020203" pitchFamily="34" charset="0"/>
                  <a:cs typeface="Segoe UI" panose="020B0502040204020203" pitchFamily="34" charset="0"/>
                </a:rPr>
                <a:t> of child!</a:t>
              </a:r>
            </a:p>
          </p:txBody>
        </p:sp>
        <p:sp>
          <p:nvSpPr>
            <p:cNvPr id="11" name="Oval 10">
              <a:extLst>
                <a:ext uri="{FF2B5EF4-FFF2-40B4-BE49-F238E27FC236}">
                  <a16:creationId xmlns:a16="http://schemas.microsoft.com/office/drawing/2014/main" id="{25F724A7-CF9D-1986-2744-E6B0F7EC316A}"/>
                </a:ext>
              </a:extLst>
            </p:cNvPr>
            <p:cNvSpPr/>
            <p:nvPr/>
          </p:nvSpPr>
          <p:spPr>
            <a:xfrm>
              <a:off x="2454398" y="1216832"/>
              <a:ext cx="2758582" cy="385010"/>
            </a:xfrm>
            <a:prstGeom prst="ellipse">
              <a:avLst/>
            </a:prstGeom>
            <a:noFill/>
            <a:ln w="28575">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5910B4BD-A866-8E20-D7A9-8D3CFC582530}"/>
                </a:ext>
              </a:extLst>
            </p:cNvPr>
            <p:cNvCxnSpPr>
              <a:cxnSpLocks/>
              <a:endCxn id="11" idx="6"/>
            </p:cNvCxnSpPr>
            <p:nvPr/>
          </p:nvCxnSpPr>
          <p:spPr>
            <a:xfrm flipH="1">
              <a:off x="5212980" y="1281156"/>
              <a:ext cx="225294" cy="1281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26169B70-54B9-630B-2A48-289E1E348BB2}"/>
              </a:ext>
            </a:extLst>
          </p:cNvPr>
          <p:cNvGrpSpPr/>
          <p:nvPr/>
        </p:nvGrpSpPr>
        <p:grpSpPr>
          <a:xfrm>
            <a:off x="7601994" y="634825"/>
            <a:ext cx="4590006" cy="967017"/>
            <a:chOff x="7601994" y="634825"/>
            <a:chExt cx="4590006" cy="967017"/>
          </a:xfrm>
        </p:grpSpPr>
        <p:sp>
          <p:nvSpPr>
            <p:cNvPr id="10" name="TextBox 9">
              <a:extLst>
                <a:ext uri="{FF2B5EF4-FFF2-40B4-BE49-F238E27FC236}">
                  <a16:creationId xmlns:a16="http://schemas.microsoft.com/office/drawing/2014/main" id="{65FED0E9-CD0C-B158-DEE8-558F5D36DD58}"/>
                </a:ext>
              </a:extLst>
            </p:cNvPr>
            <p:cNvSpPr txBox="1"/>
            <p:nvPr/>
          </p:nvSpPr>
          <p:spPr>
            <a:xfrm>
              <a:off x="10081203" y="634825"/>
              <a:ext cx="2110797" cy="369332"/>
            </a:xfrm>
            <a:prstGeom prst="rect">
              <a:avLst/>
            </a:prstGeom>
            <a:noFill/>
          </p:spPr>
          <p:txBody>
            <a:bodyPr wrap="square" rtlCol="0">
              <a:spAutoFit/>
            </a:bodyPr>
            <a:lstStyle/>
            <a:p>
              <a:r>
                <a:rPr lang="en-US" b="1" dirty="0">
                  <a:latin typeface="Lucida Console" panose="020B0609040504020204" pitchFamily="49" charset="0"/>
                  <a:cs typeface="Segoe UI" panose="020B0502040204020203" pitchFamily="34" charset="0"/>
                </a:rPr>
                <a:t>%</a:t>
              </a:r>
              <a:r>
                <a:rPr lang="en-US" b="1" dirty="0" err="1">
                  <a:latin typeface="Lucida Console" panose="020B0609040504020204" pitchFamily="49" charset="0"/>
                  <a:cs typeface="Segoe UI" panose="020B0502040204020203" pitchFamily="34" charset="0"/>
                </a:rPr>
                <a:t>eax</a:t>
              </a:r>
              <a:r>
                <a:rPr lang="en-US" b="1" dirty="0">
                  <a:latin typeface="Segoe UI" panose="020B0502040204020203" pitchFamily="34" charset="0"/>
                  <a:cs typeface="Segoe UI" panose="020B0502040204020203" pitchFamily="34" charset="0"/>
                </a:rPr>
                <a:t> contains 0!</a:t>
              </a:r>
            </a:p>
          </p:txBody>
        </p:sp>
        <p:sp>
          <p:nvSpPr>
            <p:cNvPr id="12" name="Oval 11">
              <a:extLst>
                <a:ext uri="{FF2B5EF4-FFF2-40B4-BE49-F238E27FC236}">
                  <a16:creationId xmlns:a16="http://schemas.microsoft.com/office/drawing/2014/main" id="{014F1BDC-A7C2-89FE-6332-EA34A52DCAA4}"/>
                </a:ext>
              </a:extLst>
            </p:cNvPr>
            <p:cNvSpPr/>
            <p:nvPr/>
          </p:nvSpPr>
          <p:spPr>
            <a:xfrm>
              <a:off x="7601994" y="1216832"/>
              <a:ext cx="2758582" cy="385010"/>
            </a:xfrm>
            <a:prstGeom prst="ellipse">
              <a:avLst/>
            </a:prstGeom>
            <a:noFill/>
            <a:ln w="28575">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08065FA3-720D-0F0B-85F6-BD16612C62BF}"/>
                </a:ext>
              </a:extLst>
            </p:cNvPr>
            <p:cNvCxnSpPr>
              <a:cxnSpLocks/>
              <a:stCxn id="10" idx="2"/>
              <a:endCxn id="12" idx="6"/>
            </p:cNvCxnSpPr>
            <p:nvPr/>
          </p:nvCxnSpPr>
          <p:spPr>
            <a:xfrm flipH="1">
              <a:off x="10360576" y="1004157"/>
              <a:ext cx="776026" cy="4051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518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25E-6 -2.59259E-6 L -0.00026 0.03912 " pathEditMode="relative" rAng="0" ptsTypes="AA">
                                      <p:cBhvr>
                                        <p:cTn id="6" dur="2000" fill="hold"/>
                                        <p:tgtEl>
                                          <p:spTgt spid="8"/>
                                        </p:tgtEl>
                                        <p:attrNameLst>
                                          <p:attrName>ppt_x</p:attrName>
                                          <p:attrName>ppt_y</p:attrName>
                                        </p:attrNameLst>
                                      </p:cBhvr>
                                      <p:rCtr x="-13" y="1944"/>
                                    </p:animMotion>
                                  </p:childTnLst>
                                </p:cTn>
                              </p:par>
                              <p:par>
                                <p:cTn id="7" presetID="42" presetClass="path" presetSubtype="0" accel="50000" decel="50000" fill="hold" grpId="0" nodeType="withEffect">
                                  <p:stCondLst>
                                    <p:cond delay="0"/>
                                  </p:stCondLst>
                                  <p:childTnLst>
                                    <p:animMotion origin="layout" path="M 4.375E-6 -3.7037E-6 L 0.00013 0.03727 " pathEditMode="relative" rAng="0" ptsTypes="AA">
                                      <p:cBhvr>
                                        <p:cTn id="8" dur="2000" fill="hold"/>
                                        <p:tgtEl>
                                          <p:spTgt spid="6"/>
                                        </p:tgtEl>
                                        <p:attrNameLst>
                                          <p:attrName>ppt_x</p:attrName>
                                          <p:attrName>ppt_y</p:attrName>
                                        </p:attrNameLst>
                                      </p:cBhvr>
                                      <p:rCtr x="0" y="1852"/>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32" presetClass="emph" presetSubtype="0" fill="hold" nodeType="withEffect">
                                  <p:stCondLst>
                                    <p:cond delay="0"/>
                                  </p:stCondLst>
                                  <p:childTnLst>
                                    <p:animRot by="120000">
                                      <p:cBhvr>
                                        <p:cTn id="14" dur="100" fill="hold">
                                          <p:stCondLst>
                                            <p:cond delay="0"/>
                                          </p:stCondLst>
                                        </p:cTn>
                                        <p:tgtEl>
                                          <p:spTgt spid="36"/>
                                        </p:tgtEl>
                                        <p:attrNameLst>
                                          <p:attrName>r</p:attrName>
                                        </p:attrNameLst>
                                      </p:cBhvr>
                                    </p:animRot>
                                    <p:animRot by="-240000">
                                      <p:cBhvr>
                                        <p:cTn id="15" dur="200" fill="hold">
                                          <p:stCondLst>
                                            <p:cond delay="200"/>
                                          </p:stCondLst>
                                        </p:cTn>
                                        <p:tgtEl>
                                          <p:spTgt spid="36"/>
                                        </p:tgtEl>
                                        <p:attrNameLst>
                                          <p:attrName>r</p:attrName>
                                        </p:attrNameLst>
                                      </p:cBhvr>
                                    </p:animRot>
                                    <p:animRot by="240000">
                                      <p:cBhvr>
                                        <p:cTn id="16" dur="200" fill="hold">
                                          <p:stCondLst>
                                            <p:cond delay="400"/>
                                          </p:stCondLst>
                                        </p:cTn>
                                        <p:tgtEl>
                                          <p:spTgt spid="36"/>
                                        </p:tgtEl>
                                        <p:attrNameLst>
                                          <p:attrName>r</p:attrName>
                                        </p:attrNameLst>
                                      </p:cBhvr>
                                    </p:animRot>
                                    <p:animRot by="-240000">
                                      <p:cBhvr>
                                        <p:cTn id="17" dur="200" fill="hold">
                                          <p:stCondLst>
                                            <p:cond delay="600"/>
                                          </p:stCondLst>
                                        </p:cTn>
                                        <p:tgtEl>
                                          <p:spTgt spid="36"/>
                                        </p:tgtEl>
                                        <p:attrNameLst>
                                          <p:attrName>r</p:attrName>
                                        </p:attrNameLst>
                                      </p:cBhvr>
                                    </p:animRot>
                                    <p:animRot by="120000">
                                      <p:cBhvr>
                                        <p:cTn id="18" dur="200" fill="hold">
                                          <p:stCondLst>
                                            <p:cond delay="800"/>
                                          </p:stCondLst>
                                        </p:cTn>
                                        <p:tgtEl>
                                          <p:spTgt spid="36"/>
                                        </p:tgtEl>
                                        <p:attrNameLst>
                                          <p:attrName>r</p:attrName>
                                        </p:attrNameLst>
                                      </p:cBhvr>
                                    </p:animRot>
                                  </p:childTnLst>
                                </p:cTn>
                              </p:par>
                              <p:par>
                                <p:cTn id="19" presetID="10"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32" presetClass="emph" presetSubtype="0" fill="hold" nodeType="withEffect">
                                  <p:stCondLst>
                                    <p:cond delay="0"/>
                                  </p:stCondLst>
                                  <p:childTnLst>
                                    <p:animRot by="120000">
                                      <p:cBhvr>
                                        <p:cTn id="23" dur="100" fill="hold">
                                          <p:stCondLst>
                                            <p:cond delay="0"/>
                                          </p:stCondLst>
                                        </p:cTn>
                                        <p:tgtEl>
                                          <p:spTgt spid="37"/>
                                        </p:tgtEl>
                                        <p:attrNameLst>
                                          <p:attrName>r</p:attrName>
                                        </p:attrNameLst>
                                      </p:cBhvr>
                                    </p:animRot>
                                    <p:animRot by="-240000">
                                      <p:cBhvr>
                                        <p:cTn id="24" dur="200" fill="hold">
                                          <p:stCondLst>
                                            <p:cond delay="200"/>
                                          </p:stCondLst>
                                        </p:cTn>
                                        <p:tgtEl>
                                          <p:spTgt spid="37"/>
                                        </p:tgtEl>
                                        <p:attrNameLst>
                                          <p:attrName>r</p:attrName>
                                        </p:attrNameLst>
                                      </p:cBhvr>
                                    </p:animRot>
                                    <p:animRot by="240000">
                                      <p:cBhvr>
                                        <p:cTn id="25" dur="200" fill="hold">
                                          <p:stCondLst>
                                            <p:cond delay="400"/>
                                          </p:stCondLst>
                                        </p:cTn>
                                        <p:tgtEl>
                                          <p:spTgt spid="37"/>
                                        </p:tgtEl>
                                        <p:attrNameLst>
                                          <p:attrName>r</p:attrName>
                                        </p:attrNameLst>
                                      </p:cBhvr>
                                    </p:animRot>
                                    <p:animRot by="-240000">
                                      <p:cBhvr>
                                        <p:cTn id="26" dur="200" fill="hold">
                                          <p:stCondLst>
                                            <p:cond delay="600"/>
                                          </p:stCondLst>
                                        </p:cTn>
                                        <p:tgtEl>
                                          <p:spTgt spid="37"/>
                                        </p:tgtEl>
                                        <p:attrNameLst>
                                          <p:attrName>r</p:attrName>
                                        </p:attrNameLst>
                                      </p:cBhvr>
                                    </p:animRot>
                                    <p:animRot by="120000">
                                      <p:cBhvr>
                                        <p:cTn id="27" dur="200" fill="hold">
                                          <p:stCondLst>
                                            <p:cond delay="800"/>
                                          </p:stCondLst>
                                        </p:cTn>
                                        <p:tgtEl>
                                          <p:spTgt spid="37"/>
                                        </p:tgtEl>
                                        <p:attrNameLst>
                                          <p:attrName>r</p:attrName>
                                        </p:attrNameLst>
                                      </p:cBhvr>
                                    </p:animRo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32" presetClass="emph" presetSubtype="0" fill="hold" nodeType="withEffect">
                                  <p:stCondLst>
                                    <p:cond delay="0"/>
                                  </p:stCondLst>
                                  <p:childTnLst>
                                    <p:animRot by="120000">
                                      <p:cBhvr>
                                        <p:cTn id="32" dur="100" fill="hold">
                                          <p:stCondLst>
                                            <p:cond delay="0"/>
                                          </p:stCondLst>
                                        </p:cTn>
                                        <p:tgtEl>
                                          <p:spTgt spid="35"/>
                                        </p:tgtEl>
                                        <p:attrNameLst>
                                          <p:attrName>r</p:attrName>
                                        </p:attrNameLst>
                                      </p:cBhvr>
                                    </p:animRot>
                                    <p:animRot by="-240000">
                                      <p:cBhvr>
                                        <p:cTn id="33" dur="200" fill="hold">
                                          <p:stCondLst>
                                            <p:cond delay="200"/>
                                          </p:stCondLst>
                                        </p:cTn>
                                        <p:tgtEl>
                                          <p:spTgt spid="35"/>
                                        </p:tgtEl>
                                        <p:attrNameLst>
                                          <p:attrName>r</p:attrName>
                                        </p:attrNameLst>
                                      </p:cBhvr>
                                    </p:animRot>
                                    <p:animRot by="240000">
                                      <p:cBhvr>
                                        <p:cTn id="34" dur="200" fill="hold">
                                          <p:stCondLst>
                                            <p:cond delay="400"/>
                                          </p:stCondLst>
                                        </p:cTn>
                                        <p:tgtEl>
                                          <p:spTgt spid="35"/>
                                        </p:tgtEl>
                                        <p:attrNameLst>
                                          <p:attrName>r</p:attrName>
                                        </p:attrNameLst>
                                      </p:cBhvr>
                                    </p:animRot>
                                    <p:animRot by="-240000">
                                      <p:cBhvr>
                                        <p:cTn id="35" dur="200" fill="hold">
                                          <p:stCondLst>
                                            <p:cond delay="600"/>
                                          </p:stCondLst>
                                        </p:cTn>
                                        <p:tgtEl>
                                          <p:spTgt spid="35"/>
                                        </p:tgtEl>
                                        <p:attrNameLst>
                                          <p:attrName>r</p:attrName>
                                        </p:attrNameLst>
                                      </p:cBhvr>
                                    </p:animRot>
                                    <p:animRot by="120000">
                                      <p:cBhvr>
                                        <p:cTn id="36" dur="200" fill="hold">
                                          <p:stCondLst>
                                            <p:cond delay="800"/>
                                          </p:stCondLst>
                                        </p:cTn>
                                        <p:tgtEl>
                                          <p:spTgt spid="35"/>
                                        </p:tgtEl>
                                        <p:attrNameLst>
                                          <p:attrName>r</p:attrName>
                                        </p:attrNameLst>
                                      </p:cBhvr>
                                    </p:animRot>
                                  </p:childTnLst>
                                </p:cTn>
                              </p:par>
                              <p:par>
                                <p:cTn id="37" presetID="10"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32" presetClass="emph" presetSubtype="0" fill="hold" nodeType="withEffect">
                                  <p:stCondLst>
                                    <p:cond delay="0"/>
                                  </p:stCondLst>
                                  <p:childTnLst>
                                    <p:animRot by="120000">
                                      <p:cBhvr>
                                        <p:cTn id="41" dur="100" fill="hold">
                                          <p:stCondLst>
                                            <p:cond delay="0"/>
                                          </p:stCondLst>
                                        </p:cTn>
                                        <p:tgtEl>
                                          <p:spTgt spid="38"/>
                                        </p:tgtEl>
                                        <p:attrNameLst>
                                          <p:attrName>r</p:attrName>
                                        </p:attrNameLst>
                                      </p:cBhvr>
                                    </p:animRot>
                                    <p:animRot by="-240000">
                                      <p:cBhvr>
                                        <p:cTn id="42" dur="200" fill="hold">
                                          <p:stCondLst>
                                            <p:cond delay="200"/>
                                          </p:stCondLst>
                                        </p:cTn>
                                        <p:tgtEl>
                                          <p:spTgt spid="38"/>
                                        </p:tgtEl>
                                        <p:attrNameLst>
                                          <p:attrName>r</p:attrName>
                                        </p:attrNameLst>
                                      </p:cBhvr>
                                    </p:animRot>
                                    <p:animRot by="240000">
                                      <p:cBhvr>
                                        <p:cTn id="43" dur="200" fill="hold">
                                          <p:stCondLst>
                                            <p:cond delay="400"/>
                                          </p:stCondLst>
                                        </p:cTn>
                                        <p:tgtEl>
                                          <p:spTgt spid="38"/>
                                        </p:tgtEl>
                                        <p:attrNameLst>
                                          <p:attrName>r</p:attrName>
                                        </p:attrNameLst>
                                      </p:cBhvr>
                                    </p:animRot>
                                    <p:animRot by="-240000">
                                      <p:cBhvr>
                                        <p:cTn id="44" dur="200" fill="hold">
                                          <p:stCondLst>
                                            <p:cond delay="600"/>
                                          </p:stCondLst>
                                        </p:cTn>
                                        <p:tgtEl>
                                          <p:spTgt spid="38"/>
                                        </p:tgtEl>
                                        <p:attrNameLst>
                                          <p:attrName>r</p:attrName>
                                        </p:attrNameLst>
                                      </p:cBhvr>
                                    </p:animRot>
                                    <p:animRot by="120000">
                                      <p:cBhvr>
                                        <p:cTn id="45" dur="200" fill="hold">
                                          <p:stCondLst>
                                            <p:cond delay="80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EBCF94D-C221-D1FF-5C48-DA52371D4223}"/>
              </a:ext>
            </a:extLst>
          </p:cNvPr>
          <p:cNvSpPr/>
          <p:nvPr/>
        </p:nvSpPr>
        <p:spPr>
          <a:xfrm>
            <a:off x="5271322" y="1630577"/>
            <a:ext cx="6920678" cy="370269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7DD1357-F885-725B-A3A3-7FF284309B2A}"/>
              </a:ext>
            </a:extLst>
          </p:cNvPr>
          <p:cNvGrpSpPr/>
          <p:nvPr/>
        </p:nvGrpSpPr>
        <p:grpSpPr>
          <a:xfrm>
            <a:off x="5271322" y="5333272"/>
            <a:ext cx="6920678" cy="1524728"/>
            <a:chOff x="240844" y="5929927"/>
            <a:chExt cx="6920678" cy="1813620"/>
          </a:xfrm>
        </p:grpSpPr>
        <p:sp>
          <p:nvSpPr>
            <p:cNvPr id="16" name="Rectangle 15">
              <a:extLst>
                <a:ext uri="{FF2B5EF4-FFF2-40B4-BE49-F238E27FC236}">
                  <a16:creationId xmlns:a16="http://schemas.microsoft.com/office/drawing/2014/main" id="{EEE9D311-8413-6E6D-68F4-3296401AEBBC}"/>
                </a:ext>
              </a:extLst>
            </p:cNvPr>
            <p:cNvSpPr/>
            <p:nvPr/>
          </p:nvSpPr>
          <p:spPr>
            <a:xfrm>
              <a:off x="240844" y="5929927"/>
              <a:ext cx="6920678" cy="181362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798A0BB-F353-6A40-553F-06FFD0000F1D}"/>
                </a:ext>
              </a:extLst>
            </p:cNvPr>
            <p:cNvSpPr txBox="1"/>
            <p:nvPr/>
          </p:nvSpPr>
          <p:spPr>
            <a:xfrm>
              <a:off x="240844" y="5946965"/>
              <a:ext cx="1498812" cy="988447"/>
            </a:xfrm>
            <a:prstGeom prst="rect">
              <a:avLst/>
            </a:prstGeom>
            <a:noFill/>
          </p:spPr>
          <p:txBody>
            <a:bodyPr wrap="square" rtlCol="0">
              <a:spAutoFit/>
            </a:bodyPr>
            <a:lstStyle/>
            <a:p>
              <a:r>
                <a:rPr lang="en-US" sz="2400" dirty="0">
                  <a:solidFill>
                    <a:schemeClr val="bg1"/>
                  </a:solidFill>
                  <a:latin typeface="Lucida Console" panose="020B0609040504020204" pitchFamily="49" charset="0"/>
                </a:rPr>
                <a:t>Console output:</a:t>
              </a:r>
            </a:p>
          </p:txBody>
        </p:sp>
      </p:grpSp>
      <p:sp>
        <p:nvSpPr>
          <p:cNvPr id="5" name="TextBox 4">
            <a:extLst>
              <a:ext uri="{FF2B5EF4-FFF2-40B4-BE49-F238E27FC236}">
                <a16:creationId xmlns:a16="http://schemas.microsoft.com/office/drawing/2014/main" id="{5E87BC2D-F8AD-A79B-178A-D357C0527A84}"/>
              </a:ext>
            </a:extLst>
          </p:cNvPr>
          <p:cNvSpPr txBox="1"/>
          <p:nvPr/>
        </p:nvSpPr>
        <p:spPr>
          <a:xfrm>
            <a:off x="5271322" y="1630577"/>
            <a:ext cx="6920678" cy="3693319"/>
          </a:xfrm>
          <a:prstGeom prst="rect">
            <a:avLst/>
          </a:prstGeom>
          <a:noFill/>
        </p:spPr>
        <p:txBody>
          <a:bodyPr wrap="square">
            <a:spAutoFit/>
          </a:bodyPr>
          <a:lstStyle/>
          <a:p>
            <a:r>
              <a:rPr lang="en-US" dirty="0">
                <a:solidFill>
                  <a:schemeClr val="accent1"/>
                </a:solidFill>
                <a:latin typeface="Lucida Console" panose="020B0609040504020204" pitchFamily="49" charset="0"/>
              </a:rPr>
              <a:t>int</a:t>
            </a:r>
            <a:r>
              <a:rPr lang="en-US" dirty="0">
                <a:latin typeface="Lucida Console" panose="020B0609040504020204" pitchFamily="49" charset="0"/>
              </a:rPr>
              <a:t> main() {</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“Hi from initial process, </a:t>
            </a:r>
            <a:r>
              <a:rPr lang="en-US" dirty="0" err="1">
                <a:solidFill>
                  <a:schemeClr val="accent2"/>
                </a:solidFill>
                <a:latin typeface="Lucida Console" panose="020B0609040504020204" pitchFamily="49" charset="0"/>
              </a:rPr>
              <a:t>pid</a:t>
            </a:r>
            <a:r>
              <a:rPr lang="en-US" dirty="0">
                <a:solidFill>
                  <a:schemeClr val="accent2"/>
                </a:solidFill>
                <a:latin typeface="Lucida Console" panose="020B0609040504020204" pitchFamily="49" charset="0"/>
              </a:rPr>
              <a:t> %d\n"</a:t>
            </a:r>
            <a:r>
              <a:rPr lang="en-US" dirty="0">
                <a:latin typeface="Lucida Console" panose="020B0609040504020204" pitchFamily="49" charset="0"/>
              </a:rPr>
              <a:t>,</a:t>
            </a:r>
          </a:p>
          <a:p>
            <a:r>
              <a:rPr lang="en-US" dirty="0">
                <a:latin typeface="Lucida Console" panose="020B0609040504020204" pitchFamily="49" charset="0"/>
              </a:rPr>
              <a:t>           </a:t>
            </a:r>
            <a:r>
              <a:rPr lang="en-US" dirty="0" err="1">
                <a:latin typeface="Lucida Console" panose="020B0609040504020204" pitchFamily="49" charset="0"/>
              </a:rPr>
              <a:t>getpid</a:t>
            </a:r>
            <a:r>
              <a:rPr lang="en-US" dirty="0">
                <a:latin typeface="Lucida Console" panose="020B0609040504020204" pitchFamily="49" charset="0"/>
              </a:rPr>
              <a:t>());</a:t>
            </a:r>
          </a:p>
          <a:p>
            <a:endParaRPr lang="en-US" dirty="0">
              <a:latin typeface="Lucida Console" panose="020B0609040504020204" pitchFamily="49" charset="0"/>
            </a:endParaRPr>
          </a:p>
          <a:p>
            <a:r>
              <a:rPr lang="en-US" dirty="0">
                <a:latin typeface="Lucida Console" panose="020B0609040504020204" pitchFamily="49" charset="0"/>
              </a:rPr>
              <a:t>    </a:t>
            </a:r>
            <a:r>
              <a:rPr lang="en-US" dirty="0" err="1">
                <a:latin typeface="Lucida Console" panose="020B0609040504020204" pitchFamily="49" charset="0"/>
              </a:rPr>
              <a:t>pid_t</a:t>
            </a:r>
            <a:r>
              <a:rPr lang="en-US" dirty="0">
                <a:latin typeface="Lucida Console" panose="020B0609040504020204" pitchFamily="49" charset="0"/>
              </a:rPr>
              <a:t> p1 = fork();</a:t>
            </a:r>
          </a:p>
          <a:p>
            <a:r>
              <a:rPr lang="en-US" dirty="0">
                <a:latin typeface="Lucida Console" panose="020B0609040504020204" pitchFamily="49" charset="0"/>
              </a:rPr>
              <a:t>    </a:t>
            </a:r>
            <a:r>
              <a:rPr lang="en-US" dirty="0" err="1">
                <a:latin typeface="Lucida Console" panose="020B0609040504020204" pitchFamily="49" charset="0"/>
              </a:rPr>
              <a:t>pid_t</a:t>
            </a:r>
            <a:r>
              <a:rPr lang="en-US" dirty="0">
                <a:latin typeface="Lucida Console" panose="020B0609040504020204" pitchFamily="49" charset="0"/>
              </a:rPr>
              <a:t> p2 = fork();</a:t>
            </a:r>
          </a:p>
          <a:p>
            <a:r>
              <a:rPr lang="en-US" dirty="0">
                <a:latin typeface="Lucida Console" panose="020B0609040504020204" pitchFamily="49" charset="0"/>
              </a:rPr>
              <a:t>    </a:t>
            </a:r>
          </a:p>
          <a:p>
            <a:r>
              <a:rPr lang="en-US" dirty="0">
                <a:latin typeface="Lucida Console" panose="020B0609040504020204" pitchFamily="49" charset="0"/>
              </a:rPr>
              <a:t>    </a:t>
            </a:r>
            <a:r>
              <a:rPr lang="en-US" dirty="0" err="1">
                <a:latin typeface="Lucida Console" panose="020B0609040504020204" pitchFamily="49" charset="0"/>
              </a:rPr>
              <a:t>printf</a:t>
            </a:r>
            <a:r>
              <a:rPr lang="en-US" dirty="0">
                <a:latin typeface="Lucida Console" panose="020B0609040504020204" pitchFamily="49" charset="0"/>
              </a:rPr>
              <a:t>(</a:t>
            </a:r>
            <a:r>
              <a:rPr lang="en-US" dirty="0">
                <a:solidFill>
                  <a:schemeClr val="accent2"/>
                </a:solidFill>
                <a:latin typeface="Lucida Console" panose="020B0609040504020204" pitchFamily="49" charset="0"/>
              </a:rPr>
              <a:t>“Bye from </a:t>
            </a:r>
            <a:r>
              <a:rPr lang="en-US" dirty="0" err="1">
                <a:solidFill>
                  <a:schemeClr val="accent2"/>
                </a:solidFill>
                <a:latin typeface="Lucida Console" panose="020B0609040504020204" pitchFamily="49" charset="0"/>
              </a:rPr>
              <a:t>pid</a:t>
            </a:r>
            <a:r>
              <a:rPr lang="en-US" dirty="0">
                <a:solidFill>
                  <a:schemeClr val="accent2"/>
                </a:solidFill>
                <a:latin typeface="Lucida Console" panose="020B0609040504020204" pitchFamily="49" charset="0"/>
              </a:rPr>
              <a:t> %d (parent </a:t>
            </a:r>
            <a:r>
              <a:rPr lang="en-US" dirty="0" err="1">
                <a:solidFill>
                  <a:schemeClr val="accent2"/>
                </a:solidFill>
                <a:latin typeface="Lucida Console" panose="020B0609040504020204" pitchFamily="49" charset="0"/>
              </a:rPr>
              <a:t>pid</a:t>
            </a:r>
            <a:r>
              <a:rPr lang="en-US" dirty="0">
                <a:solidFill>
                  <a:schemeClr val="accent2"/>
                </a:solidFill>
                <a:latin typeface="Lucida Console" panose="020B0609040504020204" pitchFamily="49" charset="0"/>
              </a:rPr>
              <a:t> %d)\n"</a:t>
            </a:r>
            <a:r>
              <a:rPr lang="en-US" dirty="0">
                <a:latin typeface="Lucida Console" panose="020B0609040504020204" pitchFamily="49" charset="0"/>
              </a:rPr>
              <a:t>,</a:t>
            </a:r>
          </a:p>
          <a:p>
            <a:r>
              <a:rPr lang="en-US" dirty="0">
                <a:latin typeface="Lucida Console" panose="020B0609040504020204" pitchFamily="49" charset="0"/>
              </a:rPr>
              <a:t>           </a:t>
            </a:r>
            <a:r>
              <a:rPr lang="en-US" dirty="0" err="1">
                <a:latin typeface="Lucida Console" panose="020B0609040504020204" pitchFamily="49" charset="0"/>
              </a:rPr>
              <a:t>getpid</a:t>
            </a:r>
            <a:r>
              <a:rPr lang="en-US" dirty="0">
                <a:latin typeface="Lucida Console" panose="020B0609040504020204" pitchFamily="49" charset="0"/>
              </a:rPr>
              <a:t>(), </a:t>
            </a:r>
            <a:r>
              <a:rPr lang="en-US" dirty="0" err="1">
                <a:latin typeface="Lucida Console" panose="020B0609040504020204" pitchFamily="49" charset="0"/>
              </a:rPr>
              <a:t>getppid</a:t>
            </a:r>
            <a:r>
              <a:rPr lang="en-US" dirty="0">
                <a:latin typeface="Lucida Console" panose="020B0609040504020204" pitchFamily="49" charset="0"/>
              </a:rPr>
              <a:t>());</a:t>
            </a:r>
          </a:p>
          <a:p>
            <a:endParaRPr lang="en-US" dirty="0">
              <a:latin typeface="Lucida Console" panose="020B0609040504020204" pitchFamily="49" charset="0"/>
            </a:endParaRPr>
          </a:p>
          <a:p>
            <a:r>
              <a:rPr lang="en-US" dirty="0">
                <a:latin typeface="Lucida Console" panose="020B0609040504020204" pitchFamily="49" charset="0"/>
              </a:rPr>
              <a:t>    </a:t>
            </a:r>
            <a:r>
              <a:rPr lang="en-US" dirty="0" err="1">
                <a:latin typeface="Lucida Console" panose="020B0609040504020204" pitchFamily="49" charset="0"/>
              </a:rPr>
              <a:t>usleep</a:t>
            </a:r>
            <a:r>
              <a:rPr lang="en-US" dirty="0">
                <a:latin typeface="Lucida Console" panose="020B0609040504020204" pitchFamily="49" charset="0"/>
              </a:rPr>
              <a:t>(</a:t>
            </a:r>
            <a:r>
              <a:rPr lang="en-US" dirty="0">
                <a:solidFill>
                  <a:schemeClr val="accent2"/>
                </a:solidFill>
                <a:latin typeface="Lucida Console" panose="020B0609040504020204" pitchFamily="49" charset="0"/>
              </a:rPr>
              <a:t>250000</a:t>
            </a:r>
            <a:r>
              <a:rPr lang="en-US" dirty="0">
                <a:latin typeface="Lucida Console" panose="020B0609040504020204" pitchFamily="49" charset="0"/>
              </a:rPr>
              <a:t>);</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return</a:t>
            </a:r>
            <a:r>
              <a:rPr lang="en-US" dirty="0">
                <a:latin typeface="Lucida Console" panose="020B0609040504020204" pitchFamily="49" charset="0"/>
              </a:rPr>
              <a:t>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a:t>
            </a:r>
          </a:p>
          <a:p>
            <a:r>
              <a:rPr lang="en-US" dirty="0">
                <a:latin typeface="Lucida Console" panose="020B0609040504020204" pitchFamily="49" charset="0"/>
              </a:rPr>
              <a:t>}</a:t>
            </a:r>
          </a:p>
        </p:txBody>
      </p:sp>
      <p:sp>
        <p:nvSpPr>
          <p:cNvPr id="9" name="Content Placeholder 8">
            <a:extLst>
              <a:ext uri="{FF2B5EF4-FFF2-40B4-BE49-F238E27FC236}">
                <a16:creationId xmlns:a16="http://schemas.microsoft.com/office/drawing/2014/main" id="{359F356E-5057-77E4-2CB9-7923B0079B3E}"/>
              </a:ext>
            </a:extLst>
          </p:cNvPr>
          <p:cNvSpPr>
            <a:spLocks noGrp="1"/>
          </p:cNvSpPr>
          <p:nvPr>
            <p:ph idx="1"/>
          </p:nvPr>
        </p:nvSpPr>
        <p:spPr>
          <a:xfrm>
            <a:off x="137786" y="1630577"/>
            <a:ext cx="5133536" cy="5120952"/>
          </a:xfrm>
        </p:spPr>
        <p:txBody>
          <a:bodyPr>
            <a:normAutofit/>
          </a:bodyPr>
          <a:lstStyle/>
          <a:p>
            <a:r>
              <a:rPr lang="en-US" dirty="0"/>
              <a:t>Every process has a parent process</a:t>
            </a:r>
          </a:p>
          <a:p>
            <a:pPr lvl="1"/>
            <a:r>
              <a:rPr lang="en-US" dirty="0"/>
              <a:t>The </a:t>
            </a:r>
            <a:r>
              <a:rPr lang="en-US" dirty="0" err="1">
                <a:latin typeface="Lucida Console" panose="020B0609040504020204" pitchFamily="49" charset="0"/>
              </a:rPr>
              <a:t>getpid</a:t>
            </a:r>
            <a:r>
              <a:rPr lang="en-US" dirty="0">
                <a:latin typeface="Lucida Console" panose="020B0609040504020204" pitchFamily="49" charset="0"/>
              </a:rPr>
              <a:t>()</a:t>
            </a:r>
            <a:r>
              <a:rPr lang="en-US" dirty="0"/>
              <a:t> system call returns the </a:t>
            </a:r>
            <a:r>
              <a:rPr lang="en-US" dirty="0" err="1"/>
              <a:t>pid</a:t>
            </a:r>
            <a:r>
              <a:rPr lang="en-US" dirty="0"/>
              <a:t> of the calling process</a:t>
            </a:r>
          </a:p>
          <a:p>
            <a:pPr lvl="1"/>
            <a:r>
              <a:rPr lang="en-US" dirty="0"/>
              <a:t>The </a:t>
            </a:r>
            <a:r>
              <a:rPr lang="en-US" dirty="0" err="1">
                <a:latin typeface="Lucida Console" panose="020B0609040504020204" pitchFamily="49" charset="0"/>
              </a:rPr>
              <a:t>getppid</a:t>
            </a:r>
            <a:r>
              <a:rPr lang="en-US" dirty="0">
                <a:latin typeface="Lucida Console" panose="020B0609040504020204" pitchFamily="49" charset="0"/>
              </a:rPr>
              <a:t>()</a:t>
            </a:r>
            <a:r>
              <a:rPr lang="en-US" dirty="0"/>
              <a:t> system call returns the </a:t>
            </a:r>
            <a:r>
              <a:rPr lang="en-US" dirty="0" err="1"/>
              <a:t>pid</a:t>
            </a:r>
            <a:r>
              <a:rPr lang="en-US" dirty="0"/>
              <a:t> of the calling process’s parent</a:t>
            </a:r>
          </a:p>
          <a:p>
            <a:pPr lvl="1"/>
            <a:r>
              <a:rPr lang="en-US" dirty="0">
                <a:latin typeface="Lucida Console" panose="020B0609040504020204" pitchFamily="49" charset="0"/>
              </a:rPr>
              <a:t>fork()</a:t>
            </a:r>
            <a:r>
              <a:rPr lang="en-US" dirty="0"/>
              <a:t> create a new child process for the current process</a:t>
            </a:r>
          </a:p>
          <a:p>
            <a:r>
              <a:rPr lang="en-US" dirty="0"/>
              <a:t>In Linux-like systems, the root of the process hierarchy is the kernel-created </a:t>
            </a:r>
            <a:r>
              <a:rPr lang="en-US" dirty="0" err="1">
                <a:latin typeface="Lucida Console" panose="020B0609040504020204" pitchFamily="49" charset="0"/>
              </a:rPr>
              <a:t>init</a:t>
            </a:r>
            <a:r>
              <a:rPr lang="en-US" dirty="0"/>
              <a:t> process</a:t>
            </a:r>
          </a:p>
        </p:txBody>
      </p:sp>
      <p:sp>
        <p:nvSpPr>
          <p:cNvPr id="11" name="TextBox 10">
            <a:extLst>
              <a:ext uri="{FF2B5EF4-FFF2-40B4-BE49-F238E27FC236}">
                <a16:creationId xmlns:a16="http://schemas.microsoft.com/office/drawing/2014/main" id="{2BA0C04B-1A14-43F0-449D-B48E8187E8B9}"/>
              </a:ext>
            </a:extLst>
          </p:cNvPr>
          <p:cNvSpPr txBox="1"/>
          <p:nvPr/>
        </p:nvSpPr>
        <p:spPr>
          <a:xfrm>
            <a:off x="6770133" y="5380672"/>
            <a:ext cx="5421867" cy="1477328"/>
          </a:xfrm>
          <a:prstGeom prst="rect">
            <a:avLst/>
          </a:prstGeom>
          <a:noFill/>
        </p:spPr>
        <p:txBody>
          <a:bodyPr wrap="square">
            <a:spAutoFit/>
          </a:bodyPr>
          <a:lstStyle/>
          <a:p>
            <a:r>
              <a:rPr lang="en-US" dirty="0">
                <a:solidFill>
                  <a:schemeClr val="bg1"/>
                </a:solidFill>
                <a:latin typeface="Lucida Console" panose="020B0609040504020204" pitchFamily="49" charset="0"/>
              </a:rPr>
              <a:t>Hi from initial process, </a:t>
            </a:r>
            <a:r>
              <a:rPr lang="en-US" dirty="0" err="1">
                <a:solidFill>
                  <a:schemeClr val="bg1"/>
                </a:solidFill>
                <a:latin typeface="Lucida Console" panose="020B0609040504020204" pitchFamily="49" charset="0"/>
              </a:rPr>
              <a:t>pid</a:t>
            </a:r>
            <a:r>
              <a:rPr lang="en-US" dirty="0">
                <a:solidFill>
                  <a:schemeClr val="bg1"/>
                </a:solidFill>
                <a:latin typeface="Lucida Console" panose="020B0609040504020204" pitchFamily="49" charset="0"/>
              </a:rPr>
              <a:t> </a:t>
            </a:r>
            <a:r>
              <a:rPr lang="en-US" dirty="0">
                <a:solidFill>
                  <a:srgbClr val="B7F0FB"/>
                </a:solidFill>
                <a:latin typeface="Lucida Console" panose="020B0609040504020204" pitchFamily="49" charset="0"/>
              </a:rPr>
              <a:t>520</a:t>
            </a:r>
          </a:p>
          <a:p>
            <a:r>
              <a:rPr lang="en-US" dirty="0">
                <a:solidFill>
                  <a:schemeClr val="bg1"/>
                </a:solidFill>
                <a:latin typeface="Lucida Console" panose="020B0609040504020204" pitchFamily="49" charset="0"/>
              </a:rPr>
              <a:t>Bye from </a:t>
            </a:r>
            <a:r>
              <a:rPr lang="en-US" dirty="0" err="1">
                <a:solidFill>
                  <a:schemeClr val="bg1"/>
                </a:solidFill>
                <a:latin typeface="Lucida Console" panose="020B0609040504020204" pitchFamily="49" charset="0"/>
              </a:rPr>
              <a:t>pid</a:t>
            </a:r>
            <a:r>
              <a:rPr lang="en-US" dirty="0">
                <a:solidFill>
                  <a:schemeClr val="bg1"/>
                </a:solidFill>
                <a:latin typeface="Lucida Console" panose="020B0609040504020204" pitchFamily="49" charset="0"/>
              </a:rPr>
              <a:t> </a:t>
            </a:r>
            <a:r>
              <a:rPr lang="en-US" dirty="0">
                <a:solidFill>
                  <a:srgbClr val="B7F0FB"/>
                </a:solidFill>
                <a:latin typeface="Lucida Console" panose="020B0609040504020204" pitchFamily="49" charset="0"/>
              </a:rPr>
              <a:t>520</a:t>
            </a:r>
            <a:r>
              <a:rPr lang="en-US" dirty="0">
                <a:solidFill>
                  <a:schemeClr val="bg1"/>
                </a:solidFill>
                <a:latin typeface="Lucida Console" panose="020B0609040504020204" pitchFamily="49" charset="0"/>
              </a:rPr>
              <a:t> (parent </a:t>
            </a:r>
            <a:r>
              <a:rPr lang="en-US" dirty="0" err="1">
                <a:solidFill>
                  <a:schemeClr val="bg1"/>
                </a:solidFill>
                <a:latin typeface="Lucida Console" panose="020B0609040504020204" pitchFamily="49" charset="0"/>
              </a:rPr>
              <a:t>pid</a:t>
            </a:r>
            <a:r>
              <a:rPr lang="en-US" dirty="0">
                <a:solidFill>
                  <a:schemeClr val="bg1"/>
                </a:solidFill>
                <a:latin typeface="Lucida Console" panose="020B0609040504020204" pitchFamily="49" charset="0"/>
              </a:rPr>
              <a:t> </a:t>
            </a:r>
            <a:r>
              <a:rPr lang="en-US" dirty="0">
                <a:solidFill>
                  <a:schemeClr val="accent2"/>
                </a:solidFill>
                <a:latin typeface="Lucida Console" panose="020B0609040504020204" pitchFamily="49" charset="0"/>
              </a:rPr>
              <a:t>432</a:t>
            </a:r>
            <a:r>
              <a:rPr lang="en-US" dirty="0">
                <a:solidFill>
                  <a:schemeClr val="bg1"/>
                </a:solidFill>
                <a:latin typeface="Lucida Console" panose="020B0609040504020204" pitchFamily="49" charset="0"/>
              </a:rPr>
              <a:t>)</a:t>
            </a:r>
          </a:p>
          <a:p>
            <a:r>
              <a:rPr lang="en-US" dirty="0">
                <a:solidFill>
                  <a:schemeClr val="bg1"/>
                </a:solidFill>
                <a:latin typeface="Lucida Console" panose="020B0609040504020204" pitchFamily="49" charset="0"/>
              </a:rPr>
              <a:t>Bye from </a:t>
            </a:r>
            <a:r>
              <a:rPr lang="en-US" dirty="0" err="1">
                <a:solidFill>
                  <a:schemeClr val="bg1"/>
                </a:solidFill>
                <a:latin typeface="Lucida Console" panose="020B0609040504020204" pitchFamily="49" charset="0"/>
              </a:rPr>
              <a:t>pid</a:t>
            </a:r>
            <a:r>
              <a:rPr lang="en-US" dirty="0">
                <a:solidFill>
                  <a:schemeClr val="bg1"/>
                </a:solidFill>
                <a:latin typeface="Lucida Console" panose="020B0609040504020204" pitchFamily="49" charset="0"/>
              </a:rPr>
              <a:t> </a:t>
            </a:r>
            <a:r>
              <a:rPr lang="en-US" dirty="0">
                <a:solidFill>
                  <a:srgbClr val="FF66FF"/>
                </a:solidFill>
                <a:latin typeface="Lucida Console" panose="020B0609040504020204" pitchFamily="49" charset="0"/>
              </a:rPr>
              <a:t>521</a:t>
            </a:r>
            <a:r>
              <a:rPr lang="en-US" dirty="0">
                <a:solidFill>
                  <a:schemeClr val="bg1"/>
                </a:solidFill>
                <a:latin typeface="Lucida Console" panose="020B0609040504020204" pitchFamily="49" charset="0"/>
              </a:rPr>
              <a:t> (parent </a:t>
            </a:r>
            <a:r>
              <a:rPr lang="en-US" dirty="0" err="1">
                <a:solidFill>
                  <a:schemeClr val="bg1"/>
                </a:solidFill>
                <a:latin typeface="Lucida Console" panose="020B0609040504020204" pitchFamily="49" charset="0"/>
              </a:rPr>
              <a:t>pid</a:t>
            </a:r>
            <a:r>
              <a:rPr lang="en-US" dirty="0">
                <a:solidFill>
                  <a:schemeClr val="bg1"/>
                </a:solidFill>
                <a:latin typeface="Lucida Console" panose="020B0609040504020204" pitchFamily="49" charset="0"/>
              </a:rPr>
              <a:t> </a:t>
            </a:r>
            <a:r>
              <a:rPr lang="en-US" dirty="0">
                <a:solidFill>
                  <a:srgbClr val="B7F0FB"/>
                </a:solidFill>
                <a:latin typeface="Lucida Console" panose="020B0609040504020204" pitchFamily="49" charset="0"/>
              </a:rPr>
              <a:t>520</a:t>
            </a:r>
            <a:r>
              <a:rPr lang="en-US" dirty="0">
                <a:solidFill>
                  <a:schemeClr val="bg1"/>
                </a:solidFill>
                <a:latin typeface="Lucida Console" panose="020B0609040504020204" pitchFamily="49" charset="0"/>
              </a:rPr>
              <a:t>)</a:t>
            </a:r>
          </a:p>
          <a:p>
            <a:r>
              <a:rPr lang="en-US" dirty="0">
                <a:solidFill>
                  <a:schemeClr val="bg1"/>
                </a:solidFill>
                <a:latin typeface="Lucida Console" panose="020B0609040504020204" pitchFamily="49" charset="0"/>
              </a:rPr>
              <a:t>Bye from </a:t>
            </a:r>
            <a:r>
              <a:rPr lang="en-US" dirty="0" err="1">
                <a:solidFill>
                  <a:schemeClr val="bg1"/>
                </a:solidFill>
                <a:latin typeface="Lucida Console" panose="020B0609040504020204" pitchFamily="49" charset="0"/>
              </a:rPr>
              <a:t>pid</a:t>
            </a:r>
            <a:r>
              <a:rPr lang="en-US" dirty="0">
                <a:solidFill>
                  <a:schemeClr val="bg1"/>
                </a:solidFill>
                <a:latin typeface="Lucida Console" panose="020B0609040504020204" pitchFamily="49" charset="0"/>
              </a:rPr>
              <a:t> </a:t>
            </a:r>
            <a:r>
              <a:rPr lang="en-US" dirty="0">
                <a:solidFill>
                  <a:srgbClr val="00B050"/>
                </a:solidFill>
                <a:latin typeface="Lucida Console" panose="020B0609040504020204" pitchFamily="49" charset="0"/>
              </a:rPr>
              <a:t>523</a:t>
            </a:r>
            <a:r>
              <a:rPr lang="en-US" dirty="0">
                <a:solidFill>
                  <a:schemeClr val="bg1"/>
                </a:solidFill>
                <a:latin typeface="Lucida Console" panose="020B0609040504020204" pitchFamily="49" charset="0"/>
              </a:rPr>
              <a:t> (parent </a:t>
            </a:r>
            <a:r>
              <a:rPr lang="en-US" dirty="0" err="1">
                <a:solidFill>
                  <a:schemeClr val="bg1"/>
                </a:solidFill>
                <a:latin typeface="Lucida Console" panose="020B0609040504020204" pitchFamily="49" charset="0"/>
              </a:rPr>
              <a:t>pid</a:t>
            </a:r>
            <a:r>
              <a:rPr lang="en-US" dirty="0">
                <a:solidFill>
                  <a:schemeClr val="bg1"/>
                </a:solidFill>
                <a:latin typeface="Lucida Console" panose="020B0609040504020204" pitchFamily="49" charset="0"/>
              </a:rPr>
              <a:t> </a:t>
            </a:r>
            <a:r>
              <a:rPr lang="en-US" dirty="0">
                <a:solidFill>
                  <a:srgbClr val="FF66FF"/>
                </a:solidFill>
                <a:latin typeface="Lucida Console" panose="020B0609040504020204" pitchFamily="49" charset="0"/>
              </a:rPr>
              <a:t>521</a:t>
            </a:r>
            <a:r>
              <a:rPr lang="en-US" dirty="0">
                <a:solidFill>
                  <a:schemeClr val="bg1"/>
                </a:solidFill>
                <a:latin typeface="Lucida Console" panose="020B0609040504020204" pitchFamily="49" charset="0"/>
              </a:rPr>
              <a:t>)</a:t>
            </a:r>
          </a:p>
          <a:p>
            <a:r>
              <a:rPr lang="en-US" dirty="0">
                <a:solidFill>
                  <a:schemeClr val="bg1"/>
                </a:solidFill>
                <a:latin typeface="Lucida Console" panose="020B0609040504020204" pitchFamily="49" charset="0"/>
              </a:rPr>
              <a:t>Bye from </a:t>
            </a:r>
            <a:r>
              <a:rPr lang="en-US" dirty="0" err="1">
                <a:solidFill>
                  <a:schemeClr val="bg1"/>
                </a:solidFill>
                <a:latin typeface="Lucida Console" panose="020B0609040504020204" pitchFamily="49" charset="0"/>
              </a:rPr>
              <a:t>pid</a:t>
            </a:r>
            <a:r>
              <a:rPr lang="en-US" dirty="0">
                <a:solidFill>
                  <a:schemeClr val="bg1"/>
                </a:solidFill>
                <a:latin typeface="Lucida Console" panose="020B0609040504020204" pitchFamily="49" charset="0"/>
              </a:rPr>
              <a:t> </a:t>
            </a:r>
            <a:r>
              <a:rPr lang="en-US" dirty="0">
                <a:solidFill>
                  <a:srgbClr val="FFFF00"/>
                </a:solidFill>
                <a:latin typeface="Lucida Console" panose="020B0609040504020204" pitchFamily="49" charset="0"/>
              </a:rPr>
              <a:t>522</a:t>
            </a:r>
            <a:r>
              <a:rPr lang="en-US" dirty="0">
                <a:solidFill>
                  <a:schemeClr val="bg1"/>
                </a:solidFill>
                <a:latin typeface="Lucida Console" panose="020B0609040504020204" pitchFamily="49" charset="0"/>
              </a:rPr>
              <a:t> (parent </a:t>
            </a:r>
            <a:r>
              <a:rPr lang="en-US" dirty="0" err="1">
                <a:solidFill>
                  <a:schemeClr val="bg1"/>
                </a:solidFill>
                <a:latin typeface="Lucida Console" panose="020B0609040504020204" pitchFamily="49" charset="0"/>
              </a:rPr>
              <a:t>pid</a:t>
            </a:r>
            <a:r>
              <a:rPr lang="en-US" dirty="0">
                <a:solidFill>
                  <a:schemeClr val="bg1"/>
                </a:solidFill>
                <a:latin typeface="Lucida Console" panose="020B0609040504020204" pitchFamily="49" charset="0"/>
              </a:rPr>
              <a:t> </a:t>
            </a:r>
            <a:r>
              <a:rPr lang="en-US" dirty="0">
                <a:solidFill>
                  <a:srgbClr val="B7F0FB"/>
                </a:solidFill>
                <a:latin typeface="Lucida Console" panose="020B0609040504020204" pitchFamily="49" charset="0"/>
              </a:rPr>
              <a:t>520</a:t>
            </a:r>
            <a:r>
              <a:rPr lang="en-US" dirty="0">
                <a:solidFill>
                  <a:schemeClr val="bg1"/>
                </a:solidFill>
                <a:latin typeface="Lucida Console" panose="020B0609040504020204" pitchFamily="49" charset="0"/>
              </a:rPr>
              <a:t>)</a:t>
            </a:r>
          </a:p>
        </p:txBody>
      </p:sp>
      <p:sp>
        <p:nvSpPr>
          <p:cNvPr id="23" name="Title 1">
            <a:extLst>
              <a:ext uri="{FF2B5EF4-FFF2-40B4-BE49-F238E27FC236}">
                <a16:creationId xmlns:a16="http://schemas.microsoft.com/office/drawing/2014/main" id="{19F6B6DA-BCA2-9E7E-4D09-433E11E4C980}"/>
              </a:ext>
            </a:extLst>
          </p:cNvPr>
          <p:cNvSpPr>
            <a:spLocks noGrp="1"/>
          </p:cNvSpPr>
          <p:nvPr>
            <p:ph type="title"/>
          </p:nvPr>
        </p:nvSpPr>
        <p:spPr>
          <a:xfrm>
            <a:off x="0" y="365125"/>
            <a:ext cx="5271322" cy="1325563"/>
          </a:xfrm>
        </p:spPr>
        <p:txBody>
          <a:bodyPr/>
          <a:lstStyle/>
          <a:p>
            <a:r>
              <a:rPr lang="en-US" dirty="0"/>
              <a:t>Process Hierarchies</a:t>
            </a:r>
          </a:p>
        </p:txBody>
      </p:sp>
      <p:sp>
        <p:nvSpPr>
          <p:cNvPr id="24" name="TextBox 23">
            <a:extLst>
              <a:ext uri="{FF2B5EF4-FFF2-40B4-BE49-F238E27FC236}">
                <a16:creationId xmlns:a16="http://schemas.microsoft.com/office/drawing/2014/main" id="{F539B637-B04A-97D5-044B-1904DD5D9F97}"/>
              </a:ext>
            </a:extLst>
          </p:cNvPr>
          <p:cNvSpPr txBox="1"/>
          <p:nvPr/>
        </p:nvSpPr>
        <p:spPr>
          <a:xfrm>
            <a:off x="6250486" y="-78023"/>
            <a:ext cx="2317317" cy="400110"/>
          </a:xfrm>
          <a:prstGeom prst="rect">
            <a:avLst/>
          </a:prstGeom>
          <a:noFill/>
        </p:spPr>
        <p:txBody>
          <a:bodyPr wrap="square" rtlCol="0">
            <a:spAutoFit/>
          </a:bodyPr>
          <a:lstStyle/>
          <a:p>
            <a:pPr algn="ctr"/>
            <a:r>
              <a:rPr lang="en-US" sz="2000" b="1" dirty="0">
                <a:ln>
                  <a:solidFill>
                    <a:sysClr val="windowText" lastClr="000000"/>
                  </a:solidFill>
                </a:ln>
                <a:solidFill>
                  <a:schemeClr val="accent2"/>
                </a:solidFill>
                <a:latin typeface="Segoe UI" panose="020B0502040204020203" pitchFamily="34" charset="0"/>
                <a:cs typeface="Segoe UI" panose="020B0502040204020203" pitchFamily="34" charset="0"/>
              </a:rPr>
              <a:t>Shell: </a:t>
            </a:r>
            <a:r>
              <a:rPr lang="en-US" sz="2000" b="1" dirty="0" err="1">
                <a:ln>
                  <a:solidFill>
                    <a:sysClr val="windowText" lastClr="000000"/>
                  </a:solidFill>
                </a:ln>
                <a:solidFill>
                  <a:schemeClr val="accent2"/>
                </a:solidFill>
                <a:latin typeface="Segoe UI" panose="020B0502040204020203" pitchFamily="34" charset="0"/>
                <a:cs typeface="Segoe UI" panose="020B0502040204020203" pitchFamily="34" charset="0"/>
              </a:rPr>
              <a:t>pid</a:t>
            </a:r>
            <a:r>
              <a:rPr lang="en-US" sz="2000" b="1" dirty="0">
                <a:ln>
                  <a:solidFill>
                    <a:sysClr val="windowText" lastClr="000000"/>
                  </a:solidFill>
                </a:ln>
                <a:solidFill>
                  <a:schemeClr val="accent2"/>
                </a:solidFill>
                <a:latin typeface="Segoe UI" panose="020B0502040204020203" pitchFamily="34" charset="0"/>
                <a:cs typeface="Segoe UI" panose="020B0502040204020203" pitchFamily="34" charset="0"/>
              </a:rPr>
              <a:t>=432</a:t>
            </a:r>
          </a:p>
        </p:txBody>
      </p:sp>
      <p:grpSp>
        <p:nvGrpSpPr>
          <p:cNvPr id="25" name="Group 24">
            <a:extLst>
              <a:ext uri="{FF2B5EF4-FFF2-40B4-BE49-F238E27FC236}">
                <a16:creationId xmlns:a16="http://schemas.microsoft.com/office/drawing/2014/main" id="{73B80DF4-CD38-AE99-0229-CE45D3F5D63D}"/>
              </a:ext>
            </a:extLst>
          </p:cNvPr>
          <p:cNvGrpSpPr/>
          <p:nvPr/>
        </p:nvGrpSpPr>
        <p:grpSpPr>
          <a:xfrm>
            <a:off x="8442067" y="138188"/>
            <a:ext cx="1565464" cy="509377"/>
            <a:chOff x="8442067" y="138188"/>
            <a:chExt cx="1565464" cy="509377"/>
          </a:xfrm>
        </p:grpSpPr>
        <p:sp>
          <p:nvSpPr>
            <p:cNvPr id="26" name="TextBox 25">
              <a:extLst>
                <a:ext uri="{FF2B5EF4-FFF2-40B4-BE49-F238E27FC236}">
                  <a16:creationId xmlns:a16="http://schemas.microsoft.com/office/drawing/2014/main" id="{AD760D8A-C9B9-80D3-29DB-EBE4A2A8493D}"/>
                </a:ext>
              </a:extLst>
            </p:cNvPr>
            <p:cNvSpPr txBox="1"/>
            <p:nvPr/>
          </p:nvSpPr>
          <p:spPr>
            <a:xfrm>
              <a:off x="8502319" y="247455"/>
              <a:ext cx="1505212" cy="400110"/>
            </a:xfrm>
            <a:prstGeom prst="rect">
              <a:avLst/>
            </a:prstGeom>
            <a:noFill/>
          </p:spPr>
          <p:txBody>
            <a:bodyPr wrap="square" rtlCol="0">
              <a:spAutoFit/>
            </a:bodyPr>
            <a:lstStyle/>
            <a:p>
              <a:pPr algn="ctr"/>
              <a:r>
                <a:rPr lang="en-US" sz="2000" b="1" dirty="0" err="1">
                  <a:ln>
                    <a:solidFill>
                      <a:sysClr val="windowText" lastClr="000000"/>
                    </a:solidFill>
                  </a:ln>
                  <a:solidFill>
                    <a:srgbClr val="B7F0FB"/>
                  </a:solidFill>
                  <a:latin typeface="Segoe UI" panose="020B0502040204020203" pitchFamily="34" charset="0"/>
                  <a:cs typeface="Segoe UI" panose="020B0502040204020203" pitchFamily="34" charset="0"/>
                </a:rPr>
                <a:t>pid</a:t>
              </a:r>
              <a:r>
                <a:rPr lang="en-US" sz="2000" b="1" dirty="0">
                  <a:ln>
                    <a:solidFill>
                      <a:sysClr val="windowText" lastClr="000000"/>
                    </a:solidFill>
                  </a:ln>
                  <a:solidFill>
                    <a:srgbClr val="B7F0FB"/>
                  </a:solidFill>
                  <a:latin typeface="Segoe UI" panose="020B0502040204020203" pitchFamily="34" charset="0"/>
                  <a:cs typeface="Segoe UI" panose="020B0502040204020203" pitchFamily="34" charset="0"/>
                </a:rPr>
                <a:t>=520</a:t>
              </a:r>
            </a:p>
          </p:txBody>
        </p:sp>
        <p:cxnSp>
          <p:nvCxnSpPr>
            <p:cNvPr id="27" name="Connector: Elbow 26">
              <a:extLst>
                <a:ext uri="{FF2B5EF4-FFF2-40B4-BE49-F238E27FC236}">
                  <a16:creationId xmlns:a16="http://schemas.microsoft.com/office/drawing/2014/main" id="{EB86CFC5-2E7F-370B-7BE5-033D7667ECD1}"/>
                </a:ext>
              </a:extLst>
            </p:cNvPr>
            <p:cNvCxnSpPr>
              <a:cxnSpLocks/>
            </p:cNvCxnSpPr>
            <p:nvPr/>
          </p:nvCxnSpPr>
          <p:spPr>
            <a:xfrm>
              <a:off x="8442067" y="138188"/>
              <a:ext cx="813761" cy="186734"/>
            </a:xfrm>
            <a:prstGeom prst="bentConnector2">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5EED0E31-0E9C-8FAC-051E-0C8DC6A472F3}"/>
              </a:ext>
            </a:extLst>
          </p:cNvPr>
          <p:cNvGrpSpPr/>
          <p:nvPr/>
        </p:nvGrpSpPr>
        <p:grpSpPr>
          <a:xfrm>
            <a:off x="8502319" y="564145"/>
            <a:ext cx="3010424" cy="574926"/>
            <a:chOff x="8502319" y="564145"/>
            <a:chExt cx="3010424" cy="574926"/>
          </a:xfrm>
        </p:grpSpPr>
        <p:sp>
          <p:nvSpPr>
            <p:cNvPr id="29" name="TextBox 28">
              <a:extLst>
                <a:ext uri="{FF2B5EF4-FFF2-40B4-BE49-F238E27FC236}">
                  <a16:creationId xmlns:a16="http://schemas.microsoft.com/office/drawing/2014/main" id="{8CDF4D6A-59B9-F744-743C-8564EAD0FD42}"/>
                </a:ext>
              </a:extLst>
            </p:cNvPr>
            <p:cNvSpPr txBox="1"/>
            <p:nvPr/>
          </p:nvSpPr>
          <p:spPr>
            <a:xfrm>
              <a:off x="8502319" y="738961"/>
              <a:ext cx="1505212" cy="400110"/>
            </a:xfrm>
            <a:prstGeom prst="rect">
              <a:avLst/>
            </a:prstGeom>
            <a:noFill/>
          </p:spPr>
          <p:txBody>
            <a:bodyPr wrap="square" rtlCol="0">
              <a:spAutoFit/>
            </a:bodyPr>
            <a:lstStyle/>
            <a:p>
              <a:pPr algn="ctr"/>
              <a:r>
                <a:rPr lang="en-US" sz="2000" b="1" dirty="0" err="1">
                  <a:ln>
                    <a:solidFill>
                      <a:sysClr val="windowText" lastClr="000000"/>
                    </a:solidFill>
                  </a:ln>
                  <a:solidFill>
                    <a:srgbClr val="FF66FF"/>
                  </a:solidFill>
                  <a:latin typeface="Segoe UI" panose="020B0502040204020203" pitchFamily="34" charset="0"/>
                  <a:cs typeface="Segoe UI" panose="020B0502040204020203" pitchFamily="34" charset="0"/>
                </a:rPr>
                <a:t>pid</a:t>
              </a:r>
              <a:r>
                <a:rPr lang="en-US" sz="2000" b="1" dirty="0">
                  <a:ln>
                    <a:solidFill>
                      <a:sysClr val="windowText" lastClr="000000"/>
                    </a:solidFill>
                  </a:ln>
                  <a:solidFill>
                    <a:srgbClr val="FF66FF"/>
                  </a:solidFill>
                  <a:latin typeface="Segoe UI" panose="020B0502040204020203" pitchFamily="34" charset="0"/>
                  <a:cs typeface="Segoe UI" panose="020B0502040204020203" pitchFamily="34" charset="0"/>
                </a:rPr>
                <a:t>=521</a:t>
              </a:r>
            </a:p>
          </p:txBody>
        </p:sp>
        <p:sp>
          <p:nvSpPr>
            <p:cNvPr id="30" name="TextBox 29">
              <a:extLst>
                <a:ext uri="{FF2B5EF4-FFF2-40B4-BE49-F238E27FC236}">
                  <a16:creationId xmlns:a16="http://schemas.microsoft.com/office/drawing/2014/main" id="{D64638AD-18C8-C20C-43AF-FF34D629C5C0}"/>
                </a:ext>
              </a:extLst>
            </p:cNvPr>
            <p:cNvSpPr txBox="1"/>
            <p:nvPr/>
          </p:nvSpPr>
          <p:spPr>
            <a:xfrm>
              <a:off x="10007531" y="738961"/>
              <a:ext cx="1505212" cy="400110"/>
            </a:xfrm>
            <a:prstGeom prst="rect">
              <a:avLst/>
            </a:prstGeom>
            <a:noFill/>
          </p:spPr>
          <p:txBody>
            <a:bodyPr wrap="square" rtlCol="0">
              <a:spAutoFit/>
            </a:bodyPr>
            <a:lstStyle/>
            <a:p>
              <a:pPr algn="ctr"/>
              <a:r>
                <a:rPr lang="en-US" sz="2000" b="1" dirty="0" err="1">
                  <a:ln>
                    <a:solidFill>
                      <a:sysClr val="windowText" lastClr="000000"/>
                    </a:solidFill>
                  </a:ln>
                  <a:solidFill>
                    <a:srgbClr val="FFFF00"/>
                  </a:solidFill>
                  <a:latin typeface="Segoe UI" panose="020B0502040204020203" pitchFamily="34" charset="0"/>
                  <a:cs typeface="Segoe UI" panose="020B0502040204020203" pitchFamily="34" charset="0"/>
                </a:rPr>
                <a:t>pid</a:t>
              </a:r>
              <a:r>
                <a:rPr lang="en-US" sz="2000" b="1" dirty="0">
                  <a:ln>
                    <a:solidFill>
                      <a:sysClr val="windowText" lastClr="000000"/>
                    </a:solidFill>
                  </a:ln>
                  <a:solidFill>
                    <a:srgbClr val="FFFF00"/>
                  </a:solidFill>
                  <a:latin typeface="Segoe UI" panose="020B0502040204020203" pitchFamily="34" charset="0"/>
                  <a:cs typeface="Segoe UI" panose="020B0502040204020203" pitchFamily="34" charset="0"/>
                </a:rPr>
                <a:t>=522</a:t>
              </a:r>
            </a:p>
          </p:txBody>
        </p:sp>
        <p:cxnSp>
          <p:nvCxnSpPr>
            <p:cNvPr id="31" name="Connector: Elbow 30">
              <a:extLst>
                <a:ext uri="{FF2B5EF4-FFF2-40B4-BE49-F238E27FC236}">
                  <a16:creationId xmlns:a16="http://schemas.microsoft.com/office/drawing/2014/main" id="{523BD92E-45AE-BC37-EC88-5A2BE9CB575A}"/>
                </a:ext>
              </a:extLst>
            </p:cNvPr>
            <p:cNvCxnSpPr>
              <a:cxnSpLocks/>
            </p:cNvCxnSpPr>
            <p:nvPr/>
          </p:nvCxnSpPr>
          <p:spPr>
            <a:xfrm>
              <a:off x="9259703" y="647676"/>
              <a:ext cx="1480541" cy="172000"/>
            </a:xfrm>
            <a:prstGeom prst="bentConnector2">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8679011-572C-EA63-741C-7B5B1CCD694D}"/>
                </a:ext>
              </a:extLst>
            </p:cNvPr>
            <p:cNvCxnSpPr>
              <a:cxnSpLocks/>
            </p:cNvCxnSpPr>
            <p:nvPr/>
          </p:nvCxnSpPr>
          <p:spPr>
            <a:xfrm>
              <a:off x="9254925" y="564145"/>
              <a:ext cx="0" cy="245145"/>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CC208927-1186-CC92-1938-A17CC01EADB5}"/>
              </a:ext>
            </a:extLst>
          </p:cNvPr>
          <p:cNvGrpSpPr/>
          <p:nvPr/>
        </p:nvGrpSpPr>
        <p:grpSpPr>
          <a:xfrm>
            <a:off x="8502319" y="1070033"/>
            <a:ext cx="1505212" cy="560544"/>
            <a:chOff x="8502319" y="1070033"/>
            <a:chExt cx="1505212" cy="560544"/>
          </a:xfrm>
        </p:grpSpPr>
        <p:sp>
          <p:nvSpPr>
            <p:cNvPr id="34" name="TextBox 33">
              <a:extLst>
                <a:ext uri="{FF2B5EF4-FFF2-40B4-BE49-F238E27FC236}">
                  <a16:creationId xmlns:a16="http://schemas.microsoft.com/office/drawing/2014/main" id="{A1FA42A3-8CBD-B6B2-6C47-E25D38642C18}"/>
                </a:ext>
              </a:extLst>
            </p:cNvPr>
            <p:cNvSpPr txBox="1"/>
            <p:nvPr/>
          </p:nvSpPr>
          <p:spPr>
            <a:xfrm>
              <a:off x="8502319" y="1230467"/>
              <a:ext cx="1505212" cy="400110"/>
            </a:xfrm>
            <a:prstGeom prst="rect">
              <a:avLst/>
            </a:prstGeom>
            <a:noFill/>
          </p:spPr>
          <p:txBody>
            <a:bodyPr wrap="square" rtlCol="0">
              <a:spAutoFit/>
            </a:bodyPr>
            <a:lstStyle/>
            <a:p>
              <a:pPr algn="ctr"/>
              <a:r>
                <a:rPr lang="en-US" sz="2000" b="1" dirty="0" err="1">
                  <a:ln>
                    <a:solidFill>
                      <a:sysClr val="windowText" lastClr="000000"/>
                    </a:solidFill>
                  </a:ln>
                  <a:solidFill>
                    <a:srgbClr val="00B050"/>
                  </a:solidFill>
                  <a:latin typeface="Segoe UI" panose="020B0502040204020203" pitchFamily="34" charset="0"/>
                  <a:cs typeface="Segoe UI" panose="020B0502040204020203" pitchFamily="34" charset="0"/>
                </a:rPr>
                <a:t>pid</a:t>
              </a:r>
              <a:r>
                <a:rPr lang="en-US" sz="2000" b="1" dirty="0">
                  <a:ln>
                    <a:solidFill>
                      <a:sysClr val="windowText" lastClr="000000"/>
                    </a:solidFill>
                  </a:ln>
                  <a:solidFill>
                    <a:srgbClr val="00B050"/>
                  </a:solidFill>
                  <a:latin typeface="Segoe UI" panose="020B0502040204020203" pitchFamily="34" charset="0"/>
                  <a:cs typeface="Segoe UI" panose="020B0502040204020203" pitchFamily="34" charset="0"/>
                </a:rPr>
                <a:t>=523</a:t>
              </a:r>
            </a:p>
          </p:txBody>
        </p:sp>
        <p:cxnSp>
          <p:nvCxnSpPr>
            <p:cNvPr id="35" name="Straight Arrow Connector 34">
              <a:extLst>
                <a:ext uri="{FF2B5EF4-FFF2-40B4-BE49-F238E27FC236}">
                  <a16:creationId xmlns:a16="http://schemas.microsoft.com/office/drawing/2014/main" id="{C111DACA-8F18-7004-EFF5-C4B7B8580319}"/>
                </a:ext>
              </a:extLst>
            </p:cNvPr>
            <p:cNvCxnSpPr>
              <a:cxnSpLocks/>
            </p:cNvCxnSpPr>
            <p:nvPr/>
          </p:nvCxnSpPr>
          <p:spPr>
            <a:xfrm>
              <a:off x="9254925" y="1070033"/>
              <a:ext cx="0" cy="245145"/>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pic>
        <p:nvPicPr>
          <p:cNvPr id="36" name="Picture 35">
            <a:extLst>
              <a:ext uri="{FF2B5EF4-FFF2-40B4-BE49-F238E27FC236}">
                <a16:creationId xmlns:a16="http://schemas.microsoft.com/office/drawing/2014/main" id="{9DA682B4-6955-E4EC-75AF-EC91C3412639}"/>
              </a:ext>
            </a:extLst>
          </p:cNvPr>
          <p:cNvPicPr>
            <a:picLocks noChangeAspect="1"/>
          </p:cNvPicPr>
          <p:nvPr/>
        </p:nvPicPr>
        <p:blipFill>
          <a:blip r:embed="rId3"/>
          <a:stretch>
            <a:fillRect/>
          </a:stretch>
        </p:blipFill>
        <p:spPr>
          <a:xfrm>
            <a:off x="-1" y="0"/>
            <a:ext cx="12192001" cy="6870878"/>
          </a:xfrm>
          <a:prstGeom prst="rect">
            <a:avLst/>
          </a:prstGeom>
        </p:spPr>
      </p:pic>
    </p:spTree>
    <p:extLst>
      <p:ext uri="{BB962C8B-B14F-4D97-AF65-F5344CB8AC3E}">
        <p14:creationId xmlns:p14="http://schemas.microsoft.com/office/powerpoint/2010/main" val="288281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65736-9A74-EE2F-B006-1F7E4EB7CE7B}"/>
              </a:ext>
            </a:extLst>
          </p:cNvPr>
          <p:cNvSpPr>
            <a:spLocks noGrp="1"/>
          </p:cNvSpPr>
          <p:nvPr>
            <p:ph type="title"/>
          </p:nvPr>
        </p:nvSpPr>
        <p:spPr>
          <a:xfrm>
            <a:off x="0" y="26924"/>
            <a:ext cx="10058400" cy="737164"/>
          </a:xfrm>
        </p:spPr>
        <p:txBody>
          <a:bodyPr/>
          <a:lstStyle/>
          <a:p>
            <a:r>
              <a:rPr lang="en-US" dirty="0"/>
              <a:t>Process State</a:t>
            </a:r>
          </a:p>
        </p:txBody>
      </p:sp>
      <p:sp>
        <p:nvSpPr>
          <p:cNvPr id="3" name="Content Placeholder 2">
            <a:extLst>
              <a:ext uri="{FF2B5EF4-FFF2-40B4-BE49-F238E27FC236}">
                <a16:creationId xmlns:a16="http://schemas.microsoft.com/office/drawing/2014/main" id="{B5A8967D-A4C3-5C93-0637-698D7130D823}"/>
              </a:ext>
            </a:extLst>
          </p:cNvPr>
          <p:cNvSpPr>
            <a:spLocks noGrp="1"/>
          </p:cNvSpPr>
          <p:nvPr>
            <p:ph idx="1"/>
          </p:nvPr>
        </p:nvSpPr>
        <p:spPr>
          <a:xfrm>
            <a:off x="0" y="678360"/>
            <a:ext cx="10058400" cy="6705816"/>
          </a:xfrm>
        </p:spPr>
        <p:txBody>
          <a:bodyPr>
            <a:normAutofit fontScale="92500" lnSpcReduction="10000"/>
          </a:bodyPr>
          <a:lstStyle/>
          <a:p>
            <a:r>
              <a:rPr lang="en-US" dirty="0"/>
              <a:t>A process’s </a:t>
            </a:r>
            <a:r>
              <a:rPr lang="en-US" b="1" i="1" dirty="0"/>
              <a:t>image</a:t>
            </a:r>
            <a:r>
              <a:rPr lang="en-US" dirty="0"/>
              <a:t> is its memory data and register values</a:t>
            </a:r>
          </a:p>
          <a:p>
            <a:pPr lvl="1"/>
            <a:r>
              <a:rPr lang="en-US" dirty="0"/>
              <a:t>Command line arguments (</a:t>
            </a:r>
            <a:r>
              <a:rPr lang="en-US" dirty="0" err="1">
                <a:latin typeface="Lucida Console" panose="020B0609040504020204" pitchFamily="49" charset="0"/>
              </a:rPr>
              <a:t>argc</a:t>
            </a:r>
            <a:r>
              <a:rPr lang="en-US" dirty="0"/>
              <a:t>, </a:t>
            </a:r>
            <a:r>
              <a:rPr lang="en-US" dirty="0" err="1">
                <a:latin typeface="Lucida Console" panose="020B0609040504020204" pitchFamily="49" charset="0"/>
              </a:rPr>
              <a:t>argv</a:t>
            </a:r>
            <a:r>
              <a:rPr lang="en-US" dirty="0"/>
              <a:t>) are part of the image!</a:t>
            </a:r>
          </a:p>
          <a:p>
            <a:pPr lvl="1"/>
            <a:r>
              <a:rPr lang="en-US" dirty="0"/>
              <a:t>Due to memory isolation and per-CPU register isolation, no other process can directly access a process’s image (absent page table tricks that enable cross-process shared memory pages)</a:t>
            </a:r>
          </a:p>
          <a:p>
            <a:pPr lvl="1"/>
            <a:r>
              <a:rPr lang="en-US" dirty="0"/>
              <a:t>The OS can see all memory (because the OS controls all page tables) and can examine a process’s register state when that process is not actively running (because those registers will be saved in memory!)</a:t>
            </a:r>
          </a:p>
          <a:p>
            <a:r>
              <a:rPr lang="en-US" dirty="0"/>
              <a:t>A process’s </a:t>
            </a:r>
            <a:r>
              <a:rPr lang="en-US" b="1" i="1" dirty="0"/>
              <a:t>identity</a:t>
            </a:r>
            <a:r>
              <a:rPr lang="en-US" dirty="0"/>
              <a:t> tracks relationships with users and other processes</a:t>
            </a:r>
          </a:p>
          <a:p>
            <a:pPr lvl="1"/>
            <a:r>
              <a:rPr lang="en-US" dirty="0"/>
              <a:t>Each process has a unique “process id” (</a:t>
            </a:r>
            <a:r>
              <a:rPr lang="en-US" b="1" i="1" dirty="0" err="1"/>
              <a:t>pid</a:t>
            </a:r>
            <a:r>
              <a:rPr lang="en-US" dirty="0"/>
              <a:t>)</a:t>
            </a:r>
          </a:p>
          <a:p>
            <a:pPr lvl="1"/>
            <a:r>
              <a:rPr lang="en-US" dirty="0"/>
              <a:t>A process also resides in a unique place in the process hierarchy tree</a:t>
            </a:r>
          </a:p>
          <a:p>
            <a:pPr lvl="1"/>
            <a:r>
              <a:rPr lang="en-US" dirty="0"/>
              <a:t>A process runs on behalf of an owning “user id” (</a:t>
            </a:r>
            <a:r>
              <a:rPr lang="en-US" b="1" i="1" dirty="0" err="1"/>
              <a:t>uid</a:t>
            </a:r>
            <a:r>
              <a:rPr lang="en-US" dirty="0"/>
              <a:t>) and “group id” (</a:t>
            </a:r>
            <a:r>
              <a:rPr lang="en-US" b="1" i="1" dirty="0"/>
              <a:t>gid</a:t>
            </a:r>
            <a:r>
              <a:rPr lang="en-US" dirty="0"/>
              <a:t>)</a:t>
            </a:r>
          </a:p>
          <a:p>
            <a:pPr lvl="2"/>
            <a:r>
              <a:rPr lang="en-US" dirty="0"/>
              <a:t>For example, a system might have </a:t>
            </a:r>
            <a:r>
              <a:rPr lang="en-US" dirty="0" err="1"/>
              <a:t>uids</a:t>
            </a:r>
            <a:r>
              <a:rPr lang="en-US" dirty="0"/>
              <a:t> for Alice, Bob, and the “superuser” root</a:t>
            </a:r>
          </a:p>
          <a:p>
            <a:pPr lvl="2"/>
            <a:r>
              <a:rPr lang="en-US" dirty="0"/>
              <a:t>gids belong to collections of users (e.g., </a:t>
            </a:r>
            <a:r>
              <a:rPr lang="en-US" dirty="0" err="1"/>
              <a:t>devs</a:t>
            </a:r>
            <a:r>
              <a:rPr lang="en-US" dirty="0"/>
              <a:t>, finance, lawyers)</a:t>
            </a:r>
          </a:p>
          <a:p>
            <a:r>
              <a:rPr lang="en-US" dirty="0"/>
              <a:t>A process’s </a:t>
            </a:r>
            <a:r>
              <a:rPr lang="en-US" b="1" i="1" dirty="0"/>
              <a:t>environment</a:t>
            </a:r>
            <a:r>
              <a:rPr lang="en-US" dirty="0"/>
              <a:t> captures the process’s relationship to other kernel state and hardware devices</a:t>
            </a:r>
          </a:p>
          <a:p>
            <a:pPr lvl="1"/>
            <a:r>
              <a:rPr lang="en-US" dirty="0"/>
              <a:t>Because Linux-like OSes use the file descriptor abstraction for so many resources, a process’s most important environmental values are its open file descriptors and the associated seek positions</a:t>
            </a:r>
          </a:p>
          <a:p>
            <a:endParaRPr lang="en-US" dirty="0"/>
          </a:p>
          <a:p>
            <a:endParaRPr lang="en-US" dirty="0"/>
          </a:p>
          <a:p>
            <a:pPr lvl="1"/>
            <a:endParaRPr lang="en-US" dirty="0"/>
          </a:p>
        </p:txBody>
      </p:sp>
      <p:grpSp>
        <p:nvGrpSpPr>
          <p:cNvPr id="12" name="Group 11">
            <a:extLst>
              <a:ext uri="{FF2B5EF4-FFF2-40B4-BE49-F238E27FC236}">
                <a16:creationId xmlns:a16="http://schemas.microsoft.com/office/drawing/2014/main" id="{F45B68E6-182D-BD9A-5136-04AF82C0D67E}"/>
              </a:ext>
            </a:extLst>
          </p:cNvPr>
          <p:cNvGrpSpPr/>
          <p:nvPr/>
        </p:nvGrpSpPr>
        <p:grpSpPr>
          <a:xfrm>
            <a:off x="9883036" y="678360"/>
            <a:ext cx="2135132" cy="2404997"/>
            <a:chOff x="9883036" y="764088"/>
            <a:chExt cx="2135132" cy="2404997"/>
          </a:xfrm>
        </p:grpSpPr>
        <p:sp>
          <p:nvSpPr>
            <p:cNvPr id="4" name="Right Bracket 3">
              <a:extLst>
                <a:ext uri="{FF2B5EF4-FFF2-40B4-BE49-F238E27FC236}">
                  <a16:creationId xmlns:a16="http://schemas.microsoft.com/office/drawing/2014/main" id="{BCE9BDFA-C315-5463-45E8-0E78B1ECD1D8}"/>
                </a:ext>
              </a:extLst>
            </p:cNvPr>
            <p:cNvSpPr/>
            <p:nvPr/>
          </p:nvSpPr>
          <p:spPr>
            <a:xfrm>
              <a:off x="9883036" y="764088"/>
              <a:ext cx="250521" cy="2404997"/>
            </a:xfrm>
            <a:prstGeom prst="rightBracket">
              <a:avLst>
                <a:gd name="adj"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7BE45135-23EE-3B52-3C1B-05E745E0337A}"/>
                </a:ext>
              </a:extLst>
            </p:cNvPr>
            <p:cNvSpPr txBox="1"/>
            <p:nvPr/>
          </p:nvSpPr>
          <p:spPr>
            <a:xfrm>
              <a:off x="10083452" y="1612643"/>
              <a:ext cx="1934716" cy="646331"/>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Cloned during </a:t>
              </a:r>
              <a:r>
                <a:rPr lang="en-US" b="1" dirty="0">
                  <a:latin typeface="Lucida Console" panose="020B0609040504020204" pitchFamily="49" charset="0"/>
                  <a:cs typeface="Segoe UI" panose="020B0502040204020203" pitchFamily="34" charset="0"/>
                </a:rPr>
                <a:t>fork()</a:t>
              </a:r>
            </a:p>
          </p:txBody>
        </p:sp>
      </p:grpSp>
      <p:grpSp>
        <p:nvGrpSpPr>
          <p:cNvPr id="14" name="Group 13">
            <a:extLst>
              <a:ext uri="{FF2B5EF4-FFF2-40B4-BE49-F238E27FC236}">
                <a16:creationId xmlns:a16="http://schemas.microsoft.com/office/drawing/2014/main" id="{182F7779-AB97-D97D-1FB5-52D56C6B060A}"/>
              </a:ext>
            </a:extLst>
          </p:cNvPr>
          <p:cNvGrpSpPr/>
          <p:nvPr/>
        </p:nvGrpSpPr>
        <p:grpSpPr>
          <a:xfrm>
            <a:off x="9883036" y="5291177"/>
            <a:ext cx="2147658" cy="1427577"/>
            <a:chOff x="9883036" y="5376905"/>
            <a:chExt cx="2147658" cy="1427577"/>
          </a:xfrm>
        </p:grpSpPr>
        <p:sp>
          <p:nvSpPr>
            <p:cNvPr id="8" name="Right Bracket 7">
              <a:extLst>
                <a:ext uri="{FF2B5EF4-FFF2-40B4-BE49-F238E27FC236}">
                  <a16:creationId xmlns:a16="http://schemas.microsoft.com/office/drawing/2014/main" id="{89F3EB59-630E-A1CC-9CC1-5DAF397B748A}"/>
                </a:ext>
              </a:extLst>
            </p:cNvPr>
            <p:cNvSpPr/>
            <p:nvPr/>
          </p:nvSpPr>
          <p:spPr>
            <a:xfrm>
              <a:off x="9883036" y="5376905"/>
              <a:ext cx="250521" cy="1427577"/>
            </a:xfrm>
            <a:prstGeom prst="rightBracket">
              <a:avLst>
                <a:gd name="adj"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1156758D-61D2-F349-CAB7-E9F77F235D19}"/>
                </a:ext>
              </a:extLst>
            </p:cNvPr>
            <p:cNvSpPr txBox="1"/>
            <p:nvPr/>
          </p:nvSpPr>
          <p:spPr>
            <a:xfrm>
              <a:off x="10095978" y="5736750"/>
              <a:ext cx="1934716" cy="646331"/>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Cloned during </a:t>
              </a:r>
              <a:r>
                <a:rPr lang="en-US" b="1" dirty="0">
                  <a:latin typeface="Lucida Console" panose="020B0609040504020204" pitchFamily="49" charset="0"/>
                  <a:cs typeface="Segoe UI" panose="020B0502040204020203" pitchFamily="34" charset="0"/>
                </a:rPr>
                <a:t>fork()</a:t>
              </a:r>
            </a:p>
          </p:txBody>
        </p:sp>
      </p:grpSp>
      <p:grpSp>
        <p:nvGrpSpPr>
          <p:cNvPr id="13" name="Group 12">
            <a:extLst>
              <a:ext uri="{FF2B5EF4-FFF2-40B4-BE49-F238E27FC236}">
                <a16:creationId xmlns:a16="http://schemas.microsoft.com/office/drawing/2014/main" id="{87EAFE5C-0AB9-73CD-61F9-BEBED4CF1088}"/>
              </a:ext>
            </a:extLst>
          </p:cNvPr>
          <p:cNvGrpSpPr/>
          <p:nvPr/>
        </p:nvGrpSpPr>
        <p:grpSpPr>
          <a:xfrm>
            <a:off x="9883035" y="3180269"/>
            <a:ext cx="2404317" cy="2013995"/>
            <a:chOff x="9883035" y="3265997"/>
            <a:chExt cx="2404317" cy="2013995"/>
          </a:xfrm>
        </p:grpSpPr>
        <p:sp>
          <p:nvSpPr>
            <p:cNvPr id="6" name="Right Bracket 5">
              <a:extLst>
                <a:ext uri="{FF2B5EF4-FFF2-40B4-BE49-F238E27FC236}">
                  <a16:creationId xmlns:a16="http://schemas.microsoft.com/office/drawing/2014/main" id="{F8163EC5-1638-40E2-584F-585376EC32B6}"/>
                </a:ext>
              </a:extLst>
            </p:cNvPr>
            <p:cNvSpPr/>
            <p:nvPr/>
          </p:nvSpPr>
          <p:spPr>
            <a:xfrm>
              <a:off x="9883035" y="3265997"/>
              <a:ext cx="250521" cy="2013995"/>
            </a:xfrm>
            <a:prstGeom prst="rightBracket">
              <a:avLst>
                <a:gd name="adj"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55729BA9-F2B7-1851-CD2A-2CC841B7149A}"/>
                </a:ext>
              </a:extLst>
            </p:cNvPr>
            <p:cNvSpPr txBox="1"/>
            <p:nvPr/>
          </p:nvSpPr>
          <p:spPr>
            <a:xfrm>
              <a:off x="10080789" y="3949828"/>
              <a:ext cx="2206563" cy="646331"/>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New state created during </a:t>
              </a:r>
              <a:r>
                <a:rPr lang="en-US" b="1" dirty="0">
                  <a:latin typeface="Lucida Console" panose="020B0609040504020204" pitchFamily="49" charset="0"/>
                  <a:cs typeface="Segoe UI" panose="020B0502040204020203" pitchFamily="34" charset="0"/>
                </a:rPr>
                <a:t>fork()</a:t>
              </a:r>
            </a:p>
          </p:txBody>
        </p:sp>
      </p:grpSp>
    </p:spTree>
    <p:extLst>
      <p:ext uri="{BB962C8B-B14F-4D97-AF65-F5344CB8AC3E}">
        <p14:creationId xmlns:p14="http://schemas.microsoft.com/office/powerpoint/2010/main" val="159246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24978</TotalTime>
  <Words>3110</Words>
  <Application>Microsoft Office PowerPoint</Application>
  <PresentationFormat>Widescreen</PresentationFormat>
  <Paragraphs>376</Paragraphs>
  <Slides>17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Bahnschrift</vt:lpstr>
      <vt:lpstr>Calibri</vt:lpstr>
      <vt:lpstr>Consolas</vt:lpstr>
      <vt:lpstr>Lucida Console</vt:lpstr>
      <vt:lpstr>Segoe UI</vt:lpstr>
      <vt:lpstr>Segoe UI Light</vt:lpstr>
      <vt:lpstr>Office Theme</vt:lpstr>
      <vt:lpstr>Processes, Part I</vt:lpstr>
      <vt:lpstr>Process Management</vt:lpstr>
      <vt:lpstr>Process Management</vt:lpstr>
      <vt:lpstr>PowerPoint Presentation</vt:lpstr>
      <vt:lpstr>PowerPoint Presentation</vt:lpstr>
      <vt:lpstr>PowerPoint Presentation</vt:lpstr>
      <vt:lpstr>PowerPoint Presentation</vt:lpstr>
      <vt:lpstr>Process Hierarchies</vt:lpstr>
      <vt:lpstr>Process State</vt:lpstr>
      <vt:lpstr>Per-process File Metadata</vt:lpstr>
      <vt:lpstr>The Mysteries of fork()</vt:lpstr>
      <vt:lpstr>Handling File Descriptors in fork()</vt:lpstr>
      <vt:lpstr>Using Pipes with fork()</vt:lpstr>
      <vt:lpstr>PowerPoint Presentation</vt:lpstr>
      <vt:lpstr>Network Sockets</vt:lpstr>
      <vt:lpstr>Example: A fork()’ing Network Server</vt:lpstr>
      <vt:lpstr>Example: A fork()’ing Network Server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6375</cp:revision>
  <dcterms:created xsi:type="dcterms:W3CDTF">2017-01-17T01:11:39Z</dcterms:created>
  <dcterms:modified xsi:type="dcterms:W3CDTF">2023-11-07T01:43:22Z</dcterms:modified>
</cp:coreProperties>
</file>