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7" r:id="rId3"/>
    <p:sldId id="328" r:id="rId4"/>
    <p:sldId id="329" r:id="rId5"/>
    <p:sldId id="342" r:id="rId6"/>
    <p:sldId id="317" r:id="rId7"/>
    <p:sldId id="331" r:id="rId8"/>
    <p:sldId id="341" r:id="rId9"/>
    <p:sldId id="343" r:id="rId10"/>
    <p:sldId id="330" r:id="rId11"/>
    <p:sldId id="344" r:id="rId12"/>
    <p:sldId id="333" r:id="rId13"/>
    <p:sldId id="336" r:id="rId14"/>
    <p:sldId id="347" r:id="rId15"/>
    <p:sldId id="349" r:id="rId16"/>
    <p:sldId id="350" r:id="rId17"/>
    <p:sldId id="351" r:id="rId18"/>
    <p:sldId id="3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0FB"/>
    <a:srgbClr val="FFCCCC"/>
    <a:srgbClr val="99FF66"/>
    <a:srgbClr val="FF66FF"/>
    <a:srgbClr val="5B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70" autoAdjust="0"/>
  </p:normalViewPr>
  <p:slideViewPr>
    <p:cSldViewPr snapToGrid="0">
      <p:cViewPr varScale="1">
        <p:scale>
          <a:sx n="53" d="100"/>
          <a:sy n="53" d="100"/>
        </p:scale>
        <p:origin x="10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</a:t>
            </a:r>
            <a:r>
              <a:rPr lang="en-US" dirty="0" err="1"/>
              <a:t>stdio</a:t>
            </a:r>
            <a:r>
              <a:rPr lang="en-US" dirty="0"/>
              <a:t> case, when doing reads, the tag for the cache block is the 4 KB-aligned address of the block. Let that address be `b`. When a read at offset `o` arrives, </a:t>
            </a:r>
            <a:r>
              <a:rPr lang="en-US" dirty="0" err="1"/>
              <a:t>stdio</a:t>
            </a:r>
            <a:r>
              <a:rPr lang="en-US" dirty="0"/>
              <a:t> can satisfy the read from the cache if the offset is in `[b, b+4096)`.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</a:t>
            </a:r>
            <a:r>
              <a:rPr lang="en-US" dirty="0" err="1"/>
              <a:t>stdio</a:t>
            </a:r>
            <a:r>
              <a:rPr lang="en-US" dirty="0"/>
              <a:t> case, when doing writes, the tag for the cache block is the current file offset `off`. When a write arrives for target location `t`, </a:t>
            </a:r>
            <a:r>
              <a:rPr lang="en-US" dirty="0" err="1"/>
              <a:t>stdio</a:t>
            </a:r>
            <a:r>
              <a:rPr lang="en-US" dirty="0"/>
              <a:t> can direct the write to the cache if `off` == `t` (and there’s still space in the block for additional bytes).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3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table above, circled numbers represent cache misses.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0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https://dl.acm.org/doi/pdf/10.1145/363011.363155]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4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diagram of physical RAM, the black pages belong to the kernel, the pink pages belong to process X, and the blue pages belong to some other Process 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2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890407-7F8D-412F-97C8-95D45395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3" y="1982484"/>
            <a:ext cx="4112895" cy="1663083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ts val="6500"/>
              </a:lnSpc>
            </a:pPr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</a:rPr>
              <a:t>Storage,</a:t>
            </a:r>
            <a:b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</a:rPr>
              <a:t>Part III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A541D8-D8C0-7FB8-CE96-0EA6AB041DA3}"/>
              </a:ext>
            </a:extLst>
          </p:cNvPr>
          <p:cNvSpPr txBox="1">
            <a:spLocks/>
          </p:cNvSpPr>
          <p:nvPr/>
        </p:nvSpPr>
        <p:spPr>
          <a:xfrm>
            <a:off x="116229" y="3414285"/>
            <a:ext cx="3671382" cy="13648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  <a:t>CS 61: Lecture 15</a:t>
            </a:r>
            <a:b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Bahnschrift" panose="020B0502040204020203" pitchFamily="34" charset="0"/>
              </a:rPr>
              <a:t>11/1/2023</a:t>
            </a:r>
            <a:endParaRPr lang="en-US" sz="6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1AA56-BD6D-CBDE-EB69-95409A65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78" y="948227"/>
            <a:ext cx="7960690" cy="496154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424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A461-CE87-ECE5-3179-B027EDC0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1712"/>
            <a:ext cx="12191999" cy="922254"/>
          </a:xfrm>
        </p:spPr>
        <p:txBody>
          <a:bodyPr/>
          <a:lstStyle/>
          <a:p>
            <a:r>
              <a:rPr lang="en-US" dirty="0"/>
              <a:t>Analyzing Caches using Reference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FED4-3ADA-90BC-3B96-BCF598B3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211"/>
            <a:ext cx="10515600" cy="1961147"/>
          </a:xfrm>
        </p:spPr>
        <p:txBody>
          <a:bodyPr/>
          <a:lstStyle/>
          <a:p>
            <a:r>
              <a:rPr lang="en-US" dirty="0"/>
              <a:t>Many aspects of multi-slot cache design are independent of block address semantics, the type of the underlying storage, etc.</a:t>
            </a:r>
          </a:p>
          <a:p>
            <a:r>
              <a:rPr lang="en-US" dirty="0"/>
              <a:t>We can abstract away those factors, analyzing cache behavior using a </a:t>
            </a:r>
            <a:r>
              <a:rPr lang="en-US" b="1" i="1" dirty="0"/>
              <a:t>reference string</a:t>
            </a:r>
            <a:r>
              <a:rPr lang="en-US" dirty="0"/>
              <a:t> of access patterns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9EC8E74-99AA-7A3A-790D-7C8574671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59312"/>
              </p:ext>
            </p:extLst>
          </p:nvPr>
        </p:nvGraphicFramePr>
        <p:xfrm>
          <a:off x="961273" y="3750744"/>
          <a:ext cx="8128000" cy="176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7301381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324248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341023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688039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49003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973391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4280511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25866191"/>
                    </a:ext>
                  </a:extLst>
                </a:gridCol>
              </a:tblGrid>
              <a:tr h="586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30708"/>
                  </a:ext>
                </a:extLst>
              </a:tr>
              <a:tr h="5868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③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Lucida Console" panose="020B0609040504020204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32014"/>
                  </a:ext>
                </a:extLst>
              </a:tr>
              <a:tr h="5868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Lucida Console" panose="020B0609040504020204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①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Lucida Console" panose="020B0609040504020204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36100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39804D2-42AB-0095-9258-03CE2B4D4229}"/>
              </a:ext>
            </a:extLst>
          </p:cNvPr>
          <p:cNvGrpSpPr/>
          <p:nvPr/>
        </p:nvGrpSpPr>
        <p:grpSpPr>
          <a:xfrm>
            <a:off x="-397801" y="3068123"/>
            <a:ext cx="2408476" cy="977563"/>
            <a:chOff x="259565" y="3381494"/>
            <a:chExt cx="2408476" cy="9775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AA9CAB-C313-C303-600F-88DD282E6619}"/>
                </a:ext>
              </a:extLst>
            </p:cNvPr>
            <p:cNvSpPr txBox="1"/>
            <p:nvPr/>
          </p:nvSpPr>
          <p:spPr>
            <a:xfrm>
              <a:off x="259565" y="3381494"/>
              <a:ext cx="2358374" cy="867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Reference string of accesses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8E63A8D8-1ADE-0488-9152-6C2A1666CE7F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rot="16200000" flipH="1">
              <a:off x="1998292" y="3689307"/>
              <a:ext cx="110210" cy="122928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9908FC-3A18-9732-789F-7ADF07024D37}"/>
              </a:ext>
            </a:extLst>
          </p:cNvPr>
          <p:cNvGrpSpPr/>
          <p:nvPr/>
        </p:nvGrpSpPr>
        <p:grpSpPr>
          <a:xfrm>
            <a:off x="105678" y="5511231"/>
            <a:ext cx="2718148" cy="968847"/>
            <a:chOff x="763044" y="5824602"/>
            <a:chExt cx="2718148" cy="9688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AC0D9F-AF14-C5DC-404E-9283A3CACA6B}"/>
                </a:ext>
              </a:extLst>
            </p:cNvPr>
            <p:cNvSpPr txBox="1"/>
            <p:nvPr/>
          </p:nvSpPr>
          <p:spPr>
            <a:xfrm>
              <a:off x="763044" y="6439057"/>
              <a:ext cx="2718148" cy="354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Cache slots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D60418F-36A9-2729-DC78-8334F2922154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2122118" y="5824602"/>
              <a:ext cx="0" cy="614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92D6EF-DEAF-FC22-DDFC-08C1D89A9835}"/>
              </a:ext>
            </a:extLst>
          </p:cNvPr>
          <p:cNvGrpSpPr/>
          <p:nvPr/>
        </p:nvGrpSpPr>
        <p:grpSpPr>
          <a:xfrm>
            <a:off x="9216245" y="2494571"/>
            <a:ext cx="2575741" cy="4123716"/>
            <a:chOff x="9082761" y="2718148"/>
            <a:chExt cx="2575741" cy="41237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4605CF4-E59A-A03E-5799-7D6A72B93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0" t="7951"/>
            <a:stretch/>
          </p:blipFill>
          <p:spPr>
            <a:xfrm>
              <a:off x="9092506" y="3100861"/>
              <a:ext cx="2559484" cy="36869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6290F5-AC86-0221-49C8-5091CAF74782}"/>
                </a:ext>
              </a:extLst>
            </p:cNvPr>
            <p:cNvSpPr txBox="1"/>
            <p:nvPr/>
          </p:nvSpPr>
          <p:spPr>
            <a:xfrm>
              <a:off x="9082761" y="2718148"/>
              <a:ext cx="2569229" cy="38271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ONE CHILD MUST GO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C9FDE8-A19F-47CC-A9DA-460A563E2241}"/>
                </a:ext>
              </a:extLst>
            </p:cNvPr>
            <p:cNvSpPr txBox="1"/>
            <p:nvPr/>
          </p:nvSpPr>
          <p:spPr>
            <a:xfrm>
              <a:off x="9089273" y="6534087"/>
              <a:ext cx="2569229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WHO JOINS THE RACCOON?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6FB66-A558-A9B8-5AF5-62AD87AA4E3E}"/>
              </a:ext>
            </a:extLst>
          </p:cNvPr>
          <p:cNvGrpSpPr/>
          <p:nvPr/>
        </p:nvGrpSpPr>
        <p:grpSpPr>
          <a:xfrm>
            <a:off x="2808391" y="5414211"/>
            <a:ext cx="3287605" cy="1131887"/>
            <a:chOff x="2808391" y="5414211"/>
            <a:chExt cx="3287605" cy="113188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6C28E8-6547-6F60-5870-5C2CD9C923AF}"/>
                </a:ext>
              </a:extLst>
            </p:cNvPr>
            <p:cNvSpPr txBox="1"/>
            <p:nvPr/>
          </p:nvSpPr>
          <p:spPr>
            <a:xfrm>
              <a:off x="2808391" y="5935225"/>
              <a:ext cx="3287605" cy="61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Circled numbers indicate cache misses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B697501-11A1-C48C-BED1-BDD0F637AD67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3741821" y="5414211"/>
              <a:ext cx="710373" cy="5210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9B64251-3F9F-7B5B-B1D6-673C39A07B62}"/>
              </a:ext>
            </a:extLst>
          </p:cNvPr>
          <p:cNvSpPr/>
          <p:nvPr/>
        </p:nvSpPr>
        <p:spPr>
          <a:xfrm>
            <a:off x="8085800" y="4335946"/>
            <a:ext cx="1130445" cy="1175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2583A3-E3DA-A425-D32B-3153802418E8}"/>
              </a:ext>
            </a:extLst>
          </p:cNvPr>
          <p:cNvSpPr/>
          <p:nvPr/>
        </p:nvSpPr>
        <p:spPr>
          <a:xfrm>
            <a:off x="8085800" y="3737326"/>
            <a:ext cx="1130445" cy="616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A461-CE87-ECE5-3179-B027EDC0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1712"/>
            <a:ext cx="12191999" cy="922254"/>
          </a:xfrm>
        </p:spPr>
        <p:txBody>
          <a:bodyPr/>
          <a:lstStyle/>
          <a:p>
            <a:r>
              <a:rPr lang="en-US" dirty="0"/>
              <a:t>Analyzing Caches using Reference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FED4-3ADA-90BC-3B96-BCF598B3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210"/>
            <a:ext cx="10515600" cy="5846789"/>
          </a:xfrm>
        </p:spPr>
        <p:txBody>
          <a:bodyPr>
            <a:normAutofit/>
          </a:bodyPr>
          <a:lstStyle/>
          <a:p>
            <a:r>
              <a:rPr lang="en-US" dirty="0"/>
              <a:t>Many aspects of multi-slot cache design are independent </a:t>
            </a:r>
            <a:r>
              <a:rPr lang="en-US"/>
              <a:t>of block </a:t>
            </a:r>
            <a:r>
              <a:rPr lang="en-US" dirty="0"/>
              <a:t>address semantics, the type of the underlying storage, etc.</a:t>
            </a:r>
          </a:p>
          <a:p>
            <a:r>
              <a:rPr lang="en-US" dirty="0"/>
              <a:t>We can abstract away those factors, analyzing cache behavior using a </a:t>
            </a:r>
            <a:r>
              <a:rPr lang="en-US" b="1" i="1" dirty="0"/>
              <a:t>reference string</a:t>
            </a:r>
            <a:r>
              <a:rPr lang="en-US" dirty="0"/>
              <a:t> of access patterns</a:t>
            </a:r>
          </a:p>
          <a:p>
            <a:r>
              <a:rPr lang="en-US" b="1" i="1" dirty="0"/>
              <a:t>Eviction</a:t>
            </a:r>
            <a:r>
              <a:rPr lang="en-US" dirty="0"/>
              <a:t> is the act of freeing a cache slot for use by a new block</a:t>
            </a:r>
          </a:p>
          <a:p>
            <a:pPr lvl="1"/>
            <a:r>
              <a:rPr lang="en-US" dirty="0"/>
              <a:t>Direct-mapped caches have a trivial eviction policy—just evict the old block in the slot which the new block maps too!</a:t>
            </a:r>
          </a:p>
          <a:p>
            <a:pPr lvl="1"/>
            <a:r>
              <a:rPr lang="en-US" dirty="0"/>
              <a:t>Non-direct-mapped caches can use a variety of eviction policies</a:t>
            </a:r>
          </a:p>
          <a:p>
            <a:r>
              <a:rPr lang="en-US" dirty="0"/>
              <a:t>For any reference string and cache of size </a:t>
            </a:r>
            <a:r>
              <a:rPr lang="en-US" dirty="0">
                <a:latin typeface="Lucida Console" panose="020B0609040504020204" pitchFamily="49" charset="0"/>
              </a:rPr>
              <a:t>S</a:t>
            </a:r>
            <a:r>
              <a:rPr lang="en-US" dirty="0"/>
              <a:t>, the optimal eviction policy is one that always chooses to evict the block that won’t be needed again for the longest time</a:t>
            </a:r>
          </a:p>
          <a:p>
            <a:pPr lvl="1"/>
            <a:r>
              <a:rPr lang="en-US" dirty="0"/>
              <a:t>In practice, real access patterns are difficult/impossible to predict with complete accuracy</a:t>
            </a:r>
          </a:p>
          <a:p>
            <a:pPr lvl="1"/>
            <a:r>
              <a:rPr lang="en-US" dirty="0"/>
              <a:t>Real eviction policies have trade-offs with respect to accuracy and efficiency</a:t>
            </a:r>
          </a:p>
        </p:txBody>
      </p:sp>
    </p:spTree>
    <p:extLst>
      <p:ext uri="{BB962C8B-B14F-4D97-AF65-F5344CB8AC3E}">
        <p14:creationId xmlns:p14="http://schemas.microsoft.com/office/powerpoint/2010/main" val="22347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CCDF-464B-1AA8-7D30-F7EC3CD7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7718"/>
          </a:xfrm>
        </p:spPr>
        <p:txBody>
          <a:bodyPr/>
          <a:lstStyle/>
          <a:p>
            <a:r>
              <a:rPr lang="en-US" dirty="0"/>
              <a:t>Eviction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CCA7B-3A0F-6812-9048-089191B2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717718"/>
            <a:ext cx="11353801" cy="590554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Here are some common eviction policies for fully-associative caches:</a:t>
            </a:r>
          </a:p>
          <a:p>
            <a:pPr lvl="1"/>
            <a:r>
              <a:rPr lang="en-US" sz="2800" b="1" i="1" dirty="0"/>
              <a:t>FIFO (“first in, first out”)</a:t>
            </a:r>
            <a:endParaRPr lang="en-US" sz="2800" dirty="0"/>
          </a:p>
          <a:p>
            <a:pPr lvl="2"/>
            <a:r>
              <a:rPr lang="en-US" sz="2400" dirty="0"/>
              <a:t>Evict the block that was fetched the longest time ago</a:t>
            </a:r>
          </a:p>
          <a:p>
            <a:pPr lvl="2"/>
            <a:r>
              <a:rPr lang="en-US" sz="2400" dirty="0"/>
              <a:t>Possible implementation: In each tag, include the timestamp at which the block was fetched</a:t>
            </a:r>
          </a:p>
          <a:p>
            <a:pPr lvl="1"/>
            <a:r>
              <a:rPr lang="en-US" sz="2800" b="1" i="1" dirty="0"/>
              <a:t>LFU (“least frequently used”)</a:t>
            </a:r>
            <a:endParaRPr lang="en-US" sz="2800" dirty="0"/>
          </a:p>
          <a:p>
            <a:pPr lvl="2"/>
            <a:r>
              <a:rPr lang="en-US" sz="2400" dirty="0"/>
              <a:t>Evict the block that has been used the least often in recent history</a:t>
            </a:r>
          </a:p>
          <a:p>
            <a:pPr lvl="2"/>
            <a:r>
              <a:rPr lang="en-US" sz="2400" dirty="0"/>
              <a:t>Possible implementation: Keep a linked list of all blocks, sorted by the last access time for each block</a:t>
            </a:r>
          </a:p>
          <a:p>
            <a:pPr lvl="1"/>
            <a:r>
              <a:rPr lang="en-US" sz="2800" b="1" i="1" dirty="0"/>
              <a:t>LRU (“least recently used”)</a:t>
            </a:r>
          </a:p>
          <a:p>
            <a:pPr lvl="2"/>
            <a:r>
              <a:rPr lang="en-US" sz="2400" dirty="0"/>
              <a:t>Evict a block that hasn’t been accessed in the recent epoch</a:t>
            </a:r>
          </a:p>
          <a:p>
            <a:pPr lvl="2"/>
            <a:r>
              <a:rPr lang="en-US" sz="2400" dirty="0"/>
              <a:t>Possible implementation: In each tag, include an LRU bit; periodically reset all bits to 0 and then set a block’s bit to 1 when the block is accessed</a:t>
            </a:r>
          </a:p>
          <a:p>
            <a:r>
              <a:rPr lang="en-US" sz="3200" dirty="0"/>
              <a:t>For an N-way associative cache, each cache set is logically a fully-associative cache and can use a policy appropriate for such a cache</a:t>
            </a:r>
          </a:p>
          <a:p>
            <a:r>
              <a:rPr lang="en-US" sz="3200" dirty="0"/>
              <a:t>In practice, variants of LRU are very common</a:t>
            </a:r>
          </a:p>
        </p:txBody>
      </p:sp>
    </p:spTree>
    <p:extLst>
      <p:ext uri="{BB962C8B-B14F-4D97-AF65-F5344CB8AC3E}">
        <p14:creationId xmlns:p14="http://schemas.microsoft.com/office/powerpoint/2010/main" val="27198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64BA9-D2EA-9ED7-4C19-6A739CD3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633"/>
          </a:xfrm>
        </p:spPr>
        <p:txBody>
          <a:bodyPr/>
          <a:lstStyle/>
          <a:p>
            <a:r>
              <a:rPr lang="en-US" dirty="0"/>
              <a:t>Hit Rates vs. The Number of Cache Slots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1682A-8A2F-C1D6-870A-07BD3909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691"/>
            <a:ext cx="10515600" cy="926431"/>
          </a:xfrm>
        </p:spPr>
        <p:txBody>
          <a:bodyPr/>
          <a:lstStyle/>
          <a:p>
            <a:r>
              <a:rPr lang="en-US" b="1" i="1" dirty="0" err="1"/>
              <a:t>Bélády’s</a:t>
            </a:r>
            <a:r>
              <a:rPr lang="en-US" b="1" i="1" dirty="0"/>
              <a:t> anomaly:</a:t>
            </a:r>
            <a:r>
              <a:rPr lang="en-US" dirty="0"/>
              <a:t> Adding more slots does not always increase the hit rate!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F0F3A-DD7D-269B-237D-40F903CD2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1692440"/>
            <a:ext cx="5386191" cy="2326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D7291-BB4B-5104-D845-770115BA3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904" y="1692165"/>
            <a:ext cx="5386192" cy="2326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A2D11F-2118-C664-85BF-A85BCDCF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904" y="4007653"/>
            <a:ext cx="5407685" cy="2762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034678-58B4-CCD3-72AB-490DFDAF74E7}"/>
              </a:ext>
            </a:extLst>
          </p:cNvPr>
          <p:cNvSpPr txBox="1"/>
          <p:nvPr/>
        </p:nvSpPr>
        <p:spPr>
          <a:xfrm>
            <a:off x="1157837" y="4866773"/>
            <a:ext cx="4646934" cy="102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Adding more slots to an LRU cache </a:t>
            </a:r>
            <a:r>
              <a:rPr lang="en-US" sz="2800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guaranteed to improve the hit rate!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4114E-2923-5B39-EAD3-50A9E16EA0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E94D32-875E-B72C-6038-4AE296A394E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688EE7-5243-3503-A2D2-82A5C7428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1133" y="0"/>
              <a:ext cx="5669733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03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B3A5-25B7-DCFF-0B39-CECE118B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23989" cy="828939"/>
          </a:xfrm>
        </p:spPr>
        <p:txBody>
          <a:bodyPr>
            <a:normAutofit/>
          </a:bodyPr>
          <a:lstStyle/>
          <a:p>
            <a:r>
              <a:rPr lang="en-US" sz="4000" dirty="0"/>
              <a:t>Memory-mapped 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2D0E-ED10-9011-8323-BB59A0BC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7" y="714859"/>
            <a:ext cx="5087898" cy="63406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traditional file IO:</a:t>
            </a:r>
          </a:p>
          <a:p>
            <a:pPr lvl="1"/>
            <a:r>
              <a:rPr lang="en-US" dirty="0"/>
              <a:t>The kernel’s buffer cache stores file blocks in kernel memory</a:t>
            </a:r>
          </a:p>
          <a:p>
            <a:pPr lvl="1"/>
            <a:r>
              <a:rPr lang="en-US" dirty="0"/>
              <a:t>System calls like </a:t>
            </a:r>
            <a:r>
              <a:rPr lang="en-US" dirty="0">
                <a:latin typeface="Lucida Console" panose="020B0609040504020204" pitchFamily="49" charset="0"/>
              </a:rPr>
              <a:t>read()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write()</a:t>
            </a:r>
            <a:r>
              <a:rPr lang="en-US" dirty="0"/>
              <a:t> transfer data between user-level buffers and the kernel-level buffer cache blocks</a:t>
            </a:r>
          </a:p>
          <a:p>
            <a:pPr lvl="1"/>
            <a:r>
              <a:rPr lang="en-US" dirty="0"/>
              <a:t>System calls incur context switch overheads!</a:t>
            </a:r>
          </a:p>
          <a:p>
            <a:r>
              <a:rPr lang="en-US" dirty="0"/>
              <a:t>With memory-mapped IO:</a:t>
            </a:r>
          </a:p>
          <a:p>
            <a:pPr lvl="1"/>
            <a:r>
              <a:rPr lang="en-US" dirty="0"/>
              <a:t>Process </a:t>
            </a:r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 selects a file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 to be manipulated using memory-mapped IO</a:t>
            </a:r>
          </a:p>
          <a:p>
            <a:pPr lvl="1"/>
            <a:r>
              <a:rPr lang="en-US" dirty="0"/>
              <a:t>The OS reads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’s data into the buffer cache</a:t>
            </a:r>
          </a:p>
          <a:p>
            <a:pPr lvl="1"/>
            <a:r>
              <a:rPr lang="en-US" dirty="0"/>
              <a:t>The OS configures </a:t>
            </a:r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’s page table to map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’s buffer cache blocks into </a:t>
            </a:r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’s address space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can then read or write the file data using normal memory writes, without using system calls (and thereby avoiding context switch overhead!)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AE3F8B-22C3-0AF8-65CC-CE8421698FAC}"/>
              </a:ext>
            </a:extLst>
          </p:cNvPr>
          <p:cNvGrpSpPr/>
          <p:nvPr/>
        </p:nvGrpSpPr>
        <p:grpSpPr>
          <a:xfrm>
            <a:off x="4964504" y="69443"/>
            <a:ext cx="7083212" cy="6616276"/>
            <a:chOff x="4964504" y="69443"/>
            <a:chExt cx="7083212" cy="661627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7C7194C-8CBA-9407-601D-E3EC804C4891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 flipH="1">
              <a:off x="8994147" y="766939"/>
              <a:ext cx="1" cy="25522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37A5AA-C0F4-42AF-52CD-7179220088C1}"/>
                </a:ext>
              </a:extLst>
            </p:cNvPr>
            <p:cNvGrpSpPr/>
            <p:nvPr/>
          </p:nvGrpSpPr>
          <p:grpSpPr>
            <a:xfrm>
              <a:off x="4964504" y="2274171"/>
              <a:ext cx="7083212" cy="1053015"/>
              <a:chOff x="3546474" y="2274171"/>
              <a:chExt cx="8530734" cy="105301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7642991-C6DF-5A14-65A1-AB01119DA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7862" y="2858946"/>
                <a:ext cx="84093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D0C3DE-0517-F06A-58D1-D5A27D5ED7C3}"/>
                  </a:ext>
                </a:extLst>
              </p:cNvPr>
              <p:cNvSpPr txBox="1"/>
              <p:nvPr/>
            </p:nvSpPr>
            <p:spPr>
              <a:xfrm>
                <a:off x="3858989" y="2274171"/>
                <a:ext cx="1228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User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7F8D08-9266-6676-E3E0-70BABF12B24D}"/>
                  </a:ext>
                </a:extLst>
              </p:cNvPr>
              <p:cNvSpPr txBox="1"/>
              <p:nvPr/>
            </p:nvSpPr>
            <p:spPr>
              <a:xfrm>
                <a:off x="3546474" y="2803966"/>
                <a:ext cx="14704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Kernel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453C75-8E76-C355-F2E3-E3412C7AE0A6}"/>
                </a:ext>
              </a:extLst>
            </p:cNvPr>
            <p:cNvSpPr/>
            <p:nvPr/>
          </p:nvSpPr>
          <p:spPr>
            <a:xfrm>
              <a:off x="6025241" y="69443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Application code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A07E99-E461-E53F-2893-DAB4ADDEC395}"/>
                </a:ext>
              </a:extLst>
            </p:cNvPr>
            <p:cNvGrpSpPr/>
            <p:nvPr/>
          </p:nvGrpSpPr>
          <p:grpSpPr>
            <a:xfrm>
              <a:off x="6025242" y="714859"/>
              <a:ext cx="5937813" cy="1374618"/>
              <a:chOff x="5741035" y="714859"/>
              <a:chExt cx="5937813" cy="137461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C9E8C8-0202-EA5C-BE56-C9E88F42FB95}"/>
                  </a:ext>
                </a:extLst>
              </p:cNvPr>
              <p:cNvSpPr/>
              <p:nvPr/>
            </p:nvSpPr>
            <p:spPr>
              <a:xfrm>
                <a:off x="5741035" y="1391981"/>
                <a:ext cx="5937813" cy="69749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solidFill>
                      <a:schemeClr val="tx1"/>
                    </a:solidFill>
                    <a:latin typeface="Lucida Console" panose="020B0609040504020204" pitchFamily="49" charset="0"/>
                    <a:cs typeface="Segoe UI" panose="020B0502040204020203" pitchFamily="34" charset="0"/>
                  </a:rPr>
                  <a:t>stdio</a:t>
                </a:r>
                <a:r>
                  <a:rPr lang="en-US" sz="36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in </a:t>
                </a:r>
                <a:r>
                  <a:rPr lang="en-US" sz="3600" dirty="0" err="1">
                    <a:solidFill>
                      <a:schemeClr val="tx1"/>
                    </a:solidFill>
                    <a:latin typeface="Lucida Console" panose="020B0609040504020204" pitchFamily="49" charset="0"/>
                    <a:cs typeface="Segoe UI" panose="020B0502040204020203" pitchFamily="34" charset="0"/>
                  </a:rPr>
                  <a:t>libc</a:t>
                </a:r>
                <a:r>
                  <a:rPr lang="en-US" sz="3600" dirty="0">
                    <a:solidFill>
                      <a:schemeClr val="tx1"/>
                    </a:solidFill>
                    <a:latin typeface="Lucida Console" panose="020B0609040504020204" pitchFamily="49" charset="0"/>
                    <a:cs typeface="Segoe UI" panose="020B0502040204020203" pitchFamily="34" charset="0"/>
                  </a:rPr>
                  <a:t>++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1D9C06-2236-AA40-24D0-F5365F17F066}"/>
                  </a:ext>
                </a:extLst>
              </p:cNvPr>
              <p:cNvSpPr txBox="1"/>
              <p:nvPr/>
            </p:nvSpPr>
            <p:spPr>
              <a:xfrm>
                <a:off x="8827614" y="714859"/>
                <a:ext cx="27470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Consolas" panose="020B0609020204030204" pitchFamily="49" charset="0"/>
                    <a:cs typeface="Segoe UI" panose="020B0502040204020203" pitchFamily="34" charset="0"/>
                  </a:rPr>
                  <a:t>fwrite</a:t>
                </a:r>
                <a:r>
                  <a:rPr lang="en-US" sz="3200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()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A31C6F3-FF63-DEE1-1C76-C95F563DE14A}"/>
                  </a:ext>
                </a:extLst>
              </p:cNvPr>
              <p:cNvCxnSpPr>
                <a:cxnSpLocks/>
                <a:stCxn id="11" idx="2"/>
                <a:endCxn id="13" idx="0"/>
              </p:cNvCxnSpPr>
              <p:nvPr/>
            </p:nvCxnSpPr>
            <p:spPr>
              <a:xfrm>
                <a:off x="8709941" y="766939"/>
                <a:ext cx="1" cy="6250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00709E-4553-1421-4E64-D4B4A96854AC}"/>
                </a:ext>
              </a:extLst>
            </p:cNvPr>
            <p:cNvSpPr txBox="1"/>
            <p:nvPr/>
          </p:nvSpPr>
          <p:spPr>
            <a:xfrm>
              <a:off x="9111821" y="2141936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write()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7A6429-466D-2C0C-8D34-276C1C1DB275}"/>
                </a:ext>
              </a:extLst>
            </p:cNvPr>
            <p:cNvSpPr/>
            <p:nvPr/>
          </p:nvSpPr>
          <p:spPr>
            <a:xfrm>
              <a:off x="6025240" y="3319188"/>
              <a:ext cx="5937813" cy="697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Buffer cache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8CC3E0C-8573-8420-11EB-F730CCD39B79}"/>
                </a:ext>
              </a:extLst>
            </p:cNvPr>
            <p:cNvSpPr/>
            <p:nvPr/>
          </p:nvSpPr>
          <p:spPr>
            <a:xfrm>
              <a:off x="6025239" y="5988226"/>
              <a:ext cx="5937812" cy="697493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Storage device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BC0C24-E972-18A0-A772-A4E28078F13D}"/>
                </a:ext>
              </a:extLst>
            </p:cNvPr>
            <p:cNvCxnSpPr>
              <a:cxnSpLocks/>
              <a:stCxn id="17" idx="2"/>
              <a:endCxn id="34" idx="0"/>
            </p:cNvCxnSpPr>
            <p:nvPr/>
          </p:nvCxnSpPr>
          <p:spPr>
            <a:xfrm flipH="1">
              <a:off x="8994146" y="4016684"/>
              <a:ext cx="1" cy="7248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46EFBE0-E664-28A3-3990-2399EF504F82}"/>
                </a:ext>
              </a:extLst>
            </p:cNvPr>
            <p:cNvGrpSpPr/>
            <p:nvPr/>
          </p:nvGrpSpPr>
          <p:grpSpPr>
            <a:xfrm>
              <a:off x="10182667" y="3177334"/>
              <a:ext cx="1699361" cy="1014755"/>
              <a:chOff x="9921610" y="3177334"/>
              <a:chExt cx="1699361" cy="101475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CF2118-172D-16D0-327F-64E0E306E2AA}"/>
                  </a:ext>
                </a:extLst>
              </p:cNvPr>
              <p:cNvSpPr/>
              <p:nvPr/>
            </p:nvSpPr>
            <p:spPr>
              <a:xfrm>
                <a:off x="9921612" y="3180165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ACFE35F-DE41-C0F7-E8CA-0B3362A9A37A}"/>
                  </a:ext>
                </a:extLst>
              </p:cNvPr>
              <p:cNvSpPr/>
              <p:nvPr/>
            </p:nvSpPr>
            <p:spPr>
              <a:xfrm>
                <a:off x="10532395" y="3177334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33C125-C03C-8C2E-A418-DD0E247D99FC}"/>
                  </a:ext>
                </a:extLst>
              </p:cNvPr>
              <p:cNvSpPr/>
              <p:nvPr/>
            </p:nvSpPr>
            <p:spPr>
              <a:xfrm>
                <a:off x="11143178" y="3179721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A43992F-4F47-1F9E-CDEC-4ED83A894443}"/>
                  </a:ext>
                </a:extLst>
              </p:cNvPr>
              <p:cNvSpPr/>
              <p:nvPr/>
            </p:nvSpPr>
            <p:spPr>
              <a:xfrm>
                <a:off x="9921610" y="3747517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0ABE972-3D43-AA0D-5DEA-5009F4F23885}"/>
                  </a:ext>
                </a:extLst>
              </p:cNvPr>
              <p:cNvSpPr/>
              <p:nvPr/>
            </p:nvSpPr>
            <p:spPr>
              <a:xfrm>
                <a:off x="10532393" y="3744686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CC2FA9B-99C5-5D8B-71F8-0C403EB535FD}"/>
                  </a:ext>
                </a:extLst>
              </p:cNvPr>
              <p:cNvSpPr/>
              <p:nvPr/>
            </p:nvSpPr>
            <p:spPr>
              <a:xfrm>
                <a:off x="11143176" y="3747073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D9FBDBB-273A-730A-3B11-4EBDCA8C4901}"/>
                </a:ext>
              </a:extLst>
            </p:cNvPr>
            <p:cNvGrpSpPr/>
            <p:nvPr/>
          </p:nvGrpSpPr>
          <p:grpSpPr>
            <a:xfrm>
              <a:off x="6111263" y="3166531"/>
              <a:ext cx="1699361" cy="1014755"/>
              <a:chOff x="9921610" y="3177334"/>
              <a:chExt cx="1699361" cy="101475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17ED5F1-C07E-CAE4-B397-7A47E3AEC3B7}"/>
                  </a:ext>
                </a:extLst>
              </p:cNvPr>
              <p:cNvSpPr/>
              <p:nvPr/>
            </p:nvSpPr>
            <p:spPr>
              <a:xfrm>
                <a:off x="9921612" y="3180165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0AFBEA7-2F00-B8C0-3DB3-F9D55E09E694}"/>
                  </a:ext>
                </a:extLst>
              </p:cNvPr>
              <p:cNvSpPr/>
              <p:nvPr/>
            </p:nvSpPr>
            <p:spPr>
              <a:xfrm>
                <a:off x="10532395" y="3177334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AC64F7-FD89-CBEF-FC45-4950F9311A9F}"/>
                  </a:ext>
                </a:extLst>
              </p:cNvPr>
              <p:cNvSpPr/>
              <p:nvPr/>
            </p:nvSpPr>
            <p:spPr>
              <a:xfrm>
                <a:off x="11143178" y="3179721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97AB6DC-8151-1381-9CA5-8787B86AB23F}"/>
                  </a:ext>
                </a:extLst>
              </p:cNvPr>
              <p:cNvSpPr/>
              <p:nvPr/>
            </p:nvSpPr>
            <p:spPr>
              <a:xfrm>
                <a:off x="9921610" y="3747517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909EA5B-37C8-F5C6-33CA-B21C83B8A556}"/>
                  </a:ext>
                </a:extLst>
              </p:cNvPr>
              <p:cNvSpPr/>
              <p:nvPr/>
            </p:nvSpPr>
            <p:spPr>
              <a:xfrm>
                <a:off x="10532393" y="3744686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13BB32-1A0B-3E6E-EA7A-82118628163E}"/>
                  </a:ext>
                </a:extLst>
              </p:cNvPr>
              <p:cNvSpPr/>
              <p:nvPr/>
            </p:nvSpPr>
            <p:spPr>
              <a:xfrm>
                <a:off x="11143176" y="3747073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16F8AE-ED7A-59B1-E597-640FEA074AD9}"/>
                </a:ext>
              </a:extLst>
            </p:cNvPr>
            <p:cNvSpPr/>
            <p:nvPr/>
          </p:nvSpPr>
          <p:spPr>
            <a:xfrm>
              <a:off x="6025239" y="4741490"/>
              <a:ext cx="5937813" cy="697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Device driver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F61FBC6-CDAC-7C0E-A115-9321E29724B3}"/>
                </a:ext>
              </a:extLst>
            </p:cNvPr>
            <p:cNvCxnSpPr>
              <a:cxnSpLocks/>
              <a:stCxn id="34" idx="2"/>
              <a:endCxn id="18" idx="0"/>
            </p:cNvCxnSpPr>
            <p:nvPr/>
          </p:nvCxnSpPr>
          <p:spPr>
            <a:xfrm flipH="1">
              <a:off x="8994145" y="5438986"/>
              <a:ext cx="1" cy="549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87D2FD-B479-2A62-1FE2-A0440F9D8D42}"/>
                </a:ext>
              </a:extLst>
            </p:cNvPr>
            <p:cNvGrpSpPr/>
            <p:nvPr/>
          </p:nvGrpSpPr>
          <p:grpSpPr>
            <a:xfrm>
              <a:off x="5930371" y="1195237"/>
              <a:ext cx="1094684" cy="1029199"/>
              <a:chOff x="6115726" y="1096381"/>
              <a:chExt cx="1094684" cy="102919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3142CE-2FD1-6C48-F4BF-6DF096C23172}"/>
                  </a:ext>
                </a:extLst>
              </p:cNvPr>
              <p:cNvSpPr/>
              <p:nvPr/>
            </p:nvSpPr>
            <p:spPr>
              <a:xfrm>
                <a:off x="6115726" y="1096381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ED24B5C-3985-4552-2C6E-D1F5F688583F}"/>
                  </a:ext>
                </a:extLst>
              </p:cNvPr>
              <p:cNvSpPr/>
              <p:nvPr/>
            </p:nvSpPr>
            <p:spPr>
              <a:xfrm>
                <a:off x="6726509" y="1098768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9AB0DF-993B-7858-F2B1-A92015C719F2}"/>
                  </a:ext>
                </a:extLst>
              </p:cNvPr>
              <p:cNvSpPr/>
              <p:nvPr/>
            </p:nvSpPr>
            <p:spPr>
              <a:xfrm>
                <a:off x="6121834" y="1678621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615126E-8D98-B105-F576-C46FECD23A95}"/>
                  </a:ext>
                </a:extLst>
              </p:cNvPr>
              <p:cNvSpPr/>
              <p:nvPr/>
            </p:nvSpPr>
            <p:spPr>
              <a:xfrm>
                <a:off x="6732617" y="1681008"/>
                <a:ext cx="477793" cy="444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48A8E5-597C-2398-12CF-332E560C8BFC}"/>
                </a:ext>
              </a:extLst>
            </p:cNvPr>
            <p:cNvSpPr txBox="1"/>
            <p:nvPr/>
          </p:nvSpPr>
          <p:spPr>
            <a:xfrm>
              <a:off x="5462780" y="828939"/>
              <a:ext cx="1973137" cy="396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2000" dirty="0" err="1">
                  <a:latin typeface="Lucida Console" panose="020B0609040504020204" pitchFamily="49" charset="0"/>
                  <a:cs typeface="Segoe UI" panose="020B0502040204020203" pitchFamily="34" charset="0"/>
                </a:rPr>
                <a:t>stdio</a:t>
              </a:r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 cache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7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B3A5-25B7-DCFF-0B39-CECE118B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23989" cy="828939"/>
          </a:xfrm>
        </p:spPr>
        <p:txBody>
          <a:bodyPr>
            <a:normAutofit/>
          </a:bodyPr>
          <a:lstStyle/>
          <a:p>
            <a:r>
              <a:rPr lang="en-US" sz="4000" dirty="0"/>
              <a:t>Memory-mapped 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2D0E-ED10-9011-8323-BB59A0BC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7" y="714859"/>
            <a:ext cx="5087898" cy="63406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traditional file IO:</a:t>
            </a:r>
          </a:p>
          <a:p>
            <a:pPr lvl="1"/>
            <a:r>
              <a:rPr lang="en-US" dirty="0"/>
              <a:t>The kernel’s buffer cache stores file blocks in kernel memory</a:t>
            </a:r>
          </a:p>
          <a:p>
            <a:pPr lvl="1"/>
            <a:r>
              <a:rPr lang="en-US" dirty="0"/>
              <a:t>System calls like </a:t>
            </a:r>
            <a:r>
              <a:rPr lang="en-US" dirty="0">
                <a:latin typeface="Lucida Console" panose="020B0609040504020204" pitchFamily="49" charset="0"/>
              </a:rPr>
              <a:t>read()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write()</a:t>
            </a:r>
            <a:r>
              <a:rPr lang="en-US" dirty="0"/>
              <a:t> transfer data between user-level buffers and the kernel-level buffer cache blocks</a:t>
            </a:r>
          </a:p>
          <a:p>
            <a:pPr lvl="1"/>
            <a:r>
              <a:rPr lang="en-US" dirty="0"/>
              <a:t>System calls incur context switch overheads!</a:t>
            </a:r>
          </a:p>
          <a:p>
            <a:r>
              <a:rPr lang="en-US" dirty="0"/>
              <a:t>With memory-mapped IO:</a:t>
            </a:r>
          </a:p>
          <a:p>
            <a:pPr lvl="1"/>
            <a:r>
              <a:rPr lang="en-US" dirty="0"/>
              <a:t>Process </a:t>
            </a:r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 selects a file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 to be manipulated using memory-mapped IO</a:t>
            </a:r>
          </a:p>
          <a:p>
            <a:pPr lvl="1"/>
            <a:r>
              <a:rPr lang="en-US" dirty="0"/>
              <a:t>The OS reads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’s data into the buffer cache</a:t>
            </a:r>
          </a:p>
          <a:p>
            <a:pPr lvl="1"/>
            <a:r>
              <a:rPr lang="en-US" dirty="0"/>
              <a:t>The OS configures </a:t>
            </a:r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’s page table to map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’s buffer cache blocks into </a:t>
            </a:r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’s address space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 can now read and write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’s data using normal memory operations, without using system calls (and thereby avoiding context switch overhead!)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259B23-B48E-46AA-B988-BBA4BC7D6AF0}"/>
              </a:ext>
            </a:extLst>
          </p:cNvPr>
          <p:cNvGrpSpPr/>
          <p:nvPr/>
        </p:nvGrpSpPr>
        <p:grpSpPr>
          <a:xfrm>
            <a:off x="5191131" y="517358"/>
            <a:ext cx="3724276" cy="6340642"/>
            <a:chOff x="6994216" y="74701"/>
            <a:chExt cx="2714728" cy="41396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5EF8BD-2143-1EF4-E3E4-D8E1D7629F8C}"/>
                </a:ext>
              </a:extLst>
            </p:cNvPr>
            <p:cNvSpPr txBox="1"/>
            <p:nvPr/>
          </p:nvSpPr>
          <p:spPr>
            <a:xfrm>
              <a:off x="6994216" y="1641516"/>
              <a:ext cx="1010237" cy="31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Kernel memory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C9BC79-7E04-1CB9-CA25-251DF40D4A2B}"/>
                </a:ext>
              </a:extLst>
            </p:cNvPr>
            <p:cNvSpPr/>
            <p:nvPr/>
          </p:nvSpPr>
          <p:spPr>
            <a:xfrm>
              <a:off x="7908331" y="80916"/>
              <a:ext cx="1433381" cy="18843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0BECA1D-6C68-6D17-EA38-1F97C74286F4}"/>
                </a:ext>
              </a:extLst>
            </p:cNvPr>
            <p:cNvSpPr/>
            <p:nvPr/>
          </p:nvSpPr>
          <p:spPr>
            <a:xfrm>
              <a:off x="7908329" y="1966858"/>
              <a:ext cx="1433381" cy="1626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442A180-DA0E-3487-E934-794BB58AA8F6}"/>
                </a:ext>
              </a:extLst>
            </p:cNvPr>
            <p:cNvSpPr/>
            <p:nvPr/>
          </p:nvSpPr>
          <p:spPr>
            <a:xfrm>
              <a:off x="7908329" y="1966859"/>
              <a:ext cx="1433379" cy="352159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2A904CF-67E8-B0AF-62D7-7B69820DAB25}"/>
                </a:ext>
              </a:extLst>
            </p:cNvPr>
            <p:cNvSpPr/>
            <p:nvPr/>
          </p:nvSpPr>
          <p:spPr>
            <a:xfrm>
              <a:off x="7908327" y="3241355"/>
              <a:ext cx="1433379" cy="352159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Code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80A104-F04D-C105-DE48-54DFD607758B}"/>
                </a:ext>
              </a:extLst>
            </p:cNvPr>
            <p:cNvSpPr/>
            <p:nvPr/>
          </p:nvSpPr>
          <p:spPr>
            <a:xfrm>
              <a:off x="7908327" y="2889195"/>
              <a:ext cx="1433379" cy="352159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Static data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115EB41-6747-E96A-E182-416B70717EE9}"/>
                </a:ext>
              </a:extLst>
            </p:cNvPr>
            <p:cNvSpPr/>
            <p:nvPr/>
          </p:nvSpPr>
          <p:spPr>
            <a:xfrm>
              <a:off x="7908327" y="2537035"/>
              <a:ext cx="1433379" cy="352159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Heap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7A51B-0DF5-03B2-5C14-4DCA0C08B1F8}"/>
                </a:ext>
              </a:extLst>
            </p:cNvPr>
            <p:cNvCxnSpPr>
              <a:cxnSpLocks/>
            </p:cNvCxnSpPr>
            <p:nvPr/>
          </p:nvCxnSpPr>
          <p:spPr>
            <a:xfrm>
              <a:off x="6994216" y="1966856"/>
              <a:ext cx="91411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12C092-618B-1145-6A33-7E5FD10D8385}"/>
                </a:ext>
              </a:extLst>
            </p:cNvPr>
            <p:cNvSpPr txBox="1"/>
            <p:nvPr/>
          </p:nvSpPr>
          <p:spPr>
            <a:xfrm>
              <a:off x="6994216" y="1992664"/>
              <a:ext cx="1010237" cy="31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User memory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3E6B1D7-F458-64E2-F902-A17C50CF7A25}"/>
                </a:ext>
              </a:extLst>
            </p:cNvPr>
            <p:cNvSpPr/>
            <p:nvPr/>
          </p:nvSpPr>
          <p:spPr>
            <a:xfrm>
              <a:off x="7908327" y="426861"/>
              <a:ext cx="1433379" cy="3521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Code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3AF7F07-9FF5-D316-FC15-CBD98FF26593}"/>
                </a:ext>
              </a:extLst>
            </p:cNvPr>
            <p:cNvSpPr/>
            <p:nvPr/>
          </p:nvSpPr>
          <p:spPr>
            <a:xfrm>
              <a:off x="7908327" y="74701"/>
              <a:ext cx="1433379" cy="3521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Static data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5847FC6-4B21-EA4F-D540-446DC8689440}"/>
                </a:ext>
              </a:extLst>
            </p:cNvPr>
            <p:cNvSpPr/>
            <p:nvPr/>
          </p:nvSpPr>
          <p:spPr>
            <a:xfrm>
              <a:off x="7908326" y="779020"/>
              <a:ext cx="1433379" cy="3521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Heap+stack</a:t>
              </a:r>
              <a:endPara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E346C1D-F0A9-23D7-165E-B5700148558A}"/>
                </a:ext>
              </a:extLst>
            </p:cNvPr>
            <p:cNvSpPr/>
            <p:nvPr/>
          </p:nvSpPr>
          <p:spPr>
            <a:xfrm>
              <a:off x="7908325" y="1130168"/>
              <a:ext cx="1433379" cy="3521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Other stuff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1816CF7-D571-5105-A6CB-EBA8EC52C6B5}"/>
                </a:ext>
              </a:extLst>
            </p:cNvPr>
            <p:cNvSpPr txBox="1"/>
            <p:nvPr/>
          </p:nvSpPr>
          <p:spPr>
            <a:xfrm>
              <a:off x="7541084" y="3682409"/>
              <a:ext cx="2167860" cy="53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Process X’s</a:t>
              </a:r>
            </a:p>
            <a:p>
              <a:pPr algn="ctr">
                <a:lnSpc>
                  <a:spcPts val="1700"/>
                </a:lnSpc>
              </a:pP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virtual memory</a:t>
              </a:r>
            </a:p>
          </p:txBody>
        </p:sp>
      </p:grpSp>
      <p:sp>
        <p:nvSpPr>
          <p:cNvPr id="59" name="Right Bracket 58">
            <a:extLst>
              <a:ext uri="{FF2B5EF4-FFF2-40B4-BE49-F238E27FC236}">
                <a16:creationId xmlns:a16="http://schemas.microsoft.com/office/drawing/2014/main" id="{E625621C-CED3-BF60-446F-388BBF114BFE}"/>
              </a:ext>
            </a:extLst>
          </p:cNvPr>
          <p:cNvSpPr/>
          <p:nvPr/>
        </p:nvSpPr>
        <p:spPr>
          <a:xfrm>
            <a:off x="8446485" y="4370179"/>
            <a:ext cx="228600" cy="188400"/>
          </a:xfrm>
          <a:prstGeom prst="rightBracket">
            <a:avLst>
              <a:gd name="adj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32B145-1967-E37B-CF68-3469AF0D392D}"/>
              </a:ext>
            </a:extLst>
          </p:cNvPr>
          <p:cNvGrpSpPr/>
          <p:nvPr/>
        </p:nvGrpSpPr>
        <p:grpSpPr>
          <a:xfrm>
            <a:off x="9602723" y="1969997"/>
            <a:ext cx="2167860" cy="3476975"/>
            <a:chOff x="9398179" y="1969997"/>
            <a:chExt cx="2167860" cy="347697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661710B-3C36-C8BC-7959-4C7C1A939DFD}"/>
                </a:ext>
              </a:extLst>
            </p:cNvPr>
            <p:cNvGrpSpPr/>
            <p:nvPr/>
          </p:nvGrpSpPr>
          <p:grpSpPr>
            <a:xfrm>
              <a:off x="9398179" y="1969997"/>
              <a:ext cx="2167860" cy="3476975"/>
              <a:chOff x="8625014" y="4455528"/>
              <a:chExt cx="2167860" cy="2421378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4919A87-71EC-A231-C1C7-0F5C338C2419}"/>
                  </a:ext>
                </a:extLst>
              </p:cNvPr>
              <p:cNvSpPr txBox="1"/>
              <p:nvPr/>
            </p:nvSpPr>
            <p:spPr>
              <a:xfrm>
                <a:off x="8625014" y="6562974"/>
                <a:ext cx="2167860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7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Physical RAM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0C47183-2442-73A5-53DD-93C1F9578765}"/>
                  </a:ext>
                </a:extLst>
              </p:cNvPr>
              <p:cNvSpPr/>
              <p:nvPr/>
            </p:nvSpPr>
            <p:spPr>
              <a:xfrm>
                <a:off x="8992253" y="4455528"/>
                <a:ext cx="1433381" cy="19756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2ED40BB-836B-AB67-BDE9-00AAF36E404F}"/>
                  </a:ext>
                </a:extLst>
              </p:cNvPr>
              <p:cNvSpPr/>
              <p:nvPr/>
            </p:nvSpPr>
            <p:spPr>
              <a:xfrm>
                <a:off x="8992253" y="5623881"/>
                <a:ext cx="1433379" cy="119048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24C8507-320E-3E3D-C69F-3E6E52BAE8D9}"/>
                  </a:ext>
                </a:extLst>
              </p:cNvPr>
              <p:cNvSpPr/>
              <p:nvPr/>
            </p:nvSpPr>
            <p:spPr>
              <a:xfrm>
                <a:off x="8992253" y="5044202"/>
                <a:ext cx="1433379" cy="119048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42A3B04-F1B0-B179-72D2-575CD5E79824}"/>
                  </a:ext>
                </a:extLst>
              </p:cNvPr>
              <p:cNvSpPr/>
              <p:nvPr/>
            </p:nvSpPr>
            <p:spPr>
              <a:xfrm>
                <a:off x="8992249" y="4686997"/>
                <a:ext cx="1433379" cy="119048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9D38A8B-4E6A-F048-E5FC-3FCA960FA8A5}"/>
                  </a:ext>
                </a:extLst>
              </p:cNvPr>
              <p:cNvSpPr/>
              <p:nvPr/>
            </p:nvSpPr>
            <p:spPr>
              <a:xfrm>
                <a:off x="8992249" y="5738358"/>
                <a:ext cx="1433379" cy="119048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ADF78A1-1275-2EA1-16AB-A2D3AE61DE47}"/>
                  </a:ext>
                </a:extLst>
              </p:cNvPr>
              <p:cNvSpPr/>
              <p:nvPr/>
            </p:nvSpPr>
            <p:spPr>
              <a:xfrm>
                <a:off x="8992249" y="5507865"/>
                <a:ext cx="1433379" cy="11904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8CFBA81-B9BA-3D2D-7A3D-F4C0EE3F5E8E}"/>
                  </a:ext>
                </a:extLst>
              </p:cNvPr>
              <p:cNvSpPr/>
              <p:nvPr/>
            </p:nvSpPr>
            <p:spPr>
              <a:xfrm>
                <a:off x="8992249" y="5159601"/>
                <a:ext cx="1433379" cy="11904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AE15AFB-4CC2-F1E0-1F1E-C934D0A3FC3C}"/>
                  </a:ext>
                </a:extLst>
              </p:cNvPr>
              <p:cNvSpPr/>
              <p:nvPr/>
            </p:nvSpPr>
            <p:spPr>
              <a:xfrm>
                <a:off x="8992248" y="6310293"/>
                <a:ext cx="1433379" cy="119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C0D2D8-64A6-A407-1426-E20FF27FFC8B}"/>
                  </a:ext>
                </a:extLst>
              </p:cNvPr>
              <p:cNvSpPr/>
              <p:nvPr/>
            </p:nvSpPr>
            <p:spPr>
              <a:xfrm>
                <a:off x="8992241" y="6192839"/>
                <a:ext cx="1433379" cy="119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4D1443E-A72B-B0E3-252A-4E6108FDFFAC}"/>
                  </a:ext>
                </a:extLst>
              </p:cNvPr>
              <p:cNvSpPr/>
              <p:nvPr/>
            </p:nvSpPr>
            <p:spPr>
              <a:xfrm>
                <a:off x="8992241" y="6081839"/>
                <a:ext cx="1433379" cy="119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39A89F-5E9B-3288-7778-328AA598E3F7}"/>
                  </a:ext>
                </a:extLst>
              </p:cNvPr>
              <p:cNvSpPr/>
              <p:nvPr/>
            </p:nvSpPr>
            <p:spPr>
              <a:xfrm>
                <a:off x="8992227" y="5970824"/>
                <a:ext cx="1433379" cy="119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6E2537B-8CFD-0266-74E6-E5C45E0780AC}"/>
                  </a:ext>
                </a:extLst>
              </p:cNvPr>
              <p:cNvSpPr/>
              <p:nvPr/>
            </p:nvSpPr>
            <p:spPr>
              <a:xfrm>
                <a:off x="8992226" y="5390886"/>
                <a:ext cx="1433379" cy="11904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9886DA6-2DEF-EDE2-4B2C-0EEBF0120F3A}"/>
                  </a:ext>
                </a:extLst>
              </p:cNvPr>
              <p:cNvSpPr/>
              <p:nvPr/>
            </p:nvSpPr>
            <p:spPr>
              <a:xfrm>
                <a:off x="8992225" y="4455529"/>
                <a:ext cx="1433379" cy="11904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8B8758E-69DA-4235-70B2-83A40994ECCA}"/>
                </a:ext>
              </a:extLst>
            </p:cNvPr>
            <p:cNvSpPr/>
            <p:nvPr/>
          </p:nvSpPr>
          <p:spPr>
            <a:xfrm>
              <a:off x="9765364" y="3976570"/>
              <a:ext cx="1433379" cy="170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BB642A4-77F8-6FE4-1480-E4424FA91084}"/>
                </a:ext>
              </a:extLst>
            </p:cNvPr>
            <p:cNvSpPr/>
            <p:nvPr/>
          </p:nvSpPr>
          <p:spPr>
            <a:xfrm>
              <a:off x="9765364" y="3807083"/>
              <a:ext cx="1433379" cy="1709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B8FC153-00C8-72A8-9533-F25F935A990F}"/>
                </a:ext>
              </a:extLst>
            </p:cNvPr>
            <p:cNvSpPr/>
            <p:nvPr/>
          </p:nvSpPr>
          <p:spPr>
            <a:xfrm>
              <a:off x="9765364" y="2137853"/>
              <a:ext cx="1433379" cy="170947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9" name="Right Bracket 78">
            <a:extLst>
              <a:ext uri="{FF2B5EF4-FFF2-40B4-BE49-F238E27FC236}">
                <a16:creationId xmlns:a16="http://schemas.microsoft.com/office/drawing/2014/main" id="{5E19DF2C-4F94-6C2D-DB79-C80490A1C354}"/>
              </a:ext>
            </a:extLst>
          </p:cNvPr>
          <p:cNvSpPr/>
          <p:nvPr/>
        </p:nvSpPr>
        <p:spPr>
          <a:xfrm flipH="1">
            <a:off x="9714720" y="3983022"/>
            <a:ext cx="228600" cy="333809"/>
          </a:xfrm>
          <a:prstGeom prst="rightBracket">
            <a:avLst>
              <a:gd name="adj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B369E7E9-0AE0-D35A-EE70-7AAF6652B9F8}"/>
              </a:ext>
            </a:extLst>
          </p:cNvPr>
          <p:cNvCxnSpPr>
            <a:stCxn id="58" idx="2"/>
            <a:endCxn id="79" idx="2"/>
          </p:cNvCxnSpPr>
          <p:nvPr/>
        </p:nvCxnSpPr>
        <p:spPr>
          <a:xfrm rot="10800000" flipH="1" flipV="1">
            <a:off x="8666848" y="1969997"/>
            <a:ext cx="1047871" cy="2179930"/>
          </a:xfrm>
          <a:prstGeom prst="bentConnector5">
            <a:avLst>
              <a:gd name="adj1" fmla="val 71325"/>
              <a:gd name="adj2" fmla="val 48332"/>
              <a:gd name="adj3" fmla="val 712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3CFD443E-3D4F-0935-E397-6ACC712013C5}"/>
              </a:ext>
            </a:extLst>
          </p:cNvPr>
          <p:cNvCxnSpPr>
            <a:stCxn id="59" idx="2"/>
            <a:endCxn id="79" idx="2"/>
          </p:cNvCxnSpPr>
          <p:nvPr/>
        </p:nvCxnSpPr>
        <p:spPr>
          <a:xfrm rot="10800000" flipH="1">
            <a:off x="8675084" y="4149927"/>
            <a:ext cx="1039635" cy="314452"/>
          </a:xfrm>
          <a:prstGeom prst="bentConnector5">
            <a:avLst>
              <a:gd name="adj1" fmla="val 71165"/>
              <a:gd name="adj2" fmla="val 36497"/>
              <a:gd name="adj3" fmla="val 7110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0DB1011-CB93-A372-BBFB-61061B24F7A1}"/>
              </a:ext>
            </a:extLst>
          </p:cNvPr>
          <p:cNvGrpSpPr/>
          <p:nvPr/>
        </p:nvGrpSpPr>
        <p:grpSpPr>
          <a:xfrm>
            <a:off x="8377460" y="1380026"/>
            <a:ext cx="1565860" cy="684171"/>
            <a:chOff x="8172916" y="1380026"/>
            <a:chExt cx="1565860" cy="684171"/>
          </a:xfrm>
        </p:grpSpPr>
        <p:sp>
          <p:nvSpPr>
            <p:cNvPr id="58" name="Right Bracket 57">
              <a:extLst>
                <a:ext uri="{FF2B5EF4-FFF2-40B4-BE49-F238E27FC236}">
                  <a16:creationId xmlns:a16="http://schemas.microsoft.com/office/drawing/2014/main" id="{DD2A7090-554C-5A47-DA66-B7CB570B89FF}"/>
                </a:ext>
              </a:extLst>
            </p:cNvPr>
            <p:cNvSpPr/>
            <p:nvPr/>
          </p:nvSpPr>
          <p:spPr>
            <a:xfrm>
              <a:off x="8233705" y="1875797"/>
              <a:ext cx="228600" cy="188400"/>
            </a:xfrm>
            <a:prstGeom prst="rightBracket">
              <a:avLst>
                <a:gd name="adj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A718349-EF47-3CC7-BB78-0E2BC9E81578}"/>
                </a:ext>
              </a:extLst>
            </p:cNvPr>
            <p:cNvSpPr txBox="1"/>
            <p:nvPr/>
          </p:nvSpPr>
          <p:spPr>
            <a:xfrm>
              <a:off x="8172916" y="1380026"/>
              <a:ext cx="1565860" cy="48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Buffer cache pages for </a:t>
              </a:r>
              <a:r>
                <a:rPr lang="en-US" b="1" dirty="0">
                  <a:latin typeface="Lucida Console" panose="020B0609040504020204" pitchFamily="49" charset="0"/>
                  <a:cs typeface="Segoe UI" panose="020B0502040204020203" pitchFamily="34" charset="0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8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EBDAF6-D89A-4D9D-53B8-54C28B19EF05}"/>
              </a:ext>
            </a:extLst>
          </p:cNvPr>
          <p:cNvSpPr/>
          <p:nvPr/>
        </p:nvSpPr>
        <p:spPr>
          <a:xfrm>
            <a:off x="5751844" y="139972"/>
            <a:ext cx="6145130" cy="6674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7B3A5-25B7-DCFF-0B39-CECE118B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23989" cy="828939"/>
          </a:xfrm>
        </p:spPr>
        <p:txBody>
          <a:bodyPr>
            <a:normAutofit/>
          </a:bodyPr>
          <a:lstStyle/>
          <a:p>
            <a:r>
              <a:rPr lang="en-US" sz="4000" dirty="0"/>
              <a:t>Memory-mapped 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2D0E-ED10-9011-8323-BB59A0BC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7" y="714859"/>
            <a:ext cx="5087898" cy="63406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traditional file IO:</a:t>
            </a:r>
          </a:p>
          <a:p>
            <a:pPr lvl="1"/>
            <a:r>
              <a:rPr lang="en-US" dirty="0"/>
              <a:t>The kernel’s buffer cache stores file blocks in kernel memory</a:t>
            </a:r>
          </a:p>
          <a:p>
            <a:pPr lvl="1"/>
            <a:r>
              <a:rPr lang="en-US" dirty="0"/>
              <a:t>System calls like </a:t>
            </a:r>
            <a:r>
              <a:rPr lang="en-US" dirty="0">
                <a:latin typeface="Lucida Console" panose="020B0609040504020204" pitchFamily="49" charset="0"/>
              </a:rPr>
              <a:t>read()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write()</a:t>
            </a:r>
            <a:r>
              <a:rPr lang="en-US" dirty="0"/>
              <a:t> transfer data between user-level buffers and the kernel-level buffer cache blocks</a:t>
            </a:r>
          </a:p>
          <a:p>
            <a:pPr lvl="1"/>
            <a:r>
              <a:rPr lang="en-US" dirty="0"/>
              <a:t>System calls incur context switch overheads!</a:t>
            </a:r>
          </a:p>
          <a:p>
            <a:r>
              <a:rPr lang="en-US" dirty="0"/>
              <a:t>With memory-mapped IO:</a:t>
            </a:r>
          </a:p>
          <a:p>
            <a:pPr lvl="1"/>
            <a:r>
              <a:rPr lang="en-US" dirty="0"/>
              <a:t>Process </a:t>
            </a:r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 selects a file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 to be manipulated using memory-mapped IO</a:t>
            </a:r>
          </a:p>
          <a:p>
            <a:pPr lvl="1"/>
            <a:r>
              <a:rPr lang="en-US" dirty="0"/>
              <a:t>The OS reads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’s data into the buffer cache</a:t>
            </a:r>
          </a:p>
          <a:p>
            <a:pPr lvl="1"/>
            <a:r>
              <a:rPr lang="en-US" dirty="0"/>
              <a:t>The OS configures the </a:t>
            </a:r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’s page table to map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’s buffer cache blocks into </a:t>
            </a:r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’s address space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P</a:t>
            </a:r>
            <a:r>
              <a:rPr lang="en-US" dirty="0"/>
              <a:t> can now read and write </a:t>
            </a:r>
            <a:r>
              <a:rPr lang="en-US" dirty="0">
                <a:latin typeface="Lucida Console" panose="020B0609040504020204" pitchFamily="49" charset="0"/>
              </a:rPr>
              <a:t>f</a:t>
            </a:r>
            <a:r>
              <a:rPr lang="en-US" dirty="0"/>
              <a:t>’s data using normal memory operations, without using system calls (and thereby avoiding context switch overhead!)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8330C-C5DD-6117-D105-F923F9E62E9B}"/>
              </a:ext>
            </a:extLst>
          </p:cNvPr>
          <p:cNvSpPr txBox="1"/>
          <p:nvPr/>
        </p:nvSpPr>
        <p:spPr>
          <a:xfrm>
            <a:off x="5751845" y="139972"/>
            <a:ext cx="614513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//Example: Reading a file using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//memory-mapped IO.</a:t>
            </a:r>
          </a:p>
          <a:p>
            <a:endParaRPr lang="en-US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fd</a:t>
            </a:r>
            <a:r>
              <a:rPr lang="en-US" dirty="0">
                <a:latin typeface="Lucida Console" panose="020B0609040504020204" pitchFamily="49" charset="0"/>
              </a:rPr>
              <a:t> = open(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“file.txt”</a:t>
            </a:r>
            <a:r>
              <a:rPr lang="en-US" dirty="0">
                <a:latin typeface="Lucida Console" panose="020B0609040504020204" pitchFamily="49" charset="0"/>
              </a:rPr>
              <a:t>, O_RDONLY);</a:t>
            </a:r>
          </a:p>
          <a:p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size_t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size = </a:t>
            </a:r>
            <a:r>
              <a:rPr lang="en-US" dirty="0" err="1">
                <a:latin typeface="Lucida Console" panose="020B0609040504020204" pitchFamily="49" charset="0"/>
              </a:rPr>
              <a:t>filesize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latin typeface="Lucida Console" panose="020B0609040504020204" pitchFamily="49" charset="0"/>
              </a:rPr>
              <a:t>fd</a:t>
            </a:r>
            <a:r>
              <a:rPr lang="en-US" dirty="0">
                <a:latin typeface="Lucida Console" panose="020B0609040504020204" pitchFamily="49" charset="0"/>
              </a:rPr>
              <a:t>);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char*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file_data</a:t>
            </a:r>
            <a:r>
              <a:rPr lang="en-US" dirty="0">
                <a:latin typeface="Lucida Console" panose="020B0609040504020204" pitchFamily="49" charset="0"/>
              </a:rPr>
              <a:t> = 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char*</a:t>
            </a:r>
            <a:r>
              <a:rPr lang="en-US" dirty="0">
                <a:latin typeface="Lucida Console" panose="020B0609040504020204" pitchFamily="49" charset="0"/>
              </a:rPr>
              <a:t>) </a:t>
            </a:r>
            <a:r>
              <a:rPr lang="en-US" dirty="0" err="1">
                <a:latin typeface="Lucida Console" panose="020B0609040504020204" pitchFamily="49" charset="0"/>
              </a:rPr>
              <a:t>mmap</a:t>
            </a:r>
            <a:r>
              <a:rPr lang="en-US" dirty="0">
                <a:latin typeface="Lucida Console" panose="020B0609040504020204" pitchFamily="49" charset="0"/>
              </a:rPr>
              <a:t>(size,   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             PROT_READ, </a:t>
            </a:r>
            <a:r>
              <a:rPr lang="en-US" dirty="0" err="1">
                <a:latin typeface="Lucida Console" panose="020B0609040504020204" pitchFamily="49" charset="0"/>
              </a:rPr>
              <a:t>fd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//The `size` bytes of virtual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//virtual memory starting at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//`</a:t>
            </a:r>
            <a:r>
              <a:rPr lang="en-US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file_data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` are now mapped to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//the file’s buffer cache blocks!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size_t</a:t>
            </a:r>
            <a:r>
              <a:rPr lang="en-US" dirty="0">
                <a:latin typeface="Lucida Console" panose="020B0609040504020204" pitchFamily="49" charset="0"/>
              </a:rPr>
              <a:t> n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buf</a:t>
            </a:r>
            <a:r>
              <a:rPr lang="en-US" dirty="0">
                <a:latin typeface="Lucida Console" panose="020B0609040504020204" pitchFamily="49" charset="0"/>
              </a:rPr>
              <a:t>[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dirty="0">
                <a:latin typeface="Lucida Console" panose="020B0609040504020204" pitchFamily="49" charset="0"/>
              </a:rPr>
              <a:t> (n &lt; size)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 err="1">
                <a:latin typeface="Lucida Console" panose="020B0609040504020204" pitchFamily="49" charset="0"/>
              </a:rPr>
              <a:t>memcpy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latin typeface="Lucida Console" panose="020B0609040504020204" pitchFamily="49" charset="0"/>
              </a:rPr>
              <a:t>buf</a:t>
            </a:r>
            <a:r>
              <a:rPr lang="en-US" dirty="0">
                <a:latin typeface="Lucida Console" panose="020B0609040504020204" pitchFamily="49" charset="0"/>
              </a:rPr>
              <a:t>, &amp;</a:t>
            </a:r>
            <a:r>
              <a:rPr lang="en-US" dirty="0" err="1">
                <a:latin typeface="Lucida Console" panose="020B0609040504020204" pitchFamily="49" charset="0"/>
              </a:rPr>
              <a:t>file_data</a:t>
            </a:r>
            <a:r>
              <a:rPr lang="en-US" dirty="0">
                <a:latin typeface="Lucida Console" panose="020B0609040504020204" pitchFamily="49" charset="0"/>
              </a:rPr>
              <a:t>[n],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//Reads the file data: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//no system call needed!</a:t>
            </a:r>
          </a:p>
          <a:p>
            <a:r>
              <a:rPr lang="en-US" dirty="0">
                <a:latin typeface="Lucida Console" panose="020B0609040504020204" pitchFamily="49" charset="0"/>
              </a:rPr>
              <a:t>   n +=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dirty="0" err="1">
                <a:latin typeface="Lucida Console" panose="020B0609040504020204" pitchFamily="49" charset="0"/>
              </a:rPr>
              <a:t>munmap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latin typeface="Lucida Console" panose="020B0609040504020204" pitchFamily="49" charset="0"/>
              </a:rPr>
              <a:t>file_data</a:t>
            </a:r>
            <a:r>
              <a:rPr lang="en-US" dirty="0">
                <a:latin typeface="Lucida Console" panose="020B0609040504020204" pitchFamily="49" charset="0"/>
              </a:rPr>
              <a:t>, size);</a:t>
            </a:r>
          </a:p>
          <a:p>
            <a:r>
              <a:rPr lang="en-US" dirty="0">
                <a:latin typeface="Lucida Console" panose="020B0609040504020204" pitchFamily="49" charset="0"/>
              </a:rPr>
              <a:t>close(</a:t>
            </a:r>
            <a:r>
              <a:rPr lang="en-US" dirty="0" err="1">
                <a:latin typeface="Lucida Console" panose="020B0609040504020204" pitchFamily="49" charset="0"/>
              </a:rPr>
              <a:t>fd</a:t>
            </a:r>
            <a:r>
              <a:rPr lang="en-US" dirty="0">
                <a:latin typeface="Lucida Console" panose="020B060904050402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9220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733A-6233-7CDB-4011-A493A608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48"/>
            <a:ext cx="10515600" cy="1066633"/>
          </a:xfrm>
        </p:spPr>
        <p:txBody>
          <a:bodyPr/>
          <a:lstStyle/>
          <a:p>
            <a:r>
              <a:rPr lang="en-US" dirty="0"/>
              <a:t>Files: Random Access vs.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DD5DD-A597-BAC0-442E-8AF0726EE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839"/>
            <a:ext cx="10515600" cy="5426242"/>
          </a:xfrm>
        </p:spPr>
        <p:txBody>
          <a:bodyPr>
            <a:normAutofit/>
          </a:bodyPr>
          <a:lstStyle/>
          <a:p>
            <a:r>
              <a:rPr lang="en-US" sz="3200" dirty="0"/>
              <a:t>Linux-like kernels use the file descriptor abstraction to expose many resources (e.g., files, raw storage devices, keyboards)</a:t>
            </a:r>
          </a:p>
          <a:p>
            <a:pPr lvl="1"/>
            <a:r>
              <a:rPr lang="en-US" sz="2800" dirty="0"/>
              <a:t>However, a </a:t>
            </a:r>
            <a:r>
              <a:rPr lang="en-US" sz="2800" b="1" i="1" dirty="0"/>
              <a:t>random access</a:t>
            </a:r>
            <a:r>
              <a:rPr lang="en-US" sz="2800" dirty="0"/>
              <a:t> file has a file position, is </a:t>
            </a:r>
            <a:r>
              <a:rPr lang="en-US" sz="2800" dirty="0" err="1"/>
              <a:t>seekable</a:t>
            </a:r>
            <a:r>
              <a:rPr lang="en-US" sz="2800" dirty="0"/>
              <a:t>, has a finite size, and is typically </a:t>
            </a:r>
            <a:r>
              <a:rPr lang="en-US" sz="2800" dirty="0" err="1">
                <a:latin typeface="Lucida Console" panose="020B0609040504020204" pitchFamily="49" charset="0"/>
              </a:rPr>
              <a:t>mmap</a:t>
            </a:r>
            <a:r>
              <a:rPr lang="en-US" sz="2800" dirty="0"/>
              <a:t>-able</a:t>
            </a:r>
          </a:p>
          <a:p>
            <a:pPr lvl="1"/>
            <a:r>
              <a:rPr lang="en-US" sz="2800" dirty="0"/>
              <a:t>In contrast, a </a:t>
            </a:r>
            <a:r>
              <a:rPr lang="en-US" sz="2800" b="1" i="1" dirty="0"/>
              <a:t>stream</a:t>
            </a:r>
            <a:r>
              <a:rPr lang="en-US" sz="2800" dirty="0"/>
              <a:t> file does not have a file position, is not </a:t>
            </a:r>
            <a:r>
              <a:rPr lang="en-US" sz="2800" dirty="0" err="1"/>
              <a:t>seekable</a:t>
            </a:r>
            <a:r>
              <a:rPr lang="en-US" sz="2800" dirty="0"/>
              <a:t>, is not mappable, and may be infinite in size</a:t>
            </a:r>
          </a:p>
          <a:p>
            <a:r>
              <a:rPr lang="en-US" sz="3200" dirty="0"/>
              <a:t>The most common example of a random access file is a file that resides on a persistent storage device like an SSD</a:t>
            </a:r>
          </a:p>
          <a:p>
            <a:r>
              <a:rPr lang="en-US" sz="3200" dirty="0"/>
              <a:t>Examples of stream files are keyboard streams and network streams that are connected to remote computers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25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A442-33EC-C03C-5646-5A44AD4D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446"/>
            <a:ext cx="10515600" cy="898191"/>
          </a:xfrm>
        </p:spPr>
        <p:txBody>
          <a:bodyPr/>
          <a:lstStyle/>
          <a:p>
            <a:r>
              <a:rPr lang="en-US" dirty="0"/>
              <a:t>Special Files on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78EF-99E5-1E17-7E90-69AFBE93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6" y="1422818"/>
            <a:ext cx="11494168" cy="5435182"/>
          </a:xfrm>
        </p:spPr>
        <p:txBody>
          <a:bodyPr>
            <a:noAutofit/>
          </a:bodyPr>
          <a:lstStyle/>
          <a:p>
            <a:r>
              <a:rPr lang="en-US" sz="2400" dirty="0"/>
              <a:t>Linux defines a variety of “fake” files that are useful for testing/debugging programs (or providing dummy files to programs that insist on accepting files as inputs/outputs)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/dev/null</a:t>
            </a:r>
            <a:r>
              <a:rPr lang="en-US" sz="2400" dirty="0"/>
              <a:t> contains nothing</a:t>
            </a:r>
          </a:p>
          <a:p>
            <a:pPr lvl="1"/>
            <a:r>
              <a:rPr lang="en-US" sz="2000" dirty="0"/>
              <a:t>Any read will return EOF</a:t>
            </a:r>
          </a:p>
          <a:p>
            <a:pPr lvl="1"/>
            <a:r>
              <a:rPr lang="en-US" sz="2000" dirty="0"/>
              <a:t>Any write will succeed (but have no real side effect)</a:t>
            </a:r>
          </a:p>
          <a:p>
            <a:pPr lvl="1"/>
            <a:r>
              <a:rPr lang="en-US" sz="2000" dirty="0"/>
              <a:t>Helpful if you want to run a program but discard the input: </a:t>
            </a:r>
            <a:r>
              <a:rPr lang="en-US" sz="2000" dirty="0">
                <a:latin typeface="Lucida Console" panose="020B0609040504020204" pitchFamily="49" charset="0"/>
              </a:rPr>
              <a:t>prog in.txt &gt; /dev/null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/dev/</a:t>
            </a:r>
            <a:r>
              <a:rPr lang="en-US" sz="2400" dirty="0" err="1">
                <a:latin typeface="Lucida Console" panose="020B0609040504020204" pitchFamily="49" charset="0"/>
              </a:rPr>
              <a:t>urandom</a:t>
            </a:r>
            <a:r>
              <a:rPr lang="en-US" sz="2400" dirty="0"/>
              <a:t> contains random data that the kernel generates on the fly</a:t>
            </a:r>
          </a:p>
          <a:p>
            <a:pPr lvl="1"/>
            <a:r>
              <a:rPr lang="en-US" sz="2000" dirty="0"/>
              <a:t>A read will return the next bytes of random data</a:t>
            </a:r>
          </a:p>
          <a:p>
            <a:pPr lvl="1"/>
            <a:r>
              <a:rPr lang="en-US" sz="2000" dirty="0"/>
              <a:t>A write will add the written bytes to the kernel’s entropy pool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/dev/zero</a:t>
            </a:r>
            <a:r>
              <a:rPr lang="en-US" sz="2400" dirty="0"/>
              <a:t> contains zero bytes that the kernel generates on the fly</a:t>
            </a:r>
          </a:p>
          <a:p>
            <a:pPr lvl="1"/>
            <a:r>
              <a:rPr lang="en-US" sz="2000" dirty="0"/>
              <a:t>A read will return zero bytes</a:t>
            </a:r>
          </a:p>
          <a:p>
            <a:pPr lvl="1"/>
            <a:r>
              <a:rPr lang="en-US" sz="2000" dirty="0"/>
              <a:t>A write will succeed (but have no real side effect, similar to writing to </a:t>
            </a:r>
            <a:r>
              <a:rPr lang="en-US" sz="2000" dirty="0">
                <a:latin typeface="Lucida Console" panose="020B0609040504020204" pitchFamily="49" charset="0"/>
              </a:rPr>
              <a:t>/dev/null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7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F814-B9AA-5F45-EBBB-322A8E9B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8349"/>
          </a:xfrm>
        </p:spPr>
        <p:txBody>
          <a:bodyPr/>
          <a:lstStyle/>
          <a:p>
            <a:r>
              <a:rPr lang="en-US" dirty="0"/>
              <a:t>Review of the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3D73-A03B-EB9E-70A4-00EAEC0F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1" y="830179"/>
            <a:ext cx="6701589" cy="630454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library associates each </a:t>
            </a:r>
            <a:r>
              <a:rPr lang="en-US" dirty="0">
                <a:latin typeface="Lucida Console" panose="020B0609040504020204" pitchFamily="49" charset="0"/>
              </a:rPr>
              <a:t>FILE</a:t>
            </a:r>
            <a:r>
              <a:rPr lang="en-US" dirty="0"/>
              <a:t> with a single 4 KB cache slot</a:t>
            </a:r>
          </a:p>
          <a:p>
            <a:pPr lvl="1"/>
            <a:r>
              <a:rPr lang="en-US" dirty="0"/>
              <a:t>During reading, when the file position moves outside of the currently cached block,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fetches the 4 KB-aligned 4 KB block that contains the new file position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During writing, when the file position moves outside of the currently cached block, </a:t>
            </a:r>
            <a:r>
              <a:rPr lang="en-US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stdio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Flushes the currently cache write data (which may be less than a block in size!)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Starts issuing writes to a new cache block that starts at the current file position (and thus may not be 4 KB-aligned)</a:t>
            </a:r>
          </a:p>
          <a:p>
            <a:r>
              <a:rPr lang="en-US" dirty="0">
                <a:solidFill>
                  <a:schemeClr val="bg1"/>
                </a:solidFill>
              </a:rPr>
              <a:t>What is </a:t>
            </a:r>
            <a:r>
              <a:rPr lang="en-US" dirty="0" err="1">
                <a:solidFill>
                  <a:schemeClr val="bg1"/>
                </a:solidFill>
                <a:latin typeface="Lucida Console" panose="020B0609040504020204" pitchFamily="49" charset="0"/>
              </a:rPr>
              <a:t>stdio</a:t>
            </a:r>
            <a:r>
              <a:rPr lang="en-US" dirty="0">
                <a:solidFill>
                  <a:schemeClr val="bg1"/>
                </a:solidFill>
              </a:rPr>
              <a:t> wanted to associate each </a:t>
            </a: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FILE</a:t>
            </a:r>
            <a:r>
              <a:rPr lang="en-US" dirty="0">
                <a:solidFill>
                  <a:schemeClr val="bg1"/>
                </a:solidFill>
              </a:rPr>
              <a:t> with two cache slots instead of just one?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8B46D-5C7D-243B-297F-292503D4E788}"/>
              </a:ext>
            </a:extLst>
          </p:cNvPr>
          <p:cNvSpPr txBox="1"/>
          <p:nvPr/>
        </p:nvSpPr>
        <p:spPr>
          <a:xfrm>
            <a:off x="6876789" y="951978"/>
            <a:ext cx="5586608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struct</a:t>
            </a:r>
            <a:r>
              <a:rPr lang="en-US" sz="2000" dirty="0">
                <a:latin typeface="Lucida Console" panose="020B0609040504020204" pitchFamily="49" charset="0"/>
              </a:rPr>
              <a:t> _IO_FILE {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_</a:t>
            </a:r>
            <a:r>
              <a:rPr lang="en-US" sz="2000" dirty="0" err="1">
                <a:latin typeface="Lucida Console" panose="020B0609040504020204" pitchFamily="49" charset="0"/>
              </a:rPr>
              <a:t>fileno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//As returned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//by the open()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</a:t>
            </a:r>
            <a:r>
              <a:rPr lang="en-US" sz="20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syscall</a:t>
            </a: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_flags; 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//E.g., read-only,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</a:t>
            </a:r>
            <a:r>
              <a:rPr lang="en-US" sz="20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read+write</a:t>
            </a: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char*</a:t>
            </a:r>
            <a:r>
              <a:rPr lang="en-US" sz="2000" dirty="0">
                <a:latin typeface="Lucida Console" panose="020B0609040504020204" pitchFamily="49" charset="0"/>
              </a:rPr>
              <a:t> _</a:t>
            </a:r>
            <a:r>
              <a:rPr lang="en-US" sz="2000" dirty="0" err="1">
                <a:latin typeface="Lucida Console" panose="020B0609040504020204" pitchFamily="49" charset="0"/>
              </a:rPr>
              <a:t>IO_buf_base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//Other stuff . . .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};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1F40AD-26B3-A66B-DD54-50B036512A7F}"/>
              </a:ext>
            </a:extLst>
          </p:cNvPr>
          <p:cNvGrpSpPr/>
          <p:nvPr/>
        </p:nvGrpSpPr>
        <p:grpSpPr>
          <a:xfrm>
            <a:off x="9056316" y="4419466"/>
            <a:ext cx="551145" cy="443397"/>
            <a:chOff x="9883034" y="4413016"/>
            <a:chExt cx="551145" cy="4433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FA0549-2C8C-A714-C829-BB1E31314310}"/>
                </a:ext>
              </a:extLst>
            </p:cNvPr>
            <p:cNvSpPr/>
            <p:nvPr/>
          </p:nvSpPr>
          <p:spPr>
            <a:xfrm>
              <a:off x="9883034" y="4413861"/>
              <a:ext cx="551145" cy="438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B06644-0FE3-4FD3-1A53-38C6C8DEBEBC}"/>
                </a:ext>
              </a:extLst>
            </p:cNvPr>
            <p:cNvCxnSpPr/>
            <p:nvPr/>
          </p:nvCxnSpPr>
          <p:spPr>
            <a:xfrm flipH="1">
              <a:off x="9887494" y="4414706"/>
              <a:ext cx="546685" cy="43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EFC15F-BF87-8602-EDCD-9C2AB92DD611}"/>
                </a:ext>
              </a:extLst>
            </p:cNvPr>
            <p:cNvCxnSpPr>
              <a:cxnSpLocks/>
            </p:cNvCxnSpPr>
            <p:nvPr/>
          </p:nvCxnSpPr>
          <p:spPr>
            <a:xfrm>
              <a:off x="9887494" y="4413016"/>
              <a:ext cx="546685" cy="443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8B261D-C36F-1A47-088A-3D868DEAFF14}"/>
              </a:ext>
            </a:extLst>
          </p:cNvPr>
          <p:cNvGrpSpPr/>
          <p:nvPr/>
        </p:nvGrpSpPr>
        <p:grpSpPr>
          <a:xfrm>
            <a:off x="7402882" y="5586606"/>
            <a:ext cx="4098760" cy="438413"/>
            <a:chOff x="7402882" y="5586606"/>
            <a:chExt cx="4098760" cy="4384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129C84-4050-A8A7-825A-FC3AE2A5144F}"/>
                </a:ext>
              </a:extLst>
            </p:cNvPr>
            <p:cNvSpPr/>
            <p:nvPr/>
          </p:nvSpPr>
          <p:spPr>
            <a:xfrm>
              <a:off x="740288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1989D1-1887-9B92-A678-84A2281A4DBB}"/>
                </a:ext>
              </a:extLst>
            </p:cNvPr>
            <p:cNvSpPr/>
            <p:nvPr/>
          </p:nvSpPr>
          <p:spPr>
            <a:xfrm>
              <a:off x="795402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6249B-70B6-D976-8DCC-D35451FFACF2}"/>
                </a:ext>
              </a:extLst>
            </p:cNvPr>
            <p:cNvSpPr/>
            <p:nvPr/>
          </p:nvSpPr>
          <p:spPr>
            <a:xfrm>
              <a:off x="850517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73EF0A-0358-FF25-26AD-8F4EC41FCF76}"/>
                </a:ext>
              </a:extLst>
            </p:cNvPr>
            <p:cNvSpPr/>
            <p:nvPr/>
          </p:nvSpPr>
          <p:spPr>
            <a:xfrm>
              <a:off x="905631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07467A-F302-D268-CE88-2ACE8DAE0E33}"/>
                </a:ext>
              </a:extLst>
            </p:cNvPr>
            <p:cNvSpPr/>
            <p:nvPr/>
          </p:nvSpPr>
          <p:spPr>
            <a:xfrm>
              <a:off x="960746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99F05-DCE9-3369-DD2F-175578803DC6}"/>
                </a:ext>
              </a:extLst>
            </p:cNvPr>
            <p:cNvSpPr/>
            <p:nvPr/>
          </p:nvSpPr>
          <p:spPr>
            <a:xfrm>
              <a:off x="10158607" y="55866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A57A4B-FEC3-2F21-4A7F-2C7A746E066C}"/>
                </a:ext>
              </a:extLst>
            </p:cNvPr>
            <p:cNvSpPr/>
            <p:nvPr/>
          </p:nvSpPr>
          <p:spPr>
            <a:xfrm>
              <a:off x="10709752" y="5586606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419350-8673-2E8C-3FD1-C61064AD5455}"/>
                </a:ext>
              </a:extLst>
            </p:cNvPr>
            <p:cNvSpPr/>
            <p:nvPr/>
          </p:nvSpPr>
          <p:spPr>
            <a:xfrm>
              <a:off x="11260898" y="5586606"/>
              <a:ext cx="240744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F408E9-3251-9FCF-23D2-49BA3102C193}"/>
              </a:ext>
            </a:extLst>
          </p:cNvPr>
          <p:cNvGrpSpPr/>
          <p:nvPr/>
        </p:nvGrpSpPr>
        <p:grpSpPr>
          <a:xfrm>
            <a:off x="10137007" y="6059896"/>
            <a:ext cx="2167083" cy="749174"/>
            <a:chOff x="10137007" y="6059896"/>
            <a:chExt cx="2167083" cy="749174"/>
          </a:xfrm>
        </p:grpSpPr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D824C545-609A-8AB3-183E-429B09EC661B}"/>
                </a:ext>
              </a:extLst>
            </p:cNvPr>
            <p:cNvSpPr/>
            <p:nvPr/>
          </p:nvSpPr>
          <p:spPr>
            <a:xfrm rot="16200000">
              <a:off x="11293473" y="6027324"/>
              <a:ext cx="175600" cy="240744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D0F2E2-B47E-8E80-1805-BAB31D2A29D0}"/>
                </a:ext>
              </a:extLst>
            </p:cNvPr>
            <p:cNvSpPr txBox="1"/>
            <p:nvPr/>
          </p:nvSpPr>
          <p:spPr>
            <a:xfrm>
              <a:off x="10137007" y="6224295"/>
              <a:ext cx="2167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Last chunk (possibly less than 4 KB)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B17F8F-B78E-487A-A771-DD09C516DE78}"/>
              </a:ext>
            </a:extLst>
          </p:cNvPr>
          <p:cNvGrpSpPr/>
          <p:nvPr/>
        </p:nvGrpSpPr>
        <p:grpSpPr>
          <a:xfrm>
            <a:off x="7402882" y="6059288"/>
            <a:ext cx="3827645" cy="514154"/>
            <a:chOff x="7402882" y="6059288"/>
            <a:chExt cx="3827645" cy="514154"/>
          </a:xfrm>
        </p:grpSpPr>
        <p:sp>
          <p:nvSpPr>
            <p:cNvPr id="24" name="Left Bracket 23">
              <a:extLst>
                <a:ext uri="{FF2B5EF4-FFF2-40B4-BE49-F238E27FC236}">
                  <a16:creationId xmlns:a16="http://schemas.microsoft.com/office/drawing/2014/main" id="{43F2AB09-23EF-5070-22AC-A253E3526AC1}"/>
                </a:ext>
              </a:extLst>
            </p:cNvPr>
            <p:cNvSpPr/>
            <p:nvPr/>
          </p:nvSpPr>
          <p:spPr>
            <a:xfrm rot="16200000">
              <a:off x="9228905" y="4233265"/>
              <a:ext cx="175600" cy="382764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70FD1B-A995-E52D-D4CC-983F8D43124F}"/>
                </a:ext>
              </a:extLst>
            </p:cNvPr>
            <p:cNvSpPr txBox="1"/>
            <p:nvPr/>
          </p:nvSpPr>
          <p:spPr>
            <a:xfrm>
              <a:off x="7757786" y="6234888"/>
              <a:ext cx="2230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 KB file chunks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92FF70-2E97-CB25-F5E6-E127E47EE9FE}"/>
              </a:ext>
            </a:extLst>
          </p:cNvPr>
          <p:cNvGrpSpPr/>
          <p:nvPr/>
        </p:nvGrpSpPr>
        <p:grpSpPr>
          <a:xfrm>
            <a:off x="9056316" y="4414706"/>
            <a:ext cx="1102291" cy="1171899"/>
            <a:chOff x="9056316" y="4414706"/>
            <a:chExt cx="1102291" cy="117189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72CBDE-2716-5E65-9C97-DB567B350061}"/>
                </a:ext>
              </a:extLst>
            </p:cNvPr>
            <p:cNvSpPr/>
            <p:nvPr/>
          </p:nvSpPr>
          <p:spPr>
            <a:xfrm>
              <a:off x="9056316" y="44147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937E99-ECCA-FF1A-0225-3E9B15C042B8}"/>
                </a:ext>
              </a:extLst>
            </p:cNvPr>
            <p:cNvCxnSpPr>
              <a:cxnSpLocks/>
            </p:cNvCxnSpPr>
            <p:nvPr/>
          </p:nvCxnSpPr>
          <p:spPr>
            <a:xfrm>
              <a:off x="9056316" y="4853118"/>
              <a:ext cx="551145" cy="73348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4C84F8-A2B7-DEE1-0A48-9A9670F67871}"/>
                </a:ext>
              </a:extLst>
            </p:cNvPr>
            <p:cNvCxnSpPr>
              <a:cxnSpLocks/>
            </p:cNvCxnSpPr>
            <p:nvPr/>
          </p:nvCxnSpPr>
          <p:spPr>
            <a:xfrm>
              <a:off x="9598540" y="4853118"/>
              <a:ext cx="560067" cy="73348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FD8891-BD8C-C16B-CD9C-4C28D6E22BEC}"/>
                </a:ext>
              </a:extLst>
            </p:cNvPr>
            <p:cNvSpPr/>
            <p:nvPr/>
          </p:nvSpPr>
          <p:spPr>
            <a:xfrm>
              <a:off x="9356943" y="4414706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16167A7-DCB3-8277-C352-C74F64E46854}"/>
              </a:ext>
            </a:extLst>
          </p:cNvPr>
          <p:cNvSpPr txBox="1"/>
          <p:nvPr/>
        </p:nvSpPr>
        <p:spPr>
          <a:xfrm>
            <a:off x="7077489" y="4426764"/>
            <a:ext cx="223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5E17FB-0467-60A4-300F-5CA289129184}"/>
              </a:ext>
            </a:extLst>
          </p:cNvPr>
          <p:cNvGrpSpPr/>
          <p:nvPr/>
        </p:nvGrpSpPr>
        <p:grpSpPr>
          <a:xfrm>
            <a:off x="9895490" y="5160252"/>
            <a:ext cx="1782902" cy="864764"/>
            <a:chOff x="9356872" y="5160252"/>
            <a:chExt cx="1782902" cy="86476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2B3440B-D48D-061B-F542-401C0CC7619C}"/>
                </a:ext>
              </a:extLst>
            </p:cNvPr>
            <p:cNvSpPr/>
            <p:nvPr/>
          </p:nvSpPr>
          <p:spPr>
            <a:xfrm>
              <a:off x="9356872" y="5586605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409B9A-EBF4-1F37-FB9F-FFE8FA54A711}"/>
                </a:ext>
              </a:extLst>
            </p:cNvPr>
            <p:cNvSpPr txBox="1"/>
            <p:nvPr/>
          </p:nvSpPr>
          <p:spPr>
            <a:xfrm>
              <a:off x="9819760" y="5160252"/>
              <a:ext cx="1320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Read target</a:t>
              </a: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7771024B-347E-AA3F-3025-7F5269A5CAE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407048" y="5329529"/>
              <a:ext cx="476764" cy="257076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00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F814-B9AA-5F45-EBBB-322A8E9B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8349"/>
          </a:xfrm>
        </p:spPr>
        <p:txBody>
          <a:bodyPr/>
          <a:lstStyle/>
          <a:p>
            <a:r>
              <a:rPr lang="en-US" dirty="0"/>
              <a:t>Review of the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3D73-A03B-EB9E-70A4-00EAEC0F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1" y="830179"/>
            <a:ext cx="6701589" cy="630454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library associates each </a:t>
            </a:r>
            <a:r>
              <a:rPr lang="en-US" dirty="0">
                <a:latin typeface="Lucida Console" panose="020B0609040504020204" pitchFamily="49" charset="0"/>
              </a:rPr>
              <a:t>FILE</a:t>
            </a:r>
            <a:r>
              <a:rPr lang="en-US" dirty="0"/>
              <a:t> with a single 4 KB cache slot</a:t>
            </a:r>
          </a:p>
          <a:p>
            <a:pPr lvl="1"/>
            <a:r>
              <a:rPr lang="en-US" dirty="0"/>
              <a:t>During reading, when the file position moves outside of the currently cached block,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fetches the 4 KB-aligned 4 KB block that contains the new file position</a:t>
            </a:r>
          </a:p>
          <a:p>
            <a:pPr lvl="1"/>
            <a:r>
              <a:rPr lang="en-US" dirty="0"/>
              <a:t>During writing, when the file position moves outside of the currently cached block,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Flushes the currently cached write data (which may be less than a block in size!)</a:t>
            </a:r>
          </a:p>
          <a:p>
            <a:pPr lvl="2"/>
            <a:r>
              <a:rPr lang="en-US" dirty="0"/>
              <a:t>Starts issuing writes to a new cache block that starts at the current file position (and thus may not be 4 KB-aligned)</a:t>
            </a:r>
          </a:p>
          <a:p>
            <a:r>
              <a:rPr lang="en-US" dirty="0"/>
              <a:t>What if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wanted to associate each </a:t>
            </a:r>
            <a:r>
              <a:rPr lang="en-US" dirty="0">
                <a:latin typeface="Lucida Console" panose="020B0609040504020204" pitchFamily="49" charset="0"/>
              </a:rPr>
              <a:t>FILE</a:t>
            </a:r>
            <a:r>
              <a:rPr lang="en-US" dirty="0"/>
              <a:t> with two cache slots instead of just one?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8B46D-5C7D-243B-297F-292503D4E788}"/>
              </a:ext>
            </a:extLst>
          </p:cNvPr>
          <p:cNvSpPr txBox="1"/>
          <p:nvPr/>
        </p:nvSpPr>
        <p:spPr>
          <a:xfrm>
            <a:off x="6876789" y="951978"/>
            <a:ext cx="5586608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struct</a:t>
            </a:r>
            <a:r>
              <a:rPr lang="en-US" sz="2000" dirty="0">
                <a:latin typeface="Lucida Console" panose="020B0609040504020204" pitchFamily="49" charset="0"/>
              </a:rPr>
              <a:t> _IO_FILE {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_</a:t>
            </a:r>
            <a:r>
              <a:rPr lang="en-US" sz="2000" dirty="0" err="1">
                <a:latin typeface="Lucida Console" panose="020B0609040504020204" pitchFamily="49" charset="0"/>
              </a:rPr>
              <a:t>fileno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//As returned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//by the open()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</a:t>
            </a:r>
            <a:r>
              <a:rPr lang="en-US" sz="20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syscall</a:t>
            </a: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latin typeface="Lucida Console" panose="020B0609040504020204" pitchFamily="49" charset="0"/>
              </a:rPr>
              <a:t> _flags; 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//E.g., read-only,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//</a:t>
            </a:r>
            <a:r>
              <a:rPr lang="en-US" sz="20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read+write</a:t>
            </a: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Lucida Console" panose="020B0609040504020204" pitchFamily="49" charset="0"/>
              </a:rPr>
              <a:t>char*</a:t>
            </a:r>
            <a:r>
              <a:rPr lang="en-US" sz="2000" dirty="0">
                <a:latin typeface="Lucida Console" panose="020B0609040504020204" pitchFamily="49" charset="0"/>
              </a:rPr>
              <a:t> _</a:t>
            </a:r>
            <a:r>
              <a:rPr lang="en-US" sz="2000" dirty="0" err="1">
                <a:latin typeface="Lucida Console" panose="020B0609040504020204" pitchFamily="49" charset="0"/>
              </a:rPr>
              <a:t>IO_buf_base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//Other stuff . . .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157F8B-7BB5-372D-78F7-28ABE7B85EE1}"/>
              </a:ext>
            </a:extLst>
          </p:cNvPr>
          <p:cNvGrpSpPr/>
          <p:nvPr/>
        </p:nvGrpSpPr>
        <p:grpSpPr>
          <a:xfrm>
            <a:off x="9056316" y="4419466"/>
            <a:ext cx="551145" cy="443397"/>
            <a:chOff x="9883034" y="4413016"/>
            <a:chExt cx="551145" cy="4433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DD33B5-9B5F-57A1-D1AB-182F151BC807}"/>
                </a:ext>
              </a:extLst>
            </p:cNvPr>
            <p:cNvSpPr/>
            <p:nvPr/>
          </p:nvSpPr>
          <p:spPr>
            <a:xfrm>
              <a:off x="9883034" y="4413861"/>
              <a:ext cx="551145" cy="438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647D1A-FD0F-7AEF-D616-F65664BE5078}"/>
                </a:ext>
              </a:extLst>
            </p:cNvPr>
            <p:cNvCxnSpPr/>
            <p:nvPr/>
          </p:nvCxnSpPr>
          <p:spPr>
            <a:xfrm flipH="1">
              <a:off x="9887494" y="4414706"/>
              <a:ext cx="546685" cy="43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F64177F-F8A9-E159-4B91-1FAD40BF4C3B}"/>
                </a:ext>
              </a:extLst>
            </p:cNvPr>
            <p:cNvCxnSpPr>
              <a:cxnSpLocks/>
            </p:cNvCxnSpPr>
            <p:nvPr/>
          </p:nvCxnSpPr>
          <p:spPr>
            <a:xfrm>
              <a:off x="9887494" y="4413016"/>
              <a:ext cx="546685" cy="443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77BAE8-3C01-89C4-FFE5-613FA6997D79}"/>
              </a:ext>
            </a:extLst>
          </p:cNvPr>
          <p:cNvGrpSpPr/>
          <p:nvPr/>
        </p:nvGrpSpPr>
        <p:grpSpPr>
          <a:xfrm>
            <a:off x="7402882" y="5586606"/>
            <a:ext cx="4098760" cy="438413"/>
            <a:chOff x="7402882" y="5586606"/>
            <a:chExt cx="4098760" cy="43841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77DE3A9-B4F9-405A-1A61-A6FDC809F829}"/>
                </a:ext>
              </a:extLst>
            </p:cNvPr>
            <p:cNvSpPr/>
            <p:nvPr/>
          </p:nvSpPr>
          <p:spPr>
            <a:xfrm>
              <a:off x="740288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34D86A-6318-C086-E3D3-07566C3354FD}"/>
                </a:ext>
              </a:extLst>
            </p:cNvPr>
            <p:cNvSpPr/>
            <p:nvPr/>
          </p:nvSpPr>
          <p:spPr>
            <a:xfrm>
              <a:off x="795402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56ED3BE-2E68-4485-2484-B42CBA30C179}"/>
                </a:ext>
              </a:extLst>
            </p:cNvPr>
            <p:cNvSpPr/>
            <p:nvPr/>
          </p:nvSpPr>
          <p:spPr>
            <a:xfrm>
              <a:off x="850517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0027D0-4D27-250F-4014-84A20F21F28A}"/>
                </a:ext>
              </a:extLst>
            </p:cNvPr>
            <p:cNvSpPr/>
            <p:nvPr/>
          </p:nvSpPr>
          <p:spPr>
            <a:xfrm>
              <a:off x="905631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879D46-CA6A-D544-A3AE-6B7725E6BA27}"/>
                </a:ext>
              </a:extLst>
            </p:cNvPr>
            <p:cNvSpPr/>
            <p:nvPr/>
          </p:nvSpPr>
          <p:spPr>
            <a:xfrm>
              <a:off x="960746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57B2651-8CD0-8072-C7D7-B07CB0DBB3A3}"/>
                </a:ext>
              </a:extLst>
            </p:cNvPr>
            <p:cNvSpPr/>
            <p:nvPr/>
          </p:nvSpPr>
          <p:spPr>
            <a:xfrm>
              <a:off x="10158607" y="55866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460A312-E24F-F9B9-4F65-090E7C528AE0}"/>
                </a:ext>
              </a:extLst>
            </p:cNvPr>
            <p:cNvSpPr/>
            <p:nvPr/>
          </p:nvSpPr>
          <p:spPr>
            <a:xfrm>
              <a:off x="10709752" y="5586606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CA43E28-CF54-E43E-F6E9-CCB81A734362}"/>
                </a:ext>
              </a:extLst>
            </p:cNvPr>
            <p:cNvSpPr/>
            <p:nvPr/>
          </p:nvSpPr>
          <p:spPr>
            <a:xfrm>
              <a:off x="11260898" y="5586606"/>
              <a:ext cx="240744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F9E8DD-A23B-40DF-0BED-E6433815AEE8}"/>
              </a:ext>
            </a:extLst>
          </p:cNvPr>
          <p:cNvGrpSpPr/>
          <p:nvPr/>
        </p:nvGrpSpPr>
        <p:grpSpPr>
          <a:xfrm>
            <a:off x="10137007" y="6059896"/>
            <a:ext cx="2167083" cy="749174"/>
            <a:chOff x="10137007" y="6059896"/>
            <a:chExt cx="2167083" cy="749174"/>
          </a:xfrm>
        </p:grpSpPr>
        <p:sp>
          <p:nvSpPr>
            <p:cNvPr id="48" name="Left Bracket 47">
              <a:extLst>
                <a:ext uri="{FF2B5EF4-FFF2-40B4-BE49-F238E27FC236}">
                  <a16:creationId xmlns:a16="http://schemas.microsoft.com/office/drawing/2014/main" id="{5994CF05-CB35-3ECC-B48E-C0D0F3AB80B9}"/>
                </a:ext>
              </a:extLst>
            </p:cNvPr>
            <p:cNvSpPr/>
            <p:nvPr/>
          </p:nvSpPr>
          <p:spPr>
            <a:xfrm rot="16200000">
              <a:off x="11293473" y="6027324"/>
              <a:ext cx="175600" cy="240744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A2888CC-5233-22B4-729E-8EF6F9111E47}"/>
                </a:ext>
              </a:extLst>
            </p:cNvPr>
            <p:cNvSpPr txBox="1"/>
            <p:nvPr/>
          </p:nvSpPr>
          <p:spPr>
            <a:xfrm>
              <a:off x="10137007" y="6224295"/>
              <a:ext cx="2167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Last chunk (possibly less than 4 KB)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87D031-468B-B1C7-80B9-0806828004B6}"/>
              </a:ext>
            </a:extLst>
          </p:cNvPr>
          <p:cNvGrpSpPr/>
          <p:nvPr/>
        </p:nvGrpSpPr>
        <p:grpSpPr>
          <a:xfrm>
            <a:off x="7402882" y="6059288"/>
            <a:ext cx="3827645" cy="514154"/>
            <a:chOff x="7402882" y="6059288"/>
            <a:chExt cx="3827645" cy="514154"/>
          </a:xfrm>
        </p:grpSpPr>
        <p:sp>
          <p:nvSpPr>
            <p:cNvPr id="51" name="Left Bracket 50">
              <a:extLst>
                <a:ext uri="{FF2B5EF4-FFF2-40B4-BE49-F238E27FC236}">
                  <a16:creationId xmlns:a16="http://schemas.microsoft.com/office/drawing/2014/main" id="{586ED023-03DB-7A26-C06C-C72B01FD772C}"/>
                </a:ext>
              </a:extLst>
            </p:cNvPr>
            <p:cNvSpPr/>
            <p:nvPr/>
          </p:nvSpPr>
          <p:spPr>
            <a:xfrm rot="16200000">
              <a:off x="9228905" y="4233265"/>
              <a:ext cx="175600" cy="382764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16898C-3AA1-34F1-CCC2-54EDBE606BB5}"/>
                </a:ext>
              </a:extLst>
            </p:cNvPr>
            <p:cNvSpPr txBox="1"/>
            <p:nvPr/>
          </p:nvSpPr>
          <p:spPr>
            <a:xfrm>
              <a:off x="7757786" y="6234888"/>
              <a:ext cx="2230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 KB file chunks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0562FE4-8B60-3E2A-F3AB-FCCCD429255B}"/>
              </a:ext>
            </a:extLst>
          </p:cNvPr>
          <p:cNvGrpSpPr/>
          <p:nvPr/>
        </p:nvGrpSpPr>
        <p:grpSpPr>
          <a:xfrm>
            <a:off x="9055748" y="4414706"/>
            <a:ext cx="1415686" cy="1171899"/>
            <a:chOff x="8742920" y="4414706"/>
            <a:chExt cx="1415686" cy="117189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9E10625-7E00-7CB7-9373-58CC06A793FB}"/>
                </a:ext>
              </a:extLst>
            </p:cNvPr>
            <p:cNvSpPr/>
            <p:nvPr/>
          </p:nvSpPr>
          <p:spPr>
            <a:xfrm>
              <a:off x="8743092" y="44147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5DEBBEB-AC1D-A4A9-27FE-3593293BC4C0}"/>
                </a:ext>
              </a:extLst>
            </p:cNvPr>
            <p:cNvCxnSpPr>
              <a:cxnSpLocks/>
            </p:cNvCxnSpPr>
            <p:nvPr/>
          </p:nvCxnSpPr>
          <p:spPr>
            <a:xfrm>
              <a:off x="8759367" y="4884549"/>
              <a:ext cx="848094" cy="70205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35EE2F-A18A-30DE-0017-5BA60A4659F3}"/>
                </a:ext>
              </a:extLst>
            </p:cNvPr>
            <p:cNvCxnSpPr>
              <a:cxnSpLocks/>
            </p:cNvCxnSpPr>
            <p:nvPr/>
          </p:nvCxnSpPr>
          <p:spPr>
            <a:xfrm>
              <a:off x="9302628" y="4857119"/>
              <a:ext cx="855978" cy="7294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F520C0A-1B22-4EDE-22D8-076FC73EA962}"/>
                </a:ext>
              </a:extLst>
            </p:cNvPr>
            <p:cNvSpPr/>
            <p:nvPr/>
          </p:nvSpPr>
          <p:spPr>
            <a:xfrm>
              <a:off x="8742920" y="4414706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1D62CDD-BD87-2A4F-F3CE-D9F43667A697}"/>
              </a:ext>
            </a:extLst>
          </p:cNvPr>
          <p:cNvSpPr txBox="1"/>
          <p:nvPr/>
        </p:nvSpPr>
        <p:spPr>
          <a:xfrm>
            <a:off x="7077489" y="4426764"/>
            <a:ext cx="223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85DA567-0513-ABC3-419A-A9168F16A40F}"/>
              </a:ext>
            </a:extLst>
          </p:cNvPr>
          <p:cNvGrpSpPr/>
          <p:nvPr/>
        </p:nvGrpSpPr>
        <p:grpSpPr>
          <a:xfrm>
            <a:off x="9895490" y="5160252"/>
            <a:ext cx="2096092" cy="864764"/>
            <a:chOff x="9356872" y="5160252"/>
            <a:chExt cx="2096092" cy="86476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9342FC0-6EE9-9C8C-71F5-3CA601A9A2A1}"/>
                </a:ext>
              </a:extLst>
            </p:cNvPr>
            <p:cNvSpPr/>
            <p:nvPr/>
          </p:nvSpPr>
          <p:spPr>
            <a:xfrm>
              <a:off x="9356872" y="5586605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407E41-0176-AC14-1AFD-02604D9E5504}"/>
                </a:ext>
              </a:extLst>
            </p:cNvPr>
            <p:cNvSpPr txBox="1"/>
            <p:nvPr/>
          </p:nvSpPr>
          <p:spPr>
            <a:xfrm>
              <a:off x="9819759" y="5160252"/>
              <a:ext cx="163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Write target</a:t>
              </a:r>
            </a:p>
          </p:txBody>
        </p: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7FA8BA7E-0A60-0290-E320-A61CF59A0BC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407048" y="5329529"/>
              <a:ext cx="476764" cy="257076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94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2B78-E8AA-F8F7-20CE-2386AB1A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933723"/>
          </a:xfrm>
        </p:spPr>
        <p:txBody>
          <a:bodyPr/>
          <a:lstStyle/>
          <a:p>
            <a:r>
              <a:rPr lang="en-US" dirty="0"/>
              <a:t>Two-slot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Cache: A Possible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FA9A3-C583-DFA5-00C8-395F8AF2E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9" y="951977"/>
            <a:ext cx="6236368" cy="5906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Reading</a:t>
            </a:r>
          </a:p>
          <a:p>
            <a:pPr lvl="1"/>
            <a:r>
              <a:rPr lang="en-US" dirty="0"/>
              <a:t>Each buffer stores cached data for a different 4 KB-aligned, 4 KB-large file region</a:t>
            </a:r>
          </a:p>
          <a:p>
            <a:pPr lvl="1"/>
            <a:r>
              <a:rPr lang="en-US" dirty="0"/>
              <a:t>Once both slots are filled, a cached block is dropped and replaced if the new seek position isn’t contained within either cached block</a:t>
            </a:r>
          </a:p>
          <a:p>
            <a:r>
              <a:rPr lang="en-US" dirty="0">
                <a:solidFill>
                  <a:schemeClr val="bg1"/>
                </a:solidFill>
              </a:rPr>
              <a:t>Writing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Each buffer stores cached data for a different region (up to 4 KB) that is being written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block is flushed when: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It fills up with 4 KB of write data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The seek position changes and is no longer the write offset in either cache block</a:t>
            </a:r>
          </a:p>
          <a:p>
            <a:r>
              <a:rPr lang="en-US" dirty="0">
                <a:solidFill>
                  <a:schemeClr val="bg1"/>
                </a:solidFill>
              </a:rPr>
              <a:t>This approach generalizes to </a:t>
            </a: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slots!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B0A409-3503-7C0F-DBA6-21F3717E2CCA}"/>
              </a:ext>
            </a:extLst>
          </p:cNvPr>
          <p:cNvGrpSpPr/>
          <p:nvPr/>
        </p:nvGrpSpPr>
        <p:grpSpPr>
          <a:xfrm>
            <a:off x="6876789" y="951978"/>
            <a:ext cx="5586608" cy="3170099"/>
            <a:chOff x="6876789" y="951978"/>
            <a:chExt cx="5586608" cy="31700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4BAA14-3DE3-B8DB-0C3D-CAB79750C63A}"/>
                </a:ext>
              </a:extLst>
            </p:cNvPr>
            <p:cNvSpPr/>
            <p:nvPr/>
          </p:nvSpPr>
          <p:spPr>
            <a:xfrm>
              <a:off x="6876789" y="951978"/>
              <a:ext cx="5455580" cy="31700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2856B0-C605-784A-DE71-73794B91F327}"/>
                </a:ext>
              </a:extLst>
            </p:cNvPr>
            <p:cNvSpPr/>
            <p:nvPr/>
          </p:nvSpPr>
          <p:spPr>
            <a:xfrm>
              <a:off x="6876789" y="2864072"/>
              <a:ext cx="5455580" cy="57696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79E2F5-8CED-CB97-06DE-A09557438301}"/>
                </a:ext>
              </a:extLst>
            </p:cNvPr>
            <p:cNvSpPr txBox="1"/>
            <p:nvPr/>
          </p:nvSpPr>
          <p:spPr>
            <a:xfrm>
              <a:off x="6876789" y="951978"/>
              <a:ext cx="5586608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Lucida Console" panose="020B0609040504020204" pitchFamily="49" charset="0"/>
                </a:rPr>
                <a:t>struct</a:t>
              </a:r>
              <a:r>
                <a:rPr lang="en-US" sz="2000" dirty="0">
                  <a:latin typeface="Lucida Console" panose="020B0609040504020204" pitchFamily="49" charset="0"/>
                </a:rPr>
                <a:t> _IO_FILE {</a:t>
              </a:r>
            </a:p>
            <a:p>
              <a:r>
                <a:rPr lang="en-US" sz="2000" dirty="0">
                  <a:latin typeface="Lucida Console" panose="020B0609040504020204" pitchFamily="49" charset="0"/>
                </a:rPr>
                <a:t>    </a:t>
              </a:r>
              <a:r>
                <a:rPr lang="en-US" sz="2000" dirty="0">
                  <a:solidFill>
                    <a:srgbClr val="0070C0"/>
                  </a:solidFill>
                  <a:latin typeface="Lucida Console" panose="020B0609040504020204" pitchFamily="49" charset="0"/>
                </a:rPr>
                <a:t>int</a:t>
              </a:r>
              <a:r>
                <a:rPr lang="en-US" sz="2000" dirty="0">
                  <a:latin typeface="Lucida Console" panose="020B0609040504020204" pitchFamily="49" charset="0"/>
                </a:rPr>
                <a:t> _</a:t>
              </a:r>
              <a:r>
                <a:rPr lang="en-US" sz="2000" dirty="0" err="1">
                  <a:latin typeface="Lucida Console" panose="020B0609040504020204" pitchFamily="49" charset="0"/>
                </a:rPr>
                <a:t>fileno</a:t>
              </a:r>
              <a:r>
                <a:rPr lang="en-US" sz="2000" dirty="0">
                  <a:latin typeface="Lucida Console" panose="020B0609040504020204" pitchFamily="49" charset="0"/>
                </a:rPr>
                <a:t>;</a:t>
              </a:r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//As returned</a:t>
              </a:r>
            </a:p>
            <a:p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             //by the open()</a:t>
              </a:r>
            </a:p>
            <a:p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             //</a:t>
              </a:r>
              <a:r>
                <a:rPr lang="en-US" sz="20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syscall</a:t>
              </a:r>
              <a:endParaRPr lang="en-US" sz="2000" dirty="0">
                <a:solidFill>
                  <a:srgbClr val="00B050"/>
                </a:solidFill>
                <a:latin typeface="Lucida Console" panose="020B0609040504020204" pitchFamily="49" charset="0"/>
              </a:endParaRPr>
            </a:p>
            <a:p>
              <a:r>
                <a:rPr lang="en-US" sz="2000" dirty="0">
                  <a:latin typeface="Lucida Console" panose="020B0609040504020204" pitchFamily="49" charset="0"/>
                </a:rPr>
                <a:t>    </a:t>
              </a:r>
              <a:r>
                <a:rPr lang="en-US" sz="2000" dirty="0">
                  <a:solidFill>
                    <a:srgbClr val="0070C0"/>
                  </a:solidFill>
                  <a:latin typeface="Lucida Console" panose="020B0609040504020204" pitchFamily="49" charset="0"/>
                </a:rPr>
                <a:t>int</a:t>
              </a:r>
              <a:r>
                <a:rPr lang="en-US" sz="2000" dirty="0">
                  <a:latin typeface="Lucida Console" panose="020B0609040504020204" pitchFamily="49" charset="0"/>
                </a:rPr>
                <a:t> _flags; </a:t>
              </a:r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//E.g., read-only,</a:t>
              </a:r>
            </a:p>
            <a:p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             //</a:t>
              </a:r>
              <a:r>
                <a:rPr lang="en-US" sz="20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read+write</a:t>
              </a:r>
              <a:endParaRPr lang="en-US" sz="2000" dirty="0">
                <a:solidFill>
                  <a:srgbClr val="00B050"/>
                </a:solidFill>
                <a:latin typeface="Lucida Console" panose="020B0609040504020204" pitchFamily="49" charset="0"/>
              </a:endParaRPr>
            </a:p>
            <a:p>
              <a:r>
                <a:rPr lang="en-US" sz="2000" dirty="0">
                  <a:latin typeface="Lucida Console" panose="020B0609040504020204" pitchFamily="49" charset="0"/>
                </a:rPr>
                <a:t>    </a:t>
              </a:r>
              <a:r>
                <a:rPr lang="en-US" sz="2000" dirty="0">
                  <a:solidFill>
                    <a:srgbClr val="0070C0"/>
                  </a:solidFill>
                  <a:latin typeface="Lucida Console" panose="020B0609040504020204" pitchFamily="49" charset="0"/>
                </a:rPr>
                <a:t>char*</a:t>
              </a:r>
              <a:r>
                <a:rPr lang="en-US" sz="2000" dirty="0">
                  <a:latin typeface="Lucida Console" panose="020B0609040504020204" pitchFamily="49" charset="0"/>
                </a:rPr>
                <a:t> _IO_buf_base1;</a:t>
              </a:r>
            </a:p>
            <a:p>
              <a:r>
                <a:rPr lang="en-US" sz="2000" dirty="0">
                  <a:latin typeface="Lucida Console" panose="020B0609040504020204" pitchFamily="49" charset="0"/>
                </a:rPr>
                <a:t>    </a:t>
              </a:r>
              <a:r>
                <a:rPr lang="en-US" sz="20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char*</a:t>
              </a:r>
              <a:r>
                <a:rPr lang="en-US" sz="2000" dirty="0">
                  <a:latin typeface="Lucida Console" panose="020B0609040504020204" pitchFamily="49" charset="0"/>
                </a:rPr>
                <a:t> _IO_buf_base2;</a:t>
              </a:r>
            </a:p>
            <a:p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 //Other stuff . . .</a:t>
              </a:r>
            </a:p>
            <a:p>
              <a:r>
                <a:rPr lang="en-US" sz="2000" dirty="0">
                  <a:latin typeface="Lucida Console" panose="020B0609040504020204" pitchFamily="49" charset="0"/>
                </a:rPr>
                <a:t>};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667161-F5AC-EC2F-13E6-9CFD05C02BB3}"/>
              </a:ext>
            </a:extLst>
          </p:cNvPr>
          <p:cNvGrpSpPr/>
          <p:nvPr/>
        </p:nvGrpSpPr>
        <p:grpSpPr>
          <a:xfrm>
            <a:off x="9056316" y="4419466"/>
            <a:ext cx="551145" cy="443397"/>
            <a:chOff x="9883034" y="4413016"/>
            <a:chExt cx="551145" cy="4433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8AAC0D-4BF0-C912-41EC-CB1E7032CF94}"/>
                </a:ext>
              </a:extLst>
            </p:cNvPr>
            <p:cNvSpPr/>
            <p:nvPr/>
          </p:nvSpPr>
          <p:spPr>
            <a:xfrm>
              <a:off x="9883034" y="4413861"/>
              <a:ext cx="551145" cy="438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DF750D-A2BA-F782-ABC0-9FD113B91278}"/>
                </a:ext>
              </a:extLst>
            </p:cNvPr>
            <p:cNvCxnSpPr/>
            <p:nvPr/>
          </p:nvCxnSpPr>
          <p:spPr>
            <a:xfrm flipH="1">
              <a:off x="9887494" y="4414706"/>
              <a:ext cx="546685" cy="43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75FF8DA-6111-D52C-3590-5D83598A361F}"/>
                </a:ext>
              </a:extLst>
            </p:cNvPr>
            <p:cNvCxnSpPr>
              <a:cxnSpLocks/>
            </p:cNvCxnSpPr>
            <p:nvPr/>
          </p:nvCxnSpPr>
          <p:spPr>
            <a:xfrm>
              <a:off x="9887494" y="4413016"/>
              <a:ext cx="546685" cy="443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D9AD71-8A99-BFDF-A791-C63482F8ECE0}"/>
              </a:ext>
            </a:extLst>
          </p:cNvPr>
          <p:cNvGrpSpPr/>
          <p:nvPr/>
        </p:nvGrpSpPr>
        <p:grpSpPr>
          <a:xfrm>
            <a:off x="7402882" y="5586606"/>
            <a:ext cx="4098760" cy="438413"/>
            <a:chOff x="7402882" y="5586606"/>
            <a:chExt cx="4098760" cy="4384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FBAA3E-BC80-240C-DE1D-4BCB8793A1B4}"/>
                </a:ext>
              </a:extLst>
            </p:cNvPr>
            <p:cNvSpPr/>
            <p:nvPr/>
          </p:nvSpPr>
          <p:spPr>
            <a:xfrm>
              <a:off x="740288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89D47A-DFA0-983C-2A8B-6766DB7FB9F7}"/>
                </a:ext>
              </a:extLst>
            </p:cNvPr>
            <p:cNvSpPr/>
            <p:nvPr/>
          </p:nvSpPr>
          <p:spPr>
            <a:xfrm>
              <a:off x="795402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EC7677-6BF0-9CCD-D8B2-95F09BAE99F8}"/>
                </a:ext>
              </a:extLst>
            </p:cNvPr>
            <p:cNvSpPr/>
            <p:nvPr/>
          </p:nvSpPr>
          <p:spPr>
            <a:xfrm>
              <a:off x="850517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4664BE-3EBC-74D0-D714-C99B6DAB16D2}"/>
                </a:ext>
              </a:extLst>
            </p:cNvPr>
            <p:cNvSpPr/>
            <p:nvPr/>
          </p:nvSpPr>
          <p:spPr>
            <a:xfrm>
              <a:off x="905631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006AB-69BD-5A49-A187-0646B8DA3640}"/>
                </a:ext>
              </a:extLst>
            </p:cNvPr>
            <p:cNvSpPr/>
            <p:nvPr/>
          </p:nvSpPr>
          <p:spPr>
            <a:xfrm>
              <a:off x="960746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835D7A-19C9-4ADA-7A4C-2A216CEF6E2D}"/>
                </a:ext>
              </a:extLst>
            </p:cNvPr>
            <p:cNvSpPr/>
            <p:nvPr/>
          </p:nvSpPr>
          <p:spPr>
            <a:xfrm>
              <a:off x="10158607" y="55866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143056-0C8F-FB88-A97B-763999EC82E5}"/>
                </a:ext>
              </a:extLst>
            </p:cNvPr>
            <p:cNvSpPr/>
            <p:nvPr/>
          </p:nvSpPr>
          <p:spPr>
            <a:xfrm>
              <a:off x="10709752" y="5586606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0CB7F5-99CB-4273-CE72-DCDF9D7B2DAB}"/>
                </a:ext>
              </a:extLst>
            </p:cNvPr>
            <p:cNvSpPr/>
            <p:nvPr/>
          </p:nvSpPr>
          <p:spPr>
            <a:xfrm>
              <a:off x="11260898" y="5586606"/>
              <a:ext cx="240744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112A99-C9E9-2D2A-2682-EE98F405EB77}"/>
              </a:ext>
            </a:extLst>
          </p:cNvPr>
          <p:cNvGrpSpPr/>
          <p:nvPr/>
        </p:nvGrpSpPr>
        <p:grpSpPr>
          <a:xfrm>
            <a:off x="10137007" y="6059896"/>
            <a:ext cx="2167083" cy="749174"/>
            <a:chOff x="10137007" y="6059896"/>
            <a:chExt cx="2167083" cy="749174"/>
          </a:xfrm>
        </p:grpSpPr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CED75D8D-3B61-407A-599B-9BC7DF6FC4C9}"/>
                </a:ext>
              </a:extLst>
            </p:cNvPr>
            <p:cNvSpPr/>
            <p:nvPr/>
          </p:nvSpPr>
          <p:spPr>
            <a:xfrm rot="16200000">
              <a:off x="11293473" y="6027324"/>
              <a:ext cx="175600" cy="240744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D40851-217F-12D2-C5EA-29ADAA811BE7}"/>
                </a:ext>
              </a:extLst>
            </p:cNvPr>
            <p:cNvSpPr txBox="1"/>
            <p:nvPr/>
          </p:nvSpPr>
          <p:spPr>
            <a:xfrm>
              <a:off x="10137007" y="6224295"/>
              <a:ext cx="2167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Last chunk (possibly less than 4 KB)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9B31B9-3782-4799-46CC-4F0335C8A095}"/>
              </a:ext>
            </a:extLst>
          </p:cNvPr>
          <p:cNvGrpSpPr/>
          <p:nvPr/>
        </p:nvGrpSpPr>
        <p:grpSpPr>
          <a:xfrm>
            <a:off x="7402882" y="6059288"/>
            <a:ext cx="3827645" cy="514154"/>
            <a:chOff x="7402882" y="6059288"/>
            <a:chExt cx="3827645" cy="514154"/>
          </a:xfrm>
        </p:grpSpPr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B68FF262-ADF5-CE90-1261-B0C96C1A7D04}"/>
                </a:ext>
              </a:extLst>
            </p:cNvPr>
            <p:cNvSpPr/>
            <p:nvPr/>
          </p:nvSpPr>
          <p:spPr>
            <a:xfrm rot="16200000">
              <a:off x="9228905" y="4233265"/>
              <a:ext cx="175600" cy="382764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5AB17C-5CED-A467-F127-89C889C58071}"/>
                </a:ext>
              </a:extLst>
            </p:cNvPr>
            <p:cNvSpPr txBox="1"/>
            <p:nvPr/>
          </p:nvSpPr>
          <p:spPr>
            <a:xfrm>
              <a:off x="7757786" y="6234888"/>
              <a:ext cx="2230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 KB file chunks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DFEE0-EF12-503D-1E4E-4BB49C102538}"/>
              </a:ext>
            </a:extLst>
          </p:cNvPr>
          <p:cNvGrpSpPr/>
          <p:nvPr/>
        </p:nvGrpSpPr>
        <p:grpSpPr>
          <a:xfrm>
            <a:off x="9060775" y="4414441"/>
            <a:ext cx="1102291" cy="1171899"/>
            <a:chOff x="9056316" y="4414706"/>
            <a:chExt cx="1102291" cy="117189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08B2286-E3DF-A86A-6069-CDCBABFF2E7B}"/>
                </a:ext>
              </a:extLst>
            </p:cNvPr>
            <p:cNvSpPr/>
            <p:nvPr/>
          </p:nvSpPr>
          <p:spPr>
            <a:xfrm>
              <a:off x="9056316" y="44147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EDBC63-514E-C152-A36F-74E68D0A41BD}"/>
                </a:ext>
              </a:extLst>
            </p:cNvPr>
            <p:cNvCxnSpPr>
              <a:cxnSpLocks/>
            </p:cNvCxnSpPr>
            <p:nvPr/>
          </p:nvCxnSpPr>
          <p:spPr>
            <a:xfrm>
              <a:off x="9056316" y="4853118"/>
              <a:ext cx="551145" cy="73348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498D38A-8A49-3E8F-C7B5-BF096F5561C3}"/>
                </a:ext>
              </a:extLst>
            </p:cNvPr>
            <p:cNvCxnSpPr>
              <a:cxnSpLocks/>
            </p:cNvCxnSpPr>
            <p:nvPr/>
          </p:nvCxnSpPr>
          <p:spPr>
            <a:xfrm>
              <a:off x="9598540" y="4853118"/>
              <a:ext cx="560067" cy="73348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3D0AEB-7A72-D118-0FF6-D196E61FF3ED}"/>
                </a:ext>
              </a:extLst>
            </p:cNvPr>
            <p:cNvSpPr/>
            <p:nvPr/>
          </p:nvSpPr>
          <p:spPr>
            <a:xfrm>
              <a:off x="9356943" y="4414706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E2AD8CD-4914-AEF9-05A1-AFD1CA9E5E87}"/>
              </a:ext>
            </a:extLst>
          </p:cNvPr>
          <p:cNvSpPr txBox="1"/>
          <p:nvPr/>
        </p:nvSpPr>
        <p:spPr>
          <a:xfrm>
            <a:off x="7077489" y="4426764"/>
            <a:ext cx="223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62310B-650F-E766-F2EB-8C7E9095F084}"/>
              </a:ext>
            </a:extLst>
          </p:cNvPr>
          <p:cNvGrpSpPr/>
          <p:nvPr/>
        </p:nvGrpSpPr>
        <p:grpSpPr>
          <a:xfrm>
            <a:off x="9895490" y="5028758"/>
            <a:ext cx="1946334" cy="996258"/>
            <a:chOff x="9356872" y="5028758"/>
            <a:chExt cx="1946334" cy="99625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41A04A-7DC9-6C4B-8147-3205FADA8DFD}"/>
                </a:ext>
              </a:extLst>
            </p:cNvPr>
            <p:cNvSpPr/>
            <p:nvPr/>
          </p:nvSpPr>
          <p:spPr>
            <a:xfrm>
              <a:off x="9356872" y="5586605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1F8B0E1-1CDA-5050-42E2-0D4BB16BDD82}"/>
                </a:ext>
              </a:extLst>
            </p:cNvPr>
            <p:cNvSpPr txBox="1"/>
            <p:nvPr/>
          </p:nvSpPr>
          <p:spPr>
            <a:xfrm>
              <a:off x="9807727" y="5028758"/>
              <a:ext cx="1495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Read target 1</a:t>
              </a:r>
            </a:p>
          </p:txBody>
        </p: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F3AACBC4-96F2-9E59-71E8-18B0E831100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407367" y="5192344"/>
              <a:ext cx="476764" cy="39044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0CB461-AAFF-8C95-9ED7-CF04E091272F}"/>
              </a:ext>
            </a:extLst>
          </p:cNvPr>
          <p:cNvGrpSpPr/>
          <p:nvPr/>
        </p:nvGrpSpPr>
        <p:grpSpPr>
          <a:xfrm>
            <a:off x="9732961" y="4415325"/>
            <a:ext cx="551145" cy="443397"/>
            <a:chOff x="9883034" y="4413016"/>
            <a:chExt cx="551145" cy="4433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6EFC79-AA02-4143-013A-01C91404AC3F}"/>
                </a:ext>
              </a:extLst>
            </p:cNvPr>
            <p:cNvSpPr/>
            <p:nvPr/>
          </p:nvSpPr>
          <p:spPr>
            <a:xfrm>
              <a:off x="9883034" y="4413861"/>
              <a:ext cx="551145" cy="438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CA4FF6E-D536-3FC8-32B2-E34BDC98E732}"/>
                </a:ext>
              </a:extLst>
            </p:cNvPr>
            <p:cNvCxnSpPr/>
            <p:nvPr/>
          </p:nvCxnSpPr>
          <p:spPr>
            <a:xfrm flipH="1">
              <a:off x="9887494" y="4414706"/>
              <a:ext cx="546685" cy="43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8742800-1707-94DC-9B59-2270DBC862E8}"/>
                </a:ext>
              </a:extLst>
            </p:cNvPr>
            <p:cNvCxnSpPr>
              <a:cxnSpLocks/>
            </p:cNvCxnSpPr>
            <p:nvPr/>
          </p:nvCxnSpPr>
          <p:spPr>
            <a:xfrm>
              <a:off x="9887494" y="4413016"/>
              <a:ext cx="546685" cy="443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0EBFC1-7932-77BB-D5CD-CCF8B8C2907D}"/>
              </a:ext>
            </a:extLst>
          </p:cNvPr>
          <p:cNvGrpSpPr/>
          <p:nvPr/>
        </p:nvGrpSpPr>
        <p:grpSpPr>
          <a:xfrm>
            <a:off x="5706188" y="5160652"/>
            <a:ext cx="1942907" cy="864364"/>
            <a:chOff x="7518419" y="5160252"/>
            <a:chExt cx="1942907" cy="8643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73D9E1-987C-5D25-99D0-8320027F0CB1}"/>
                </a:ext>
              </a:extLst>
            </p:cNvPr>
            <p:cNvSpPr/>
            <p:nvPr/>
          </p:nvSpPr>
          <p:spPr>
            <a:xfrm>
              <a:off x="9356872" y="5586605"/>
              <a:ext cx="104454" cy="4380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A627BE-C6FF-AE7D-8CDB-BA0FB60F2E33}"/>
                </a:ext>
              </a:extLst>
            </p:cNvPr>
            <p:cNvSpPr txBox="1"/>
            <p:nvPr/>
          </p:nvSpPr>
          <p:spPr>
            <a:xfrm>
              <a:off x="7518419" y="5160252"/>
              <a:ext cx="1499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Read target 2</a:t>
              </a:r>
            </a:p>
          </p:txBody>
        </p: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1057DF2B-57BD-E71A-766C-DCCAB7C2D55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8937814" y="5329529"/>
              <a:ext cx="476764" cy="257076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229C91-0173-A5B5-3D82-FB8B2B093C87}"/>
              </a:ext>
            </a:extLst>
          </p:cNvPr>
          <p:cNvGrpSpPr/>
          <p:nvPr/>
        </p:nvGrpSpPr>
        <p:grpSpPr>
          <a:xfrm>
            <a:off x="7402882" y="4411184"/>
            <a:ext cx="2879043" cy="1178314"/>
            <a:chOff x="6728418" y="4414706"/>
            <a:chExt cx="2879043" cy="117831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123B2C3-01FF-C97A-5EE0-F7D5B2B6555D}"/>
                </a:ext>
              </a:extLst>
            </p:cNvPr>
            <p:cNvSpPr/>
            <p:nvPr/>
          </p:nvSpPr>
          <p:spPr>
            <a:xfrm>
              <a:off x="9056316" y="44147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70D2291-5B10-936D-294A-1384B11D08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8418" y="4853118"/>
              <a:ext cx="2327898" cy="73990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E7C9F96-8828-23E2-29D8-CA8308D024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9563" y="4853118"/>
              <a:ext cx="2318977" cy="73674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D28104-23BC-0931-9AF4-1113F5B3F754}"/>
                </a:ext>
              </a:extLst>
            </p:cNvPr>
            <p:cNvSpPr/>
            <p:nvPr/>
          </p:nvSpPr>
          <p:spPr>
            <a:xfrm>
              <a:off x="9188495" y="4414706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DF1884-28E0-30A7-B66D-3A1049C88BCF}"/>
              </a:ext>
            </a:extLst>
          </p:cNvPr>
          <p:cNvGrpSpPr/>
          <p:nvPr/>
        </p:nvGrpSpPr>
        <p:grpSpPr>
          <a:xfrm>
            <a:off x="1806887" y="3975303"/>
            <a:ext cx="8536423" cy="1323439"/>
            <a:chOff x="1806887" y="3975303"/>
            <a:chExt cx="8536423" cy="132343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989650-A636-831E-8718-E1E47A9FCB8B}"/>
                </a:ext>
              </a:extLst>
            </p:cNvPr>
            <p:cNvSpPr txBox="1"/>
            <p:nvPr/>
          </p:nvSpPr>
          <p:spPr>
            <a:xfrm>
              <a:off x="1806887" y="3975303"/>
              <a:ext cx="39595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Read targets that stay within either of these blocks will not trigger block pulls from the underlying storage device!</a:t>
              </a:r>
            </a:p>
          </p:txBody>
        </p:sp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FF5DC196-7459-7884-BEC4-7082CFBD3D54}"/>
                </a:ext>
              </a:extLst>
            </p:cNvPr>
            <p:cNvSpPr/>
            <p:nvPr/>
          </p:nvSpPr>
          <p:spPr>
            <a:xfrm rot="5400000">
              <a:off x="9567824" y="3697292"/>
              <a:ext cx="204537" cy="134643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804D682-64D6-0ED3-EB95-969315C3DB9D}"/>
                </a:ext>
              </a:extLst>
            </p:cNvPr>
            <p:cNvCxnSpPr>
              <a:stCxn id="54" idx="1"/>
            </p:cNvCxnSpPr>
            <p:nvPr/>
          </p:nvCxnSpPr>
          <p:spPr>
            <a:xfrm flipV="1">
              <a:off x="9670092" y="4173682"/>
              <a:ext cx="0" cy="945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D32579-2B5A-971F-24D6-6A5CF7BE4B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0982" y="4178660"/>
              <a:ext cx="4243937" cy="5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4E35390-E948-B49F-3B35-5C62E85B3C68}"/>
              </a:ext>
            </a:extLst>
          </p:cNvPr>
          <p:cNvGrpSpPr/>
          <p:nvPr/>
        </p:nvGrpSpPr>
        <p:grpSpPr>
          <a:xfrm>
            <a:off x="10422749" y="5252664"/>
            <a:ext cx="1730986" cy="772352"/>
            <a:chOff x="9356872" y="4985065"/>
            <a:chExt cx="1730986" cy="103995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B3FC6D1-57A0-9D9D-59AB-3C59952DA62A}"/>
                </a:ext>
              </a:extLst>
            </p:cNvPr>
            <p:cNvSpPr/>
            <p:nvPr/>
          </p:nvSpPr>
          <p:spPr>
            <a:xfrm>
              <a:off x="9356872" y="5438273"/>
              <a:ext cx="104454" cy="58674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54F4585-F5F2-979E-968A-D47BA1CB3F2E}"/>
                </a:ext>
              </a:extLst>
            </p:cNvPr>
            <p:cNvSpPr txBox="1"/>
            <p:nvPr/>
          </p:nvSpPr>
          <p:spPr>
            <a:xfrm>
              <a:off x="9592379" y="4985065"/>
              <a:ext cx="1495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Read target 3</a:t>
              </a:r>
            </a:p>
          </p:txBody>
        </p: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077BF81A-7AE6-3C41-3340-F84802185F9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409100" y="5205715"/>
              <a:ext cx="281949" cy="23079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DAF9A84-EC5C-E2FB-6E8E-68B4BE2A0865}"/>
              </a:ext>
            </a:extLst>
          </p:cNvPr>
          <p:cNvGrpSpPr/>
          <p:nvPr/>
        </p:nvGrpSpPr>
        <p:grpSpPr>
          <a:xfrm>
            <a:off x="1717732" y="3544237"/>
            <a:ext cx="3913584" cy="3225136"/>
            <a:chOff x="1501296" y="3441032"/>
            <a:chExt cx="3913584" cy="3225136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FCDB3AF7-4F47-87B3-CDBB-61D0471E3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96" y="3802669"/>
              <a:ext cx="3913584" cy="283369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A50FF12-7B92-0690-6D44-2C4533771523}"/>
                </a:ext>
              </a:extLst>
            </p:cNvPr>
            <p:cNvSpPr txBox="1"/>
            <p:nvPr/>
          </p:nvSpPr>
          <p:spPr>
            <a:xfrm>
              <a:off x="1501690" y="3441032"/>
              <a:ext cx="3913190" cy="36163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 CACHE BLOCK MUST BE EVICTED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E0F0CC5-7AA9-E2E3-D562-04EB4E2F7175}"/>
                </a:ext>
              </a:extLst>
            </p:cNvPr>
            <p:cNvSpPr txBox="1"/>
            <p:nvPr/>
          </p:nvSpPr>
          <p:spPr>
            <a:xfrm>
              <a:off x="1501296" y="6312225"/>
              <a:ext cx="3897088" cy="3539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WHICH SHALL JOIN THE RACCOON?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2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2B78-E8AA-F8F7-20CE-2386AB1A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933723"/>
          </a:xfrm>
        </p:spPr>
        <p:txBody>
          <a:bodyPr/>
          <a:lstStyle/>
          <a:p>
            <a:r>
              <a:rPr lang="en-US" dirty="0"/>
              <a:t>Two-slot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Cache: A Possible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FA9A3-C583-DFA5-00C8-395F8AF2E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9" y="951977"/>
            <a:ext cx="6236368" cy="5906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Reading</a:t>
            </a:r>
          </a:p>
          <a:p>
            <a:pPr lvl="1"/>
            <a:r>
              <a:rPr lang="en-US" dirty="0"/>
              <a:t>Each buffer stores cached data for a different 4 KB-aligned, 4 KB-large file region</a:t>
            </a:r>
          </a:p>
          <a:p>
            <a:pPr lvl="1"/>
            <a:r>
              <a:rPr lang="en-US" dirty="0"/>
              <a:t>Once both slots are filled, a cached block is dropped and replaced if the new seek position isn’t contained within either cached block</a:t>
            </a:r>
          </a:p>
          <a:p>
            <a:r>
              <a:rPr lang="en-US" dirty="0"/>
              <a:t>Writing</a:t>
            </a:r>
          </a:p>
          <a:p>
            <a:pPr lvl="1"/>
            <a:r>
              <a:rPr lang="en-US" dirty="0"/>
              <a:t>Each buffer stores cached data for a different region (up to 4 KB) that is being written</a:t>
            </a:r>
          </a:p>
          <a:p>
            <a:pPr lvl="1"/>
            <a:r>
              <a:rPr lang="en-US" dirty="0"/>
              <a:t>A block is flushed to storage when:</a:t>
            </a:r>
          </a:p>
          <a:p>
            <a:pPr lvl="2"/>
            <a:r>
              <a:rPr lang="en-US" dirty="0"/>
              <a:t>It fills up with 4 KB of write data</a:t>
            </a:r>
          </a:p>
          <a:p>
            <a:pPr lvl="2"/>
            <a:r>
              <a:rPr lang="en-US" dirty="0"/>
              <a:t>The seek position changes and is no longer the write offset in either cache block</a:t>
            </a:r>
          </a:p>
          <a:p>
            <a:r>
              <a:rPr lang="en-US" dirty="0"/>
              <a:t>This approach generalizes to </a:t>
            </a:r>
            <a:r>
              <a:rPr lang="en-US" dirty="0">
                <a:latin typeface="Lucida Console" panose="020B0609040504020204" pitchFamily="49" charset="0"/>
              </a:rPr>
              <a:t>N</a:t>
            </a:r>
            <a:r>
              <a:rPr lang="en-US" dirty="0"/>
              <a:t> slots!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B0A409-3503-7C0F-DBA6-21F3717E2CCA}"/>
              </a:ext>
            </a:extLst>
          </p:cNvPr>
          <p:cNvGrpSpPr/>
          <p:nvPr/>
        </p:nvGrpSpPr>
        <p:grpSpPr>
          <a:xfrm>
            <a:off x="6876789" y="951978"/>
            <a:ext cx="5586608" cy="3170099"/>
            <a:chOff x="6876789" y="951978"/>
            <a:chExt cx="5586608" cy="31700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4BAA14-3DE3-B8DB-0C3D-CAB79750C63A}"/>
                </a:ext>
              </a:extLst>
            </p:cNvPr>
            <p:cNvSpPr/>
            <p:nvPr/>
          </p:nvSpPr>
          <p:spPr>
            <a:xfrm>
              <a:off x="6876789" y="951978"/>
              <a:ext cx="5455580" cy="31700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2856B0-C605-784A-DE71-73794B91F327}"/>
                </a:ext>
              </a:extLst>
            </p:cNvPr>
            <p:cNvSpPr/>
            <p:nvPr/>
          </p:nvSpPr>
          <p:spPr>
            <a:xfrm>
              <a:off x="6876789" y="2864072"/>
              <a:ext cx="5455580" cy="57696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79E2F5-8CED-CB97-06DE-A09557438301}"/>
                </a:ext>
              </a:extLst>
            </p:cNvPr>
            <p:cNvSpPr txBox="1"/>
            <p:nvPr/>
          </p:nvSpPr>
          <p:spPr>
            <a:xfrm>
              <a:off x="6876789" y="951978"/>
              <a:ext cx="5586608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Lucida Console" panose="020B0609040504020204" pitchFamily="49" charset="0"/>
                </a:rPr>
                <a:t>struct</a:t>
              </a:r>
              <a:r>
                <a:rPr lang="en-US" sz="2000" dirty="0">
                  <a:latin typeface="Lucida Console" panose="020B0609040504020204" pitchFamily="49" charset="0"/>
                </a:rPr>
                <a:t> _IO_FILE {</a:t>
              </a:r>
            </a:p>
            <a:p>
              <a:r>
                <a:rPr lang="en-US" sz="2000" dirty="0">
                  <a:latin typeface="Lucida Console" panose="020B0609040504020204" pitchFamily="49" charset="0"/>
                </a:rPr>
                <a:t>    </a:t>
              </a:r>
              <a:r>
                <a:rPr lang="en-US" sz="2000" dirty="0">
                  <a:solidFill>
                    <a:srgbClr val="0070C0"/>
                  </a:solidFill>
                  <a:latin typeface="Lucida Console" panose="020B0609040504020204" pitchFamily="49" charset="0"/>
                </a:rPr>
                <a:t>int</a:t>
              </a:r>
              <a:r>
                <a:rPr lang="en-US" sz="2000" dirty="0">
                  <a:latin typeface="Lucida Console" panose="020B0609040504020204" pitchFamily="49" charset="0"/>
                </a:rPr>
                <a:t> _</a:t>
              </a:r>
              <a:r>
                <a:rPr lang="en-US" sz="2000" dirty="0" err="1">
                  <a:latin typeface="Lucida Console" panose="020B0609040504020204" pitchFamily="49" charset="0"/>
                </a:rPr>
                <a:t>fileno</a:t>
              </a:r>
              <a:r>
                <a:rPr lang="en-US" sz="2000" dirty="0">
                  <a:latin typeface="Lucida Console" panose="020B0609040504020204" pitchFamily="49" charset="0"/>
                </a:rPr>
                <a:t>;</a:t>
              </a:r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//As returned</a:t>
              </a:r>
            </a:p>
            <a:p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             //by the open()</a:t>
              </a:r>
            </a:p>
            <a:p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             //</a:t>
              </a:r>
              <a:r>
                <a:rPr lang="en-US" sz="20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syscall</a:t>
              </a:r>
              <a:endParaRPr lang="en-US" sz="2000" dirty="0">
                <a:solidFill>
                  <a:srgbClr val="00B050"/>
                </a:solidFill>
                <a:latin typeface="Lucida Console" panose="020B0609040504020204" pitchFamily="49" charset="0"/>
              </a:endParaRPr>
            </a:p>
            <a:p>
              <a:r>
                <a:rPr lang="en-US" sz="2000" dirty="0">
                  <a:latin typeface="Lucida Console" panose="020B0609040504020204" pitchFamily="49" charset="0"/>
                </a:rPr>
                <a:t>    </a:t>
              </a:r>
              <a:r>
                <a:rPr lang="en-US" sz="2000" dirty="0">
                  <a:solidFill>
                    <a:srgbClr val="0070C0"/>
                  </a:solidFill>
                  <a:latin typeface="Lucida Console" panose="020B0609040504020204" pitchFamily="49" charset="0"/>
                </a:rPr>
                <a:t>int</a:t>
              </a:r>
              <a:r>
                <a:rPr lang="en-US" sz="2000" dirty="0">
                  <a:latin typeface="Lucida Console" panose="020B0609040504020204" pitchFamily="49" charset="0"/>
                </a:rPr>
                <a:t> _flags; </a:t>
              </a:r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//E.g., read-only,</a:t>
              </a:r>
            </a:p>
            <a:p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             //</a:t>
              </a:r>
              <a:r>
                <a:rPr lang="en-US" sz="20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read+write</a:t>
              </a:r>
              <a:endParaRPr lang="en-US" sz="2000" dirty="0">
                <a:solidFill>
                  <a:srgbClr val="00B050"/>
                </a:solidFill>
                <a:latin typeface="Lucida Console" panose="020B0609040504020204" pitchFamily="49" charset="0"/>
              </a:endParaRPr>
            </a:p>
            <a:p>
              <a:r>
                <a:rPr lang="en-US" sz="2000" dirty="0">
                  <a:latin typeface="Lucida Console" panose="020B0609040504020204" pitchFamily="49" charset="0"/>
                </a:rPr>
                <a:t>    </a:t>
              </a:r>
              <a:r>
                <a:rPr lang="en-US" sz="2000" dirty="0">
                  <a:solidFill>
                    <a:srgbClr val="0070C0"/>
                  </a:solidFill>
                  <a:latin typeface="Lucida Console" panose="020B0609040504020204" pitchFamily="49" charset="0"/>
                </a:rPr>
                <a:t>char*</a:t>
              </a:r>
              <a:r>
                <a:rPr lang="en-US" sz="2000" dirty="0">
                  <a:latin typeface="Lucida Console" panose="020B0609040504020204" pitchFamily="49" charset="0"/>
                </a:rPr>
                <a:t> _IO_buf_base1;</a:t>
              </a:r>
            </a:p>
            <a:p>
              <a:r>
                <a:rPr lang="en-US" sz="2000" dirty="0">
                  <a:latin typeface="Lucida Console" panose="020B0609040504020204" pitchFamily="49" charset="0"/>
                </a:rPr>
                <a:t>    </a:t>
              </a:r>
              <a:r>
                <a:rPr lang="en-US" sz="20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char*</a:t>
              </a:r>
              <a:r>
                <a:rPr lang="en-US" sz="2000" dirty="0">
                  <a:latin typeface="Lucida Console" panose="020B0609040504020204" pitchFamily="49" charset="0"/>
                </a:rPr>
                <a:t> _IO_buf_base2;</a:t>
              </a:r>
            </a:p>
            <a:p>
              <a:r>
                <a:rPr lang="en-US" sz="20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 //Other stuff . . .</a:t>
              </a:r>
            </a:p>
            <a:p>
              <a:r>
                <a:rPr lang="en-US" sz="2000" dirty="0">
                  <a:latin typeface="Lucida Console" panose="020B0609040504020204" pitchFamily="49" charset="0"/>
                </a:rPr>
                <a:t>};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AD096D-1AC7-C30A-50C7-3BC3EA97C43A}"/>
              </a:ext>
            </a:extLst>
          </p:cNvPr>
          <p:cNvGrpSpPr/>
          <p:nvPr/>
        </p:nvGrpSpPr>
        <p:grpSpPr>
          <a:xfrm>
            <a:off x="9056316" y="4419466"/>
            <a:ext cx="551145" cy="443397"/>
            <a:chOff x="9883034" y="4413016"/>
            <a:chExt cx="551145" cy="4433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A5350D-963D-558A-CE00-76A72EDE4468}"/>
                </a:ext>
              </a:extLst>
            </p:cNvPr>
            <p:cNvSpPr/>
            <p:nvPr/>
          </p:nvSpPr>
          <p:spPr>
            <a:xfrm>
              <a:off x="9883034" y="4413861"/>
              <a:ext cx="551145" cy="438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697E98-1406-24FA-AABC-0EE79ED328DA}"/>
                </a:ext>
              </a:extLst>
            </p:cNvPr>
            <p:cNvCxnSpPr/>
            <p:nvPr/>
          </p:nvCxnSpPr>
          <p:spPr>
            <a:xfrm flipH="1">
              <a:off x="9887494" y="4414706"/>
              <a:ext cx="546685" cy="43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5054C7-CA66-0592-7E29-C6A5E130E4B1}"/>
                </a:ext>
              </a:extLst>
            </p:cNvPr>
            <p:cNvCxnSpPr>
              <a:cxnSpLocks/>
            </p:cNvCxnSpPr>
            <p:nvPr/>
          </p:nvCxnSpPr>
          <p:spPr>
            <a:xfrm>
              <a:off x="9887494" y="4413016"/>
              <a:ext cx="546685" cy="443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15E3F6-64CE-B44E-79EC-9F5411F9CACE}"/>
              </a:ext>
            </a:extLst>
          </p:cNvPr>
          <p:cNvGrpSpPr/>
          <p:nvPr/>
        </p:nvGrpSpPr>
        <p:grpSpPr>
          <a:xfrm>
            <a:off x="7402882" y="5586606"/>
            <a:ext cx="4098760" cy="438413"/>
            <a:chOff x="7402882" y="5586606"/>
            <a:chExt cx="4098760" cy="4384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6CA5F2-7CF8-9E46-BD21-5273BD479977}"/>
                </a:ext>
              </a:extLst>
            </p:cNvPr>
            <p:cNvSpPr/>
            <p:nvPr/>
          </p:nvSpPr>
          <p:spPr>
            <a:xfrm>
              <a:off x="740288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5A37AD-FCBB-9F33-4459-305F375996E4}"/>
                </a:ext>
              </a:extLst>
            </p:cNvPr>
            <p:cNvSpPr/>
            <p:nvPr/>
          </p:nvSpPr>
          <p:spPr>
            <a:xfrm>
              <a:off x="795402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6FEDE9-F0F5-06C1-CD0F-A057EE10F5D9}"/>
                </a:ext>
              </a:extLst>
            </p:cNvPr>
            <p:cNvSpPr/>
            <p:nvPr/>
          </p:nvSpPr>
          <p:spPr>
            <a:xfrm>
              <a:off x="850517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7DF75C-0BFE-3532-6F2B-413B680EB6CA}"/>
                </a:ext>
              </a:extLst>
            </p:cNvPr>
            <p:cNvSpPr/>
            <p:nvPr/>
          </p:nvSpPr>
          <p:spPr>
            <a:xfrm>
              <a:off x="905631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2E0D6D-F341-3D56-35B2-B9C809A6423B}"/>
                </a:ext>
              </a:extLst>
            </p:cNvPr>
            <p:cNvSpPr/>
            <p:nvPr/>
          </p:nvSpPr>
          <p:spPr>
            <a:xfrm>
              <a:off x="960746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C34B45-46BE-788E-A256-5C3836BDE59F}"/>
                </a:ext>
              </a:extLst>
            </p:cNvPr>
            <p:cNvSpPr/>
            <p:nvPr/>
          </p:nvSpPr>
          <p:spPr>
            <a:xfrm>
              <a:off x="10158607" y="55866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F3CA9C-8BD3-8B31-D952-51426CAC69A3}"/>
                </a:ext>
              </a:extLst>
            </p:cNvPr>
            <p:cNvSpPr/>
            <p:nvPr/>
          </p:nvSpPr>
          <p:spPr>
            <a:xfrm>
              <a:off x="10709752" y="5586606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DF7B48-A3A9-FB26-E1E2-84A0FCD0CDB6}"/>
                </a:ext>
              </a:extLst>
            </p:cNvPr>
            <p:cNvSpPr/>
            <p:nvPr/>
          </p:nvSpPr>
          <p:spPr>
            <a:xfrm>
              <a:off x="11260898" y="5586606"/>
              <a:ext cx="240744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8C06BD-EC09-AAD6-2086-CF1DA81FFA09}"/>
              </a:ext>
            </a:extLst>
          </p:cNvPr>
          <p:cNvGrpSpPr/>
          <p:nvPr/>
        </p:nvGrpSpPr>
        <p:grpSpPr>
          <a:xfrm>
            <a:off x="10137007" y="6059896"/>
            <a:ext cx="2167083" cy="749174"/>
            <a:chOff x="10137007" y="6059896"/>
            <a:chExt cx="2167083" cy="749174"/>
          </a:xfrm>
        </p:grpSpPr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6A4292F8-1C63-F9AB-5C68-60FE850C8422}"/>
                </a:ext>
              </a:extLst>
            </p:cNvPr>
            <p:cNvSpPr/>
            <p:nvPr/>
          </p:nvSpPr>
          <p:spPr>
            <a:xfrm rot="16200000">
              <a:off x="11293473" y="6027324"/>
              <a:ext cx="175600" cy="240744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23F16F-DBEB-9136-A703-774C012875B5}"/>
                </a:ext>
              </a:extLst>
            </p:cNvPr>
            <p:cNvSpPr txBox="1"/>
            <p:nvPr/>
          </p:nvSpPr>
          <p:spPr>
            <a:xfrm>
              <a:off x="10137007" y="6224295"/>
              <a:ext cx="2167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Last chunk (possibly less than 4 KB)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A422EC-2334-05C0-9334-C8F9B4E19DC0}"/>
              </a:ext>
            </a:extLst>
          </p:cNvPr>
          <p:cNvGrpSpPr/>
          <p:nvPr/>
        </p:nvGrpSpPr>
        <p:grpSpPr>
          <a:xfrm>
            <a:off x="7402882" y="6059288"/>
            <a:ext cx="3827645" cy="514154"/>
            <a:chOff x="7402882" y="6059288"/>
            <a:chExt cx="3827645" cy="514154"/>
          </a:xfrm>
        </p:grpSpPr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EA95420E-9940-4E15-E016-013C914867EC}"/>
                </a:ext>
              </a:extLst>
            </p:cNvPr>
            <p:cNvSpPr/>
            <p:nvPr/>
          </p:nvSpPr>
          <p:spPr>
            <a:xfrm rot="16200000">
              <a:off x="9228905" y="4233265"/>
              <a:ext cx="175600" cy="382764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15D91F-499C-73C6-45DF-DDE8666E5EFE}"/>
                </a:ext>
              </a:extLst>
            </p:cNvPr>
            <p:cNvSpPr txBox="1"/>
            <p:nvPr/>
          </p:nvSpPr>
          <p:spPr>
            <a:xfrm>
              <a:off x="7757786" y="6234888"/>
              <a:ext cx="2230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 KB file chunks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A031CD-3534-2CCC-52C6-ECE053F452D2}"/>
              </a:ext>
            </a:extLst>
          </p:cNvPr>
          <p:cNvSpPr txBox="1"/>
          <p:nvPr/>
        </p:nvSpPr>
        <p:spPr>
          <a:xfrm>
            <a:off x="7077489" y="4426764"/>
            <a:ext cx="223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579E3D-DA21-E06D-59AF-60B18AC68DE5}"/>
              </a:ext>
            </a:extLst>
          </p:cNvPr>
          <p:cNvGrpSpPr/>
          <p:nvPr/>
        </p:nvGrpSpPr>
        <p:grpSpPr>
          <a:xfrm>
            <a:off x="9783734" y="4421156"/>
            <a:ext cx="551145" cy="443397"/>
            <a:chOff x="9883034" y="4413016"/>
            <a:chExt cx="551145" cy="4433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E2E62C-9407-EC9B-8A07-DF120B08B64E}"/>
                </a:ext>
              </a:extLst>
            </p:cNvPr>
            <p:cNvSpPr/>
            <p:nvPr/>
          </p:nvSpPr>
          <p:spPr>
            <a:xfrm>
              <a:off x="9883034" y="4413861"/>
              <a:ext cx="551145" cy="438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DD0D00-30DA-5DD3-0329-9AD48FCBAC91}"/>
                </a:ext>
              </a:extLst>
            </p:cNvPr>
            <p:cNvCxnSpPr/>
            <p:nvPr/>
          </p:nvCxnSpPr>
          <p:spPr>
            <a:xfrm flipH="1">
              <a:off x="9887494" y="4414706"/>
              <a:ext cx="546685" cy="43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A7339D6-1757-3709-4E01-A04DC8CD0368}"/>
                </a:ext>
              </a:extLst>
            </p:cNvPr>
            <p:cNvCxnSpPr>
              <a:cxnSpLocks/>
            </p:cNvCxnSpPr>
            <p:nvPr/>
          </p:nvCxnSpPr>
          <p:spPr>
            <a:xfrm>
              <a:off x="9887494" y="4413016"/>
              <a:ext cx="546685" cy="443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1FE7F7-9486-B428-2CA8-FBB9A7BF07D3}"/>
              </a:ext>
            </a:extLst>
          </p:cNvPr>
          <p:cNvGrpSpPr/>
          <p:nvPr/>
        </p:nvGrpSpPr>
        <p:grpSpPr>
          <a:xfrm>
            <a:off x="9049237" y="4414706"/>
            <a:ext cx="1415686" cy="1171899"/>
            <a:chOff x="8742920" y="4414706"/>
            <a:chExt cx="1415686" cy="117189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F7DF2B7-7D3D-906A-D01F-97857674AA21}"/>
                </a:ext>
              </a:extLst>
            </p:cNvPr>
            <p:cNvSpPr/>
            <p:nvPr/>
          </p:nvSpPr>
          <p:spPr>
            <a:xfrm>
              <a:off x="8743092" y="44147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580D46-0F24-1BF3-1952-6DFBED1160C3}"/>
                </a:ext>
              </a:extLst>
            </p:cNvPr>
            <p:cNvCxnSpPr>
              <a:cxnSpLocks/>
            </p:cNvCxnSpPr>
            <p:nvPr/>
          </p:nvCxnSpPr>
          <p:spPr>
            <a:xfrm>
              <a:off x="8759367" y="4884549"/>
              <a:ext cx="848094" cy="70205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6A589B3-696C-0720-84AF-B8A66BF1FC66}"/>
                </a:ext>
              </a:extLst>
            </p:cNvPr>
            <p:cNvCxnSpPr>
              <a:cxnSpLocks/>
            </p:cNvCxnSpPr>
            <p:nvPr/>
          </p:nvCxnSpPr>
          <p:spPr>
            <a:xfrm>
              <a:off x="9302628" y="4857119"/>
              <a:ext cx="855978" cy="7294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F5326A-737B-6CC5-64FF-5946FD157383}"/>
                </a:ext>
              </a:extLst>
            </p:cNvPr>
            <p:cNvSpPr/>
            <p:nvPr/>
          </p:nvSpPr>
          <p:spPr>
            <a:xfrm>
              <a:off x="8742920" y="4414706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0EC360-A62C-04B2-3271-5E157F6B1DDF}"/>
              </a:ext>
            </a:extLst>
          </p:cNvPr>
          <p:cNvGrpSpPr/>
          <p:nvPr/>
        </p:nvGrpSpPr>
        <p:grpSpPr>
          <a:xfrm>
            <a:off x="9895490" y="5160252"/>
            <a:ext cx="2045917" cy="864764"/>
            <a:chOff x="9356872" y="5160252"/>
            <a:chExt cx="2045917" cy="86476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7DA933C-3C23-7EEF-9672-26533A3E3386}"/>
                </a:ext>
              </a:extLst>
            </p:cNvPr>
            <p:cNvSpPr/>
            <p:nvPr/>
          </p:nvSpPr>
          <p:spPr>
            <a:xfrm>
              <a:off x="9356872" y="5586605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13C067A-8AA1-61D8-9343-DA7361BC541F}"/>
                </a:ext>
              </a:extLst>
            </p:cNvPr>
            <p:cNvSpPr txBox="1"/>
            <p:nvPr/>
          </p:nvSpPr>
          <p:spPr>
            <a:xfrm>
              <a:off x="9825995" y="5160252"/>
              <a:ext cx="1576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Write target 1</a:t>
              </a:r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477C998F-CEC2-A7AB-6A91-878961F57C5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407048" y="5329529"/>
              <a:ext cx="476764" cy="257076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411B63-583F-F6F4-E617-74DD05DB573E}"/>
              </a:ext>
            </a:extLst>
          </p:cNvPr>
          <p:cNvGrpSpPr/>
          <p:nvPr/>
        </p:nvGrpSpPr>
        <p:grpSpPr>
          <a:xfrm>
            <a:off x="6183999" y="4950632"/>
            <a:ext cx="1988211" cy="1074384"/>
            <a:chOff x="7473115" y="4950232"/>
            <a:chExt cx="1988211" cy="107438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04174D5-D2EC-5752-C1CA-D2DDA4D4D56B}"/>
                </a:ext>
              </a:extLst>
            </p:cNvPr>
            <p:cNvSpPr/>
            <p:nvPr/>
          </p:nvSpPr>
          <p:spPr>
            <a:xfrm>
              <a:off x="9356872" y="5586605"/>
              <a:ext cx="104454" cy="4380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48243F-DE94-518E-AE19-CE964996130A}"/>
                </a:ext>
              </a:extLst>
            </p:cNvPr>
            <p:cNvSpPr txBox="1"/>
            <p:nvPr/>
          </p:nvSpPr>
          <p:spPr>
            <a:xfrm>
              <a:off x="7473115" y="4950232"/>
              <a:ext cx="1544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Write target 2</a:t>
              </a:r>
            </a:p>
          </p:txBody>
        </p: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1DC00E83-265F-3E46-5C3A-A89C43DB4300}"/>
                </a:ext>
              </a:extLst>
            </p:cNvPr>
            <p:cNvCxnSpPr>
              <a:cxnSpLocks/>
            </p:cNvCxnSpPr>
            <p:nvPr/>
          </p:nvCxnSpPr>
          <p:spPr>
            <a:xfrm>
              <a:off x="8927241" y="5124985"/>
              <a:ext cx="484507" cy="46162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2C820B-1BAD-9171-E065-FF82E9324593}"/>
              </a:ext>
            </a:extLst>
          </p:cNvPr>
          <p:cNvGrpSpPr/>
          <p:nvPr/>
        </p:nvGrpSpPr>
        <p:grpSpPr>
          <a:xfrm>
            <a:off x="8067113" y="4410260"/>
            <a:ext cx="2271028" cy="1174796"/>
            <a:chOff x="7031600" y="4414706"/>
            <a:chExt cx="2271028" cy="117479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AC318DA-289E-0F0D-26B0-66B6679DC0BA}"/>
                </a:ext>
              </a:extLst>
            </p:cNvPr>
            <p:cNvSpPr/>
            <p:nvPr/>
          </p:nvSpPr>
          <p:spPr>
            <a:xfrm>
              <a:off x="8743092" y="44147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40C0050-5F74-2877-3E39-0CDED4589E64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flipH="1">
              <a:off x="7031600" y="4853117"/>
              <a:ext cx="1763547" cy="73059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602DE84-6A56-B2E4-3FBF-C24C046FD7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6148" y="4857119"/>
              <a:ext cx="1696480" cy="73238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A258F96-F947-A5FC-DE73-34137801BCB0}"/>
                </a:ext>
              </a:extLst>
            </p:cNvPr>
            <p:cNvSpPr/>
            <p:nvPr/>
          </p:nvSpPr>
          <p:spPr>
            <a:xfrm>
              <a:off x="8742920" y="4414706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E05C1B-71CC-EA54-1FB9-6FA3B7F99889}"/>
              </a:ext>
            </a:extLst>
          </p:cNvPr>
          <p:cNvGrpSpPr/>
          <p:nvPr/>
        </p:nvGrpSpPr>
        <p:grpSpPr>
          <a:xfrm>
            <a:off x="7544113" y="2976011"/>
            <a:ext cx="4558857" cy="1446214"/>
            <a:chOff x="7511767" y="3026564"/>
            <a:chExt cx="4558857" cy="144621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A5D64C7-96BE-C4E2-EDB6-74AC620B131A}"/>
                </a:ext>
              </a:extLst>
            </p:cNvPr>
            <p:cNvSpPr txBox="1"/>
            <p:nvPr/>
          </p:nvSpPr>
          <p:spPr>
            <a:xfrm>
              <a:off x="7511767" y="3026564"/>
              <a:ext cx="45588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Write targets that use one of these write offsets will not trigger flushes to the underlying storage device!</a:t>
              </a:r>
            </a:p>
          </p:txBody>
        </p:sp>
        <p:sp>
          <p:nvSpPr>
            <p:cNvPr id="64" name="Left Bracket 63">
              <a:extLst>
                <a:ext uri="{FF2B5EF4-FFF2-40B4-BE49-F238E27FC236}">
                  <a16:creationId xmlns:a16="http://schemas.microsoft.com/office/drawing/2014/main" id="{235E8265-7ABC-1E14-A535-F910E10DA42B}"/>
                </a:ext>
              </a:extLst>
            </p:cNvPr>
            <p:cNvSpPr/>
            <p:nvPr/>
          </p:nvSpPr>
          <p:spPr>
            <a:xfrm rot="5400000">
              <a:off x="9558236" y="3627446"/>
              <a:ext cx="204537" cy="1486127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8EC29EF-F7D6-6B33-2587-70B5D7E6D5A7}"/>
                </a:ext>
              </a:extLst>
            </p:cNvPr>
            <p:cNvCxnSpPr>
              <a:cxnSpLocks/>
              <a:stCxn id="64" idx="1"/>
            </p:cNvCxnSpPr>
            <p:nvPr/>
          </p:nvCxnSpPr>
          <p:spPr>
            <a:xfrm flipV="1">
              <a:off x="9660504" y="3997654"/>
              <a:ext cx="9588" cy="270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75A34D-09C0-8CB8-0E6D-45092277CB83}"/>
              </a:ext>
            </a:extLst>
          </p:cNvPr>
          <p:cNvGrpSpPr/>
          <p:nvPr/>
        </p:nvGrpSpPr>
        <p:grpSpPr>
          <a:xfrm>
            <a:off x="5817904" y="5200534"/>
            <a:ext cx="1719984" cy="824482"/>
            <a:chOff x="7473115" y="4950232"/>
            <a:chExt cx="1719984" cy="82448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463D233-C842-AC31-8AF7-C4F2C0ECC560}"/>
                </a:ext>
              </a:extLst>
            </p:cNvPr>
            <p:cNvSpPr/>
            <p:nvPr/>
          </p:nvSpPr>
          <p:spPr>
            <a:xfrm>
              <a:off x="9088645" y="5336703"/>
              <a:ext cx="104454" cy="4380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BFD31D2-285F-4186-6C2A-D10E9CA44DAC}"/>
                </a:ext>
              </a:extLst>
            </p:cNvPr>
            <p:cNvSpPr txBox="1"/>
            <p:nvPr/>
          </p:nvSpPr>
          <p:spPr>
            <a:xfrm>
              <a:off x="7473115" y="4950232"/>
              <a:ext cx="1544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Write target 3</a:t>
              </a:r>
            </a:p>
          </p:txBody>
        </p: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DB6751A1-A289-F86B-7860-1253F2B0C10E}"/>
                </a:ext>
              </a:extLst>
            </p:cNvPr>
            <p:cNvCxnSpPr>
              <a:cxnSpLocks/>
              <a:endCxn id="70" idx="0"/>
            </p:cNvCxnSpPr>
            <p:nvPr/>
          </p:nvCxnSpPr>
          <p:spPr>
            <a:xfrm>
              <a:off x="8927241" y="5124985"/>
              <a:ext cx="213631" cy="21171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7D9E8B-85F6-0297-DE3F-B4CA7D8F1E13}"/>
              </a:ext>
            </a:extLst>
          </p:cNvPr>
          <p:cNvGrpSpPr/>
          <p:nvPr/>
        </p:nvGrpSpPr>
        <p:grpSpPr>
          <a:xfrm>
            <a:off x="7250452" y="751044"/>
            <a:ext cx="4265090" cy="3578616"/>
            <a:chOff x="7250452" y="835268"/>
            <a:chExt cx="4265090" cy="3578616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275389E-0AA4-269A-424A-84E3CA03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0452" y="1192037"/>
              <a:ext cx="4265090" cy="2878239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216BEB3-6BCD-5C84-727B-EE6A0011CBDE}"/>
                </a:ext>
              </a:extLst>
            </p:cNvPr>
            <p:cNvSpPr txBox="1"/>
            <p:nvPr/>
          </p:nvSpPr>
          <p:spPr>
            <a:xfrm>
              <a:off x="7250452" y="835268"/>
              <a:ext cx="4265090" cy="36163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RACCOON AWAITS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CA4C182-D62F-01F7-EEBD-7729A807C4D4}"/>
                </a:ext>
              </a:extLst>
            </p:cNvPr>
            <p:cNvSpPr txBox="1"/>
            <p:nvPr/>
          </p:nvSpPr>
          <p:spPr>
            <a:xfrm>
              <a:off x="7250452" y="4052247"/>
              <a:ext cx="4265090" cy="36163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CHOOSE WISELY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9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22EE-9BF3-434B-42B9-279523B5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822"/>
            <a:ext cx="10515600" cy="1325563"/>
          </a:xfrm>
        </p:spPr>
        <p:txBody>
          <a:bodyPr/>
          <a:lstStyle/>
          <a:p>
            <a:r>
              <a:rPr lang="en-US" dirty="0"/>
              <a:t>Multi-slot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CEB73-299F-9933-C68E-5077ED53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286"/>
            <a:ext cx="10515600" cy="5517714"/>
          </a:xfrm>
        </p:spPr>
        <p:txBody>
          <a:bodyPr>
            <a:normAutofit/>
          </a:bodyPr>
          <a:lstStyle/>
          <a:p>
            <a:r>
              <a:rPr lang="en-US" dirty="0"/>
              <a:t>A single-slot cache can be effective for many workloads (particularly sequential ones)</a:t>
            </a:r>
          </a:p>
          <a:p>
            <a:r>
              <a:rPr lang="en-US" dirty="0"/>
              <a:t>However, a multi-slot cache will often perform better</a:t>
            </a:r>
          </a:p>
          <a:p>
            <a:pPr lvl="1"/>
            <a:r>
              <a:rPr lang="en-US" dirty="0"/>
              <a:t>For example, at any given moment, a process will typically exhibit spatial and temporal locality for:</a:t>
            </a:r>
          </a:p>
          <a:p>
            <a:pPr lvl="2"/>
            <a:r>
              <a:rPr lang="en-US" dirty="0"/>
              <a:t>The stack page containing the current function’s stack frame</a:t>
            </a:r>
          </a:p>
          <a:p>
            <a:pPr lvl="2"/>
            <a:r>
              <a:rPr lang="en-US" dirty="0"/>
              <a:t>One or more code pages that store the code for the current function</a:t>
            </a:r>
          </a:p>
          <a:p>
            <a:pPr lvl="2"/>
            <a:r>
              <a:rPr lang="en-US" dirty="0"/>
              <a:t>Possibly one or more heap pages if the function manipulates heap objects</a:t>
            </a:r>
          </a:p>
          <a:p>
            <a:pPr lvl="1"/>
            <a:r>
              <a:rPr lang="en-US" dirty="0"/>
              <a:t>A TLB with multiple slots can hold mappings for more of these hot pages!</a:t>
            </a:r>
          </a:p>
          <a:p>
            <a:r>
              <a:rPr lang="en-US" dirty="0"/>
              <a:t>Multi-slot caches introduce some new questions</a:t>
            </a:r>
          </a:p>
          <a:p>
            <a:pPr lvl="1"/>
            <a:r>
              <a:rPr lang="en-US" b="1" i="1" dirty="0"/>
              <a:t>Associativity:</a:t>
            </a:r>
            <a:r>
              <a:rPr lang="en-US" dirty="0"/>
              <a:t> Which cache slots can an incoming block map to?</a:t>
            </a:r>
          </a:p>
          <a:p>
            <a:pPr lvl="1"/>
            <a:r>
              <a:rPr lang="en-US" b="1" i="1" dirty="0"/>
              <a:t>Eviction:</a:t>
            </a:r>
            <a:r>
              <a:rPr lang="en-US" dirty="0"/>
              <a:t> If the cache is full and needs to make space for a new block, which old block should be evicted?</a:t>
            </a:r>
          </a:p>
        </p:txBody>
      </p:sp>
    </p:spTree>
    <p:extLst>
      <p:ext uri="{BB962C8B-B14F-4D97-AF65-F5344CB8AC3E}">
        <p14:creationId xmlns:p14="http://schemas.microsoft.com/office/powerpoint/2010/main" val="40565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BA90-D0C3-1732-9017-C39FE5E2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85221" cy="789907"/>
          </a:xfrm>
        </p:spPr>
        <p:txBody>
          <a:bodyPr>
            <a:noAutofit/>
          </a:bodyPr>
          <a:lstStyle/>
          <a:p>
            <a:r>
              <a:rPr lang="en-US" sz="3600" dirty="0"/>
              <a:t>Associativity in a Cache with </a:t>
            </a:r>
            <a:r>
              <a:rPr lang="en-US" sz="3600" dirty="0">
                <a:latin typeface="Lucida Console" panose="020B0609040504020204" pitchFamily="49" charset="0"/>
              </a:rPr>
              <a:t>S</a:t>
            </a:r>
            <a:r>
              <a:rPr lang="en-US" sz="3600" dirty="0"/>
              <a:t> Slots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001E-135E-BCCC-6328-2CBAAF23C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9907"/>
            <a:ext cx="8085221" cy="5991722"/>
          </a:xfrm>
        </p:spPr>
        <p:txBody>
          <a:bodyPr>
            <a:normAutofit/>
          </a:bodyPr>
          <a:lstStyle/>
          <a:p>
            <a:r>
              <a:rPr lang="en-US" dirty="0"/>
              <a:t>In a </a:t>
            </a:r>
            <a:r>
              <a:rPr lang="en-US" b="1" i="1" dirty="0"/>
              <a:t>fully-associative cache</a:t>
            </a:r>
            <a:r>
              <a:rPr lang="en-US" dirty="0"/>
              <a:t>, any block can be stored in any of the </a:t>
            </a:r>
            <a:r>
              <a:rPr lang="en-US" dirty="0">
                <a:latin typeface="Lucida Console" panose="020B0609040504020204" pitchFamily="49" charset="0"/>
              </a:rPr>
              <a:t>S</a:t>
            </a:r>
            <a:r>
              <a:rPr lang="en-US" dirty="0"/>
              <a:t> slots</a:t>
            </a:r>
          </a:p>
          <a:p>
            <a:r>
              <a:rPr lang="en-US" dirty="0"/>
              <a:t>In a </a:t>
            </a:r>
            <a:r>
              <a:rPr lang="en-US" b="1" i="1" dirty="0"/>
              <a:t>set-associative cache</a:t>
            </a:r>
            <a:r>
              <a:rPr lang="en-US" dirty="0"/>
              <a:t>, a block with address </a:t>
            </a:r>
            <a:r>
              <a:rPr lang="en-US" dirty="0">
                <a:latin typeface="Lucida Console" panose="020B0609040504020204" pitchFamily="49" charset="0"/>
              </a:rPr>
              <a:t>A</a:t>
            </a:r>
            <a:r>
              <a:rPr lang="en-US" dirty="0"/>
              <a:t> can reside in a specific subset of the slots</a:t>
            </a:r>
          </a:p>
          <a:p>
            <a:pPr lvl="1"/>
            <a:r>
              <a:rPr lang="en-US" dirty="0"/>
              <a:t>Ex: In a two-way set associative cache with </a:t>
            </a:r>
            <a:r>
              <a:rPr lang="en-US" dirty="0">
                <a:latin typeface="Lucida Console" panose="020B0609040504020204" pitchFamily="49" charset="0"/>
              </a:rPr>
              <a:t>S=4</a:t>
            </a:r>
            <a:r>
              <a:rPr lang="en-US" dirty="0"/>
              <a:t>, a particular block can reside in one of two potential slots</a:t>
            </a:r>
          </a:p>
          <a:p>
            <a:pPr lvl="1"/>
            <a:r>
              <a:rPr lang="en-US" dirty="0"/>
              <a:t>In that example, the cache might partition the block address space of the underlying storage into two equally-sized regions, such that blocks from a particular region are mapped to the same set in the cache</a:t>
            </a:r>
          </a:p>
          <a:p>
            <a:r>
              <a:rPr lang="en-US" dirty="0"/>
              <a:t>In a </a:t>
            </a:r>
            <a:r>
              <a:rPr lang="en-US" b="1" i="1" dirty="0"/>
              <a:t>direct-mapped cache</a:t>
            </a:r>
            <a:r>
              <a:rPr lang="en-US" dirty="0"/>
              <a:t>, each block can only be stored by one slot</a:t>
            </a:r>
          </a:p>
          <a:p>
            <a:pPr lvl="1"/>
            <a:r>
              <a:rPr lang="en-US" dirty="0"/>
              <a:t>Ex: A block with address </a:t>
            </a:r>
            <a:r>
              <a:rPr lang="en-US" dirty="0">
                <a:latin typeface="Lucida Console" panose="020B0609040504020204" pitchFamily="49" charset="0"/>
              </a:rPr>
              <a:t>A</a:t>
            </a:r>
            <a:r>
              <a:rPr lang="en-US" dirty="0"/>
              <a:t> might map to the slot </a:t>
            </a:r>
            <a:r>
              <a:rPr lang="en-US" dirty="0">
                <a:latin typeface="Lucida Console" panose="020B0609040504020204" pitchFamily="49" charset="0"/>
              </a:rPr>
              <a:t>A % S</a:t>
            </a:r>
          </a:p>
          <a:p>
            <a:pPr lvl="1"/>
            <a:r>
              <a:rPr lang="en-US" dirty="0"/>
              <a:t>The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cache for a particular file is single-slot, direct-mapped and fully-associative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DCC5551-2CDF-0669-5C79-FAC78219C56A}"/>
              </a:ext>
            </a:extLst>
          </p:cNvPr>
          <p:cNvGrpSpPr/>
          <p:nvPr/>
        </p:nvGrpSpPr>
        <p:grpSpPr>
          <a:xfrm>
            <a:off x="8621800" y="1131275"/>
            <a:ext cx="3334572" cy="728487"/>
            <a:chOff x="8621800" y="1131275"/>
            <a:chExt cx="3334572" cy="7284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1DA96AC-E9DF-25B4-F0CD-BB361A8AE132}"/>
                </a:ext>
              </a:extLst>
            </p:cNvPr>
            <p:cNvGrpSpPr/>
            <p:nvPr/>
          </p:nvGrpSpPr>
          <p:grpSpPr>
            <a:xfrm>
              <a:off x="8621800" y="1131275"/>
              <a:ext cx="3334572" cy="381055"/>
              <a:chOff x="8621800" y="1131275"/>
              <a:chExt cx="3334572" cy="38105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E6CF8FA-5630-BDC7-E12D-402D5E5745D4}"/>
                  </a:ext>
                </a:extLst>
              </p:cNvPr>
              <p:cNvGrpSpPr/>
              <p:nvPr/>
            </p:nvGrpSpPr>
            <p:grpSpPr>
              <a:xfrm>
                <a:off x="8621800" y="1131275"/>
                <a:ext cx="1111524" cy="381055"/>
                <a:chOff x="8835342" y="1114849"/>
                <a:chExt cx="1111524" cy="38105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148D25F2-1D1C-D32B-8FBD-056F1B1215B7}"/>
                    </a:ext>
                  </a:extLst>
                </p:cNvPr>
                <p:cNvGrpSpPr/>
                <p:nvPr/>
              </p:nvGrpSpPr>
              <p:grpSpPr>
                <a:xfrm>
                  <a:off x="8835342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8CD86622-94C7-1E76-B6D1-B9E029F4B539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DC0AC8AD-6721-53EF-600E-273B522DAA25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E1F4DDDF-745E-5082-ED6F-AB9756F469B6}"/>
                    </a:ext>
                  </a:extLst>
                </p:cNvPr>
                <p:cNvGrpSpPr/>
                <p:nvPr/>
              </p:nvGrpSpPr>
              <p:grpSpPr>
                <a:xfrm>
                  <a:off x="9391104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0266975F-F07A-EA86-A519-C2E82EB89201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ED73366-032E-FA11-F9D9-B65F55256149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F3BCBF9-44BC-5047-8967-F1FC7A30A81F}"/>
                  </a:ext>
                </a:extLst>
              </p:cNvPr>
              <p:cNvGrpSpPr/>
              <p:nvPr/>
            </p:nvGrpSpPr>
            <p:grpSpPr>
              <a:xfrm>
                <a:off x="9733324" y="1131275"/>
                <a:ext cx="1111524" cy="381055"/>
                <a:chOff x="8835342" y="1114849"/>
                <a:chExt cx="1111524" cy="381055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A23658C-C173-E5CB-2BFE-5522977D1040}"/>
                    </a:ext>
                  </a:extLst>
                </p:cNvPr>
                <p:cNvGrpSpPr/>
                <p:nvPr/>
              </p:nvGrpSpPr>
              <p:grpSpPr>
                <a:xfrm>
                  <a:off x="8835342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81AE0035-FA8E-322E-E2BB-54CEC264052B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5789F9A7-335B-39EC-EE38-7106439067B5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0598EAB-67CE-95C0-7E14-47D4E125ADB1}"/>
                    </a:ext>
                  </a:extLst>
                </p:cNvPr>
                <p:cNvGrpSpPr/>
                <p:nvPr/>
              </p:nvGrpSpPr>
              <p:grpSpPr>
                <a:xfrm>
                  <a:off x="9391104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2D32D8DC-B330-CC5F-5E98-8AC5E3BB5E85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02F5FB3A-F840-42BA-BC4B-1709F215A5B5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D8028E9-FCEB-5C84-D5C4-E004E2EA5F23}"/>
                  </a:ext>
                </a:extLst>
              </p:cNvPr>
              <p:cNvGrpSpPr/>
              <p:nvPr/>
            </p:nvGrpSpPr>
            <p:grpSpPr>
              <a:xfrm>
                <a:off x="10844848" y="1131275"/>
                <a:ext cx="1111524" cy="381055"/>
                <a:chOff x="8835342" y="1114849"/>
                <a:chExt cx="1111524" cy="38105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DEB8B3D-AC3E-9698-E35E-BDAC09D23B29}"/>
                    </a:ext>
                  </a:extLst>
                </p:cNvPr>
                <p:cNvGrpSpPr/>
                <p:nvPr/>
              </p:nvGrpSpPr>
              <p:grpSpPr>
                <a:xfrm>
                  <a:off x="8835342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692111D6-8FC3-102F-5F1E-FFE445BFB829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6B2F829-2536-314F-128D-6F9C378E45C9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0318973-638C-4854-9D50-72F844D8CB57}"/>
                    </a:ext>
                  </a:extLst>
                </p:cNvPr>
                <p:cNvGrpSpPr/>
                <p:nvPr/>
              </p:nvGrpSpPr>
              <p:grpSpPr>
                <a:xfrm>
                  <a:off x="9391104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FCB263A6-ACF7-6BE9-279C-FBA15A833CB0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1275857C-13CD-6837-97C4-456314EDB67F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DB3D75-F490-ED7D-4D50-57C34B17D709}"/>
                </a:ext>
              </a:extLst>
            </p:cNvPr>
            <p:cNvSpPr txBox="1"/>
            <p:nvPr/>
          </p:nvSpPr>
          <p:spPr>
            <a:xfrm>
              <a:off x="9092700" y="1490430"/>
              <a:ext cx="239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Underlying storage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324E00E-FCE6-08F8-A662-37D63C7A8750}"/>
              </a:ext>
            </a:extLst>
          </p:cNvPr>
          <p:cNvGrpSpPr/>
          <p:nvPr/>
        </p:nvGrpSpPr>
        <p:grpSpPr>
          <a:xfrm>
            <a:off x="9092699" y="-7229"/>
            <a:ext cx="2392771" cy="725614"/>
            <a:chOff x="9092699" y="-7229"/>
            <a:chExt cx="2392771" cy="72561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9FC6F5-EE52-CD1A-5232-73D89CC3FDEC}"/>
                </a:ext>
              </a:extLst>
            </p:cNvPr>
            <p:cNvSpPr txBox="1"/>
            <p:nvPr/>
          </p:nvSpPr>
          <p:spPr>
            <a:xfrm>
              <a:off x="9092699" y="-7229"/>
              <a:ext cx="239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Cache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4B569D3-50B1-759E-7EFD-F7B32FE846E2}"/>
                </a:ext>
              </a:extLst>
            </p:cNvPr>
            <p:cNvGrpSpPr/>
            <p:nvPr/>
          </p:nvGrpSpPr>
          <p:grpSpPr>
            <a:xfrm>
              <a:off x="9733322" y="337330"/>
              <a:ext cx="1111524" cy="381055"/>
              <a:chOff x="8835342" y="1114849"/>
              <a:chExt cx="1111524" cy="38105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06F42BF-C328-DA17-8E6C-F1405A2DA82B}"/>
                  </a:ext>
                </a:extLst>
              </p:cNvPr>
              <p:cNvGrpSpPr/>
              <p:nvPr/>
            </p:nvGrpSpPr>
            <p:grpSpPr>
              <a:xfrm>
                <a:off x="8835342" y="1114849"/>
                <a:ext cx="555762" cy="381055"/>
                <a:chOff x="8835342" y="1114849"/>
                <a:chExt cx="555762" cy="38105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FE8ECD5-D45D-2005-B0B9-12485E7E572D}"/>
                    </a:ext>
                  </a:extLst>
                </p:cNvPr>
                <p:cNvSpPr/>
                <p:nvPr/>
              </p:nvSpPr>
              <p:spPr>
                <a:xfrm>
                  <a:off x="8835342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77043BA-ADFA-3F50-016C-D12E37BB9059}"/>
                    </a:ext>
                  </a:extLst>
                </p:cNvPr>
                <p:cNvSpPr/>
                <p:nvPr/>
              </p:nvSpPr>
              <p:spPr>
                <a:xfrm>
                  <a:off x="9113223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E870BE8-B0C2-5399-16D0-0515B743B326}"/>
                  </a:ext>
                </a:extLst>
              </p:cNvPr>
              <p:cNvGrpSpPr/>
              <p:nvPr/>
            </p:nvGrpSpPr>
            <p:grpSpPr>
              <a:xfrm>
                <a:off x="9391104" y="1114849"/>
                <a:ext cx="555762" cy="381055"/>
                <a:chOff x="8835342" y="1114849"/>
                <a:chExt cx="555762" cy="381055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F0C5AC7-CBDE-BB66-2F51-C6EE617EC6E4}"/>
                    </a:ext>
                  </a:extLst>
                </p:cNvPr>
                <p:cNvSpPr/>
                <p:nvPr/>
              </p:nvSpPr>
              <p:spPr>
                <a:xfrm>
                  <a:off x="8835342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FB52CD0-67E7-75DC-9398-A394D62750B2}"/>
                    </a:ext>
                  </a:extLst>
                </p:cNvPr>
                <p:cNvSpPr/>
                <p:nvPr/>
              </p:nvSpPr>
              <p:spPr>
                <a:xfrm>
                  <a:off x="9113223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C803316-8945-CF1A-1B83-73B2F8C97000}"/>
              </a:ext>
            </a:extLst>
          </p:cNvPr>
          <p:cNvGrpSpPr/>
          <p:nvPr/>
        </p:nvGrpSpPr>
        <p:grpSpPr>
          <a:xfrm>
            <a:off x="9865273" y="718383"/>
            <a:ext cx="1127034" cy="412892"/>
            <a:chOff x="9865273" y="718383"/>
            <a:chExt cx="1127034" cy="412892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3EE4A1B-A766-0BE3-5362-544AFB5FFA08}"/>
                </a:ext>
              </a:extLst>
            </p:cNvPr>
            <p:cNvCxnSpPr>
              <a:endCxn id="38" idx="2"/>
            </p:cNvCxnSpPr>
            <p:nvPr/>
          </p:nvCxnSpPr>
          <p:spPr>
            <a:xfrm flipV="1">
              <a:off x="9872262" y="718385"/>
              <a:ext cx="1" cy="1989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A684A0E-2518-61C1-A5B1-8588B3F64000}"/>
                </a:ext>
              </a:extLst>
            </p:cNvPr>
            <p:cNvCxnSpPr/>
            <p:nvPr/>
          </p:nvCxnSpPr>
          <p:spPr>
            <a:xfrm flipV="1">
              <a:off x="10150143" y="718384"/>
              <a:ext cx="1" cy="1989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934AF7-CD60-10A6-A1EF-9FF67BBCB80E}"/>
                </a:ext>
              </a:extLst>
            </p:cNvPr>
            <p:cNvCxnSpPr/>
            <p:nvPr/>
          </p:nvCxnSpPr>
          <p:spPr>
            <a:xfrm flipV="1">
              <a:off x="10428024" y="718383"/>
              <a:ext cx="1" cy="1989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FFF7BF13-CD71-2874-884A-753AFB76D1B5}"/>
                </a:ext>
              </a:extLst>
            </p:cNvPr>
            <p:cNvCxnSpPr/>
            <p:nvPr/>
          </p:nvCxnSpPr>
          <p:spPr>
            <a:xfrm flipV="1">
              <a:off x="10705904" y="718383"/>
              <a:ext cx="1" cy="1989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D842663-ACC8-F822-4500-ADDFC878F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5199" y="917337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6D457FE-0EE3-9006-8A74-3A7A3B9CB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65273" y="917337"/>
              <a:ext cx="112703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3F1AA86-5D12-2E62-7127-5FE93F87AFBA}"/>
              </a:ext>
            </a:extLst>
          </p:cNvPr>
          <p:cNvGrpSpPr/>
          <p:nvPr/>
        </p:nvGrpSpPr>
        <p:grpSpPr>
          <a:xfrm>
            <a:off x="8621800" y="6129513"/>
            <a:ext cx="3334572" cy="728487"/>
            <a:chOff x="8621800" y="1131275"/>
            <a:chExt cx="3334572" cy="72848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1D033E8-BE00-3043-5F11-690C60717609}"/>
                </a:ext>
              </a:extLst>
            </p:cNvPr>
            <p:cNvGrpSpPr/>
            <p:nvPr/>
          </p:nvGrpSpPr>
          <p:grpSpPr>
            <a:xfrm>
              <a:off x="8621800" y="1131275"/>
              <a:ext cx="3334572" cy="381055"/>
              <a:chOff x="8621800" y="1131275"/>
              <a:chExt cx="3334572" cy="381055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D75058E-3E01-D2B7-13F2-41B4E3695DC2}"/>
                  </a:ext>
                </a:extLst>
              </p:cNvPr>
              <p:cNvGrpSpPr/>
              <p:nvPr/>
            </p:nvGrpSpPr>
            <p:grpSpPr>
              <a:xfrm>
                <a:off x="8621800" y="1131275"/>
                <a:ext cx="1111524" cy="381055"/>
                <a:chOff x="8835342" y="1114849"/>
                <a:chExt cx="1111524" cy="381055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5202DC6A-A7D5-94EF-6733-8A28BBCB9FFE}"/>
                    </a:ext>
                  </a:extLst>
                </p:cNvPr>
                <p:cNvGrpSpPr/>
                <p:nvPr/>
              </p:nvGrpSpPr>
              <p:grpSpPr>
                <a:xfrm>
                  <a:off x="8835342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51A05F4-A88A-AD4B-E72A-0744A89023BE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AC94367-6D99-550C-144E-110F972514D4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8BD50156-C1DD-C27F-047F-FB7E08044767}"/>
                    </a:ext>
                  </a:extLst>
                </p:cNvPr>
                <p:cNvGrpSpPr/>
                <p:nvPr/>
              </p:nvGrpSpPr>
              <p:grpSpPr>
                <a:xfrm>
                  <a:off x="9391104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0BB020D9-FFDB-8B32-F03D-6F954311FFFF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3065663D-9890-AD4D-62FF-F2F56B55780F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B9CA16F-571C-23CE-7423-6833D08E906A}"/>
                  </a:ext>
                </a:extLst>
              </p:cNvPr>
              <p:cNvGrpSpPr/>
              <p:nvPr/>
            </p:nvGrpSpPr>
            <p:grpSpPr>
              <a:xfrm>
                <a:off x="9733324" y="1131275"/>
                <a:ext cx="1111524" cy="381055"/>
                <a:chOff x="8835342" y="1114849"/>
                <a:chExt cx="1111524" cy="381055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E377AF9-FDE7-F9F1-1086-B5AFFCC64D40}"/>
                    </a:ext>
                  </a:extLst>
                </p:cNvPr>
                <p:cNvGrpSpPr/>
                <p:nvPr/>
              </p:nvGrpSpPr>
              <p:grpSpPr>
                <a:xfrm>
                  <a:off x="8835342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47A50F75-CFB3-26D9-51EF-F4AFC39FD649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E6476EC4-9640-7487-894A-50D18CD1BB24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3DE53541-0C09-9297-61EE-B9257F2CD795}"/>
                    </a:ext>
                  </a:extLst>
                </p:cNvPr>
                <p:cNvGrpSpPr/>
                <p:nvPr/>
              </p:nvGrpSpPr>
              <p:grpSpPr>
                <a:xfrm>
                  <a:off x="9391104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36FAF96A-C040-2330-F941-6EA99D8C864B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F7CF5C1-A801-9665-64FA-6E14443C6CA8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522731D1-A7F0-1944-613D-568704D6BEFF}"/>
                  </a:ext>
                </a:extLst>
              </p:cNvPr>
              <p:cNvGrpSpPr/>
              <p:nvPr/>
            </p:nvGrpSpPr>
            <p:grpSpPr>
              <a:xfrm>
                <a:off x="10844848" y="1131275"/>
                <a:ext cx="1111524" cy="381055"/>
                <a:chOff x="8835342" y="1114849"/>
                <a:chExt cx="1111524" cy="381055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1AA692F0-3CCE-8A59-C837-68A9BE793A9C}"/>
                    </a:ext>
                  </a:extLst>
                </p:cNvPr>
                <p:cNvGrpSpPr/>
                <p:nvPr/>
              </p:nvGrpSpPr>
              <p:grpSpPr>
                <a:xfrm>
                  <a:off x="8835342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0FB8EA07-5B06-2138-6CA8-A9330545A8CD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CA6755E7-C9BB-49BD-7746-F50E9921741B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F66A372D-3076-90B5-122E-825E45D734CD}"/>
                    </a:ext>
                  </a:extLst>
                </p:cNvPr>
                <p:cNvGrpSpPr/>
                <p:nvPr/>
              </p:nvGrpSpPr>
              <p:grpSpPr>
                <a:xfrm>
                  <a:off x="9391104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C14CFD4D-DBBE-2865-41A7-8CC90E3A7A19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3E5CFE1F-53DF-DFC6-F108-6AA8613E9CC4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15E0C4-67C5-37BD-076E-929F36B74A53}"/>
                </a:ext>
              </a:extLst>
            </p:cNvPr>
            <p:cNvSpPr txBox="1"/>
            <p:nvPr/>
          </p:nvSpPr>
          <p:spPr>
            <a:xfrm>
              <a:off x="9092700" y="1490430"/>
              <a:ext cx="239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Underlying storage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ED732C7-2A66-CD24-F865-B720CD5AE7D1}"/>
              </a:ext>
            </a:extLst>
          </p:cNvPr>
          <p:cNvGrpSpPr/>
          <p:nvPr/>
        </p:nvGrpSpPr>
        <p:grpSpPr>
          <a:xfrm>
            <a:off x="9092699" y="4991009"/>
            <a:ext cx="2392771" cy="725614"/>
            <a:chOff x="9092699" y="-7229"/>
            <a:chExt cx="2392771" cy="725614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8FA2F78-16C0-0795-AA83-06706FD6F15D}"/>
                </a:ext>
              </a:extLst>
            </p:cNvPr>
            <p:cNvSpPr txBox="1"/>
            <p:nvPr/>
          </p:nvSpPr>
          <p:spPr>
            <a:xfrm>
              <a:off x="9092699" y="-7229"/>
              <a:ext cx="239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Cache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880DFEA-016D-E6CD-8A9E-E5A25B1F5173}"/>
                </a:ext>
              </a:extLst>
            </p:cNvPr>
            <p:cNvGrpSpPr/>
            <p:nvPr/>
          </p:nvGrpSpPr>
          <p:grpSpPr>
            <a:xfrm>
              <a:off x="9733322" y="337330"/>
              <a:ext cx="1111524" cy="381055"/>
              <a:chOff x="8835342" y="1114849"/>
              <a:chExt cx="1111524" cy="381055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ACF4CC31-3576-F68E-9D3C-1D21684B68C6}"/>
                  </a:ext>
                </a:extLst>
              </p:cNvPr>
              <p:cNvGrpSpPr/>
              <p:nvPr/>
            </p:nvGrpSpPr>
            <p:grpSpPr>
              <a:xfrm>
                <a:off x="8835342" y="1114849"/>
                <a:ext cx="555762" cy="381055"/>
                <a:chOff x="8835342" y="1114849"/>
                <a:chExt cx="555762" cy="381055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E98AB843-D4CB-B1D8-028A-A6F4384821A6}"/>
                    </a:ext>
                  </a:extLst>
                </p:cNvPr>
                <p:cNvSpPr/>
                <p:nvPr/>
              </p:nvSpPr>
              <p:spPr>
                <a:xfrm>
                  <a:off x="8835342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C92BFA43-ED0E-DDC9-E862-4E10DFF609B3}"/>
                    </a:ext>
                  </a:extLst>
                </p:cNvPr>
                <p:cNvSpPr/>
                <p:nvPr/>
              </p:nvSpPr>
              <p:spPr>
                <a:xfrm>
                  <a:off x="9113223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0AB6DA4F-CF61-740B-74C6-AC31BED592E4}"/>
                  </a:ext>
                </a:extLst>
              </p:cNvPr>
              <p:cNvGrpSpPr/>
              <p:nvPr/>
            </p:nvGrpSpPr>
            <p:grpSpPr>
              <a:xfrm>
                <a:off x="9391104" y="1114849"/>
                <a:ext cx="555762" cy="381055"/>
                <a:chOff x="8835342" y="1114849"/>
                <a:chExt cx="555762" cy="381055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927FB91-127A-DADD-ACF4-F9A9C5340B8E}"/>
                    </a:ext>
                  </a:extLst>
                </p:cNvPr>
                <p:cNvSpPr/>
                <p:nvPr/>
              </p:nvSpPr>
              <p:spPr>
                <a:xfrm>
                  <a:off x="8835342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031E652-C258-2A85-82F1-64016238746D}"/>
                    </a:ext>
                  </a:extLst>
                </p:cNvPr>
                <p:cNvSpPr/>
                <p:nvPr/>
              </p:nvSpPr>
              <p:spPr>
                <a:xfrm>
                  <a:off x="9113223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4AF2727-6F17-C326-31F3-EA0FBC1B196D}"/>
              </a:ext>
            </a:extLst>
          </p:cNvPr>
          <p:cNvGrpSpPr/>
          <p:nvPr/>
        </p:nvGrpSpPr>
        <p:grpSpPr>
          <a:xfrm>
            <a:off x="8621800" y="3527137"/>
            <a:ext cx="3334572" cy="728487"/>
            <a:chOff x="8621800" y="1131275"/>
            <a:chExt cx="3334572" cy="72848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E87574-267B-0E92-B0A5-A7E579D213B9}"/>
                </a:ext>
              </a:extLst>
            </p:cNvPr>
            <p:cNvGrpSpPr/>
            <p:nvPr/>
          </p:nvGrpSpPr>
          <p:grpSpPr>
            <a:xfrm>
              <a:off x="8621800" y="1131275"/>
              <a:ext cx="3334572" cy="381055"/>
              <a:chOff x="8621800" y="1131275"/>
              <a:chExt cx="3334572" cy="381055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C7AA3F1-D7FF-48EC-CB2D-94DED62E92FB}"/>
                  </a:ext>
                </a:extLst>
              </p:cNvPr>
              <p:cNvGrpSpPr/>
              <p:nvPr/>
            </p:nvGrpSpPr>
            <p:grpSpPr>
              <a:xfrm>
                <a:off x="8621800" y="1131275"/>
                <a:ext cx="1111524" cy="381055"/>
                <a:chOff x="8835342" y="1114849"/>
                <a:chExt cx="1111524" cy="381055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9AA9272-8670-D538-B156-8A5CD0BC43EE}"/>
                    </a:ext>
                  </a:extLst>
                </p:cNvPr>
                <p:cNvGrpSpPr/>
                <p:nvPr/>
              </p:nvGrpSpPr>
              <p:grpSpPr>
                <a:xfrm>
                  <a:off x="8835342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18A324C4-E4FE-0C48-2A73-652D76378A7E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9C9A0044-1FEB-6EFC-AC78-0C89567E0B7F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0728F541-D405-8EE8-D770-42DDD1EB06EA}"/>
                    </a:ext>
                  </a:extLst>
                </p:cNvPr>
                <p:cNvGrpSpPr/>
                <p:nvPr/>
              </p:nvGrpSpPr>
              <p:grpSpPr>
                <a:xfrm>
                  <a:off x="9391104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164E129C-9021-1F82-14A0-38FCE2BEB87B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1B7E1C37-C5E7-47E0-EB88-AC4E8F9B92BC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DC6DDAF1-F130-32D0-2BA6-5EDC2B45717A}"/>
                  </a:ext>
                </a:extLst>
              </p:cNvPr>
              <p:cNvGrpSpPr/>
              <p:nvPr/>
            </p:nvGrpSpPr>
            <p:grpSpPr>
              <a:xfrm>
                <a:off x="9733324" y="1131275"/>
                <a:ext cx="1111524" cy="381055"/>
                <a:chOff x="8835342" y="1114849"/>
                <a:chExt cx="1111524" cy="381055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DC420224-CAE2-DBA3-7DAD-864BED475FE4}"/>
                    </a:ext>
                  </a:extLst>
                </p:cNvPr>
                <p:cNvGrpSpPr/>
                <p:nvPr/>
              </p:nvGrpSpPr>
              <p:grpSpPr>
                <a:xfrm>
                  <a:off x="8835342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160F20B3-514E-78E6-C9A0-0385F92C1D24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60C4AAE1-D6AC-5954-F435-95B8A5BA467E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B9698277-787E-9976-7801-FA9346A86E4D}"/>
                    </a:ext>
                  </a:extLst>
                </p:cNvPr>
                <p:cNvGrpSpPr/>
                <p:nvPr/>
              </p:nvGrpSpPr>
              <p:grpSpPr>
                <a:xfrm>
                  <a:off x="9391104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453540C4-4549-1065-46B3-5FA55D7F429F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D1A20796-60A5-CAB5-F461-6C5A1958CADC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4B429D06-FAEC-1019-4F8D-057BED0083A3}"/>
                  </a:ext>
                </a:extLst>
              </p:cNvPr>
              <p:cNvGrpSpPr/>
              <p:nvPr/>
            </p:nvGrpSpPr>
            <p:grpSpPr>
              <a:xfrm>
                <a:off x="10844848" y="1131275"/>
                <a:ext cx="1111524" cy="381055"/>
                <a:chOff x="8835342" y="1114849"/>
                <a:chExt cx="1111524" cy="381055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FE0A6438-1A00-1A5E-E7C8-BF4E209000B0}"/>
                    </a:ext>
                  </a:extLst>
                </p:cNvPr>
                <p:cNvGrpSpPr/>
                <p:nvPr/>
              </p:nvGrpSpPr>
              <p:grpSpPr>
                <a:xfrm>
                  <a:off x="8835342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1B8C2F30-FA78-089A-D094-BD23626704AB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4F801EDC-BE76-2B4F-2115-B237D5F98A24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C8BC3DDA-9D5A-91B6-DA97-E2596880746C}"/>
                    </a:ext>
                  </a:extLst>
                </p:cNvPr>
                <p:cNvGrpSpPr/>
                <p:nvPr/>
              </p:nvGrpSpPr>
              <p:grpSpPr>
                <a:xfrm>
                  <a:off x="9391104" y="1114849"/>
                  <a:ext cx="555762" cy="381055"/>
                  <a:chOff x="8835342" y="1114849"/>
                  <a:chExt cx="555762" cy="381055"/>
                </a:xfrm>
              </p:grpSpPr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DE4C1182-B022-43C4-37D9-4B2FFABAC319}"/>
                      </a:ext>
                    </a:extLst>
                  </p:cNvPr>
                  <p:cNvSpPr/>
                  <p:nvPr/>
                </p:nvSpPr>
                <p:spPr>
                  <a:xfrm>
                    <a:off x="8835342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F417B22F-D97B-D1F9-7115-0E60871D8037}"/>
                      </a:ext>
                    </a:extLst>
                  </p:cNvPr>
                  <p:cNvSpPr/>
                  <p:nvPr/>
                </p:nvSpPr>
                <p:spPr>
                  <a:xfrm>
                    <a:off x="9113223" y="1114849"/>
                    <a:ext cx="277881" cy="381055"/>
                  </a:xfrm>
                  <a:prstGeom prst="rect">
                    <a:avLst/>
                  </a:prstGeom>
                  <a:solidFill>
                    <a:srgbClr val="B7F0FB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AB18EFD-0816-F727-8E46-B2ED46AF15A0}"/>
                </a:ext>
              </a:extLst>
            </p:cNvPr>
            <p:cNvSpPr txBox="1"/>
            <p:nvPr/>
          </p:nvSpPr>
          <p:spPr>
            <a:xfrm>
              <a:off x="9092700" y="1490430"/>
              <a:ext cx="239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Underlying storage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A0AB1A4-FCE6-EDF9-AF4B-5A76BB1821F7}"/>
              </a:ext>
            </a:extLst>
          </p:cNvPr>
          <p:cNvGrpSpPr/>
          <p:nvPr/>
        </p:nvGrpSpPr>
        <p:grpSpPr>
          <a:xfrm>
            <a:off x="9092699" y="2388633"/>
            <a:ext cx="2392771" cy="725614"/>
            <a:chOff x="9092699" y="-7229"/>
            <a:chExt cx="2392771" cy="725614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7FDC479-BC08-47F0-0C2D-D5B788181D60}"/>
                </a:ext>
              </a:extLst>
            </p:cNvPr>
            <p:cNvSpPr txBox="1"/>
            <p:nvPr/>
          </p:nvSpPr>
          <p:spPr>
            <a:xfrm>
              <a:off x="9092699" y="-7229"/>
              <a:ext cx="239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Cache</a:t>
              </a: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5E6780A-A46D-284D-E176-6CB3C09CB1F8}"/>
                </a:ext>
              </a:extLst>
            </p:cNvPr>
            <p:cNvGrpSpPr/>
            <p:nvPr/>
          </p:nvGrpSpPr>
          <p:grpSpPr>
            <a:xfrm>
              <a:off x="9733322" y="337330"/>
              <a:ext cx="1111524" cy="381055"/>
              <a:chOff x="8835342" y="1114849"/>
              <a:chExt cx="1111524" cy="381055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9D58F24E-DE6D-5C82-98F0-8F1FDE3834B1}"/>
                  </a:ext>
                </a:extLst>
              </p:cNvPr>
              <p:cNvGrpSpPr/>
              <p:nvPr/>
            </p:nvGrpSpPr>
            <p:grpSpPr>
              <a:xfrm>
                <a:off x="8835342" y="1114849"/>
                <a:ext cx="555762" cy="381055"/>
                <a:chOff x="8835342" y="1114849"/>
                <a:chExt cx="555762" cy="381055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069CB9D-69DA-68E2-E809-CF6311AB4BCC}"/>
                    </a:ext>
                  </a:extLst>
                </p:cNvPr>
                <p:cNvSpPr/>
                <p:nvPr/>
              </p:nvSpPr>
              <p:spPr>
                <a:xfrm>
                  <a:off x="8835342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C182D87D-47B3-E721-BBDC-124FE16CD846}"/>
                    </a:ext>
                  </a:extLst>
                </p:cNvPr>
                <p:cNvSpPr/>
                <p:nvPr/>
              </p:nvSpPr>
              <p:spPr>
                <a:xfrm>
                  <a:off x="9113223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F90B2BF2-5DD0-43A7-91BF-F18B7225B0E6}"/>
                  </a:ext>
                </a:extLst>
              </p:cNvPr>
              <p:cNvGrpSpPr/>
              <p:nvPr/>
            </p:nvGrpSpPr>
            <p:grpSpPr>
              <a:xfrm>
                <a:off x="9391104" y="1114849"/>
                <a:ext cx="555762" cy="381055"/>
                <a:chOff x="8835342" y="1114849"/>
                <a:chExt cx="555762" cy="381055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CA5B108-C5C1-01DF-D503-A271336401DE}"/>
                    </a:ext>
                  </a:extLst>
                </p:cNvPr>
                <p:cNvSpPr/>
                <p:nvPr/>
              </p:nvSpPr>
              <p:spPr>
                <a:xfrm>
                  <a:off x="8835342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6A8B2F6F-D6AA-F40C-3B7E-E9BBA5052766}"/>
                    </a:ext>
                  </a:extLst>
                </p:cNvPr>
                <p:cNvSpPr/>
                <p:nvPr/>
              </p:nvSpPr>
              <p:spPr>
                <a:xfrm>
                  <a:off x="9113223" y="1114849"/>
                  <a:ext cx="277881" cy="381055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6BEB087-BF5A-AAB2-6EE7-E3136304A43D}"/>
              </a:ext>
            </a:extLst>
          </p:cNvPr>
          <p:cNvGrpSpPr/>
          <p:nvPr/>
        </p:nvGrpSpPr>
        <p:grpSpPr>
          <a:xfrm>
            <a:off x="8749325" y="3110499"/>
            <a:ext cx="1407445" cy="416638"/>
            <a:chOff x="8749325" y="3110499"/>
            <a:chExt cx="1407445" cy="416638"/>
          </a:xfrm>
        </p:grpSpPr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603C7A4E-A5AB-6458-36BE-0957E3421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8550" y="3110499"/>
              <a:ext cx="0" cy="1190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D7C1BEDA-9CA4-EECA-C758-16F75E0F37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4223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DAFB40AB-3728-47C7-3646-A4816FE72B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49325" y="3318637"/>
              <a:ext cx="1400818" cy="2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6C297143-9A35-24A6-F567-D7AECE9174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2519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3B2B7CD0-5941-1066-0E2E-759CE8E4A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0814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04513C3-5ABE-9860-AFE5-F27A52804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6901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DF3AAE3A-AC2F-E616-809C-541EE8712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0143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31D19D4-F157-6A89-F9C5-D18B55881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2042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4FB82694-D692-83A4-735F-5A9823330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0143" y="3110499"/>
              <a:ext cx="0" cy="1190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A231CBD0-6239-F255-1E80-A1111947E4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6341" y="3229502"/>
              <a:ext cx="30042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ED3B004E-4F71-33E9-106C-A93D62E62070}"/>
                </a:ext>
              </a:extLst>
            </p:cNvPr>
            <p:cNvCxnSpPr>
              <a:cxnSpLocks/>
            </p:cNvCxnSpPr>
            <p:nvPr/>
          </p:nvCxnSpPr>
          <p:spPr>
            <a:xfrm>
              <a:off x="9427031" y="3266500"/>
              <a:ext cx="0" cy="531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B8C8EB82-2036-09A9-5E4C-93AD4258C59D}"/>
                </a:ext>
              </a:extLst>
            </p:cNvPr>
            <p:cNvCxnSpPr>
              <a:cxnSpLocks/>
            </p:cNvCxnSpPr>
            <p:nvPr/>
          </p:nvCxnSpPr>
          <p:spPr>
            <a:xfrm>
              <a:off x="10006555" y="3225374"/>
              <a:ext cx="0" cy="531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6D2442D9-E6BE-8474-F41B-A75560C11F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2903" y="3271771"/>
              <a:ext cx="5836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50C769A-13D1-4F91-54C3-F20D1A88373C}"/>
              </a:ext>
            </a:extLst>
          </p:cNvPr>
          <p:cNvGrpSpPr/>
          <p:nvPr/>
        </p:nvGrpSpPr>
        <p:grpSpPr>
          <a:xfrm flipH="1">
            <a:off x="10400241" y="3102524"/>
            <a:ext cx="1407445" cy="416638"/>
            <a:chOff x="8749325" y="3110499"/>
            <a:chExt cx="1407445" cy="416638"/>
          </a:xfrm>
        </p:grpSpPr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22BF933-8137-84C3-1230-2DBDA1C8A5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8550" y="3110499"/>
              <a:ext cx="0" cy="1190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635928BC-04CB-60F9-768A-B201D4CC7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4223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CD80CA65-F921-7FAA-E419-8C02567C91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49325" y="3318637"/>
              <a:ext cx="1400818" cy="2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40FD428D-32F3-7BE8-C583-CDFCA7E7EC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2519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C63E88D4-D79F-F8F1-3CAD-B1EB0E9D8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0814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0238E6D5-32D4-3311-BA9F-DC1D737116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6901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CBAD7B6E-B043-F56D-7E66-7E7DD2F0DA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0143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FBBB94C1-FDD4-9648-633D-A50A87399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2042" y="3313199"/>
              <a:ext cx="0" cy="213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7161F672-9090-6EF2-4A55-0C20901F3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0143" y="3110499"/>
              <a:ext cx="0" cy="1190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19F08E98-64E2-0908-D22B-6CD3972D81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6341" y="3229502"/>
              <a:ext cx="30042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88FE7B51-22CE-A08A-EF33-BD47D8A90878}"/>
                </a:ext>
              </a:extLst>
            </p:cNvPr>
            <p:cNvCxnSpPr>
              <a:cxnSpLocks/>
            </p:cNvCxnSpPr>
            <p:nvPr/>
          </p:nvCxnSpPr>
          <p:spPr>
            <a:xfrm>
              <a:off x="9427031" y="3266500"/>
              <a:ext cx="0" cy="531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F3DA8795-B6EA-1AAF-F414-AB9EA0A782AB}"/>
                </a:ext>
              </a:extLst>
            </p:cNvPr>
            <p:cNvCxnSpPr>
              <a:cxnSpLocks/>
            </p:cNvCxnSpPr>
            <p:nvPr/>
          </p:nvCxnSpPr>
          <p:spPr>
            <a:xfrm>
              <a:off x="10006555" y="3225374"/>
              <a:ext cx="0" cy="531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E57AB7B7-F5A8-ECCB-47E3-E3E7AF1F96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2903" y="3271771"/>
              <a:ext cx="5836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9A60395-5AC8-B5C4-4715-A1B2E8890B7E}"/>
              </a:ext>
            </a:extLst>
          </p:cNvPr>
          <p:cNvGrpSpPr/>
          <p:nvPr/>
        </p:nvGrpSpPr>
        <p:grpSpPr>
          <a:xfrm>
            <a:off x="8760740" y="5716623"/>
            <a:ext cx="1945166" cy="412890"/>
            <a:chOff x="8760740" y="5716623"/>
            <a:chExt cx="1945166" cy="412890"/>
          </a:xfrm>
        </p:grpSpPr>
        <p:cxnSp>
          <p:nvCxnSpPr>
            <p:cNvPr id="194" name="Connector: Elbow 193">
              <a:extLst>
                <a:ext uri="{FF2B5EF4-FFF2-40B4-BE49-F238E27FC236}">
                  <a16:creationId xmlns:a16="http://schemas.microsoft.com/office/drawing/2014/main" id="{182555DF-EB4B-C308-A618-15581EE5529C}"/>
                </a:ext>
              </a:extLst>
            </p:cNvPr>
            <p:cNvCxnSpPr/>
            <p:nvPr/>
          </p:nvCxnSpPr>
          <p:spPr>
            <a:xfrm rot="5400000" flipH="1" flipV="1">
              <a:off x="9110056" y="5367307"/>
              <a:ext cx="412890" cy="1111522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or: Elbow 194">
              <a:extLst>
                <a:ext uri="{FF2B5EF4-FFF2-40B4-BE49-F238E27FC236}">
                  <a16:creationId xmlns:a16="http://schemas.microsoft.com/office/drawing/2014/main" id="{AEEE389B-2BC0-0FDA-F6BC-4EB7A4F0B1D5}"/>
                </a:ext>
              </a:extLst>
            </p:cNvPr>
            <p:cNvCxnSpPr>
              <a:cxnSpLocks/>
              <a:stCxn id="107" idx="0"/>
              <a:endCxn id="116" idx="2"/>
            </p:cNvCxnSpPr>
            <p:nvPr/>
          </p:nvCxnSpPr>
          <p:spPr>
            <a:xfrm rot="5400000" flipH="1" flipV="1">
              <a:off x="9387938" y="5367307"/>
              <a:ext cx="412890" cy="1111522"/>
            </a:xfrm>
            <a:prstGeom prst="bentConnector3">
              <a:avLst>
                <a:gd name="adj1" fmla="val 36794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or: Elbow 198">
              <a:extLst>
                <a:ext uri="{FF2B5EF4-FFF2-40B4-BE49-F238E27FC236}">
                  <a16:creationId xmlns:a16="http://schemas.microsoft.com/office/drawing/2014/main" id="{C2D22CF8-F4AB-A56F-EF24-CBCEBFED5BE9}"/>
                </a:ext>
              </a:extLst>
            </p:cNvPr>
            <p:cNvCxnSpPr>
              <a:cxnSpLocks/>
              <a:stCxn id="104" idx="0"/>
              <a:endCxn id="113" idx="2"/>
            </p:cNvCxnSpPr>
            <p:nvPr/>
          </p:nvCxnSpPr>
          <p:spPr>
            <a:xfrm rot="5400000" flipH="1" flipV="1">
              <a:off x="9665819" y="5367307"/>
              <a:ext cx="412890" cy="1111522"/>
            </a:xfrm>
            <a:prstGeom prst="bentConnector3">
              <a:avLst>
                <a:gd name="adj1" fmla="val 22571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or: Elbow 202">
              <a:extLst>
                <a:ext uri="{FF2B5EF4-FFF2-40B4-BE49-F238E27FC236}">
                  <a16:creationId xmlns:a16="http://schemas.microsoft.com/office/drawing/2014/main" id="{70F6EEE0-FB03-AD9D-1D31-FF9D00E44830}"/>
                </a:ext>
              </a:extLst>
            </p:cNvPr>
            <p:cNvCxnSpPr>
              <a:cxnSpLocks/>
              <a:stCxn id="105" idx="0"/>
              <a:endCxn id="114" idx="2"/>
            </p:cNvCxnSpPr>
            <p:nvPr/>
          </p:nvCxnSpPr>
          <p:spPr>
            <a:xfrm rot="5400000" flipH="1" flipV="1">
              <a:off x="9943700" y="5367307"/>
              <a:ext cx="412890" cy="1111522"/>
            </a:xfrm>
            <a:prstGeom prst="bentConnector3">
              <a:avLst>
                <a:gd name="adj1" fmla="val 1038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0719C05-3BE3-80D6-E608-E455EB553D68}"/>
              </a:ext>
            </a:extLst>
          </p:cNvPr>
          <p:cNvGrpSpPr/>
          <p:nvPr/>
        </p:nvGrpSpPr>
        <p:grpSpPr>
          <a:xfrm>
            <a:off x="9872263" y="5716623"/>
            <a:ext cx="833645" cy="412890"/>
            <a:chOff x="9872263" y="5716623"/>
            <a:chExt cx="833645" cy="412890"/>
          </a:xfrm>
        </p:grpSpPr>
        <p:cxnSp>
          <p:nvCxnSpPr>
            <p:cNvPr id="207" name="Connector: Elbow 206">
              <a:extLst>
                <a:ext uri="{FF2B5EF4-FFF2-40B4-BE49-F238E27FC236}">
                  <a16:creationId xmlns:a16="http://schemas.microsoft.com/office/drawing/2014/main" id="{2983C300-6A54-1C94-669E-220E3BEDE594}"/>
                </a:ext>
              </a:extLst>
            </p:cNvPr>
            <p:cNvCxnSpPr>
              <a:cxnSpLocks/>
              <a:stCxn id="100" idx="0"/>
              <a:endCxn id="115" idx="2"/>
            </p:cNvCxnSpPr>
            <p:nvPr/>
          </p:nvCxnSpPr>
          <p:spPr>
            <a:xfrm rot="16200000" flipV="1">
              <a:off x="9665819" y="5923067"/>
              <a:ext cx="412890" cy="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or: Elbow 210">
              <a:extLst>
                <a:ext uri="{FF2B5EF4-FFF2-40B4-BE49-F238E27FC236}">
                  <a16:creationId xmlns:a16="http://schemas.microsoft.com/office/drawing/2014/main" id="{5A57CDCC-2E20-CC87-6FD3-DCD84F785E3B}"/>
                </a:ext>
              </a:extLst>
            </p:cNvPr>
            <p:cNvCxnSpPr>
              <a:cxnSpLocks/>
              <a:stCxn id="101" idx="0"/>
              <a:endCxn id="116" idx="2"/>
            </p:cNvCxnSpPr>
            <p:nvPr/>
          </p:nvCxnSpPr>
          <p:spPr>
            <a:xfrm rot="16200000" flipV="1">
              <a:off x="9943700" y="5923067"/>
              <a:ext cx="412890" cy="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or: Elbow 213">
              <a:extLst>
                <a:ext uri="{FF2B5EF4-FFF2-40B4-BE49-F238E27FC236}">
                  <a16:creationId xmlns:a16="http://schemas.microsoft.com/office/drawing/2014/main" id="{36F60EA8-7AAF-418D-7260-865C1DDCAC20}"/>
                </a:ext>
              </a:extLst>
            </p:cNvPr>
            <p:cNvCxnSpPr>
              <a:cxnSpLocks/>
              <a:stCxn id="98" idx="0"/>
              <a:endCxn id="113" idx="2"/>
            </p:cNvCxnSpPr>
            <p:nvPr/>
          </p:nvCxnSpPr>
          <p:spPr>
            <a:xfrm rot="16200000" flipV="1">
              <a:off x="10221581" y="5923067"/>
              <a:ext cx="412890" cy="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or: Elbow 217">
              <a:extLst>
                <a:ext uri="{FF2B5EF4-FFF2-40B4-BE49-F238E27FC236}">
                  <a16:creationId xmlns:a16="http://schemas.microsoft.com/office/drawing/2014/main" id="{6AB76028-B099-E61D-7A69-CAB1B708F73A}"/>
                </a:ext>
              </a:extLst>
            </p:cNvPr>
            <p:cNvCxnSpPr>
              <a:cxnSpLocks/>
              <a:stCxn id="99" idx="0"/>
              <a:endCxn id="114" idx="2"/>
            </p:cNvCxnSpPr>
            <p:nvPr/>
          </p:nvCxnSpPr>
          <p:spPr>
            <a:xfrm rot="16200000" flipV="1">
              <a:off x="10499462" y="5923067"/>
              <a:ext cx="412890" cy="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AB75CA0-C15C-9967-450B-B538C0A184BD}"/>
              </a:ext>
            </a:extLst>
          </p:cNvPr>
          <p:cNvGrpSpPr/>
          <p:nvPr/>
        </p:nvGrpSpPr>
        <p:grpSpPr>
          <a:xfrm>
            <a:off x="9872263" y="5716623"/>
            <a:ext cx="1945169" cy="412890"/>
            <a:chOff x="9872263" y="5716623"/>
            <a:chExt cx="1945169" cy="412890"/>
          </a:xfrm>
        </p:grpSpPr>
        <p:cxnSp>
          <p:nvCxnSpPr>
            <p:cNvPr id="222" name="Connector: Elbow 221">
              <a:extLst>
                <a:ext uri="{FF2B5EF4-FFF2-40B4-BE49-F238E27FC236}">
                  <a16:creationId xmlns:a16="http://schemas.microsoft.com/office/drawing/2014/main" id="{F1F9D1FD-F395-C8F6-EA86-3D906F89DE6B}"/>
                </a:ext>
              </a:extLst>
            </p:cNvPr>
            <p:cNvCxnSpPr>
              <a:cxnSpLocks/>
              <a:stCxn id="94" idx="0"/>
              <a:endCxn id="115" idx="2"/>
            </p:cNvCxnSpPr>
            <p:nvPr/>
          </p:nvCxnSpPr>
          <p:spPr>
            <a:xfrm rot="16200000" flipV="1">
              <a:off x="10221581" y="5367305"/>
              <a:ext cx="412890" cy="1111526"/>
            </a:xfrm>
            <a:prstGeom prst="bentConnector3">
              <a:avLst>
                <a:gd name="adj1" fmla="val 1038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or: Elbow 224">
              <a:extLst>
                <a:ext uri="{FF2B5EF4-FFF2-40B4-BE49-F238E27FC236}">
                  <a16:creationId xmlns:a16="http://schemas.microsoft.com/office/drawing/2014/main" id="{30B8C190-C718-8560-E327-561AD0E2234B}"/>
                </a:ext>
              </a:extLst>
            </p:cNvPr>
            <p:cNvCxnSpPr>
              <a:cxnSpLocks/>
              <a:stCxn id="95" idx="0"/>
              <a:endCxn id="116" idx="2"/>
            </p:cNvCxnSpPr>
            <p:nvPr/>
          </p:nvCxnSpPr>
          <p:spPr>
            <a:xfrm rot="16200000" flipV="1">
              <a:off x="10499462" y="5367305"/>
              <a:ext cx="412890" cy="1111526"/>
            </a:xfrm>
            <a:prstGeom prst="bentConnector3">
              <a:avLst>
                <a:gd name="adj1" fmla="val 2358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or: Elbow 230">
              <a:extLst>
                <a:ext uri="{FF2B5EF4-FFF2-40B4-BE49-F238E27FC236}">
                  <a16:creationId xmlns:a16="http://schemas.microsoft.com/office/drawing/2014/main" id="{E834F9B8-0BEB-B717-977C-93CBAA920B8C}"/>
                </a:ext>
              </a:extLst>
            </p:cNvPr>
            <p:cNvCxnSpPr>
              <a:cxnSpLocks/>
              <a:stCxn id="92" idx="0"/>
              <a:endCxn id="113" idx="2"/>
            </p:cNvCxnSpPr>
            <p:nvPr/>
          </p:nvCxnSpPr>
          <p:spPr>
            <a:xfrm rot="16200000" flipV="1">
              <a:off x="10777343" y="5367305"/>
              <a:ext cx="412890" cy="1111526"/>
            </a:xfrm>
            <a:prstGeom prst="bentConnector3">
              <a:avLst>
                <a:gd name="adj1" fmla="val 36794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or: Elbow 234">
              <a:extLst>
                <a:ext uri="{FF2B5EF4-FFF2-40B4-BE49-F238E27FC236}">
                  <a16:creationId xmlns:a16="http://schemas.microsoft.com/office/drawing/2014/main" id="{B383BCC0-9B72-4FB4-2409-66E1F2842312}"/>
                </a:ext>
              </a:extLst>
            </p:cNvPr>
            <p:cNvCxnSpPr>
              <a:cxnSpLocks/>
              <a:stCxn id="93" idx="0"/>
              <a:endCxn id="114" idx="2"/>
            </p:cNvCxnSpPr>
            <p:nvPr/>
          </p:nvCxnSpPr>
          <p:spPr>
            <a:xfrm rot="16200000" flipV="1">
              <a:off x="11055224" y="5367305"/>
              <a:ext cx="412890" cy="1111526"/>
            </a:xfrm>
            <a:prstGeom prst="bentConnector3">
              <a:avLst>
                <a:gd name="adj1" fmla="val 48984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4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7AF7-00C3-498D-AED3-5E84218F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398"/>
            <a:ext cx="8265696" cy="813970"/>
          </a:xfrm>
        </p:spPr>
        <p:txBody>
          <a:bodyPr/>
          <a:lstStyle/>
          <a:p>
            <a:r>
              <a:rPr lang="en-US" dirty="0"/>
              <a:t>Slot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A8C2-2FC5-2B3A-B6B7-520C4B9D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1" y="902368"/>
            <a:ext cx="7386716" cy="58672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cache associates each slot with a </a:t>
            </a:r>
            <a:r>
              <a:rPr lang="en-US" b="1" i="1" dirty="0"/>
              <a:t>tag</a:t>
            </a:r>
          </a:p>
          <a:p>
            <a:pPr lvl="1"/>
            <a:r>
              <a:rPr lang="en-US" dirty="0"/>
              <a:t>If the slot is empty, the tag is meaningless</a:t>
            </a:r>
          </a:p>
          <a:p>
            <a:pPr lvl="1"/>
            <a:r>
              <a:rPr lang="en-US" dirty="0"/>
              <a:t>If the slot if filled, the tag allows the cache to determine if a particular read or write request will be a hit for that slot</a:t>
            </a:r>
          </a:p>
          <a:p>
            <a:r>
              <a:rPr lang="en-US" dirty="0"/>
              <a:t>For a cache that supports block-sized, block-aligned reads and writes, the slot tag is just the address of the block to read/write</a:t>
            </a:r>
          </a:p>
          <a:p>
            <a:r>
              <a:rPr lang="en-US" dirty="0">
                <a:solidFill>
                  <a:schemeClr val="bg1"/>
                </a:solidFill>
              </a:rPr>
              <a:t>For a cache that supports block-unaligned reads or writes, tagging is more complicated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Give example of a single-slot </a:t>
            </a:r>
            <a:r>
              <a:rPr lang="en-US" dirty="0" err="1">
                <a:solidFill>
                  <a:schemeClr val="bg1"/>
                </a:solidFill>
              </a:rPr>
              <a:t>stdio</a:t>
            </a:r>
            <a:r>
              <a:rPr lang="en-US" dirty="0">
                <a:solidFill>
                  <a:schemeClr val="bg1"/>
                </a:solidFill>
              </a:rPr>
              <a:t> cache in which the tag is the current write offset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Give example of a two-slot </a:t>
            </a:r>
            <a:r>
              <a:rPr lang="en-US" dirty="0" err="1">
                <a:solidFill>
                  <a:schemeClr val="bg1"/>
                </a:solidFill>
              </a:rPr>
              <a:t>stdio</a:t>
            </a:r>
            <a:r>
              <a:rPr lang="en-US" dirty="0">
                <a:solidFill>
                  <a:schemeClr val="bg1"/>
                </a:solidFill>
              </a:rPr>
              <a:t> cache in which the tag is the current write offset, but when a write comes in you have to make sure that it wouldn’t bleed into another cached block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D5803C-512A-AA5A-9806-CB2792FE733B}"/>
              </a:ext>
            </a:extLst>
          </p:cNvPr>
          <p:cNvGrpSpPr/>
          <p:nvPr/>
        </p:nvGrpSpPr>
        <p:grpSpPr>
          <a:xfrm>
            <a:off x="8542422" y="2715129"/>
            <a:ext cx="3513224" cy="1006000"/>
            <a:chOff x="8542422" y="2715129"/>
            <a:chExt cx="3513224" cy="1006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CAAFAA-1ADD-F72A-CAEE-BE553DC3D376}"/>
                </a:ext>
              </a:extLst>
            </p:cNvPr>
            <p:cNvSpPr/>
            <p:nvPr/>
          </p:nvSpPr>
          <p:spPr>
            <a:xfrm>
              <a:off x="8542422" y="2715129"/>
              <a:ext cx="878306" cy="51735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7D2C4A-62B6-1D36-DA9D-87F95D3B6FF5}"/>
                </a:ext>
              </a:extLst>
            </p:cNvPr>
            <p:cNvSpPr/>
            <p:nvPr/>
          </p:nvSpPr>
          <p:spPr>
            <a:xfrm>
              <a:off x="9420728" y="2715129"/>
              <a:ext cx="878306" cy="517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E8BA0E-8673-FE0E-588E-0FD8241D2422}"/>
                </a:ext>
              </a:extLst>
            </p:cNvPr>
            <p:cNvSpPr/>
            <p:nvPr/>
          </p:nvSpPr>
          <p:spPr>
            <a:xfrm>
              <a:off x="10299034" y="2715129"/>
              <a:ext cx="878306" cy="51735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31DD4-5E41-E6BA-5D45-B4189271C66D}"/>
                </a:ext>
              </a:extLst>
            </p:cNvPr>
            <p:cNvSpPr/>
            <p:nvPr/>
          </p:nvSpPr>
          <p:spPr>
            <a:xfrm>
              <a:off x="11177340" y="2715129"/>
              <a:ext cx="878306" cy="517358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C09C6C-DDD8-9932-5D12-3ADFD6F29A41}"/>
                </a:ext>
              </a:extLst>
            </p:cNvPr>
            <p:cNvSpPr txBox="1"/>
            <p:nvPr/>
          </p:nvSpPr>
          <p:spPr>
            <a:xfrm>
              <a:off x="8813135" y="3366737"/>
              <a:ext cx="2971798" cy="354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Underlying storage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6FDF45-CEAD-C795-C388-290E7E28B722}"/>
              </a:ext>
            </a:extLst>
          </p:cNvPr>
          <p:cNvGrpSpPr/>
          <p:nvPr/>
        </p:nvGrpSpPr>
        <p:grpSpPr>
          <a:xfrm>
            <a:off x="9344532" y="88398"/>
            <a:ext cx="2971798" cy="1941429"/>
            <a:chOff x="9344532" y="88398"/>
            <a:chExt cx="2971798" cy="19414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515130-729E-EA68-67A4-EEF7E6D6A7A4}"/>
                </a:ext>
              </a:extLst>
            </p:cNvPr>
            <p:cNvSpPr/>
            <p:nvPr/>
          </p:nvSpPr>
          <p:spPr>
            <a:xfrm>
              <a:off x="10274972" y="1010717"/>
              <a:ext cx="385011" cy="51735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30D3B4-2B14-B054-B002-368D6A0EC005}"/>
                </a:ext>
              </a:extLst>
            </p:cNvPr>
            <p:cNvSpPr txBox="1"/>
            <p:nvPr/>
          </p:nvSpPr>
          <p:spPr>
            <a:xfrm>
              <a:off x="9344532" y="88398"/>
              <a:ext cx="2971798" cy="61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Fully-associative two slot cache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E755-B758-B862-0B5A-3E6D7A7C2CE1}"/>
                </a:ext>
              </a:extLst>
            </p:cNvPr>
            <p:cNvSpPr txBox="1"/>
            <p:nvPr/>
          </p:nvSpPr>
          <p:spPr>
            <a:xfrm>
              <a:off x="10028324" y="599009"/>
              <a:ext cx="878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Tag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520676-6886-D9AF-4C16-EE7F6300C6A9}"/>
                </a:ext>
              </a:extLst>
            </p:cNvPr>
            <p:cNvSpPr/>
            <p:nvPr/>
          </p:nvSpPr>
          <p:spPr>
            <a:xfrm>
              <a:off x="10659984" y="1010717"/>
              <a:ext cx="878306" cy="51735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D03F29-E569-A8DD-305F-BBA7D87D0F68}"/>
                </a:ext>
              </a:extLst>
            </p:cNvPr>
            <p:cNvSpPr txBox="1"/>
            <p:nvPr/>
          </p:nvSpPr>
          <p:spPr>
            <a:xfrm>
              <a:off x="10733174" y="599009"/>
              <a:ext cx="878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Data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23DEE3-E5A9-7161-FCD6-E3F045C37460}"/>
                </a:ext>
              </a:extLst>
            </p:cNvPr>
            <p:cNvSpPr/>
            <p:nvPr/>
          </p:nvSpPr>
          <p:spPr>
            <a:xfrm>
              <a:off x="10274972" y="1512469"/>
              <a:ext cx="385011" cy="51735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8D1F50-32B2-7313-D98B-63419772EFD6}"/>
                </a:ext>
              </a:extLst>
            </p:cNvPr>
            <p:cNvSpPr/>
            <p:nvPr/>
          </p:nvSpPr>
          <p:spPr>
            <a:xfrm>
              <a:off x="10659984" y="1512469"/>
              <a:ext cx="878306" cy="51735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917DBA0-543E-F02E-69E6-D1ED97495734}"/>
              </a:ext>
            </a:extLst>
          </p:cNvPr>
          <p:cNvSpPr txBox="1"/>
          <p:nvPr/>
        </p:nvSpPr>
        <p:spPr>
          <a:xfrm>
            <a:off x="8409402" y="902368"/>
            <a:ext cx="1618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Console" panose="020B0609040504020204" pitchFamily="49" charset="0"/>
              </a:rPr>
              <a:t>read </a:t>
            </a:r>
            <a:r>
              <a:rPr lang="en-US" sz="2400" dirty="0">
                <a:solidFill>
                  <a:srgbClr val="7030A0"/>
                </a:solidFill>
                <a:latin typeface="Lucida Console" panose="020B0609040504020204" pitchFamily="49" charset="0"/>
              </a:rPr>
              <a:t>b</a:t>
            </a:r>
            <a:r>
              <a:rPr lang="en-US" sz="2800" baseline="-25000" dirty="0">
                <a:solidFill>
                  <a:srgbClr val="7030A0"/>
                </a:solidFill>
                <a:latin typeface="Lucida Console" panose="020B0609040504020204" pitchFamily="49" charset="0"/>
              </a:rPr>
              <a:t>3</a:t>
            </a:r>
            <a:endParaRPr lang="en-US" sz="2400" baseline="-25000" dirty="0">
              <a:solidFill>
                <a:srgbClr val="7030A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latin typeface="Lucida Console" panose="020B0609040504020204" pitchFamily="49" charset="0"/>
              </a:rPr>
              <a:t>write </a:t>
            </a:r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write </a:t>
            </a:r>
            <a:r>
              <a:rPr lang="en-US" sz="2400" dirty="0">
                <a:solidFill>
                  <a:srgbClr val="FF0000"/>
                </a:solidFill>
                <a:latin typeface="Lucida Console" panose="020B0609040504020204" pitchFamily="49" charset="0"/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</a:p>
          <a:p>
            <a:r>
              <a:rPr lang="en-US" sz="2400" dirty="0">
                <a:latin typeface="Lucida Console" panose="020B0609040504020204" pitchFamily="49" charset="0"/>
              </a:rPr>
              <a:t>read </a:t>
            </a:r>
            <a:r>
              <a:rPr lang="en-US" sz="2400" dirty="0">
                <a:solidFill>
                  <a:srgbClr val="00B0F0"/>
                </a:solidFill>
                <a:latin typeface="Lucida Console" panose="020B0609040504020204" pitchFamily="49" charset="0"/>
              </a:rPr>
              <a:t>b</a:t>
            </a:r>
            <a:r>
              <a:rPr lang="en-US" sz="2800" baseline="-25000" dirty="0">
                <a:solidFill>
                  <a:srgbClr val="00B0F0"/>
                </a:solidFill>
                <a:latin typeface="Lucida Console" panose="020B0609040504020204" pitchFamily="49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8F2FAC-A607-D76F-0B20-49EAB9AD6A1A}"/>
              </a:ext>
            </a:extLst>
          </p:cNvPr>
          <p:cNvSpPr/>
          <p:nvPr/>
        </p:nvSpPr>
        <p:spPr>
          <a:xfrm>
            <a:off x="11175738" y="2715129"/>
            <a:ext cx="876300" cy="517358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97E976-432E-C3BC-3184-36F8B19EF17D}"/>
              </a:ext>
            </a:extLst>
          </p:cNvPr>
          <p:cNvGrpSpPr/>
          <p:nvPr/>
        </p:nvGrpSpPr>
        <p:grpSpPr>
          <a:xfrm>
            <a:off x="10659983" y="1512469"/>
            <a:ext cx="876300" cy="517358"/>
            <a:chOff x="10659983" y="1512469"/>
            <a:chExt cx="876300" cy="51735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43BE03-388A-86B1-EBA1-4188F72F5FEB}"/>
                </a:ext>
              </a:extLst>
            </p:cNvPr>
            <p:cNvSpPr/>
            <p:nvPr/>
          </p:nvSpPr>
          <p:spPr>
            <a:xfrm>
              <a:off x="10659983" y="1512469"/>
              <a:ext cx="876300" cy="51735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EE757C2-1395-5E2D-B2EB-BA6AB1A25DF8}"/>
                </a:ext>
              </a:extLst>
            </p:cNvPr>
            <p:cNvSpPr/>
            <p:nvPr/>
          </p:nvSpPr>
          <p:spPr>
            <a:xfrm rot="10800000">
              <a:off x="11341407" y="1512526"/>
              <a:ext cx="193491" cy="149799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F50F39-D3BA-E250-4828-86C445399D5A}"/>
              </a:ext>
            </a:extLst>
          </p:cNvPr>
          <p:cNvGrpSpPr/>
          <p:nvPr/>
        </p:nvGrpSpPr>
        <p:grpSpPr>
          <a:xfrm>
            <a:off x="10659983" y="1514842"/>
            <a:ext cx="876300" cy="517358"/>
            <a:chOff x="10812383" y="1664869"/>
            <a:chExt cx="876300" cy="51735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470F6E-3852-DEA4-17BA-443FE791B87F}"/>
                </a:ext>
              </a:extLst>
            </p:cNvPr>
            <p:cNvGrpSpPr/>
            <p:nvPr/>
          </p:nvGrpSpPr>
          <p:grpSpPr>
            <a:xfrm>
              <a:off x="10812383" y="1664869"/>
              <a:ext cx="876300" cy="517358"/>
              <a:chOff x="10659983" y="1512469"/>
              <a:chExt cx="876300" cy="51735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B2E7295-1247-F436-9E52-70049CD01F54}"/>
                  </a:ext>
                </a:extLst>
              </p:cNvPr>
              <p:cNvSpPr/>
              <p:nvPr/>
            </p:nvSpPr>
            <p:spPr>
              <a:xfrm>
                <a:off x="10659983" y="1512469"/>
                <a:ext cx="876300" cy="517358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372C3480-1CA8-02BE-FAEE-6DD92B5A5438}"/>
                  </a:ext>
                </a:extLst>
              </p:cNvPr>
              <p:cNvSpPr/>
              <p:nvPr/>
            </p:nvSpPr>
            <p:spPr>
              <a:xfrm rot="10800000">
                <a:off x="11341407" y="1512526"/>
                <a:ext cx="193491" cy="149799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0119617-F222-3A3D-3E2F-687F2C2BCD73}"/>
                </a:ext>
              </a:extLst>
            </p:cNvPr>
            <p:cNvSpPr/>
            <p:nvPr/>
          </p:nvSpPr>
          <p:spPr>
            <a:xfrm rot="10800000" flipV="1">
              <a:off x="11493806" y="2029914"/>
              <a:ext cx="193491" cy="149799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9E6500-F9D0-3EA6-728B-802C5243FABE}"/>
              </a:ext>
            </a:extLst>
          </p:cNvPr>
          <p:cNvGrpSpPr/>
          <p:nvPr/>
        </p:nvGrpSpPr>
        <p:grpSpPr>
          <a:xfrm>
            <a:off x="10272965" y="1010717"/>
            <a:ext cx="385634" cy="501752"/>
            <a:chOff x="10272965" y="1010717"/>
            <a:chExt cx="385634" cy="50175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D8FAEB-174E-F495-BE34-AF6E6128103A}"/>
                </a:ext>
              </a:extLst>
            </p:cNvPr>
            <p:cNvCxnSpPr/>
            <p:nvPr/>
          </p:nvCxnSpPr>
          <p:spPr>
            <a:xfrm>
              <a:off x="10274972" y="1010717"/>
              <a:ext cx="383627" cy="501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54B1901-C16F-5D25-D2D8-EEE1AB88F4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965" y="1010717"/>
              <a:ext cx="385011" cy="501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8CA87A-AAAB-559E-2CD5-2B1B5350D8F4}"/>
              </a:ext>
            </a:extLst>
          </p:cNvPr>
          <p:cNvGrpSpPr/>
          <p:nvPr/>
        </p:nvGrpSpPr>
        <p:grpSpPr>
          <a:xfrm>
            <a:off x="10279166" y="1509730"/>
            <a:ext cx="384699" cy="513350"/>
            <a:chOff x="10279166" y="1509730"/>
            <a:chExt cx="384699" cy="51335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A52D7D-106B-922C-12D9-CEC76F0F5AE8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795" y="1511259"/>
              <a:ext cx="373181" cy="511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17E2BCB-70B1-7406-50B1-89FAF57D8A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9166" y="1509730"/>
              <a:ext cx="384699" cy="513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03926BF-2830-A126-67E0-6BBC17BD898F}"/>
              </a:ext>
            </a:extLst>
          </p:cNvPr>
          <p:cNvSpPr txBox="1"/>
          <p:nvPr/>
        </p:nvSpPr>
        <p:spPr>
          <a:xfrm>
            <a:off x="10339138" y="1023592"/>
            <a:ext cx="25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ucida Console" panose="020B0609040504020204" pitchFamily="49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494429-977D-5C6A-9C1D-163163D446F1}"/>
              </a:ext>
            </a:extLst>
          </p:cNvPr>
          <p:cNvSpPr txBox="1"/>
          <p:nvPr/>
        </p:nvSpPr>
        <p:spPr>
          <a:xfrm>
            <a:off x="10339138" y="1522605"/>
            <a:ext cx="25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ucida Console" panose="020B0609040504020204" pitchFamily="49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6A7B14-0A46-4A5A-F6B0-8C35BC118744}"/>
              </a:ext>
            </a:extLst>
          </p:cNvPr>
          <p:cNvSpPr txBox="1"/>
          <p:nvPr/>
        </p:nvSpPr>
        <p:spPr>
          <a:xfrm>
            <a:off x="5571301" y="3904528"/>
            <a:ext cx="3148259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00" dirty="0"/>
              <a:t>👨🏿‍🌾</a:t>
            </a:r>
          </a:p>
        </p:txBody>
      </p:sp>
      <p:sp>
        <p:nvSpPr>
          <p:cNvPr id="45" name="Callout: Line with Accent Bar 44">
            <a:extLst>
              <a:ext uri="{FF2B5EF4-FFF2-40B4-BE49-F238E27FC236}">
                <a16:creationId xmlns:a16="http://schemas.microsoft.com/office/drawing/2014/main" id="{E44DA674-63C3-1707-03ED-C3436F2A0E75}"/>
              </a:ext>
            </a:extLst>
          </p:cNvPr>
          <p:cNvSpPr/>
          <p:nvPr/>
        </p:nvSpPr>
        <p:spPr>
          <a:xfrm>
            <a:off x="9184108" y="3778164"/>
            <a:ext cx="2803358" cy="1534022"/>
          </a:xfrm>
          <a:prstGeom prst="accentCallout1">
            <a:avLst>
              <a:gd name="adj1" fmla="val 47932"/>
              <a:gd name="adj2" fmla="val 343"/>
              <a:gd name="adj3" fmla="val 74953"/>
              <a:gd name="adj4" fmla="val -3060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Cache miss— there’s no block with tag 3! The request is a read, so pull from the underlying storage.</a:t>
            </a:r>
          </a:p>
        </p:txBody>
      </p:sp>
      <p:sp>
        <p:nvSpPr>
          <p:cNvPr id="46" name="Callout: Line with Accent Bar 45">
            <a:extLst>
              <a:ext uri="{FF2B5EF4-FFF2-40B4-BE49-F238E27FC236}">
                <a16:creationId xmlns:a16="http://schemas.microsoft.com/office/drawing/2014/main" id="{D41E7196-C887-8E4C-1245-738C363F62C9}"/>
              </a:ext>
            </a:extLst>
          </p:cNvPr>
          <p:cNvSpPr/>
          <p:nvPr/>
        </p:nvSpPr>
        <p:spPr>
          <a:xfrm>
            <a:off x="9181281" y="3720638"/>
            <a:ext cx="2971798" cy="2056620"/>
          </a:xfrm>
          <a:prstGeom prst="accentCallout1">
            <a:avLst>
              <a:gd name="adj1" fmla="val 43034"/>
              <a:gd name="adj2" fmla="val -421"/>
              <a:gd name="adj3" fmla="val 57090"/>
              <a:gd name="adj4" fmla="val -3069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Cache miss— there’s no block with tag 2! The request is a write, so no need to pull from storage; also, the cache isn’t full yet, so no need to evict.</a:t>
            </a:r>
          </a:p>
        </p:txBody>
      </p:sp>
      <p:sp>
        <p:nvSpPr>
          <p:cNvPr id="47" name="Callout: Line with Accent Bar 46">
            <a:extLst>
              <a:ext uri="{FF2B5EF4-FFF2-40B4-BE49-F238E27FC236}">
                <a16:creationId xmlns:a16="http://schemas.microsoft.com/office/drawing/2014/main" id="{0E8D28AE-0E97-6BD7-3BC8-AC5ED6C58FA9}"/>
              </a:ext>
            </a:extLst>
          </p:cNvPr>
          <p:cNvSpPr/>
          <p:nvPr/>
        </p:nvSpPr>
        <p:spPr>
          <a:xfrm>
            <a:off x="9181281" y="4061683"/>
            <a:ext cx="2971798" cy="523141"/>
          </a:xfrm>
          <a:prstGeom prst="accentCallout1">
            <a:avLst>
              <a:gd name="adj1" fmla="val 41166"/>
              <a:gd name="adj2" fmla="val 422"/>
              <a:gd name="adj3" fmla="val 179687"/>
              <a:gd name="adj4" fmla="val -290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Cache hit—there’s a block with tag 2!</a:t>
            </a:r>
          </a:p>
        </p:txBody>
      </p:sp>
      <p:sp>
        <p:nvSpPr>
          <p:cNvPr id="48" name="Callout: Line with Accent Bar 47">
            <a:extLst>
              <a:ext uri="{FF2B5EF4-FFF2-40B4-BE49-F238E27FC236}">
                <a16:creationId xmlns:a16="http://schemas.microsoft.com/office/drawing/2014/main" id="{4A80523A-12A6-EF1F-1DC5-4608D7B497FB}"/>
              </a:ext>
            </a:extLst>
          </p:cNvPr>
          <p:cNvSpPr/>
          <p:nvPr/>
        </p:nvSpPr>
        <p:spPr>
          <a:xfrm>
            <a:off x="9181281" y="3870703"/>
            <a:ext cx="2971798" cy="888468"/>
          </a:xfrm>
          <a:prstGeom prst="accentCallout1">
            <a:avLst>
              <a:gd name="adj1" fmla="val 42150"/>
              <a:gd name="adj2" fmla="val 422"/>
              <a:gd name="adj3" fmla="val 127579"/>
              <a:gd name="adj4" fmla="val -2824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Cache miss—there’s no block with tag 1! The cache is full, so we must evict something.</a:t>
            </a:r>
          </a:p>
        </p:txBody>
      </p:sp>
      <p:sp>
        <p:nvSpPr>
          <p:cNvPr id="49" name="Callout: Line with Accent Bar 48">
            <a:extLst>
              <a:ext uri="{FF2B5EF4-FFF2-40B4-BE49-F238E27FC236}">
                <a16:creationId xmlns:a16="http://schemas.microsoft.com/office/drawing/2014/main" id="{1207EAE6-0CB9-269F-4927-5ADAD436AB40}"/>
              </a:ext>
            </a:extLst>
          </p:cNvPr>
          <p:cNvSpPr/>
          <p:nvPr/>
        </p:nvSpPr>
        <p:spPr>
          <a:xfrm>
            <a:off x="9218863" y="5097402"/>
            <a:ext cx="2768603" cy="1672200"/>
          </a:xfrm>
          <a:prstGeom prst="accentCallout1">
            <a:avLst>
              <a:gd name="adj1" fmla="val 40531"/>
              <a:gd name="adj2" fmla="val -421"/>
              <a:gd name="adj3" fmla="val 34307"/>
              <a:gd name="adj4" fmla="val -138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00"/>
              </a:lnSpc>
            </a:pP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dirty, so evicting it would require writing to the underlying storage.  </a:t>
            </a:r>
            <a:r>
              <a:rPr lang="en-US" sz="2000" b="1" dirty="0">
                <a:solidFill>
                  <a:srgbClr val="7030A0"/>
                </a:solidFill>
                <a:latin typeface="Lucida Console" panose="020B0609040504020204" pitchFamily="49" charset="0"/>
                <a:cs typeface="Segoe UI" panose="020B0502040204020203" pitchFamily="34" charset="0"/>
              </a:rPr>
              <a:t>b</a:t>
            </a:r>
            <a:r>
              <a:rPr lang="en-US" sz="2400" b="1" baseline="-25000" dirty="0">
                <a:solidFill>
                  <a:srgbClr val="7030A0"/>
                </a:solidFill>
                <a:latin typeface="Lucida Console" panose="020B0609040504020204" pitchFamily="49" charset="0"/>
                <a:cs typeface="Segoe UI" panose="020B0502040204020203" pitchFamily="34" charset="0"/>
              </a:rPr>
              <a:t>3</a:t>
            </a: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clean, so we could drop it for free!</a:t>
            </a:r>
          </a:p>
        </p:txBody>
      </p:sp>
    </p:spTree>
    <p:extLst>
      <p:ext uri="{BB962C8B-B14F-4D97-AF65-F5344CB8AC3E}">
        <p14:creationId xmlns:p14="http://schemas.microsoft.com/office/powerpoint/2010/main" val="2990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2.08333E-6 0.00023 C -0.00104 -0.00764 -0.00169 -0.01551 -0.00299 -0.02292 C -0.00364 -0.02616 -0.0056 -0.02847 -0.00599 -0.03171 C -0.00716 -0.04074 -0.00677 -0.05046 -0.00794 -0.05972 C -0.00885 -0.06643 -0.01067 -0.07245 -0.01185 -0.07893 C -0.01601 -0.10162 -0.00872 -0.06736 -0.01471 -0.09467 C -0.0151 -0.09768 -0.01549 -0.10069 -0.01575 -0.10347 C -0.01614 -0.10694 -0.01614 -0.11065 -0.01666 -0.11412 C -0.01745 -0.11898 -0.01875 -0.12338 -0.01966 -0.12801 C -0.02083 -0.14375 -0.02005 -0.14004 -0.02252 -0.1544 C -0.02344 -0.15972 -0.02409 -0.16528 -0.02552 -0.17014 C -0.02682 -0.17477 -0.02799 -0.17963 -0.02942 -0.18426 C -0.0319 -0.19259 -0.03151 -0.18704 -0.03424 -0.19815 C -0.03515 -0.20162 -0.03554 -0.20532 -0.0362 -0.20879 C -0.03659 -0.21042 -0.03659 -0.2125 -0.03724 -0.21389 C -0.03815 -0.21643 -0.03919 -0.21852 -0.0401 -0.22106 C -0.04088 -0.22268 -0.04206 -0.22407 -0.04219 -0.22616 C -0.04258 -0.23449 -0.04219 -0.24259 -0.04219 -0.25069 " pathEditMode="relative" rAng="0" ptsTypes="AAAAAAAAAAAAAAAAA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/>
      <p:bldP spid="17" grpId="1" uiExpand="1" build="allAtOnce"/>
      <p:bldP spid="17" grpId="2" uiExpand="1" build="allAtOnce"/>
      <p:bldP spid="18" grpId="0" animBg="1"/>
      <p:bldP spid="18" grpId="1" animBg="1"/>
      <p:bldP spid="40" grpId="0"/>
      <p:bldP spid="41" grpId="0"/>
      <p:bldP spid="4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7AF7-00C3-498D-AED3-5E84218F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398"/>
            <a:ext cx="8265696" cy="813970"/>
          </a:xfrm>
        </p:spPr>
        <p:txBody>
          <a:bodyPr/>
          <a:lstStyle/>
          <a:p>
            <a:r>
              <a:rPr lang="en-US" dirty="0"/>
              <a:t>Slot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A8C2-2FC5-2B3A-B6B7-520C4B9D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1" y="902368"/>
            <a:ext cx="7386716" cy="58672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cache associates each slot with a </a:t>
            </a:r>
            <a:r>
              <a:rPr lang="en-US" b="1" i="1" dirty="0"/>
              <a:t>tag</a:t>
            </a:r>
          </a:p>
          <a:p>
            <a:pPr lvl="1"/>
            <a:r>
              <a:rPr lang="en-US" dirty="0"/>
              <a:t>If the slot is empty, the tag is meaningless</a:t>
            </a:r>
          </a:p>
          <a:p>
            <a:pPr lvl="1"/>
            <a:r>
              <a:rPr lang="en-US" dirty="0"/>
              <a:t>If the slot if filled, the tag allows the cache to determine if a particular read or write request will be a hit for that slot</a:t>
            </a:r>
          </a:p>
          <a:p>
            <a:r>
              <a:rPr lang="en-US" dirty="0"/>
              <a:t>For a cache that supports block-sized, block-aligned reads and writes, the slot tag is just the address of the block to read/write</a:t>
            </a:r>
          </a:p>
          <a:p>
            <a:r>
              <a:rPr lang="en-US" dirty="0"/>
              <a:t>For a cache that supports block-unaligned reads or writes, tagging is more complicated</a:t>
            </a:r>
          </a:p>
          <a:p>
            <a:pPr lvl="1"/>
            <a:r>
              <a:rPr lang="en-US" dirty="0"/>
              <a:t>Consider a single-slot </a:t>
            </a:r>
            <a:r>
              <a:rPr lang="en-US" dirty="0" err="1">
                <a:latin typeface="Lucida Console" panose="020B0609040504020204" pitchFamily="49" charset="0"/>
              </a:rPr>
              <a:t>stdio</a:t>
            </a:r>
            <a:r>
              <a:rPr lang="en-US" dirty="0"/>
              <a:t> cache</a:t>
            </a:r>
          </a:p>
          <a:p>
            <a:pPr lvl="1"/>
            <a:r>
              <a:rPr lang="en-US" dirty="0"/>
              <a:t>In read mode, the tag is a 4 KB-aligned block address, even though the read address target may be non-4-KB-aligned</a:t>
            </a:r>
          </a:p>
          <a:p>
            <a:pPr lvl="1"/>
            <a:r>
              <a:rPr lang="en-US" dirty="0"/>
              <a:t>In write mode, the tag is the current, possibly unaligned write offset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BFF097-7063-C9A0-CEB1-7A69EE1974CC}"/>
              </a:ext>
            </a:extLst>
          </p:cNvPr>
          <p:cNvGrpSpPr/>
          <p:nvPr/>
        </p:nvGrpSpPr>
        <p:grpSpPr>
          <a:xfrm>
            <a:off x="9308982" y="618793"/>
            <a:ext cx="551145" cy="443397"/>
            <a:chOff x="9883034" y="4413016"/>
            <a:chExt cx="551145" cy="44339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D9456FD-4860-5D2B-8F5F-4A06AF5D0669}"/>
                </a:ext>
              </a:extLst>
            </p:cNvPr>
            <p:cNvSpPr/>
            <p:nvPr/>
          </p:nvSpPr>
          <p:spPr>
            <a:xfrm>
              <a:off x="9883034" y="4413861"/>
              <a:ext cx="551145" cy="438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FD936B3-6306-221C-1E7C-F993E60C0592}"/>
                </a:ext>
              </a:extLst>
            </p:cNvPr>
            <p:cNvCxnSpPr/>
            <p:nvPr/>
          </p:nvCxnSpPr>
          <p:spPr>
            <a:xfrm flipH="1">
              <a:off x="9887494" y="4414706"/>
              <a:ext cx="546685" cy="43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4C6BE0-CD40-7E6F-DB3C-E7563533E031}"/>
                </a:ext>
              </a:extLst>
            </p:cNvPr>
            <p:cNvCxnSpPr>
              <a:cxnSpLocks/>
            </p:cNvCxnSpPr>
            <p:nvPr/>
          </p:nvCxnSpPr>
          <p:spPr>
            <a:xfrm>
              <a:off x="9887494" y="4413016"/>
              <a:ext cx="546685" cy="443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E2960E7-0919-441C-3E18-5D0286C924EE}"/>
              </a:ext>
            </a:extLst>
          </p:cNvPr>
          <p:cNvGrpSpPr/>
          <p:nvPr/>
        </p:nvGrpSpPr>
        <p:grpSpPr>
          <a:xfrm>
            <a:off x="7655548" y="1785933"/>
            <a:ext cx="4098760" cy="438413"/>
            <a:chOff x="7402882" y="5586606"/>
            <a:chExt cx="4098760" cy="43841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4CF6D95-205D-2DBB-2C45-1E827E5A1D80}"/>
                </a:ext>
              </a:extLst>
            </p:cNvPr>
            <p:cNvSpPr/>
            <p:nvPr/>
          </p:nvSpPr>
          <p:spPr>
            <a:xfrm>
              <a:off x="740288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E9F67BE-1DDB-621F-CF1D-138B177FD9B6}"/>
                </a:ext>
              </a:extLst>
            </p:cNvPr>
            <p:cNvSpPr/>
            <p:nvPr/>
          </p:nvSpPr>
          <p:spPr>
            <a:xfrm>
              <a:off x="795402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768D26B-75D2-F629-BC5A-8DC10EE47973}"/>
                </a:ext>
              </a:extLst>
            </p:cNvPr>
            <p:cNvSpPr/>
            <p:nvPr/>
          </p:nvSpPr>
          <p:spPr>
            <a:xfrm>
              <a:off x="850517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92B801D-734B-E029-1CE9-0C96925667AD}"/>
                </a:ext>
              </a:extLst>
            </p:cNvPr>
            <p:cNvSpPr/>
            <p:nvPr/>
          </p:nvSpPr>
          <p:spPr>
            <a:xfrm>
              <a:off x="905631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75F2B8-9F68-E7D8-778C-3ADEE64A7594}"/>
                </a:ext>
              </a:extLst>
            </p:cNvPr>
            <p:cNvSpPr/>
            <p:nvPr/>
          </p:nvSpPr>
          <p:spPr>
            <a:xfrm>
              <a:off x="960746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9E19338-02BE-A78B-3EB0-36D5884175FB}"/>
                </a:ext>
              </a:extLst>
            </p:cNvPr>
            <p:cNvSpPr/>
            <p:nvPr/>
          </p:nvSpPr>
          <p:spPr>
            <a:xfrm>
              <a:off x="10158607" y="55866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DB8F32A-1F59-2C6B-5CAA-188435138902}"/>
                </a:ext>
              </a:extLst>
            </p:cNvPr>
            <p:cNvSpPr/>
            <p:nvPr/>
          </p:nvSpPr>
          <p:spPr>
            <a:xfrm>
              <a:off x="10709752" y="5586606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76C683B-2032-486F-F515-7EEA840921EB}"/>
                </a:ext>
              </a:extLst>
            </p:cNvPr>
            <p:cNvSpPr/>
            <p:nvPr/>
          </p:nvSpPr>
          <p:spPr>
            <a:xfrm>
              <a:off x="11260898" y="5586606"/>
              <a:ext cx="240744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F64F3A4-1781-82C1-415B-2F82BB7155FE}"/>
              </a:ext>
            </a:extLst>
          </p:cNvPr>
          <p:cNvGrpSpPr/>
          <p:nvPr/>
        </p:nvGrpSpPr>
        <p:grpSpPr>
          <a:xfrm>
            <a:off x="10389673" y="2259223"/>
            <a:ext cx="1826391" cy="995396"/>
            <a:chOff x="10137007" y="6059896"/>
            <a:chExt cx="1826391" cy="995396"/>
          </a:xfrm>
        </p:grpSpPr>
        <p:sp>
          <p:nvSpPr>
            <p:cNvPr id="58" name="Left Bracket 57">
              <a:extLst>
                <a:ext uri="{FF2B5EF4-FFF2-40B4-BE49-F238E27FC236}">
                  <a16:creationId xmlns:a16="http://schemas.microsoft.com/office/drawing/2014/main" id="{57C95CFA-3A54-898B-B1A0-7530405D89FA}"/>
                </a:ext>
              </a:extLst>
            </p:cNvPr>
            <p:cNvSpPr/>
            <p:nvPr/>
          </p:nvSpPr>
          <p:spPr>
            <a:xfrm rot="16200000">
              <a:off x="11293473" y="6027324"/>
              <a:ext cx="175600" cy="240744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556F65-724B-11F1-BA1F-85801A0BB632}"/>
                </a:ext>
              </a:extLst>
            </p:cNvPr>
            <p:cNvSpPr txBox="1"/>
            <p:nvPr/>
          </p:nvSpPr>
          <p:spPr>
            <a:xfrm>
              <a:off x="10137007" y="6224295"/>
              <a:ext cx="18263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Last chunk (possibly less than 4 KB)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D779A66-6E08-5FE5-2CF5-A107B28F4FBD}"/>
              </a:ext>
            </a:extLst>
          </p:cNvPr>
          <p:cNvGrpSpPr/>
          <p:nvPr/>
        </p:nvGrpSpPr>
        <p:grpSpPr>
          <a:xfrm>
            <a:off x="7655548" y="2258615"/>
            <a:ext cx="3827645" cy="514154"/>
            <a:chOff x="7402882" y="6059288"/>
            <a:chExt cx="3827645" cy="514154"/>
          </a:xfrm>
        </p:grpSpPr>
        <p:sp>
          <p:nvSpPr>
            <p:cNvPr id="61" name="Left Bracket 60">
              <a:extLst>
                <a:ext uri="{FF2B5EF4-FFF2-40B4-BE49-F238E27FC236}">
                  <a16:creationId xmlns:a16="http://schemas.microsoft.com/office/drawing/2014/main" id="{AD2F0863-36AF-F352-3D13-75E48D566BFC}"/>
                </a:ext>
              </a:extLst>
            </p:cNvPr>
            <p:cNvSpPr/>
            <p:nvPr/>
          </p:nvSpPr>
          <p:spPr>
            <a:xfrm rot="16200000">
              <a:off x="9228905" y="4233265"/>
              <a:ext cx="175600" cy="382764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5003D78-98E8-3CBC-C610-019A3B3A9A10}"/>
                </a:ext>
              </a:extLst>
            </p:cNvPr>
            <p:cNvSpPr txBox="1"/>
            <p:nvPr/>
          </p:nvSpPr>
          <p:spPr>
            <a:xfrm>
              <a:off x="7757786" y="6234888"/>
              <a:ext cx="2230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 KB file chunks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4FF853-D566-BFE3-97CC-CEA90C0BF558}"/>
              </a:ext>
            </a:extLst>
          </p:cNvPr>
          <p:cNvGrpSpPr/>
          <p:nvPr/>
        </p:nvGrpSpPr>
        <p:grpSpPr>
          <a:xfrm>
            <a:off x="9308982" y="614033"/>
            <a:ext cx="1102291" cy="1171899"/>
            <a:chOff x="9056316" y="4414706"/>
            <a:chExt cx="1102291" cy="117189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A9CB7E8-6A31-38FA-D33A-A94CD9337E66}"/>
                </a:ext>
              </a:extLst>
            </p:cNvPr>
            <p:cNvSpPr/>
            <p:nvPr/>
          </p:nvSpPr>
          <p:spPr>
            <a:xfrm>
              <a:off x="9056316" y="44147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6832D48-D116-996F-7FA5-A8E195A99F30}"/>
                </a:ext>
              </a:extLst>
            </p:cNvPr>
            <p:cNvCxnSpPr>
              <a:cxnSpLocks/>
            </p:cNvCxnSpPr>
            <p:nvPr/>
          </p:nvCxnSpPr>
          <p:spPr>
            <a:xfrm>
              <a:off x="9056316" y="4853118"/>
              <a:ext cx="551145" cy="73348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1002B9-86B8-AAE4-D676-4B934D9B00CA}"/>
                </a:ext>
              </a:extLst>
            </p:cNvPr>
            <p:cNvCxnSpPr>
              <a:cxnSpLocks/>
            </p:cNvCxnSpPr>
            <p:nvPr/>
          </p:nvCxnSpPr>
          <p:spPr>
            <a:xfrm>
              <a:off x="9598540" y="4853118"/>
              <a:ext cx="560067" cy="73348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5706FDD-D46B-DC86-4821-81ACBB9EF823}"/>
                </a:ext>
              </a:extLst>
            </p:cNvPr>
            <p:cNvSpPr/>
            <p:nvPr/>
          </p:nvSpPr>
          <p:spPr>
            <a:xfrm>
              <a:off x="9356943" y="4414706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9B054D1-F971-67ED-6AC9-FE2E170FAAE9}"/>
              </a:ext>
            </a:extLst>
          </p:cNvPr>
          <p:cNvSpPr txBox="1"/>
          <p:nvPr/>
        </p:nvSpPr>
        <p:spPr>
          <a:xfrm>
            <a:off x="7330155" y="626091"/>
            <a:ext cx="223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C401632-7182-05DD-2EA4-167AF416F882}"/>
              </a:ext>
            </a:extLst>
          </p:cNvPr>
          <p:cNvGrpSpPr/>
          <p:nvPr/>
        </p:nvGrpSpPr>
        <p:grpSpPr>
          <a:xfrm>
            <a:off x="10148156" y="1296127"/>
            <a:ext cx="2131272" cy="928216"/>
            <a:chOff x="9356872" y="5096800"/>
            <a:chExt cx="2131272" cy="928216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D501421-D4C4-E7A1-BA79-9C1503AA3CD6}"/>
                </a:ext>
              </a:extLst>
            </p:cNvPr>
            <p:cNvSpPr/>
            <p:nvPr/>
          </p:nvSpPr>
          <p:spPr>
            <a:xfrm>
              <a:off x="9356872" y="5586605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F3F332E-0AFE-35C6-6E44-E1018EFCA23E}"/>
                </a:ext>
              </a:extLst>
            </p:cNvPr>
            <p:cNvSpPr txBox="1"/>
            <p:nvPr/>
          </p:nvSpPr>
          <p:spPr>
            <a:xfrm>
              <a:off x="9757132" y="5096800"/>
              <a:ext cx="173101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Read target: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0x4000+0x800</a:t>
              </a:r>
            </a:p>
          </p:txBody>
        </p: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DEE110BE-E833-4750-2CB7-ED4FCAA245A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360158" y="5301395"/>
              <a:ext cx="476764" cy="257076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677782D-38FD-6204-3211-B10BDC81FD38}"/>
              </a:ext>
            </a:extLst>
          </p:cNvPr>
          <p:cNvGrpSpPr/>
          <p:nvPr/>
        </p:nvGrpSpPr>
        <p:grpSpPr>
          <a:xfrm>
            <a:off x="9259978" y="4230032"/>
            <a:ext cx="551145" cy="443397"/>
            <a:chOff x="9883034" y="4413016"/>
            <a:chExt cx="551145" cy="44339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8AF0F2A-9545-E010-7A78-0CE7239809A7}"/>
                </a:ext>
              </a:extLst>
            </p:cNvPr>
            <p:cNvSpPr/>
            <p:nvPr/>
          </p:nvSpPr>
          <p:spPr>
            <a:xfrm>
              <a:off x="9883034" y="4413861"/>
              <a:ext cx="551145" cy="4384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AC637B0-D430-20BA-0B3E-0FC24329EE6D}"/>
                </a:ext>
              </a:extLst>
            </p:cNvPr>
            <p:cNvCxnSpPr/>
            <p:nvPr/>
          </p:nvCxnSpPr>
          <p:spPr>
            <a:xfrm flipH="1">
              <a:off x="9887494" y="4414706"/>
              <a:ext cx="546685" cy="43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1F11B5-20FE-F101-4FEC-7519D32FD9C7}"/>
                </a:ext>
              </a:extLst>
            </p:cNvPr>
            <p:cNvCxnSpPr>
              <a:cxnSpLocks/>
            </p:cNvCxnSpPr>
            <p:nvPr/>
          </p:nvCxnSpPr>
          <p:spPr>
            <a:xfrm>
              <a:off x="9887494" y="4413016"/>
              <a:ext cx="546685" cy="443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0D5991F-4404-27C9-78DC-8B5D2C9BE530}"/>
              </a:ext>
            </a:extLst>
          </p:cNvPr>
          <p:cNvGrpSpPr/>
          <p:nvPr/>
        </p:nvGrpSpPr>
        <p:grpSpPr>
          <a:xfrm>
            <a:off x="7606544" y="5397172"/>
            <a:ext cx="4098760" cy="438413"/>
            <a:chOff x="7402882" y="5586606"/>
            <a:chExt cx="4098760" cy="43841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D3DEF87-5689-10EF-4EDB-48E5153F8C06}"/>
                </a:ext>
              </a:extLst>
            </p:cNvPr>
            <p:cNvSpPr/>
            <p:nvPr/>
          </p:nvSpPr>
          <p:spPr>
            <a:xfrm>
              <a:off x="740288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5333F4E-C7E4-86DB-FF1D-22CF123795A3}"/>
                </a:ext>
              </a:extLst>
            </p:cNvPr>
            <p:cNvSpPr/>
            <p:nvPr/>
          </p:nvSpPr>
          <p:spPr>
            <a:xfrm>
              <a:off x="795402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A11178E-2E97-C3A2-3702-CD73B5948FE7}"/>
                </a:ext>
              </a:extLst>
            </p:cNvPr>
            <p:cNvSpPr/>
            <p:nvPr/>
          </p:nvSpPr>
          <p:spPr>
            <a:xfrm>
              <a:off x="850517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16B36E9-94C5-0DEA-FACD-EC16A07596C5}"/>
                </a:ext>
              </a:extLst>
            </p:cNvPr>
            <p:cNvSpPr/>
            <p:nvPr/>
          </p:nvSpPr>
          <p:spPr>
            <a:xfrm>
              <a:off x="9056317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5038582-632F-EFC1-0162-F041307DFF67}"/>
                </a:ext>
              </a:extLst>
            </p:cNvPr>
            <p:cNvSpPr/>
            <p:nvPr/>
          </p:nvSpPr>
          <p:spPr>
            <a:xfrm>
              <a:off x="9607462" y="5586608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0AB4D2D-C846-CAA4-AC27-61FB3DCFF2C6}"/>
                </a:ext>
              </a:extLst>
            </p:cNvPr>
            <p:cNvSpPr/>
            <p:nvPr/>
          </p:nvSpPr>
          <p:spPr>
            <a:xfrm>
              <a:off x="10158607" y="55866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DCE3E58-7D8A-2748-6E73-6E5840EAC0B2}"/>
                </a:ext>
              </a:extLst>
            </p:cNvPr>
            <p:cNvSpPr/>
            <p:nvPr/>
          </p:nvSpPr>
          <p:spPr>
            <a:xfrm>
              <a:off x="10709752" y="5586606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3DF8523-2AE2-6BC9-A580-7DD68C1994B7}"/>
                </a:ext>
              </a:extLst>
            </p:cNvPr>
            <p:cNvSpPr/>
            <p:nvPr/>
          </p:nvSpPr>
          <p:spPr>
            <a:xfrm>
              <a:off x="11260898" y="5586606"/>
              <a:ext cx="240744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7042BF-B104-D0D5-9DDE-0B8DF24733F5}"/>
              </a:ext>
            </a:extLst>
          </p:cNvPr>
          <p:cNvGrpSpPr/>
          <p:nvPr/>
        </p:nvGrpSpPr>
        <p:grpSpPr>
          <a:xfrm>
            <a:off x="10340669" y="5870462"/>
            <a:ext cx="1854575" cy="995396"/>
            <a:chOff x="10137007" y="6059896"/>
            <a:chExt cx="1854575" cy="995396"/>
          </a:xfrm>
        </p:grpSpPr>
        <p:sp>
          <p:nvSpPr>
            <p:cNvPr id="87" name="Left Bracket 86">
              <a:extLst>
                <a:ext uri="{FF2B5EF4-FFF2-40B4-BE49-F238E27FC236}">
                  <a16:creationId xmlns:a16="http://schemas.microsoft.com/office/drawing/2014/main" id="{38E7D171-90E1-147B-6228-20F438130311}"/>
                </a:ext>
              </a:extLst>
            </p:cNvPr>
            <p:cNvSpPr/>
            <p:nvPr/>
          </p:nvSpPr>
          <p:spPr>
            <a:xfrm rot="16200000">
              <a:off x="11293473" y="6027324"/>
              <a:ext cx="175600" cy="240744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81C6D24-4117-7F59-AE1A-300D9A431BE4}"/>
                </a:ext>
              </a:extLst>
            </p:cNvPr>
            <p:cNvSpPr txBox="1"/>
            <p:nvPr/>
          </p:nvSpPr>
          <p:spPr>
            <a:xfrm>
              <a:off x="10137007" y="6224295"/>
              <a:ext cx="1854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Last chunk (possibly less than 4 KB)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882A132-B4DC-73F5-BDA3-EA1D588C5E71}"/>
              </a:ext>
            </a:extLst>
          </p:cNvPr>
          <p:cNvGrpSpPr/>
          <p:nvPr/>
        </p:nvGrpSpPr>
        <p:grpSpPr>
          <a:xfrm>
            <a:off x="7606544" y="5869854"/>
            <a:ext cx="3827645" cy="514154"/>
            <a:chOff x="7402882" y="6059288"/>
            <a:chExt cx="3827645" cy="514154"/>
          </a:xfrm>
        </p:grpSpPr>
        <p:sp>
          <p:nvSpPr>
            <p:cNvPr id="90" name="Left Bracket 89">
              <a:extLst>
                <a:ext uri="{FF2B5EF4-FFF2-40B4-BE49-F238E27FC236}">
                  <a16:creationId xmlns:a16="http://schemas.microsoft.com/office/drawing/2014/main" id="{3BE5D2D6-3E7D-8F56-CEC4-8D808E6D243C}"/>
                </a:ext>
              </a:extLst>
            </p:cNvPr>
            <p:cNvSpPr/>
            <p:nvPr/>
          </p:nvSpPr>
          <p:spPr>
            <a:xfrm rot="16200000">
              <a:off x="9228905" y="4233265"/>
              <a:ext cx="175600" cy="3827645"/>
            </a:xfrm>
            <a:prstGeom prst="leftBracket">
              <a:avLst>
                <a:gd name="adj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D3A7DD4-82F7-392C-18D8-AB955A47C1F5}"/>
                </a:ext>
              </a:extLst>
            </p:cNvPr>
            <p:cNvSpPr txBox="1"/>
            <p:nvPr/>
          </p:nvSpPr>
          <p:spPr>
            <a:xfrm>
              <a:off x="7757786" y="6234888"/>
              <a:ext cx="2230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 KB file chunks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8976E2C-C5FE-4AF2-ED02-88E78D7BC2D8}"/>
              </a:ext>
            </a:extLst>
          </p:cNvPr>
          <p:cNvGrpSpPr/>
          <p:nvPr/>
        </p:nvGrpSpPr>
        <p:grpSpPr>
          <a:xfrm>
            <a:off x="9259410" y="4225272"/>
            <a:ext cx="1415686" cy="1171899"/>
            <a:chOff x="8742920" y="4414706"/>
            <a:chExt cx="1415686" cy="1171899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3FD28E2-4F4E-ABAB-D21B-CDDD7B03596F}"/>
                </a:ext>
              </a:extLst>
            </p:cNvPr>
            <p:cNvSpPr/>
            <p:nvPr/>
          </p:nvSpPr>
          <p:spPr>
            <a:xfrm>
              <a:off x="8743092" y="4414707"/>
              <a:ext cx="551145" cy="438411"/>
            </a:xfrm>
            <a:prstGeom prst="rect">
              <a:avLst/>
            </a:prstGeom>
            <a:solidFill>
              <a:srgbClr val="B7F0F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D46C5F9-A088-C33B-627B-45D0F03C7AD1}"/>
                </a:ext>
              </a:extLst>
            </p:cNvPr>
            <p:cNvCxnSpPr>
              <a:cxnSpLocks/>
            </p:cNvCxnSpPr>
            <p:nvPr/>
          </p:nvCxnSpPr>
          <p:spPr>
            <a:xfrm>
              <a:off x="8759367" y="4884549"/>
              <a:ext cx="848094" cy="70205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543B13E-8865-3589-D35F-2AEAC1638F80}"/>
                </a:ext>
              </a:extLst>
            </p:cNvPr>
            <p:cNvCxnSpPr>
              <a:cxnSpLocks/>
            </p:cNvCxnSpPr>
            <p:nvPr/>
          </p:nvCxnSpPr>
          <p:spPr>
            <a:xfrm>
              <a:off x="9302628" y="4857119"/>
              <a:ext cx="855978" cy="7294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D9D5CCB-B79B-742B-DF1F-D4D8A57CD84B}"/>
                </a:ext>
              </a:extLst>
            </p:cNvPr>
            <p:cNvSpPr/>
            <p:nvPr/>
          </p:nvSpPr>
          <p:spPr>
            <a:xfrm>
              <a:off x="8742920" y="4414706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7E98474C-FB10-ACA9-D3A7-309105299F82}"/>
              </a:ext>
            </a:extLst>
          </p:cNvPr>
          <p:cNvSpPr txBox="1"/>
          <p:nvPr/>
        </p:nvSpPr>
        <p:spPr>
          <a:xfrm>
            <a:off x="7281151" y="4237330"/>
            <a:ext cx="223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stdio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cache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F31A8F6-A208-5174-38C6-EF01DB1718F6}"/>
              </a:ext>
            </a:extLst>
          </p:cNvPr>
          <p:cNvCxnSpPr/>
          <p:nvPr/>
        </p:nvCxnSpPr>
        <p:spPr>
          <a:xfrm flipH="1">
            <a:off x="7606544" y="3597442"/>
            <a:ext cx="449722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67721E4C-B872-1A78-AA10-50F789C6DF10}"/>
              </a:ext>
            </a:extLst>
          </p:cNvPr>
          <p:cNvSpPr txBox="1"/>
          <p:nvPr/>
        </p:nvSpPr>
        <p:spPr>
          <a:xfrm>
            <a:off x="7749445" y="88395"/>
            <a:ext cx="412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Reading a file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D569798-F78F-1BA5-0BEC-4F82D70F569D}"/>
              </a:ext>
            </a:extLst>
          </p:cNvPr>
          <p:cNvSpPr txBox="1"/>
          <p:nvPr/>
        </p:nvSpPr>
        <p:spPr>
          <a:xfrm>
            <a:off x="7749444" y="3596597"/>
            <a:ext cx="412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Writing a file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0F428D-DBEC-5DD6-C5CB-EE9A4D86C999}"/>
              </a:ext>
            </a:extLst>
          </p:cNvPr>
          <p:cNvGrpSpPr/>
          <p:nvPr/>
        </p:nvGrpSpPr>
        <p:grpSpPr>
          <a:xfrm>
            <a:off x="7626642" y="1361010"/>
            <a:ext cx="2261176" cy="386471"/>
            <a:chOff x="7374187" y="4950232"/>
            <a:chExt cx="1743803" cy="3864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34E47C-848C-DE26-0E95-CB9AA54D6653}"/>
                </a:ext>
              </a:extLst>
            </p:cNvPr>
            <p:cNvSpPr txBox="1"/>
            <p:nvPr/>
          </p:nvSpPr>
          <p:spPr>
            <a:xfrm>
              <a:off x="7374187" y="4950232"/>
              <a:ext cx="1544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Slot tag: 0x4000</a:t>
              </a: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5D70FC4E-D8B5-D2DC-F493-1BAD9A508F61}"/>
                </a:ext>
              </a:extLst>
            </p:cNvPr>
            <p:cNvCxnSpPr>
              <a:cxnSpLocks/>
            </p:cNvCxnSpPr>
            <p:nvPr/>
          </p:nvCxnSpPr>
          <p:spPr>
            <a:xfrm>
              <a:off x="8827166" y="5124985"/>
              <a:ext cx="290824" cy="21171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EEBA2B-F1C1-2FAD-BB36-1E4CAF266BBC}"/>
              </a:ext>
            </a:extLst>
          </p:cNvPr>
          <p:cNvGrpSpPr/>
          <p:nvPr/>
        </p:nvGrpSpPr>
        <p:grpSpPr>
          <a:xfrm>
            <a:off x="7225368" y="4964371"/>
            <a:ext cx="2835553" cy="401563"/>
            <a:chOff x="6931250" y="4935140"/>
            <a:chExt cx="2186740" cy="4015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23EE3D-24E7-832D-B596-5BE261D86731}"/>
                </a:ext>
              </a:extLst>
            </p:cNvPr>
            <p:cNvSpPr txBox="1"/>
            <p:nvPr/>
          </p:nvSpPr>
          <p:spPr>
            <a:xfrm>
              <a:off x="6931250" y="4935140"/>
              <a:ext cx="1993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Slot tag: 0x4000+0x800</a:t>
              </a: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BB1B7957-A142-258A-9178-8E4DDD8DC46F}"/>
                </a:ext>
              </a:extLst>
            </p:cNvPr>
            <p:cNvCxnSpPr>
              <a:cxnSpLocks/>
            </p:cNvCxnSpPr>
            <p:nvPr/>
          </p:nvCxnSpPr>
          <p:spPr>
            <a:xfrm>
              <a:off x="8827166" y="5124985"/>
              <a:ext cx="290824" cy="21171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3D1CC8-A59F-82DD-4D55-308ECCBFB407}"/>
              </a:ext>
            </a:extLst>
          </p:cNvPr>
          <p:cNvGrpSpPr/>
          <p:nvPr/>
        </p:nvGrpSpPr>
        <p:grpSpPr>
          <a:xfrm>
            <a:off x="10058031" y="4907420"/>
            <a:ext cx="2131272" cy="928216"/>
            <a:chOff x="9356872" y="5096800"/>
            <a:chExt cx="2131272" cy="9282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5B15AC-A1A6-62DB-1164-ACEDF385F0F9}"/>
                </a:ext>
              </a:extLst>
            </p:cNvPr>
            <p:cNvSpPr/>
            <p:nvPr/>
          </p:nvSpPr>
          <p:spPr>
            <a:xfrm>
              <a:off x="9356872" y="5586605"/>
              <a:ext cx="104454" cy="4384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E2510A-BC23-4740-A0FF-47E94E6B1C1C}"/>
                </a:ext>
              </a:extLst>
            </p:cNvPr>
            <p:cNvSpPr txBox="1"/>
            <p:nvPr/>
          </p:nvSpPr>
          <p:spPr>
            <a:xfrm>
              <a:off x="9757132" y="5096800"/>
              <a:ext cx="173101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Write target:</a:t>
              </a:r>
            </a:p>
            <a:p>
              <a:pPr>
                <a:lnSpc>
                  <a:spcPts val="1500"/>
                </a:lnSpc>
              </a:pP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0x4000+0x800</a:t>
              </a: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2045831F-F044-8308-F980-E37B232608F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360158" y="5343503"/>
              <a:ext cx="476764" cy="21924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07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97" grpId="0"/>
      <p:bldP spid="97" grpId="1"/>
      <p:bldP spid="104" grpId="0"/>
      <p:bldP spid="105" grpId="0"/>
      <p:bldP spid="10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22172</TotalTime>
  <Words>3037</Words>
  <Application>Microsoft Office PowerPoint</Application>
  <PresentationFormat>Widescreen</PresentationFormat>
  <Paragraphs>336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Bahnschrift</vt:lpstr>
      <vt:lpstr>Calibri</vt:lpstr>
      <vt:lpstr>Consolas</vt:lpstr>
      <vt:lpstr>Lucida Console</vt:lpstr>
      <vt:lpstr>Segoe UI</vt:lpstr>
      <vt:lpstr>Segoe UI Light</vt:lpstr>
      <vt:lpstr>Office Theme</vt:lpstr>
      <vt:lpstr>Storage, Part III</vt:lpstr>
      <vt:lpstr>Review of the stdio Cache</vt:lpstr>
      <vt:lpstr>Review of the stdio Cache</vt:lpstr>
      <vt:lpstr>Two-slot stdio Cache: A Possible Design</vt:lpstr>
      <vt:lpstr>Two-slot stdio Cache: A Possible Design</vt:lpstr>
      <vt:lpstr>Multi-slot Caches</vt:lpstr>
      <vt:lpstr>Associativity in a Cache with S Slots</vt:lpstr>
      <vt:lpstr>Slot Tags</vt:lpstr>
      <vt:lpstr>Slot Tags</vt:lpstr>
      <vt:lpstr>Analyzing Caches using Reference Strings</vt:lpstr>
      <vt:lpstr>Analyzing Caches using Reference Strings</vt:lpstr>
      <vt:lpstr>Eviction Policies</vt:lpstr>
      <vt:lpstr>Hit Rates vs. The Number of Cache Slots</vt:lpstr>
      <vt:lpstr>Memory-mapped IO</vt:lpstr>
      <vt:lpstr>Memory-mapped IO</vt:lpstr>
      <vt:lpstr>Memory-mapped IO</vt:lpstr>
      <vt:lpstr>Files: Random Access vs. Stream</vt:lpstr>
      <vt:lpstr>Special Files on Linux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5876</cp:revision>
  <dcterms:created xsi:type="dcterms:W3CDTF">2017-01-17T01:11:39Z</dcterms:created>
  <dcterms:modified xsi:type="dcterms:W3CDTF">2023-11-06T06:35:07Z</dcterms:modified>
</cp:coreProperties>
</file>