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8" r:id="rId3"/>
    <p:sldId id="309" r:id="rId4"/>
    <p:sldId id="310" r:id="rId5"/>
    <p:sldId id="311" r:id="rId6"/>
    <p:sldId id="321" r:id="rId7"/>
    <p:sldId id="314" r:id="rId8"/>
    <p:sldId id="323" r:id="rId9"/>
    <p:sldId id="315" r:id="rId10"/>
    <p:sldId id="325" r:id="rId11"/>
    <p:sldId id="319" r:id="rId12"/>
    <p:sldId id="326" r:id="rId13"/>
    <p:sldId id="328" r:id="rId14"/>
    <p:sldId id="329" r:id="rId15"/>
    <p:sldId id="330" r:id="rId16"/>
    <p:sldId id="331" r:id="rId17"/>
    <p:sldId id="316" r:id="rId18"/>
    <p:sldId id="312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0FB"/>
    <a:srgbClr val="FFCCCC"/>
    <a:srgbClr val="99FF66"/>
    <a:srgbClr val="FF66FF"/>
    <a:srgbClr val="5B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70" autoAdjust="0"/>
  </p:normalViewPr>
  <p:slideViewPr>
    <p:cSldViewPr snapToGrid="0">
      <p:cViewPr varScale="1">
        <p:scale>
          <a:sx n="53" d="100"/>
          <a:sy n="53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buffer cache is coherent, this means that a file update made by process X is visible to any other process Y immediately (i.e., once X’s system call is completed)!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https://linux.die.net/man/3/setvbuf]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7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https://wiki.archlinux.org/title/Advanced_Format]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5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POSIX_FADV_WILLNEED may perform non-sequential prefetching because the file region delimited by &lt;</a:t>
            </a:r>
            <a:r>
              <a:rPr lang="en-US" dirty="0" err="1"/>
              <a:t>fd</a:t>
            </a:r>
            <a:r>
              <a:rPr lang="en-US" dirty="0"/>
              <a:t>, offset, </a:t>
            </a:r>
            <a:r>
              <a:rPr lang="en-US" dirty="0" err="1"/>
              <a:t>len</a:t>
            </a:r>
            <a:r>
              <a:rPr lang="en-US" dirty="0"/>
              <a:t>&gt; may not be the region that starts at the current position of the file descriptor!</a:t>
            </a:r>
          </a:p>
          <a:p>
            <a:endParaRPr lang="en-US" dirty="0"/>
          </a:p>
          <a:p>
            <a:r>
              <a:rPr lang="en-US" dirty="0"/>
              <a:t>[Ref: https://man7.org/linux/man-pages/man2/posix_fadvise.2.html</a:t>
            </a:r>
          </a:p>
          <a:p>
            <a:r>
              <a:rPr lang="en-US" dirty="0"/>
              <a:t>        https://lwn.net/Articles/888715/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2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[You can empirically observe the behavior of the </a:t>
            </a:r>
            <a:r>
              <a:rPr lang="en-US" dirty="0" err="1"/>
              <a:t>stdio</a:t>
            </a:r>
            <a:r>
              <a:rPr lang="en-US" dirty="0"/>
              <a:t> write buffer by explicitly inserting </a:t>
            </a:r>
            <a:r>
              <a:rPr lang="en-US" dirty="0" err="1"/>
              <a:t>fseek</a:t>
            </a:r>
            <a:r>
              <a:rPr lang="en-US" dirty="0"/>
              <a:t>()s into cs61-lectures/storage1/w-stdiobyte.cc and then running the program under </a:t>
            </a:r>
            <a:r>
              <a:rPr lang="en-US" dirty="0" err="1"/>
              <a:t>strace</a:t>
            </a:r>
            <a:r>
              <a:rPr lang="en-US" dirty="0"/>
              <a:t>!]</a:t>
            </a:r>
          </a:p>
          <a:p>
            <a:endParaRPr lang="en-US" dirty="0"/>
          </a:p>
          <a:p>
            <a:r>
              <a:rPr lang="en-US" dirty="0"/>
              <a:t>[Ref: https://github.com/bminor/glibc/blob/master/libio/bits/types/struct_FILE.h  //See definition of `struct _IO_FILE`</a:t>
            </a:r>
          </a:p>
          <a:p>
            <a:r>
              <a:rPr lang="en-US" dirty="0"/>
              <a:t>        http://www.r-5.org/files/books/computers/internals/ifs/Steve_Pate-UNIX_Filesystems-EN.pdf //Pages 79--82</a:t>
            </a:r>
          </a:p>
          <a:p>
            <a:r>
              <a:rPr lang="en-US" dirty="0"/>
              <a:t>        https://www.slideshare.net/AngelBoy1/play-with-file-structure-yet-another-binary-exploit-technique</a:t>
            </a:r>
          </a:p>
          <a:p>
            <a:r>
              <a:rPr lang="en-US" dirty="0"/>
              <a:t>        https://dangokyo.me/2018/01/01/advanced-heap-exploitation-file-stream-oriented-programming/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7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890407-7F8D-412F-97C8-95D45395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000" y="-490261"/>
            <a:ext cx="5761997" cy="1334948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ts val="6500"/>
              </a:lnSpc>
            </a:pPr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  <a:t>Storage, Part II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A541D8-D8C0-7FB8-CE96-0EA6AB041DA3}"/>
              </a:ext>
            </a:extLst>
          </p:cNvPr>
          <p:cNvSpPr txBox="1">
            <a:spLocks/>
          </p:cNvSpPr>
          <p:nvPr/>
        </p:nvSpPr>
        <p:spPr>
          <a:xfrm>
            <a:off x="4260307" y="446935"/>
            <a:ext cx="3671382" cy="13648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  <a:t>CS 61: Lecture 14</a:t>
            </a:r>
            <a:b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Bahnschrift" panose="020B0502040204020203" pitchFamily="34" charset="0"/>
              </a:rPr>
              <a:t>10/30/2023</a:t>
            </a:r>
            <a:endParaRPr lang="en-US" sz="6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3E17F-467D-72BF-4649-532551E57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64" y="1896007"/>
            <a:ext cx="8561471" cy="47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0945-C93A-1DDD-A29F-D2883DA4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5527"/>
          </a:xfrm>
        </p:spPr>
        <p:txBody>
          <a:bodyPr/>
          <a:lstStyle/>
          <a:p>
            <a:r>
              <a:rPr lang="en-US" dirty="0"/>
              <a:t>Cache Optimization: Write Coalescing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BEE2-2A1D-4109-28AF-18B3EA2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0" y="1005527"/>
            <a:ext cx="6460957" cy="5171436"/>
          </a:xfrm>
        </p:spPr>
        <p:txBody>
          <a:bodyPr>
            <a:noAutofit/>
          </a:bodyPr>
          <a:lstStyle/>
          <a:p>
            <a:r>
              <a:rPr lang="en-US" dirty="0"/>
              <a:t>A particular cache block might be updated several times in short succession</a:t>
            </a:r>
          </a:p>
          <a:p>
            <a:r>
              <a:rPr lang="en-US" dirty="0"/>
              <a:t>In these scenarios, the cache decreases write traffic to the underlying storage device by not immediately synching a dirty block to the underlying storage</a:t>
            </a:r>
          </a:p>
          <a:p>
            <a:pPr lvl="1"/>
            <a:r>
              <a:rPr lang="en-US" dirty="0"/>
              <a:t>Decreasing the write traffic makes the device more available for other IO requests</a:t>
            </a:r>
          </a:p>
          <a:p>
            <a:pPr lvl="1"/>
            <a:r>
              <a:rPr lang="en-US" dirty="0"/>
              <a:t>However, delaying the write-back of dirty data will increase the amount of data lost after a crash or power outage!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5710B-B3C4-FFEC-1197-255503AF97DB}"/>
              </a:ext>
            </a:extLst>
          </p:cNvPr>
          <p:cNvSpPr txBox="1"/>
          <p:nvPr/>
        </p:nvSpPr>
        <p:spPr>
          <a:xfrm>
            <a:off x="9117857" y="3922296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Cache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B49ED1-493C-7556-5580-F5DDAD283F52}"/>
              </a:ext>
            </a:extLst>
          </p:cNvPr>
          <p:cNvGrpSpPr/>
          <p:nvPr/>
        </p:nvGrpSpPr>
        <p:grpSpPr>
          <a:xfrm>
            <a:off x="7911357" y="5726851"/>
            <a:ext cx="3505200" cy="1179853"/>
            <a:chOff x="7911357" y="5726851"/>
            <a:chExt cx="3505200" cy="11798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E7CAD5-59D3-5577-3E8D-B9B6DA54E8E0}"/>
                </a:ext>
              </a:extLst>
            </p:cNvPr>
            <p:cNvSpPr txBox="1"/>
            <p:nvPr/>
          </p:nvSpPr>
          <p:spPr>
            <a:xfrm>
              <a:off x="8787657" y="6295831"/>
              <a:ext cx="1866900" cy="61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Underlying storage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82CE81-7CA7-E32B-DB7F-FD31C49244EF}"/>
                </a:ext>
              </a:extLst>
            </p:cNvPr>
            <p:cNvSpPr/>
            <p:nvPr/>
          </p:nvSpPr>
          <p:spPr>
            <a:xfrm>
              <a:off x="7911357" y="5726852"/>
              <a:ext cx="876300" cy="4616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864E1D-685C-9630-3361-4E3997C3C6AC}"/>
                </a:ext>
              </a:extLst>
            </p:cNvPr>
            <p:cNvSpPr/>
            <p:nvPr/>
          </p:nvSpPr>
          <p:spPr>
            <a:xfrm>
              <a:off x="8787657" y="5726851"/>
              <a:ext cx="876300" cy="46166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99736-A5EB-1A74-CAA9-89836C2EEAC1}"/>
                </a:ext>
              </a:extLst>
            </p:cNvPr>
            <p:cNvSpPr/>
            <p:nvPr/>
          </p:nvSpPr>
          <p:spPr>
            <a:xfrm>
              <a:off x="9663957" y="5726852"/>
              <a:ext cx="876300" cy="4616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B1078B-220F-5677-38BA-0EBBCE30705B}"/>
                </a:ext>
              </a:extLst>
            </p:cNvPr>
            <p:cNvSpPr/>
            <p:nvPr/>
          </p:nvSpPr>
          <p:spPr>
            <a:xfrm>
              <a:off x="10540257" y="5726851"/>
              <a:ext cx="876300" cy="46166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74AD89-557A-ADED-592E-8617FBA8667C}"/>
              </a:ext>
            </a:extLst>
          </p:cNvPr>
          <p:cNvSpPr txBox="1"/>
          <p:nvPr/>
        </p:nvSpPr>
        <p:spPr>
          <a:xfrm>
            <a:off x="7778338" y="746793"/>
            <a:ext cx="3638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read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7030A0"/>
                </a:solidFill>
                <a:latin typeface="Lucida Console" panose="020B0609040504020204" pitchFamily="49" charset="0"/>
              </a:rPr>
              <a:t>3</a:t>
            </a:r>
            <a:endParaRPr lang="en-US" sz="2400" baseline="-25000" dirty="0">
              <a:solidFill>
                <a:srgbClr val="7030A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write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write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FEC48C1-E4CE-8248-F8E8-9A4145ED91A3}"/>
              </a:ext>
            </a:extLst>
          </p:cNvPr>
          <p:cNvSpPr/>
          <p:nvPr/>
        </p:nvSpPr>
        <p:spPr>
          <a:xfrm>
            <a:off x="9347303" y="1410481"/>
            <a:ext cx="1631104" cy="3039763"/>
          </a:xfrm>
          <a:custGeom>
            <a:avLst/>
            <a:gdLst>
              <a:gd name="connsiteX0" fmla="*/ 0 w 1631104"/>
              <a:gd name="connsiteY0" fmla="*/ 0 h 3039763"/>
              <a:gd name="connsiteX1" fmla="*/ 308919 w 1631104"/>
              <a:gd name="connsiteY1" fmla="*/ 61784 h 3039763"/>
              <a:gd name="connsiteX2" fmla="*/ 518984 w 1631104"/>
              <a:gd name="connsiteY2" fmla="*/ 185352 h 3039763"/>
              <a:gd name="connsiteX3" fmla="*/ 778476 w 1631104"/>
              <a:gd name="connsiteY3" fmla="*/ 271849 h 3039763"/>
              <a:gd name="connsiteX4" fmla="*/ 889687 w 1631104"/>
              <a:gd name="connsiteY4" fmla="*/ 358346 h 3039763"/>
              <a:gd name="connsiteX5" fmla="*/ 1087395 w 1631104"/>
              <a:gd name="connsiteY5" fmla="*/ 518984 h 3039763"/>
              <a:gd name="connsiteX6" fmla="*/ 1161535 w 1631104"/>
              <a:gd name="connsiteY6" fmla="*/ 617838 h 3039763"/>
              <a:gd name="connsiteX7" fmla="*/ 1421027 w 1631104"/>
              <a:gd name="connsiteY7" fmla="*/ 1000898 h 3039763"/>
              <a:gd name="connsiteX8" fmla="*/ 1495168 w 1631104"/>
              <a:gd name="connsiteY8" fmla="*/ 1272746 h 3039763"/>
              <a:gd name="connsiteX9" fmla="*/ 1594022 w 1631104"/>
              <a:gd name="connsiteY9" fmla="*/ 1470455 h 3039763"/>
              <a:gd name="connsiteX10" fmla="*/ 1631092 w 1631104"/>
              <a:gd name="connsiteY10" fmla="*/ 1890584 h 3039763"/>
              <a:gd name="connsiteX11" fmla="*/ 1556951 w 1631104"/>
              <a:gd name="connsiteY11" fmla="*/ 2113006 h 3039763"/>
              <a:gd name="connsiteX12" fmla="*/ 1383957 w 1631104"/>
              <a:gd name="connsiteY12" fmla="*/ 2347784 h 3039763"/>
              <a:gd name="connsiteX13" fmla="*/ 1322173 w 1631104"/>
              <a:gd name="connsiteY13" fmla="*/ 2434282 h 3039763"/>
              <a:gd name="connsiteX14" fmla="*/ 1248033 w 1631104"/>
              <a:gd name="connsiteY14" fmla="*/ 2483709 h 3039763"/>
              <a:gd name="connsiteX15" fmla="*/ 1161535 w 1631104"/>
              <a:gd name="connsiteY15" fmla="*/ 2582563 h 3039763"/>
              <a:gd name="connsiteX16" fmla="*/ 1136822 w 1631104"/>
              <a:gd name="connsiteY16" fmla="*/ 2631990 h 3039763"/>
              <a:gd name="connsiteX17" fmla="*/ 1087395 w 1631104"/>
              <a:gd name="connsiteY17" fmla="*/ 2693773 h 3039763"/>
              <a:gd name="connsiteX18" fmla="*/ 1013254 w 1631104"/>
              <a:gd name="connsiteY18" fmla="*/ 2804984 h 3039763"/>
              <a:gd name="connsiteX19" fmla="*/ 926757 w 1631104"/>
              <a:gd name="connsiteY19" fmla="*/ 2903838 h 3039763"/>
              <a:gd name="connsiteX20" fmla="*/ 902043 w 1631104"/>
              <a:gd name="connsiteY20" fmla="*/ 3002692 h 3039763"/>
              <a:gd name="connsiteX21" fmla="*/ 889687 w 1631104"/>
              <a:gd name="connsiteY21" fmla="*/ 3039763 h 303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1104" h="3039763">
                <a:moveTo>
                  <a:pt x="0" y="0"/>
                </a:moveTo>
                <a:cubicBezTo>
                  <a:pt x="135577" y="18077"/>
                  <a:pt x="189397" y="15304"/>
                  <a:pt x="308919" y="61784"/>
                </a:cubicBezTo>
                <a:cubicBezTo>
                  <a:pt x="459587" y="120377"/>
                  <a:pt x="362650" y="103787"/>
                  <a:pt x="518984" y="185352"/>
                </a:cubicBezTo>
                <a:cubicBezTo>
                  <a:pt x="669625" y="263947"/>
                  <a:pt x="652677" y="253877"/>
                  <a:pt x="778476" y="271849"/>
                </a:cubicBezTo>
                <a:cubicBezTo>
                  <a:pt x="876575" y="394474"/>
                  <a:pt x="774134" y="287237"/>
                  <a:pt x="889687" y="358346"/>
                </a:cubicBezTo>
                <a:cubicBezTo>
                  <a:pt x="931432" y="384035"/>
                  <a:pt x="1055485" y="484795"/>
                  <a:pt x="1087395" y="518984"/>
                </a:cubicBezTo>
                <a:cubicBezTo>
                  <a:pt x="1115499" y="549096"/>
                  <a:pt x="1137594" y="584321"/>
                  <a:pt x="1161535" y="617838"/>
                </a:cubicBezTo>
                <a:cubicBezTo>
                  <a:pt x="1331370" y="855606"/>
                  <a:pt x="1298681" y="808638"/>
                  <a:pt x="1421027" y="1000898"/>
                </a:cubicBezTo>
                <a:cubicBezTo>
                  <a:pt x="1445741" y="1091514"/>
                  <a:pt x="1445388" y="1193097"/>
                  <a:pt x="1495168" y="1272746"/>
                </a:cubicBezTo>
                <a:cubicBezTo>
                  <a:pt x="1575603" y="1401443"/>
                  <a:pt x="1543307" y="1335216"/>
                  <a:pt x="1594022" y="1470455"/>
                </a:cubicBezTo>
                <a:cubicBezTo>
                  <a:pt x="1606379" y="1610498"/>
                  <a:pt x="1627746" y="1750037"/>
                  <a:pt x="1631092" y="1890584"/>
                </a:cubicBezTo>
                <a:cubicBezTo>
                  <a:pt x="1632093" y="1932625"/>
                  <a:pt x="1571353" y="2088317"/>
                  <a:pt x="1556951" y="2113006"/>
                </a:cubicBezTo>
                <a:cubicBezTo>
                  <a:pt x="1436798" y="2318983"/>
                  <a:pt x="1470677" y="2226376"/>
                  <a:pt x="1383957" y="2347784"/>
                </a:cubicBezTo>
                <a:cubicBezTo>
                  <a:pt x="1363362" y="2376617"/>
                  <a:pt x="1347227" y="2409227"/>
                  <a:pt x="1322173" y="2434282"/>
                </a:cubicBezTo>
                <a:cubicBezTo>
                  <a:pt x="1301171" y="2455284"/>
                  <a:pt x="1272746" y="2467233"/>
                  <a:pt x="1248033" y="2483709"/>
                </a:cubicBezTo>
                <a:cubicBezTo>
                  <a:pt x="1147115" y="2685540"/>
                  <a:pt x="1272748" y="2471348"/>
                  <a:pt x="1161535" y="2582563"/>
                </a:cubicBezTo>
                <a:cubicBezTo>
                  <a:pt x="1148510" y="2595588"/>
                  <a:pt x="1147040" y="2616663"/>
                  <a:pt x="1136822" y="2631990"/>
                </a:cubicBezTo>
                <a:cubicBezTo>
                  <a:pt x="1122192" y="2653934"/>
                  <a:pt x="1102724" y="2672312"/>
                  <a:pt x="1087395" y="2693773"/>
                </a:cubicBezTo>
                <a:cubicBezTo>
                  <a:pt x="1061499" y="2730027"/>
                  <a:pt x="1040780" y="2769951"/>
                  <a:pt x="1013254" y="2804984"/>
                </a:cubicBezTo>
                <a:cubicBezTo>
                  <a:pt x="854237" y="3007369"/>
                  <a:pt x="1011850" y="2776197"/>
                  <a:pt x="926757" y="2903838"/>
                </a:cubicBezTo>
                <a:cubicBezTo>
                  <a:pt x="918519" y="2936789"/>
                  <a:pt x="912783" y="2970469"/>
                  <a:pt x="902043" y="3002692"/>
                </a:cubicBezTo>
                <a:lnTo>
                  <a:pt x="889687" y="3039763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AC5FD1-0BD4-64E0-1CBE-632716BC0552}"/>
              </a:ext>
            </a:extLst>
          </p:cNvPr>
          <p:cNvGrpSpPr/>
          <p:nvPr/>
        </p:nvGrpSpPr>
        <p:grpSpPr>
          <a:xfrm>
            <a:off x="8777432" y="4420142"/>
            <a:ext cx="1762825" cy="461666"/>
            <a:chOff x="8777432" y="4420142"/>
            <a:chExt cx="1762825" cy="46166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F4A2CC-357F-E26D-6355-3DA6EC987E7C}"/>
                </a:ext>
              </a:extLst>
            </p:cNvPr>
            <p:cNvSpPr/>
            <p:nvPr/>
          </p:nvSpPr>
          <p:spPr>
            <a:xfrm>
              <a:off x="8787657" y="4420143"/>
              <a:ext cx="87630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6540145-F56A-E032-2952-9014B9027983}"/>
                </a:ext>
              </a:extLst>
            </p:cNvPr>
            <p:cNvGrpSpPr/>
            <p:nvPr/>
          </p:nvGrpSpPr>
          <p:grpSpPr>
            <a:xfrm>
              <a:off x="8777432" y="4420142"/>
              <a:ext cx="1762825" cy="461665"/>
              <a:chOff x="8777432" y="4420142"/>
              <a:chExt cx="1762825" cy="46166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5BD7374-A919-1877-BCBC-39D1484DD05E}"/>
                  </a:ext>
                </a:extLst>
              </p:cNvPr>
              <p:cNvSpPr/>
              <p:nvPr/>
            </p:nvSpPr>
            <p:spPr>
              <a:xfrm>
                <a:off x="9663957" y="4420142"/>
                <a:ext cx="876300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B3593DB-42AD-1B1F-2CCB-3BB851D276CF}"/>
                  </a:ext>
                </a:extLst>
              </p:cNvPr>
              <p:cNvGrpSpPr/>
              <p:nvPr/>
            </p:nvGrpSpPr>
            <p:grpSpPr>
              <a:xfrm>
                <a:off x="8777432" y="4431247"/>
                <a:ext cx="886313" cy="438091"/>
                <a:chOff x="9361533" y="1512875"/>
                <a:chExt cx="886313" cy="43809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51BD5C0-59CC-3DDB-2D80-81138550A1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71546" y="1512875"/>
                  <a:ext cx="876300" cy="426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94E97C7-FC01-54BE-8085-EEAAA913F4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61533" y="1523980"/>
                  <a:ext cx="876300" cy="426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2217C6-34F9-8B8A-B249-A1775435C5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3507" y="4435420"/>
              <a:ext cx="876300" cy="426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563F5C8-C4B1-1D9B-7A47-C10BA5EC32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53494" y="4446525"/>
              <a:ext cx="876300" cy="426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2C9C9D-BD45-A630-BC47-F1D91827CD60}"/>
              </a:ext>
            </a:extLst>
          </p:cNvPr>
          <p:cNvGrpSpPr/>
          <p:nvPr/>
        </p:nvGrpSpPr>
        <p:grpSpPr>
          <a:xfrm>
            <a:off x="9668180" y="4417597"/>
            <a:ext cx="876300" cy="461665"/>
            <a:chOff x="9666778" y="3926846"/>
            <a:chExt cx="876300" cy="4616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DA9887-00D7-D235-4636-2EF7FDE30E59}"/>
                </a:ext>
              </a:extLst>
            </p:cNvPr>
            <p:cNvSpPr/>
            <p:nvPr/>
          </p:nvSpPr>
          <p:spPr>
            <a:xfrm>
              <a:off x="9666778" y="3926846"/>
              <a:ext cx="876300" cy="4616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B63033CA-EDD3-FCF4-4B74-BE8926A3ADB7}"/>
                </a:ext>
              </a:extLst>
            </p:cNvPr>
            <p:cNvSpPr/>
            <p:nvPr/>
          </p:nvSpPr>
          <p:spPr>
            <a:xfrm rot="10800000">
              <a:off x="10375274" y="3949056"/>
              <a:ext cx="144569" cy="112041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1BE9690-E8BA-0D54-9A0A-529AB145F7C8}"/>
              </a:ext>
            </a:extLst>
          </p:cNvPr>
          <p:cNvSpPr/>
          <p:nvPr/>
        </p:nvSpPr>
        <p:spPr>
          <a:xfrm>
            <a:off x="10546673" y="5728031"/>
            <a:ext cx="876300" cy="4616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9862592-CBB0-2936-643B-A0EEE7011B26}"/>
              </a:ext>
            </a:extLst>
          </p:cNvPr>
          <p:cNvSpPr/>
          <p:nvPr/>
        </p:nvSpPr>
        <p:spPr>
          <a:xfrm>
            <a:off x="9330322" y="1752320"/>
            <a:ext cx="1631104" cy="2691660"/>
          </a:xfrm>
          <a:custGeom>
            <a:avLst/>
            <a:gdLst>
              <a:gd name="connsiteX0" fmla="*/ 0 w 1631104"/>
              <a:gd name="connsiteY0" fmla="*/ 0 h 3039763"/>
              <a:gd name="connsiteX1" fmla="*/ 308919 w 1631104"/>
              <a:gd name="connsiteY1" fmla="*/ 61784 h 3039763"/>
              <a:gd name="connsiteX2" fmla="*/ 518984 w 1631104"/>
              <a:gd name="connsiteY2" fmla="*/ 185352 h 3039763"/>
              <a:gd name="connsiteX3" fmla="*/ 778476 w 1631104"/>
              <a:gd name="connsiteY3" fmla="*/ 271849 h 3039763"/>
              <a:gd name="connsiteX4" fmla="*/ 889687 w 1631104"/>
              <a:gd name="connsiteY4" fmla="*/ 358346 h 3039763"/>
              <a:gd name="connsiteX5" fmla="*/ 1087395 w 1631104"/>
              <a:gd name="connsiteY5" fmla="*/ 518984 h 3039763"/>
              <a:gd name="connsiteX6" fmla="*/ 1161535 w 1631104"/>
              <a:gd name="connsiteY6" fmla="*/ 617838 h 3039763"/>
              <a:gd name="connsiteX7" fmla="*/ 1421027 w 1631104"/>
              <a:gd name="connsiteY7" fmla="*/ 1000898 h 3039763"/>
              <a:gd name="connsiteX8" fmla="*/ 1495168 w 1631104"/>
              <a:gd name="connsiteY8" fmla="*/ 1272746 h 3039763"/>
              <a:gd name="connsiteX9" fmla="*/ 1594022 w 1631104"/>
              <a:gd name="connsiteY9" fmla="*/ 1470455 h 3039763"/>
              <a:gd name="connsiteX10" fmla="*/ 1631092 w 1631104"/>
              <a:gd name="connsiteY10" fmla="*/ 1890584 h 3039763"/>
              <a:gd name="connsiteX11" fmla="*/ 1556951 w 1631104"/>
              <a:gd name="connsiteY11" fmla="*/ 2113006 h 3039763"/>
              <a:gd name="connsiteX12" fmla="*/ 1383957 w 1631104"/>
              <a:gd name="connsiteY12" fmla="*/ 2347784 h 3039763"/>
              <a:gd name="connsiteX13" fmla="*/ 1322173 w 1631104"/>
              <a:gd name="connsiteY13" fmla="*/ 2434282 h 3039763"/>
              <a:gd name="connsiteX14" fmla="*/ 1248033 w 1631104"/>
              <a:gd name="connsiteY14" fmla="*/ 2483709 h 3039763"/>
              <a:gd name="connsiteX15" fmla="*/ 1161535 w 1631104"/>
              <a:gd name="connsiteY15" fmla="*/ 2582563 h 3039763"/>
              <a:gd name="connsiteX16" fmla="*/ 1136822 w 1631104"/>
              <a:gd name="connsiteY16" fmla="*/ 2631990 h 3039763"/>
              <a:gd name="connsiteX17" fmla="*/ 1087395 w 1631104"/>
              <a:gd name="connsiteY17" fmla="*/ 2693773 h 3039763"/>
              <a:gd name="connsiteX18" fmla="*/ 1013254 w 1631104"/>
              <a:gd name="connsiteY18" fmla="*/ 2804984 h 3039763"/>
              <a:gd name="connsiteX19" fmla="*/ 926757 w 1631104"/>
              <a:gd name="connsiteY19" fmla="*/ 2903838 h 3039763"/>
              <a:gd name="connsiteX20" fmla="*/ 902043 w 1631104"/>
              <a:gd name="connsiteY20" fmla="*/ 3002692 h 3039763"/>
              <a:gd name="connsiteX21" fmla="*/ 889687 w 1631104"/>
              <a:gd name="connsiteY21" fmla="*/ 3039763 h 303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1104" h="3039763">
                <a:moveTo>
                  <a:pt x="0" y="0"/>
                </a:moveTo>
                <a:cubicBezTo>
                  <a:pt x="135577" y="18077"/>
                  <a:pt x="189397" y="15304"/>
                  <a:pt x="308919" y="61784"/>
                </a:cubicBezTo>
                <a:cubicBezTo>
                  <a:pt x="459587" y="120377"/>
                  <a:pt x="362650" y="103787"/>
                  <a:pt x="518984" y="185352"/>
                </a:cubicBezTo>
                <a:cubicBezTo>
                  <a:pt x="669625" y="263947"/>
                  <a:pt x="652677" y="253877"/>
                  <a:pt x="778476" y="271849"/>
                </a:cubicBezTo>
                <a:cubicBezTo>
                  <a:pt x="876575" y="394474"/>
                  <a:pt x="774134" y="287237"/>
                  <a:pt x="889687" y="358346"/>
                </a:cubicBezTo>
                <a:cubicBezTo>
                  <a:pt x="931432" y="384035"/>
                  <a:pt x="1055485" y="484795"/>
                  <a:pt x="1087395" y="518984"/>
                </a:cubicBezTo>
                <a:cubicBezTo>
                  <a:pt x="1115499" y="549096"/>
                  <a:pt x="1137594" y="584321"/>
                  <a:pt x="1161535" y="617838"/>
                </a:cubicBezTo>
                <a:cubicBezTo>
                  <a:pt x="1331370" y="855606"/>
                  <a:pt x="1298681" y="808638"/>
                  <a:pt x="1421027" y="1000898"/>
                </a:cubicBezTo>
                <a:cubicBezTo>
                  <a:pt x="1445741" y="1091514"/>
                  <a:pt x="1445388" y="1193097"/>
                  <a:pt x="1495168" y="1272746"/>
                </a:cubicBezTo>
                <a:cubicBezTo>
                  <a:pt x="1575603" y="1401443"/>
                  <a:pt x="1543307" y="1335216"/>
                  <a:pt x="1594022" y="1470455"/>
                </a:cubicBezTo>
                <a:cubicBezTo>
                  <a:pt x="1606379" y="1610498"/>
                  <a:pt x="1627746" y="1750037"/>
                  <a:pt x="1631092" y="1890584"/>
                </a:cubicBezTo>
                <a:cubicBezTo>
                  <a:pt x="1632093" y="1932625"/>
                  <a:pt x="1571353" y="2088317"/>
                  <a:pt x="1556951" y="2113006"/>
                </a:cubicBezTo>
                <a:cubicBezTo>
                  <a:pt x="1436798" y="2318983"/>
                  <a:pt x="1470677" y="2226376"/>
                  <a:pt x="1383957" y="2347784"/>
                </a:cubicBezTo>
                <a:cubicBezTo>
                  <a:pt x="1363362" y="2376617"/>
                  <a:pt x="1347227" y="2409227"/>
                  <a:pt x="1322173" y="2434282"/>
                </a:cubicBezTo>
                <a:cubicBezTo>
                  <a:pt x="1301171" y="2455284"/>
                  <a:pt x="1272746" y="2467233"/>
                  <a:pt x="1248033" y="2483709"/>
                </a:cubicBezTo>
                <a:cubicBezTo>
                  <a:pt x="1147115" y="2685540"/>
                  <a:pt x="1272748" y="2471348"/>
                  <a:pt x="1161535" y="2582563"/>
                </a:cubicBezTo>
                <a:cubicBezTo>
                  <a:pt x="1148510" y="2595588"/>
                  <a:pt x="1147040" y="2616663"/>
                  <a:pt x="1136822" y="2631990"/>
                </a:cubicBezTo>
                <a:cubicBezTo>
                  <a:pt x="1122192" y="2653934"/>
                  <a:pt x="1102724" y="2672312"/>
                  <a:pt x="1087395" y="2693773"/>
                </a:cubicBezTo>
                <a:cubicBezTo>
                  <a:pt x="1061499" y="2730027"/>
                  <a:pt x="1040780" y="2769951"/>
                  <a:pt x="1013254" y="2804984"/>
                </a:cubicBezTo>
                <a:cubicBezTo>
                  <a:pt x="854237" y="3007369"/>
                  <a:pt x="1011850" y="2776197"/>
                  <a:pt x="926757" y="2903838"/>
                </a:cubicBezTo>
                <a:cubicBezTo>
                  <a:pt x="918519" y="2936789"/>
                  <a:pt x="912783" y="2970469"/>
                  <a:pt x="902043" y="3002692"/>
                </a:cubicBezTo>
                <a:lnTo>
                  <a:pt x="889687" y="3039763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157516-A812-7F95-F736-E59173C2F142}"/>
              </a:ext>
            </a:extLst>
          </p:cNvPr>
          <p:cNvGrpSpPr/>
          <p:nvPr/>
        </p:nvGrpSpPr>
        <p:grpSpPr>
          <a:xfrm>
            <a:off x="9665344" y="4420842"/>
            <a:ext cx="876300" cy="461665"/>
            <a:chOff x="10914876" y="4420142"/>
            <a:chExt cx="876300" cy="46166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B709AF3-710B-AE76-1C34-9D316BD5CF9E}"/>
                </a:ext>
              </a:extLst>
            </p:cNvPr>
            <p:cNvGrpSpPr/>
            <p:nvPr/>
          </p:nvGrpSpPr>
          <p:grpSpPr>
            <a:xfrm>
              <a:off x="10914876" y="4420142"/>
              <a:ext cx="876300" cy="461665"/>
              <a:chOff x="9666778" y="3926846"/>
              <a:chExt cx="876300" cy="46166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BAF3D6-9FC7-ACAF-92DA-C79400D5347B}"/>
                  </a:ext>
                </a:extLst>
              </p:cNvPr>
              <p:cNvSpPr/>
              <p:nvPr/>
            </p:nvSpPr>
            <p:spPr>
              <a:xfrm>
                <a:off x="9666778" y="3926846"/>
                <a:ext cx="876300" cy="461665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E93FB209-64BC-48A5-B6CB-99CE459EABE1}"/>
                  </a:ext>
                </a:extLst>
              </p:cNvPr>
              <p:cNvSpPr/>
              <p:nvPr/>
            </p:nvSpPr>
            <p:spPr>
              <a:xfrm rot="10800000">
                <a:off x="10375274" y="3949056"/>
                <a:ext cx="144569" cy="112041"/>
              </a:xfrm>
              <a:prstGeom prst="rt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9E265947-A951-F448-815E-E077D85C3196}"/>
                </a:ext>
              </a:extLst>
            </p:cNvPr>
            <p:cNvSpPr/>
            <p:nvPr/>
          </p:nvSpPr>
          <p:spPr>
            <a:xfrm rot="16200000">
              <a:off x="11639636" y="4729928"/>
              <a:ext cx="144569" cy="112041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B9B64-CA06-484E-4356-C62B51AD94B5}"/>
              </a:ext>
            </a:extLst>
          </p:cNvPr>
          <p:cNvGrpSpPr/>
          <p:nvPr/>
        </p:nvGrpSpPr>
        <p:grpSpPr>
          <a:xfrm>
            <a:off x="7736839" y="1586370"/>
            <a:ext cx="2605613" cy="1576502"/>
            <a:chOff x="7736839" y="1586370"/>
            <a:chExt cx="2605613" cy="15765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2BA12E-B0A3-0E77-D0EC-161617C2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839" y="1586370"/>
              <a:ext cx="1576502" cy="15765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5A66E7-EC2C-86BC-2468-EC5DBA8DF1E8}"/>
                </a:ext>
              </a:extLst>
            </p:cNvPr>
            <p:cNvSpPr txBox="1"/>
            <p:nvPr/>
          </p:nvSpPr>
          <p:spPr>
            <a:xfrm>
              <a:off x="9225595" y="2264107"/>
              <a:ext cx="1116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Crash!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FA288E-0B39-6F24-84AB-DB1E34E21338}"/>
              </a:ext>
            </a:extLst>
          </p:cNvPr>
          <p:cNvGrpSpPr/>
          <p:nvPr/>
        </p:nvGrpSpPr>
        <p:grpSpPr>
          <a:xfrm>
            <a:off x="7742002" y="3702056"/>
            <a:ext cx="4133166" cy="1925394"/>
            <a:chOff x="7742002" y="3702056"/>
            <a:chExt cx="4133166" cy="192539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D19D09-B063-7DD6-2C08-BF7894FFC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2002" y="3702056"/>
              <a:ext cx="1925394" cy="192539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C2E630-8C19-4D7C-7DFC-B9455F42BDE1}"/>
                </a:ext>
              </a:extLst>
            </p:cNvPr>
            <p:cNvSpPr txBox="1"/>
            <p:nvPr/>
          </p:nvSpPr>
          <p:spPr>
            <a:xfrm>
              <a:off x="9044328" y="4092148"/>
              <a:ext cx="2830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Not even the first write made it to disk!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1.66667E-6 0.00023 C -0.00937 -0.00162 -0.01862 -0.00185 -0.02786 -0.00394 C -0.03607 -0.00602 -0.04622 -0.01644 -0.05338 -0.02176 C -0.05768 -0.02477 -0.0625 -0.02662 -0.06666 -0.03056 C -0.07409 -0.03727 -0.08385 -0.04954 -0.09023 -0.06065 C -0.0931 -0.06574 -0.09557 -0.0713 -0.09844 -0.07662 C -0.10078 -0.08079 -0.10325 -0.08472 -0.1056 -0.08889 C -0.11081 -0.09861 -0.11185 -0.10301 -0.1168 -0.11389 C -0.11875 -0.11806 -0.12122 -0.12176 -0.12305 -0.12639 C -0.12461 -0.13009 -0.12565 -0.13449 -0.12708 -0.13866 C -0.12799 -0.14097 -0.12916 -0.14329 -0.13021 -0.14583 C -0.13086 -0.14745 -0.13151 -0.14931 -0.13216 -0.15116 C -0.13515 -0.1706 -0.13073 -0.1463 -0.13633 -0.16343 C -0.13737 -0.16667 -0.13776 -0.1706 -0.13841 -0.17407 C -0.13867 -0.17593 -0.1388 -0.17778 -0.13945 -0.1794 C -0.1401 -0.18125 -0.14049 -0.18333 -0.1414 -0.18449 C -0.14232 -0.18588 -0.14349 -0.18588 -0.1444 -0.18657 C -0.14323 -0.19722 -0.14349 -0.19838 -0.14349 -0.19005 " pathEditMode="relative" rAng="0" ptsTypes="AAAAAAAAAAAAAAAAA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uiExpand="1" build="allAtOnce"/>
      <p:bldP spid="19" grpId="1" uiExpand="1" build="allAtOnce"/>
      <p:bldP spid="37" grpId="0" animBg="1"/>
      <p:bldP spid="37" grpId="1" animBg="1"/>
      <p:bldP spid="36" grpId="0" animBg="1"/>
      <p:bldP spid="36" grpId="1" animBg="1"/>
      <p:bldP spid="36" grpId="2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A8CBA20-23C1-129B-C9EA-B82679A50C50}"/>
              </a:ext>
            </a:extLst>
          </p:cNvPr>
          <p:cNvGrpSpPr/>
          <p:nvPr/>
        </p:nvGrpSpPr>
        <p:grpSpPr>
          <a:xfrm>
            <a:off x="9056316" y="4419466"/>
            <a:ext cx="551145" cy="443397"/>
            <a:chOff x="9883034" y="4413016"/>
            <a:chExt cx="551145" cy="4433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FEDDA5-242A-EFC0-EC86-FF0548D8B169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95413E-37D6-D49C-5CF5-13A3546BAB51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E7E7C5-719C-993C-27A0-733B235C5549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62FC-031E-933F-DF3F-4A1BBDD4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027100" cy="1014608"/>
          </a:xfrm>
        </p:spPr>
        <p:txBody>
          <a:bodyPr>
            <a:normAutofit/>
          </a:bodyPr>
          <a:lstStyle/>
          <a:p>
            <a:r>
              <a:rPr lang="en-US" sz="3600" dirty="0"/>
              <a:t>The Design of </a:t>
            </a:r>
            <a:r>
              <a:rPr lang="en-US" sz="3600" dirty="0" err="1">
                <a:latin typeface="Lucida Console" panose="020B0609040504020204" pitchFamily="49" charset="0"/>
              </a:rPr>
              <a:t>stdio’</a:t>
            </a:r>
            <a:r>
              <a:rPr lang="en-US" sz="3600" dirty="0" err="1"/>
              <a:t>s</a:t>
            </a:r>
            <a:r>
              <a:rPr lang="en-US" sz="3600" dirty="0"/>
              <a:t>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E276-5BCF-7491-7F5E-946142F8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348"/>
            <a:ext cx="7027101" cy="59686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, a </a:t>
            </a:r>
            <a:r>
              <a:rPr lang="en-US" dirty="0">
                <a:latin typeface="Lucida Console" panose="020B0609040504020204" pitchFamily="49" charset="0"/>
              </a:rPr>
              <a:t>FILE</a:t>
            </a:r>
            <a:r>
              <a:rPr lang="en-US" dirty="0"/>
              <a:t> is mostly a wrapper for a </a:t>
            </a:r>
            <a:r>
              <a:rPr lang="en-US" dirty="0">
                <a:latin typeface="Lucida Console" panose="020B0609040504020204" pitchFamily="49" charset="0"/>
              </a:rPr>
              <a:t>struct _IO_FILE</a:t>
            </a:r>
          </a:p>
          <a:p>
            <a:pPr lvl="1"/>
            <a:r>
              <a:rPr lang="en-US" dirty="0"/>
              <a:t>Each open file has a dedicated 4 KB buffer (</a:t>
            </a:r>
            <a:r>
              <a:rPr lang="en-US" dirty="0">
                <a:latin typeface="Lucida Console" panose="020B0609040504020204" pitchFamily="49" charset="0"/>
              </a:rPr>
              <a:t>._</a:t>
            </a:r>
            <a:r>
              <a:rPr lang="en-US" dirty="0" err="1">
                <a:latin typeface="Lucida Console" panose="020B0609040504020204" pitchFamily="49" charset="0"/>
              </a:rPr>
              <a:t>IO_buf_base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a program is reading from the file:</a:t>
            </a:r>
          </a:p>
          <a:p>
            <a:pPr lvl="2"/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uses the buffer to prefetch the 4 KB of data surrounding the target location of the read</a:t>
            </a:r>
          </a:p>
          <a:p>
            <a:pPr lvl="2"/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fetches data on a 4 KB-aligned boundary</a:t>
            </a:r>
          </a:p>
          <a:p>
            <a:pPr lvl="2"/>
            <a:r>
              <a:rPr lang="en-US" dirty="0"/>
              <a:t>If an </a:t>
            </a:r>
            <a:r>
              <a:rPr lang="en-US" dirty="0" err="1">
                <a:latin typeface="Lucida Console" panose="020B0609040504020204" pitchFamily="49" charset="0"/>
              </a:rPr>
              <a:t>fseek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takes the file position out of the current cache block,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does a 4 KB-aligned cache read for the new position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When a program is writing to the file:</a:t>
            </a:r>
          </a:p>
          <a:p>
            <a:pPr lvl="2"/>
            <a:r>
              <a:rPr lang="en-US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stdio</a:t>
            </a:r>
            <a:r>
              <a:rPr lang="en-US" dirty="0">
                <a:solidFill>
                  <a:schemeClr val="bg1"/>
                </a:solidFill>
              </a:rPr>
              <a:t> uses the buffer to accumulate 4 KB of data before invoking the 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write()</a:t>
            </a:r>
            <a:r>
              <a:rPr lang="en-US" dirty="0">
                <a:solidFill>
                  <a:schemeClr val="bg1"/>
                </a:solidFill>
              </a:rPr>
              <a:t> system call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The cache block is not aligned—the 4 KB block starts at the file offset of the first write to the block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At program start, the file offset for the buffer is 0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If you do an </a:t>
            </a:r>
            <a:r>
              <a:rPr lang="en-US" dirty="0" err="1">
                <a:solidFill>
                  <a:schemeClr val="bg1"/>
                </a:solidFill>
                <a:latin typeface="Lucida Console" panose="020B0609040504020204" pitchFamily="49" charset="0"/>
              </a:rPr>
              <a:t>fseek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stdio</a:t>
            </a:r>
            <a:r>
              <a:rPr lang="en-US" dirty="0">
                <a:solidFill>
                  <a:schemeClr val="bg1"/>
                </a:solidFill>
              </a:rPr>
              <a:t> flushes the current buffer to storage; the next write will determine the new file offset for the buffer</a:t>
            </a:r>
          </a:p>
          <a:p>
            <a:r>
              <a:rPr lang="en-US" dirty="0">
                <a:solidFill>
                  <a:schemeClr val="bg1"/>
                </a:solidFill>
              </a:rPr>
              <a:t>This approach: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Works well for sequential reads (both forward and backwards) and forward sequential writes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Works poorly for random reads and writes—no system calls are eliminated!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799AA-871F-0184-3920-FF11E6498DC3}"/>
              </a:ext>
            </a:extLst>
          </p:cNvPr>
          <p:cNvSpPr txBox="1"/>
          <p:nvPr/>
        </p:nvSpPr>
        <p:spPr>
          <a:xfrm>
            <a:off x="6876789" y="951978"/>
            <a:ext cx="5586608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struct</a:t>
            </a:r>
            <a:r>
              <a:rPr lang="en-US" sz="2000" dirty="0">
                <a:latin typeface="Lucida Console" panose="020B0609040504020204" pitchFamily="49" charset="0"/>
              </a:rPr>
              <a:t> _IO_FILE {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_</a:t>
            </a:r>
            <a:r>
              <a:rPr lang="en-US" sz="2000" dirty="0" err="1">
                <a:latin typeface="Lucida Console" panose="020B0609040504020204" pitchFamily="49" charset="0"/>
              </a:rPr>
              <a:t>fileno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//As returned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//by the open()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</a:t>
            </a:r>
            <a:r>
              <a:rPr lang="en-US" sz="20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syscall</a:t>
            </a: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_flags; 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//E.g., read-only,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</a:t>
            </a:r>
            <a:r>
              <a:rPr lang="en-US" sz="20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read+write</a:t>
            </a: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char*</a:t>
            </a:r>
            <a:r>
              <a:rPr lang="en-US" sz="2000" dirty="0">
                <a:latin typeface="Lucida Console" panose="020B0609040504020204" pitchFamily="49" charset="0"/>
              </a:rPr>
              <a:t> _</a:t>
            </a:r>
            <a:r>
              <a:rPr lang="en-US" sz="2000" dirty="0" err="1">
                <a:latin typeface="Lucida Console" panose="020B0609040504020204" pitchFamily="49" charset="0"/>
              </a:rPr>
              <a:t>IO_buf_base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//Other stuff . . .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};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07F706-0222-F309-D8B0-5B26CC5A8BDA}"/>
              </a:ext>
            </a:extLst>
          </p:cNvPr>
          <p:cNvGrpSpPr/>
          <p:nvPr/>
        </p:nvGrpSpPr>
        <p:grpSpPr>
          <a:xfrm>
            <a:off x="7402882" y="5586606"/>
            <a:ext cx="4098760" cy="438413"/>
            <a:chOff x="7402882" y="5586606"/>
            <a:chExt cx="4098760" cy="4384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FD58C3-56CD-2370-6A73-3B043506D805}"/>
                </a:ext>
              </a:extLst>
            </p:cNvPr>
            <p:cNvSpPr/>
            <p:nvPr/>
          </p:nvSpPr>
          <p:spPr>
            <a:xfrm>
              <a:off x="740288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F8BE1A-A0EF-98CD-EDA6-4A5C1F99D87B}"/>
                </a:ext>
              </a:extLst>
            </p:cNvPr>
            <p:cNvSpPr/>
            <p:nvPr/>
          </p:nvSpPr>
          <p:spPr>
            <a:xfrm>
              <a:off x="795402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B5F1D4-FE02-B581-13CC-151AE60B9F5E}"/>
                </a:ext>
              </a:extLst>
            </p:cNvPr>
            <p:cNvSpPr/>
            <p:nvPr/>
          </p:nvSpPr>
          <p:spPr>
            <a:xfrm>
              <a:off x="850517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643FB5-FB35-BC2A-C941-B4861D0EC935}"/>
                </a:ext>
              </a:extLst>
            </p:cNvPr>
            <p:cNvSpPr/>
            <p:nvPr/>
          </p:nvSpPr>
          <p:spPr>
            <a:xfrm>
              <a:off x="905631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A7A3A0-CD3D-F2A5-A8EB-A54F3DFF265C}"/>
                </a:ext>
              </a:extLst>
            </p:cNvPr>
            <p:cNvSpPr/>
            <p:nvPr/>
          </p:nvSpPr>
          <p:spPr>
            <a:xfrm>
              <a:off x="960746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D6DFD0-ECC9-433C-FB81-062267CD7014}"/>
                </a:ext>
              </a:extLst>
            </p:cNvPr>
            <p:cNvSpPr/>
            <p:nvPr/>
          </p:nvSpPr>
          <p:spPr>
            <a:xfrm>
              <a:off x="10158607" y="55866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383FAC-AC26-C3DD-09E6-B6BA7582F4FF}"/>
                </a:ext>
              </a:extLst>
            </p:cNvPr>
            <p:cNvSpPr/>
            <p:nvPr/>
          </p:nvSpPr>
          <p:spPr>
            <a:xfrm>
              <a:off x="10709752" y="5586606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20BB74-C0B8-391A-5B47-69FDFBE2A1EE}"/>
                </a:ext>
              </a:extLst>
            </p:cNvPr>
            <p:cNvSpPr/>
            <p:nvPr/>
          </p:nvSpPr>
          <p:spPr>
            <a:xfrm>
              <a:off x="11260898" y="5586606"/>
              <a:ext cx="240744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F98FBB-9634-AA32-87DB-802B9E2A5663}"/>
              </a:ext>
            </a:extLst>
          </p:cNvPr>
          <p:cNvGrpSpPr/>
          <p:nvPr/>
        </p:nvGrpSpPr>
        <p:grpSpPr>
          <a:xfrm>
            <a:off x="10137007" y="6059896"/>
            <a:ext cx="2167083" cy="749174"/>
            <a:chOff x="10137007" y="6059896"/>
            <a:chExt cx="2167083" cy="749174"/>
          </a:xfrm>
        </p:grpSpPr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6A1C1264-0CA1-69D8-7E6E-25C627C25845}"/>
                </a:ext>
              </a:extLst>
            </p:cNvPr>
            <p:cNvSpPr/>
            <p:nvPr/>
          </p:nvSpPr>
          <p:spPr>
            <a:xfrm rot="16200000">
              <a:off x="11293473" y="6027324"/>
              <a:ext cx="175600" cy="24074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4272D3-B72F-11DC-4BBA-A3355EB5FF03}"/>
                </a:ext>
              </a:extLst>
            </p:cNvPr>
            <p:cNvSpPr txBox="1"/>
            <p:nvPr/>
          </p:nvSpPr>
          <p:spPr>
            <a:xfrm>
              <a:off x="10137007" y="6224295"/>
              <a:ext cx="2167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Last chunk (possibly less than 4 KB)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61D519-C641-074E-A009-99934DA72EB4}"/>
              </a:ext>
            </a:extLst>
          </p:cNvPr>
          <p:cNvGrpSpPr/>
          <p:nvPr/>
        </p:nvGrpSpPr>
        <p:grpSpPr>
          <a:xfrm>
            <a:off x="7402882" y="6059288"/>
            <a:ext cx="3827645" cy="514154"/>
            <a:chOff x="7402882" y="6059288"/>
            <a:chExt cx="3827645" cy="514154"/>
          </a:xfrm>
        </p:grpSpPr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4BC1EE43-6486-47A6-E8E8-71A441F828A2}"/>
                </a:ext>
              </a:extLst>
            </p:cNvPr>
            <p:cNvSpPr/>
            <p:nvPr/>
          </p:nvSpPr>
          <p:spPr>
            <a:xfrm rot="16200000">
              <a:off x="9228905" y="4233265"/>
              <a:ext cx="175600" cy="382764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2A24D5-3C57-27DA-87B8-9F620E2F3C1F}"/>
                </a:ext>
              </a:extLst>
            </p:cNvPr>
            <p:cNvSpPr txBox="1"/>
            <p:nvPr/>
          </p:nvSpPr>
          <p:spPr>
            <a:xfrm>
              <a:off x="7757786" y="6234888"/>
              <a:ext cx="2230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 KB file chunks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93194F-B5C8-80B5-A935-4598B2DC2E48}"/>
              </a:ext>
            </a:extLst>
          </p:cNvPr>
          <p:cNvGrpSpPr/>
          <p:nvPr/>
        </p:nvGrpSpPr>
        <p:grpSpPr>
          <a:xfrm>
            <a:off x="9056316" y="4414706"/>
            <a:ext cx="1102291" cy="1171899"/>
            <a:chOff x="9056316" y="4414706"/>
            <a:chExt cx="1102291" cy="11718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7581BD-BDBA-D07B-39FC-6D5D647815B7}"/>
                </a:ext>
              </a:extLst>
            </p:cNvPr>
            <p:cNvSpPr/>
            <p:nvPr/>
          </p:nvSpPr>
          <p:spPr>
            <a:xfrm>
              <a:off x="9056316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1C3C62-5B65-F121-F87C-84FDADDC55A0}"/>
                </a:ext>
              </a:extLst>
            </p:cNvPr>
            <p:cNvCxnSpPr>
              <a:cxnSpLocks/>
            </p:cNvCxnSpPr>
            <p:nvPr/>
          </p:nvCxnSpPr>
          <p:spPr>
            <a:xfrm>
              <a:off x="9056316" y="4853118"/>
              <a:ext cx="551145" cy="73348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A2C72B-9BAE-BD2A-2B5C-5FC09AC7C0BC}"/>
                </a:ext>
              </a:extLst>
            </p:cNvPr>
            <p:cNvCxnSpPr>
              <a:cxnSpLocks/>
            </p:cNvCxnSpPr>
            <p:nvPr/>
          </p:nvCxnSpPr>
          <p:spPr>
            <a:xfrm>
              <a:off x="9598540" y="4853118"/>
              <a:ext cx="560067" cy="73348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47C8C9-82FF-1A11-2A27-9E281ABB84FD}"/>
                </a:ext>
              </a:extLst>
            </p:cNvPr>
            <p:cNvSpPr/>
            <p:nvPr/>
          </p:nvSpPr>
          <p:spPr>
            <a:xfrm>
              <a:off x="9356943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D727C46-D020-1C40-3446-D9569FAF2D96}"/>
              </a:ext>
            </a:extLst>
          </p:cNvPr>
          <p:cNvSpPr txBox="1"/>
          <p:nvPr/>
        </p:nvSpPr>
        <p:spPr>
          <a:xfrm>
            <a:off x="7077489" y="4426764"/>
            <a:ext cx="223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711559-CC60-38F0-AFE2-AEAC9818527B}"/>
              </a:ext>
            </a:extLst>
          </p:cNvPr>
          <p:cNvGrpSpPr/>
          <p:nvPr/>
        </p:nvGrpSpPr>
        <p:grpSpPr>
          <a:xfrm>
            <a:off x="9895490" y="5160252"/>
            <a:ext cx="1782902" cy="864764"/>
            <a:chOff x="9356872" y="5160252"/>
            <a:chExt cx="1782902" cy="8647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979E50-16BC-824D-D886-FBDE728FDD42}"/>
                </a:ext>
              </a:extLst>
            </p:cNvPr>
            <p:cNvSpPr/>
            <p:nvPr/>
          </p:nvSpPr>
          <p:spPr>
            <a:xfrm>
              <a:off x="9356872" y="5586605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0B506C-B8EA-3AC0-2177-281F02385DFD}"/>
                </a:ext>
              </a:extLst>
            </p:cNvPr>
            <p:cNvSpPr txBox="1"/>
            <p:nvPr/>
          </p:nvSpPr>
          <p:spPr>
            <a:xfrm>
              <a:off x="9819760" y="5160252"/>
              <a:ext cx="1320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Read target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F42CBA3C-5231-A4E4-2053-7459AD9C05D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07048" y="5329529"/>
              <a:ext cx="476764" cy="25707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A8CBA20-23C1-129B-C9EA-B82679A50C50}"/>
              </a:ext>
            </a:extLst>
          </p:cNvPr>
          <p:cNvGrpSpPr/>
          <p:nvPr/>
        </p:nvGrpSpPr>
        <p:grpSpPr>
          <a:xfrm>
            <a:off x="9056316" y="4419466"/>
            <a:ext cx="551145" cy="443397"/>
            <a:chOff x="9883034" y="4413016"/>
            <a:chExt cx="551145" cy="4433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FEDDA5-242A-EFC0-EC86-FF0548D8B169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95413E-37D6-D49C-5CF5-13A3546BAB51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E7E7C5-719C-993C-27A0-733B235C5549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62FC-031E-933F-DF3F-4A1BBDD4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027100" cy="1014608"/>
          </a:xfrm>
        </p:spPr>
        <p:txBody>
          <a:bodyPr>
            <a:normAutofit/>
          </a:bodyPr>
          <a:lstStyle/>
          <a:p>
            <a:r>
              <a:rPr lang="en-US" sz="3600" dirty="0"/>
              <a:t>The Design of </a:t>
            </a:r>
            <a:r>
              <a:rPr lang="en-US" sz="3600" dirty="0" err="1">
                <a:latin typeface="Lucida Console" panose="020B0609040504020204" pitchFamily="49" charset="0"/>
              </a:rPr>
              <a:t>stdio’</a:t>
            </a:r>
            <a:r>
              <a:rPr lang="en-US" sz="3600" dirty="0" err="1"/>
              <a:t>s</a:t>
            </a:r>
            <a:r>
              <a:rPr lang="en-US" sz="3600" dirty="0"/>
              <a:t>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E276-5BCF-7491-7F5E-946142F8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348"/>
            <a:ext cx="7027101" cy="59686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, a </a:t>
            </a:r>
            <a:r>
              <a:rPr lang="en-US" dirty="0">
                <a:latin typeface="Lucida Console" panose="020B0609040504020204" pitchFamily="49" charset="0"/>
              </a:rPr>
              <a:t>FILE</a:t>
            </a:r>
            <a:r>
              <a:rPr lang="en-US" dirty="0"/>
              <a:t> is mostly a wrapper for a </a:t>
            </a:r>
            <a:r>
              <a:rPr lang="en-US" dirty="0">
                <a:latin typeface="Lucida Console" panose="020B0609040504020204" pitchFamily="49" charset="0"/>
              </a:rPr>
              <a:t>struct _IO_FILE</a:t>
            </a:r>
          </a:p>
          <a:p>
            <a:pPr lvl="1"/>
            <a:r>
              <a:rPr lang="en-US" dirty="0"/>
              <a:t>Each open file has a dedicated 4 KB buffer (</a:t>
            </a:r>
            <a:r>
              <a:rPr lang="en-US" dirty="0">
                <a:latin typeface="Lucida Console" panose="020B0609040504020204" pitchFamily="49" charset="0"/>
              </a:rPr>
              <a:t>._</a:t>
            </a:r>
            <a:r>
              <a:rPr lang="en-US" dirty="0" err="1">
                <a:latin typeface="Lucida Console" panose="020B0609040504020204" pitchFamily="49" charset="0"/>
              </a:rPr>
              <a:t>IO_buf_base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a program is reading from the file:</a:t>
            </a:r>
          </a:p>
          <a:p>
            <a:pPr lvl="2"/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uses the buffer to prefetch the 4 KB of data surrounding the target location of the read</a:t>
            </a:r>
          </a:p>
          <a:p>
            <a:pPr lvl="2"/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fetches data on a 4 KB-aligned boundary</a:t>
            </a:r>
          </a:p>
          <a:p>
            <a:pPr lvl="2"/>
            <a:r>
              <a:rPr lang="en-US" dirty="0"/>
              <a:t>If an </a:t>
            </a:r>
            <a:r>
              <a:rPr lang="en-US" dirty="0" err="1">
                <a:latin typeface="Lucida Console" panose="020B0609040504020204" pitchFamily="49" charset="0"/>
              </a:rPr>
              <a:t>fseek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takes the file position out of the current cache block,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does a 4 KB-aligned cache read for the new position</a:t>
            </a:r>
          </a:p>
          <a:p>
            <a:pPr lvl="1"/>
            <a:r>
              <a:rPr lang="en-US" dirty="0"/>
              <a:t>When a program is writing to the file:</a:t>
            </a:r>
          </a:p>
          <a:p>
            <a:pPr lvl="2"/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uses the buffer to accumulate 4 KB of data before invoking the </a:t>
            </a:r>
            <a:r>
              <a:rPr lang="en-US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 system call</a:t>
            </a:r>
          </a:p>
          <a:p>
            <a:pPr lvl="2"/>
            <a:r>
              <a:rPr lang="en-US" dirty="0"/>
              <a:t>The cache block is not aligned—the 4 KB block starts at the file offset of the first write to the block</a:t>
            </a:r>
          </a:p>
          <a:p>
            <a:pPr lvl="3"/>
            <a:r>
              <a:rPr lang="en-US" dirty="0"/>
              <a:t>At program start, the file offset for the buffer is 0</a:t>
            </a:r>
          </a:p>
          <a:p>
            <a:pPr lvl="3"/>
            <a:r>
              <a:rPr lang="en-US" dirty="0"/>
              <a:t>If you do an </a:t>
            </a:r>
            <a:r>
              <a:rPr lang="en-US" dirty="0" err="1">
                <a:latin typeface="Lucida Console" panose="020B0609040504020204" pitchFamily="49" charset="0"/>
              </a:rPr>
              <a:t>fseek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flushes the current buffer to storage; the next write will determine the new file offset for the buffer</a:t>
            </a:r>
          </a:p>
          <a:p>
            <a:r>
              <a:rPr lang="en-US" dirty="0"/>
              <a:t>This approach:</a:t>
            </a:r>
          </a:p>
          <a:p>
            <a:pPr lvl="1"/>
            <a:r>
              <a:rPr lang="en-US" dirty="0"/>
              <a:t>Works well for sequential reads (both forward and backwards) and forward sequential writes</a:t>
            </a:r>
          </a:p>
          <a:p>
            <a:pPr lvl="1"/>
            <a:r>
              <a:rPr lang="en-US" dirty="0"/>
              <a:t>Works poorly for random writes (and random reads outside a cached block)—no system calls are eliminated!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799AA-871F-0184-3920-FF11E6498DC3}"/>
              </a:ext>
            </a:extLst>
          </p:cNvPr>
          <p:cNvSpPr txBox="1"/>
          <p:nvPr/>
        </p:nvSpPr>
        <p:spPr>
          <a:xfrm>
            <a:off x="6876789" y="951978"/>
            <a:ext cx="5586608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struct</a:t>
            </a:r>
            <a:r>
              <a:rPr lang="en-US" sz="2000" dirty="0">
                <a:latin typeface="Lucida Console" panose="020B0609040504020204" pitchFamily="49" charset="0"/>
              </a:rPr>
              <a:t> _IO_FILE {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_</a:t>
            </a:r>
            <a:r>
              <a:rPr lang="en-US" sz="2000" dirty="0" err="1">
                <a:latin typeface="Lucida Console" panose="020B0609040504020204" pitchFamily="49" charset="0"/>
              </a:rPr>
              <a:t>fileno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//As returned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//by the open()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</a:t>
            </a:r>
            <a:r>
              <a:rPr lang="en-US" sz="20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syscall</a:t>
            </a: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_flags; 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//E.g., read-only,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</a:t>
            </a:r>
            <a:r>
              <a:rPr lang="en-US" sz="20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read+write</a:t>
            </a: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char*</a:t>
            </a:r>
            <a:r>
              <a:rPr lang="en-US" sz="2000" dirty="0">
                <a:latin typeface="Lucida Console" panose="020B0609040504020204" pitchFamily="49" charset="0"/>
              </a:rPr>
              <a:t> _</a:t>
            </a:r>
            <a:r>
              <a:rPr lang="en-US" sz="2000" dirty="0" err="1">
                <a:latin typeface="Lucida Console" panose="020B0609040504020204" pitchFamily="49" charset="0"/>
              </a:rPr>
              <a:t>IO_buf_base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//Other stuff . . .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};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07F706-0222-F309-D8B0-5B26CC5A8BDA}"/>
              </a:ext>
            </a:extLst>
          </p:cNvPr>
          <p:cNvGrpSpPr/>
          <p:nvPr/>
        </p:nvGrpSpPr>
        <p:grpSpPr>
          <a:xfrm>
            <a:off x="7402882" y="5586606"/>
            <a:ext cx="4098760" cy="438413"/>
            <a:chOff x="7402882" y="5586606"/>
            <a:chExt cx="4098760" cy="4384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FD58C3-56CD-2370-6A73-3B043506D805}"/>
                </a:ext>
              </a:extLst>
            </p:cNvPr>
            <p:cNvSpPr/>
            <p:nvPr/>
          </p:nvSpPr>
          <p:spPr>
            <a:xfrm>
              <a:off x="740288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F8BE1A-A0EF-98CD-EDA6-4A5C1F99D87B}"/>
                </a:ext>
              </a:extLst>
            </p:cNvPr>
            <p:cNvSpPr/>
            <p:nvPr/>
          </p:nvSpPr>
          <p:spPr>
            <a:xfrm>
              <a:off x="795402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B5F1D4-FE02-B581-13CC-151AE60B9F5E}"/>
                </a:ext>
              </a:extLst>
            </p:cNvPr>
            <p:cNvSpPr/>
            <p:nvPr/>
          </p:nvSpPr>
          <p:spPr>
            <a:xfrm>
              <a:off x="850517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643FB5-FB35-BC2A-C941-B4861D0EC935}"/>
                </a:ext>
              </a:extLst>
            </p:cNvPr>
            <p:cNvSpPr/>
            <p:nvPr/>
          </p:nvSpPr>
          <p:spPr>
            <a:xfrm>
              <a:off x="905631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A7A3A0-CD3D-F2A5-A8EB-A54F3DFF265C}"/>
                </a:ext>
              </a:extLst>
            </p:cNvPr>
            <p:cNvSpPr/>
            <p:nvPr/>
          </p:nvSpPr>
          <p:spPr>
            <a:xfrm>
              <a:off x="960746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D6DFD0-ECC9-433C-FB81-062267CD7014}"/>
                </a:ext>
              </a:extLst>
            </p:cNvPr>
            <p:cNvSpPr/>
            <p:nvPr/>
          </p:nvSpPr>
          <p:spPr>
            <a:xfrm>
              <a:off x="10158607" y="55866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383FAC-AC26-C3DD-09E6-B6BA7582F4FF}"/>
                </a:ext>
              </a:extLst>
            </p:cNvPr>
            <p:cNvSpPr/>
            <p:nvPr/>
          </p:nvSpPr>
          <p:spPr>
            <a:xfrm>
              <a:off x="10709752" y="5586606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20BB74-C0B8-391A-5B47-69FDFBE2A1EE}"/>
                </a:ext>
              </a:extLst>
            </p:cNvPr>
            <p:cNvSpPr/>
            <p:nvPr/>
          </p:nvSpPr>
          <p:spPr>
            <a:xfrm>
              <a:off x="11260898" y="5586606"/>
              <a:ext cx="240744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F98FBB-9634-AA32-87DB-802B9E2A5663}"/>
              </a:ext>
            </a:extLst>
          </p:cNvPr>
          <p:cNvGrpSpPr/>
          <p:nvPr/>
        </p:nvGrpSpPr>
        <p:grpSpPr>
          <a:xfrm>
            <a:off x="10137007" y="6059896"/>
            <a:ext cx="2167083" cy="749174"/>
            <a:chOff x="10137007" y="6059896"/>
            <a:chExt cx="2167083" cy="749174"/>
          </a:xfrm>
        </p:grpSpPr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6A1C1264-0CA1-69D8-7E6E-25C627C25845}"/>
                </a:ext>
              </a:extLst>
            </p:cNvPr>
            <p:cNvSpPr/>
            <p:nvPr/>
          </p:nvSpPr>
          <p:spPr>
            <a:xfrm rot="16200000">
              <a:off x="11293473" y="6027324"/>
              <a:ext cx="175600" cy="24074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4272D3-B72F-11DC-4BBA-A3355EB5FF03}"/>
                </a:ext>
              </a:extLst>
            </p:cNvPr>
            <p:cNvSpPr txBox="1"/>
            <p:nvPr/>
          </p:nvSpPr>
          <p:spPr>
            <a:xfrm>
              <a:off x="10137007" y="6224295"/>
              <a:ext cx="2167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Last chunk (possibly less than 4 KB)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61D519-C641-074E-A009-99934DA72EB4}"/>
              </a:ext>
            </a:extLst>
          </p:cNvPr>
          <p:cNvGrpSpPr/>
          <p:nvPr/>
        </p:nvGrpSpPr>
        <p:grpSpPr>
          <a:xfrm>
            <a:off x="7402882" y="6059288"/>
            <a:ext cx="3827645" cy="514154"/>
            <a:chOff x="7402882" y="6059288"/>
            <a:chExt cx="3827645" cy="514154"/>
          </a:xfrm>
        </p:grpSpPr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4BC1EE43-6486-47A6-E8E8-71A441F828A2}"/>
                </a:ext>
              </a:extLst>
            </p:cNvPr>
            <p:cNvSpPr/>
            <p:nvPr/>
          </p:nvSpPr>
          <p:spPr>
            <a:xfrm rot="16200000">
              <a:off x="9228905" y="4233265"/>
              <a:ext cx="175600" cy="382764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2A24D5-3C57-27DA-87B8-9F620E2F3C1F}"/>
                </a:ext>
              </a:extLst>
            </p:cNvPr>
            <p:cNvSpPr txBox="1"/>
            <p:nvPr/>
          </p:nvSpPr>
          <p:spPr>
            <a:xfrm>
              <a:off x="7757786" y="6234888"/>
              <a:ext cx="2230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 KB file chunks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93194F-B5C8-80B5-A935-4598B2DC2E48}"/>
              </a:ext>
            </a:extLst>
          </p:cNvPr>
          <p:cNvGrpSpPr/>
          <p:nvPr/>
        </p:nvGrpSpPr>
        <p:grpSpPr>
          <a:xfrm>
            <a:off x="9055748" y="4414706"/>
            <a:ext cx="1415686" cy="1171899"/>
            <a:chOff x="8742920" y="4414706"/>
            <a:chExt cx="1415686" cy="11718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7581BD-BDBA-D07B-39FC-6D5D647815B7}"/>
                </a:ext>
              </a:extLst>
            </p:cNvPr>
            <p:cNvSpPr/>
            <p:nvPr/>
          </p:nvSpPr>
          <p:spPr>
            <a:xfrm>
              <a:off x="8743092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1C3C62-5B65-F121-F87C-84FDADDC55A0}"/>
                </a:ext>
              </a:extLst>
            </p:cNvPr>
            <p:cNvCxnSpPr>
              <a:cxnSpLocks/>
            </p:cNvCxnSpPr>
            <p:nvPr/>
          </p:nvCxnSpPr>
          <p:spPr>
            <a:xfrm>
              <a:off x="8759367" y="4884549"/>
              <a:ext cx="848094" cy="7020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A2C72B-9BAE-BD2A-2B5C-5FC09AC7C0BC}"/>
                </a:ext>
              </a:extLst>
            </p:cNvPr>
            <p:cNvCxnSpPr>
              <a:cxnSpLocks/>
            </p:cNvCxnSpPr>
            <p:nvPr/>
          </p:nvCxnSpPr>
          <p:spPr>
            <a:xfrm>
              <a:off x="9302628" y="4857119"/>
              <a:ext cx="855978" cy="7294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47C8C9-82FF-1A11-2A27-9E281ABB84FD}"/>
                </a:ext>
              </a:extLst>
            </p:cNvPr>
            <p:cNvSpPr/>
            <p:nvPr/>
          </p:nvSpPr>
          <p:spPr>
            <a:xfrm>
              <a:off x="8742920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D727C46-D020-1C40-3446-D9569FAF2D96}"/>
              </a:ext>
            </a:extLst>
          </p:cNvPr>
          <p:cNvSpPr txBox="1"/>
          <p:nvPr/>
        </p:nvSpPr>
        <p:spPr>
          <a:xfrm>
            <a:off x="7077489" y="4426764"/>
            <a:ext cx="223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711559-CC60-38F0-AFE2-AEAC9818527B}"/>
              </a:ext>
            </a:extLst>
          </p:cNvPr>
          <p:cNvGrpSpPr/>
          <p:nvPr/>
        </p:nvGrpSpPr>
        <p:grpSpPr>
          <a:xfrm>
            <a:off x="9895490" y="5160252"/>
            <a:ext cx="2096092" cy="864764"/>
            <a:chOff x="9356872" y="5160252"/>
            <a:chExt cx="2096092" cy="8647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979E50-16BC-824D-D886-FBDE728FDD42}"/>
                </a:ext>
              </a:extLst>
            </p:cNvPr>
            <p:cNvSpPr/>
            <p:nvPr/>
          </p:nvSpPr>
          <p:spPr>
            <a:xfrm>
              <a:off x="9356872" y="5586605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0B506C-B8EA-3AC0-2177-281F02385DFD}"/>
                </a:ext>
              </a:extLst>
            </p:cNvPr>
            <p:cNvSpPr txBox="1"/>
            <p:nvPr/>
          </p:nvSpPr>
          <p:spPr>
            <a:xfrm>
              <a:off x="9819759" y="5160252"/>
              <a:ext cx="163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Write target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F42CBA3C-5231-A4E4-2053-7459AD9C05D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07048" y="5329529"/>
              <a:ext cx="476764" cy="25707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4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D6C7-4F79-7342-B616-5499403D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69"/>
            <a:ext cx="10515600" cy="1325563"/>
          </a:xfrm>
        </p:spPr>
        <p:txBody>
          <a:bodyPr/>
          <a:lstStyle/>
          <a:p>
            <a:r>
              <a:rPr lang="en-US" dirty="0"/>
              <a:t>Cache Coherency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2D88-11A3-0FEC-26A3-5A9284FC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190"/>
            <a:ext cx="10515600" cy="5763126"/>
          </a:xfrm>
        </p:spPr>
        <p:txBody>
          <a:bodyPr>
            <a:normAutofit/>
          </a:bodyPr>
          <a:lstStyle/>
          <a:p>
            <a:r>
              <a:rPr lang="en-US" sz="3200" dirty="0"/>
              <a:t>A cache usually tries to be </a:t>
            </a:r>
            <a:r>
              <a:rPr lang="en-US" sz="3200" b="1" i="1" dirty="0"/>
              <a:t>transparent</a:t>
            </a:r>
          </a:p>
          <a:p>
            <a:pPr lvl="1"/>
            <a:r>
              <a:rPr lang="en-US" sz="2800" dirty="0"/>
              <a:t>For a read, the cache should return what a direct read from storage would return</a:t>
            </a:r>
          </a:p>
          <a:p>
            <a:pPr lvl="1"/>
            <a:r>
              <a:rPr lang="en-US" sz="2800" dirty="0"/>
              <a:t>For a write sent to the cache, the newly written block should be immediately visible via subsequent reads of that block</a:t>
            </a:r>
          </a:p>
          <a:p>
            <a:r>
              <a:rPr lang="en-US" sz="3200" dirty="0"/>
              <a:t>A fully transparent cache is called </a:t>
            </a:r>
            <a:r>
              <a:rPr lang="en-US" sz="3200" b="1" i="1" dirty="0"/>
              <a:t>coherent</a:t>
            </a:r>
          </a:p>
          <a:p>
            <a:pPr lvl="1"/>
            <a:r>
              <a:rPr lang="en-US" sz="2800" dirty="0"/>
              <a:t>The buffer cache is coherent with respect to the persistent storage device</a:t>
            </a:r>
          </a:p>
          <a:p>
            <a:pPr lvl="2"/>
            <a:r>
              <a:rPr lang="en-US" sz="2400" dirty="0"/>
              <a:t>If a buffer cache block is c</a:t>
            </a:r>
            <a:r>
              <a:rPr lang="en-US" sz="2200" dirty="0"/>
              <a:t>lean, it represents the associated disk contents</a:t>
            </a:r>
          </a:p>
          <a:p>
            <a:pPr lvl="2"/>
            <a:r>
              <a:rPr lang="en-US" sz="2200" dirty="0"/>
              <a:t>If a buffer cache block is dirty, it would be returned by a cache read for that block, and will eventually be written to the storage device</a:t>
            </a:r>
          </a:p>
          <a:p>
            <a:pPr lvl="1"/>
            <a:r>
              <a:rPr lang="en-US" sz="2800" dirty="0"/>
              <a:t>What about the </a:t>
            </a:r>
            <a:r>
              <a:rPr lang="en-US" sz="2800" dirty="0" err="1">
                <a:latin typeface="Lucida Console" panose="020B0609040504020204" pitchFamily="49" charset="0"/>
              </a:rPr>
              <a:t>stdio</a:t>
            </a:r>
            <a:r>
              <a:rPr lang="en-US" sz="2800" dirty="0"/>
              <a:t> cache? Is it coherent with the kernel’s buffer cache?</a:t>
            </a:r>
          </a:p>
        </p:txBody>
      </p:sp>
    </p:spTree>
    <p:extLst>
      <p:ext uri="{BB962C8B-B14F-4D97-AF65-F5344CB8AC3E}">
        <p14:creationId xmlns:p14="http://schemas.microsoft.com/office/powerpoint/2010/main" val="18720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A3BD65-4DF5-661E-1D65-4C841148FF1B}"/>
              </a:ext>
            </a:extLst>
          </p:cNvPr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95709-A3A9-D338-2B16-96E2F6D4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890"/>
            <a:ext cx="43434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stdio</a:t>
            </a:r>
            <a:r>
              <a:rPr lang="en-US" dirty="0">
                <a:solidFill>
                  <a:schemeClr val="bg1"/>
                </a:solidFill>
              </a:rPr>
              <a:t> cache is not coherent!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E339A-775C-B1EC-D6EA-D33E72AC902B}"/>
              </a:ext>
            </a:extLst>
          </p:cNvPr>
          <p:cNvSpPr txBox="1"/>
          <p:nvPr/>
        </p:nvSpPr>
        <p:spPr>
          <a:xfrm>
            <a:off x="4425045" y="211478"/>
            <a:ext cx="8348844" cy="1929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#define </a:t>
            </a:r>
            <a:r>
              <a:rPr lang="en-US" sz="2400" dirty="0">
                <a:latin typeface="Lucida Console" panose="020B0609040504020204" pitchFamily="49" charset="0"/>
              </a:rPr>
              <a:t>TESTFILE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"consistency-test.txt"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//Overwrite the contents of `TESTFILE`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//with the string `contents`.</a:t>
            </a: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2400" dirty="0">
                <a:latin typeface="Lucida Console" panose="020B0609040504020204" pitchFamily="49" charset="0"/>
              </a:rPr>
              <a:t> overwrite(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const char*</a:t>
            </a:r>
            <a:r>
              <a:rPr lang="en-US" sz="2400" dirty="0">
                <a:latin typeface="Lucida Console" panose="020B0609040504020204" pitchFamily="49" charset="0"/>
              </a:rPr>
              <a:t> contents) {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FILE*</a:t>
            </a:r>
            <a:r>
              <a:rPr lang="en-US" sz="2400" dirty="0">
                <a:latin typeface="Lucida Console" panose="020B0609040504020204" pitchFamily="49" charset="0"/>
              </a:rPr>
              <a:t> f = </a:t>
            </a:r>
            <a:r>
              <a:rPr lang="en-US" sz="2400" dirty="0" err="1">
                <a:latin typeface="Lucida Console" panose="020B0609040504020204" pitchFamily="49" charset="0"/>
              </a:rPr>
              <a:t>fopen</a:t>
            </a:r>
            <a:r>
              <a:rPr lang="en-US" sz="2400" dirty="0">
                <a:latin typeface="Lucida Console" panose="020B0609040504020204" pitchFamily="49" charset="0"/>
              </a:rPr>
              <a:t>(TESTFILE,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"w"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fputs</a:t>
            </a:r>
            <a:r>
              <a:rPr lang="en-US" sz="2400" dirty="0">
                <a:latin typeface="Lucida Console" panose="020B0609040504020204" pitchFamily="49" charset="0"/>
              </a:rPr>
              <a:t>(contents, f);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fclose</a:t>
            </a:r>
            <a:r>
              <a:rPr lang="en-US" sz="2400" dirty="0">
                <a:latin typeface="Lucida Console" panose="020B0609040504020204" pitchFamily="49" charset="0"/>
              </a:rPr>
              <a:t>(f);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//Flushes the written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//data to the kernel via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//`write()`!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}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400" dirty="0">
                <a:latin typeface="Lucida Console" panose="020B0609040504020204" pitchFamily="49" charset="0"/>
              </a:rPr>
              <a:t> main() {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2400" dirty="0">
                <a:latin typeface="Lucida Console" panose="020B0609040504020204" pitchFamily="49" charset="0"/>
              </a:rPr>
              <a:t> f1_buf[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32</a:t>
            </a:r>
            <a:r>
              <a:rPr lang="en-US" sz="2400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2400" dirty="0">
                <a:latin typeface="Lucida Console" panose="020B0609040504020204" pitchFamily="49" charset="0"/>
              </a:rPr>
              <a:t> f2_buf[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32</a:t>
            </a:r>
            <a:r>
              <a:rPr lang="en-US" sz="2400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bzero</a:t>
            </a:r>
            <a:r>
              <a:rPr lang="en-US" sz="2400" dirty="0">
                <a:latin typeface="Lucida Console" panose="020B0609040504020204" pitchFamily="49" charset="0"/>
              </a:rPr>
              <a:t>(f1_buf, </a:t>
            </a:r>
            <a:r>
              <a:rPr lang="en-US" sz="2400" dirty="0" err="1">
                <a:latin typeface="Lucida Console" panose="020B0609040504020204" pitchFamily="49" charset="0"/>
              </a:rPr>
              <a:t>sizeof</a:t>
            </a:r>
            <a:r>
              <a:rPr lang="en-US" sz="2400" dirty="0">
                <a:latin typeface="Lucida Console" panose="020B0609040504020204" pitchFamily="49" charset="0"/>
              </a:rPr>
              <a:t>(f1_buf));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bzero</a:t>
            </a:r>
            <a:r>
              <a:rPr lang="en-US" sz="2400" dirty="0">
                <a:latin typeface="Lucida Console" panose="020B0609040504020204" pitchFamily="49" charset="0"/>
              </a:rPr>
              <a:t>(f2_buf, </a:t>
            </a:r>
            <a:r>
              <a:rPr lang="en-US" sz="2400" dirty="0" err="1">
                <a:latin typeface="Lucida Console" panose="020B0609040504020204" pitchFamily="49" charset="0"/>
              </a:rPr>
              <a:t>sizeof</a:t>
            </a:r>
            <a:r>
              <a:rPr lang="en-US" sz="2400" dirty="0">
                <a:latin typeface="Lucida Console" panose="020B0609040504020204" pitchFamily="49" charset="0"/>
              </a:rPr>
              <a:t>(f2_buf));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overwrite(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"CS 61 is awesome!\n"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FILE*</a:t>
            </a:r>
            <a:r>
              <a:rPr lang="en-US" sz="2400" dirty="0">
                <a:latin typeface="Lucida Console" panose="020B0609040504020204" pitchFamily="49" charset="0"/>
              </a:rPr>
              <a:t> f1 = </a:t>
            </a:r>
            <a:r>
              <a:rPr lang="en-US" sz="2400" dirty="0" err="1">
                <a:latin typeface="Lucida Console" panose="020B0609040504020204" pitchFamily="49" charset="0"/>
              </a:rPr>
              <a:t>fopen</a:t>
            </a:r>
            <a:r>
              <a:rPr lang="en-US" sz="2400" dirty="0">
                <a:latin typeface="Lucida Console" panose="020B0609040504020204" pitchFamily="49" charset="0"/>
              </a:rPr>
              <a:t>(TESTFILE,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"r"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fread</a:t>
            </a:r>
            <a:r>
              <a:rPr lang="en-US" sz="2400" dirty="0">
                <a:latin typeface="Lucida Console" panose="020B0609040504020204" pitchFamily="49" charset="0"/>
              </a:rPr>
              <a:t>(f1_buf,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f1);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//Induces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</a:t>
            </a:r>
            <a:r>
              <a:rPr lang="en-US" sz="2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stdio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to fetch the first 4 KB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//chunk of file data, which should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//start "CS 61 is awesome!\n".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overwrite(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"CS 61 sucks!\n"</a:t>
            </a:r>
            <a:r>
              <a:rPr lang="en-US" sz="2400" dirty="0">
                <a:latin typeface="Lucida Console" panose="020B0609040504020204" pitchFamily="49" charset="0"/>
              </a:rPr>
              <a:t>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//The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//on-disk version of the file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//is now "CS 61 sucks!\n".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//BUT!--the </a:t>
            </a:r>
            <a:r>
              <a:rPr lang="en-US" sz="2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stdio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-level cache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//associated with the file has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//not been changed!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FILE*</a:t>
            </a:r>
            <a:r>
              <a:rPr lang="en-US" sz="2400" dirty="0">
                <a:latin typeface="Lucida Console" panose="020B0609040504020204" pitchFamily="49" charset="0"/>
              </a:rPr>
              <a:t> f2 = </a:t>
            </a:r>
            <a:r>
              <a:rPr lang="en-US" sz="2400" dirty="0" err="1">
                <a:latin typeface="Lucida Console" panose="020B0609040504020204" pitchFamily="49" charset="0"/>
              </a:rPr>
              <a:t>fopen</a:t>
            </a:r>
            <a:r>
              <a:rPr lang="en-US" sz="2400" dirty="0">
                <a:latin typeface="Lucida Console" panose="020B0609040504020204" pitchFamily="49" charset="0"/>
              </a:rPr>
              <a:t>(TESTFILE,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"r"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fread</a:t>
            </a:r>
            <a:r>
              <a:rPr lang="en-US" sz="2400" dirty="0">
                <a:latin typeface="Lucida Console" panose="020B0609040504020204" pitchFamily="49" charset="0"/>
              </a:rPr>
              <a:t>(f2_buf,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18</a:t>
            </a:r>
            <a:r>
              <a:rPr lang="en-US" sz="2400" dirty="0">
                <a:latin typeface="Lucida Console" panose="020B0609040504020204" pitchFamily="49" charset="0"/>
              </a:rPr>
              <a:t>, f2);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//Induces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</a:t>
            </a:r>
            <a:r>
              <a:rPr lang="en-US" sz="2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stdio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to read the first 4 KB of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//the file into f2's cache.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fclose</a:t>
            </a:r>
            <a:r>
              <a:rPr lang="en-US" sz="2400" dirty="0">
                <a:latin typeface="Lucida Console" panose="020B0609040504020204" pitchFamily="49" charset="0"/>
              </a:rPr>
              <a:t>(f2);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fread</a:t>
            </a:r>
            <a:r>
              <a:rPr lang="en-US" sz="2400" dirty="0">
                <a:latin typeface="Lucida Console" panose="020B0609040504020204" pitchFamily="49" charset="0"/>
              </a:rPr>
              <a:t>(f1_buf +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17</a:t>
            </a:r>
            <a:r>
              <a:rPr lang="en-US" sz="2400" dirty="0">
                <a:latin typeface="Lucida Console" panose="020B0609040504020204" pitchFamily="49" charset="0"/>
              </a:rPr>
              <a:t>, f1);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//Read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//the data in f1's (stale!) cache.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fclose</a:t>
            </a:r>
            <a:r>
              <a:rPr lang="en-US" sz="2400" dirty="0">
                <a:latin typeface="Lucida Console" panose="020B0609040504020204" pitchFamily="49" charset="0"/>
              </a:rPr>
              <a:t>(f1);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printf</a:t>
            </a:r>
            <a:r>
              <a:rPr lang="en-US" sz="2400" dirty="0">
                <a:latin typeface="Lucida Console" panose="020B0609040504020204" pitchFamily="49" charset="0"/>
              </a:rPr>
              <a:t>(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"%s\</a:t>
            </a:r>
            <a:r>
              <a:rPr lang="en-US" sz="24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n%s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\n"</a:t>
            </a:r>
            <a:r>
              <a:rPr lang="en-US" sz="2400" dirty="0">
                <a:latin typeface="Lucida Console" panose="020B0609040504020204" pitchFamily="49" charset="0"/>
              </a:rPr>
              <a:t>, f1_buf, f2_buf);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  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//Prints: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  CS 61 is awesome!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  CS 61 sucks!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24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}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29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A3BD65-4DF5-661E-1D65-4C841148FF1B}"/>
              </a:ext>
            </a:extLst>
          </p:cNvPr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E339A-775C-B1EC-D6EA-D33E72AC902B}"/>
              </a:ext>
            </a:extLst>
          </p:cNvPr>
          <p:cNvSpPr txBox="1"/>
          <p:nvPr/>
        </p:nvSpPr>
        <p:spPr>
          <a:xfrm>
            <a:off x="4425045" y="211478"/>
            <a:ext cx="8348844" cy="1929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#define </a:t>
            </a:r>
            <a:r>
              <a:rPr lang="en-US" sz="2400" dirty="0">
                <a:latin typeface="Lucida Console" panose="020B0609040504020204" pitchFamily="49" charset="0"/>
              </a:rPr>
              <a:t>TESTFILE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"consistency-test.txt"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//Overwrite the contents of `TESTFILE`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//with the string `contents`.</a:t>
            </a: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2400" dirty="0">
                <a:latin typeface="Lucida Console" panose="020B0609040504020204" pitchFamily="49" charset="0"/>
              </a:rPr>
              <a:t> overwrite(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const char*</a:t>
            </a:r>
            <a:r>
              <a:rPr lang="en-US" sz="2400" dirty="0">
                <a:latin typeface="Lucida Console" panose="020B0609040504020204" pitchFamily="49" charset="0"/>
              </a:rPr>
              <a:t> contents) {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FILE*</a:t>
            </a:r>
            <a:r>
              <a:rPr lang="en-US" sz="2400" dirty="0">
                <a:latin typeface="Lucida Console" panose="020B0609040504020204" pitchFamily="49" charset="0"/>
              </a:rPr>
              <a:t> f = </a:t>
            </a:r>
            <a:r>
              <a:rPr lang="en-US" sz="2400" dirty="0" err="1">
                <a:latin typeface="Lucida Console" panose="020B0609040504020204" pitchFamily="49" charset="0"/>
              </a:rPr>
              <a:t>fopen</a:t>
            </a:r>
            <a:r>
              <a:rPr lang="en-US" sz="2400" dirty="0">
                <a:latin typeface="Lucida Console" panose="020B0609040504020204" pitchFamily="49" charset="0"/>
              </a:rPr>
              <a:t>(TESTFILE,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"w"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fputs</a:t>
            </a:r>
            <a:r>
              <a:rPr lang="en-US" sz="2400" dirty="0">
                <a:latin typeface="Lucida Console" panose="020B0609040504020204" pitchFamily="49" charset="0"/>
              </a:rPr>
              <a:t>(contents, f);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fclose</a:t>
            </a:r>
            <a:r>
              <a:rPr lang="en-US" sz="2400" dirty="0">
                <a:latin typeface="Lucida Console" panose="020B0609040504020204" pitchFamily="49" charset="0"/>
              </a:rPr>
              <a:t>(f);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//Flushes the written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//data to the kernel via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//`write()`!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}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400" dirty="0">
                <a:latin typeface="Lucida Console" panose="020B0609040504020204" pitchFamily="49" charset="0"/>
              </a:rPr>
              <a:t> main() {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2400" dirty="0">
                <a:latin typeface="Lucida Console" panose="020B0609040504020204" pitchFamily="49" charset="0"/>
              </a:rPr>
              <a:t> f1_buf[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32</a:t>
            </a:r>
            <a:r>
              <a:rPr lang="en-US" sz="2400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2400" dirty="0">
                <a:latin typeface="Lucida Console" panose="020B0609040504020204" pitchFamily="49" charset="0"/>
              </a:rPr>
              <a:t> f2_buf[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32</a:t>
            </a:r>
            <a:r>
              <a:rPr lang="en-US" sz="2400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bzero</a:t>
            </a:r>
            <a:r>
              <a:rPr lang="en-US" sz="2400" dirty="0">
                <a:latin typeface="Lucida Console" panose="020B0609040504020204" pitchFamily="49" charset="0"/>
              </a:rPr>
              <a:t>(f1_buf, </a:t>
            </a:r>
            <a:r>
              <a:rPr lang="en-US" sz="2400" dirty="0" err="1">
                <a:latin typeface="Lucida Console" panose="020B0609040504020204" pitchFamily="49" charset="0"/>
              </a:rPr>
              <a:t>sizeof</a:t>
            </a:r>
            <a:r>
              <a:rPr lang="en-US" sz="2400" dirty="0">
                <a:latin typeface="Lucida Console" panose="020B0609040504020204" pitchFamily="49" charset="0"/>
              </a:rPr>
              <a:t>(f1_buf));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bzero</a:t>
            </a:r>
            <a:r>
              <a:rPr lang="en-US" sz="2400" dirty="0">
                <a:latin typeface="Lucida Console" panose="020B0609040504020204" pitchFamily="49" charset="0"/>
              </a:rPr>
              <a:t>(f2_buf, </a:t>
            </a:r>
            <a:r>
              <a:rPr lang="en-US" sz="2400" dirty="0" err="1">
                <a:latin typeface="Lucida Console" panose="020B0609040504020204" pitchFamily="49" charset="0"/>
              </a:rPr>
              <a:t>sizeof</a:t>
            </a:r>
            <a:r>
              <a:rPr lang="en-US" sz="2400" dirty="0">
                <a:latin typeface="Lucida Console" panose="020B0609040504020204" pitchFamily="49" charset="0"/>
              </a:rPr>
              <a:t>(f2_buf));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overwrite(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"CS 61 is awesome!\n"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FILE*</a:t>
            </a:r>
            <a:r>
              <a:rPr lang="en-US" sz="2400" dirty="0">
                <a:latin typeface="Lucida Console" panose="020B0609040504020204" pitchFamily="49" charset="0"/>
              </a:rPr>
              <a:t> f1 = </a:t>
            </a:r>
            <a:r>
              <a:rPr lang="en-US" sz="2400" dirty="0" err="1">
                <a:latin typeface="Lucida Console" panose="020B0609040504020204" pitchFamily="49" charset="0"/>
              </a:rPr>
              <a:t>fopen</a:t>
            </a:r>
            <a:r>
              <a:rPr lang="en-US" sz="2400" dirty="0">
                <a:latin typeface="Lucida Console" panose="020B0609040504020204" pitchFamily="49" charset="0"/>
              </a:rPr>
              <a:t>(TESTFILE,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"r"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fread</a:t>
            </a:r>
            <a:r>
              <a:rPr lang="en-US" sz="2400" dirty="0">
                <a:latin typeface="Lucida Console" panose="020B0609040504020204" pitchFamily="49" charset="0"/>
              </a:rPr>
              <a:t>(f1_buf,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f1);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//Induces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</a:t>
            </a:r>
            <a:r>
              <a:rPr lang="en-US" sz="2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stdio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to fetch the first 4 KB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//chunk of file data, which should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//start "CS 61 is awesome!\n".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overwrite(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"CS 61 sucks!\n"</a:t>
            </a:r>
            <a:r>
              <a:rPr lang="en-US" sz="2400" dirty="0">
                <a:latin typeface="Lucida Console" panose="020B0609040504020204" pitchFamily="49" charset="0"/>
              </a:rPr>
              <a:t>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//The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//on-disk version of the file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//is now "CS 61 sucks!\n".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//BUT!--the </a:t>
            </a:r>
            <a:r>
              <a:rPr lang="en-US" sz="2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stdio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-level cache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//associated with f1 has not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//changed!</a:t>
            </a:r>
          </a:p>
          <a:p>
            <a:endParaRPr lang="en-US" sz="2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FILE*</a:t>
            </a:r>
            <a:r>
              <a:rPr lang="en-US" sz="2400" dirty="0">
                <a:latin typeface="Lucida Console" panose="020B0609040504020204" pitchFamily="49" charset="0"/>
              </a:rPr>
              <a:t> f2 = </a:t>
            </a:r>
            <a:r>
              <a:rPr lang="en-US" sz="2400" dirty="0" err="1">
                <a:latin typeface="Lucida Console" panose="020B0609040504020204" pitchFamily="49" charset="0"/>
              </a:rPr>
              <a:t>fopen</a:t>
            </a:r>
            <a:r>
              <a:rPr lang="en-US" sz="2400" dirty="0">
                <a:latin typeface="Lucida Console" panose="020B0609040504020204" pitchFamily="49" charset="0"/>
              </a:rPr>
              <a:t>(TESTFILE,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"r"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fread</a:t>
            </a:r>
            <a:r>
              <a:rPr lang="en-US" sz="2400" dirty="0">
                <a:latin typeface="Lucida Console" panose="020B0609040504020204" pitchFamily="49" charset="0"/>
              </a:rPr>
              <a:t>(f2_buf,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18</a:t>
            </a:r>
            <a:r>
              <a:rPr lang="en-US" sz="2400" dirty="0">
                <a:latin typeface="Lucida Console" panose="020B0609040504020204" pitchFamily="49" charset="0"/>
              </a:rPr>
              <a:t>, f2);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//Induces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</a:t>
            </a:r>
            <a:r>
              <a:rPr lang="en-US" sz="2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stdio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to read the first 4 KB of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//the file into f2's cache.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fclose</a:t>
            </a:r>
            <a:r>
              <a:rPr lang="en-US" sz="2400" dirty="0">
                <a:latin typeface="Lucida Console" panose="020B0609040504020204" pitchFamily="49" charset="0"/>
              </a:rPr>
              <a:t>(f2);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fread</a:t>
            </a:r>
            <a:r>
              <a:rPr lang="en-US" sz="2400" dirty="0">
                <a:latin typeface="Lucida Console" panose="020B0609040504020204" pitchFamily="49" charset="0"/>
              </a:rPr>
              <a:t>(f1_buf +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17</a:t>
            </a:r>
            <a:r>
              <a:rPr lang="en-US" sz="2400" dirty="0">
                <a:latin typeface="Lucida Console" panose="020B0609040504020204" pitchFamily="49" charset="0"/>
              </a:rPr>
              <a:t>, f1);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//Read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//the data in f1's (stale!) cache.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fclose</a:t>
            </a:r>
            <a:r>
              <a:rPr lang="en-US" sz="2400" dirty="0">
                <a:latin typeface="Lucida Console" panose="020B0609040504020204" pitchFamily="49" charset="0"/>
              </a:rPr>
              <a:t>(f1);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printf</a:t>
            </a:r>
            <a:r>
              <a:rPr lang="en-US" sz="2400" dirty="0">
                <a:latin typeface="Lucida Console" panose="020B0609040504020204" pitchFamily="49" charset="0"/>
              </a:rPr>
              <a:t>(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"%s\</a:t>
            </a:r>
            <a:r>
              <a:rPr lang="en-US" sz="24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n%s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\n"</a:t>
            </a:r>
            <a:r>
              <a:rPr lang="en-US" sz="2400" dirty="0">
                <a:latin typeface="Lucida Console" panose="020B0609040504020204" pitchFamily="49" charset="0"/>
              </a:rPr>
              <a:t>, f1_buf, f2_buf);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  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//Prints: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  CS 61 is awesome!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  CS 61 sucks!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24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}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]</a:t>
            </a: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641630D0-A0E0-3120-20D1-47B7C86329C3}"/>
              </a:ext>
            </a:extLst>
          </p:cNvPr>
          <p:cNvSpPr/>
          <p:nvPr/>
        </p:nvSpPr>
        <p:spPr>
          <a:xfrm>
            <a:off x="120314" y="5173579"/>
            <a:ext cx="4114801" cy="151597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5EDCB-02FC-E771-1C91-45F11DAEDF0B}"/>
              </a:ext>
            </a:extLst>
          </p:cNvPr>
          <p:cNvSpPr txBox="1"/>
          <p:nvPr/>
        </p:nvSpPr>
        <p:spPr>
          <a:xfrm>
            <a:off x="-192506" y="5811253"/>
            <a:ext cx="47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“CS 61 is awesome!\n”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4FB47-188C-6E2D-21CC-FB10D54F302E}"/>
              </a:ext>
            </a:extLst>
          </p:cNvPr>
          <p:cNvSpPr txBox="1"/>
          <p:nvPr/>
        </p:nvSpPr>
        <p:spPr>
          <a:xfrm>
            <a:off x="-24072" y="1155031"/>
            <a:ext cx="4439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ucida Console" panose="020B0609040504020204" pitchFamily="49" charset="0"/>
              </a:rPr>
              <a:t>f1  “CS 61 is awesome!\n”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F13AC6-130B-C48E-4C26-D82E4AA7AB22}"/>
              </a:ext>
            </a:extLst>
          </p:cNvPr>
          <p:cNvSpPr txBox="1"/>
          <p:nvPr/>
        </p:nvSpPr>
        <p:spPr>
          <a:xfrm>
            <a:off x="-24072" y="771145"/>
            <a:ext cx="4439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/>
                </a:solidFill>
                <a:latin typeface="Lucida Console" panose="020B0609040504020204" pitchFamily="49" charset="0"/>
              </a:rPr>
              <a:t>FILE</a:t>
            </a:r>
            <a:r>
              <a:rPr lang="en-US" sz="2200" dirty="0">
                <a:solidFill>
                  <a:schemeClr val="bg1"/>
                </a:solidFill>
                <a:latin typeface="Lucida Console" panose="020B0609040504020204" pitchFamily="49" charset="0"/>
              </a:rPr>
              <a:t>  </a:t>
            </a:r>
            <a:r>
              <a:rPr lang="en-US" sz="2200" u="sng" dirty="0">
                <a:solidFill>
                  <a:schemeClr val="bg1"/>
                </a:solidFill>
                <a:latin typeface="Lucida Console" panose="020B0609040504020204" pitchFamily="49" charset="0"/>
              </a:rPr>
              <a:t>IN-MEM STDIO CACHE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F383C-A9AB-561F-B02E-7917403CA0CC}"/>
              </a:ext>
            </a:extLst>
          </p:cNvPr>
          <p:cNvSpPr txBox="1"/>
          <p:nvPr/>
        </p:nvSpPr>
        <p:spPr>
          <a:xfrm>
            <a:off x="-240631" y="5825245"/>
            <a:ext cx="47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“CS 61 sucks!\n”</a:t>
            </a:r>
          </a:p>
        </p:txBody>
      </p:sp>
    </p:spTree>
    <p:extLst>
      <p:ext uri="{BB962C8B-B14F-4D97-AF65-F5344CB8AC3E}">
        <p14:creationId xmlns:p14="http://schemas.microsoft.com/office/powerpoint/2010/main" val="22387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0078 -0.088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8866 L -0.00169 -0.395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3956 L -0.00365 -0.7939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12" grpId="0" animBg="1"/>
      <p:bldP spid="12" grpId="1" animBg="1"/>
      <p:bldP spid="13" grpId="0"/>
      <p:bldP spid="13" grpId="1"/>
      <p:bldP spid="13" grpId="2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A3BD65-4DF5-661E-1D65-4C841148FF1B}"/>
              </a:ext>
            </a:extLst>
          </p:cNvPr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E339A-775C-B1EC-D6EA-D33E72AC902B}"/>
              </a:ext>
            </a:extLst>
          </p:cNvPr>
          <p:cNvSpPr txBox="1"/>
          <p:nvPr/>
        </p:nvSpPr>
        <p:spPr>
          <a:xfrm>
            <a:off x="4379496" y="-5232813"/>
            <a:ext cx="8348844" cy="189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#define </a:t>
            </a:r>
            <a:r>
              <a:rPr lang="en-US" sz="2400" dirty="0">
                <a:latin typeface="Lucida Console" panose="020B0609040504020204" pitchFamily="49" charset="0"/>
              </a:rPr>
              <a:t>TESTFILE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"consistency-test.txt"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//Overwrite the contents of `TESTFILE`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//with the string `contents`.</a:t>
            </a: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2400" dirty="0">
                <a:latin typeface="Lucida Console" panose="020B0609040504020204" pitchFamily="49" charset="0"/>
              </a:rPr>
              <a:t> overwrite(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const char*</a:t>
            </a:r>
            <a:r>
              <a:rPr lang="en-US" sz="2400" dirty="0">
                <a:latin typeface="Lucida Console" panose="020B0609040504020204" pitchFamily="49" charset="0"/>
              </a:rPr>
              <a:t> contents) {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FILE*</a:t>
            </a:r>
            <a:r>
              <a:rPr lang="en-US" sz="2400" dirty="0">
                <a:latin typeface="Lucida Console" panose="020B0609040504020204" pitchFamily="49" charset="0"/>
              </a:rPr>
              <a:t> f = </a:t>
            </a:r>
            <a:r>
              <a:rPr lang="en-US" sz="2400" dirty="0" err="1">
                <a:latin typeface="Lucida Console" panose="020B0609040504020204" pitchFamily="49" charset="0"/>
              </a:rPr>
              <a:t>fopen</a:t>
            </a:r>
            <a:r>
              <a:rPr lang="en-US" sz="2400" dirty="0">
                <a:latin typeface="Lucida Console" panose="020B0609040504020204" pitchFamily="49" charset="0"/>
              </a:rPr>
              <a:t>(TESTFILE,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"w"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fputs</a:t>
            </a:r>
            <a:r>
              <a:rPr lang="en-US" sz="2400" dirty="0">
                <a:latin typeface="Lucida Console" panose="020B0609040504020204" pitchFamily="49" charset="0"/>
              </a:rPr>
              <a:t>(contents, f);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fclose</a:t>
            </a:r>
            <a:r>
              <a:rPr lang="en-US" sz="2400" dirty="0">
                <a:latin typeface="Lucida Console" panose="020B0609040504020204" pitchFamily="49" charset="0"/>
              </a:rPr>
              <a:t>(f);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//Flushes the written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//data to the kernel via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//`write()`!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}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400" dirty="0">
                <a:latin typeface="Lucida Console" panose="020B0609040504020204" pitchFamily="49" charset="0"/>
              </a:rPr>
              <a:t> main() {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2400" dirty="0">
                <a:latin typeface="Lucida Console" panose="020B0609040504020204" pitchFamily="49" charset="0"/>
              </a:rPr>
              <a:t> f1_buf[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32</a:t>
            </a:r>
            <a:r>
              <a:rPr lang="en-US" sz="2400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2400" dirty="0">
                <a:latin typeface="Lucida Console" panose="020B0609040504020204" pitchFamily="49" charset="0"/>
              </a:rPr>
              <a:t> f2_buf[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32</a:t>
            </a:r>
            <a:r>
              <a:rPr lang="en-US" sz="2400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bzero</a:t>
            </a:r>
            <a:r>
              <a:rPr lang="en-US" sz="2400" dirty="0">
                <a:latin typeface="Lucida Console" panose="020B0609040504020204" pitchFamily="49" charset="0"/>
              </a:rPr>
              <a:t>(f1_buf, </a:t>
            </a:r>
            <a:r>
              <a:rPr lang="en-US" sz="2400" dirty="0" err="1">
                <a:latin typeface="Lucida Console" panose="020B0609040504020204" pitchFamily="49" charset="0"/>
              </a:rPr>
              <a:t>sizeof</a:t>
            </a:r>
            <a:r>
              <a:rPr lang="en-US" sz="2400" dirty="0">
                <a:latin typeface="Lucida Console" panose="020B0609040504020204" pitchFamily="49" charset="0"/>
              </a:rPr>
              <a:t>(f1_buf));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bzero</a:t>
            </a:r>
            <a:r>
              <a:rPr lang="en-US" sz="2400" dirty="0">
                <a:latin typeface="Lucida Console" panose="020B0609040504020204" pitchFamily="49" charset="0"/>
              </a:rPr>
              <a:t>(f2_buf, </a:t>
            </a:r>
            <a:r>
              <a:rPr lang="en-US" sz="2400" dirty="0" err="1">
                <a:latin typeface="Lucida Console" panose="020B0609040504020204" pitchFamily="49" charset="0"/>
              </a:rPr>
              <a:t>sizeof</a:t>
            </a:r>
            <a:r>
              <a:rPr lang="en-US" sz="2400" dirty="0">
                <a:latin typeface="Lucida Console" panose="020B0609040504020204" pitchFamily="49" charset="0"/>
              </a:rPr>
              <a:t>(f2_buf));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overwrite(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"CS 61 is awesome!\n"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FILE*</a:t>
            </a:r>
            <a:r>
              <a:rPr lang="en-US" sz="2400" dirty="0">
                <a:latin typeface="Lucida Console" panose="020B0609040504020204" pitchFamily="49" charset="0"/>
              </a:rPr>
              <a:t> f1 = </a:t>
            </a:r>
            <a:r>
              <a:rPr lang="en-US" sz="2400" dirty="0" err="1">
                <a:latin typeface="Lucida Console" panose="020B0609040504020204" pitchFamily="49" charset="0"/>
              </a:rPr>
              <a:t>fopen</a:t>
            </a:r>
            <a:r>
              <a:rPr lang="en-US" sz="2400" dirty="0">
                <a:latin typeface="Lucida Console" panose="020B0609040504020204" pitchFamily="49" charset="0"/>
              </a:rPr>
              <a:t>(TESTFILE,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"r"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fread</a:t>
            </a:r>
            <a:r>
              <a:rPr lang="en-US" sz="2400" dirty="0">
                <a:latin typeface="Lucida Console" panose="020B0609040504020204" pitchFamily="49" charset="0"/>
              </a:rPr>
              <a:t>(f1_buf,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f1);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//Induces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</a:t>
            </a:r>
            <a:r>
              <a:rPr lang="en-US" sz="2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stdio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to fetch the first 4 KB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//chunk of file data, which should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//start "CS 61 is awesome!\n".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overwrite(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"CS 61 sucks!\n"</a:t>
            </a:r>
            <a:r>
              <a:rPr lang="en-US" sz="2400" dirty="0">
                <a:latin typeface="Lucida Console" panose="020B0609040504020204" pitchFamily="49" charset="0"/>
              </a:rPr>
              <a:t>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//The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//on-disk version of the file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//is now "CS 61 sucks!\n".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//BUT!--the </a:t>
            </a:r>
            <a:r>
              <a:rPr lang="en-US" sz="2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stdio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-level cache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//associated with f1 has not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//changed!</a:t>
            </a:r>
          </a:p>
          <a:p>
            <a:endParaRPr lang="en-US" sz="2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FILE*</a:t>
            </a:r>
            <a:r>
              <a:rPr lang="en-US" sz="2400" dirty="0">
                <a:latin typeface="Lucida Console" panose="020B0609040504020204" pitchFamily="49" charset="0"/>
              </a:rPr>
              <a:t> f2 = </a:t>
            </a:r>
            <a:r>
              <a:rPr lang="en-US" sz="2400" dirty="0" err="1">
                <a:latin typeface="Lucida Console" panose="020B0609040504020204" pitchFamily="49" charset="0"/>
              </a:rPr>
              <a:t>fopen</a:t>
            </a:r>
            <a:r>
              <a:rPr lang="en-US" sz="2400" dirty="0">
                <a:latin typeface="Lucida Console" panose="020B0609040504020204" pitchFamily="49" charset="0"/>
              </a:rPr>
              <a:t>(TESTFILE,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"r"</a:t>
            </a: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fread</a:t>
            </a:r>
            <a:r>
              <a:rPr lang="en-US" sz="2400" dirty="0">
                <a:latin typeface="Lucida Console" panose="020B0609040504020204" pitchFamily="49" charset="0"/>
              </a:rPr>
              <a:t>(f2_buf,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18</a:t>
            </a:r>
            <a:r>
              <a:rPr lang="en-US" sz="2400" dirty="0">
                <a:latin typeface="Lucida Console" panose="020B0609040504020204" pitchFamily="49" charset="0"/>
              </a:rPr>
              <a:t>, f2);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//Induces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</a:t>
            </a:r>
            <a:r>
              <a:rPr lang="en-US" sz="2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stdio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to read the first 4 KB of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//the file into f2's cache.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3200" dirty="0">
                <a:latin typeface="Lucida Console" panose="020B0609040504020204" pitchFamily="49" charset="0"/>
              </a:rPr>
              <a:t> </a:t>
            </a:r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fread</a:t>
            </a:r>
            <a:r>
              <a:rPr lang="en-US" sz="2400" dirty="0">
                <a:latin typeface="Lucida Console" panose="020B0609040504020204" pitchFamily="49" charset="0"/>
              </a:rPr>
              <a:t>(f1_buf +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17</a:t>
            </a:r>
            <a:r>
              <a:rPr lang="en-US" sz="2400" dirty="0">
                <a:latin typeface="Lucida Console" panose="020B0609040504020204" pitchFamily="49" charset="0"/>
              </a:rPr>
              <a:t>, f1);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//Read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//the data in f1's (stale!) cache.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fclose</a:t>
            </a:r>
            <a:r>
              <a:rPr lang="en-US" sz="2400" dirty="0">
                <a:latin typeface="Lucida Console" panose="020B0609040504020204" pitchFamily="49" charset="0"/>
              </a:rPr>
              <a:t>(f1);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fclose</a:t>
            </a:r>
            <a:r>
              <a:rPr lang="en-US" sz="2400" dirty="0">
                <a:latin typeface="Lucida Console" panose="020B0609040504020204" pitchFamily="49" charset="0"/>
              </a:rPr>
              <a:t>(f2);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printf</a:t>
            </a:r>
            <a:r>
              <a:rPr lang="en-US" sz="2400" dirty="0">
                <a:latin typeface="Lucida Console" panose="020B0609040504020204" pitchFamily="49" charset="0"/>
              </a:rPr>
              <a:t>(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"%s\</a:t>
            </a:r>
            <a:r>
              <a:rPr lang="en-US" sz="24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n%s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\n"</a:t>
            </a:r>
            <a:r>
              <a:rPr lang="en-US" sz="2400" dirty="0">
                <a:latin typeface="Lucida Console" panose="020B0609040504020204" pitchFamily="49" charset="0"/>
              </a:rPr>
              <a:t>, f1_buf, f2_buf);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   </a:t>
            </a:r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//Prints: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  CS 61 is awesome!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//  CS 61 sucks!</a:t>
            </a: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24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EB24A74D-24E5-3FAD-A717-2D7AB09D7507}"/>
              </a:ext>
            </a:extLst>
          </p:cNvPr>
          <p:cNvSpPr/>
          <p:nvPr/>
        </p:nvSpPr>
        <p:spPr>
          <a:xfrm>
            <a:off x="120314" y="5173579"/>
            <a:ext cx="4114801" cy="151597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44946-D0CC-B6A2-C6D4-FE68B14116BF}"/>
              </a:ext>
            </a:extLst>
          </p:cNvPr>
          <p:cNvSpPr txBox="1"/>
          <p:nvPr/>
        </p:nvSpPr>
        <p:spPr>
          <a:xfrm>
            <a:off x="-240631" y="5825245"/>
            <a:ext cx="47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“CS 61 sucks!\n”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B7D5D-6DBB-85E1-39FE-D338B508C4F0}"/>
              </a:ext>
            </a:extLst>
          </p:cNvPr>
          <p:cNvSpPr txBox="1"/>
          <p:nvPr/>
        </p:nvSpPr>
        <p:spPr>
          <a:xfrm>
            <a:off x="-24072" y="1155031"/>
            <a:ext cx="4439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ucida Console" panose="020B0609040504020204" pitchFamily="49" charset="0"/>
              </a:rPr>
              <a:t>f1  “CS 61 is awesome!\n”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A53DC-7C71-B6B5-77F3-B9C18FE5CCBF}"/>
              </a:ext>
            </a:extLst>
          </p:cNvPr>
          <p:cNvSpPr txBox="1"/>
          <p:nvPr/>
        </p:nvSpPr>
        <p:spPr>
          <a:xfrm>
            <a:off x="-24072" y="771145"/>
            <a:ext cx="4439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/>
                </a:solidFill>
                <a:latin typeface="Lucida Console" panose="020B0609040504020204" pitchFamily="49" charset="0"/>
              </a:rPr>
              <a:t>FILE</a:t>
            </a:r>
            <a:r>
              <a:rPr lang="en-US" sz="2200" dirty="0">
                <a:solidFill>
                  <a:schemeClr val="bg1"/>
                </a:solidFill>
                <a:latin typeface="Lucida Console" panose="020B0609040504020204" pitchFamily="49" charset="0"/>
              </a:rPr>
              <a:t>  </a:t>
            </a:r>
            <a:r>
              <a:rPr lang="en-US" sz="2200" u="sng" dirty="0">
                <a:solidFill>
                  <a:schemeClr val="bg1"/>
                </a:solidFill>
                <a:latin typeface="Lucida Console" panose="020B0609040504020204" pitchFamily="49" charset="0"/>
              </a:rPr>
              <a:t>IN-MEM STDIO CACHE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DD7BE-BD71-1865-58CD-A6427996B29C}"/>
              </a:ext>
            </a:extLst>
          </p:cNvPr>
          <p:cNvSpPr txBox="1"/>
          <p:nvPr/>
        </p:nvSpPr>
        <p:spPr>
          <a:xfrm>
            <a:off x="0" y="1585918"/>
            <a:ext cx="4439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ucida Console" panose="020B0609040504020204" pitchFamily="49" charset="0"/>
              </a:rPr>
              <a:t>f2  “CS 61 sucks!\n”</a:t>
            </a:r>
          </a:p>
        </p:txBody>
      </p:sp>
    </p:spTree>
    <p:extLst>
      <p:ext uri="{BB962C8B-B14F-4D97-AF65-F5344CB8AC3E}">
        <p14:creationId xmlns:p14="http://schemas.microsoft.com/office/powerpoint/2010/main" val="24187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0104 -0.2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28889 L 0.00222 -0.5106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-0.51065 L 0.00209 -0.9379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DDC74D-76A6-3DC6-02AB-B0768E674A5E}"/>
              </a:ext>
            </a:extLst>
          </p:cNvPr>
          <p:cNvSpPr/>
          <p:nvPr/>
        </p:nvSpPr>
        <p:spPr>
          <a:xfrm>
            <a:off x="3924300" y="0"/>
            <a:ext cx="82677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2E897-C460-0554-022E-793F2944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174" y="6762"/>
            <a:ext cx="7515726" cy="1027949"/>
          </a:xfrm>
        </p:spPr>
        <p:txBody>
          <a:bodyPr/>
          <a:lstStyle/>
          <a:p>
            <a:r>
              <a:rPr lang="en-US" dirty="0"/>
              <a:t>Non-coherent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5C44-2653-466B-91B4-15E34CD67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201" y="771518"/>
            <a:ext cx="7875671" cy="6093244"/>
          </a:xfrm>
        </p:spPr>
        <p:txBody>
          <a:bodyPr>
            <a:normAutofit/>
          </a:bodyPr>
          <a:lstStyle/>
          <a:p>
            <a:r>
              <a:rPr lang="en-US" sz="3200" dirty="0"/>
              <a:t>Non-coherent caches exist because:</a:t>
            </a:r>
          </a:p>
          <a:p>
            <a:pPr lvl="1"/>
            <a:r>
              <a:rPr lang="en-US" sz="2800" dirty="0"/>
              <a:t>They are easier to design and implement than coherent caches</a:t>
            </a:r>
          </a:p>
          <a:p>
            <a:pPr lvl="1"/>
            <a:r>
              <a:rPr lang="en-US" sz="2800" dirty="0"/>
              <a:t>They are faster than coherent caches (because there is no need to track and invalidate stale data!)</a:t>
            </a:r>
          </a:p>
          <a:p>
            <a:r>
              <a:rPr lang="en-US" sz="3200" dirty="0"/>
              <a:t>However, for programs that do care about coherency, life becomes more difficult with non-coherent caches</a:t>
            </a:r>
          </a:p>
          <a:p>
            <a:pPr lvl="1"/>
            <a:r>
              <a:rPr lang="en-US" sz="2800" dirty="0"/>
              <a:t>Via </a:t>
            </a:r>
            <a:r>
              <a:rPr lang="en-US" sz="2800" dirty="0" err="1">
                <a:latin typeface="Lucida Console" panose="020B0609040504020204" pitchFamily="49" charset="0"/>
              </a:rPr>
              <a:t>setvbuf</a:t>
            </a:r>
            <a:r>
              <a:rPr lang="en-US" sz="2800" dirty="0">
                <a:latin typeface="Lucida Console" panose="020B0609040504020204" pitchFamily="49" charset="0"/>
              </a:rPr>
              <a:t>(…)</a:t>
            </a:r>
            <a:r>
              <a:rPr lang="en-US" sz="2800" dirty="0"/>
              <a:t>, </a:t>
            </a:r>
            <a:r>
              <a:rPr lang="en-US" sz="2800" dirty="0" err="1">
                <a:latin typeface="Lucida Console" panose="020B0609040504020204" pitchFamily="49" charset="0"/>
              </a:rPr>
              <a:t>stdio</a:t>
            </a:r>
            <a:r>
              <a:rPr lang="en-US" sz="2800" dirty="0"/>
              <a:t> allows a process to disable </a:t>
            </a:r>
            <a:r>
              <a:rPr lang="en-US" sz="2800" dirty="0" err="1">
                <a:latin typeface="Lucida Console" panose="020B0609040504020204" pitchFamily="49" charset="0"/>
              </a:rPr>
              <a:t>stdio</a:t>
            </a:r>
            <a:r>
              <a:rPr lang="en-US" sz="2800" dirty="0"/>
              <a:t>-level caching</a:t>
            </a:r>
          </a:p>
          <a:p>
            <a:pPr lvl="1"/>
            <a:r>
              <a:rPr lang="en-US" sz="2800" dirty="0"/>
              <a:t>Applications can also </a:t>
            </a:r>
            <a:r>
              <a:rPr lang="en-US" sz="2800" dirty="0" err="1"/>
              <a:t>flush+empty</a:t>
            </a:r>
            <a:r>
              <a:rPr lang="en-US" sz="2800" dirty="0"/>
              <a:t> the current </a:t>
            </a:r>
            <a:r>
              <a:rPr lang="en-US" sz="2800" dirty="0" err="1">
                <a:latin typeface="Lucida Console" panose="020B0609040504020204" pitchFamily="49" charset="0"/>
              </a:rPr>
              <a:t>stdio</a:t>
            </a:r>
            <a:r>
              <a:rPr lang="en-US" sz="2800" dirty="0"/>
              <a:t>-level cache to the kernel using </a:t>
            </a:r>
            <a:r>
              <a:rPr lang="en-US" sz="2800" dirty="0" err="1">
                <a:latin typeface="Lucida Console" panose="020B0609040504020204" pitchFamily="49" charset="0"/>
              </a:rPr>
              <a:t>fflush</a:t>
            </a:r>
            <a:r>
              <a:rPr lang="en-US" sz="2800" dirty="0">
                <a:latin typeface="Lucida Console" panose="020B0609040504020204" pitchFamily="49" charset="0"/>
              </a:rPr>
              <a:t>(FILE* </a:t>
            </a:r>
            <a:r>
              <a:rPr lang="en-US" sz="2800" dirty="0" err="1">
                <a:latin typeface="Lucida Console" panose="020B0609040504020204" pitchFamily="49" charset="0"/>
              </a:rPr>
              <a:t>fp</a:t>
            </a:r>
            <a:r>
              <a:rPr lang="en-US" sz="2800" dirty="0">
                <a:latin typeface="Lucida Console" panose="020B0609040504020204" pitchFamily="49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BB667-4F78-FA6A-D642-7A5A41376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/>
          <a:stretch/>
        </p:blipFill>
        <p:spPr>
          <a:xfrm>
            <a:off x="0" y="2686050"/>
            <a:ext cx="3924300" cy="417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38AA95-18D2-B884-9284-CAD97B1B47C0}"/>
              </a:ext>
            </a:extLst>
          </p:cNvPr>
          <p:cNvSpPr txBox="1"/>
          <p:nvPr/>
        </p:nvSpPr>
        <p:spPr>
          <a:xfrm>
            <a:off x="134352" y="274694"/>
            <a:ext cx="3789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do we tolerate this witchcraft?</a:t>
            </a:r>
          </a:p>
        </p:txBody>
      </p:sp>
    </p:spTree>
    <p:extLst>
      <p:ext uri="{BB962C8B-B14F-4D97-AF65-F5344CB8AC3E}">
        <p14:creationId xmlns:p14="http://schemas.microsoft.com/office/powerpoint/2010/main" val="25752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E2E567-27AC-4B35-AB7E-A8B9E7AAFF30}"/>
              </a:ext>
            </a:extLst>
          </p:cNvPr>
          <p:cNvCxnSpPr>
            <a:cxnSpLocks/>
            <a:stCxn id="9" idx="2"/>
            <a:endCxn id="3" idx="0"/>
          </p:cNvCxnSpPr>
          <p:nvPr/>
        </p:nvCxnSpPr>
        <p:spPr>
          <a:xfrm flipH="1">
            <a:off x="8994147" y="766939"/>
            <a:ext cx="1" cy="2552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FBD12E-9FB0-4456-B57B-4F2EE5DC6AA8}"/>
              </a:ext>
            </a:extLst>
          </p:cNvPr>
          <p:cNvGrpSpPr/>
          <p:nvPr/>
        </p:nvGrpSpPr>
        <p:grpSpPr>
          <a:xfrm>
            <a:off x="4856216" y="2274171"/>
            <a:ext cx="7191500" cy="1053015"/>
            <a:chOff x="3416056" y="2274171"/>
            <a:chExt cx="8661152" cy="105301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1CF43-FE00-4B5A-A3D1-58EF31F4EBE0}"/>
                </a:ext>
              </a:extLst>
            </p:cNvPr>
            <p:cNvCxnSpPr>
              <a:cxnSpLocks/>
            </p:cNvCxnSpPr>
            <p:nvPr/>
          </p:nvCxnSpPr>
          <p:spPr>
            <a:xfrm>
              <a:off x="3467870" y="2858946"/>
              <a:ext cx="86093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72F85-3405-401D-87D7-C7FCF9FAB092}"/>
                </a:ext>
              </a:extLst>
            </p:cNvPr>
            <p:cNvSpPr txBox="1"/>
            <p:nvPr/>
          </p:nvSpPr>
          <p:spPr>
            <a:xfrm>
              <a:off x="3728572" y="2274171"/>
              <a:ext cx="1228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C5070-DE5E-40D4-8E22-484C1A49F061}"/>
                </a:ext>
              </a:extLst>
            </p:cNvPr>
            <p:cNvSpPr txBox="1"/>
            <p:nvPr/>
          </p:nvSpPr>
          <p:spPr>
            <a:xfrm>
              <a:off x="3416056" y="2803966"/>
              <a:ext cx="1470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7E8F37-149F-4D68-9D91-ADBCF5CDFA49}"/>
              </a:ext>
            </a:extLst>
          </p:cNvPr>
          <p:cNvSpPr/>
          <p:nvPr/>
        </p:nvSpPr>
        <p:spPr>
          <a:xfrm>
            <a:off x="6025241" y="69443"/>
            <a:ext cx="5937813" cy="697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87AEDC-E45D-443A-B8E3-A27D9817C91E}"/>
              </a:ext>
            </a:extLst>
          </p:cNvPr>
          <p:cNvGrpSpPr/>
          <p:nvPr/>
        </p:nvGrpSpPr>
        <p:grpSpPr>
          <a:xfrm>
            <a:off x="6025242" y="714859"/>
            <a:ext cx="5937813" cy="1374618"/>
            <a:chOff x="5741035" y="714859"/>
            <a:chExt cx="5937813" cy="13746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F32E96-B580-4A47-BFF4-22EFC71BB3B7}"/>
                </a:ext>
              </a:extLst>
            </p:cNvPr>
            <p:cNvSpPr/>
            <p:nvPr/>
          </p:nvSpPr>
          <p:spPr>
            <a:xfrm>
              <a:off x="5741035" y="1391981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stdio</a:t>
              </a:r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 </a:t>
              </a:r>
              <a:r>
                <a:rPr lang="en-US" sz="3600" dirty="0" err="1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libc</a:t>
              </a:r>
              <a:r>
                <a:rPr lang="en-US" sz="3600" dirty="0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++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004F8-BD52-469A-9741-9C19FCA11417}"/>
                </a:ext>
              </a:extLst>
            </p:cNvPr>
            <p:cNvSpPr txBox="1"/>
            <p:nvPr/>
          </p:nvSpPr>
          <p:spPr>
            <a:xfrm>
              <a:off x="8827614" y="714859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2D4BB-4776-4768-8BA3-7D28C3CD97DE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>
              <a:off x="8709941" y="766939"/>
              <a:ext cx="1" cy="625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3B9E06-7903-4D26-A935-B0BE1665897A}"/>
              </a:ext>
            </a:extLst>
          </p:cNvPr>
          <p:cNvSpPr txBox="1"/>
          <p:nvPr/>
        </p:nvSpPr>
        <p:spPr>
          <a:xfrm>
            <a:off x="9111821" y="2141936"/>
            <a:ext cx="274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Segoe UI" panose="020B0502040204020203" pitchFamily="34" charset="0"/>
              </a:rPr>
              <a:t>write()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668BEB-D76E-414F-CE1C-76778774B4CA}"/>
              </a:ext>
            </a:extLst>
          </p:cNvPr>
          <p:cNvSpPr/>
          <p:nvPr/>
        </p:nvSpPr>
        <p:spPr>
          <a:xfrm>
            <a:off x="6025240" y="3319188"/>
            <a:ext cx="5937813" cy="697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Buffer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A7864-0677-75FC-99B3-A73074BCD549}"/>
              </a:ext>
            </a:extLst>
          </p:cNvPr>
          <p:cNvSpPr/>
          <p:nvPr/>
        </p:nvSpPr>
        <p:spPr>
          <a:xfrm>
            <a:off x="6025239" y="5988226"/>
            <a:ext cx="5937812" cy="69749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 device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8A0885-F5AE-86A9-0C4D-72FECEDEC673}"/>
              </a:ext>
            </a:extLst>
          </p:cNvPr>
          <p:cNvCxnSpPr>
            <a:cxnSpLocks/>
            <a:stCxn id="3" idx="2"/>
            <a:endCxn id="81" idx="0"/>
          </p:cNvCxnSpPr>
          <p:nvPr/>
        </p:nvCxnSpPr>
        <p:spPr>
          <a:xfrm flipH="1">
            <a:off x="8994146" y="4016684"/>
            <a:ext cx="1" cy="724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224AB20-5961-9713-CB0F-CE95D704B0D5}"/>
              </a:ext>
            </a:extLst>
          </p:cNvPr>
          <p:cNvGrpSpPr/>
          <p:nvPr/>
        </p:nvGrpSpPr>
        <p:grpSpPr>
          <a:xfrm>
            <a:off x="10182667" y="3177334"/>
            <a:ext cx="1699361" cy="1014755"/>
            <a:chOff x="9921610" y="3177334"/>
            <a:chExt cx="1699361" cy="10147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77811C-BBC4-A7B8-C50B-B9BE6F87C148}"/>
                </a:ext>
              </a:extLst>
            </p:cNvPr>
            <p:cNvSpPr/>
            <p:nvPr/>
          </p:nvSpPr>
          <p:spPr>
            <a:xfrm>
              <a:off x="9921612" y="3180165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23899F-5644-1370-DF26-267294211086}"/>
                </a:ext>
              </a:extLst>
            </p:cNvPr>
            <p:cNvSpPr/>
            <p:nvPr/>
          </p:nvSpPr>
          <p:spPr>
            <a:xfrm>
              <a:off x="10532395" y="3177334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7C4CD50-7C11-05E5-4603-FEDDADAF6CD8}"/>
                </a:ext>
              </a:extLst>
            </p:cNvPr>
            <p:cNvSpPr/>
            <p:nvPr/>
          </p:nvSpPr>
          <p:spPr>
            <a:xfrm>
              <a:off x="11143178" y="31797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B2E868B-704E-E5F8-0700-E7FCD2D336FD}"/>
                </a:ext>
              </a:extLst>
            </p:cNvPr>
            <p:cNvSpPr/>
            <p:nvPr/>
          </p:nvSpPr>
          <p:spPr>
            <a:xfrm>
              <a:off x="9921610" y="3747517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036FA8-E223-4DE3-BBD2-D6E23E8D6F61}"/>
                </a:ext>
              </a:extLst>
            </p:cNvPr>
            <p:cNvSpPr/>
            <p:nvPr/>
          </p:nvSpPr>
          <p:spPr>
            <a:xfrm>
              <a:off x="10532393" y="3744686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399F8E6-C489-FFA1-92F7-0C0DD107A09C}"/>
                </a:ext>
              </a:extLst>
            </p:cNvPr>
            <p:cNvSpPr/>
            <p:nvPr/>
          </p:nvSpPr>
          <p:spPr>
            <a:xfrm>
              <a:off x="11143176" y="3747073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EB9D8C-5B05-316D-F0E0-9D5FBF5EA715}"/>
              </a:ext>
            </a:extLst>
          </p:cNvPr>
          <p:cNvGrpSpPr/>
          <p:nvPr/>
        </p:nvGrpSpPr>
        <p:grpSpPr>
          <a:xfrm>
            <a:off x="6111263" y="3166531"/>
            <a:ext cx="1699361" cy="1014755"/>
            <a:chOff x="9921610" y="3177334"/>
            <a:chExt cx="1699361" cy="101475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82FE01-F4D9-D5B9-059B-8CD236FA0E19}"/>
                </a:ext>
              </a:extLst>
            </p:cNvPr>
            <p:cNvSpPr/>
            <p:nvPr/>
          </p:nvSpPr>
          <p:spPr>
            <a:xfrm>
              <a:off x="9921612" y="3180165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246B3C-AC13-3024-B9B2-51FE956AF3D9}"/>
                </a:ext>
              </a:extLst>
            </p:cNvPr>
            <p:cNvSpPr/>
            <p:nvPr/>
          </p:nvSpPr>
          <p:spPr>
            <a:xfrm>
              <a:off x="10532395" y="3177334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38043-B769-1AA2-FBE8-7CA36E00ACF8}"/>
                </a:ext>
              </a:extLst>
            </p:cNvPr>
            <p:cNvSpPr/>
            <p:nvPr/>
          </p:nvSpPr>
          <p:spPr>
            <a:xfrm>
              <a:off x="11143178" y="31797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B55307-0236-4FC1-4B0E-209024E5E10A}"/>
                </a:ext>
              </a:extLst>
            </p:cNvPr>
            <p:cNvSpPr/>
            <p:nvPr/>
          </p:nvSpPr>
          <p:spPr>
            <a:xfrm>
              <a:off x="9921610" y="3747517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2D638E0-2CB9-5C10-6D62-6CC6C498216D}"/>
                </a:ext>
              </a:extLst>
            </p:cNvPr>
            <p:cNvSpPr/>
            <p:nvPr/>
          </p:nvSpPr>
          <p:spPr>
            <a:xfrm>
              <a:off x="10532393" y="3744686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1B1E41-C10F-D0FA-2E92-562577F0A005}"/>
                </a:ext>
              </a:extLst>
            </p:cNvPr>
            <p:cNvSpPr/>
            <p:nvPr/>
          </p:nvSpPr>
          <p:spPr>
            <a:xfrm>
              <a:off x="11143176" y="3747073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D8BA018-DB98-7199-3D07-C7805DF5F423}"/>
              </a:ext>
            </a:extLst>
          </p:cNvPr>
          <p:cNvSpPr/>
          <p:nvPr/>
        </p:nvSpPr>
        <p:spPr>
          <a:xfrm>
            <a:off x="6025239" y="4741490"/>
            <a:ext cx="5937813" cy="697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 driver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D6B2CD-02BC-56CA-11E0-ADF31C684570}"/>
              </a:ext>
            </a:extLst>
          </p:cNvPr>
          <p:cNvCxnSpPr>
            <a:cxnSpLocks/>
            <a:stCxn id="81" idx="2"/>
            <a:endCxn id="11" idx="0"/>
          </p:cNvCxnSpPr>
          <p:nvPr/>
        </p:nvCxnSpPr>
        <p:spPr>
          <a:xfrm flipH="1">
            <a:off x="8994145" y="5438986"/>
            <a:ext cx="1" cy="549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>
            <a:extLst>
              <a:ext uri="{FF2B5EF4-FFF2-40B4-BE49-F238E27FC236}">
                <a16:creationId xmlns:a16="http://schemas.microsoft.com/office/drawing/2014/main" id="{EFC6A672-CB85-0E8B-379F-DB6540B6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6967"/>
            <a:ext cx="4899238" cy="783906"/>
          </a:xfrm>
        </p:spPr>
        <p:txBody>
          <a:bodyPr>
            <a:normAutofit/>
          </a:bodyPr>
          <a:lstStyle/>
          <a:p>
            <a:r>
              <a:rPr lang="en-US" sz="4000" dirty="0"/>
              <a:t>Linux: C++ File IO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591E9EBB-9388-3E1D-60BE-D25E50209B8D}"/>
              </a:ext>
            </a:extLst>
          </p:cNvPr>
          <p:cNvSpPr txBox="1">
            <a:spLocks/>
          </p:cNvSpPr>
          <p:nvPr/>
        </p:nvSpPr>
        <p:spPr>
          <a:xfrm>
            <a:off x="-25559" y="637677"/>
            <a:ext cx="5082882" cy="63855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Reading/writing at a larger granularity allows the same amount of data to be handled with fewer system calls</a:t>
            </a:r>
          </a:p>
          <a:p>
            <a:pPr lvl="1"/>
            <a:r>
              <a:rPr lang="en-US" dirty="0"/>
              <a:t>Reduces how many times you pay context-switch overhead between user code and kernel code</a:t>
            </a:r>
          </a:p>
          <a:p>
            <a:pPr lvl="1"/>
            <a:r>
              <a:rPr lang="en-US" dirty="0"/>
              <a:t>Avoids unnecessary per-request latencies associated with the storage hardware</a:t>
            </a:r>
          </a:p>
          <a:p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setvbuf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call allows a process to supply a larger buffer for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to use for IO involving a particular file</a:t>
            </a:r>
          </a:p>
          <a:p>
            <a:r>
              <a:rPr lang="en-US" dirty="0"/>
              <a:t>A program which directly invokes system calls can also directly provide larger buffers!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C04988D-487D-B3DB-FE38-737560240934}"/>
              </a:ext>
            </a:extLst>
          </p:cNvPr>
          <p:cNvGrpSpPr/>
          <p:nvPr/>
        </p:nvGrpSpPr>
        <p:grpSpPr>
          <a:xfrm>
            <a:off x="5930371" y="1195237"/>
            <a:ext cx="1094684" cy="1029199"/>
            <a:chOff x="6115726" y="1096381"/>
            <a:chExt cx="1094684" cy="102919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F40C748-A3B5-4ABB-C921-85185C165B9A}"/>
                </a:ext>
              </a:extLst>
            </p:cNvPr>
            <p:cNvSpPr/>
            <p:nvPr/>
          </p:nvSpPr>
          <p:spPr>
            <a:xfrm>
              <a:off x="6115726" y="109638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D926A97-FBC2-725F-AD18-6362833D9B78}"/>
                </a:ext>
              </a:extLst>
            </p:cNvPr>
            <p:cNvSpPr/>
            <p:nvPr/>
          </p:nvSpPr>
          <p:spPr>
            <a:xfrm>
              <a:off x="6726509" y="1098768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C4E96B-FEBD-8813-D345-24662041F743}"/>
                </a:ext>
              </a:extLst>
            </p:cNvPr>
            <p:cNvSpPr/>
            <p:nvPr/>
          </p:nvSpPr>
          <p:spPr>
            <a:xfrm>
              <a:off x="6121834" y="16786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C1DF19D-596F-2D66-7DCE-9AAE26787B6B}"/>
                </a:ext>
              </a:extLst>
            </p:cNvPr>
            <p:cNvSpPr/>
            <p:nvPr/>
          </p:nvSpPr>
          <p:spPr>
            <a:xfrm>
              <a:off x="6732617" y="1681008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BD939582-3B33-2B74-D9C8-C74B679FE8CD}"/>
              </a:ext>
            </a:extLst>
          </p:cNvPr>
          <p:cNvSpPr txBox="1"/>
          <p:nvPr/>
        </p:nvSpPr>
        <p:spPr>
          <a:xfrm>
            <a:off x="5462780" y="828939"/>
            <a:ext cx="1973137" cy="39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</p:spTree>
    <p:extLst>
      <p:ext uri="{BB962C8B-B14F-4D97-AF65-F5344CB8AC3E}">
        <p14:creationId xmlns:p14="http://schemas.microsoft.com/office/powerpoint/2010/main" val="39284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3E62-F20C-330B-58BF-CD55FE7E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496"/>
            <a:ext cx="10515600" cy="896268"/>
          </a:xfrm>
        </p:spPr>
        <p:txBody>
          <a:bodyPr/>
          <a:lstStyle/>
          <a:p>
            <a:r>
              <a:rPr lang="en-US" dirty="0"/>
              <a:t>Larger IOs Are Your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95CB-B88F-FF86-EC8D-8E9636E1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276" y="1094875"/>
            <a:ext cx="6389772" cy="58473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large-IO version is </a:t>
            </a:r>
            <a:r>
              <a:rPr lang="en-US" b="1" i="1" dirty="0"/>
              <a:t>much</a:t>
            </a:r>
            <a:r>
              <a:rPr lang="en-US" dirty="0"/>
              <a:t> faster . . .</a:t>
            </a:r>
          </a:p>
          <a:p>
            <a:pPr lvl="1"/>
            <a:r>
              <a:rPr lang="en-US" dirty="0"/>
              <a:t>Byte-per</a:t>
            </a:r>
            <a:r>
              <a:rPr lang="en-US" sz="1800" dirty="0"/>
              <a:t>-</a:t>
            </a:r>
            <a:r>
              <a:rPr lang="en-US" sz="1800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:</a:t>
            </a:r>
            <a:r>
              <a:rPr lang="en-US" sz="2000" dirty="0">
                <a:latin typeface="Lucida Console" panose="020B0609040504020204" pitchFamily="49" charset="0"/>
              </a:rPr>
              <a:t>     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2000" dirty="0">
                <a:latin typeface="Lucida Console" panose="020B0609040504020204" pitchFamily="49" charset="0"/>
              </a:rPr>
              <a:t>5,120,000 bytes      6.591 sec     776,823 bytes/sec</a:t>
            </a:r>
            <a:endParaRPr lang="en-US" dirty="0">
              <a:latin typeface="Lucida Console" panose="020B0609040504020204" pitchFamily="49" charset="0"/>
            </a:endParaRPr>
          </a:p>
          <a:p>
            <a:pPr lvl="1"/>
            <a:r>
              <a:rPr lang="en-US" dirty="0"/>
              <a:t>512-bytes-per</a:t>
            </a:r>
            <a:r>
              <a:rPr lang="en-US" sz="1800" dirty="0"/>
              <a:t>-</a:t>
            </a:r>
            <a:r>
              <a:rPr lang="en-US" sz="1800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: </a:t>
            </a:r>
            <a:r>
              <a:rPr lang="en-US" sz="2000" dirty="0">
                <a:latin typeface="Lucida Console" panose="020B0609040504020204" pitchFamily="49" charset="0"/>
              </a:rPr>
              <a:t>51,200,000 bytes      0.769 sec  66,616,154 bytes/sec</a:t>
            </a:r>
          </a:p>
          <a:p>
            <a:r>
              <a:rPr lang="en-US" dirty="0"/>
              <a:t>The OS talks to the storage device at the granularity of the device’s block size</a:t>
            </a:r>
          </a:p>
          <a:p>
            <a:pPr lvl="1"/>
            <a:r>
              <a:rPr lang="en-US" dirty="0"/>
              <a:t>The device is literally </a:t>
            </a:r>
            <a:r>
              <a:rPr lang="en-US" b="1" i="1" dirty="0"/>
              <a:t>only</a:t>
            </a:r>
            <a:r>
              <a:rPr lang="en-US" dirty="0"/>
              <a:t> capable of exchanging data at that granularity!</a:t>
            </a:r>
          </a:p>
          <a:p>
            <a:pPr lvl="1"/>
            <a:r>
              <a:rPr lang="en-US" dirty="0"/>
              <a:t>For modern SSDs and hard disks, the block size is typically 512 B or 4 KB</a:t>
            </a:r>
          </a:p>
          <a:p>
            <a:pPr lvl="1"/>
            <a:r>
              <a:rPr lang="en-US" dirty="0"/>
              <a:t>Processes typically maximize IO efficiency by issuing an IO that is:</a:t>
            </a:r>
          </a:p>
          <a:p>
            <a:pPr lvl="2"/>
            <a:r>
              <a:rPr lang="en-US" dirty="0"/>
              <a:t>A multiple of the block size of the underlying storage device</a:t>
            </a:r>
          </a:p>
          <a:p>
            <a:pPr lvl="2"/>
            <a:r>
              <a:rPr lang="en-US" dirty="0"/>
              <a:t>Aligned with the device’s blocks size (so that handling the IO doesn’t induce any partial block reads/writes)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40A53-E5DA-7F88-8FF7-3681D1E3DF7D}"/>
              </a:ext>
            </a:extLst>
          </p:cNvPr>
          <p:cNvSpPr txBox="1"/>
          <p:nvPr/>
        </p:nvSpPr>
        <p:spPr>
          <a:xfrm>
            <a:off x="15033" y="3534864"/>
            <a:ext cx="5086351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//512 bytes per write (and also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//write 10x the data!)</a:t>
            </a:r>
          </a:p>
          <a:p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size_t</a:t>
            </a:r>
            <a:r>
              <a:rPr lang="en-US" dirty="0">
                <a:latin typeface="Lucida Console" panose="020B0609040504020204" pitchFamily="49" charset="0"/>
              </a:rPr>
              <a:t> size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51200000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size_t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block_size</a:t>
            </a:r>
            <a:r>
              <a:rPr lang="en-US" dirty="0">
                <a:latin typeface="Lucida Console" panose="020B0609040504020204" pitchFamily="49" charset="0"/>
              </a:rPr>
              <a:t>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512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size_t</a:t>
            </a:r>
            <a:r>
              <a:rPr lang="en-US" dirty="0">
                <a:latin typeface="Lucida Console" panose="020B0609040504020204" pitchFamily="49" charset="0"/>
              </a:rPr>
              <a:t> n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dirty="0">
                <a:latin typeface="Lucida Console" panose="020B0609040504020204" pitchFamily="49" charset="0"/>
              </a:rPr>
              <a:t> (n &lt; size)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size_t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nw</a:t>
            </a:r>
            <a:r>
              <a:rPr lang="en-US" dirty="0">
                <a:latin typeface="Lucida Console" panose="020B0609040504020204" pitchFamily="49" charset="0"/>
              </a:rPr>
              <a:t> = min(</a:t>
            </a:r>
            <a:r>
              <a:rPr lang="en-US" dirty="0" err="1">
                <a:latin typeface="Lucida Console" panose="020B0609040504020204" pitchFamily="49" charset="0"/>
              </a:rPr>
              <a:t>block_size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          size - n);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ssize_t</a:t>
            </a:r>
            <a:r>
              <a:rPr lang="en-US" dirty="0">
                <a:latin typeface="Lucida Console" panose="020B0609040504020204" pitchFamily="49" charset="0"/>
              </a:rPr>
              <a:t> r = write(</a:t>
            </a:r>
            <a:r>
              <a:rPr lang="en-US" dirty="0" err="1">
                <a:latin typeface="Lucida Console" panose="020B0609040504020204" pitchFamily="49" charset="0"/>
              </a:rPr>
              <a:t>fd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latin typeface="Lucida Console" panose="020B0609040504020204" pitchFamily="49" charset="0"/>
              </a:rPr>
              <a:t>buf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latin typeface="Lucida Console" panose="020B0609040504020204" pitchFamily="49" charset="0"/>
              </a:rPr>
              <a:t>nw</a:t>
            </a:r>
            <a:r>
              <a:rPr lang="en-US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n += r;</a:t>
            </a: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7FCA3-B15E-A737-4A4E-35B7125E6B36}"/>
              </a:ext>
            </a:extLst>
          </p:cNvPr>
          <p:cNvSpPr txBox="1"/>
          <p:nvPr/>
        </p:nvSpPr>
        <p:spPr>
          <a:xfrm>
            <a:off x="15033" y="1094875"/>
            <a:ext cx="508635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//One byte per write</a:t>
            </a:r>
          </a:p>
          <a:p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size_t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size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5120000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size_t</a:t>
            </a:r>
            <a:r>
              <a:rPr lang="en-US" dirty="0">
                <a:latin typeface="Lucida Console" panose="020B0609040504020204" pitchFamily="49" charset="0"/>
              </a:rPr>
              <a:t> n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dirty="0">
                <a:latin typeface="Lucida Console" panose="020B0609040504020204" pitchFamily="49" charset="0"/>
              </a:rPr>
              <a:t> (n &lt; size)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write(</a:t>
            </a:r>
            <a:r>
              <a:rPr lang="en-US" dirty="0" err="1">
                <a:latin typeface="Lucida Console" panose="020B0609040504020204" pitchFamily="49" charset="0"/>
              </a:rPr>
              <a:t>fd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latin typeface="Lucida Console" panose="020B0609040504020204" pitchFamily="49" charset="0"/>
              </a:rPr>
              <a:t>buf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n +=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36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E2E567-27AC-4B35-AB7E-A8B9E7AAFF30}"/>
              </a:ext>
            </a:extLst>
          </p:cNvPr>
          <p:cNvCxnSpPr>
            <a:cxnSpLocks/>
            <a:stCxn id="9" idx="2"/>
            <a:endCxn id="3" idx="0"/>
          </p:cNvCxnSpPr>
          <p:nvPr/>
        </p:nvCxnSpPr>
        <p:spPr>
          <a:xfrm flipH="1">
            <a:off x="8994147" y="766939"/>
            <a:ext cx="1" cy="2552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FBD12E-9FB0-4456-B57B-4F2EE5DC6AA8}"/>
              </a:ext>
            </a:extLst>
          </p:cNvPr>
          <p:cNvGrpSpPr/>
          <p:nvPr/>
        </p:nvGrpSpPr>
        <p:grpSpPr>
          <a:xfrm>
            <a:off x="4856216" y="2274171"/>
            <a:ext cx="7191500" cy="1053015"/>
            <a:chOff x="3416056" y="2274171"/>
            <a:chExt cx="8661152" cy="105301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1CF43-FE00-4B5A-A3D1-58EF31F4EBE0}"/>
                </a:ext>
              </a:extLst>
            </p:cNvPr>
            <p:cNvCxnSpPr>
              <a:cxnSpLocks/>
            </p:cNvCxnSpPr>
            <p:nvPr/>
          </p:nvCxnSpPr>
          <p:spPr>
            <a:xfrm>
              <a:off x="3467870" y="2858946"/>
              <a:ext cx="86093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72F85-3405-401D-87D7-C7FCF9FAB092}"/>
                </a:ext>
              </a:extLst>
            </p:cNvPr>
            <p:cNvSpPr txBox="1"/>
            <p:nvPr/>
          </p:nvSpPr>
          <p:spPr>
            <a:xfrm>
              <a:off x="3728572" y="2274171"/>
              <a:ext cx="1228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C5070-DE5E-40D4-8E22-484C1A49F061}"/>
                </a:ext>
              </a:extLst>
            </p:cNvPr>
            <p:cNvSpPr txBox="1"/>
            <p:nvPr/>
          </p:nvSpPr>
          <p:spPr>
            <a:xfrm>
              <a:off x="3416056" y="2803966"/>
              <a:ext cx="1470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7E8F37-149F-4D68-9D91-ADBCF5CDFA49}"/>
              </a:ext>
            </a:extLst>
          </p:cNvPr>
          <p:cNvSpPr/>
          <p:nvPr/>
        </p:nvSpPr>
        <p:spPr>
          <a:xfrm>
            <a:off x="6025241" y="69443"/>
            <a:ext cx="5937813" cy="697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87AEDC-E45D-443A-B8E3-A27D9817C91E}"/>
              </a:ext>
            </a:extLst>
          </p:cNvPr>
          <p:cNvGrpSpPr/>
          <p:nvPr/>
        </p:nvGrpSpPr>
        <p:grpSpPr>
          <a:xfrm>
            <a:off x="6025242" y="714859"/>
            <a:ext cx="5937813" cy="1374618"/>
            <a:chOff x="5741035" y="714859"/>
            <a:chExt cx="5937813" cy="13746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F32E96-B580-4A47-BFF4-22EFC71BB3B7}"/>
                </a:ext>
              </a:extLst>
            </p:cNvPr>
            <p:cNvSpPr/>
            <p:nvPr/>
          </p:nvSpPr>
          <p:spPr>
            <a:xfrm>
              <a:off x="5741035" y="1391981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stdio</a:t>
              </a:r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 </a:t>
              </a:r>
              <a:r>
                <a:rPr lang="en-US" sz="3600" dirty="0" err="1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libc</a:t>
              </a:r>
              <a:r>
                <a:rPr lang="en-US" sz="3600" dirty="0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++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004F8-BD52-469A-9741-9C19FCA11417}"/>
                </a:ext>
              </a:extLst>
            </p:cNvPr>
            <p:cNvSpPr txBox="1"/>
            <p:nvPr/>
          </p:nvSpPr>
          <p:spPr>
            <a:xfrm>
              <a:off x="8827614" y="714859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2D4BB-4776-4768-8BA3-7D28C3CD97DE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>
              <a:off x="8709941" y="766939"/>
              <a:ext cx="1" cy="625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3B9E06-7903-4D26-A935-B0BE1665897A}"/>
              </a:ext>
            </a:extLst>
          </p:cNvPr>
          <p:cNvSpPr txBox="1"/>
          <p:nvPr/>
        </p:nvSpPr>
        <p:spPr>
          <a:xfrm>
            <a:off x="9111821" y="2141936"/>
            <a:ext cx="274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Segoe UI" panose="020B0502040204020203" pitchFamily="34" charset="0"/>
              </a:rPr>
              <a:t>write()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668BEB-D76E-414F-CE1C-76778774B4CA}"/>
              </a:ext>
            </a:extLst>
          </p:cNvPr>
          <p:cNvSpPr/>
          <p:nvPr/>
        </p:nvSpPr>
        <p:spPr>
          <a:xfrm>
            <a:off x="6025240" y="3319188"/>
            <a:ext cx="5937813" cy="697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Buffer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A7864-0677-75FC-99B3-A73074BCD549}"/>
              </a:ext>
            </a:extLst>
          </p:cNvPr>
          <p:cNvSpPr/>
          <p:nvPr/>
        </p:nvSpPr>
        <p:spPr>
          <a:xfrm>
            <a:off x="6025239" y="5988226"/>
            <a:ext cx="5937812" cy="69749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 device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8A0885-F5AE-86A9-0C4D-72FECEDEC673}"/>
              </a:ext>
            </a:extLst>
          </p:cNvPr>
          <p:cNvCxnSpPr>
            <a:cxnSpLocks/>
            <a:stCxn id="3" idx="2"/>
            <a:endCxn id="81" idx="0"/>
          </p:cNvCxnSpPr>
          <p:nvPr/>
        </p:nvCxnSpPr>
        <p:spPr>
          <a:xfrm flipH="1">
            <a:off x="8994146" y="4016684"/>
            <a:ext cx="1" cy="724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224AB20-5961-9713-CB0F-CE95D704B0D5}"/>
              </a:ext>
            </a:extLst>
          </p:cNvPr>
          <p:cNvGrpSpPr/>
          <p:nvPr/>
        </p:nvGrpSpPr>
        <p:grpSpPr>
          <a:xfrm>
            <a:off x="10182667" y="3177334"/>
            <a:ext cx="1699361" cy="1014755"/>
            <a:chOff x="9921610" y="3177334"/>
            <a:chExt cx="1699361" cy="10147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77811C-BBC4-A7B8-C50B-B9BE6F87C148}"/>
                </a:ext>
              </a:extLst>
            </p:cNvPr>
            <p:cNvSpPr/>
            <p:nvPr/>
          </p:nvSpPr>
          <p:spPr>
            <a:xfrm>
              <a:off x="9921612" y="3180165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23899F-5644-1370-DF26-267294211086}"/>
                </a:ext>
              </a:extLst>
            </p:cNvPr>
            <p:cNvSpPr/>
            <p:nvPr/>
          </p:nvSpPr>
          <p:spPr>
            <a:xfrm>
              <a:off x="10532395" y="3177334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7C4CD50-7C11-05E5-4603-FEDDADAF6CD8}"/>
                </a:ext>
              </a:extLst>
            </p:cNvPr>
            <p:cNvSpPr/>
            <p:nvPr/>
          </p:nvSpPr>
          <p:spPr>
            <a:xfrm>
              <a:off x="11143178" y="31797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B2E868B-704E-E5F8-0700-E7FCD2D336FD}"/>
                </a:ext>
              </a:extLst>
            </p:cNvPr>
            <p:cNvSpPr/>
            <p:nvPr/>
          </p:nvSpPr>
          <p:spPr>
            <a:xfrm>
              <a:off x="9921610" y="3747517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036FA8-E223-4DE3-BBD2-D6E23E8D6F61}"/>
                </a:ext>
              </a:extLst>
            </p:cNvPr>
            <p:cNvSpPr/>
            <p:nvPr/>
          </p:nvSpPr>
          <p:spPr>
            <a:xfrm>
              <a:off x="10532393" y="3744686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399F8E6-C489-FFA1-92F7-0C0DD107A09C}"/>
                </a:ext>
              </a:extLst>
            </p:cNvPr>
            <p:cNvSpPr/>
            <p:nvPr/>
          </p:nvSpPr>
          <p:spPr>
            <a:xfrm>
              <a:off x="11143176" y="3747073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EB9D8C-5B05-316D-F0E0-9D5FBF5EA715}"/>
              </a:ext>
            </a:extLst>
          </p:cNvPr>
          <p:cNvGrpSpPr/>
          <p:nvPr/>
        </p:nvGrpSpPr>
        <p:grpSpPr>
          <a:xfrm>
            <a:off x="6111263" y="3166531"/>
            <a:ext cx="1699361" cy="1014755"/>
            <a:chOff x="9921610" y="3177334"/>
            <a:chExt cx="1699361" cy="101475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82FE01-F4D9-D5B9-059B-8CD236FA0E19}"/>
                </a:ext>
              </a:extLst>
            </p:cNvPr>
            <p:cNvSpPr/>
            <p:nvPr/>
          </p:nvSpPr>
          <p:spPr>
            <a:xfrm>
              <a:off x="9921612" y="3180165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246B3C-AC13-3024-B9B2-51FE956AF3D9}"/>
                </a:ext>
              </a:extLst>
            </p:cNvPr>
            <p:cNvSpPr/>
            <p:nvPr/>
          </p:nvSpPr>
          <p:spPr>
            <a:xfrm>
              <a:off x="10532395" y="3177334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38043-B769-1AA2-FBE8-7CA36E00ACF8}"/>
                </a:ext>
              </a:extLst>
            </p:cNvPr>
            <p:cNvSpPr/>
            <p:nvPr/>
          </p:nvSpPr>
          <p:spPr>
            <a:xfrm>
              <a:off x="11143178" y="31797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B55307-0236-4FC1-4B0E-209024E5E10A}"/>
                </a:ext>
              </a:extLst>
            </p:cNvPr>
            <p:cNvSpPr/>
            <p:nvPr/>
          </p:nvSpPr>
          <p:spPr>
            <a:xfrm>
              <a:off x="9921610" y="3747517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2D638E0-2CB9-5C10-6D62-6CC6C498216D}"/>
                </a:ext>
              </a:extLst>
            </p:cNvPr>
            <p:cNvSpPr/>
            <p:nvPr/>
          </p:nvSpPr>
          <p:spPr>
            <a:xfrm>
              <a:off x="10532393" y="3744686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1B1E41-C10F-D0FA-2E92-562577F0A005}"/>
                </a:ext>
              </a:extLst>
            </p:cNvPr>
            <p:cNvSpPr/>
            <p:nvPr/>
          </p:nvSpPr>
          <p:spPr>
            <a:xfrm>
              <a:off x="11143176" y="3747073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D8BA018-DB98-7199-3D07-C7805DF5F423}"/>
              </a:ext>
            </a:extLst>
          </p:cNvPr>
          <p:cNvSpPr/>
          <p:nvPr/>
        </p:nvSpPr>
        <p:spPr>
          <a:xfrm>
            <a:off x="6025239" y="4741490"/>
            <a:ext cx="5937813" cy="697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 driver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D6B2CD-02BC-56CA-11E0-ADF31C684570}"/>
              </a:ext>
            </a:extLst>
          </p:cNvPr>
          <p:cNvCxnSpPr>
            <a:cxnSpLocks/>
            <a:stCxn id="81" idx="2"/>
            <a:endCxn id="11" idx="0"/>
          </p:cNvCxnSpPr>
          <p:nvPr/>
        </p:nvCxnSpPr>
        <p:spPr>
          <a:xfrm flipH="1">
            <a:off x="8994145" y="5438986"/>
            <a:ext cx="1" cy="549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>
            <a:extLst>
              <a:ext uri="{FF2B5EF4-FFF2-40B4-BE49-F238E27FC236}">
                <a16:creationId xmlns:a16="http://schemas.microsoft.com/office/drawing/2014/main" id="{EFC6A672-CB85-0E8B-379F-DB6540B6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6967"/>
            <a:ext cx="4899238" cy="783906"/>
          </a:xfrm>
        </p:spPr>
        <p:txBody>
          <a:bodyPr>
            <a:normAutofit/>
          </a:bodyPr>
          <a:lstStyle/>
          <a:p>
            <a:r>
              <a:rPr lang="en-US" sz="4000" dirty="0"/>
              <a:t>Linux: C++ File IO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591E9EBB-9388-3E1D-60BE-D25E50209B8D}"/>
              </a:ext>
            </a:extLst>
          </p:cNvPr>
          <p:cNvSpPr txBox="1">
            <a:spLocks/>
          </p:cNvSpPr>
          <p:nvPr/>
        </p:nvSpPr>
        <p:spPr>
          <a:xfrm>
            <a:off x="-37072" y="580770"/>
            <a:ext cx="5929318" cy="6561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Linux (like all commodity OSes) disallows a process from directly interacting with persistent storage devices</a:t>
            </a:r>
          </a:p>
          <a:p>
            <a:r>
              <a:rPr lang="en-US" dirty="0"/>
              <a:t>Instead, a process must use system   calls to interact with files</a:t>
            </a:r>
          </a:p>
          <a:p>
            <a:r>
              <a:rPr lang="en-US" dirty="0"/>
              <a:t>Linux maintains a buffer cache              in kernel memory</a:t>
            </a:r>
          </a:p>
          <a:p>
            <a:pPr lvl="1"/>
            <a:r>
              <a:rPr lang="en-US" dirty="0"/>
              <a:t>The cache stores recently-accessed          file blocks</a:t>
            </a:r>
          </a:p>
          <a:p>
            <a:pPr lvl="1"/>
            <a:r>
              <a:rPr lang="en-US" dirty="0"/>
              <a:t>Linux does not synchronously flush dirty blocks to disk unless the application requests such behavior</a:t>
            </a:r>
          </a:p>
          <a:p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library provides higher-level interfaces for file IO</a:t>
            </a:r>
          </a:p>
          <a:p>
            <a:pPr lvl="1"/>
            <a:r>
              <a:rPr lang="en-US" dirty="0"/>
              <a:t>Behind the scenes, the library invokes system calls</a:t>
            </a:r>
          </a:p>
          <a:p>
            <a:pPr lvl="1"/>
            <a:r>
              <a:rPr lang="en-US" dirty="0"/>
              <a:t>The library also implements its own caching layer for file data!</a:t>
            </a:r>
          </a:p>
          <a:p>
            <a:pPr lvl="1"/>
            <a:endParaRPr lang="en-US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C04988D-487D-B3DB-FE38-737560240934}"/>
              </a:ext>
            </a:extLst>
          </p:cNvPr>
          <p:cNvGrpSpPr/>
          <p:nvPr/>
        </p:nvGrpSpPr>
        <p:grpSpPr>
          <a:xfrm>
            <a:off x="5930371" y="1195237"/>
            <a:ext cx="1094684" cy="1029199"/>
            <a:chOff x="6115726" y="1096381"/>
            <a:chExt cx="1094684" cy="102919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F40C748-A3B5-4ABB-C921-85185C165B9A}"/>
                </a:ext>
              </a:extLst>
            </p:cNvPr>
            <p:cNvSpPr/>
            <p:nvPr/>
          </p:nvSpPr>
          <p:spPr>
            <a:xfrm>
              <a:off x="6115726" y="109638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D926A97-FBC2-725F-AD18-6362833D9B78}"/>
                </a:ext>
              </a:extLst>
            </p:cNvPr>
            <p:cNvSpPr/>
            <p:nvPr/>
          </p:nvSpPr>
          <p:spPr>
            <a:xfrm>
              <a:off x="6726509" y="1098768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C4E96B-FEBD-8813-D345-24662041F743}"/>
                </a:ext>
              </a:extLst>
            </p:cNvPr>
            <p:cNvSpPr/>
            <p:nvPr/>
          </p:nvSpPr>
          <p:spPr>
            <a:xfrm>
              <a:off x="6121834" y="16786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C1DF19D-596F-2D66-7DCE-9AAE26787B6B}"/>
                </a:ext>
              </a:extLst>
            </p:cNvPr>
            <p:cNvSpPr/>
            <p:nvPr/>
          </p:nvSpPr>
          <p:spPr>
            <a:xfrm>
              <a:off x="6732617" y="1681008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BD939582-3B33-2B74-D9C8-C74B679FE8CD}"/>
              </a:ext>
            </a:extLst>
          </p:cNvPr>
          <p:cNvSpPr txBox="1"/>
          <p:nvPr/>
        </p:nvSpPr>
        <p:spPr>
          <a:xfrm>
            <a:off x="5462780" y="828939"/>
            <a:ext cx="1973137" cy="39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</p:spTree>
    <p:extLst>
      <p:ext uri="{BB962C8B-B14F-4D97-AF65-F5344CB8AC3E}">
        <p14:creationId xmlns:p14="http://schemas.microsoft.com/office/powerpoint/2010/main" val="6471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E2E567-27AC-4B35-AB7E-A8B9E7AAFF30}"/>
              </a:ext>
            </a:extLst>
          </p:cNvPr>
          <p:cNvCxnSpPr>
            <a:cxnSpLocks/>
            <a:stCxn id="9" idx="2"/>
            <a:endCxn id="3" idx="0"/>
          </p:cNvCxnSpPr>
          <p:nvPr/>
        </p:nvCxnSpPr>
        <p:spPr>
          <a:xfrm flipH="1">
            <a:off x="8994147" y="766939"/>
            <a:ext cx="1" cy="2552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FBD12E-9FB0-4456-B57B-4F2EE5DC6AA8}"/>
              </a:ext>
            </a:extLst>
          </p:cNvPr>
          <p:cNvGrpSpPr/>
          <p:nvPr/>
        </p:nvGrpSpPr>
        <p:grpSpPr>
          <a:xfrm>
            <a:off x="4856216" y="2274171"/>
            <a:ext cx="7191500" cy="1053015"/>
            <a:chOff x="3416056" y="2274171"/>
            <a:chExt cx="8661152" cy="105301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1CF43-FE00-4B5A-A3D1-58EF31F4EBE0}"/>
                </a:ext>
              </a:extLst>
            </p:cNvPr>
            <p:cNvCxnSpPr>
              <a:cxnSpLocks/>
            </p:cNvCxnSpPr>
            <p:nvPr/>
          </p:nvCxnSpPr>
          <p:spPr>
            <a:xfrm>
              <a:off x="3467870" y="2858946"/>
              <a:ext cx="86093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72F85-3405-401D-87D7-C7FCF9FAB092}"/>
                </a:ext>
              </a:extLst>
            </p:cNvPr>
            <p:cNvSpPr txBox="1"/>
            <p:nvPr/>
          </p:nvSpPr>
          <p:spPr>
            <a:xfrm>
              <a:off x="3728572" y="2274171"/>
              <a:ext cx="1228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C5070-DE5E-40D4-8E22-484C1A49F061}"/>
                </a:ext>
              </a:extLst>
            </p:cNvPr>
            <p:cNvSpPr txBox="1"/>
            <p:nvPr/>
          </p:nvSpPr>
          <p:spPr>
            <a:xfrm>
              <a:off x="3416056" y="2803966"/>
              <a:ext cx="1470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7E8F37-149F-4D68-9D91-ADBCF5CDFA49}"/>
              </a:ext>
            </a:extLst>
          </p:cNvPr>
          <p:cNvSpPr/>
          <p:nvPr/>
        </p:nvSpPr>
        <p:spPr>
          <a:xfrm>
            <a:off x="6025241" y="69443"/>
            <a:ext cx="5937813" cy="697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87AEDC-E45D-443A-B8E3-A27D9817C91E}"/>
              </a:ext>
            </a:extLst>
          </p:cNvPr>
          <p:cNvGrpSpPr/>
          <p:nvPr/>
        </p:nvGrpSpPr>
        <p:grpSpPr>
          <a:xfrm>
            <a:off x="6025242" y="714859"/>
            <a:ext cx="5937813" cy="1374618"/>
            <a:chOff x="5741035" y="714859"/>
            <a:chExt cx="5937813" cy="13746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F32E96-B580-4A47-BFF4-22EFC71BB3B7}"/>
                </a:ext>
              </a:extLst>
            </p:cNvPr>
            <p:cNvSpPr/>
            <p:nvPr/>
          </p:nvSpPr>
          <p:spPr>
            <a:xfrm>
              <a:off x="5741035" y="1391981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stdio</a:t>
              </a:r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 </a:t>
              </a:r>
              <a:r>
                <a:rPr lang="en-US" sz="3600" dirty="0" err="1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libc</a:t>
              </a:r>
              <a:r>
                <a:rPr lang="en-US" sz="3600" dirty="0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++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004F8-BD52-469A-9741-9C19FCA11417}"/>
                </a:ext>
              </a:extLst>
            </p:cNvPr>
            <p:cNvSpPr txBox="1"/>
            <p:nvPr/>
          </p:nvSpPr>
          <p:spPr>
            <a:xfrm>
              <a:off x="8827614" y="714859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2D4BB-4776-4768-8BA3-7D28C3CD97DE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>
              <a:off x="8709941" y="766939"/>
              <a:ext cx="1" cy="625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3B9E06-7903-4D26-A935-B0BE1665897A}"/>
              </a:ext>
            </a:extLst>
          </p:cNvPr>
          <p:cNvSpPr txBox="1"/>
          <p:nvPr/>
        </p:nvSpPr>
        <p:spPr>
          <a:xfrm>
            <a:off x="9111821" y="2141936"/>
            <a:ext cx="274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Segoe UI" panose="020B0502040204020203" pitchFamily="34" charset="0"/>
              </a:rPr>
              <a:t>write()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668BEB-D76E-414F-CE1C-76778774B4CA}"/>
              </a:ext>
            </a:extLst>
          </p:cNvPr>
          <p:cNvSpPr/>
          <p:nvPr/>
        </p:nvSpPr>
        <p:spPr>
          <a:xfrm>
            <a:off x="6025240" y="3319188"/>
            <a:ext cx="5937813" cy="697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Buffer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A7864-0677-75FC-99B3-A73074BCD549}"/>
              </a:ext>
            </a:extLst>
          </p:cNvPr>
          <p:cNvSpPr/>
          <p:nvPr/>
        </p:nvSpPr>
        <p:spPr>
          <a:xfrm>
            <a:off x="6025239" y="5988226"/>
            <a:ext cx="5937812" cy="69749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 device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8A0885-F5AE-86A9-0C4D-72FECEDEC673}"/>
              </a:ext>
            </a:extLst>
          </p:cNvPr>
          <p:cNvCxnSpPr>
            <a:cxnSpLocks/>
            <a:stCxn id="3" idx="2"/>
            <a:endCxn id="81" idx="0"/>
          </p:cNvCxnSpPr>
          <p:nvPr/>
        </p:nvCxnSpPr>
        <p:spPr>
          <a:xfrm flipH="1">
            <a:off x="8994146" y="4016684"/>
            <a:ext cx="1" cy="724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224AB20-5961-9713-CB0F-CE95D704B0D5}"/>
              </a:ext>
            </a:extLst>
          </p:cNvPr>
          <p:cNvGrpSpPr/>
          <p:nvPr/>
        </p:nvGrpSpPr>
        <p:grpSpPr>
          <a:xfrm>
            <a:off x="10182667" y="3177334"/>
            <a:ext cx="1699361" cy="1014755"/>
            <a:chOff x="9921610" y="3177334"/>
            <a:chExt cx="1699361" cy="10147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77811C-BBC4-A7B8-C50B-B9BE6F87C148}"/>
                </a:ext>
              </a:extLst>
            </p:cNvPr>
            <p:cNvSpPr/>
            <p:nvPr/>
          </p:nvSpPr>
          <p:spPr>
            <a:xfrm>
              <a:off x="9921612" y="3180165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23899F-5644-1370-DF26-267294211086}"/>
                </a:ext>
              </a:extLst>
            </p:cNvPr>
            <p:cNvSpPr/>
            <p:nvPr/>
          </p:nvSpPr>
          <p:spPr>
            <a:xfrm>
              <a:off x="10532395" y="3177334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7C4CD50-7C11-05E5-4603-FEDDADAF6CD8}"/>
                </a:ext>
              </a:extLst>
            </p:cNvPr>
            <p:cNvSpPr/>
            <p:nvPr/>
          </p:nvSpPr>
          <p:spPr>
            <a:xfrm>
              <a:off x="11143178" y="31797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B2E868B-704E-E5F8-0700-E7FCD2D336FD}"/>
                </a:ext>
              </a:extLst>
            </p:cNvPr>
            <p:cNvSpPr/>
            <p:nvPr/>
          </p:nvSpPr>
          <p:spPr>
            <a:xfrm>
              <a:off x="9921610" y="3747517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036FA8-E223-4DE3-BBD2-D6E23E8D6F61}"/>
                </a:ext>
              </a:extLst>
            </p:cNvPr>
            <p:cNvSpPr/>
            <p:nvPr/>
          </p:nvSpPr>
          <p:spPr>
            <a:xfrm>
              <a:off x="10532393" y="3744686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399F8E6-C489-FFA1-92F7-0C0DD107A09C}"/>
                </a:ext>
              </a:extLst>
            </p:cNvPr>
            <p:cNvSpPr/>
            <p:nvPr/>
          </p:nvSpPr>
          <p:spPr>
            <a:xfrm>
              <a:off x="11143176" y="3747073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EB9D8C-5B05-316D-F0E0-9D5FBF5EA715}"/>
              </a:ext>
            </a:extLst>
          </p:cNvPr>
          <p:cNvGrpSpPr/>
          <p:nvPr/>
        </p:nvGrpSpPr>
        <p:grpSpPr>
          <a:xfrm>
            <a:off x="6111263" y="3166531"/>
            <a:ext cx="1699361" cy="1014755"/>
            <a:chOff x="9921610" y="3177334"/>
            <a:chExt cx="1699361" cy="101475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82FE01-F4D9-D5B9-059B-8CD236FA0E19}"/>
                </a:ext>
              </a:extLst>
            </p:cNvPr>
            <p:cNvSpPr/>
            <p:nvPr/>
          </p:nvSpPr>
          <p:spPr>
            <a:xfrm>
              <a:off x="9921612" y="3180165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246B3C-AC13-3024-B9B2-51FE956AF3D9}"/>
                </a:ext>
              </a:extLst>
            </p:cNvPr>
            <p:cNvSpPr/>
            <p:nvPr/>
          </p:nvSpPr>
          <p:spPr>
            <a:xfrm>
              <a:off x="10532395" y="3177334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38043-B769-1AA2-FBE8-7CA36E00ACF8}"/>
                </a:ext>
              </a:extLst>
            </p:cNvPr>
            <p:cNvSpPr/>
            <p:nvPr/>
          </p:nvSpPr>
          <p:spPr>
            <a:xfrm>
              <a:off x="11143178" y="31797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B55307-0236-4FC1-4B0E-209024E5E10A}"/>
                </a:ext>
              </a:extLst>
            </p:cNvPr>
            <p:cNvSpPr/>
            <p:nvPr/>
          </p:nvSpPr>
          <p:spPr>
            <a:xfrm>
              <a:off x="9921610" y="3747517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2D638E0-2CB9-5C10-6D62-6CC6C498216D}"/>
                </a:ext>
              </a:extLst>
            </p:cNvPr>
            <p:cNvSpPr/>
            <p:nvPr/>
          </p:nvSpPr>
          <p:spPr>
            <a:xfrm>
              <a:off x="10532393" y="3744686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1B1E41-C10F-D0FA-2E92-562577F0A005}"/>
                </a:ext>
              </a:extLst>
            </p:cNvPr>
            <p:cNvSpPr/>
            <p:nvPr/>
          </p:nvSpPr>
          <p:spPr>
            <a:xfrm>
              <a:off x="11143176" y="3747073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D8BA018-DB98-7199-3D07-C7805DF5F423}"/>
              </a:ext>
            </a:extLst>
          </p:cNvPr>
          <p:cNvSpPr/>
          <p:nvPr/>
        </p:nvSpPr>
        <p:spPr>
          <a:xfrm>
            <a:off x="6025239" y="4741490"/>
            <a:ext cx="5937813" cy="697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 driver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D6B2CD-02BC-56CA-11E0-ADF31C684570}"/>
              </a:ext>
            </a:extLst>
          </p:cNvPr>
          <p:cNvCxnSpPr>
            <a:cxnSpLocks/>
            <a:stCxn id="81" idx="2"/>
            <a:endCxn id="11" idx="0"/>
          </p:cNvCxnSpPr>
          <p:nvPr/>
        </p:nvCxnSpPr>
        <p:spPr>
          <a:xfrm flipH="1">
            <a:off x="8994145" y="5438986"/>
            <a:ext cx="1" cy="549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>
            <a:extLst>
              <a:ext uri="{FF2B5EF4-FFF2-40B4-BE49-F238E27FC236}">
                <a16:creationId xmlns:a16="http://schemas.microsoft.com/office/drawing/2014/main" id="{EFC6A672-CB85-0E8B-379F-DB6540B6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6967"/>
            <a:ext cx="4899238" cy="783906"/>
          </a:xfrm>
        </p:spPr>
        <p:txBody>
          <a:bodyPr>
            <a:normAutofit/>
          </a:bodyPr>
          <a:lstStyle/>
          <a:p>
            <a:r>
              <a:rPr lang="en-US" sz="4000" dirty="0"/>
              <a:t>Linux: C++ File IO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591E9EBB-9388-3E1D-60BE-D25E50209B8D}"/>
              </a:ext>
            </a:extLst>
          </p:cNvPr>
          <p:cNvSpPr txBox="1">
            <a:spLocks/>
          </p:cNvSpPr>
          <p:nvPr/>
        </p:nvSpPr>
        <p:spPr>
          <a:xfrm>
            <a:off x="-25559" y="682603"/>
            <a:ext cx="5082882" cy="6232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looked at two programs that iteratively wrote 1 byte of data to a file: </a:t>
            </a:r>
            <a:r>
              <a:rPr lang="en-US" dirty="0" err="1">
                <a:latin typeface="Lucida Console" panose="020B0609040504020204" pitchFamily="49" charset="0"/>
              </a:rPr>
              <a:t>fputc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vs. </a:t>
            </a:r>
            <a:r>
              <a:rPr lang="en-US" dirty="0">
                <a:latin typeface="Lucida Console" panose="020B0609040504020204" pitchFamily="49" charset="0"/>
              </a:rPr>
              <a:t>write()</a:t>
            </a:r>
          </a:p>
          <a:p>
            <a:pPr lvl="1"/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fputc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version was orders of magnitude faster than a version that directly called the </a:t>
            </a:r>
            <a:r>
              <a:rPr lang="en-US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 system call!</a:t>
            </a:r>
          </a:p>
          <a:p>
            <a:pPr lvl="2"/>
            <a:r>
              <a:rPr lang="en-US" dirty="0" err="1">
                <a:latin typeface="Lucida Console" panose="020B0609040504020204" pitchFamily="49" charset="0"/>
              </a:rPr>
              <a:t>fputc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is a normal function      call, not a system call</a:t>
            </a:r>
          </a:p>
          <a:p>
            <a:pPr lvl="2"/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only calls </a:t>
            </a:r>
            <a:r>
              <a:rPr lang="en-US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 when the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-level 4 KB buffer is full, avoiding thousands of system calls (and the associated context-switching overhead)!</a:t>
            </a:r>
          </a:p>
          <a:p>
            <a:pPr lvl="1"/>
            <a:r>
              <a:rPr lang="en-US" dirty="0"/>
              <a:t>For both programs, the kernel asynchronously flushed dirty blocks to persistent storage</a:t>
            </a:r>
          </a:p>
          <a:p>
            <a:r>
              <a:rPr lang="en-US" dirty="0"/>
              <a:t>Asynchrony will cause data loss of non-flushed dirty blocks!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C04988D-487D-B3DB-FE38-737560240934}"/>
              </a:ext>
            </a:extLst>
          </p:cNvPr>
          <p:cNvGrpSpPr/>
          <p:nvPr/>
        </p:nvGrpSpPr>
        <p:grpSpPr>
          <a:xfrm>
            <a:off x="5930371" y="1195237"/>
            <a:ext cx="1094684" cy="1029199"/>
            <a:chOff x="6115726" y="1096381"/>
            <a:chExt cx="1094684" cy="102919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F40C748-A3B5-4ABB-C921-85185C165B9A}"/>
                </a:ext>
              </a:extLst>
            </p:cNvPr>
            <p:cNvSpPr/>
            <p:nvPr/>
          </p:nvSpPr>
          <p:spPr>
            <a:xfrm>
              <a:off x="6115726" y="109638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D926A97-FBC2-725F-AD18-6362833D9B78}"/>
                </a:ext>
              </a:extLst>
            </p:cNvPr>
            <p:cNvSpPr/>
            <p:nvPr/>
          </p:nvSpPr>
          <p:spPr>
            <a:xfrm>
              <a:off x="6726509" y="1098768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C4E96B-FEBD-8813-D345-24662041F743}"/>
                </a:ext>
              </a:extLst>
            </p:cNvPr>
            <p:cNvSpPr/>
            <p:nvPr/>
          </p:nvSpPr>
          <p:spPr>
            <a:xfrm>
              <a:off x="6121834" y="16786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C1DF19D-596F-2D66-7DCE-9AAE26787B6B}"/>
                </a:ext>
              </a:extLst>
            </p:cNvPr>
            <p:cNvSpPr/>
            <p:nvPr/>
          </p:nvSpPr>
          <p:spPr>
            <a:xfrm>
              <a:off x="6732617" y="1681008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BD939582-3B33-2B74-D9C8-C74B679FE8CD}"/>
              </a:ext>
            </a:extLst>
          </p:cNvPr>
          <p:cNvSpPr txBox="1"/>
          <p:nvPr/>
        </p:nvSpPr>
        <p:spPr>
          <a:xfrm>
            <a:off x="5462780" y="828939"/>
            <a:ext cx="1973137" cy="39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</p:spTree>
    <p:extLst>
      <p:ext uri="{BB962C8B-B14F-4D97-AF65-F5344CB8AC3E}">
        <p14:creationId xmlns:p14="http://schemas.microsoft.com/office/powerpoint/2010/main" val="1373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E2E567-27AC-4B35-AB7E-A8B9E7AAFF30}"/>
              </a:ext>
            </a:extLst>
          </p:cNvPr>
          <p:cNvCxnSpPr>
            <a:cxnSpLocks/>
            <a:stCxn id="9" idx="2"/>
            <a:endCxn id="3" idx="0"/>
          </p:cNvCxnSpPr>
          <p:nvPr/>
        </p:nvCxnSpPr>
        <p:spPr>
          <a:xfrm flipH="1">
            <a:off x="8994147" y="766939"/>
            <a:ext cx="1" cy="2552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FBD12E-9FB0-4456-B57B-4F2EE5DC6AA8}"/>
              </a:ext>
            </a:extLst>
          </p:cNvPr>
          <p:cNvGrpSpPr/>
          <p:nvPr/>
        </p:nvGrpSpPr>
        <p:grpSpPr>
          <a:xfrm>
            <a:off x="4856216" y="2274171"/>
            <a:ext cx="7191500" cy="1053015"/>
            <a:chOff x="3416056" y="2274171"/>
            <a:chExt cx="8661152" cy="105301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1CF43-FE00-4B5A-A3D1-58EF31F4EBE0}"/>
                </a:ext>
              </a:extLst>
            </p:cNvPr>
            <p:cNvCxnSpPr>
              <a:cxnSpLocks/>
            </p:cNvCxnSpPr>
            <p:nvPr/>
          </p:nvCxnSpPr>
          <p:spPr>
            <a:xfrm>
              <a:off x="3467870" y="2858946"/>
              <a:ext cx="86093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72F85-3405-401D-87D7-C7FCF9FAB092}"/>
                </a:ext>
              </a:extLst>
            </p:cNvPr>
            <p:cNvSpPr txBox="1"/>
            <p:nvPr/>
          </p:nvSpPr>
          <p:spPr>
            <a:xfrm>
              <a:off x="3728572" y="2274171"/>
              <a:ext cx="1228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C5070-DE5E-40D4-8E22-484C1A49F061}"/>
                </a:ext>
              </a:extLst>
            </p:cNvPr>
            <p:cNvSpPr txBox="1"/>
            <p:nvPr/>
          </p:nvSpPr>
          <p:spPr>
            <a:xfrm>
              <a:off x="3416056" y="2803966"/>
              <a:ext cx="1470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7E8F37-149F-4D68-9D91-ADBCF5CDFA49}"/>
              </a:ext>
            </a:extLst>
          </p:cNvPr>
          <p:cNvSpPr/>
          <p:nvPr/>
        </p:nvSpPr>
        <p:spPr>
          <a:xfrm>
            <a:off x="6025241" y="69443"/>
            <a:ext cx="5937813" cy="697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87AEDC-E45D-443A-B8E3-A27D9817C91E}"/>
              </a:ext>
            </a:extLst>
          </p:cNvPr>
          <p:cNvGrpSpPr/>
          <p:nvPr/>
        </p:nvGrpSpPr>
        <p:grpSpPr>
          <a:xfrm>
            <a:off x="6025242" y="714859"/>
            <a:ext cx="5937813" cy="1374618"/>
            <a:chOff x="5741035" y="714859"/>
            <a:chExt cx="5937813" cy="13746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F32E96-B580-4A47-BFF4-22EFC71BB3B7}"/>
                </a:ext>
              </a:extLst>
            </p:cNvPr>
            <p:cNvSpPr/>
            <p:nvPr/>
          </p:nvSpPr>
          <p:spPr>
            <a:xfrm>
              <a:off x="5741035" y="1391981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stdio</a:t>
              </a:r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 </a:t>
              </a:r>
              <a:r>
                <a:rPr lang="en-US" sz="3600" dirty="0" err="1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libc</a:t>
              </a:r>
              <a:r>
                <a:rPr lang="en-US" sz="3600" dirty="0">
                  <a:solidFill>
                    <a:schemeClr val="tx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++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004F8-BD52-469A-9741-9C19FCA11417}"/>
                </a:ext>
              </a:extLst>
            </p:cNvPr>
            <p:cNvSpPr txBox="1"/>
            <p:nvPr/>
          </p:nvSpPr>
          <p:spPr>
            <a:xfrm>
              <a:off x="8827614" y="714859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2D4BB-4776-4768-8BA3-7D28C3CD97DE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>
              <a:off x="8709941" y="766939"/>
              <a:ext cx="1" cy="625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3B9E06-7903-4D26-A935-B0BE1665897A}"/>
              </a:ext>
            </a:extLst>
          </p:cNvPr>
          <p:cNvSpPr txBox="1"/>
          <p:nvPr/>
        </p:nvSpPr>
        <p:spPr>
          <a:xfrm>
            <a:off x="9111821" y="2141936"/>
            <a:ext cx="274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Segoe UI" panose="020B0502040204020203" pitchFamily="34" charset="0"/>
              </a:rPr>
              <a:t>write()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668BEB-D76E-414F-CE1C-76778774B4CA}"/>
              </a:ext>
            </a:extLst>
          </p:cNvPr>
          <p:cNvSpPr/>
          <p:nvPr/>
        </p:nvSpPr>
        <p:spPr>
          <a:xfrm>
            <a:off x="6025240" y="3319188"/>
            <a:ext cx="5937813" cy="697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Buffer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A7864-0677-75FC-99B3-A73074BCD549}"/>
              </a:ext>
            </a:extLst>
          </p:cNvPr>
          <p:cNvSpPr/>
          <p:nvPr/>
        </p:nvSpPr>
        <p:spPr>
          <a:xfrm>
            <a:off x="6025239" y="5988226"/>
            <a:ext cx="5937812" cy="69749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 device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8A0885-F5AE-86A9-0C4D-72FECEDEC673}"/>
              </a:ext>
            </a:extLst>
          </p:cNvPr>
          <p:cNvCxnSpPr>
            <a:cxnSpLocks/>
            <a:stCxn id="3" idx="2"/>
            <a:endCxn id="81" idx="0"/>
          </p:cNvCxnSpPr>
          <p:nvPr/>
        </p:nvCxnSpPr>
        <p:spPr>
          <a:xfrm flipH="1">
            <a:off x="8994146" y="4016684"/>
            <a:ext cx="1" cy="724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224AB20-5961-9713-CB0F-CE95D704B0D5}"/>
              </a:ext>
            </a:extLst>
          </p:cNvPr>
          <p:cNvGrpSpPr/>
          <p:nvPr/>
        </p:nvGrpSpPr>
        <p:grpSpPr>
          <a:xfrm>
            <a:off x="10182667" y="3177334"/>
            <a:ext cx="1699361" cy="1014755"/>
            <a:chOff x="9921610" y="3177334"/>
            <a:chExt cx="1699361" cy="10147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77811C-BBC4-A7B8-C50B-B9BE6F87C148}"/>
                </a:ext>
              </a:extLst>
            </p:cNvPr>
            <p:cNvSpPr/>
            <p:nvPr/>
          </p:nvSpPr>
          <p:spPr>
            <a:xfrm>
              <a:off x="9921612" y="3180165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23899F-5644-1370-DF26-267294211086}"/>
                </a:ext>
              </a:extLst>
            </p:cNvPr>
            <p:cNvSpPr/>
            <p:nvPr/>
          </p:nvSpPr>
          <p:spPr>
            <a:xfrm>
              <a:off x="10532395" y="3177334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7C4CD50-7C11-05E5-4603-FEDDADAF6CD8}"/>
                </a:ext>
              </a:extLst>
            </p:cNvPr>
            <p:cNvSpPr/>
            <p:nvPr/>
          </p:nvSpPr>
          <p:spPr>
            <a:xfrm>
              <a:off x="11143178" y="31797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B2E868B-704E-E5F8-0700-E7FCD2D336FD}"/>
                </a:ext>
              </a:extLst>
            </p:cNvPr>
            <p:cNvSpPr/>
            <p:nvPr/>
          </p:nvSpPr>
          <p:spPr>
            <a:xfrm>
              <a:off x="9921610" y="3747517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036FA8-E223-4DE3-BBD2-D6E23E8D6F61}"/>
                </a:ext>
              </a:extLst>
            </p:cNvPr>
            <p:cNvSpPr/>
            <p:nvPr/>
          </p:nvSpPr>
          <p:spPr>
            <a:xfrm>
              <a:off x="10532393" y="3744686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399F8E6-C489-FFA1-92F7-0C0DD107A09C}"/>
                </a:ext>
              </a:extLst>
            </p:cNvPr>
            <p:cNvSpPr/>
            <p:nvPr/>
          </p:nvSpPr>
          <p:spPr>
            <a:xfrm>
              <a:off x="11143176" y="3747073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EB9D8C-5B05-316D-F0E0-9D5FBF5EA715}"/>
              </a:ext>
            </a:extLst>
          </p:cNvPr>
          <p:cNvGrpSpPr/>
          <p:nvPr/>
        </p:nvGrpSpPr>
        <p:grpSpPr>
          <a:xfrm>
            <a:off x="6111263" y="3166531"/>
            <a:ext cx="1699361" cy="1014755"/>
            <a:chOff x="9921610" y="3177334"/>
            <a:chExt cx="1699361" cy="101475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82FE01-F4D9-D5B9-059B-8CD236FA0E19}"/>
                </a:ext>
              </a:extLst>
            </p:cNvPr>
            <p:cNvSpPr/>
            <p:nvPr/>
          </p:nvSpPr>
          <p:spPr>
            <a:xfrm>
              <a:off x="9921612" y="3180165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246B3C-AC13-3024-B9B2-51FE956AF3D9}"/>
                </a:ext>
              </a:extLst>
            </p:cNvPr>
            <p:cNvSpPr/>
            <p:nvPr/>
          </p:nvSpPr>
          <p:spPr>
            <a:xfrm>
              <a:off x="10532395" y="3177334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38043-B769-1AA2-FBE8-7CA36E00ACF8}"/>
                </a:ext>
              </a:extLst>
            </p:cNvPr>
            <p:cNvSpPr/>
            <p:nvPr/>
          </p:nvSpPr>
          <p:spPr>
            <a:xfrm>
              <a:off x="11143178" y="31797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B55307-0236-4FC1-4B0E-209024E5E10A}"/>
                </a:ext>
              </a:extLst>
            </p:cNvPr>
            <p:cNvSpPr/>
            <p:nvPr/>
          </p:nvSpPr>
          <p:spPr>
            <a:xfrm>
              <a:off x="9921610" y="3747517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2D638E0-2CB9-5C10-6D62-6CC6C498216D}"/>
                </a:ext>
              </a:extLst>
            </p:cNvPr>
            <p:cNvSpPr/>
            <p:nvPr/>
          </p:nvSpPr>
          <p:spPr>
            <a:xfrm>
              <a:off x="10532393" y="3744686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1B1E41-C10F-D0FA-2E92-562577F0A005}"/>
                </a:ext>
              </a:extLst>
            </p:cNvPr>
            <p:cNvSpPr/>
            <p:nvPr/>
          </p:nvSpPr>
          <p:spPr>
            <a:xfrm>
              <a:off x="11143176" y="3747073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D8BA018-DB98-7199-3D07-C7805DF5F423}"/>
              </a:ext>
            </a:extLst>
          </p:cNvPr>
          <p:cNvSpPr/>
          <p:nvPr/>
        </p:nvSpPr>
        <p:spPr>
          <a:xfrm>
            <a:off x="6025239" y="4741490"/>
            <a:ext cx="5937813" cy="697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 driver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D6B2CD-02BC-56CA-11E0-ADF31C684570}"/>
              </a:ext>
            </a:extLst>
          </p:cNvPr>
          <p:cNvCxnSpPr>
            <a:cxnSpLocks/>
            <a:stCxn id="81" idx="2"/>
            <a:endCxn id="11" idx="0"/>
          </p:cNvCxnSpPr>
          <p:nvPr/>
        </p:nvCxnSpPr>
        <p:spPr>
          <a:xfrm flipH="1">
            <a:off x="8994145" y="5438986"/>
            <a:ext cx="1" cy="549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>
            <a:extLst>
              <a:ext uri="{FF2B5EF4-FFF2-40B4-BE49-F238E27FC236}">
                <a16:creationId xmlns:a16="http://schemas.microsoft.com/office/drawing/2014/main" id="{EFC6A672-CB85-0E8B-379F-DB6540B6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6967"/>
            <a:ext cx="4899238" cy="783906"/>
          </a:xfrm>
        </p:spPr>
        <p:txBody>
          <a:bodyPr>
            <a:normAutofit/>
          </a:bodyPr>
          <a:lstStyle/>
          <a:p>
            <a:r>
              <a:rPr lang="en-US" sz="4000" dirty="0"/>
              <a:t>Linux: C++ File IO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591E9EBB-9388-3E1D-60BE-D25E50209B8D}"/>
              </a:ext>
            </a:extLst>
          </p:cNvPr>
          <p:cNvSpPr txBox="1">
            <a:spLocks/>
          </p:cNvSpPr>
          <p:nvPr/>
        </p:nvSpPr>
        <p:spPr>
          <a:xfrm>
            <a:off x="-25559" y="682603"/>
            <a:ext cx="5082882" cy="6232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Both the Linux kernel and the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library allow programs to explicitly flush buffered data</a:t>
            </a:r>
          </a:p>
          <a:p>
            <a:pPr lvl="1"/>
            <a:r>
              <a:rPr lang="en-US" dirty="0"/>
              <a:t>Flushing the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cache triggers a </a:t>
            </a:r>
            <a:r>
              <a:rPr lang="en-US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 to the kernel’s buffer cache</a:t>
            </a:r>
          </a:p>
          <a:p>
            <a:pPr lvl="1"/>
            <a:r>
              <a:rPr lang="en-US" dirty="0"/>
              <a:t>Flushing the buffer cache forcibly sends blocks to the storage device</a:t>
            </a:r>
          </a:p>
          <a:p>
            <a:r>
              <a:rPr lang="en-US" dirty="0"/>
              <a:t>The OS also allows a process to </a:t>
            </a:r>
            <a:r>
              <a:rPr lang="en-US" dirty="0">
                <a:latin typeface="Lucida Console" panose="020B0609040504020204" pitchFamily="49" charset="0"/>
              </a:rPr>
              <a:t>open()</a:t>
            </a:r>
            <a:r>
              <a:rPr lang="en-US" dirty="0"/>
              <a:t> a file for synchronous </a:t>
            </a:r>
            <a:r>
              <a:rPr lang="en-US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-</a:t>
            </a:r>
            <a:r>
              <a:rPr lang="en-US" dirty="0" err="1"/>
              <a:t>ing</a:t>
            </a:r>
            <a:r>
              <a:rPr lang="en-US" dirty="0"/>
              <a:t> (as opposed to  the kernel’s default approach of asynchronous writes to the underlying storage device)</a:t>
            </a:r>
          </a:p>
          <a:p>
            <a:r>
              <a:rPr lang="en-US" dirty="0"/>
              <a:t>Synchronous writes (and flushing in general) make a program slower but result in less data loss after a crash</a:t>
            </a:r>
          </a:p>
          <a:p>
            <a:endParaRPr lang="en-US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C04988D-487D-B3DB-FE38-737560240934}"/>
              </a:ext>
            </a:extLst>
          </p:cNvPr>
          <p:cNvGrpSpPr/>
          <p:nvPr/>
        </p:nvGrpSpPr>
        <p:grpSpPr>
          <a:xfrm>
            <a:off x="5930371" y="1195237"/>
            <a:ext cx="1094684" cy="1029199"/>
            <a:chOff x="6115726" y="1096381"/>
            <a:chExt cx="1094684" cy="102919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F40C748-A3B5-4ABB-C921-85185C165B9A}"/>
                </a:ext>
              </a:extLst>
            </p:cNvPr>
            <p:cNvSpPr/>
            <p:nvPr/>
          </p:nvSpPr>
          <p:spPr>
            <a:xfrm>
              <a:off x="6115726" y="109638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D926A97-FBC2-725F-AD18-6362833D9B78}"/>
                </a:ext>
              </a:extLst>
            </p:cNvPr>
            <p:cNvSpPr/>
            <p:nvPr/>
          </p:nvSpPr>
          <p:spPr>
            <a:xfrm>
              <a:off x="6726509" y="1098768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C4E96B-FEBD-8813-D345-24662041F743}"/>
                </a:ext>
              </a:extLst>
            </p:cNvPr>
            <p:cNvSpPr/>
            <p:nvPr/>
          </p:nvSpPr>
          <p:spPr>
            <a:xfrm>
              <a:off x="6121834" y="1678621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C1DF19D-596F-2D66-7DCE-9AAE26787B6B}"/>
                </a:ext>
              </a:extLst>
            </p:cNvPr>
            <p:cNvSpPr/>
            <p:nvPr/>
          </p:nvSpPr>
          <p:spPr>
            <a:xfrm>
              <a:off x="6732617" y="1681008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BD939582-3B33-2B74-D9C8-C74B679FE8CD}"/>
              </a:ext>
            </a:extLst>
          </p:cNvPr>
          <p:cNvSpPr txBox="1"/>
          <p:nvPr/>
        </p:nvSpPr>
        <p:spPr>
          <a:xfrm>
            <a:off x="5462780" y="828939"/>
            <a:ext cx="1973137" cy="39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50776A-495A-14B6-1E4F-FCFBE048C4A7}"/>
              </a:ext>
            </a:extLst>
          </p:cNvPr>
          <p:cNvGrpSpPr/>
          <p:nvPr/>
        </p:nvGrpSpPr>
        <p:grpSpPr>
          <a:xfrm>
            <a:off x="-25559" y="-2705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554A7F-A7F7-A366-0C9B-DE1CAB7FFC8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84B1DA3-9C91-14E1-F7AE-A5DE130D2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4574" y="498563"/>
              <a:ext cx="6162852" cy="462534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89A397-784D-3F55-AA66-BCF3E5467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4575" y="5081316"/>
              <a:ext cx="6162852" cy="121979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8B2A8D-FB38-7332-A932-3EFCB5F7C357}"/>
              </a:ext>
            </a:extLst>
          </p:cNvPr>
          <p:cNvGrpSpPr/>
          <p:nvPr/>
        </p:nvGrpSpPr>
        <p:grpSpPr>
          <a:xfrm>
            <a:off x="-25559" y="-15064"/>
            <a:ext cx="12192000" cy="6919896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7F3C48-884F-91DF-2CE6-9D3849C9B61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527AC09-9747-E921-9292-6FA20F5A5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4325" y="473943"/>
              <a:ext cx="6343349" cy="591011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791A5B-80AE-B571-82DF-0445130AE797}"/>
              </a:ext>
            </a:extLst>
          </p:cNvPr>
          <p:cNvGrpSpPr/>
          <p:nvPr/>
        </p:nvGrpSpPr>
        <p:grpSpPr>
          <a:xfrm>
            <a:off x="-25560" y="5096"/>
            <a:ext cx="12192000" cy="6874967"/>
            <a:chOff x="-25559" y="-16967"/>
            <a:chExt cx="12192000" cy="687496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E027BA-B522-1543-DEB3-00B363B816A6}"/>
                </a:ext>
              </a:extLst>
            </p:cNvPr>
            <p:cNvSpPr/>
            <p:nvPr/>
          </p:nvSpPr>
          <p:spPr>
            <a:xfrm>
              <a:off x="-25559" y="-16967"/>
              <a:ext cx="12192000" cy="6858000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D601251-18AF-59B7-3A8E-6E9A8874BD0D}"/>
                </a:ext>
              </a:extLst>
            </p:cNvPr>
            <p:cNvGrpSpPr/>
            <p:nvPr/>
          </p:nvGrpSpPr>
          <p:grpSpPr>
            <a:xfrm>
              <a:off x="2077703" y="103641"/>
              <a:ext cx="7631781" cy="6754359"/>
              <a:chOff x="2077703" y="103641"/>
              <a:chExt cx="7631781" cy="675435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0FBB811-D276-E701-B147-4FC86D1722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-1700" b="1"/>
              <a:stretch/>
            </p:blipFill>
            <p:spPr>
              <a:xfrm>
                <a:off x="2077703" y="4394880"/>
                <a:ext cx="7631781" cy="246312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2BBE4DD-2903-91D1-02C7-9B32F27ED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7703" y="103641"/>
                <a:ext cx="7631781" cy="43971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05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8702-219C-80A3-837B-BE93B3E9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350" y="16206"/>
            <a:ext cx="7105650" cy="753162"/>
          </a:xfrm>
        </p:spPr>
        <p:txBody>
          <a:bodyPr>
            <a:normAutofit/>
          </a:bodyPr>
          <a:lstStyle/>
          <a:p>
            <a:r>
              <a:rPr lang="en-US" dirty="0"/>
              <a:t>Synchronous IO is Slower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02C03-13F0-A9F8-3257-E281A965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543" y="794084"/>
            <a:ext cx="6577263" cy="63526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Synchronous writes: </a:t>
            </a:r>
            <a:r>
              <a:rPr lang="fr-FR" dirty="0">
                <a:latin typeface="Lucida Console" panose="020B0609040504020204" pitchFamily="49" charset="0"/>
              </a:rPr>
              <a:t>51,200 bytes     78.665 sec     651 bytes/sec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/>
              <a:t>Asynchronous writes: </a:t>
            </a:r>
            <a:r>
              <a:rPr lang="fr-FR" dirty="0">
                <a:latin typeface="Lucida Console" panose="020B0609040504020204" pitchFamily="49" charset="0"/>
              </a:rPr>
              <a:t>51,200 bytes      0.076 sec  676,034 bytes/sec</a:t>
            </a:r>
          </a:p>
          <a:p>
            <a:r>
              <a:rPr lang="fr-FR" dirty="0"/>
              <a:t>You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think</a:t>
            </a:r>
            <a:r>
              <a:rPr lang="fr-FR" dirty="0"/>
              <a:t> </a:t>
            </a:r>
            <a:r>
              <a:rPr lang="fr-FR" dirty="0" err="1"/>
              <a:t>carefully</a:t>
            </a:r>
            <a:r>
              <a:rPr lang="fr-FR" dirty="0"/>
              <a:t> about </a:t>
            </a:r>
            <a:r>
              <a:rPr lang="fr-FR" dirty="0" err="1"/>
              <a:t>whether</a:t>
            </a:r>
            <a:r>
              <a:rPr lang="fr-FR" dirty="0"/>
              <a:t> performance or crash </a:t>
            </a:r>
            <a:r>
              <a:rPr lang="fr-FR" dirty="0" err="1"/>
              <a:t>tolerance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important for </a:t>
            </a:r>
            <a:r>
              <a:rPr lang="fr-FR" dirty="0" err="1"/>
              <a:t>your</a:t>
            </a:r>
            <a:r>
              <a:rPr lang="fr-FR" dirty="0"/>
              <a:t> applications!</a:t>
            </a:r>
          </a:p>
          <a:p>
            <a:pPr lvl="1"/>
            <a:r>
              <a:rPr lang="fr-FR" sz="2800" dirty="0"/>
              <a:t>For </a:t>
            </a:r>
            <a:r>
              <a:rPr lang="fr-FR" sz="2800" dirty="0" err="1"/>
              <a:t>example</a:t>
            </a:r>
            <a:r>
              <a:rPr lang="fr-FR" sz="2800" dirty="0"/>
              <a:t>, in a </a:t>
            </a:r>
            <a:r>
              <a:rPr lang="fr-FR" sz="2800" dirty="0" err="1"/>
              <a:t>database</a:t>
            </a:r>
            <a:r>
              <a:rPr lang="fr-FR" sz="2800" dirty="0"/>
              <a:t>, the updates in a </a:t>
            </a:r>
            <a:r>
              <a:rPr lang="fr-FR" sz="2800" dirty="0" err="1"/>
              <a:t>committed</a:t>
            </a:r>
            <a:r>
              <a:rPr lang="fr-FR" sz="2800" dirty="0"/>
              <a:t> transaction (e.g., </a:t>
            </a:r>
            <a:r>
              <a:rPr lang="fr-FR" sz="2800" dirty="0" err="1"/>
              <a:t>involving</a:t>
            </a:r>
            <a:r>
              <a:rPr lang="fr-FR" sz="2800" dirty="0"/>
              <a:t> </a:t>
            </a:r>
            <a:r>
              <a:rPr lang="fr-FR" sz="2800" dirty="0" err="1"/>
              <a:t>financial</a:t>
            </a:r>
            <a:r>
              <a:rPr lang="fr-FR" sz="2800" dirty="0"/>
              <a:t> data) </a:t>
            </a:r>
            <a:r>
              <a:rPr lang="fr-FR" sz="2800" dirty="0" err="1"/>
              <a:t>should</a:t>
            </a:r>
            <a:r>
              <a:rPr lang="fr-FR" sz="2800" dirty="0"/>
              <a:t> </a:t>
            </a:r>
            <a:r>
              <a:rPr lang="fr-FR" sz="2800" dirty="0" err="1"/>
              <a:t>be</a:t>
            </a:r>
            <a:r>
              <a:rPr lang="fr-FR" sz="2800" dirty="0"/>
              <a:t> persistent </a:t>
            </a:r>
            <a:r>
              <a:rPr lang="fr-FR" sz="2800" dirty="0" err="1"/>
              <a:t>before</a:t>
            </a:r>
            <a:r>
              <a:rPr lang="fr-FR" sz="2800" dirty="0"/>
              <a:t> clients are </a:t>
            </a:r>
            <a:r>
              <a:rPr lang="fr-FR" sz="2800" dirty="0" err="1"/>
              <a:t>notified</a:t>
            </a:r>
            <a:r>
              <a:rPr lang="fr-FR" sz="2800" dirty="0"/>
              <a:t> of transaction </a:t>
            </a:r>
            <a:r>
              <a:rPr lang="fr-FR" sz="2800" dirty="0" err="1"/>
              <a:t>completion</a:t>
            </a:r>
            <a:endParaRPr lang="fr-FR" sz="2800" dirty="0"/>
          </a:p>
          <a:p>
            <a:pPr lvl="1"/>
            <a:r>
              <a:rPr lang="fr-FR" sz="2800" dirty="0"/>
              <a:t>This </a:t>
            </a:r>
            <a:r>
              <a:rPr lang="fr-FR" sz="2800" dirty="0" err="1"/>
              <a:t>ensures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 the </a:t>
            </a:r>
            <a:r>
              <a:rPr lang="fr-FR" sz="2800" dirty="0" err="1"/>
              <a:t>following</a:t>
            </a:r>
            <a:r>
              <a:rPr lang="fr-FR" sz="2800" dirty="0"/>
              <a:t> </a:t>
            </a:r>
            <a:r>
              <a:rPr lang="fr-FR" sz="2800" dirty="0" err="1"/>
              <a:t>sequence</a:t>
            </a:r>
            <a:r>
              <a:rPr lang="fr-FR" sz="2800" dirty="0"/>
              <a:t> </a:t>
            </a:r>
            <a:r>
              <a:rPr lang="fr-FR" sz="2800" dirty="0" err="1"/>
              <a:t>does</a:t>
            </a:r>
            <a:r>
              <a:rPr lang="fr-FR" sz="2800" dirty="0"/>
              <a:t> not </a:t>
            </a:r>
            <a:r>
              <a:rPr lang="fr-FR" sz="2800" dirty="0" err="1"/>
              <a:t>occur</a:t>
            </a:r>
            <a:r>
              <a:rPr lang="fr-FR" sz="2800" dirty="0"/>
              <a:t>:</a:t>
            </a:r>
          </a:p>
          <a:p>
            <a:pPr lvl="2"/>
            <a:r>
              <a:rPr lang="fr-FR" sz="2100" dirty="0"/>
              <a:t>The client </a:t>
            </a:r>
            <a:r>
              <a:rPr lang="fr-FR" sz="2100" dirty="0" err="1"/>
              <a:t>receives</a:t>
            </a:r>
            <a:r>
              <a:rPr lang="fr-FR" sz="2100" dirty="0"/>
              <a:t> notification </a:t>
            </a:r>
            <a:r>
              <a:rPr lang="fr-FR" sz="2100" dirty="0" err="1"/>
              <a:t>that</a:t>
            </a:r>
            <a:r>
              <a:rPr lang="fr-FR" sz="2100" dirty="0"/>
              <a:t> </a:t>
            </a:r>
            <a:r>
              <a:rPr lang="fr-FR" sz="2100" dirty="0" err="1"/>
              <a:t>their</a:t>
            </a:r>
            <a:r>
              <a:rPr lang="fr-FR" sz="2100" dirty="0"/>
              <a:t> </a:t>
            </a:r>
            <a:r>
              <a:rPr lang="fr-FR" sz="2100" dirty="0" err="1"/>
              <a:t>account</a:t>
            </a:r>
            <a:r>
              <a:rPr lang="fr-FR" sz="2100" dirty="0"/>
              <a:t> has </a:t>
            </a:r>
            <a:r>
              <a:rPr lang="fr-FR" sz="2100" dirty="0" err="1"/>
              <a:t>received</a:t>
            </a:r>
            <a:r>
              <a:rPr lang="fr-FR" sz="2100" dirty="0"/>
              <a:t> $100</a:t>
            </a:r>
          </a:p>
          <a:p>
            <a:pPr lvl="2"/>
            <a:r>
              <a:rPr lang="fr-FR" sz="2100" dirty="0"/>
              <a:t>The </a:t>
            </a:r>
            <a:r>
              <a:rPr lang="fr-FR" sz="2100" dirty="0" err="1"/>
              <a:t>banking</a:t>
            </a:r>
            <a:r>
              <a:rPr lang="fr-FR" sz="2100" dirty="0"/>
              <a:t> server crashes</a:t>
            </a:r>
          </a:p>
          <a:p>
            <a:pPr lvl="2"/>
            <a:r>
              <a:rPr lang="fr-FR" sz="2100" dirty="0"/>
              <a:t>The </a:t>
            </a:r>
            <a:r>
              <a:rPr lang="fr-FR" sz="2100" dirty="0" err="1"/>
              <a:t>banking</a:t>
            </a:r>
            <a:r>
              <a:rPr lang="fr-FR" sz="2100" dirty="0"/>
              <a:t> server </a:t>
            </a:r>
            <a:r>
              <a:rPr lang="fr-FR" sz="2100" dirty="0" err="1"/>
              <a:t>reboots</a:t>
            </a:r>
            <a:r>
              <a:rPr lang="fr-FR" sz="2100" dirty="0"/>
              <a:t> but has no </a:t>
            </a:r>
            <a:r>
              <a:rPr lang="fr-FR" sz="2100" dirty="0" err="1"/>
              <a:t>knowledge</a:t>
            </a:r>
            <a:r>
              <a:rPr lang="fr-FR" sz="2100" dirty="0"/>
              <a:t> of the $100 update</a:t>
            </a:r>
          </a:p>
          <a:p>
            <a:pPr lvl="2"/>
            <a:r>
              <a:rPr lang="fr-FR" sz="2100" dirty="0"/>
              <a:t>The client tries to </a:t>
            </a:r>
            <a:r>
              <a:rPr lang="fr-FR" sz="2100" dirty="0" err="1"/>
              <a:t>spend</a:t>
            </a:r>
            <a:r>
              <a:rPr lang="fr-FR" sz="2100" dirty="0"/>
              <a:t> $100 dollars </a:t>
            </a:r>
            <a:r>
              <a:rPr lang="fr-FR" sz="2100" dirty="0" err="1"/>
              <a:t>that</a:t>
            </a:r>
            <a:r>
              <a:rPr lang="fr-FR" sz="2100" dirty="0"/>
              <a:t> the </a:t>
            </a:r>
            <a:r>
              <a:rPr lang="fr-FR" sz="2100" dirty="0" err="1"/>
              <a:t>bank</a:t>
            </a:r>
            <a:r>
              <a:rPr lang="fr-FR" sz="2100" dirty="0"/>
              <a:t> </a:t>
            </a:r>
            <a:r>
              <a:rPr lang="fr-FR" sz="2100" dirty="0" err="1"/>
              <a:t>doesn’t</a:t>
            </a:r>
            <a:r>
              <a:rPr lang="fr-FR" sz="2100" dirty="0"/>
              <a:t> </a:t>
            </a:r>
            <a:r>
              <a:rPr lang="fr-FR" sz="2100" dirty="0" err="1"/>
              <a:t>think</a:t>
            </a:r>
            <a:r>
              <a:rPr lang="fr-FR" sz="2100" dirty="0"/>
              <a:t> </a:t>
            </a:r>
            <a:r>
              <a:rPr lang="fr-FR" sz="2100" dirty="0" err="1"/>
              <a:t>exists</a:t>
            </a:r>
            <a:r>
              <a:rPr lang="fr-FR" sz="2100" dirty="0"/>
              <a:t>!</a:t>
            </a:r>
            <a:endParaRPr 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E8D08-8C9E-469C-3EC7-753D5E8C5B43}"/>
              </a:ext>
            </a:extLst>
          </p:cNvPr>
          <p:cNvSpPr txBox="1"/>
          <p:nvPr/>
        </p:nvSpPr>
        <p:spPr>
          <a:xfrm>
            <a:off x="0" y="117736"/>
            <a:ext cx="5086351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//One byte per </a:t>
            </a:r>
            <a:r>
              <a:rPr lang="en-US" u="sng" dirty="0">
                <a:solidFill>
                  <a:srgbClr val="00B050"/>
                </a:solidFill>
                <a:latin typeface="Lucida Console" panose="020B0609040504020204" pitchFamily="49" charset="0"/>
              </a:rPr>
              <a:t>asynchronous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write</a:t>
            </a:r>
            <a:endParaRPr lang="en-US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int </a:t>
            </a:r>
            <a:r>
              <a:rPr lang="en-US" dirty="0" err="1">
                <a:latin typeface="Lucida Console" panose="020B0609040504020204" pitchFamily="49" charset="0"/>
              </a:rPr>
              <a:t>fd</a:t>
            </a:r>
            <a:r>
              <a:rPr lang="en-US" dirty="0">
                <a:latin typeface="Lucida Console" panose="020B0609040504020204" pitchFamily="49" charset="0"/>
              </a:rPr>
              <a:t> = open(“out.txt”, O_WRONLY |  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        O_CREAT | O_TRUNC);</a:t>
            </a:r>
          </a:p>
          <a:p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size_t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size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51200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size_t</a:t>
            </a:r>
            <a:r>
              <a:rPr lang="en-US" dirty="0">
                <a:latin typeface="Lucida Console" panose="020B0609040504020204" pitchFamily="49" charset="0"/>
              </a:rPr>
              <a:t> n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dirty="0">
                <a:latin typeface="Lucida Console" panose="020B0609040504020204" pitchFamily="49" charset="0"/>
              </a:rPr>
              <a:t> (n &lt; size)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write(</a:t>
            </a:r>
            <a:r>
              <a:rPr lang="en-US" dirty="0" err="1">
                <a:latin typeface="Lucida Console" panose="020B0609040504020204" pitchFamily="49" charset="0"/>
              </a:rPr>
              <a:t>fd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latin typeface="Lucida Console" panose="020B0609040504020204" pitchFamily="49" charset="0"/>
              </a:rPr>
              <a:t>buf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n +=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  <a:p>
            <a:r>
              <a:rPr lang="en-US" dirty="0">
                <a:latin typeface="Lucida Console" panose="020B0609040504020204" pitchFamily="49" charset="0"/>
              </a:rPr>
              <a:t>close(</a:t>
            </a:r>
            <a:r>
              <a:rPr lang="en-US" dirty="0" err="1">
                <a:latin typeface="Lucida Console" panose="020B0609040504020204" pitchFamily="49" charset="0"/>
              </a:rPr>
              <a:t>fd</a:t>
            </a:r>
            <a:r>
              <a:rPr lang="en-US" dirty="0">
                <a:latin typeface="Lucida Console" panose="020B0609040504020204" pitchFamily="49" charset="0"/>
              </a:rPr>
              <a:t>);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ADB40F-F41D-EB7C-C3E5-34C6588A411D}"/>
              </a:ext>
            </a:extLst>
          </p:cNvPr>
          <p:cNvGrpSpPr/>
          <p:nvPr/>
        </p:nvGrpSpPr>
        <p:grpSpPr>
          <a:xfrm>
            <a:off x="-1" y="3470536"/>
            <a:ext cx="5086352" cy="3139321"/>
            <a:chOff x="-1" y="3470536"/>
            <a:chExt cx="5086352" cy="31393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951930-BC50-A8BD-358E-01325C12530E}"/>
                </a:ext>
              </a:extLst>
            </p:cNvPr>
            <p:cNvSpPr txBox="1"/>
            <p:nvPr/>
          </p:nvSpPr>
          <p:spPr>
            <a:xfrm>
              <a:off x="0" y="3470536"/>
              <a:ext cx="5086351" cy="31393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//One byte per </a:t>
              </a:r>
              <a:r>
                <a:rPr lang="en-US" u="sng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synchronous</a:t>
              </a:r>
              <a:r>
                <a:rPr lang="en-US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write</a:t>
              </a:r>
              <a:endParaRPr lang="en-US" dirty="0">
                <a:solidFill>
                  <a:schemeClr val="accent1"/>
                </a:solidFill>
                <a:latin typeface="Lucida Console" panose="020B0609040504020204" pitchFamily="49" charset="0"/>
              </a:endParaRPr>
            </a:p>
            <a:p>
              <a:r>
                <a:rPr lang="en-US" dirty="0">
                  <a:latin typeface="Lucida Console" panose="020B0609040504020204" pitchFamily="49" charset="0"/>
                </a:rPr>
                <a:t>int </a:t>
              </a:r>
              <a:r>
                <a:rPr lang="en-US" dirty="0" err="1">
                  <a:latin typeface="Lucida Console" panose="020B0609040504020204" pitchFamily="49" charset="0"/>
                </a:rPr>
                <a:t>fd</a:t>
              </a:r>
              <a:r>
                <a:rPr lang="en-US" dirty="0">
                  <a:latin typeface="Lucida Console" panose="020B0609040504020204" pitchFamily="49" charset="0"/>
                </a:rPr>
                <a:t> = open(“out.txt”, O_WRONLY |  </a:t>
              </a:r>
            </a:p>
            <a:p>
              <a:r>
                <a:rPr lang="en-US" dirty="0">
                  <a:latin typeface="Lucida Console" panose="020B0609040504020204" pitchFamily="49" charset="0"/>
                </a:rPr>
                <a:t>              O_CREAT | O_TRUNC |</a:t>
              </a:r>
            </a:p>
            <a:p>
              <a:r>
                <a:rPr lang="en-US" dirty="0">
                  <a:latin typeface="Lucida Console" panose="020B0609040504020204" pitchFamily="49" charset="0"/>
                </a:rPr>
                <a:t>              O_SYNC);</a:t>
              </a:r>
            </a:p>
            <a:p>
              <a:r>
                <a:rPr lang="en-US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size_t</a:t>
              </a:r>
              <a:r>
                <a:rPr lang="en-US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 </a:t>
              </a:r>
              <a:r>
                <a:rPr lang="en-US" dirty="0">
                  <a:latin typeface="Lucida Console" panose="020B0609040504020204" pitchFamily="49" charset="0"/>
                </a:rPr>
                <a:t>size = </a:t>
              </a:r>
              <a:r>
                <a:rPr lang="en-US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51200</a:t>
              </a:r>
              <a:r>
                <a:rPr lang="en-US" dirty="0">
                  <a:latin typeface="Lucida Console" panose="020B0609040504020204" pitchFamily="49" charset="0"/>
                </a:rPr>
                <a:t>;</a:t>
              </a:r>
            </a:p>
            <a:p>
              <a:r>
                <a:rPr lang="en-US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size_t</a:t>
              </a:r>
              <a:r>
                <a:rPr lang="en-US" dirty="0">
                  <a:latin typeface="Lucida Console" panose="020B0609040504020204" pitchFamily="49" charset="0"/>
                </a:rPr>
                <a:t> n = </a:t>
              </a:r>
              <a:r>
                <a:rPr lang="en-US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  <a:r>
                <a:rPr lang="en-US" dirty="0">
                  <a:latin typeface="Lucida Console" panose="020B0609040504020204" pitchFamily="49" charset="0"/>
                </a:rPr>
                <a:t>;</a:t>
              </a:r>
            </a:p>
            <a:p>
              <a:r>
                <a:rPr lang="en-US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while</a:t>
              </a:r>
              <a:r>
                <a:rPr lang="en-US" dirty="0">
                  <a:latin typeface="Lucida Console" panose="020B0609040504020204" pitchFamily="49" charset="0"/>
                </a:rPr>
                <a:t> (n &lt; size) {</a:t>
              </a:r>
            </a:p>
            <a:p>
              <a:r>
                <a:rPr lang="en-US" dirty="0">
                  <a:latin typeface="Lucida Console" panose="020B0609040504020204" pitchFamily="49" charset="0"/>
                </a:rPr>
                <a:t>    write(</a:t>
              </a:r>
              <a:r>
                <a:rPr lang="en-US" dirty="0" err="1">
                  <a:latin typeface="Lucida Console" panose="020B0609040504020204" pitchFamily="49" charset="0"/>
                </a:rPr>
                <a:t>fd</a:t>
              </a:r>
              <a:r>
                <a:rPr lang="en-US" dirty="0">
                  <a:latin typeface="Lucida Console" panose="020B0609040504020204" pitchFamily="49" charset="0"/>
                </a:rPr>
                <a:t>, </a:t>
              </a:r>
              <a:r>
                <a:rPr lang="en-US" dirty="0" err="1">
                  <a:latin typeface="Lucida Console" panose="020B0609040504020204" pitchFamily="49" charset="0"/>
                </a:rPr>
                <a:t>buf</a:t>
              </a:r>
              <a:r>
                <a:rPr lang="en-US" dirty="0">
                  <a:latin typeface="Lucida Console" panose="020B0609040504020204" pitchFamily="49" charset="0"/>
                </a:rPr>
                <a:t>, </a:t>
              </a:r>
              <a:r>
                <a:rPr lang="en-US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  <a:r>
                <a:rPr lang="en-US" dirty="0">
                  <a:latin typeface="Lucida Console" panose="020B0609040504020204" pitchFamily="49" charset="0"/>
                </a:rPr>
                <a:t>);</a:t>
              </a:r>
            </a:p>
            <a:p>
              <a:r>
                <a:rPr lang="en-US" dirty="0">
                  <a:latin typeface="Lucida Console" panose="020B0609040504020204" pitchFamily="49" charset="0"/>
                </a:rPr>
                <a:t>    n += </a:t>
              </a:r>
              <a:r>
                <a:rPr lang="en-US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  <a:r>
                <a:rPr lang="en-US" dirty="0">
                  <a:latin typeface="Lucida Console" panose="020B0609040504020204" pitchFamily="49" charset="0"/>
                </a:rPr>
                <a:t>;</a:t>
              </a:r>
            </a:p>
            <a:p>
              <a:r>
                <a:rPr lang="en-US" dirty="0">
                  <a:latin typeface="Lucida Console" panose="020B0609040504020204" pitchFamily="49" charset="0"/>
                </a:rPr>
                <a:t>}</a:t>
              </a:r>
            </a:p>
            <a:p>
              <a:r>
                <a:rPr lang="en-US" dirty="0">
                  <a:latin typeface="Lucida Console" panose="020B0609040504020204" pitchFamily="49" charset="0"/>
                </a:rPr>
                <a:t>close(</a:t>
              </a:r>
              <a:r>
                <a:rPr lang="en-US" dirty="0" err="1">
                  <a:latin typeface="Lucida Console" panose="020B0609040504020204" pitchFamily="49" charset="0"/>
                </a:rPr>
                <a:t>fd</a:t>
              </a:r>
              <a:r>
                <a:rPr lang="en-US" dirty="0">
                  <a:latin typeface="Lucida Console" panose="020B0609040504020204" pitchFamily="49" charset="0"/>
                </a:rPr>
                <a:t>);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8A414F7-5262-6EA6-19ED-55449D23AFCD}"/>
                </a:ext>
              </a:extLst>
            </p:cNvPr>
            <p:cNvGrpSpPr/>
            <p:nvPr/>
          </p:nvGrpSpPr>
          <p:grpSpPr>
            <a:xfrm>
              <a:off x="-1" y="4287107"/>
              <a:ext cx="5086351" cy="369332"/>
              <a:chOff x="-1" y="4287107"/>
              <a:chExt cx="5086351" cy="36933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6130B6-75D7-C971-8156-6C3F08AC262E}"/>
                  </a:ext>
                </a:extLst>
              </p:cNvPr>
              <p:cNvSpPr/>
              <p:nvPr/>
            </p:nvSpPr>
            <p:spPr>
              <a:xfrm>
                <a:off x="-1" y="4331924"/>
                <a:ext cx="5086351" cy="299798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16355F-C003-3A44-2AE2-8428F24817F7}"/>
                  </a:ext>
                </a:extLst>
              </p:cNvPr>
              <p:cNvSpPr txBox="1"/>
              <p:nvPr/>
            </p:nvSpPr>
            <p:spPr>
              <a:xfrm>
                <a:off x="1795710" y="4287107"/>
                <a:ext cx="15129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Lucida Console" panose="020B0609040504020204" pitchFamily="49" charset="0"/>
                  </a:rPr>
                  <a:t> O_SYNC);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80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C753-245D-BB80-E197-43DCF87A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IO OPTIMIZATIONS</a:t>
            </a:r>
          </a:p>
        </p:txBody>
      </p:sp>
    </p:spTree>
    <p:extLst>
      <p:ext uri="{BB962C8B-B14F-4D97-AF65-F5344CB8AC3E}">
        <p14:creationId xmlns:p14="http://schemas.microsoft.com/office/powerpoint/2010/main" val="42264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0945-C93A-1DDD-A29F-D2883DA4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38"/>
            <a:ext cx="10515600" cy="910222"/>
          </a:xfrm>
        </p:spPr>
        <p:txBody>
          <a:bodyPr/>
          <a:lstStyle/>
          <a:p>
            <a:r>
              <a:rPr lang="en-US" dirty="0"/>
              <a:t>Cache Optimization: Read Prefetching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BEE2-2A1D-4109-28AF-18B3EA2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0014"/>
            <a:ext cx="10515600" cy="61240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basic idea is simple: proactively fetch data into the cache before it might be requested by the program</a:t>
            </a:r>
          </a:p>
          <a:p>
            <a:pPr lvl="1"/>
            <a:r>
              <a:rPr lang="en-US" dirty="0"/>
              <a:t>If later, the data is actually requested, you’ve hidden the cost of fetching the data from the slow underlying storage!</a:t>
            </a:r>
          </a:p>
          <a:p>
            <a:pPr lvl="1"/>
            <a:r>
              <a:rPr lang="en-US" dirty="0"/>
              <a:t>If the data is not actually needed later, you’ve:</a:t>
            </a:r>
          </a:p>
          <a:p>
            <a:pPr lvl="2"/>
            <a:r>
              <a:rPr lang="en-US" dirty="0"/>
              <a:t>Generated unnecessary IO traffic, possibly delaying the storage device from handling useful requests</a:t>
            </a:r>
          </a:p>
          <a:p>
            <a:pPr lvl="2"/>
            <a:r>
              <a:rPr lang="en-US" dirty="0"/>
              <a:t>Possibly kicked something useful out of the cache to make room for the useless data</a:t>
            </a:r>
          </a:p>
          <a:p>
            <a:r>
              <a:rPr lang="en-US" dirty="0"/>
              <a:t>The classic prefetching optimization is for programs that sequentially read a region of the underlying storage device</a:t>
            </a:r>
          </a:p>
          <a:p>
            <a:pPr lvl="1"/>
            <a:r>
              <a:rPr lang="en-US" dirty="0"/>
              <a:t>When the cache receives a read request for location </a:t>
            </a:r>
            <a:r>
              <a:rPr lang="en-US" dirty="0">
                <a:latin typeface="Lucida Console" panose="020B0609040504020204" pitchFamily="49" charset="0"/>
              </a:rPr>
              <a:t>x</a:t>
            </a:r>
            <a:r>
              <a:rPr lang="en-US" dirty="0"/>
              <a:t>, the cache fetches the object at </a:t>
            </a:r>
            <a:r>
              <a:rPr lang="en-US" dirty="0">
                <a:latin typeface="Lucida Console" panose="020B0609040504020204" pitchFamily="49" charset="0"/>
              </a:rPr>
              <a:t>x</a:t>
            </a:r>
            <a:r>
              <a:rPr lang="en-US" dirty="0"/>
              <a:t>, as well as the objects within the </a:t>
            </a:r>
            <a:r>
              <a:rPr lang="en-US" b="1" i="1" dirty="0"/>
              <a:t>lookahead window</a:t>
            </a:r>
          </a:p>
          <a:p>
            <a:pPr lvl="1"/>
            <a:r>
              <a:rPr lang="en-US" dirty="0"/>
              <a:t>For example, with a lookahead window of 3, the cache will fetch the objects at location </a:t>
            </a:r>
            <a:r>
              <a:rPr lang="en-US" dirty="0">
                <a:latin typeface="Lucida Console" panose="020B0609040504020204" pitchFamily="49" charset="0"/>
              </a:rPr>
              <a:t>x+1</a:t>
            </a:r>
            <a:r>
              <a:rPr lang="en-US" dirty="0"/>
              <a:t>, </a:t>
            </a:r>
            <a:r>
              <a:rPr lang="en-US" dirty="0">
                <a:latin typeface="Lucida Console" panose="020B0609040504020204" pitchFamily="49" charset="0"/>
              </a:rPr>
              <a:t>x+2</a:t>
            </a:r>
            <a:r>
              <a:rPr lang="en-US" dirty="0"/>
              <a:t>, and </a:t>
            </a:r>
            <a:r>
              <a:rPr lang="en-US" dirty="0">
                <a:latin typeface="Lucida Console" panose="020B0609040504020204" pitchFamily="49" charset="0"/>
              </a:rPr>
              <a:t>x+3</a:t>
            </a:r>
          </a:p>
          <a:p>
            <a:r>
              <a:rPr lang="en-US" dirty="0"/>
              <a:t>Linux uses prefetching in its buffer cache</a:t>
            </a:r>
          </a:p>
          <a:p>
            <a:pPr lvl="1"/>
            <a:r>
              <a:rPr lang="en-US" dirty="0"/>
              <a:t>The kernel tries to automatically detect file access patterns which indicate that sequential prefetching would be helpful</a:t>
            </a:r>
          </a:p>
          <a:p>
            <a:pPr lvl="1"/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posix_fadvise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system call also allows a process to provide the kernel with prefetching/caching hints!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BF84957-4982-5776-C561-FA5453A5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" y="0"/>
            <a:ext cx="12167977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858620-B7AD-813C-1EBE-722BE0EF3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9D66734-E022-94AA-0A0E-8AF596A05220}"/>
              </a:ext>
            </a:extLst>
          </p:cNvPr>
          <p:cNvGrpSpPr/>
          <p:nvPr/>
        </p:nvGrpSpPr>
        <p:grpSpPr>
          <a:xfrm>
            <a:off x="6622232" y="114077"/>
            <a:ext cx="2571872" cy="738664"/>
            <a:chOff x="6622232" y="114077"/>
            <a:chExt cx="2571872" cy="738664"/>
          </a:xfrm>
        </p:grpSpPr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5663F82F-549B-FADB-7D27-F78A43280875}"/>
                </a:ext>
              </a:extLst>
            </p:cNvPr>
            <p:cNvSpPr/>
            <p:nvPr/>
          </p:nvSpPr>
          <p:spPr>
            <a:xfrm>
              <a:off x="6622232" y="170587"/>
              <a:ext cx="264694" cy="625644"/>
            </a:xfrm>
            <a:prstGeom prst="righ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8EC289-9610-E4B2-E645-2D0D64A835EE}"/>
                </a:ext>
              </a:extLst>
            </p:cNvPr>
            <p:cNvSpPr txBox="1"/>
            <p:nvPr/>
          </p:nvSpPr>
          <p:spPr>
            <a:xfrm>
              <a:off x="6887178" y="114077"/>
              <a:ext cx="23069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Kernel will likely perform sequential prefetch for the buffer cache!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12A6B4-F2EC-BC50-AFB8-E3878406CBBA}"/>
              </a:ext>
            </a:extLst>
          </p:cNvPr>
          <p:cNvGrpSpPr/>
          <p:nvPr/>
        </p:nvGrpSpPr>
        <p:grpSpPr>
          <a:xfrm>
            <a:off x="6609706" y="812706"/>
            <a:ext cx="2422377" cy="523220"/>
            <a:chOff x="6609706" y="812706"/>
            <a:chExt cx="2422377" cy="523220"/>
          </a:xfrm>
        </p:grpSpPr>
        <p:sp>
          <p:nvSpPr>
            <p:cNvPr id="16" name="Right Bracket 15">
              <a:extLst>
                <a:ext uri="{FF2B5EF4-FFF2-40B4-BE49-F238E27FC236}">
                  <a16:creationId xmlns:a16="http://schemas.microsoft.com/office/drawing/2014/main" id="{AEF6DECF-AC71-6317-9251-4D6A7082218A}"/>
                </a:ext>
              </a:extLst>
            </p:cNvPr>
            <p:cNvSpPr/>
            <p:nvPr/>
          </p:nvSpPr>
          <p:spPr>
            <a:xfrm>
              <a:off x="6609706" y="925854"/>
              <a:ext cx="264694" cy="296932"/>
            </a:xfrm>
            <a:prstGeom prst="righ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B96559-0B6A-465D-0E28-A2E82B185E1C}"/>
                </a:ext>
              </a:extLst>
            </p:cNvPr>
            <p:cNvSpPr txBox="1"/>
            <p:nvPr/>
          </p:nvSpPr>
          <p:spPr>
            <a:xfrm>
              <a:off x="6874652" y="812706"/>
              <a:ext cx="2157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Kernel will </a:t>
              </a:r>
              <a:r>
                <a:rPr lang="en-US" sz="1400" b="1" i="1" u="sng" dirty="0">
                  <a:latin typeface="Segoe UI" panose="020B0502040204020203" pitchFamily="34" charset="0"/>
                  <a:cs typeface="Segoe UI" panose="020B0502040204020203" pitchFamily="34" charset="0"/>
                </a:rPr>
                <a:t>not</a:t>
              </a:r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perform sequential prefetch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1E1719-8B51-B990-112E-82A60D48B086}"/>
              </a:ext>
            </a:extLst>
          </p:cNvPr>
          <p:cNvGrpSpPr/>
          <p:nvPr/>
        </p:nvGrpSpPr>
        <p:grpSpPr>
          <a:xfrm>
            <a:off x="6611026" y="1333429"/>
            <a:ext cx="2571872" cy="1453466"/>
            <a:chOff x="6611026" y="1333429"/>
            <a:chExt cx="2571872" cy="1453466"/>
          </a:xfrm>
        </p:grpSpPr>
        <p:sp>
          <p:nvSpPr>
            <p:cNvPr id="20" name="Right Bracket 19">
              <a:extLst>
                <a:ext uri="{FF2B5EF4-FFF2-40B4-BE49-F238E27FC236}">
                  <a16:creationId xmlns:a16="http://schemas.microsoft.com/office/drawing/2014/main" id="{23804704-F377-E6A2-E81D-78829CEADFAC}"/>
                </a:ext>
              </a:extLst>
            </p:cNvPr>
            <p:cNvSpPr/>
            <p:nvPr/>
          </p:nvSpPr>
          <p:spPr>
            <a:xfrm>
              <a:off x="6611026" y="1333429"/>
              <a:ext cx="264694" cy="1453466"/>
            </a:xfrm>
            <a:prstGeom prst="righ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7457D6-A35C-F313-C798-90090F19C7B2}"/>
                </a:ext>
              </a:extLst>
            </p:cNvPr>
            <p:cNvSpPr txBox="1"/>
            <p:nvPr/>
          </p:nvSpPr>
          <p:spPr>
            <a:xfrm>
              <a:off x="6875972" y="1576743"/>
              <a:ext cx="23069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Kernel will perform (possibly non-sequential) prefetch for the buffer cache!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5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0945-C93A-1DDD-A29F-D2883DA4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5527"/>
          </a:xfrm>
        </p:spPr>
        <p:txBody>
          <a:bodyPr/>
          <a:lstStyle/>
          <a:p>
            <a:r>
              <a:rPr lang="en-US" dirty="0"/>
              <a:t>Cache Optimization: Write Coalescing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BEE2-2A1D-4109-28AF-18B3EA2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0" y="1005527"/>
            <a:ext cx="6460957" cy="5171436"/>
          </a:xfrm>
        </p:spPr>
        <p:txBody>
          <a:bodyPr>
            <a:noAutofit/>
          </a:bodyPr>
          <a:lstStyle/>
          <a:p>
            <a:r>
              <a:rPr lang="en-US" dirty="0"/>
              <a:t>A particular cache block might be updated several times in short succession</a:t>
            </a:r>
          </a:p>
          <a:p>
            <a:r>
              <a:rPr lang="en-US" dirty="0"/>
              <a:t>In these scenarios, the cache decreases write traffic to the underlying storage device by not immediately synching a dirty block to the underlying storage</a:t>
            </a:r>
          </a:p>
          <a:p>
            <a:pPr lvl="1"/>
            <a:r>
              <a:rPr lang="en-US" dirty="0"/>
              <a:t>Decreasing the write traffic makes the device more available for other IO requests</a:t>
            </a:r>
          </a:p>
          <a:p>
            <a:pPr lvl="1"/>
            <a:r>
              <a:rPr lang="en-US" dirty="0"/>
              <a:t>However, delaying the write-back of dirty data will increase the amount of data lost after a crash or power outage!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5710B-B3C4-FFEC-1197-255503AF97DB}"/>
              </a:ext>
            </a:extLst>
          </p:cNvPr>
          <p:cNvSpPr txBox="1"/>
          <p:nvPr/>
        </p:nvSpPr>
        <p:spPr>
          <a:xfrm>
            <a:off x="9117857" y="3922296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Cache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B49ED1-493C-7556-5580-F5DDAD283F52}"/>
              </a:ext>
            </a:extLst>
          </p:cNvPr>
          <p:cNvGrpSpPr/>
          <p:nvPr/>
        </p:nvGrpSpPr>
        <p:grpSpPr>
          <a:xfrm>
            <a:off x="7911357" y="5726851"/>
            <a:ext cx="3505200" cy="1179853"/>
            <a:chOff x="7911357" y="5726851"/>
            <a:chExt cx="3505200" cy="11798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E7CAD5-59D3-5577-3E8D-B9B6DA54E8E0}"/>
                </a:ext>
              </a:extLst>
            </p:cNvPr>
            <p:cNvSpPr txBox="1"/>
            <p:nvPr/>
          </p:nvSpPr>
          <p:spPr>
            <a:xfrm>
              <a:off x="8787657" y="6295831"/>
              <a:ext cx="1866900" cy="61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Underlying storage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82CE81-7CA7-E32B-DB7F-FD31C49244EF}"/>
                </a:ext>
              </a:extLst>
            </p:cNvPr>
            <p:cNvSpPr/>
            <p:nvPr/>
          </p:nvSpPr>
          <p:spPr>
            <a:xfrm>
              <a:off x="7911357" y="5726852"/>
              <a:ext cx="876300" cy="4616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864E1D-685C-9630-3361-4E3997C3C6AC}"/>
                </a:ext>
              </a:extLst>
            </p:cNvPr>
            <p:cNvSpPr/>
            <p:nvPr/>
          </p:nvSpPr>
          <p:spPr>
            <a:xfrm>
              <a:off x="8787657" y="5726851"/>
              <a:ext cx="876300" cy="46166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99736-A5EB-1A74-CAA9-89836C2EEAC1}"/>
                </a:ext>
              </a:extLst>
            </p:cNvPr>
            <p:cNvSpPr/>
            <p:nvPr/>
          </p:nvSpPr>
          <p:spPr>
            <a:xfrm>
              <a:off x="9663957" y="5726852"/>
              <a:ext cx="876300" cy="4616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B1078B-220F-5677-38BA-0EBBCE30705B}"/>
                </a:ext>
              </a:extLst>
            </p:cNvPr>
            <p:cNvSpPr/>
            <p:nvPr/>
          </p:nvSpPr>
          <p:spPr>
            <a:xfrm>
              <a:off x="10540257" y="5726851"/>
              <a:ext cx="876300" cy="46166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74AD89-557A-ADED-592E-8617FBA8667C}"/>
              </a:ext>
            </a:extLst>
          </p:cNvPr>
          <p:cNvSpPr txBox="1"/>
          <p:nvPr/>
        </p:nvSpPr>
        <p:spPr>
          <a:xfrm>
            <a:off x="7778338" y="746793"/>
            <a:ext cx="3638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read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7030A0"/>
                </a:solidFill>
                <a:latin typeface="Lucida Console" panose="020B0609040504020204" pitchFamily="49" charset="0"/>
              </a:rPr>
              <a:t>3</a:t>
            </a:r>
            <a:endParaRPr lang="en-US" sz="2400" baseline="-25000" dirty="0">
              <a:solidFill>
                <a:srgbClr val="7030A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write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  <a:endParaRPr lang="en-US" sz="2400" baseline="-250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write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</a:p>
          <a:p>
            <a:r>
              <a:rPr lang="en-US" sz="2400" dirty="0">
                <a:solidFill>
                  <a:srgbClr val="00B050"/>
                </a:solidFill>
                <a:latin typeface="Lucida Console" panose="020B0609040504020204" pitchFamily="49" charset="0"/>
              </a:rPr>
              <a:t>//Cache flush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FEC48C1-E4CE-8248-F8E8-9A4145ED91A3}"/>
              </a:ext>
            </a:extLst>
          </p:cNvPr>
          <p:cNvSpPr/>
          <p:nvPr/>
        </p:nvSpPr>
        <p:spPr>
          <a:xfrm>
            <a:off x="9347303" y="1410481"/>
            <a:ext cx="1631104" cy="3039763"/>
          </a:xfrm>
          <a:custGeom>
            <a:avLst/>
            <a:gdLst>
              <a:gd name="connsiteX0" fmla="*/ 0 w 1631104"/>
              <a:gd name="connsiteY0" fmla="*/ 0 h 3039763"/>
              <a:gd name="connsiteX1" fmla="*/ 308919 w 1631104"/>
              <a:gd name="connsiteY1" fmla="*/ 61784 h 3039763"/>
              <a:gd name="connsiteX2" fmla="*/ 518984 w 1631104"/>
              <a:gd name="connsiteY2" fmla="*/ 185352 h 3039763"/>
              <a:gd name="connsiteX3" fmla="*/ 778476 w 1631104"/>
              <a:gd name="connsiteY3" fmla="*/ 271849 h 3039763"/>
              <a:gd name="connsiteX4" fmla="*/ 889687 w 1631104"/>
              <a:gd name="connsiteY4" fmla="*/ 358346 h 3039763"/>
              <a:gd name="connsiteX5" fmla="*/ 1087395 w 1631104"/>
              <a:gd name="connsiteY5" fmla="*/ 518984 h 3039763"/>
              <a:gd name="connsiteX6" fmla="*/ 1161535 w 1631104"/>
              <a:gd name="connsiteY6" fmla="*/ 617838 h 3039763"/>
              <a:gd name="connsiteX7" fmla="*/ 1421027 w 1631104"/>
              <a:gd name="connsiteY7" fmla="*/ 1000898 h 3039763"/>
              <a:gd name="connsiteX8" fmla="*/ 1495168 w 1631104"/>
              <a:gd name="connsiteY8" fmla="*/ 1272746 h 3039763"/>
              <a:gd name="connsiteX9" fmla="*/ 1594022 w 1631104"/>
              <a:gd name="connsiteY9" fmla="*/ 1470455 h 3039763"/>
              <a:gd name="connsiteX10" fmla="*/ 1631092 w 1631104"/>
              <a:gd name="connsiteY10" fmla="*/ 1890584 h 3039763"/>
              <a:gd name="connsiteX11" fmla="*/ 1556951 w 1631104"/>
              <a:gd name="connsiteY11" fmla="*/ 2113006 h 3039763"/>
              <a:gd name="connsiteX12" fmla="*/ 1383957 w 1631104"/>
              <a:gd name="connsiteY12" fmla="*/ 2347784 h 3039763"/>
              <a:gd name="connsiteX13" fmla="*/ 1322173 w 1631104"/>
              <a:gd name="connsiteY13" fmla="*/ 2434282 h 3039763"/>
              <a:gd name="connsiteX14" fmla="*/ 1248033 w 1631104"/>
              <a:gd name="connsiteY14" fmla="*/ 2483709 h 3039763"/>
              <a:gd name="connsiteX15" fmla="*/ 1161535 w 1631104"/>
              <a:gd name="connsiteY15" fmla="*/ 2582563 h 3039763"/>
              <a:gd name="connsiteX16" fmla="*/ 1136822 w 1631104"/>
              <a:gd name="connsiteY16" fmla="*/ 2631990 h 3039763"/>
              <a:gd name="connsiteX17" fmla="*/ 1087395 w 1631104"/>
              <a:gd name="connsiteY17" fmla="*/ 2693773 h 3039763"/>
              <a:gd name="connsiteX18" fmla="*/ 1013254 w 1631104"/>
              <a:gd name="connsiteY18" fmla="*/ 2804984 h 3039763"/>
              <a:gd name="connsiteX19" fmla="*/ 926757 w 1631104"/>
              <a:gd name="connsiteY19" fmla="*/ 2903838 h 3039763"/>
              <a:gd name="connsiteX20" fmla="*/ 902043 w 1631104"/>
              <a:gd name="connsiteY20" fmla="*/ 3002692 h 3039763"/>
              <a:gd name="connsiteX21" fmla="*/ 889687 w 1631104"/>
              <a:gd name="connsiteY21" fmla="*/ 3039763 h 303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1104" h="3039763">
                <a:moveTo>
                  <a:pt x="0" y="0"/>
                </a:moveTo>
                <a:cubicBezTo>
                  <a:pt x="135577" y="18077"/>
                  <a:pt x="189397" y="15304"/>
                  <a:pt x="308919" y="61784"/>
                </a:cubicBezTo>
                <a:cubicBezTo>
                  <a:pt x="459587" y="120377"/>
                  <a:pt x="362650" y="103787"/>
                  <a:pt x="518984" y="185352"/>
                </a:cubicBezTo>
                <a:cubicBezTo>
                  <a:pt x="669625" y="263947"/>
                  <a:pt x="652677" y="253877"/>
                  <a:pt x="778476" y="271849"/>
                </a:cubicBezTo>
                <a:cubicBezTo>
                  <a:pt x="876575" y="394474"/>
                  <a:pt x="774134" y="287237"/>
                  <a:pt x="889687" y="358346"/>
                </a:cubicBezTo>
                <a:cubicBezTo>
                  <a:pt x="931432" y="384035"/>
                  <a:pt x="1055485" y="484795"/>
                  <a:pt x="1087395" y="518984"/>
                </a:cubicBezTo>
                <a:cubicBezTo>
                  <a:pt x="1115499" y="549096"/>
                  <a:pt x="1137594" y="584321"/>
                  <a:pt x="1161535" y="617838"/>
                </a:cubicBezTo>
                <a:cubicBezTo>
                  <a:pt x="1331370" y="855606"/>
                  <a:pt x="1298681" y="808638"/>
                  <a:pt x="1421027" y="1000898"/>
                </a:cubicBezTo>
                <a:cubicBezTo>
                  <a:pt x="1445741" y="1091514"/>
                  <a:pt x="1445388" y="1193097"/>
                  <a:pt x="1495168" y="1272746"/>
                </a:cubicBezTo>
                <a:cubicBezTo>
                  <a:pt x="1575603" y="1401443"/>
                  <a:pt x="1543307" y="1335216"/>
                  <a:pt x="1594022" y="1470455"/>
                </a:cubicBezTo>
                <a:cubicBezTo>
                  <a:pt x="1606379" y="1610498"/>
                  <a:pt x="1627746" y="1750037"/>
                  <a:pt x="1631092" y="1890584"/>
                </a:cubicBezTo>
                <a:cubicBezTo>
                  <a:pt x="1632093" y="1932625"/>
                  <a:pt x="1571353" y="2088317"/>
                  <a:pt x="1556951" y="2113006"/>
                </a:cubicBezTo>
                <a:cubicBezTo>
                  <a:pt x="1436798" y="2318983"/>
                  <a:pt x="1470677" y="2226376"/>
                  <a:pt x="1383957" y="2347784"/>
                </a:cubicBezTo>
                <a:cubicBezTo>
                  <a:pt x="1363362" y="2376617"/>
                  <a:pt x="1347227" y="2409227"/>
                  <a:pt x="1322173" y="2434282"/>
                </a:cubicBezTo>
                <a:cubicBezTo>
                  <a:pt x="1301171" y="2455284"/>
                  <a:pt x="1272746" y="2467233"/>
                  <a:pt x="1248033" y="2483709"/>
                </a:cubicBezTo>
                <a:cubicBezTo>
                  <a:pt x="1147115" y="2685540"/>
                  <a:pt x="1272748" y="2471348"/>
                  <a:pt x="1161535" y="2582563"/>
                </a:cubicBezTo>
                <a:cubicBezTo>
                  <a:pt x="1148510" y="2595588"/>
                  <a:pt x="1147040" y="2616663"/>
                  <a:pt x="1136822" y="2631990"/>
                </a:cubicBezTo>
                <a:cubicBezTo>
                  <a:pt x="1122192" y="2653934"/>
                  <a:pt x="1102724" y="2672312"/>
                  <a:pt x="1087395" y="2693773"/>
                </a:cubicBezTo>
                <a:cubicBezTo>
                  <a:pt x="1061499" y="2730027"/>
                  <a:pt x="1040780" y="2769951"/>
                  <a:pt x="1013254" y="2804984"/>
                </a:cubicBezTo>
                <a:cubicBezTo>
                  <a:pt x="854237" y="3007369"/>
                  <a:pt x="1011850" y="2776197"/>
                  <a:pt x="926757" y="2903838"/>
                </a:cubicBezTo>
                <a:cubicBezTo>
                  <a:pt x="918519" y="2936789"/>
                  <a:pt x="912783" y="2970469"/>
                  <a:pt x="902043" y="3002692"/>
                </a:cubicBezTo>
                <a:lnTo>
                  <a:pt x="889687" y="3039763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AC5FD1-0BD4-64E0-1CBE-632716BC0552}"/>
              </a:ext>
            </a:extLst>
          </p:cNvPr>
          <p:cNvGrpSpPr/>
          <p:nvPr/>
        </p:nvGrpSpPr>
        <p:grpSpPr>
          <a:xfrm>
            <a:off x="8777432" y="4420142"/>
            <a:ext cx="1762825" cy="461666"/>
            <a:chOff x="8777432" y="4420142"/>
            <a:chExt cx="1762825" cy="46166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F4A2CC-357F-E26D-6355-3DA6EC987E7C}"/>
                </a:ext>
              </a:extLst>
            </p:cNvPr>
            <p:cNvSpPr/>
            <p:nvPr/>
          </p:nvSpPr>
          <p:spPr>
            <a:xfrm>
              <a:off x="8787657" y="4420143"/>
              <a:ext cx="87630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6540145-F56A-E032-2952-9014B9027983}"/>
                </a:ext>
              </a:extLst>
            </p:cNvPr>
            <p:cNvGrpSpPr/>
            <p:nvPr/>
          </p:nvGrpSpPr>
          <p:grpSpPr>
            <a:xfrm>
              <a:off x="8777432" y="4420142"/>
              <a:ext cx="1762825" cy="461665"/>
              <a:chOff x="8777432" y="4420142"/>
              <a:chExt cx="1762825" cy="46166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5BD7374-A919-1877-BCBC-39D1484DD05E}"/>
                  </a:ext>
                </a:extLst>
              </p:cNvPr>
              <p:cNvSpPr/>
              <p:nvPr/>
            </p:nvSpPr>
            <p:spPr>
              <a:xfrm>
                <a:off x="9663957" y="4420142"/>
                <a:ext cx="876300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B3593DB-42AD-1B1F-2CCB-3BB851D276CF}"/>
                  </a:ext>
                </a:extLst>
              </p:cNvPr>
              <p:cNvGrpSpPr/>
              <p:nvPr/>
            </p:nvGrpSpPr>
            <p:grpSpPr>
              <a:xfrm>
                <a:off x="8777432" y="4431247"/>
                <a:ext cx="886313" cy="438091"/>
                <a:chOff x="9361533" y="1512875"/>
                <a:chExt cx="886313" cy="43809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51BD5C0-59CC-3DDB-2D80-81138550A1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71546" y="1512875"/>
                  <a:ext cx="876300" cy="426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94E97C7-FC01-54BE-8085-EEAAA913F4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61533" y="1523980"/>
                  <a:ext cx="876300" cy="426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2217C6-34F9-8B8A-B249-A1775435C5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3507" y="4435420"/>
              <a:ext cx="876300" cy="426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563F5C8-C4B1-1D9B-7A47-C10BA5EC32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53494" y="4446525"/>
              <a:ext cx="876300" cy="426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2C9C9D-BD45-A630-BC47-F1D91827CD60}"/>
              </a:ext>
            </a:extLst>
          </p:cNvPr>
          <p:cNvGrpSpPr/>
          <p:nvPr/>
        </p:nvGrpSpPr>
        <p:grpSpPr>
          <a:xfrm>
            <a:off x="9668180" y="4417597"/>
            <a:ext cx="876300" cy="461665"/>
            <a:chOff x="9666778" y="3926846"/>
            <a:chExt cx="876300" cy="4616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DA9887-00D7-D235-4636-2EF7FDE30E59}"/>
                </a:ext>
              </a:extLst>
            </p:cNvPr>
            <p:cNvSpPr/>
            <p:nvPr/>
          </p:nvSpPr>
          <p:spPr>
            <a:xfrm>
              <a:off x="9666778" y="3926846"/>
              <a:ext cx="876300" cy="4616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B63033CA-EDD3-FCF4-4B74-BE8926A3ADB7}"/>
                </a:ext>
              </a:extLst>
            </p:cNvPr>
            <p:cNvSpPr/>
            <p:nvPr/>
          </p:nvSpPr>
          <p:spPr>
            <a:xfrm rot="10800000">
              <a:off x="10375274" y="3949056"/>
              <a:ext cx="144569" cy="112041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1BE9690-E8BA-0D54-9A0A-529AB145F7C8}"/>
              </a:ext>
            </a:extLst>
          </p:cNvPr>
          <p:cNvSpPr/>
          <p:nvPr/>
        </p:nvSpPr>
        <p:spPr>
          <a:xfrm>
            <a:off x="10546673" y="5728031"/>
            <a:ext cx="876300" cy="4616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9862592-CBB0-2936-643B-A0EEE7011B26}"/>
              </a:ext>
            </a:extLst>
          </p:cNvPr>
          <p:cNvSpPr/>
          <p:nvPr/>
        </p:nvSpPr>
        <p:spPr>
          <a:xfrm>
            <a:off x="9330322" y="1752320"/>
            <a:ext cx="1631104" cy="2691660"/>
          </a:xfrm>
          <a:custGeom>
            <a:avLst/>
            <a:gdLst>
              <a:gd name="connsiteX0" fmla="*/ 0 w 1631104"/>
              <a:gd name="connsiteY0" fmla="*/ 0 h 3039763"/>
              <a:gd name="connsiteX1" fmla="*/ 308919 w 1631104"/>
              <a:gd name="connsiteY1" fmla="*/ 61784 h 3039763"/>
              <a:gd name="connsiteX2" fmla="*/ 518984 w 1631104"/>
              <a:gd name="connsiteY2" fmla="*/ 185352 h 3039763"/>
              <a:gd name="connsiteX3" fmla="*/ 778476 w 1631104"/>
              <a:gd name="connsiteY3" fmla="*/ 271849 h 3039763"/>
              <a:gd name="connsiteX4" fmla="*/ 889687 w 1631104"/>
              <a:gd name="connsiteY4" fmla="*/ 358346 h 3039763"/>
              <a:gd name="connsiteX5" fmla="*/ 1087395 w 1631104"/>
              <a:gd name="connsiteY5" fmla="*/ 518984 h 3039763"/>
              <a:gd name="connsiteX6" fmla="*/ 1161535 w 1631104"/>
              <a:gd name="connsiteY6" fmla="*/ 617838 h 3039763"/>
              <a:gd name="connsiteX7" fmla="*/ 1421027 w 1631104"/>
              <a:gd name="connsiteY7" fmla="*/ 1000898 h 3039763"/>
              <a:gd name="connsiteX8" fmla="*/ 1495168 w 1631104"/>
              <a:gd name="connsiteY8" fmla="*/ 1272746 h 3039763"/>
              <a:gd name="connsiteX9" fmla="*/ 1594022 w 1631104"/>
              <a:gd name="connsiteY9" fmla="*/ 1470455 h 3039763"/>
              <a:gd name="connsiteX10" fmla="*/ 1631092 w 1631104"/>
              <a:gd name="connsiteY10" fmla="*/ 1890584 h 3039763"/>
              <a:gd name="connsiteX11" fmla="*/ 1556951 w 1631104"/>
              <a:gd name="connsiteY11" fmla="*/ 2113006 h 3039763"/>
              <a:gd name="connsiteX12" fmla="*/ 1383957 w 1631104"/>
              <a:gd name="connsiteY12" fmla="*/ 2347784 h 3039763"/>
              <a:gd name="connsiteX13" fmla="*/ 1322173 w 1631104"/>
              <a:gd name="connsiteY13" fmla="*/ 2434282 h 3039763"/>
              <a:gd name="connsiteX14" fmla="*/ 1248033 w 1631104"/>
              <a:gd name="connsiteY14" fmla="*/ 2483709 h 3039763"/>
              <a:gd name="connsiteX15" fmla="*/ 1161535 w 1631104"/>
              <a:gd name="connsiteY15" fmla="*/ 2582563 h 3039763"/>
              <a:gd name="connsiteX16" fmla="*/ 1136822 w 1631104"/>
              <a:gd name="connsiteY16" fmla="*/ 2631990 h 3039763"/>
              <a:gd name="connsiteX17" fmla="*/ 1087395 w 1631104"/>
              <a:gd name="connsiteY17" fmla="*/ 2693773 h 3039763"/>
              <a:gd name="connsiteX18" fmla="*/ 1013254 w 1631104"/>
              <a:gd name="connsiteY18" fmla="*/ 2804984 h 3039763"/>
              <a:gd name="connsiteX19" fmla="*/ 926757 w 1631104"/>
              <a:gd name="connsiteY19" fmla="*/ 2903838 h 3039763"/>
              <a:gd name="connsiteX20" fmla="*/ 902043 w 1631104"/>
              <a:gd name="connsiteY20" fmla="*/ 3002692 h 3039763"/>
              <a:gd name="connsiteX21" fmla="*/ 889687 w 1631104"/>
              <a:gd name="connsiteY21" fmla="*/ 3039763 h 303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1104" h="3039763">
                <a:moveTo>
                  <a:pt x="0" y="0"/>
                </a:moveTo>
                <a:cubicBezTo>
                  <a:pt x="135577" y="18077"/>
                  <a:pt x="189397" y="15304"/>
                  <a:pt x="308919" y="61784"/>
                </a:cubicBezTo>
                <a:cubicBezTo>
                  <a:pt x="459587" y="120377"/>
                  <a:pt x="362650" y="103787"/>
                  <a:pt x="518984" y="185352"/>
                </a:cubicBezTo>
                <a:cubicBezTo>
                  <a:pt x="669625" y="263947"/>
                  <a:pt x="652677" y="253877"/>
                  <a:pt x="778476" y="271849"/>
                </a:cubicBezTo>
                <a:cubicBezTo>
                  <a:pt x="876575" y="394474"/>
                  <a:pt x="774134" y="287237"/>
                  <a:pt x="889687" y="358346"/>
                </a:cubicBezTo>
                <a:cubicBezTo>
                  <a:pt x="931432" y="384035"/>
                  <a:pt x="1055485" y="484795"/>
                  <a:pt x="1087395" y="518984"/>
                </a:cubicBezTo>
                <a:cubicBezTo>
                  <a:pt x="1115499" y="549096"/>
                  <a:pt x="1137594" y="584321"/>
                  <a:pt x="1161535" y="617838"/>
                </a:cubicBezTo>
                <a:cubicBezTo>
                  <a:pt x="1331370" y="855606"/>
                  <a:pt x="1298681" y="808638"/>
                  <a:pt x="1421027" y="1000898"/>
                </a:cubicBezTo>
                <a:cubicBezTo>
                  <a:pt x="1445741" y="1091514"/>
                  <a:pt x="1445388" y="1193097"/>
                  <a:pt x="1495168" y="1272746"/>
                </a:cubicBezTo>
                <a:cubicBezTo>
                  <a:pt x="1575603" y="1401443"/>
                  <a:pt x="1543307" y="1335216"/>
                  <a:pt x="1594022" y="1470455"/>
                </a:cubicBezTo>
                <a:cubicBezTo>
                  <a:pt x="1606379" y="1610498"/>
                  <a:pt x="1627746" y="1750037"/>
                  <a:pt x="1631092" y="1890584"/>
                </a:cubicBezTo>
                <a:cubicBezTo>
                  <a:pt x="1632093" y="1932625"/>
                  <a:pt x="1571353" y="2088317"/>
                  <a:pt x="1556951" y="2113006"/>
                </a:cubicBezTo>
                <a:cubicBezTo>
                  <a:pt x="1436798" y="2318983"/>
                  <a:pt x="1470677" y="2226376"/>
                  <a:pt x="1383957" y="2347784"/>
                </a:cubicBezTo>
                <a:cubicBezTo>
                  <a:pt x="1363362" y="2376617"/>
                  <a:pt x="1347227" y="2409227"/>
                  <a:pt x="1322173" y="2434282"/>
                </a:cubicBezTo>
                <a:cubicBezTo>
                  <a:pt x="1301171" y="2455284"/>
                  <a:pt x="1272746" y="2467233"/>
                  <a:pt x="1248033" y="2483709"/>
                </a:cubicBezTo>
                <a:cubicBezTo>
                  <a:pt x="1147115" y="2685540"/>
                  <a:pt x="1272748" y="2471348"/>
                  <a:pt x="1161535" y="2582563"/>
                </a:cubicBezTo>
                <a:cubicBezTo>
                  <a:pt x="1148510" y="2595588"/>
                  <a:pt x="1147040" y="2616663"/>
                  <a:pt x="1136822" y="2631990"/>
                </a:cubicBezTo>
                <a:cubicBezTo>
                  <a:pt x="1122192" y="2653934"/>
                  <a:pt x="1102724" y="2672312"/>
                  <a:pt x="1087395" y="2693773"/>
                </a:cubicBezTo>
                <a:cubicBezTo>
                  <a:pt x="1061499" y="2730027"/>
                  <a:pt x="1040780" y="2769951"/>
                  <a:pt x="1013254" y="2804984"/>
                </a:cubicBezTo>
                <a:cubicBezTo>
                  <a:pt x="854237" y="3007369"/>
                  <a:pt x="1011850" y="2776197"/>
                  <a:pt x="926757" y="2903838"/>
                </a:cubicBezTo>
                <a:cubicBezTo>
                  <a:pt x="918519" y="2936789"/>
                  <a:pt x="912783" y="2970469"/>
                  <a:pt x="902043" y="3002692"/>
                </a:cubicBezTo>
                <a:lnTo>
                  <a:pt x="889687" y="3039763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157516-A812-7F95-F736-E59173C2F142}"/>
              </a:ext>
            </a:extLst>
          </p:cNvPr>
          <p:cNvGrpSpPr/>
          <p:nvPr/>
        </p:nvGrpSpPr>
        <p:grpSpPr>
          <a:xfrm>
            <a:off x="9665344" y="4420842"/>
            <a:ext cx="876300" cy="461665"/>
            <a:chOff x="10914876" y="4420142"/>
            <a:chExt cx="876300" cy="46166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B709AF3-710B-AE76-1C34-9D316BD5CF9E}"/>
                </a:ext>
              </a:extLst>
            </p:cNvPr>
            <p:cNvGrpSpPr/>
            <p:nvPr/>
          </p:nvGrpSpPr>
          <p:grpSpPr>
            <a:xfrm>
              <a:off x="10914876" y="4420142"/>
              <a:ext cx="876300" cy="461665"/>
              <a:chOff x="9666778" y="3926846"/>
              <a:chExt cx="876300" cy="46166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BAF3D6-9FC7-ACAF-92DA-C79400D5347B}"/>
                  </a:ext>
                </a:extLst>
              </p:cNvPr>
              <p:cNvSpPr/>
              <p:nvPr/>
            </p:nvSpPr>
            <p:spPr>
              <a:xfrm>
                <a:off x="9666778" y="3926846"/>
                <a:ext cx="876300" cy="461665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E93FB209-64BC-48A5-B6CB-99CE459EABE1}"/>
                  </a:ext>
                </a:extLst>
              </p:cNvPr>
              <p:cNvSpPr/>
              <p:nvPr/>
            </p:nvSpPr>
            <p:spPr>
              <a:xfrm rot="10800000">
                <a:off x="10375274" y="3949056"/>
                <a:ext cx="144569" cy="112041"/>
              </a:xfrm>
              <a:prstGeom prst="rt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9E265947-A951-F448-815E-E077D85C3196}"/>
                </a:ext>
              </a:extLst>
            </p:cNvPr>
            <p:cNvSpPr/>
            <p:nvPr/>
          </p:nvSpPr>
          <p:spPr>
            <a:xfrm rot="16200000">
              <a:off x="11639636" y="4729928"/>
              <a:ext cx="144569" cy="112041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A868A2-B318-41BA-86BA-891F91463B80}"/>
              </a:ext>
            </a:extLst>
          </p:cNvPr>
          <p:cNvGrpSpPr/>
          <p:nvPr/>
        </p:nvGrpSpPr>
        <p:grpSpPr>
          <a:xfrm>
            <a:off x="9661488" y="4429185"/>
            <a:ext cx="876300" cy="461665"/>
            <a:chOff x="10914876" y="4420142"/>
            <a:chExt cx="876300" cy="46166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803896A-5F0A-0DFD-A75C-E3842E7C7C7A}"/>
                </a:ext>
              </a:extLst>
            </p:cNvPr>
            <p:cNvGrpSpPr/>
            <p:nvPr/>
          </p:nvGrpSpPr>
          <p:grpSpPr>
            <a:xfrm>
              <a:off x="10914876" y="4420142"/>
              <a:ext cx="876300" cy="461665"/>
              <a:chOff x="9666778" y="3926846"/>
              <a:chExt cx="876300" cy="46166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EB79D1E-1DDE-6625-027F-AC1AF9AA531B}"/>
                  </a:ext>
                </a:extLst>
              </p:cNvPr>
              <p:cNvSpPr/>
              <p:nvPr/>
            </p:nvSpPr>
            <p:spPr>
              <a:xfrm>
                <a:off x="9666778" y="3926846"/>
                <a:ext cx="876300" cy="461665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Triangle 50">
                <a:extLst>
                  <a:ext uri="{FF2B5EF4-FFF2-40B4-BE49-F238E27FC236}">
                    <a16:creationId xmlns:a16="http://schemas.microsoft.com/office/drawing/2014/main" id="{53167C1A-77CC-AFC3-BDDF-F4B8EA74A251}"/>
                  </a:ext>
                </a:extLst>
              </p:cNvPr>
              <p:cNvSpPr/>
              <p:nvPr/>
            </p:nvSpPr>
            <p:spPr>
              <a:xfrm rot="10800000">
                <a:off x="10375274" y="3949056"/>
                <a:ext cx="144569" cy="112041"/>
              </a:xfrm>
              <a:prstGeom prst="rt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ight Triangle 48">
              <a:extLst>
                <a:ext uri="{FF2B5EF4-FFF2-40B4-BE49-F238E27FC236}">
                  <a16:creationId xmlns:a16="http://schemas.microsoft.com/office/drawing/2014/main" id="{B4F914EA-3D5D-0663-BC76-0D41BA177828}"/>
                </a:ext>
              </a:extLst>
            </p:cNvPr>
            <p:cNvSpPr/>
            <p:nvPr/>
          </p:nvSpPr>
          <p:spPr>
            <a:xfrm rot="16200000">
              <a:off x="11639636" y="4729928"/>
              <a:ext cx="144569" cy="112041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1C5A99-D0CF-106F-08AF-7A42D93C9719}"/>
              </a:ext>
            </a:extLst>
          </p:cNvPr>
          <p:cNvGrpSpPr/>
          <p:nvPr/>
        </p:nvGrpSpPr>
        <p:grpSpPr>
          <a:xfrm>
            <a:off x="6607885" y="2352902"/>
            <a:ext cx="2093026" cy="2945193"/>
            <a:chOff x="6667425" y="2254398"/>
            <a:chExt cx="2093026" cy="294519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451D7BC-377F-1F66-E2C8-9AEF9077E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7425" y="2254398"/>
              <a:ext cx="2093026" cy="2021863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86730DF-1174-CFD0-7D32-752126A3C322}"/>
                </a:ext>
              </a:extLst>
            </p:cNvPr>
            <p:cNvSpPr txBox="1"/>
            <p:nvPr/>
          </p:nvSpPr>
          <p:spPr>
            <a:xfrm>
              <a:off x="6667425" y="4276261"/>
              <a:ext cx="2093026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We only issued one write instead of two!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2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1.66667E-6 0.00023 C -0.00937 -0.00162 -0.01862 -0.00185 -0.02786 -0.00394 C -0.03607 -0.00602 -0.04622 -0.01644 -0.05338 -0.02176 C -0.05768 -0.02477 -0.0625 -0.02662 -0.06666 -0.03056 C -0.07409 -0.03727 -0.08385 -0.04954 -0.09023 -0.06065 C -0.0931 -0.06574 -0.09557 -0.0713 -0.09844 -0.07662 C -0.10078 -0.08079 -0.10325 -0.08472 -0.1056 -0.08889 C -0.11081 -0.09861 -0.11185 -0.10301 -0.1168 -0.11389 C -0.11875 -0.11806 -0.12122 -0.12176 -0.12305 -0.12639 C -0.12461 -0.13009 -0.12565 -0.13449 -0.12708 -0.13866 C -0.12799 -0.14097 -0.12916 -0.14329 -0.13021 -0.14583 C -0.13086 -0.14745 -0.13151 -0.14931 -0.13216 -0.15116 C -0.13515 -0.1706 -0.13073 -0.1463 -0.13633 -0.16343 C -0.13737 -0.16667 -0.13776 -0.1706 -0.13841 -0.17407 C -0.13867 -0.17593 -0.1388 -0.17778 -0.13945 -0.1794 C -0.1401 -0.18125 -0.14049 -0.18333 -0.1414 -0.18449 C -0.14232 -0.18588 -0.14349 -0.18588 -0.1444 -0.18657 C -0.14323 -0.19722 -0.14349 -0.19838 -0.14349 -0.19005 " pathEditMode="relative" rAng="0" ptsTypes="AAAAAAAAAAAAAAAAAAA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052 0.1900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9" grpId="0" uiExpand="1" build="allAtOnce"/>
      <p:bldP spid="19" grpId="1" uiExpand="1" build="allAtOnce"/>
      <p:bldP spid="37" grpId="0" animBg="1"/>
      <p:bldP spid="37" grpId="1" animBg="1"/>
      <p:bldP spid="36" grpId="0" animBg="1"/>
      <p:bldP spid="36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21353</TotalTime>
  <Words>3656</Words>
  <Application>Microsoft Office PowerPoint</Application>
  <PresentationFormat>Widescreen</PresentationFormat>
  <Paragraphs>434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Bahnschrift</vt:lpstr>
      <vt:lpstr>Calibri</vt:lpstr>
      <vt:lpstr>Consolas</vt:lpstr>
      <vt:lpstr>Lucida Console</vt:lpstr>
      <vt:lpstr>Segoe UI</vt:lpstr>
      <vt:lpstr>Segoe UI Light</vt:lpstr>
      <vt:lpstr>Office Theme</vt:lpstr>
      <vt:lpstr>Storage, Part II</vt:lpstr>
      <vt:lpstr>Linux: C++ File IO</vt:lpstr>
      <vt:lpstr>Linux: C++ File IO</vt:lpstr>
      <vt:lpstr>Linux: C++ File IO</vt:lpstr>
      <vt:lpstr>Synchronous IO is Slower</vt:lpstr>
      <vt:lpstr>IO OPTIMIZATIONS</vt:lpstr>
      <vt:lpstr>Cache Optimization: Read Prefetching</vt:lpstr>
      <vt:lpstr>PowerPoint Presentation</vt:lpstr>
      <vt:lpstr>Cache Optimization: Write Coalescing</vt:lpstr>
      <vt:lpstr>Cache Optimization: Write Coalescing</vt:lpstr>
      <vt:lpstr>The Design of stdio’s Cache</vt:lpstr>
      <vt:lpstr>The Design of stdio’s Cache</vt:lpstr>
      <vt:lpstr>Cache Coherency</vt:lpstr>
      <vt:lpstr>The stdio cache is not coherent!</vt:lpstr>
      <vt:lpstr>PowerPoint Presentation</vt:lpstr>
      <vt:lpstr>PowerPoint Presentation</vt:lpstr>
      <vt:lpstr>Non-coherent Caches</vt:lpstr>
      <vt:lpstr>Linux: C++ File IO</vt:lpstr>
      <vt:lpstr>Larger IOs Are Your Friend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5515</cp:revision>
  <dcterms:created xsi:type="dcterms:W3CDTF">2017-01-17T01:11:39Z</dcterms:created>
  <dcterms:modified xsi:type="dcterms:W3CDTF">2023-11-01T03:41:32Z</dcterms:modified>
</cp:coreProperties>
</file>